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23"/>
  </p:notesMasterIdLst>
  <p:sldIdLst>
    <p:sldId id="259" r:id="rId2"/>
    <p:sldId id="258" r:id="rId3"/>
    <p:sldId id="260" r:id="rId4"/>
    <p:sldId id="261" r:id="rId5"/>
    <p:sldId id="265" r:id="rId6"/>
    <p:sldId id="262" r:id="rId7"/>
    <p:sldId id="263" r:id="rId8"/>
    <p:sldId id="288" r:id="rId9"/>
    <p:sldId id="266" r:id="rId10"/>
    <p:sldId id="293" r:id="rId11"/>
    <p:sldId id="300" r:id="rId12"/>
    <p:sldId id="267" r:id="rId13"/>
    <p:sldId id="268" r:id="rId14"/>
    <p:sldId id="275" r:id="rId15"/>
    <p:sldId id="299" r:id="rId16"/>
    <p:sldId id="269" r:id="rId17"/>
    <p:sldId id="296" r:id="rId18"/>
    <p:sldId id="298" r:id="rId19"/>
    <p:sldId id="297" r:id="rId20"/>
    <p:sldId id="295" r:id="rId21"/>
    <p:sldId id="289" r:id="rId22"/>
  </p:sldIdLst>
  <p:sldSz cx="9144000" cy="5143500" type="screen16x9"/>
  <p:notesSz cx="7104063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342900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685800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028700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371600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1714500" algn="l" defTabSz="685800" rtl="0" eaLnBrk="1" latinLnBrk="0" hangingPunct="1">
      <a:defRPr sz="1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057400" algn="l" defTabSz="685800" rtl="0" eaLnBrk="1" latinLnBrk="0" hangingPunct="1">
      <a:defRPr sz="1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2400300" algn="l" defTabSz="685800" rtl="0" eaLnBrk="1" latinLnBrk="0" hangingPunct="1">
      <a:defRPr sz="1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2743200" algn="l" defTabSz="685800" rtl="0" eaLnBrk="1" latinLnBrk="0" hangingPunct="1">
      <a:defRPr sz="18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shab balaji" initials="Rb" lastIdx="1" clrIdx="0">
    <p:extLst>
      <p:ext uri="{19B8F6BF-5375-455C-9EA6-DF929625EA0E}">
        <p15:presenceInfo xmlns:p15="http://schemas.microsoft.com/office/powerpoint/2012/main" userId="ae3baf30b790e2e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60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7T18:40:04.979" idx="1">
    <p:pos x="10" y="10"/>
    <p:text/>
    <p:extLst>
      <p:ext uri="{C676402C-5697-4E1C-873F-D02D1690AC5C}">
        <p15:threadingInfo xmlns:p15="http://schemas.microsoft.com/office/powerpoint/2012/main" timeZoneBias="-33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8851" cy="51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8508" tIns="49254" rIns="98508" bIns="4925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213" y="0"/>
            <a:ext cx="3078850" cy="51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8508" tIns="49254" rIns="98508" bIns="4925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2875" y="768350"/>
            <a:ext cx="68183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950" y="4860718"/>
            <a:ext cx="5208164" cy="460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8508" tIns="49254" rIns="98508" bIns="492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3244"/>
            <a:ext cx="3078851" cy="51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8508" tIns="49254" rIns="98508" bIns="4925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213" y="9723244"/>
            <a:ext cx="3078850" cy="51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8508" tIns="49254" rIns="98508" bIns="4925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F028CB54-334C-4283-9143-9E22796831E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375160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 charset="0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Change a title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28CB54-334C-4283-9143-9E22796831E1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1159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380" indent="-307838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1354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23895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16437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08979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01520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694062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186603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54AE89E-EBBD-43A8-891A-D5107E7971D0}" type="slidenum">
              <a:rPr lang="en-US" altLang="zh-CN" sz="1300"/>
              <a:pPr/>
              <a:t>12</a:t>
            </a:fld>
            <a:endParaRPr lang="en-US" altLang="zh-CN" sz="13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  <a:cs typeface="+mn-cs"/>
              </a:rPr>
              <a:t>Black hole, define BH ECO</a:t>
            </a:r>
          </a:p>
        </p:txBody>
      </p:sp>
    </p:spTree>
    <p:extLst>
      <p:ext uri="{BB962C8B-B14F-4D97-AF65-F5344CB8AC3E}">
        <p14:creationId xmlns:p14="http://schemas.microsoft.com/office/powerpoint/2010/main" val="2541417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380" indent="-307838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1354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23895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16437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08979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01520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694062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186603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54AE89E-EBBD-43A8-891A-D5107E7971D0}" type="slidenum">
              <a:rPr lang="en-US" altLang="zh-CN" sz="1300"/>
              <a:pPr/>
              <a:t>13</a:t>
            </a:fld>
            <a:endParaRPr lang="en-US" altLang="zh-CN" sz="13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>
                <a:ea typeface="ＭＳ Ｐゴシック" charset="0"/>
                <a:cs typeface="+mn-cs"/>
              </a:rPr>
              <a:t>换成</a:t>
            </a:r>
            <a:r>
              <a:rPr lang="en-US" altLang="zh-CN" dirty="0" err="1">
                <a:ea typeface="ＭＳ Ｐゴシック" charset="0"/>
                <a:cs typeface="+mn-cs"/>
              </a:rPr>
              <a:t>Teukolsky</a:t>
            </a:r>
            <a:r>
              <a:rPr lang="en-US" altLang="zh-CN" dirty="0">
                <a:ea typeface="ＭＳ Ｐゴシック" charset="0"/>
                <a:cs typeface="+mn-cs"/>
              </a:rPr>
              <a:t> master </a:t>
            </a:r>
            <a:r>
              <a:rPr lang="en-US" altLang="zh-CN" dirty="0" err="1">
                <a:ea typeface="ＭＳ Ｐゴシック" charset="0"/>
                <a:cs typeface="+mn-cs"/>
              </a:rPr>
              <a:t>eq</a:t>
            </a:r>
            <a:r>
              <a:rPr lang="en-US" altLang="zh-CN" dirty="0">
                <a:ea typeface="ＭＳ Ｐゴシック" charset="0"/>
                <a:cs typeface="+mn-cs"/>
              </a:rPr>
              <a:t>(</a:t>
            </a:r>
            <a:r>
              <a:rPr lang="zh-CN" altLang="en-US" dirty="0">
                <a:ea typeface="ＭＳ Ｐゴシック" charset="0"/>
                <a:cs typeface="+mn-cs"/>
              </a:rPr>
              <a:t>全</a:t>
            </a:r>
            <a:r>
              <a:rPr lang="en-US" altLang="zh-CN" dirty="0">
                <a:ea typeface="ＭＳ Ｐゴシック" charset="0"/>
                <a:cs typeface="+mn-cs"/>
              </a:rPr>
              <a:t>slide</a:t>
            </a:r>
            <a:r>
              <a:rPr lang="zh-CN" altLang="en-US" dirty="0">
                <a:ea typeface="ＭＳ Ｐゴシック" charset="0"/>
                <a:cs typeface="+mn-cs"/>
              </a:rPr>
              <a:t>唯一一个公式</a:t>
            </a:r>
            <a:r>
              <a:rPr lang="en-US" altLang="zh-CN" dirty="0">
                <a:ea typeface="ＭＳ Ｐゴシック" charset="0"/>
                <a:cs typeface="+mn-cs"/>
              </a:rPr>
              <a:t>)</a:t>
            </a: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725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380" indent="-307838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1354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23895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16437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08979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01520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694062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186603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54AE89E-EBBD-43A8-891A-D5107E7971D0}" type="slidenum">
              <a:rPr lang="en-US" altLang="zh-CN" sz="1300"/>
              <a:pPr/>
              <a:t>14</a:t>
            </a:fld>
            <a:endParaRPr lang="en-US" altLang="zh-CN" sz="13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  <a:cs typeface="+mn-cs"/>
              </a:rPr>
              <a:t>Complete figure</a:t>
            </a:r>
          </a:p>
        </p:txBody>
      </p:sp>
    </p:spTree>
    <p:extLst>
      <p:ext uri="{BB962C8B-B14F-4D97-AF65-F5344CB8AC3E}">
        <p14:creationId xmlns:p14="http://schemas.microsoft.com/office/powerpoint/2010/main" val="3473517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380" indent="-307838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1354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23895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16437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08979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01520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694062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186603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54AE89E-EBBD-43A8-891A-D5107E7971D0}" type="slidenum">
              <a:rPr lang="en-US" altLang="zh-CN" sz="1300"/>
              <a:pPr/>
              <a:t>16</a:t>
            </a:fld>
            <a:endParaRPr lang="en-US" altLang="zh-CN" sz="13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671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380" indent="-307838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1354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23895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16437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08979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01520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694062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186603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54AE89E-EBBD-43A8-891A-D5107E7971D0}" type="slidenum">
              <a:rPr lang="en-US" altLang="zh-CN" sz="1300"/>
              <a:pPr/>
              <a:t>2</a:t>
            </a:fld>
            <a:endParaRPr lang="en-US" altLang="zh-CN" sz="13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549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380" indent="-307838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1354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23895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16437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08979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01520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694062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186603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54AE89E-EBBD-43A8-891A-D5107E7971D0}" type="slidenum">
              <a:rPr lang="en-US" altLang="zh-CN" sz="1300"/>
              <a:pPr/>
              <a:t>3</a:t>
            </a:fld>
            <a:endParaRPr lang="en-US" altLang="zh-CN" sz="13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300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380" indent="-307838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1354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23895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16437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08979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01520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694062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186603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54AE89E-EBBD-43A8-891A-D5107E7971D0}" type="slidenum">
              <a:rPr lang="en-US" altLang="zh-CN" sz="1300"/>
              <a:pPr/>
              <a:t>4</a:t>
            </a:fld>
            <a:endParaRPr lang="en-US" altLang="zh-CN" sz="13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416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380" indent="-307838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1354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23895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16437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08979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01520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694062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186603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54AE89E-EBBD-43A8-891A-D5107E7971D0}" type="slidenum">
              <a:rPr lang="en-US" altLang="zh-CN" sz="1300"/>
              <a:pPr/>
              <a:t>5</a:t>
            </a:fld>
            <a:endParaRPr lang="en-US" altLang="zh-CN" sz="13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359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380" indent="-307838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1354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23895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16437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08979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01520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694062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186603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54AE89E-EBBD-43A8-891A-D5107E7971D0}" type="slidenum">
              <a:rPr lang="en-US" altLang="zh-CN" sz="1300"/>
              <a:pPr/>
              <a:t>6</a:t>
            </a:fld>
            <a:endParaRPr lang="en-US" altLang="zh-CN" sz="13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887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380" indent="-307838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1354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23895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16437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08979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01520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694062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186603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54AE89E-EBBD-43A8-891A-D5107E7971D0}" type="slidenum">
              <a:rPr lang="en-US" altLang="zh-CN" sz="1300"/>
              <a:pPr/>
              <a:t>7</a:t>
            </a:fld>
            <a:endParaRPr lang="en-US" altLang="zh-CN" sz="13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30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Why not BH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28CB54-334C-4283-9143-9E22796831E1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2243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380" indent="-307838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1354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23895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16437" indent="-246271"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08979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01520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694062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186603" indent="-24627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54AE89E-EBBD-43A8-891A-D5107E7971D0}" type="slidenum">
              <a:rPr lang="en-US" altLang="zh-CN" sz="1300"/>
              <a:pPr/>
              <a:t>9</a:t>
            </a:fld>
            <a:endParaRPr lang="en-US" altLang="zh-CN" sz="13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10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SURF 2020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4B16C-4A45-4C1B-999C-84F3844B461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4979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SURF 2020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7BCF9-4406-499B-AB7F-F3523A8550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0229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71450"/>
            <a:ext cx="2038350" cy="4400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71450"/>
            <a:ext cx="5962650" cy="4400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SURF 2020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43F3B-2F54-487C-89F6-D36088D9888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77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SURF 2020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2A894-F3E9-44D2-B9F1-C87E7DD1A591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3492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SURF 2020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38FD5-A8AC-4287-83FB-CA977D0CEA4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854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SURF 2020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3CA0C-1EC5-4CC2-A640-903A7BAF981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750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SURF 2020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9AF45-010D-47BB-94B8-A8CC68BB268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967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SURF 2020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C3BB4-39F0-48CE-AC82-D9B643396D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4084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SURF 2020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CFE2B-5B14-4699-9CD6-6BE4E6E8C68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3093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SURF 2020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537A7-A1EA-4489-9594-9D26D95237C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1584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SURF 2020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86A53-D977-43E8-863E-59B82861B33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5995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5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50" b="1" i="1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LIGO SURF 2020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050" smtClean="0"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0FA20F9B-4442-4294-8CE8-7CB6C6F00DDE}" type="slidenum">
              <a:rPr lang="en-US" altLang="zh-CN" smtClean="0"/>
              <a:pPr>
                <a:defRPr/>
              </a:pPr>
              <a:t>‹#›</a:t>
            </a:fld>
            <a:r>
              <a:rPr lang="en-US" altLang="zh-CN" dirty="0"/>
              <a:t>/24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7150"/>
            <a:ext cx="7239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62000" y="4674034"/>
            <a:ext cx="12142747" cy="36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056" tIns="34529" rIns="69056" bIns="34529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zh-CN" sz="900" dirty="0">
              <a:solidFill>
                <a:schemeClr val="tx2"/>
              </a:solidFill>
              <a:latin typeface="Helvetica" panose="020B0604020202020204" pitchFamily="34" charset="0"/>
            </a:endParaRPr>
          </a:p>
          <a:p>
            <a:r>
              <a:rPr lang="en-US" altLang="zh-CN" sz="900" dirty="0">
                <a:solidFill>
                  <a:schemeClr val="tx2"/>
                </a:solidFill>
                <a:latin typeface="Helvetica" panose="020B0604020202020204" pitchFamily="34" charset="0"/>
              </a:rPr>
              <a:t>                                                                                                                                                                          </a:t>
            </a:r>
            <a:r>
              <a:rPr lang="en-US" altLang="zh-CN" sz="600" dirty="0">
                <a:solidFill>
                  <a:schemeClr val="tx2"/>
                </a:solidFill>
                <a:latin typeface="Helvetica" panose="020B0604020202020204" pitchFamily="34" charset="0"/>
              </a:rPr>
              <a:t>Form F0900043-v2</a:t>
            </a:r>
            <a:r>
              <a:rPr lang="en-US" altLang="zh-CN" sz="900" dirty="0">
                <a:solidFill>
                  <a:schemeClr val="tx2"/>
                </a:solidFill>
                <a:latin typeface="Helvetica" panose="020B0604020202020204" pitchFamily="34" charset="0"/>
              </a:rPr>
              <a:t> </a:t>
            </a:r>
            <a:r>
              <a:rPr lang="en-US" altLang="zh-CN" sz="1050" dirty="0">
                <a:solidFill>
                  <a:schemeClr val="tx2"/>
                </a:solidFill>
                <a:latin typeface="Helvetica" panose="020B0604020202020204" pitchFamily="34" charset="0"/>
              </a:rPr>
              <a:t>			 				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430714" y="4863704"/>
            <a:ext cx="2825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zh-CN" sz="1800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6" y="2391966"/>
            <a:ext cx="35401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zh-CN" sz="180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479926" y="2331244"/>
            <a:ext cx="5238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zh-CN" sz="1800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914400"/>
            <a:ext cx="9132888" cy="28575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zh-CN" sz="1800"/>
          </a:p>
        </p:txBody>
      </p:sp>
      <p:graphicFrame>
        <p:nvGraphicFramePr>
          <p:cNvPr id="1036" name="Object 14"/>
          <p:cNvGraphicFramePr>
            <a:graphicFrameLocks noChangeAspect="1"/>
          </p:cNvGraphicFramePr>
          <p:nvPr/>
        </p:nvGraphicFramePr>
        <p:xfrm>
          <a:off x="1" y="0"/>
          <a:ext cx="1366838" cy="748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Photo Editor Photo" r:id="rId14" imgW="4409524" imgH="3219899" progId="MSPhotoEd.3">
                  <p:embed/>
                </p:oleObj>
              </mc:Choice>
              <mc:Fallback>
                <p:oleObj name="Photo Editor Photo" r:id="rId14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366838" cy="7489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7" name="Picture 2" descr="NSF_LOGO_4-Color_bitmap_Logo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1"/>
            <a:ext cx="1092200" cy="82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Helvetica" charset="0"/>
          <a:ea typeface="ＭＳ Ｐゴシック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Helvetica" charset="0"/>
          <a:ea typeface="ＭＳ Ｐゴシック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Helvetica" charset="0"/>
          <a:ea typeface="ＭＳ Ｐゴシック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pitchFamily="1" charset="2"/>
        <a:buChar char="l"/>
        <a:defRPr sz="18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1" charset="2"/>
        <a:buChar char="l"/>
        <a:defRPr sz="12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2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771650" y="1428752"/>
            <a:ext cx="5829300" cy="1028699"/>
          </a:xfrm>
        </p:spPr>
        <p:txBody>
          <a:bodyPr/>
          <a:lstStyle/>
          <a:p>
            <a:r>
              <a:rPr lang="en-IN" altLang="zh-CN" dirty="0"/>
              <a:t>Optimal Temperature Control of the Seismometer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2171700" y="3028951"/>
            <a:ext cx="4800600" cy="1502569"/>
          </a:xfrm>
        </p:spPr>
        <p:txBody>
          <a:bodyPr/>
          <a:lstStyle/>
          <a:p>
            <a:r>
              <a:rPr lang="en-US" altLang="zh-CN" dirty="0"/>
              <a:t>Rushabha B</a:t>
            </a:r>
          </a:p>
          <a:p>
            <a:r>
              <a:rPr lang="en-US" altLang="zh-CN" dirty="0" err="1"/>
              <a:t>CalTech</a:t>
            </a:r>
            <a:r>
              <a:rPr lang="en-US" altLang="zh-CN" dirty="0"/>
              <a:t> LIGO SURF 2020</a:t>
            </a:r>
          </a:p>
          <a:p>
            <a:r>
              <a:rPr lang="en-US" altLang="zh-CN" dirty="0"/>
              <a:t> </a:t>
            </a:r>
          </a:p>
          <a:p>
            <a:r>
              <a:rPr lang="en-US" altLang="zh-CN" dirty="0"/>
              <a:t>Mentors: Rana Adhikari, Koji Arai, </a:t>
            </a:r>
            <a:r>
              <a:rPr lang="en-US" altLang="zh-CN" dirty="0" err="1"/>
              <a:t>Tega</a:t>
            </a:r>
            <a:r>
              <a:rPr lang="en-US" altLang="zh-CN" dirty="0"/>
              <a:t> Edo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8310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zh-CN" dirty="0"/>
              <a:t>Steady State Error Analysis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964455" y="4850864"/>
            <a:ext cx="2895600" cy="342900"/>
          </a:xfrm>
        </p:spPr>
        <p:txBody>
          <a:bodyPr/>
          <a:lstStyle/>
          <a:p>
            <a:pPr>
              <a:defRPr/>
            </a:pPr>
            <a:r>
              <a:rPr lang="en-US" dirty="0"/>
              <a:t>LIGO SURF 2020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2A894-F3E9-44D2-B9F1-C87E7DD1A591}" type="slidenum">
              <a:rPr lang="en-US" altLang="zh-CN" smtClean="0"/>
              <a:pPr>
                <a:defRPr/>
              </a:pPr>
              <a:t>10</a:t>
            </a:fld>
            <a:endParaRPr lang="en-US" altLang="zh-C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19338-2497-4F69-87BC-860F9C7483EA}"/>
              </a:ext>
            </a:extLst>
          </p:cNvPr>
          <p:cNvSpPr txBox="1"/>
          <p:nvPr/>
        </p:nvSpPr>
        <p:spPr>
          <a:xfrm>
            <a:off x="5537812" y="1369189"/>
            <a:ext cx="335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The noise and disturbances to our system aim to upset our set point of our temperature.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The frequency distribution of this error is shown in the plot.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The affect of the daily fluctuation of the room temperature can be seen here.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46E3E419-45DF-4859-886B-C8449C104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228" y="1092161"/>
            <a:ext cx="4852012" cy="3618123"/>
          </a:xfrm>
        </p:spPr>
      </p:pic>
    </p:spTree>
    <p:extLst>
      <p:ext uri="{BB962C8B-B14F-4D97-AF65-F5344CB8AC3E}">
        <p14:creationId xmlns:p14="http://schemas.microsoft.com/office/powerpoint/2010/main" val="1060956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155B3-8227-4C2B-9490-65C3AEF3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5116"/>
            <a:ext cx="7239000" cy="857250"/>
          </a:xfrm>
        </p:spPr>
        <p:txBody>
          <a:bodyPr/>
          <a:lstStyle/>
          <a:p>
            <a:r>
              <a:rPr lang="en-IN" dirty="0"/>
              <a:t>Optimal Control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8BC43-AF23-434F-BA86-7715B2327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N" dirty="0"/>
              <a:t>Some examples of commonly used optimal control on linear systems :</a:t>
            </a:r>
          </a:p>
          <a:p>
            <a:pPr>
              <a:buFont typeface="Arial" panose="020B0604020202020204" pitchFamily="34" charset="0"/>
              <a:buChar char="•"/>
            </a:pPr>
            <a:endParaRPr lang="en-IN" dirty="0"/>
          </a:p>
          <a:p>
            <a:pPr>
              <a:buFont typeface="Arial" panose="020B0604020202020204" pitchFamily="34" charset="0"/>
              <a:buChar char="•"/>
            </a:pPr>
            <a:r>
              <a:rPr lang="en-IN" dirty="0"/>
              <a:t> Linear Quadratic Regulator (LQR) : Formulates the controller which minimizes the energy spent by the control system</a:t>
            </a:r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  <a:p>
            <a:pPr>
              <a:buFont typeface="Arial" panose="020B0604020202020204" pitchFamily="34" charset="0"/>
              <a:buChar char="•"/>
            </a:pPr>
            <a:r>
              <a:rPr lang="en-IN" dirty="0"/>
              <a:t>H infinity : Formulates the cost function with the disturbances taken as one of the parameters to be minimized with controller gain provided as a constraint.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E68E3-09E0-4420-8120-5A934AB3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SURF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50D8F-3B6F-425C-84ED-6E3C39C02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2A894-F3E9-44D2-B9F1-C87E7DD1A591}" type="slidenum">
              <a:rPr lang="en-US" altLang="zh-CN" smtClean="0"/>
              <a:pPr>
                <a:defRPr/>
              </a:pPr>
              <a:t>11</a:t>
            </a:fld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918CCE-1046-4D03-8EB5-D9714A4B9EEB}"/>
                  </a:ext>
                </a:extLst>
              </p:cNvPr>
              <p:cNvSpPr txBox="1"/>
              <p:nvPr/>
            </p:nvSpPr>
            <p:spPr>
              <a:xfrm>
                <a:off x="3352800" y="2844284"/>
                <a:ext cx="2667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𝐶𝑜𝑠𝑡</m:t>
                          </m:r>
                          <m:r>
                            <a:rPr lang="en-IN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IN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IN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𝑄𝑥</m:t>
                      </m:r>
                      <m:r>
                        <a:rPr lang="en-IN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IN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IN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IN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𝑅𝑢</m:t>
                      </m:r>
                    </m:oMath>
                  </m:oMathPara>
                </a14:m>
                <a:endParaRPr lang="en-IN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918CCE-1046-4D03-8EB5-D9714A4B9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2844284"/>
                <a:ext cx="2667000" cy="369332"/>
              </a:xfrm>
              <a:prstGeom prst="rect">
                <a:avLst/>
              </a:prstGeom>
              <a:blipFill>
                <a:blip r:embed="rId2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2968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14300"/>
            <a:ext cx="5715000" cy="6858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ea typeface="+mj-ea"/>
                <a:cs typeface="+mj-cs"/>
              </a:rPr>
              <a:t>Cost Function or The metric 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83915"/>
            <a:ext cx="2895600" cy="342900"/>
          </a:xfrm>
        </p:spPr>
        <p:txBody>
          <a:bodyPr/>
          <a:lstStyle/>
          <a:p>
            <a:pPr>
              <a:defRPr/>
            </a:pPr>
            <a:r>
              <a:rPr lang="en-US" dirty="0"/>
              <a:t>LIGO SURF 2020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1" charset="2"/>
              <a:buChar char="l"/>
              <a:defRPr sz="1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1" charset="2"/>
              <a:buChar char="l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794F56C-F15D-4D4E-8084-950E12130EB4}" type="slidenum">
              <a:rPr lang="en-US" altLang="zh-CN" sz="105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zh-CN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2E7C11-EE42-4798-B65C-C59D08711F9C}"/>
              </a:ext>
            </a:extLst>
          </p:cNvPr>
          <p:cNvSpPr txBox="1"/>
          <p:nvPr/>
        </p:nvSpPr>
        <p:spPr>
          <a:xfrm>
            <a:off x="5627783" y="954796"/>
            <a:ext cx="3429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 The total disturbance at the output  is the sum of each noise and disturbance source weighted by their transfer function.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The cost function was designed to be the integral of this disturbance over the frequency band of our choice which was from 0-1 Hz.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N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AAD9FE9D-9F42-4302-A0EA-404EC3302F4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-457201" y="4079268"/>
                <a:ext cx="10058401" cy="1002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  <a:normAutofit fontScale="77500" lnSpcReduction="20000"/>
              </a:bodyPr>
              <a:lstStyle>
                <a:lvl1pPr marL="257175" indent="-2571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Monotype Sorts" pitchFamily="1" charset="2"/>
                  <a:buChar char="l"/>
                  <a:defRPr sz="18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ＭＳ Ｐゴシック" charset="0"/>
                  </a:defRPr>
                </a:lvl1pPr>
                <a:lvl2pPr marL="557213" indent="-2143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2pPr>
                <a:lvl3pPr marL="8572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3pPr>
                <a:lvl4pPr marL="12001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Monotype Sorts" pitchFamily="1" charset="2"/>
                  <a:buChar char="l"/>
                  <a:defRPr sz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4pPr>
                <a:lvl5pPr marL="15430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5pPr>
                <a:lvl6pPr marL="18859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2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2288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2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5717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2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29146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»"/>
                  <a:defRPr sz="12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384048" lvl="2" indent="0">
                  <a:buFontTx/>
                  <a:buNone/>
                </a:pPr>
                <a:endParaRPr lang="en-IN" b="1" kern="0" dirty="0">
                  <a:solidFill>
                    <a:schemeClr val="tx2"/>
                  </a:solidFill>
                </a:endParaRPr>
              </a:p>
              <a:p>
                <a:pPr marL="201168" lvl="1" indent="0" algn="ctr">
                  <a:buFontTx/>
                  <a:buNone/>
                </a:pPr>
                <a14:m>
                  <m:oMath xmlns:m="http://schemas.openxmlformats.org/officeDocument/2006/math">
                    <m:r>
                      <a:rPr lang="en-IN" i="1" kern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𝞓</m:t>
                    </m:r>
                    <m:r>
                      <a:rPr lang="en-IN" i="1" kern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IN" i="1" ker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IN" i="1" ker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i="1" ker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IN" i="1" ker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𝑠𝑠</m:t>
                            </m:r>
                          </m:sub>
                        </m:sSub>
                      </m:e>
                      <m:sup>
                        <m:r>
                          <a:rPr lang="en-IN" i="1" ker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IN" i="1" ker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i="1" ker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IN" i="1" kern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IN" i="1" kern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IN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IN" i="1" ker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i="1" ker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IN" i="1" ker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𝑎𝑚𝑏</m:t>
                                </m:r>
                              </m:sub>
                            </m:sSub>
                            <m:r>
                              <a:rPr lang="en-IN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IN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IN" i="1" ker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IN" i="1" ker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𝞓</m:t>
                        </m:r>
                        <m:sSub>
                          <m:sSubPr>
                            <m:ctrlPr>
                              <a:rPr lang="en-IN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IN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𝑎𝑚𝑏</m:t>
                            </m:r>
                          </m:sub>
                        </m:sSub>
                        <m:r>
                          <a:rPr lang="en-IN" i="1" kern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IN" i="1" kern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IN" i="1" ker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IN" i="1" kern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IN" i="1" kern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IN" i="1" kern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IN" i="1" kern="0" smtClean="0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IN" i="1" kern="0">
                                <a:solidFill>
                                  <a:srgbClr val="CC6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IN" i="1" kern="0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i="1" kern="0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IN" i="1" kern="0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  <m:t>𝑃𝑆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IN" i="1" kern="0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IN" i="1" kern="0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  <m:r>
                              <a:rPr lang="en-IN" i="1" kern="0">
                                <a:solidFill>
                                  <a:srgbClr val="CC66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IN" i="1" kern="0">
                                <a:solidFill>
                                  <a:srgbClr val="CC6600"/>
                                </a:solidFill>
                                <a:latin typeface="Cambria Math" panose="02040503050406030204" pitchFamily="18" charset="0"/>
                              </a:rPr>
                              <m:t>𝞓</m:t>
                            </m:r>
                            <m:r>
                              <a:rPr lang="en-IN" i="1" kern="0">
                                <a:solidFill>
                                  <a:srgbClr val="CC66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IN" i="1" kern="0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i="1" kern="0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  <m:t>𝑃𝑆</m:t>
                                </m:r>
                              </m:e>
                              <m:sub>
                                <m:r>
                                  <a:rPr lang="en-IN" i="1" kern="0">
                                    <a:solidFill>
                                      <a:srgbClr val="CC6600"/>
                                    </a:solidFill>
                                    <a:latin typeface="Cambria Math" panose="02040503050406030204" pitchFamily="18" charset="0"/>
                                  </a:rPr>
                                  <m:t>𝑛𝑜𝑖𝑠𝑒</m:t>
                                </m:r>
                              </m:sub>
                            </m:sSub>
                            <m:r>
                              <a:rPr lang="en-IN" i="1" kern="0">
                                <a:solidFill>
                                  <a:srgbClr val="CC66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IN" i="1" kern="0">
                                <a:solidFill>
                                  <a:srgbClr val="CC66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IN" i="1" kern="0">
                                <a:solidFill>
                                  <a:srgbClr val="CC66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IN" i="1" kern="0" smtClean="0">
                            <a:solidFill>
                              <a:srgbClr val="CC66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N" kern="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b="0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IN" i="1" ker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IN" i="1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i="1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IN" i="1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𝑆𝑒𝑛𝑠𝑜𝑟</m:t>
                            </m:r>
                          </m:sub>
                        </m:sSub>
                        <m:r>
                          <a:rPr lang="en-IN" i="1" ker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IN" i="1" ker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IN" i="1" ker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)∗</m:t>
                        </m:r>
                        <m:r>
                          <a:rPr lang="en-IN" i="1" ker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𝞓</m:t>
                        </m:r>
                        <m:r>
                          <a:rPr lang="en-IN" i="1" ker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IN" i="1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i="1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IN" i="1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𝑛𝑜𝑖𝑠𝑒</m:t>
                            </m:r>
                          </m:sub>
                        </m:sSub>
                        <m:r>
                          <a:rPr lang="en-IN" i="1" ker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IN" i="1" ker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IN" i="1" ker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))</m:t>
                        </m:r>
                        <m:r>
                          <m:rPr>
                            <m:nor/>
                          </m:rPr>
                          <a:rPr lang="en-IN" kern="0" dirty="0">
                            <a:solidFill>
                              <a:srgbClr val="7030A0"/>
                            </a:solidFill>
                          </a:rPr>
                          <m:t> </m:t>
                        </m:r>
                      </m:e>
                      <m:sup>
                        <m:r>
                          <a:rPr lang="en-IN" i="1" kern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IN" kern="0" dirty="0">
                  <a:solidFill>
                    <a:schemeClr val="tx2"/>
                  </a:solidFill>
                </a:endParaRPr>
              </a:p>
              <a:p>
                <a:pPr marL="201168" lvl="1" indent="0" algn="ctr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𝐶𝑜𝑠𝑡</m:t>
                      </m:r>
                      <m:r>
                        <a:rPr lang="en-IN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𝐹𝑢𝑛𝑐𝑡𝑖𝑜𝑛</m:t>
                      </m:r>
                      <m:r>
                        <a:rPr lang="en-IN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IN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N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IN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IN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IN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en-IN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𝞓</m:t>
                          </m:r>
                          <m:r>
                            <a:rPr lang="en-IN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IN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IN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IN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𝑠𝑠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IN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IN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en-IN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𝑑𝑓</m:t>
                          </m:r>
                          <m:r>
                            <a:rPr lang="en-IN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IN" b="0" i="0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en-IN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IN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𝑃h𝑎𝑠𝑒</m:t>
                          </m:r>
                          <m:r>
                            <a:rPr lang="en-IN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N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𝑀𝑎𝑟𝑔𝑖𝑛</m:t>
                          </m:r>
                          <m:r>
                            <a:rPr lang="en-IN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N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IN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N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𝑂𝑝𝑒𝑛</m:t>
                          </m:r>
                          <m:r>
                            <a:rPr lang="en-IN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N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𝐿𝑜𝑜𝑝</m:t>
                          </m:r>
                          <m:r>
                            <a:rPr lang="en-IN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N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𝑆𝑦𝑠𝑡𝑒𝑚</m:t>
                          </m:r>
                          <m:r>
                            <a:rPr lang="en-IN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IN" kern="0" dirty="0">
                  <a:solidFill>
                    <a:schemeClr val="tx2"/>
                  </a:solidFill>
                </a:endParaRPr>
              </a:p>
              <a:p>
                <a:pPr lvl="1"/>
                <a:endParaRPr lang="en-IN" kern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AAD9FE9D-9F42-4302-A0EA-404EC3302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457201" y="4079268"/>
                <a:ext cx="10058401" cy="10024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A picture containing game&#10;&#10;Description automatically generated">
            <a:extLst>
              <a:ext uri="{FF2B5EF4-FFF2-40B4-BE49-F238E27FC236}">
                <a16:creationId xmlns:a16="http://schemas.microsoft.com/office/drawing/2014/main" id="{58408823-0BC9-4A3F-B028-69832E7AC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050" y="1002213"/>
            <a:ext cx="5627783" cy="3029638"/>
          </a:xfrm>
        </p:spPr>
      </p:pic>
    </p:spTree>
    <p:extLst>
      <p:ext uri="{BB962C8B-B14F-4D97-AF65-F5344CB8AC3E}">
        <p14:creationId xmlns:p14="http://schemas.microsoft.com/office/powerpoint/2010/main" val="229854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Optimization of the PID coefficients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idx="1"/>
          </p:nvPr>
        </p:nvSpPr>
        <p:spPr>
          <a:xfrm>
            <a:off x="1066800" y="1014125"/>
            <a:ext cx="7239000" cy="39198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N" dirty="0"/>
              <a:t>Due to complicated nature of the cost function </a:t>
            </a:r>
            <a:r>
              <a:rPr lang="en-IN" dirty="0">
                <a:solidFill>
                  <a:srgbClr val="FF0000"/>
                </a:solidFill>
              </a:rPr>
              <a:t>iterative algorithm was used</a:t>
            </a:r>
            <a:r>
              <a:rPr lang="en-IN" dirty="0"/>
              <a:t> . </a:t>
            </a:r>
          </a:p>
          <a:p>
            <a:pPr>
              <a:buFont typeface="Arial" panose="020B0604020202020204" pitchFamily="34" charset="0"/>
              <a:buChar char="•"/>
            </a:pPr>
            <a:endParaRPr lang="en-IN" dirty="0"/>
          </a:p>
          <a:p>
            <a:pPr>
              <a:buFont typeface="Arial" panose="020B0604020202020204" pitchFamily="34" charset="0"/>
              <a:buChar char="•"/>
            </a:pPr>
            <a:r>
              <a:rPr lang="en-IN" dirty="0"/>
              <a:t> The two options which were explored were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N" dirty="0"/>
              <a:t>Particle Swarm Optimisation (PSO)</a:t>
            </a:r>
          </a:p>
          <a:p>
            <a:pPr marL="201168" lvl="1" indent="0">
              <a:buNone/>
            </a:pPr>
            <a:endParaRPr lang="en-IN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IN" dirty="0"/>
              <a:t>Genetic Algorithm (GA)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IN" dirty="0"/>
          </a:p>
          <a:p>
            <a:pPr marL="201168" lvl="1" indent="0">
              <a:buNone/>
            </a:pPr>
            <a:r>
              <a:rPr lang="en-IN" dirty="0">
                <a:solidFill>
                  <a:srgbClr val="FF0000"/>
                </a:solidFill>
              </a:rPr>
              <a:t>PSO was favoured</a:t>
            </a:r>
            <a:r>
              <a:rPr lang="en-IN" dirty="0"/>
              <a:t> due to the natural minimisation algorithm it uses and is much faster than GA.</a:t>
            </a:r>
          </a:p>
          <a:p>
            <a:pPr>
              <a:defRPr/>
            </a:pPr>
            <a:endParaRPr lang="en-US" altLang="zh-CN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04731"/>
            <a:ext cx="2895600" cy="342900"/>
          </a:xfrm>
        </p:spPr>
        <p:txBody>
          <a:bodyPr/>
          <a:lstStyle/>
          <a:p>
            <a:pPr>
              <a:defRPr/>
            </a:pPr>
            <a:r>
              <a:rPr lang="en-US" dirty="0"/>
              <a:t>LIGO SURF 2020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1" charset="2"/>
              <a:buChar char="l"/>
              <a:defRPr sz="1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1" charset="2"/>
              <a:buChar char="l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794F56C-F15D-4D4E-8084-950E12130EB4}" type="slidenum">
              <a:rPr lang="en-US" altLang="zh-CN" sz="105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zh-CN" sz="1050"/>
          </a:p>
        </p:txBody>
      </p:sp>
    </p:spTree>
    <p:extLst>
      <p:ext uri="{BB962C8B-B14F-4D97-AF65-F5344CB8AC3E}">
        <p14:creationId xmlns:p14="http://schemas.microsoft.com/office/powerpoint/2010/main" val="4112915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N" sz="2800" dirty="0"/>
              <a:t>Results of the optimization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14900"/>
            <a:ext cx="2895600" cy="342900"/>
          </a:xfrm>
        </p:spPr>
        <p:txBody>
          <a:bodyPr/>
          <a:lstStyle/>
          <a:p>
            <a:pPr>
              <a:defRPr/>
            </a:pPr>
            <a:r>
              <a:rPr lang="en-US" dirty="0"/>
              <a:t>LIGO SURF 2020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8117" y="4800600"/>
            <a:ext cx="1905000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1" charset="2"/>
              <a:buChar char="l"/>
              <a:defRPr sz="1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1" charset="2"/>
              <a:buChar char="l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794F56C-F15D-4D4E-8084-950E12130EB4}" type="slidenum">
              <a:rPr lang="en-US" altLang="zh-CN" sz="105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zh-CN"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178015-5A38-45C0-926B-7EC9C532AB73}"/>
              </a:ext>
            </a:extLst>
          </p:cNvPr>
          <p:cNvSpPr txBox="1"/>
          <p:nvPr/>
        </p:nvSpPr>
        <p:spPr>
          <a:xfrm>
            <a:off x="212182" y="4623613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	With the correct PID coefficients the reduction in error is significant !!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5147E8-E2C4-4782-804C-6A49B9840031}"/>
              </a:ext>
            </a:extLst>
          </p:cNvPr>
          <p:cNvCxnSpPr>
            <a:cxnSpLocks/>
          </p:cNvCxnSpPr>
          <p:nvPr/>
        </p:nvCxnSpPr>
        <p:spPr bwMode="auto">
          <a:xfrm>
            <a:off x="4724400" y="2136221"/>
            <a:ext cx="0" cy="1219200"/>
          </a:xfrm>
          <a:prstGeom prst="line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81CF87A7-5AD5-425F-AA1A-C74C77B15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399" y="983217"/>
            <a:ext cx="4503253" cy="3718441"/>
          </a:xfrm>
        </p:spPr>
      </p:pic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DD0F179-74D5-4407-8A76-91BA9F985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093" y="983217"/>
            <a:ext cx="4354907" cy="371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06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F6C7-8D09-4A26-BB7F-D81D0BCD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Results of the Optimisation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2488D36E-4F53-4A40-B8C4-C29123E2C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" y="971550"/>
            <a:ext cx="4343400" cy="37147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A101E6-F8B4-4E04-86BA-AAE89FDA2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SURF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E25AC-90D3-42DB-A2DC-E30832696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2A894-F3E9-44D2-B9F1-C87E7DD1A591}" type="slidenum">
              <a:rPr lang="en-US" altLang="zh-CN" smtClean="0"/>
              <a:pPr>
                <a:defRPr/>
              </a:pPr>
              <a:t>15</a:t>
            </a:fld>
            <a:endParaRPr lang="en-US" altLang="zh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24178E-E4C5-45AE-9AD1-D6F35AD3DC59}"/>
              </a:ext>
            </a:extLst>
          </p:cNvPr>
          <p:cNvSpPr txBox="1"/>
          <p:nvPr/>
        </p:nvSpPr>
        <p:spPr>
          <a:xfrm>
            <a:off x="5691130" y="1581150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The optimised PID coefficients also ensured that the system was stable.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The loop gain transfer function tells about this stability by looking at its phase margin.</a:t>
            </a:r>
          </a:p>
        </p:txBody>
      </p:sp>
    </p:spTree>
    <p:extLst>
      <p:ext uri="{BB962C8B-B14F-4D97-AF65-F5344CB8AC3E}">
        <p14:creationId xmlns:p14="http://schemas.microsoft.com/office/powerpoint/2010/main" val="2734028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7150"/>
            <a:ext cx="7239000" cy="6858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Testing of our control system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14900"/>
            <a:ext cx="2895600" cy="342900"/>
          </a:xfrm>
        </p:spPr>
        <p:txBody>
          <a:bodyPr/>
          <a:lstStyle/>
          <a:p>
            <a:pPr>
              <a:defRPr/>
            </a:pPr>
            <a:r>
              <a:rPr lang="en-US" dirty="0"/>
              <a:t>LIGO SURF 2020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4800600"/>
            <a:ext cx="1905000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1" charset="2"/>
              <a:buChar char="l"/>
              <a:defRPr sz="1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1" charset="2"/>
              <a:buChar char="l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794F56C-F15D-4D4E-8084-950E12130EB4}" type="slidenum">
              <a:rPr lang="en-US" altLang="zh-CN" sz="105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zh-CN" sz="10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1D9304-2415-410A-9F4B-D1E2C5875B3E}"/>
              </a:ext>
            </a:extLst>
          </p:cNvPr>
          <p:cNvSpPr txBox="1"/>
          <p:nvPr/>
        </p:nvSpPr>
        <p:spPr>
          <a:xfrm>
            <a:off x="228600" y="465633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Physical testing of our simulated optimised control system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E3D0B2-3A39-4647-9439-DFD4B48D9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01520"/>
            <a:ext cx="8686800" cy="365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3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4F1E3-A546-4FEB-88A9-3BDC71A8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7150"/>
            <a:ext cx="7239000" cy="590550"/>
          </a:xfrm>
        </p:spPr>
        <p:txBody>
          <a:bodyPr/>
          <a:lstStyle/>
          <a:p>
            <a:r>
              <a:rPr lang="en-IN" dirty="0"/>
              <a:t>Breadboard Circuit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21607-3745-4279-971A-B2F8ABD2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57750"/>
            <a:ext cx="2895600" cy="342900"/>
          </a:xfrm>
        </p:spPr>
        <p:txBody>
          <a:bodyPr/>
          <a:lstStyle/>
          <a:p>
            <a:pPr>
              <a:defRPr/>
            </a:pPr>
            <a:r>
              <a:rPr lang="en-US" dirty="0"/>
              <a:t>LIGO SURF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F8D83-722E-4710-9173-FD90332B8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883915"/>
            <a:ext cx="1905000" cy="342900"/>
          </a:xfrm>
        </p:spPr>
        <p:txBody>
          <a:bodyPr/>
          <a:lstStyle/>
          <a:p>
            <a:pPr>
              <a:defRPr/>
            </a:pPr>
            <a:fld id="{4BFC3BB4-39F0-48CE-AC82-D9B643396D83}" type="slidenum">
              <a:rPr lang="en-US" altLang="zh-CN" smtClean="0"/>
              <a:pPr>
                <a:defRPr/>
              </a:pPr>
              <a:t>17</a:t>
            </a:fld>
            <a:endParaRPr lang="en-US" altLang="zh-CN" dirty="0"/>
          </a:p>
        </p:txBody>
      </p:sp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id="{87904F7E-E9A3-4C7A-9AD4-DB42301D0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71550"/>
            <a:ext cx="8991600" cy="391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85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82C2-5309-4B66-8DA3-7406164BF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5E4C1-98E0-408C-A180-4B0141350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Seismometer and the disturbances to this system was modelled and simulated on python.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The linear PID controller was developed and was optimised using the PSO algorithm to get the least steady state error.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Testing of this model on the remote home setup is being carried out.</a:t>
            </a:r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0AA911-27CF-4422-A36B-482017B1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SURF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35F45-6D74-4348-88FA-3ABF961E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2A894-F3E9-44D2-B9F1-C87E7DD1A591}" type="slidenum">
              <a:rPr lang="en-US" altLang="zh-CN" smtClean="0"/>
              <a:pPr>
                <a:defRPr/>
              </a:pPr>
              <a:t>18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5622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18629-A8DF-4E55-97E9-FEBAAA20B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1A683-DF68-406C-830C-77CD1E46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200150"/>
            <a:ext cx="7772400" cy="3429000"/>
          </a:xfrm>
        </p:spPr>
        <p:txBody>
          <a:bodyPr/>
          <a:lstStyle/>
          <a:p>
            <a:r>
              <a:rPr lang="en-IN" dirty="0"/>
              <a:t>Short Term :</a:t>
            </a:r>
          </a:p>
          <a:p>
            <a:pPr lvl="1"/>
            <a:r>
              <a:rPr lang="en-IN" dirty="0"/>
              <a:t>Closing the feedback loop of the remote setup using the ADC</a:t>
            </a:r>
          </a:p>
          <a:p>
            <a:pPr lvl="1"/>
            <a:r>
              <a:rPr lang="en-IN" dirty="0"/>
              <a:t>Designing a more powerful driver circuit to provide higher power to the heater.</a:t>
            </a:r>
          </a:p>
          <a:p>
            <a:pPr lvl="1"/>
            <a:r>
              <a:rPr lang="en-IN" dirty="0"/>
              <a:t>Replacing the PID controller with a neural network</a:t>
            </a:r>
          </a:p>
          <a:p>
            <a:pPr lvl="1"/>
            <a:r>
              <a:rPr lang="en-IN" dirty="0"/>
              <a:t>Testing the neural network on the physical remote setup</a:t>
            </a:r>
          </a:p>
          <a:p>
            <a:pPr lvl="1"/>
            <a:endParaRPr lang="en-IN" dirty="0"/>
          </a:p>
          <a:p>
            <a:r>
              <a:rPr lang="en-IN" dirty="0"/>
              <a:t>Long term :</a:t>
            </a:r>
          </a:p>
          <a:p>
            <a:pPr lvl="1"/>
            <a:r>
              <a:rPr lang="en-IN" dirty="0"/>
              <a:t>Physical testing of the optimised system on the seismometers in the actual lab environment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363373-9B5F-4C8B-BDEE-91D457EF5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SURF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4EAA8-1A4F-4D94-B0FF-4D8FB6363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2A894-F3E9-44D2-B9F1-C87E7DD1A591}" type="slidenum">
              <a:rPr lang="en-US" altLang="zh-CN" smtClean="0"/>
              <a:pPr>
                <a:defRPr/>
              </a:pPr>
              <a:t>19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6976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Overview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idx="1"/>
          </p:nvPr>
        </p:nvSpPr>
        <p:spPr>
          <a:xfrm>
            <a:off x="110169" y="1276350"/>
            <a:ext cx="8229600" cy="3200400"/>
          </a:xfrm>
        </p:spPr>
        <p:txBody>
          <a:bodyPr/>
          <a:lstStyle/>
          <a:p>
            <a:pPr lvl="4">
              <a:buFont typeface="Wingdings" panose="05000000000000000000" pitchFamily="2" charset="2"/>
              <a:buChar char="q"/>
            </a:pPr>
            <a:r>
              <a:rPr lang="en-IN" sz="1500" dirty="0"/>
              <a:t>     Why does LIGO require seismometers and why do these seismometers                 require temperature stabilisation ?</a:t>
            </a:r>
          </a:p>
          <a:p>
            <a:pPr lvl="4">
              <a:buFont typeface="Wingdings" panose="05000000000000000000" pitchFamily="2" charset="2"/>
              <a:buChar char="q"/>
            </a:pPr>
            <a:endParaRPr lang="en-IN" sz="1500" dirty="0"/>
          </a:p>
          <a:p>
            <a:pPr lvl="4">
              <a:buFont typeface="Wingdings" panose="05000000000000000000" pitchFamily="2" charset="2"/>
              <a:buChar char="q"/>
            </a:pPr>
            <a:r>
              <a:rPr lang="en-IN" sz="1500" dirty="0"/>
              <a:t>     Modelling the temperature control system</a:t>
            </a:r>
          </a:p>
          <a:p>
            <a:pPr lvl="4">
              <a:buFont typeface="Wingdings" panose="05000000000000000000" pitchFamily="2" charset="2"/>
              <a:buChar char="q"/>
            </a:pPr>
            <a:endParaRPr lang="en-IN" sz="1500" dirty="0"/>
          </a:p>
          <a:p>
            <a:pPr lvl="4">
              <a:buFont typeface="Wingdings" panose="05000000000000000000" pitchFamily="2" charset="2"/>
              <a:buChar char="q"/>
            </a:pPr>
            <a:r>
              <a:rPr lang="en-IN" sz="1500" dirty="0"/>
              <a:t>     Developing and optimising the linear PID Controller</a:t>
            </a:r>
          </a:p>
          <a:p>
            <a:pPr lvl="4">
              <a:buFont typeface="Wingdings" panose="05000000000000000000" pitchFamily="2" charset="2"/>
              <a:buChar char="q"/>
            </a:pPr>
            <a:endParaRPr lang="en-IN" sz="1500" dirty="0"/>
          </a:p>
          <a:p>
            <a:pPr lvl="4">
              <a:buFont typeface="Wingdings" panose="05000000000000000000" pitchFamily="2" charset="2"/>
              <a:buChar char="q"/>
            </a:pPr>
            <a:r>
              <a:rPr lang="en-IN" sz="1500" dirty="0"/>
              <a:t>     Designing the Heater Circuit </a:t>
            </a:r>
          </a:p>
          <a:p>
            <a:pPr lvl="4">
              <a:buFont typeface="Wingdings" panose="05000000000000000000" pitchFamily="2" charset="2"/>
              <a:buChar char="q"/>
            </a:pPr>
            <a:endParaRPr lang="en-IN" sz="1500" dirty="0"/>
          </a:p>
          <a:p>
            <a:pPr lvl="4">
              <a:buFont typeface="Wingdings" panose="05000000000000000000" pitchFamily="2" charset="2"/>
              <a:buChar char="q"/>
            </a:pPr>
            <a:r>
              <a:rPr lang="en-IN" sz="1500" dirty="0"/>
              <a:t>     Testing the optimised control system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SURF 2020</a:t>
            </a:r>
            <a:endParaRPr lang="en-US" dirty="0"/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37063"/>
            <a:ext cx="1428750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1" charset="2"/>
              <a:buChar char="l"/>
              <a:defRPr sz="1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1" charset="2"/>
              <a:buChar char="l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794F56C-F15D-4D4E-8084-950E12130EB4}" type="slidenum">
              <a:rPr lang="en-US" altLang="zh-CN" sz="135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zh-CN" sz="1350" dirty="0"/>
          </a:p>
        </p:txBody>
      </p:sp>
    </p:spTree>
    <p:extLst>
      <p:ext uri="{BB962C8B-B14F-4D97-AF65-F5344CB8AC3E}">
        <p14:creationId xmlns:p14="http://schemas.microsoft.com/office/powerpoint/2010/main" val="3975888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Acknowledgement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00100" y="1304925"/>
            <a:ext cx="7772400" cy="2990850"/>
          </a:xfrm>
        </p:spPr>
        <p:txBody>
          <a:bodyPr/>
          <a:lstStyle/>
          <a:p>
            <a:r>
              <a:rPr lang="en-US" altLang="zh-CN" dirty="0"/>
              <a:t>I would like to thank Rana Adhikari, Koji Arai and </a:t>
            </a:r>
            <a:r>
              <a:rPr lang="en-US" altLang="zh-CN" dirty="0" err="1"/>
              <a:t>Tega</a:t>
            </a:r>
            <a:r>
              <a:rPr lang="en-US" altLang="zh-CN" dirty="0"/>
              <a:t> Edo for their guidance and mentorship throughout the project.</a:t>
            </a:r>
          </a:p>
          <a:p>
            <a:endParaRPr lang="en-US" altLang="zh-CN" dirty="0"/>
          </a:p>
          <a:p>
            <a:r>
              <a:rPr lang="en-IN" altLang="zh-CN" dirty="0"/>
              <a:t>I would like to thank my SURF teammates for all their help.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/>
              <a:t>Finally I would  like to thank </a:t>
            </a:r>
            <a:r>
              <a:rPr lang="en-US" altLang="zh-CN" dirty="0" err="1"/>
              <a:t>Prof.Alan</a:t>
            </a:r>
            <a:r>
              <a:rPr lang="en-US" altLang="zh-CN" dirty="0"/>
              <a:t> Weinstein, LIGO laboratory and the NSF foundation for conducting and coordinating all the LIGO and REU related talks which made the internship experience really enriching.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SURF 2020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2A894-F3E9-44D2-B9F1-C87E7DD1A591}" type="slidenum">
              <a:rPr lang="en-US" altLang="zh-CN" smtClean="0"/>
              <a:pPr>
                <a:defRPr/>
              </a:pPr>
              <a:t>20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38586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SURF 2020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2A894-F3E9-44D2-B9F1-C87E7DD1A591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  <p:sp>
        <p:nvSpPr>
          <p:cNvPr id="6" name="矩形 5"/>
          <p:cNvSpPr/>
          <p:nvPr/>
        </p:nvSpPr>
        <p:spPr>
          <a:xfrm>
            <a:off x="723289" y="2190750"/>
            <a:ext cx="7697428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Thanks for listening!</a:t>
            </a:r>
            <a:endParaRPr lang="zh-CN" alt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43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Introduction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86150" y="4852220"/>
            <a:ext cx="2171700" cy="342900"/>
          </a:xfrm>
        </p:spPr>
        <p:txBody>
          <a:bodyPr/>
          <a:lstStyle/>
          <a:p>
            <a:pPr>
              <a:defRPr/>
            </a:pPr>
            <a:r>
              <a:rPr lang="en-US" dirty="0"/>
              <a:t>LIGO SURF 2020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1" charset="2"/>
              <a:buChar char="l"/>
              <a:defRPr sz="1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1" charset="2"/>
              <a:buChar char="l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794F56C-F15D-4D4E-8084-950E12130EB4}" type="slidenum">
              <a:rPr lang="en-US" altLang="zh-CN" sz="105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zh-CN" sz="1050"/>
          </a:p>
        </p:txBody>
      </p:sp>
      <p:pic>
        <p:nvPicPr>
          <p:cNvPr id="2" name="Content Placeholder 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3E7BAF1-64C7-45F9-8200-1AB32D093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29811"/>
            <a:ext cx="4724400" cy="3543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636BB0-7695-4B08-BDDE-E1346D1541F2}"/>
              </a:ext>
            </a:extLst>
          </p:cNvPr>
          <p:cNvSpPr txBox="1"/>
          <p:nvPr/>
        </p:nvSpPr>
        <p:spPr>
          <a:xfrm>
            <a:off x="5943600" y="1044276"/>
            <a:ext cx="3124200" cy="342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0876" lvl="1"/>
            <a:endParaRPr lang="en-IN" sz="135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IN" sz="1350" dirty="0"/>
              <a:t> </a:t>
            </a:r>
            <a:r>
              <a:rPr lang="en-IN" sz="1600" dirty="0"/>
              <a:t>Low frequency region dominated by seismic noise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IN" sz="1600" dirty="0"/>
          </a:p>
          <a:p>
            <a:pPr lvl="1"/>
            <a:endParaRPr lang="en-IN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IN" sz="1600" dirty="0"/>
              <a:t> To characterize this seismic noise we can use seismometers.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IN" sz="1600" dirty="0"/>
          </a:p>
          <a:p>
            <a:pPr marL="288036" lvl="2"/>
            <a:endParaRPr lang="en-IN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IN" sz="1600" dirty="0"/>
              <a:t> </a:t>
            </a:r>
            <a:r>
              <a:rPr lang="en-IN" sz="1600" dirty="0">
                <a:solidFill>
                  <a:srgbClr val="FF0000"/>
                </a:solidFill>
              </a:rPr>
              <a:t>Need to make sure noise in the seismometer data is really low </a:t>
            </a:r>
            <a:r>
              <a:rPr lang="en-IN" sz="1600" dirty="0"/>
              <a:t>!!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IN" sz="1350" dirty="0"/>
          </a:p>
          <a:p>
            <a:endParaRPr lang="en-IN" sz="1350" dirty="0"/>
          </a:p>
        </p:txBody>
      </p:sp>
    </p:spTree>
    <p:extLst>
      <p:ext uri="{BB962C8B-B14F-4D97-AF65-F5344CB8AC3E}">
        <p14:creationId xmlns:p14="http://schemas.microsoft.com/office/powerpoint/2010/main" val="2670440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33525" y="202556"/>
            <a:ext cx="6076950" cy="609888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Seismic data noise and temperature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86150" y="4891161"/>
            <a:ext cx="2171700" cy="342900"/>
          </a:xfrm>
        </p:spPr>
        <p:txBody>
          <a:bodyPr/>
          <a:lstStyle/>
          <a:p>
            <a:pPr>
              <a:defRPr/>
            </a:pPr>
            <a:r>
              <a:rPr lang="en-US" dirty="0"/>
              <a:t>LIGO SURF 2020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1117" y="4809043"/>
            <a:ext cx="1905000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1" charset="2"/>
              <a:buChar char="l"/>
              <a:defRPr sz="1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1" charset="2"/>
              <a:buChar char="l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794F56C-F15D-4D4E-8084-950E12130EB4}" type="slidenum">
              <a:rPr lang="en-US" altLang="zh-CN" sz="105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zh-CN" sz="1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51F6C8-4DEC-4F32-A609-4A0D2D78FD6E}"/>
              </a:ext>
            </a:extLst>
          </p:cNvPr>
          <p:cNvSpPr txBox="1"/>
          <p:nvPr/>
        </p:nvSpPr>
        <p:spPr>
          <a:xfrm>
            <a:off x="7067550" y="1505302"/>
            <a:ext cx="20002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IN" sz="1500" dirty="0">
                <a:solidFill>
                  <a:srgbClr val="008080"/>
                </a:solidFill>
              </a:rPr>
              <a:t>Noise floor of the seismometer in the background</a:t>
            </a:r>
          </a:p>
          <a:p>
            <a:pPr lvl="1"/>
            <a:endParaRPr lang="en-IN" sz="1500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IN" sz="1500" dirty="0">
                <a:solidFill>
                  <a:srgbClr val="FF0000"/>
                </a:solidFill>
              </a:rPr>
              <a:t>The temperature gradient variation is shown in the foreground </a:t>
            </a:r>
          </a:p>
          <a:p>
            <a:endParaRPr lang="en-IN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315B85-5B27-451F-91E2-752FC6962DA2}"/>
              </a:ext>
            </a:extLst>
          </p:cNvPr>
          <p:cNvSpPr txBox="1"/>
          <p:nvPr/>
        </p:nvSpPr>
        <p:spPr>
          <a:xfrm>
            <a:off x="-152400" y="4624377"/>
            <a:ext cx="975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To reduce the noise we need to make sure the temperature of seismometer is  as stable as possible !!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2E429-D646-413A-8FE8-05E1E694F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71550"/>
            <a:ext cx="7315200" cy="37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01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The Control System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4851056"/>
            <a:ext cx="2895600" cy="342900"/>
          </a:xfrm>
        </p:spPr>
        <p:txBody>
          <a:bodyPr/>
          <a:lstStyle/>
          <a:p>
            <a:pPr>
              <a:defRPr/>
            </a:pPr>
            <a:r>
              <a:rPr lang="en-US" dirty="0"/>
              <a:t>LIGO SURF 2020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1" charset="2"/>
              <a:buChar char="l"/>
              <a:defRPr sz="1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1" charset="2"/>
              <a:buChar char="l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794F56C-F15D-4D4E-8084-950E12130EB4}" type="slidenum">
              <a:rPr lang="en-US" altLang="zh-CN" sz="105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zh-CN" sz="1050" dirty="0"/>
          </a:p>
        </p:txBody>
      </p:sp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23B0365-A16D-44AD-BE6E-3F5CA9D6E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7" y="1343394"/>
            <a:ext cx="4156113" cy="263851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49919B-135B-4259-A8F0-EE38A93CDE71}"/>
              </a:ext>
            </a:extLst>
          </p:cNvPr>
          <p:cNvCxnSpPr>
            <a:cxnSpLocks/>
          </p:cNvCxnSpPr>
          <p:nvPr/>
        </p:nvCxnSpPr>
        <p:spPr bwMode="auto">
          <a:xfrm>
            <a:off x="4310350" y="2045936"/>
            <a:ext cx="0" cy="1219200"/>
          </a:xfrm>
          <a:prstGeom prst="line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238F70C-D117-4F4C-AB48-E505831E649F}"/>
              </a:ext>
            </a:extLst>
          </p:cNvPr>
          <p:cNvSpPr txBox="1"/>
          <p:nvPr/>
        </p:nvSpPr>
        <p:spPr>
          <a:xfrm>
            <a:off x="6042294" y="4376930"/>
            <a:ext cx="144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8D0020-A9C1-4239-A91A-AB3AE4B43884}"/>
              </a:ext>
            </a:extLst>
          </p:cNvPr>
          <p:cNvSpPr txBox="1"/>
          <p:nvPr/>
        </p:nvSpPr>
        <p:spPr>
          <a:xfrm>
            <a:off x="4043650" y="439089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VS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B21C2-3A7E-4964-A2AC-02A7BF98523E}"/>
              </a:ext>
            </a:extLst>
          </p:cNvPr>
          <p:cNvSpPr txBox="1"/>
          <p:nvPr/>
        </p:nvSpPr>
        <p:spPr>
          <a:xfrm>
            <a:off x="533400" y="439089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Physical Setup</a:t>
            </a:r>
          </a:p>
        </p:txBody>
      </p:sp>
      <p:pic>
        <p:nvPicPr>
          <p:cNvPr id="5" name="Content Placeholder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949946D5-C5F2-47CB-90B5-811290308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94820" y="1455477"/>
            <a:ext cx="4749180" cy="2526432"/>
          </a:xfrm>
        </p:spPr>
      </p:pic>
    </p:spTree>
    <p:extLst>
      <p:ext uri="{BB962C8B-B14F-4D97-AF65-F5344CB8AC3E}">
        <p14:creationId xmlns:p14="http://schemas.microsoft.com/office/powerpoint/2010/main" val="1601658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N" sz="2800" dirty="0"/>
              <a:t>Modelling of the plant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5884" y="4819650"/>
            <a:ext cx="2895600" cy="342900"/>
          </a:xfrm>
        </p:spPr>
        <p:txBody>
          <a:bodyPr/>
          <a:lstStyle/>
          <a:p>
            <a:pPr>
              <a:defRPr/>
            </a:pPr>
            <a:r>
              <a:rPr lang="en-US" dirty="0"/>
              <a:t>LIGO SURF 2020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0737" y="4874037"/>
            <a:ext cx="1905000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1" charset="2"/>
              <a:buChar char="l"/>
              <a:defRPr sz="1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1" charset="2"/>
              <a:buChar char="l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794F56C-F15D-4D4E-8084-950E12130EB4}" type="slidenum">
              <a:rPr lang="en-US" altLang="zh-CN" sz="105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zh-CN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82DC47-39C5-4FEA-B233-8D5BF8C514A1}"/>
                  </a:ext>
                </a:extLst>
              </p:cNvPr>
              <p:cNvSpPr txBox="1"/>
              <p:nvPr/>
            </p:nvSpPr>
            <p:spPr>
              <a:xfrm>
                <a:off x="560942" y="2414164"/>
                <a:ext cx="4038600" cy="698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IN" sz="18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𝑆𝑆</m:t>
                          </m:r>
                        </m:sub>
                      </m:sSub>
                      <m:sSub>
                        <m:sSubPr>
                          <m:ctrlPr>
                            <a:rPr lang="en-IN" sz="1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𝑆𝑆</m:t>
                          </m:r>
                        </m:sub>
                      </m:sSub>
                      <m:f>
                        <m:fPr>
                          <m:ctrlPr>
                            <a:rPr lang="en-IN" sz="1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1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IN" sz="18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𝑠𝑠</m:t>
                              </m:r>
                            </m:sub>
                          </m:sSub>
                        </m:num>
                        <m:den>
                          <m:r>
                            <a:rPr lang="en-IN" sz="1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IN" sz="18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IN" sz="18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𝑠𝑠</m:t>
                              </m:r>
                            </m:sub>
                          </m:sSub>
                          <m: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𝑎𝑚𝑏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IN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82DC47-39C5-4FEA-B233-8D5BF8C51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42" y="2414164"/>
                <a:ext cx="4038600" cy="6987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D94A9D-9622-44F1-A0A1-4376A42E1CCB}"/>
                  </a:ext>
                </a:extLst>
              </p:cNvPr>
              <p:cNvSpPr txBox="1"/>
              <p:nvPr/>
            </p:nvSpPr>
            <p:spPr>
              <a:xfrm>
                <a:off x="152400" y="1343485"/>
                <a:ext cx="5105400" cy="910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𝐼𝑛𝑐𝑟𝑒𝑎𝑠𝑒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𝑡𝑒𝑚𝑝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𝑐𝑎𝑛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𝑐𝑜𝑛𝑑𝑢𝑐𝑡𝑖𝑣𝑒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𝑙𝑜𝑠𝑠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D94A9D-9622-44F1-A0A1-4376A42E1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343485"/>
                <a:ext cx="5105400" cy="9106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58ED18D-33C4-4538-878E-959EA441450B}"/>
              </a:ext>
            </a:extLst>
          </p:cNvPr>
          <p:cNvSpPr txBox="1"/>
          <p:nvPr/>
        </p:nvSpPr>
        <p:spPr>
          <a:xfrm>
            <a:off x="633930" y="4469589"/>
            <a:ext cx="449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The time constant for the system was =3.5hrs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3618738-7FB6-4868-B2BD-78C8C58E6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581" y="980796"/>
            <a:ext cx="3877019" cy="4083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D8DDB28-B3B3-4C38-A4D6-F7EF70211C48}"/>
                  </a:ext>
                </a:extLst>
              </p:cNvPr>
              <p:cNvSpPr txBox="1"/>
              <p:nvPr/>
            </p:nvSpPr>
            <p:spPr>
              <a:xfrm>
                <a:off x="576549" y="3710663"/>
                <a:ext cx="4038600" cy="698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0 =</m:t>
                          </m:r>
                          <m: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𝑆𝑆</m:t>
                          </m:r>
                        </m:sub>
                      </m:sSub>
                      <m:sSub>
                        <m:sSubPr>
                          <m:ctrlPr>
                            <a:rPr lang="en-IN" sz="1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𝑆𝑆</m:t>
                          </m:r>
                        </m:sub>
                      </m:sSub>
                      <m:f>
                        <m:fPr>
                          <m:ctrlPr>
                            <a:rPr lang="en-IN" sz="1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1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IN" sz="18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𝑠𝑠</m:t>
                              </m:r>
                            </m:sub>
                          </m:sSub>
                        </m:num>
                        <m:den>
                          <m:r>
                            <a:rPr lang="en-IN" sz="1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IN" sz="18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IN" sz="18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𝑠𝑠</m:t>
                              </m:r>
                            </m:sub>
                          </m:sSub>
                          <m:r>
                            <a:rPr lang="en-IN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IN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𝑎𝑚𝑏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IN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D8DDB28-B3B3-4C38-A4D6-F7EF70211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49" y="3710663"/>
                <a:ext cx="4038600" cy="6987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E3E9B89-EAF0-45EA-993F-F7785CBF4DFE}"/>
              </a:ext>
            </a:extLst>
          </p:cNvPr>
          <p:cNvSpPr txBox="1"/>
          <p:nvPr/>
        </p:nvSpPr>
        <p:spPr>
          <a:xfrm>
            <a:off x="1111470" y="3227106"/>
            <a:ext cx="330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Natural Response of the system :</a:t>
            </a:r>
          </a:p>
        </p:txBody>
      </p:sp>
    </p:spTree>
    <p:extLst>
      <p:ext uri="{BB962C8B-B14F-4D97-AF65-F5344CB8AC3E}">
        <p14:creationId xmlns:p14="http://schemas.microsoft.com/office/powerpoint/2010/main" val="2838614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>
                <a:ea typeface="+mj-ea"/>
                <a:cs typeface="+mj-cs"/>
              </a:rPr>
              <a:t>Modelling of the Controller : PID 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35842"/>
            <a:ext cx="2895600" cy="342900"/>
          </a:xfrm>
        </p:spPr>
        <p:txBody>
          <a:bodyPr/>
          <a:lstStyle/>
          <a:p>
            <a:pPr>
              <a:defRPr/>
            </a:pPr>
            <a:r>
              <a:rPr lang="en-US" dirty="0"/>
              <a:t>LIGO SURF 2020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1" charset="2"/>
              <a:buChar char="l"/>
              <a:defRPr sz="1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1" charset="2"/>
              <a:buChar char="l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794F56C-F15D-4D4E-8084-950E12130EB4}" type="slidenum">
              <a:rPr lang="en-US" altLang="zh-CN" sz="105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zh-CN" sz="10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47BA94-155D-4B91-BD2B-838D805EFAD4}"/>
                  </a:ext>
                </a:extLst>
              </p:cNvPr>
              <p:cNvSpPr txBox="1"/>
              <p:nvPr/>
            </p:nvSpPr>
            <p:spPr>
              <a:xfrm>
                <a:off x="38100" y="1046270"/>
                <a:ext cx="5105400" cy="4084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4048" lvl="2" indent="0">
                  <a:buNone/>
                </a:pPr>
                <a:endParaRPr lang="en-IN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1600" dirty="0"/>
                  <a:t>Proportional Integral and Derivative controller :</a:t>
                </a:r>
              </a:p>
              <a:p>
                <a:pPr lvl="1"/>
                <a:endParaRPr lang="en-IN" sz="1600" dirty="0"/>
              </a:p>
              <a:p>
                <a:pPr marL="384048" lvl="2" indent="0" algn="ctr">
                  <a:buNone/>
                </a:pPr>
                <a:r>
                  <a:rPr lang="en-IN" b="0" dirty="0">
                    <a:solidFill>
                      <a:schemeClr val="tx2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IN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𝑃𝐼𝐷</m:t>
                    </m:r>
                    <m:r>
                      <a:rPr lang="en-IN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IN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IN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d>
                          <m:dPr>
                            <m:ctrlPr>
                              <a:rPr lang="en-IN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N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b>
                          <m:sSubPr>
                            <m:ctrlPr>
                              <a:rPr lang="en-IN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IN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f>
                          <m:fPr>
                            <m:ctrlPr>
                              <a:rPr lang="en-IN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IN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𝑑𝑒</m:t>
                            </m:r>
                          </m:num>
                          <m:den>
                            <m:r>
                              <a:rPr lang="en-IN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e>
                    </m:nary>
                  </m:oMath>
                </a14:m>
                <a:r>
                  <a:rPr lang="en-IN" sz="1600" dirty="0">
                    <a:solidFill>
                      <a:schemeClr val="tx2"/>
                    </a:solidFill>
                  </a:rPr>
                  <a:t>	</a:t>
                </a:r>
              </a:p>
              <a:p>
                <a:pPr marL="384048" lvl="2" indent="0" algn="ctr">
                  <a:buNone/>
                </a:pPr>
                <a:endParaRPr lang="en-IN" sz="1600" dirty="0">
                  <a:solidFill>
                    <a:schemeClr val="tx2"/>
                  </a:solidFill>
                </a:endParaRPr>
              </a:p>
              <a:p>
                <a:pPr marL="384048" lvl="2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IN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IN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IN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 dirty="0">
                    <a:solidFill>
                      <a:schemeClr val="tx2"/>
                    </a:solidFill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IN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en-IN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IN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IN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</m:num>
                          <m:den>
                            <m:r>
                              <a:rPr lang="en-IN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  <m: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IN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IN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IN" dirty="0"/>
              </a:p>
              <a:p>
                <a:pPr marL="384048" lvl="2" indent="0" algn="ctr">
                  <a:buNone/>
                </a:pPr>
                <a:r>
                  <a:rPr lang="en-IN" sz="1600" dirty="0"/>
                  <a:t>	</a:t>
                </a:r>
              </a:p>
              <a:p>
                <a:pPr marL="326898" lvl="1" indent="-285750">
                  <a:buFont typeface="Arial" panose="020B0604020202020204" pitchFamily="34" charset="0"/>
                  <a:buChar char="•"/>
                </a:pPr>
                <a:r>
                  <a:rPr lang="en-IN" sz="1600" dirty="0"/>
                  <a:t>This is a linear controller. We would like to see how well this linear controller, minimizes the steady state error for our system model.</a:t>
                </a:r>
              </a:p>
              <a:p>
                <a:pPr marL="326898" lvl="1" indent="-285750">
                  <a:buFont typeface="Arial" panose="020B0604020202020204" pitchFamily="34" charset="0"/>
                  <a:buChar char="•"/>
                </a:pPr>
                <a:endParaRPr lang="en-IN" sz="1600" dirty="0"/>
              </a:p>
              <a:p>
                <a:pPr marL="971550" lvl="2" indent="-285750">
                  <a:buFont typeface="Arial" panose="020B0604020202020204" pitchFamily="34" charset="0"/>
                  <a:buChar char="•"/>
                </a:pPr>
                <a:endParaRPr lang="en-IN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sz="1600" dirty="0"/>
                  <a:t>Acts as a performance benchmark for the non-linear controller i.e. the neural network controller.</a:t>
                </a:r>
              </a:p>
              <a:p>
                <a:endParaRPr lang="en-IN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47BA94-155D-4B91-BD2B-838D805EF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1046270"/>
                <a:ext cx="5105400" cy="4084388"/>
              </a:xfrm>
              <a:prstGeom prst="rect">
                <a:avLst/>
              </a:prstGeom>
              <a:blipFill>
                <a:blip r:embed="rId3"/>
                <a:stretch>
                  <a:fillRect l="-47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853131A3-D888-485D-AE42-B94559C9C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590686"/>
            <a:ext cx="4419600" cy="251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15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52600" y="57150"/>
            <a:ext cx="5715000" cy="533400"/>
          </a:xfrm>
        </p:spPr>
        <p:txBody>
          <a:bodyPr/>
          <a:lstStyle/>
          <a:p>
            <a:r>
              <a:rPr lang="en-IN" altLang="zh-CN" dirty="0"/>
              <a:t>Ambient Temperature Model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848799"/>
            <a:ext cx="2895600" cy="342900"/>
          </a:xfrm>
        </p:spPr>
        <p:txBody>
          <a:bodyPr/>
          <a:lstStyle/>
          <a:p>
            <a:pPr>
              <a:defRPr/>
            </a:pPr>
            <a:r>
              <a:rPr lang="en-US" dirty="0"/>
              <a:t>LIGO SURF 2020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2A894-F3E9-44D2-B9F1-C87E7DD1A591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D91500-300A-435A-9B2D-B1689F20ACD6}"/>
              </a:ext>
            </a:extLst>
          </p:cNvPr>
          <p:cNvSpPr txBox="1"/>
          <p:nvPr/>
        </p:nvSpPr>
        <p:spPr>
          <a:xfrm>
            <a:off x="5905500" y="1276350"/>
            <a:ext cx="3200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Data was noisy hence for offline analysis and simulation curve fit function was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 Interpolation function was developed to generate the data as shown.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F0D19C-751F-47E9-9A21-666A3B363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001" y="1123950"/>
            <a:ext cx="5334000" cy="3562350"/>
          </a:xfrm>
        </p:spPr>
      </p:pic>
    </p:spTree>
    <p:extLst>
      <p:ext uri="{BB962C8B-B14F-4D97-AF65-F5344CB8AC3E}">
        <p14:creationId xmlns:p14="http://schemas.microsoft.com/office/powerpoint/2010/main" val="92162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35645"/>
            <a:ext cx="7239000" cy="62865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Noise Budget 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62111"/>
            <a:ext cx="2895600" cy="342900"/>
          </a:xfrm>
        </p:spPr>
        <p:txBody>
          <a:bodyPr/>
          <a:lstStyle/>
          <a:p>
            <a:pPr>
              <a:defRPr/>
            </a:pPr>
            <a:r>
              <a:rPr lang="en-US" dirty="0"/>
              <a:t>LIGO SURF 2020</a:t>
            </a:r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1325" y="4887817"/>
            <a:ext cx="1905000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1" charset="2"/>
              <a:buChar char="l"/>
              <a:defRPr sz="1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1" charset="2"/>
              <a:buChar char="l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794F56C-F15D-4D4E-8084-950E12130EB4}" type="slidenum">
              <a:rPr lang="en-US" altLang="zh-CN" sz="105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zh-CN" sz="105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8089BD-F6C9-476E-9CC1-6CCE11EDA645}"/>
              </a:ext>
            </a:extLst>
          </p:cNvPr>
          <p:cNvCxnSpPr>
            <a:cxnSpLocks/>
          </p:cNvCxnSpPr>
          <p:nvPr/>
        </p:nvCxnSpPr>
        <p:spPr bwMode="auto">
          <a:xfrm>
            <a:off x="4800600" y="2114550"/>
            <a:ext cx="0" cy="1219200"/>
          </a:xfrm>
          <a:prstGeom prst="line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4FB15A-595B-4E9D-A3D2-B5E7C6D354A0}"/>
              </a:ext>
            </a:extLst>
          </p:cNvPr>
          <p:cNvSpPr txBox="1"/>
          <p:nvPr/>
        </p:nvSpPr>
        <p:spPr>
          <a:xfrm>
            <a:off x="111917" y="4412936"/>
            <a:ext cx="4688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The total noise and disturbances to our system   and the points of injection is shown.</a:t>
            </a:r>
          </a:p>
        </p:txBody>
      </p:sp>
      <p:pic>
        <p:nvPicPr>
          <p:cNvPr id="6" name="Content Placeholder 5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9287FA2A-8CF5-4891-A45D-01248F1F9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977" y="1283010"/>
            <a:ext cx="4696808" cy="3060385"/>
          </a:xfrm>
        </p:spPr>
      </p:pic>
      <p:pic>
        <p:nvPicPr>
          <p:cNvPr id="19" name="Picture 18" descr="A close up of a map&#10;&#10;Description automatically generated">
            <a:extLst>
              <a:ext uri="{FF2B5EF4-FFF2-40B4-BE49-F238E27FC236}">
                <a16:creationId xmlns:a16="http://schemas.microsoft.com/office/drawing/2014/main" id="{56DD3C81-97CD-438F-A818-C9E49A812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2" y="992203"/>
            <a:ext cx="4079079" cy="391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891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Default Desig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5806</TotalTime>
  <Words>923</Words>
  <Application>Microsoft Office PowerPoint</Application>
  <PresentationFormat>On-screen Show (16:9)</PresentationFormat>
  <Paragraphs>185</Paragraphs>
  <Slides>21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Cambria Math</vt:lpstr>
      <vt:lpstr>Helvetica</vt:lpstr>
      <vt:lpstr>Monotype Sorts</vt:lpstr>
      <vt:lpstr>Times New Roman</vt:lpstr>
      <vt:lpstr>Wingdings</vt:lpstr>
      <vt:lpstr>Default Design</vt:lpstr>
      <vt:lpstr>Photo Editor Photo</vt:lpstr>
      <vt:lpstr>Optimal Temperature Control of the Seismometer</vt:lpstr>
      <vt:lpstr>Overview</vt:lpstr>
      <vt:lpstr>Introduction</vt:lpstr>
      <vt:lpstr>Seismic data noise and temperature</vt:lpstr>
      <vt:lpstr>The Control System</vt:lpstr>
      <vt:lpstr>Modelling of the plant</vt:lpstr>
      <vt:lpstr>Modelling of the Controller : PID </vt:lpstr>
      <vt:lpstr>Ambient Temperature Model</vt:lpstr>
      <vt:lpstr>Noise Budget </vt:lpstr>
      <vt:lpstr>Steady State Error Analysis</vt:lpstr>
      <vt:lpstr>Optimal Control </vt:lpstr>
      <vt:lpstr>Cost Function or The metric </vt:lpstr>
      <vt:lpstr>Optimization of the PID coefficients</vt:lpstr>
      <vt:lpstr>Results of the optimization</vt:lpstr>
      <vt:lpstr>Results of the Optimisation</vt:lpstr>
      <vt:lpstr>Testing of our control system</vt:lpstr>
      <vt:lpstr>Breadboard Circuit </vt:lpstr>
      <vt:lpstr>Summary </vt:lpstr>
      <vt:lpstr>Future Work</vt:lpstr>
      <vt:lpstr>Acknowledgement</vt:lpstr>
      <vt:lpstr>PowerPoint Presentation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H. Sanders</dc:creator>
  <cp:lastModifiedBy>Rushab balaji</cp:lastModifiedBy>
  <cp:revision>137</cp:revision>
  <cp:lastPrinted>2019-08-21T00:12:42Z</cp:lastPrinted>
  <dcterms:created xsi:type="dcterms:W3CDTF">2002-09-05T00:08:29Z</dcterms:created>
  <dcterms:modified xsi:type="dcterms:W3CDTF">2020-08-20T06:08:36Z</dcterms:modified>
</cp:coreProperties>
</file>