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9"/>
  </p:notesMasterIdLst>
  <p:sldIdLst>
    <p:sldId id="256" r:id="rId2"/>
    <p:sldId id="257" r:id="rId3"/>
    <p:sldId id="327" r:id="rId4"/>
    <p:sldId id="258" r:id="rId5"/>
    <p:sldId id="305" r:id="rId6"/>
    <p:sldId id="260" r:id="rId7"/>
    <p:sldId id="261" r:id="rId8"/>
    <p:sldId id="306" r:id="rId9"/>
    <p:sldId id="262" r:id="rId10"/>
    <p:sldId id="307" r:id="rId11"/>
    <p:sldId id="263" r:id="rId12"/>
    <p:sldId id="264" r:id="rId13"/>
    <p:sldId id="266" r:id="rId14"/>
    <p:sldId id="265" r:id="rId15"/>
    <p:sldId id="267" r:id="rId16"/>
    <p:sldId id="269" r:id="rId17"/>
    <p:sldId id="270" r:id="rId18"/>
    <p:sldId id="271" r:id="rId19"/>
    <p:sldId id="272" r:id="rId20"/>
    <p:sldId id="268" r:id="rId21"/>
    <p:sldId id="273" r:id="rId22"/>
    <p:sldId id="274" r:id="rId23"/>
    <p:sldId id="308" r:id="rId24"/>
    <p:sldId id="275" r:id="rId25"/>
    <p:sldId id="276" r:id="rId26"/>
    <p:sldId id="287" r:id="rId27"/>
    <p:sldId id="277" r:id="rId28"/>
    <p:sldId id="278" r:id="rId29"/>
    <p:sldId id="279" r:id="rId30"/>
    <p:sldId id="285" r:id="rId31"/>
    <p:sldId id="286" r:id="rId32"/>
    <p:sldId id="281" r:id="rId33"/>
    <p:sldId id="309" r:id="rId34"/>
    <p:sldId id="282" r:id="rId35"/>
    <p:sldId id="310" r:id="rId36"/>
    <p:sldId id="280" r:id="rId37"/>
    <p:sldId id="283" r:id="rId38"/>
    <p:sldId id="284" r:id="rId39"/>
    <p:sldId id="288" r:id="rId40"/>
    <p:sldId id="291" r:id="rId41"/>
    <p:sldId id="289" r:id="rId42"/>
    <p:sldId id="292" r:id="rId43"/>
    <p:sldId id="290" r:id="rId44"/>
    <p:sldId id="293" r:id="rId45"/>
    <p:sldId id="294" r:id="rId46"/>
    <p:sldId id="298" r:id="rId47"/>
    <p:sldId id="295" r:id="rId48"/>
    <p:sldId id="296" r:id="rId49"/>
    <p:sldId id="297" r:id="rId50"/>
    <p:sldId id="299" r:id="rId51"/>
    <p:sldId id="300" r:id="rId52"/>
    <p:sldId id="301" r:id="rId53"/>
    <p:sldId id="302" r:id="rId54"/>
    <p:sldId id="304" r:id="rId55"/>
    <p:sldId id="311" r:id="rId56"/>
    <p:sldId id="303" r:id="rId57"/>
    <p:sldId id="312" r:id="rId58"/>
    <p:sldId id="313" r:id="rId59"/>
    <p:sldId id="314" r:id="rId60"/>
    <p:sldId id="315" r:id="rId61"/>
    <p:sldId id="316" r:id="rId62"/>
    <p:sldId id="317" r:id="rId63"/>
    <p:sldId id="318" r:id="rId64"/>
    <p:sldId id="319" r:id="rId65"/>
    <p:sldId id="320" r:id="rId66"/>
    <p:sldId id="321" r:id="rId67"/>
    <p:sldId id="325" r:id="rId68"/>
    <p:sldId id="322" r:id="rId69"/>
    <p:sldId id="323" r:id="rId70"/>
    <p:sldId id="324" r:id="rId71"/>
    <p:sldId id="326" r:id="rId72"/>
    <p:sldId id="259" r:id="rId73"/>
    <p:sldId id="371" r:id="rId74"/>
    <p:sldId id="372" r:id="rId75"/>
    <p:sldId id="328" r:id="rId76"/>
    <p:sldId id="373" r:id="rId77"/>
    <p:sldId id="329" r:id="rId78"/>
    <p:sldId id="331" r:id="rId79"/>
    <p:sldId id="332" r:id="rId80"/>
    <p:sldId id="333" r:id="rId81"/>
    <p:sldId id="374" r:id="rId82"/>
    <p:sldId id="341" r:id="rId83"/>
    <p:sldId id="336" r:id="rId84"/>
    <p:sldId id="338" r:id="rId85"/>
    <p:sldId id="339" r:id="rId86"/>
    <p:sldId id="340" r:id="rId87"/>
    <p:sldId id="342" r:id="rId88"/>
    <p:sldId id="343" r:id="rId89"/>
    <p:sldId id="337" r:id="rId90"/>
    <p:sldId id="344" r:id="rId91"/>
    <p:sldId id="345" r:id="rId92"/>
    <p:sldId id="346" r:id="rId93"/>
    <p:sldId id="375" r:id="rId94"/>
    <p:sldId id="352" r:id="rId95"/>
    <p:sldId id="365" r:id="rId96"/>
    <p:sldId id="353" r:id="rId97"/>
    <p:sldId id="354" r:id="rId98"/>
    <p:sldId id="376" r:id="rId99"/>
    <p:sldId id="347" r:id="rId100"/>
    <p:sldId id="348" r:id="rId101"/>
    <p:sldId id="351" r:id="rId102"/>
    <p:sldId id="355" r:id="rId103"/>
    <p:sldId id="356" r:id="rId104"/>
    <p:sldId id="357" r:id="rId105"/>
    <p:sldId id="358" r:id="rId106"/>
    <p:sldId id="359" r:id="rId107"/>
    <p:sldId id="360" r:id="rId108"/>
    <p:sldId id="361" r:id="rId109"/>
    <p:sldId id="363" r:id="rId110"/>
    <p:sldId id="364" r:id="rId111"/>
    <p:sldId id="362" r:id="rId112"/>
    <p:sldId id="377" r:id="rId113"/>
    <p:sldId id="366" r:id="rId114"/>
    <p:sldId id="367" r:id="rId115"/>
    <p:sldId id="368" r:id="rId116"/>
    <p:sldId id="369" r:id="rId117"/>
    <p:sldId id="370" r:id="rId118"/>
    <p:sldId id="349" r:id="rId119"/>
    <p:sldId id="378" r:id="rId120"/>
    <p:sldId id="330" r:id="rId121"/>
    <p:sldId id="335" r:id="rId122"/>
    <p:sldId id="379" r:id="rId123"/>
    <p:sldId id="380" r:id="rId124"/>
    <p:sldId id="381" r:id="rId125"/>
    <p:sldId id="384" r:id="rId126"/>
    <p:sldId id="385" r:id="rId127"/>
    <p:sldId id="386" r:id="rId128"/>
    <p:sldId id="387" r:id="rId129"/>
    <p:sldId id="389" r:id="rId130"/>
    <p:sldId id="394" r:id="rId131"/>
    <p:sldId id="388" r:id="rId132"/>
    <p:sldId id="390" r:id="rId133"/>
    <p:sldId id="392" r:id="rId134"/>
    <p:sldId id="393" r:id="rId135"/>
    <p:sldId id="391" r:id="rId136"/>
    <p:sldId id="383" r:id="rId137"/>
    <p:sldId id="382" r:id="rId1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497AA"/>
    <a:srgbClr val="ADA23A"/>
    <a:srgbClr val="C4F600"/>
    <a:srgbClr val="AE3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3"/>
    <p:restoredTop sz="94697"/>
  </p:normalViewPr>
  <p:slideViewPr>
    <p:cSldViewPr snapToGrid="0" snapToObjects="1">
      <p:cViewPr varScale="1">
        <p:scale>
          <a:sx n="108" d="100"/>
          <a:sy n="108" d="100"/>
        </p:scale>
        <p:origin x="1880"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image" Target="../media/image7.emf"/><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19A18F-780A-FD4B-A4E4-956C2E255DE0}" type="datetimeFigureOut">
              <a:rPr lang="en-US" smtClean="0"/>
              <a:t>8/25/20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6A34E-1113-7944-988F-A78B4FF77A81}" type="slidenum">
              <a:rPr lang="en-US" smtClean="0"/>
              <a:t>‹#›</a:t>
            </a:fld>
            <a:endParaRPr lang="en-US"/>
          </a:p>
        </p:txBody>
      </p:sp>
    </p:spTree>
    <p:extLst>
      <p:ext uri="{BB962C8B-B14F-4D97-AF65-F5344CB8AC3E}">
        <p14:creationId xmlns:p14="http://schemas.microsoft.com/office/powerpoint/2010/main" val="37503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6A34E-1113-7944-988F-A78B4FF77A81}" type="slidenum">
              <a:rPr lang="en-US" smtClean="0"/>
              <a:t>79</a:t>
            </a:fld>
            <a:endParaRPr lang="en-US"/>
          </a:p>
        </p:txBody>
      </p:sp>
    </p:spTree>
    <p:extLst>
      <p:ext uri="{BB962C8B-B14F-4D97-AF65-F5344CB8AC3E}">
        <p14:creationId xmlns:p14="http://schemas.microsoft.com/office/powerpoint/2010/main" val="3792478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G2000527-v5</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39496-BD1E-F648-8321-5C9A4B4A55FA}" type="slidenum">
              <a:rPr lang="en-US" smtClean="0"/>
              <a:t>‹#›</a:t>
            </a:fld>
            <a:endParaRPr lang="en-US"/>
          </a:p>
        </p:txBody>
      </p:sp>
    </p:spTree>
    <p:extLst>
      <p:ext uri="{BB962C8B-B14F-4D97-AF65-F5344CB8AC3E}">
        <p14:creationId xmlns:p14="http://schemas.microsoft.com/office/powerpoint/2010/main" val="4157652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G2000527-v5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39496-BD1E-F648-8321-5C9A4B4A55FA}" type="slidenum">
              <a:rPr lang="en-US" smtClean="0"/>
              <a:t>‹#›</a:t>
            </a:fld>
            <a:endParaRPr lang="en-US"/>
          </a:p>
        </p:txBody>
      </p:sp>
    </p:spTree>
    <p:extLst>
      <p:ext uri="{BB962C8B-B14F-4D97-AF65-F5344CB8AC3E}">
        <p14:creationId xmlns:p14="http://schemas.microsoft.com/office/powerpoint/2010/main" val="403461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G2000527-v5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39496-BD1E-F648-8321-5C9A4B4A55FA}" type="slidenum">
              <a:rPr lang="en-US" smtClean="0"/>
              <a:t>‹#›</a:t>
            </a:fld>
            <a:endParaRPr lang="en-US"/>
          </a:p>
        </p:txBody>
      </p:sp>
    </p:spTree>
    <p:extLst>
      <p:ext uri="{BB962C8B-B14F-4D97-AF65-F5344CB8AC3E}">
        <p14:creationId xmlns:p14="http://schemas.microsoft.com/office/powerpoint/2010/main" val="2813212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G2000527-v5</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39496-BD1E-F648-8321-5C9A4B4A55FA}" type="slidenum">
              <a:rPr lang="en-US" smtClean="0"/>
              <a:t>‹#›</a:t>
            </a:fld>
            <a:endParaRPr lang="en-US"/>
          </a:p>
        </p:txBody>
      </p:sp>
    </p:spTree>
    <p:extLst>
      <p:ext uri="{BB962C8B-B14F-4D97-AF65-F5344CB8AC3E}">
        <p14:creationId xmlns:p14="http://schemas.microsoft.com/office/powerpoint/2010/main" val="990276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G2000527-v5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39496-BD1E-F648-8321-5C9A4B4A55FA}" type="slidenum">
              <a:rPr lang="en-US" smtClean="0"/>
              <a:t>‹#›</a:t>
            </a:fld>
            <a:endParaRPr lang="en-US"/>
          </a:p>
        </p:txBody>
      </p:sp>
    </p:spTree>
    <p:extLst>
      <p:ext uri="{BB962C8B-B14F-4D97-AF65-F5344CB8AC3E}">
        <p14:creationId xmlns:p14="http://schemas.microsoft.com/office/powerpoint/2010/main" val="1622138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G2000527-v5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339496-BD1E-F648-8321-5C9A4B4A55FA}" type="slidenum">
              <a:rPr lang="en-US" smtClean="0"/>
              <a:t>‹#›</a:t>
            </a:fld>
            <a:endParaRPr lang="en-US"/>
          </a:p>
        </p:txBody>
      </p:sp>
    </p:spTree>
    <p:extLst>
      <p:ext uri="{BB962C8B-B14F-4D97-AF65-F5344CB8AC3E}">
        <p14:creationId xmlns:p14="http://schemas.microsoft.com/office/powerpoint/2010/main" val="321398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G2000527-v5</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339496-BD1E-F648-8321-5C9A4B4A55FA}" type="slidenum">
              <a:rPr lang="en-US" smtClean="0"/>
              <a:t>‹#›</a:t>
            </a:fld>
            <a:endParaRPr lang="en-US"/>
          </a:p>
        </p:txBody>
      </p:sp>
    </p:spTree>
    <p:extLst>
      <p:ext uri="{BB962C8B-B14F-4D97-AF65-F5344CB8AC3E}">
        <p14:creationId xmlns:p14="http://schemas.microsoft.com/office/powerpoint/2010/main" val="380984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G2000527-v5</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339496-BD1E-F648-8321-5C9A4B4A55FA}" type="slidenum">
              <a:rPr lang="en-US" smtClean="0"/>
              <a:t>‹#›</a:t>
            </a:fld>
            <a:endParaRPr lang="en-US"/>
          </a:p>
        </p:txBody>
      </p:sp>
    </p:spTree>
    <p:extLst>
      <p:ext uri="{BB962C8B-B14F-4D97-AF65-F5344CB8AC3E}">
        <p14:creationId xmlns:p14="http://schemas.microsoft.com/office/powerpoint/2010/main" val="1111427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G2000527-v5</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339496-BD1E-F648-8321-5C9A4B4A55FA}" type="slidenum">
              <a:rPr lang="en-US" smtClean="0"/>
              <a:t>‹#›</a:t>
            </a:fld>
            <a:endParaRPr lang="en-US"/>
          </a:p>
        </p:txBody>
      </p:sp>
    </p:spTree>
    <p:extLst>
      <p:ext uri="{BB962C8B-B14F-4D97-AF65-F5344CB8AC3E}">
        <p14:creationId xmlns:p14="http://schemas.microsoft.com/office/powerpoint/2010/main" val="92365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G2000527-v5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339496-BD1E-F648-8321-5C9A4B4A55FA}" type="slidenum">
              <a:rPr lang="en-US" smtClean="0"/>
              <a:t>‹#›</a:t>
            </a:fld>
            <a:endParaRPr lang="en-US"/>
          </a:p>
        </p:txBody>
      </p:sp>
    </p:spTree>
    <p:extLst>
      <p:ext uri="{BB962C8B-B14F-4D97-AF65-F5344CB8AC3E}">
        <p14:creationId xmlns:p14="http://schemas.microsoft.com/office/powerpoint/2010/main" val="1451470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G2000527-v5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339496-BD1E-F648-8321-5C9A4B4A55FA}" type="slidenum">
              <a:rPr lang="en-US" smtClean="0"/>
              <a:t>‹#›</a:t>
            </a:fld>
            <a:endParaRPr lang="en-US"/>
          </a:p>
        </p:txBody>
      </p:sp>
    </p:spTree>
    <p:extLst>
      <p:ext uri="{BB962C8B-B14F-4D97-AF65-F5344CB8AC3E}">
        <p14:creationId xmlns:p14="http://schemas.microsoft.com/office/powerpoint/2010/main" val="367060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913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0" y="64928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G2000527-v5</a:t>
            </a:r>
            <a:endParaRPr lang="en-US" dirty="0"/>
          </a:p>
        </p:txBody>
      </p:sp>
      <p:sp>
        <p:nvSpPr>
          <p:cNvPr id="5" name="Footer Placeholder 4"/>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39496-BD1E-F648-8321-5C9A4B4A55FA}" type="slidenum">
              <a:rPr lang="en-US" smtClean="0"/>
              <a:t>‹#›</a:t>
            </a:fld>
            <a:endParaRPr lang="en-US"/>
          </a:p>
        </p:txBody>
      </p:sp>
    </p:spTree>
    <p:extLst>
      <p:ext uri="{BB962C8B-B14F-4D97-AF65-F5344CB8AC3E}">
        <p14:creationId xmlns:p14="http://schemas.microsoft.com/office/powerpoint/2010/main" val="3124193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alog.ligo-wa.caltech.edu/aLOG/index.php?callRep=47358" TargetMode="External"/><Relationship Id="rId2" Type="http://schemas.openxmlformats.org/officeDocument/2006/relationships/image" Target="../media/image155.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56.emf"/><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0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2.png"/><Relationship Id="rId7" Type="http://schemas.openxmlformats.org/officeDocument/2006/relationships/image" Target="../media/image205.png"/><Relationship Id="rId12" Type="http://schemas.openxmlformats.org/officeDocument/2006/relationships/image" Target="../media/image210.png"/><Relationship Id="rId2" Type="http://schemas.openxmlformats.org/officeDocument/2006/relationships/image" Target="../media/image157.emf"/><Relationship Id="rId1" Type="http://schemas.openxmlformats.org/officeDocument/2006/relationships/slideLayout" Target="../slideLayouts/slideLayout2.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hyperlink" Target="https://alog.ligo-wa.caltech.edu/aLOG/index.php?callRep=47257" TargetMode="External"/><Relationship Id="rId10" Type="http://schemas.openxmlformats.org/officeDocument/2006/relationships/image" Target="../media/image208.png"/><Relationship Id="rId4" Type="http://schemas.openxmlformats.org/officeDocument/2006/relationships/image" Target="../media/image203.png"/><Relationship Id="rId9" Type="http://schemas.openxmlformats.org/officeDocument/2006/relationships/image" Target="../media/image207.png"/></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05.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58.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1.xml.rels><?xml version="1.0" encoding="UTF-8" standalone="yes"?>
<Relationships xmlns="http://schemas.openxmlformats.org/package/2006/relationships"><Relationship Id="rId3" Type="http://schemas.openxmlformats.org/officeDocument/2006/relationships/hyperlink" Target="https://dcc.ligo.org/DocDB/0002/D070481/005/UIMCircuit_v5.pdf" TargetMode="External"/><Relationship Id="rId2" Type="http://schemas.openxmlformats.org/officeDocument/2006/relationships/hyperlink" Target="https://dcc.ligo.org/LIGO-D070481"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10.xml.rels><?xml version="1.0" encoding="UTF-8" standalone="yes"?>
<Relationships xmlns="http://schemas.openxmlformats.org/package/2006/relationships"><Relationship Id="rId3" Type="http://schemas.openxmlformats.org/officeDocument/2006/relationships/hyperlink" Target="https://alog.ligo-wa.caltech.edu/aLOG/index.php?callRep=47217" TargetMode="External"/><Relationship Id="rId2" Type="http://schemas.openxmlformats.org/officeDocument/2006/relationships/hyperlink" Target="https://alog.ligo-wa.caltech.edu/aLOG/index.php?callRep=45734" TargetMode="External"/><Relationship Id="rId1" Type="http://schemas.openxmlformats.org/officeDocument/2006/relationships/slideLayout" Target="../slideLayouts/slideLayout2.xml"/><Relationship Id="rId6" Type="http://schemas.openxmlformats.org/officeDocument/2006/relationships/hyperlink" Target="https://alog.ligo-wa.caltech.edu/aLOG/index.php?callRep=47257" TargetMode="External"/><Relationship Id="rId5" Type="http://schemas.openxmlformats.org/officeDocument/2006/relationships/hyperlink" Target="https://alog.ligo-wa.caltech.edu/aLOG/index.php?callRep=47254" TargetMode="External"/><Relationship Id="rId4" Type="http://schemas.openxmlformats.org/officeDocument/2006/relationships/hyperlink" Target="https://alog.ligo-wa.caltech.edu/aLOG/index.php?callRep=47247"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112.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7.png"/><Relationship Id="rId7" Type="http://schemas.openxmlformats.org/officeDocument/2006/relationships/image" Target="../media/image230.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hyperlink" Target="https://alog.ligo-wa.caltech.edu/aLOG/index.php?callRep=47228" TargetMode="External"/><Relationship Id="rId4" Type="http://schemas.openxmlformats.org/officeDocument/2006/relationships/image" Target="../media/image228.png"/></Relationships>
</file>

<file path=ppt/slides/_rels/slide11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166.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68.emf"/><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16.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185.emf"/><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239.png"/></Relationships>
</file>

<file path=ppt/slides/_rels/slide11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ldas-jobs.ligo-wa.caltech.edu/~detchar/summary/day/20200316/lock/guardian_ifo_top_node_/" TargetMode="External"/><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48.png"/><Relationship Id="rId5" Type="http://schemas.openxmlformats.org/officeDocument/2006/relationships/image" Target="../media/image247.png"/><Relationship Id="rId10" Type="http://schemas.openxmlformats.org/officeDocument/2006/relationships/image" Target="../media/image251.png"/><Relationship Id="rId4" Type="http://schemas.openxmlformats.org/officeDocument/2006/relationships/image" Target="../media/image246.png"/><Relationship Id="rId9" Type="http://schemas.openxmlformats.org/officeDocument/2006/relationships/hyperlink" Target="https://dcc.ligo.org/LIGO-T1900169" TargetMode="External"/></Relationships>
</file>

<file path=ppt/slides/_rels/slide124.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https://dcc.ligo.org/LIGO-G2001293"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96.png"/><Relationship Id="rId7" Type="http://schemas.openxmlformats.org/officeDocument/2006/relationships/image" Target="../media/image213.png"/><Relationship Id="rId2" Type="http://schemas.openxmlformats.org/officeDocument/2006/relationships/hyperlink" Target="https://dcc.ligo.org/LIGO-G2001293" TargetMode="Externa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01.png"/></Relationships>
</file>

<file path=ppt/slides/_rels/slide12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emf"/><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2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3" Type="http://schemas.openxmlformats.org/officeDocument/2006/relationships/image" Target="../media/image10.emf"/><Relationship Id="rId18" Type="http://schemas.openxmlformats.org/officeDocument/2006/relationships/image" Target="../media/image21.emf"/><Relationship Id="rId26" Type="http://schemas.openxmlformats.org/officeDocument/2006/relationships/image" Target="../media/image15.emf"/><Relationship Id="rId3" Type="http://schemas.openxmlformats.org/officeDocument/2006/relationships/image" Target="../media/image18.emf"/><Relationship Id="rId21" Type="http://schemas.openxmlformats.org/officeDocument/2006/relationships/oleObject" Target="../embeddings/oleObject8.bin"/><Relationship Id="rId34" Type="http://schemas.openxmlformats.org/officeDocument/2006/relationships/image" Target="../media/image25.emf"/><Relationship Id="rId7" Type="http://schemas.openxmlformats.org/officeDocument/2006/relationships/image" Target="../media/image7.emf"/><Relationship Id="rId12" Type="http://schemas.openxmlformats.org/officeDocument/2006/relationships/oleObject" Target="../embeddings/oleObject4.bin"/><Relationship Id="rId17" Type="http://schemas.openxmlformats.org/officeDocument/2006/relationships/image" Target="../media/image12.emf"/><Relationship Id="rId25" Type="http://schemas.openxmlformats.org/officeDocument/2006/relationships/oleObject" Target="../embeddings/oleObject9.bin"/><Relationship Id="rId33"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oleObject" Target="../embeddings/oleObject6.bin"/><Relationship Id="rId20" Type="http://schemas.openxmlformats.org/officeDocument/2006/relationships/image" Target="../media/image13.emf"/><Relationship Id="rId29" Type="http://schemas.openxmlformats.org/officeDocument/2006/relationships/oleObject" Target="../embeddings/oleObject11.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9.emf"/><Relationship Id="rId24" Type="http://schemas.openxmlformats.org/officeDocument/2006/relationships/image" Target="../media/image23.emf"/><Relationship Id="rId32" Type="http://schemas.openxmlformats.org/officeDocument/2006/relationships/image" Target="../media/image25.png"/><Relationship Id="rId5" Type="http://schemas.openxmlformats.org/officeDocument/2006/relationships/image" Target="../media/image20.emf"/><Relationship Id="rId15" Type="http://schemas.openxmlformats.org/officeDocument/2006/relationships/image" Target="../media/image11.emf"/><Relationship Id="rId23" Type="http://schemas.openxmlformats.org/officeDocument/2006/relationships/image" Target="../media/image22.emf"/><Relationship Id="rId28" Type="http://schemas.openxmlformats.org/officeDocument/2006/relationships/image" Target="../media/image16.emf"/><Relationship Id="rId10" Type="http://schemas.openxmlformats.org/officeDocument/2006/relationships/oleObject" Target="../embeddings/oleObject3.bin"/><Relationship Id="rId19" Type="http://schemas.openxmlformats.org/officeDocument/2006/relationships/oleObject" Target="../embeddings/oleObject7.bin"/><Relationship Id="rId31" Type="http://schemas.openxmlformats.org/officeDocument/2006/relationships/image" Target="../media/image24.emf"/><Relationship Id="rId4" Type="http://schemas.openxmlformats.org/officeDocument/2006/relationships/image" Target="../media/image19.emf"/><Relationship Id="rId9" Type="http://schemas.openxmlformats.org/officeDocument/2006/relationships/image" Target="../media/image8.emf"/><Relationship Id="rId14" Type="http://schemas.openxmlformats.org/officeDocument/2006/relationships/oleObject" Target="../embeddings/oleObject5.bin"/><Relationship Id="rId22" Type="http://schemas.openxmlformats.org/officeDocument/2006/relationships/image" Target="../media/image14.emf"/><Relationship Id="rId27" Type="http://schemas.openxmlformats.org/officeDocument/2006/relationships/oleObject" Target="../embeddings/oleObject10.bin"/><Relationship Id="rId30" Type="http://schemas.openxmlformats.org/officeDocument/2006/relationships/image" Target="../media/image17.emf"/><Relationship Id="rId8" Type="http://schemas.openxmlformats.org/officeDocument/2006/relationships/oleObject" Target="../embeddings/oleObject2.bin"/></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emf"/><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32.xml.rels><?xml version="1.0" encoding="UTF-8" standalone="yes"?>
<Relationships xmlns="http://schemas.openxmlformats.org/package/2006/relationships"><Relationship Id="rId2" Type="http://schemas.openxmlformats.org/officeDocument/2006/relationships/image" Target="../media/image238.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39.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hyperlink" Target="https://dcc.ligo.org/LIGO-G2001293"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alog.ligo-wa.caltech.edu/aLOG/index.php?callRep=56582" TargetMode="External"/><Relationship Id="rId2" Type="http://schemas.openxmlformats.org/officeDocument/2006/relationships/image" Target="../media/image241.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https://dcc.ligo.org/LIGO-G2001293"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emf"/><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hyperlink" Target="https://www.allaboutcircuits.com/technical-articles/how-to-drive-large-capacitive-loads-op-amp-circuit/" TargetMode="External"/><Relationship Id="rId5" Type="http://schemas.openxmlformats.org/officeDocument/2006/relationships/hyperlink" Target="https://www.analog.com/en/analog-dialogue/articles/techniques-to-avoid-instability-capacitive-loading.html" TargetMode="Externa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hyperlink" Target="https://www.analog.com/media/en/technical-documentation/data-sheets/AD8671_8672_8674.pdf" TargetMode="External"/><Relationship Id="rId7" Type="http://schemas.openxmlformats.org/officeDocument/2006/relationships/image" Target="../media/image34.png"/><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9.emf"/><Relationship Id="rId4" Type="http://schemas.openxmlformats.org/officeDocument/2006/relationships/hyperlink" Target="https://dcc.ligo.org/LIGO-E1400164" TargetMode="External"/><Relationship Id="rId9" Type="http://schemas.openxmlformats.org/officeDocument/2006/relationships/image" Target="../media/image36.jpg"/></Relationships>
</file>

<file path=ppt/slides/_rels/slide19.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cc.ligo.org/LIGO-D070480"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5.emf"/><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log.ligo-wa.caltech.edu/aLOG/index.php?callRep=46927" TargetMode="External"/><Relationship Id="rId2" Type="http://schemas.openxmlformats.org/officeDocument/2006/relationships/image" Target="../media/image47.emf"/><Relationship Id="rId1" Type="http://schemas.openxmlformats.org/officeDocument/2006/relationships/slideLayout" Target="../slideLayouts/slideLayout2.xml"/><Relationship Id="rId4" Type="http://schemas.openxmlformats.org/officeDocument/2006/relationships/hyperlink" Target="https://alog.ligo-wa.caltech.edu/aLOG/index.php?callRep=24725"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svn.ligo.caltech.edu/svn/aligocalibration/trunk/Common/Electronics/H1/Data/SUSElectronics/ETMX/UIM/2019-02-03" TargetMode="External"/><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hyperlink" Target="https://alog.ligo-wa.caltech.edu/aLOG/index.php?callRep=4677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svn.ligo.caltech.edu/svn/aligonoisebudget/trunk/Dev/SusElectronics/LISO/QUAD/UIM" TargetMode="External"/><Relationship Id="rId2" Type="http://schemas.openxmlformats.org/officeDocument/2006/relationships/hyperlink" Target="https://wiki.projekt.uni-hannover.de/aei-geo-q/start/software/liso"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git.ligo.org/lee-mcculler/iirrational/-/blob/master/README.md" TargetMode="External"/><Relationship Id="rId2" Type="http://schemas.openxmlformats.org/officeDocument/2006/relationships/hyperlink" Target="https://dcc.ligo.org/LIGO-G1601173" TargetMode="External"/><Relationship Id="rId1" Type="http://schemas.openxmlformats.org/officeDocument/2006/relationships/slideLayout" Target="../slideLayouts/slideLayout2.xml"/><Relationship Id="rId5" Type="http://schemas.openxmlformats.org/officeDocument/2006/relationships/hyperlink" Target="https://svn.ligo.caltech.edu/svn/aligocalibration/trunk/Common/Misc/Scripts/versioncheck.py" TargetMode="External"/><Relationship Id="rId4" Type="http://schemas.openxmlformats.org/officeDocument/2006/relationships/hyperlink" Target="https://svn.ligo.caltech.edu/svn/aligocalibration/trunk/Common/Electronics/H1/Scripts/fit_ETMX_UIM_driver_20190203_IIRrational_20200401.p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4.png"/><Relationship Id="rId7" Type="http://schemas.openxmlformats.org/officeDocument/2006/relationships/image" Target="../media/image6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emf"/><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emf"/><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alog.ligo-wa.caltech.edu/aLOG/index.php?callRep=42740" TargetMode="Externa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3.emf"/><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dcc.ligo.org/LIGO-P1900245" TargetMode="Externa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hyperlink" Target="https://dcc.ligo.org/LIGO-P1900245" TargetMode="External"/><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services.ligo-la.caltech.edu/FRS/show_bug.cgi?id=14567" TargetMode="External"/><Relationship Id="rId2" Type="http://schemas.openxmlformats.org/officeDocument/2006/relationships/hyperlink" Target="https://alog.ligo-wa.caltech.edu/aLOG/index.php?callRep=55620" TargetMode="Externa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dcc.ligo.org/LIGO-D1900027" TargetMode="External"/><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hyperlink" Target="https://alog.ligo-wa.caltech.edu/aLOG/index.php?callRep=48358"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svn.ligo.caltech.edu/svn/aligocalibration/trunk/Common/Electronics/H1/Data/CoilDriverTestBox/S1900070" TargetMode="External"/><Relationship Id="rId3" Type="http://schemas.openxmlformats.org/officeDocument/2006/relationships/hyperlink" Target="https://alog.ligo-wa.caltech.edu/aLOG/index.php?callRep=47418" TargetMode="External"/><Relationship Id="rId7" Type="http://schemas.openxmlformats.org/officeDocument/2006/relationships/hyperlink" Target="https://svn.ligo.caltech.edu/svn/aligocalibration/trunk/Common/Electronics/H1/Scripts/fit_OMCDCPDWhiteningChassis_20190304.p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alog.ligo-wa.caltech.edu/aLOG/index.php?callRep=47358" TargetMode="External"/><Relationship Id="rId5" Type="http://schemas.openxmlformats.org/officeDocument/2006/relationships/hyperlink" Target="https://alog.ligo-wa.caltech.edu/aLOG/index.php?callRep=47290" TargetMode="External"/><Relationship Id="rId4" Type="http://schemas.openxmlformats.org/officeDocument/2006/relationships/hyperlink" Target="https://alog.ligo-wa.caltech.edu/aLOG/index.php?callRep=47257" TargetMode="External"/><Relationship Id="rId9" Type="http://schemas.openxmlformats.org/officeDocument/2006/relationships/image" Target="../media/image8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hyperlink" Target="https://svn.ligo.caltech.edu/svn/aligocalibration/trunk/Common/H1CalFilterArchive/h1omc/H1OMC_1239468752.txt" TargetMode="External"/><Relationship Id="rId3" Type="http://schemas.openxmlformats.org/officeDocument/2006/relationships/hyperlink" Target="https://alog.ligo-wa.caltech.edu/aLOG/index.php?callRep=47358" TargetMode="External"/><Relationship Id="rId7" Type="http://schemas.openxmlformats.org/officeDocument/2006/relationships/hyperlink" Target="https://svn.ligo.caltech.edu/svn/aligocalibration/trunk/Common/Electronics/H1/Scripts/fit_OMCDCPDWhiteningChassis_20190304-compareRes-writeTXT.py" TargetMode="External"/><Relationship Id="rId2" Type="http://schemas.openxmlformats.org/officeDocument/2006/relationships/hyperlink" Target="https://alog.ligo-wa.caltech.edu/aLOG/index.php?callRep=47257" TargetMode="External"/><Relationship Id="rId1" Type="http://schemas.openxmlformats.org/officeDocument/2006/relationships/slideLayout" Target="../slideLayouts/slideLayout2.xml"/><Relationship Id="rId6" Type="http://schemas.openxmlformats.org/officeDocument/2006/relationships/hyperlink" Target="https://svn.ligo.caltech.edu/svn/aligocalibration/trunk/Common/Electronics/H1/Scripts/fit_OMCDCPDWhiteningChassis_20190304-compareRes.py" TargetMode="External"/><Relationship Id="rId5" Type="http://schemas.openxmlformats.org/officeDocument/2006/relationships/hyperlink" Target="https://svn.ligo.caltech.edu/svn/aligocalibration/trunk/Common/Electronics/H1/Scripts/fit_OMCDCPDWhiteningChassis_20190304-compareTF.py" TargetMode="External"/><Relationship Id="rId10" Type="http://schemas.openxmlformats.org/officeDocument/2006/relationships/hyperlink" Target="https://svn.ligo.caltech.edu/svn/aligocalibration/trunk/Common/Electronics/H1/Data/CoilDriverTestBox/S1900070" TargetMode="External"/><Relationship Id="rId4" Type="http://schemas.openxmlformats.org/officeDocument/2006/relationships/hyperlink" Target="https://alog.ligo-wa.caltech.edu/aLOG/index.php?callRep=47453" TargetMode="External"/><Relationship Id="rId9" Type="http://schemas.openxmlformats.org/officeDocument/2006/relationships/hyperlink" Target="https://alog.ligo-wa.caltech.edu/aLOG/index.php?callRep=48358"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 Id="rId5" Type="http://schemas.openxmlformats.org/officeDocument/2006/relationships/hyperlink" Target="https://dcc.ligo.org/LIGO-D1300502" TargetMode="External"/><Relationship Id="rId4" Type="http://schemas.openxmlformats.org/officeDocument/2006/relationships/hyperlink" Target="https://dcc.ligo.org/LIGO-D1001530"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https://dcc.ligo.org/LIGO-D1300369" TargetMode="External"/><Relationship Id="rId3" Type="http://schemas.openxmlformats.org/officeDocument/2006/relationships/image" Target="../media/image87.emf"/><Relationship Id="rId7" Type="http://schemas.openxmlformats.org/officeDocument/2006/relationships/image" Target="../media/image92.png"/><Relationship Id="rId12" Type="http://schemas.openxmlformats.org/officeDocument/2006/relationships/hyperlink" Target="https://dcc.ligo.org/LIGO-D1300520" TargetMode="External"/><Relationship Id="rId2" Type="http://schemas.openxmlformats.org/officeDocument/2006/relationships/image" Target="../media/image86.emf"/><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hyperlink" Target="https://dcc.ligo.org/LIGO-D1001530" TargetMode="External"/><Relationship Id="rId5" Type="http://schemas.openxmlformats.org/officeDocument/2006/relationships/image" Target="../media/image90.png"/><Relationship Id="rId15" Type="http://schemas.openxmlformats.org/officeDocument/2006/relationships/image" Target="../media/image101.png"/><Relationship Id="rId10" Type="http://schemas.openxmlformats.org/officeDocument/2006/relationships/image" Target="../media/image100.png"/><Relationship Id="rId4" Type="http://schemas.openxmlformats.org/officeDocument/2006/relationships/image" Target="../media/image88.png"/><Relationship Id="rId9" Type="http://schemas.openxmlformats.org/officeDocument/2006/relationships/image" Target="../media/image98.png"/><Relationship Id="rId14" Type="http://schemas.openxmlformats.org/officeDocument/2006/relationships/hyperlink" Target="https://dcc.ligo.org/LIGO-D060572"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7.png"/><Relationship Id="rId3" Type="http://schemas.openxmlformats.org/officeDocument/2006/relationships/image" Target="../media/image102.png"/><Relationship Id="rId7" Type="http://schemas.openxmlformats.org/officeDocument/2006/relationships/image" Target="../media/image115.png"/><Relationship Id="rId12" Type="http://schemas.openxmlformats.org/officeDocument/2006/relationships/hyperlink" Target="https://en.wikipedia.org/wiki/Instrumentation_amplifier" TargetMode="External"/><Relationship Id="rId17" Type="http://schemas.openxmlformats.org/officeDocument/2006/relationships/image" Target="../media/image131.png"/><Relationship Id="rId2" Type="http://schemas.openxmlformats.org/officeDocument/2006/relationships/image" Target="../media/image87.emf"/><Relationship Id="rId16"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26.png"/><Relationship Id="rId5" Type="http://schemas.openxmlformats.org/officeDocument/2006/relationships/image" Target="../media/image104.png"/><Relationship Id="rId15" Type="http://schemas.openxmlformats.org/officeDocument/2006/relationships/image" Target="../media/image129.png"/><Relationship Id="rId10" Type="http://schemas.openxmlformats.org/officeDocument/2006/relationships/image" Target="../media/image124.png"/><Relationship Id="rId4" Type="http://schemas.openxmlformats.org/officeDocument/2006/relationships/image" Target="../media/image103.png"/><Relationship Id="rId9" Type="http://schemas.openxmlformats.org/officeDocument/2006/relationships/image" Target="../media/image121.png"/><Relationship Id="rId14" Type="http://schemas.openxmlformats.org/officeDocument/2006/relationships/image" Target="../media/image128.png"/></Relationships>
</file>

<file path=ppt/slides/_rels/slide86.x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135.png"/><Relationship Id="rId2" Type="http://schemas.openxmlformats.org/officeDocument/2006/relationships/image" Target="../media/image88.emf"/><Relationship Id="rId1" Type="http://schemas.openxmlformats.org/officeDocument/2006/relationships/slideLayout" Target="../slideLayouts/slideLayout2.xml"/><Relationship Id="rId6" Type="http://schemas.openxmlformats.org/officeDocument/2006/relationships/hyperlink" Target="https://dcc.ligo.org/LIGO-E1900064" TargetMode="External"/><Relationship Id="rId5" Type="http://schemas.openxmlformats.org/officeDocument/2006/relationships/hyperlink" Target="https://dcc.ligo.org/LIGO-D1001530" TargetMode="External"/><Relationship Id="rId4" Type="http://schemas.openxmlformats.org/officeDocument/2006/relationships/image" Target="../media/image90.emf"/></Relationships>
</file>

<file path=ppt/slides/_rels/slide87.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92.emf"/><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image" Target="../media/image91.emf"/><Relationship Id="rId1" Type="http://schemas.openxmlformats.org/officeDocument/2006/relationships/slideLayout" Target="../slideLayouts/slideLayout2.xml"/><Relationship Id="rId6" Type="http://schemas.openxmlformats.org/officeDocument/2006/relationships/hyperlink" Target="https://dcc.ligo.org/LIGO-D1001530" TargetMode="External"/><Relationship Id="rId11" Type="http://schemas.openxmlformats.org/officeDocument/2006/relationships/image" Target="../media/image144.png"/><Relationship Id="rId5" Type="http://schemas.openxmlformats.org/officeDocument/2006/relationships/image" Target="../media/image139.png"/><Relationship Id="rId10" Type="http://schemas.openxmlformats.org/officeDocument/2006/relationships/image" Target="../media/image143.png"/><Relationship Id="rId4" Type="http://schemas.openxmlformats.org/officeDocument/2006/relationships/image" Target="../media/image138.png"/><Relationship Id="rId9" Type="http://schemas.openxmlformats.org/officeDocument/2006/relationships/image" Target="../media/image142.png"/></Relationships>
</file>

<file path=ppt/slides/_rels/slide88.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5.emf"/><Relationship Id="rId7" Type="http://schemas.openxmlformats.org/officeDocument/2006/relationships/image" Target="../media/image152.png"/><Relationship Id="rId2" Type="http://schemas.openxmlformats.org/officeDocument/2006/relationships/image" Target="../media/image94.emf"/><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hyperlink" Target="https://dcc-lho.ligo.org/LIGO-E1600252" TargetMode="External"/><Relationship Id="rId4" Type="http://schemas.openxmlformats.org/officeDocument/2006/relationships/image" Target="../media/image132.png"/></Relationships>
</file>

<file path=ppt/slides/_rels/slide9.xml.rels><?xml version="1.0" encoding="UTF-8" standalone="yes"?>
<Relationships xmlns="http://schemas.openxmlformats.org/package/2006/relationships"><Relationship Id="rId8" Type="http://schemas.openxmlformats.org/officeDocument/2006/relationships/hyperlink" Target="https://alog.ligo-wa.caltech.edu/aLOG/index.php?callRep=47378" TargetMode="External"/><Relationship Id="rId13" Type="http://schemas.openxmlformats.org/officeDocument/2006/relationships/image" Target="../media/image2.emf"/><Relationship Id="rId3" Type="http://schemas.openxmlformats.org/officeDocument/2006/relationships/hyperlink" Target="https://alog.ligo-wa.caltech.edu/aLOG/index.php?callRep=21142" TargetMode="External"/><Relationship Id="rId7" Type="http://schemas.openxmlformats.org/officeDocument/2006/relationships/hyperlink" Target="https://alog.ligo-wa.caltech.edu/aLOG/index.php?callRep=47167" TargetMode="External"/><Relationship Id="rId12" Type="http://schemas.openxmlformats.org/officeDocument/2006/relationships/hyperlink" Target="https://gracedb.ligo.org/superevents/S191129u/view/" TargetMode="External"/><Relationship Id="rId2" Type="http://schemas.openxmlformats.org/officeDocument/2006/relationships/hyperlink" Target="https://alog.ligo-wa.caltech.edu/aLOG/index.php?callRep=21283" TargetMode="External"/><Relationship Id="rId1" Type="http://schemas.openxmlformats.org/officeDocument/2006/relationships/slideLayout" Target="../slideLayouts/slideLayout2.xml"/><Relationship Id="rId6" Type="http://schemas.openxmlformats.org/officeDocument/2006/relationships/hyperlink" Target="https://alog.ligo-wa.caltech.edu/aLOG/index.php?callRep=47195" TargetMode="External"/><Relationship Id="rId11" Type="http://schemas.openxmlformats.org/officeDocument/2006/relationships/hyperlink" Target="https://alog.ligo-wa.caltech.edu/aLOG/index.php?callRep=53652" TargetMode="External"/><Relationship Id="rId5" Type="http://schemas.openxmlformats.org/officeDocument/2006/relationships/hyperlink" Target="https://alog.ligo-wa.caltech.edu/aLOG/index.php?callRep=46927" TargetMode="External"/><Relationship Id="rId10" Type="http://schemas.openxmlformats.org/officeDocument/2006/relationships/hyperlink" Target="https://alog.ligo-wa.caltech.edu/aLOG/index.php?callRep=53528" TargetMode="External"/><Relationship Id="rId4" Type="http://schemas.openxmlformats.org/officeDocument/2006/relationships/hyperlink" Target="https://dcc.ligo.org/DocDB/0158/D1900027/001/CoilDriverChassisSetup.pdf" TargetMode="External"/><Relationship Id="rId9" Type="http://schemas.openxmlformats.org/officeDocument/2006/relationships/hyperlink" Target="https://alog.ligo-wa.caltech.edu/aLOG/index.php?callRep=53376" TargetMode="External"/></Relationships>
</file>

<file path=ppt/slides/_rels/slide9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33.emf"/><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60.png"/></Relationships>
</file>

<file path=ppt/slides/_rels/slide9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35.emf"/><Relationship Id="rId7" Type="http://schemas.openxmlformats.org/officeDocument/2006/relationships/image" Target="../media/image166.png"/><Relationship Id="rId2" Type="http://schemas.openxmlformats.org/officeDocument/2006/relationships/image" Target="../media/image134.emf"/><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92.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85.emf"/><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dcc.ligo.org/LIGO-G1501518" TargetMode="External"/><Relationship Id="rId2" Type="http://schemas.openxmlformats.org/officeDocument/2006/relationships/image" Target="../media/image136.emf"/><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emf"/><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50.emf"/><Relationship Id="rId5" Type="http://schemas.openxmlformats.org/officeDocument/2006/relationships/image" Target="../media/image149.emf"/><Relationship Id="rId4" Type="http://schemas.openxmlformats.org/officeDocument/2006/relationships/image" Target="../media/image148.png"/></Relationships>
</file>

<file path=ppt/slides/_rels/slide96.xml.rels><?xml version="1.0" encoding="UTF-8" standalone="yes"?>
<Relationships xmlns="http://schemas.openxmlformats.org/package/2006/relationships"><Relationship Id="rId3" Type="http://schemas.openxmlformats.org/officeDocument/2006/relationships/hyperlink" Target="https://alog.ligo-wa.caltech.edu/aLOG/index.php?callRep=47257" TargetMode="External"/><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54.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C0A9-6E25-2847-A124-2BDC0D5FC3F2}"/>
              </a:ext>
            </a:extLst>
          </p:cNvPr>
          <p:cNvSpPr>
            <a:spLocks noGrp="1"/>
          </p:cNvSpPr>
          <p:nvPr>
            <p:ph type="ctrTitle"/>
          </p:nvPr>
        </p:nvSpPr>
        <p:spPr/>
        <p:txBody>
          <a:bodyPr>
            <a:normAutofit fontScale="90000"/>
          </a:bodyPr>
          <a:lstStyle/>
          <a:p>
            <a:r>
              <a:rPr lang="en-US" b="1" dirty="0"/>
              <a:t>Understanding H1's O3 B Electronics Compensation Systematic Error</a:t>
            </a:r>
            <a:endParaRPr lang="en-US" dirty="0"/>
          </a:p>
        </p:txBody>
      </p:sp>
      <p:sp>
        <p:nvSpPr>
          <p:cNvPr id="3" name="Subtitle 2">
            <a:extLst>
              <a:ext uri="{FF2B5EF4-FFF2-40B4-BE49-F238E27FC236}">
                <a16:creationId xmlns:a16="http://schemas.microsoft.com/office/drawing/2014/main" id="{74950C3A-9D39-D640-B7C5-A23A8BDB3266}"/>
              </a:ext>
            </a:extLst>
          </p:cNvPr>
          <p:cNvSpPr>
            <a:spLocks noGrp="1"/>
          </p:cNvSpPr>
          <p:nvPr>
            <p:ph type="subTitle" idx="1"/>
          </p:nvPr>
        </p:nvSpPr>
        <p:spPr/>
        <p:txBody>
          <a:bodyPr/>
          <a:lstStyle/>
          <a:p>
            <a:r>
              <a:rPr lang="en-US" dirty="0"/>
              <a:t>J. Kissel for the Calibration Group</a:t>
            </a:r>
          </a:p>
        </p:txBody>
      </p:sp>
      <p:sp>
        <p:nvSpPr>
          <p:cNvPr id="4" name="Date Placeholder 3">
            <a:extLst>
              <a:ext uri="{FF2B5EF4-FFF2-40B4-BE49-F238E27FC236}">
                <a16:creationId xmlns:a16="http://schemas.microsoft.com/office/drawing/2014/main" id="{CC6E4992-C8DC-FC41-AF9B-38C2CC69B059}"/>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C61BDF85-A6B1-9344-B3CE-A6CDF192FA90}"/>
              </a:ext>
            </a:extLst>
          </p:cNvPr>
          <p:cNvSpPr>
            <a:spLocks noGrp="1"/>
          </p:cNvSpPr>
          <p:nvPr>
            <p:ph type="sldNum" sz="quarter" idx="12"/>
          </p:nvPr>
        </p:nvSpPr>
        <p:spPr/>
        <p:txBody>
          <a:bodyPr/>
          <a:lstStyle/>
          <a:p>
            <a:fld id="{70339496-BD1E-F648-8321-5C9A4B4A55FA}" type="slidenum">
              <a:rPr lang="en-US" smtClean="0"/>
              <a:t>1</a:t>
            </a:fld>
            <a:endParaRPr lang="en-US"/>
          </a:p>
        </p:txBody>
      </p:sp>
    </p:spTree>
    <p:extLst>
      <p:ext uri="{BB962C8B-B14F-4D97-AF65-F5344CB8AC3E}">
        <p14:creationId xmlns:p14="http://schemas.microsoft.com/office/powerpoint/2010/main" val="4017562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t>PART I: The ETMX UIM Driver, from Nov 27 to Dec 03 2019</a:t>
            </a:r>
          </a:p>
          <a:p>
            <a:pPr marL="971550" lvl="1" indent="-514350">
              <a:buFont typeface="+mj-lt"/>
              <a:buAutoNum type="arabicPeriod"/>
            </a:pPr>
            <a:r>
              <a:rPr lang="en-US" dirty="0">
                <a:solidFill>
                  <a:schemeClr val="bg1">
                    <a:lumMod val="50000"/>
                  </a:schemeClr>
                </a:solidFill>
              </a:rPr>
              <a:t>Why do you care about the UIM?</a:t>
            </a:r>
          </a:p>
          <a:p>
            <a:pPr marL="971550" lvl="1" indent="-514350">
              <a:buFont typeface="+mj-lt"/>
              <a:buAutoNum type="arabicPeriod"/>
            </a:pPr>
            <a:r>
              <a:rPr lang="en-US" dirty="0">
                <a:solidFill>
                  <a:schemeClr val="bg1">
                    <a:lumMod val="50000"/>
                  </a:schemeClr>
                </a:solidFill>
              </a:rPr>
              <a:t>Review where we were before we started</a:t>
            </a:r>
          </a:p>
          <a:p>
            <a:pPr marL="971550" lvl="1" indent="-514350">
              <a:buFont typeface="+mj-lt"/>
              <a:buAutoNum type="arabicPeriod"/>
            </a:pPr>
            <a:r>
              <a:rPr lang="en-US" b="1" dirty="0"/>
              <a:t>Review of the Circuit</a:t>
            </a:r>
          </a:p>
          <a:p>
            <a:pPr marL="971550" lvl="1" indent="-514350">
              <a:buFont typeface="+mj-lt"/>
              <a:buAutoNum type="arabicPeriod"/>
            </a:pPr>
            <a:r>
              <a:rPr lang="en-US" dirty="0">
                <a:solidFill>
                  <a:schemeClr val="bg1">
                    <a:lumMod val="50000"/>
                  </a:schemeClr>
                </a:solidFill>
              </a:rPr>
              <a:t>The Measurement</a:t>
            </a:r>
          </a:p>
          <a:p>
            <a:pPr marL="971550" lvl="1" indent="-514350">
              <a:buFont typeface="+mj-lt"/>
              <a:buAutoNum type="arabicPeriod"/>
            </a:pPr>
            <a:r>
              <a:rPr lang="en-US" dirty="0">
                <a:solidFill>
                  <a:schemeClr val="bg1">
                    <a:lumMod val="50000"/>
                  </a:schemeClr>
                </a:solidFill>
              </a:rPr>
              <a:t>Other models of the circuit </a:t>
            </a:r>
          </a:p>
          <a:p>
            <a:pPr marL="971550" lvl="1" indent="-514350">
              <a:buFont typeface="+mj-lt"/>
              <a:buAutoNum type="arabicPeriod"/>
            </a:pPr>
            <a:r>
              <a:rPr lang="en-US" dirty="0">
                <a:solidFill>
                  <a:schemeClr val="bg1">
                    <a:lumMod val="50000"/>
                  </a:schemeClr>
                </a:solidFill>
              </a:rPr>
              <a:t>The Fit and Each Coil Result</a:t>
            </a:r>
          </a:p>
          <a:p>
            <a:pPr marL="971550" lvl="1" indent="-514350">
              <a:buFont typeface="+mj-lt"/>
              <a:buAutoNum type="arabicPeriod"/>
            </a:pPr>
            <a:r>
              <a:rPr lang="en-US" dirty="0">
                <a:solidFill>
                  <a:schemeClr val="bg1">
                    <a:lumMod val="50000"/>
                  </a:schemeClr>
                </a:solidFill>
              </a:rPr>
              <a:t>Converting fit results in to systematic error in A</a:t>
            </a:r>
            <a:r>
              <a:rPr lang="en-US" baseline="-25000" dirty="0">
                <a:solidFill>
                  <a:schemeClr val="bg1">
                    <a:lumMod val="50000"/>
                  </a:schemeClr>
                </a:solidFill>
              </a:rPr>
              <a:t>UIM</a:t>
            </a:r>
          </a:p>
          <a:p>
            <a:pPr marL="971550" lvl="1" indent="-514350">
              <a:buFont typeface="+mj-lt"/>
              <a:buAutoNum type="arabicPeriod"/>
            </a:pPr>
            <a:r>
              <a:rPr lang="en-US" dirty="0">
                <a:solidFill>
                  <a:schemeClr val="bg1">
                    <a:lumMod val="50000"/>
                  </a:schemeClr>
                </a:solidFill>
              </a:rPr>
              <a:t>Converting sys error in A</a:t>
            </a:r>
            <a:r>
              <a:rPr lang="en-US" baseline="-25000" dirty="0">
                <a:solidFill>
                  <a:schemeClr val="bg1">
                    <a:lumMod val="50000"/>
                  </a:schemeClr>
                </a:solidFill>
              </a:rPr>
              <a:t>UIM</a:t>
            </a:r>
            <a:r>
              <a:rPr lang="en-US" dirty="0">
                <a:solidFill>
                  <a:schemeClr val="bg1">
                    <a:lumMod val="50000"/>
                  </a:schemeClr>
                </a:solidFill>
              </a:rPr>
              <a:t> to sys error in R and Conclusions</a:t>
            </a:r>
          </a:p>
          <a:p>
            <a:pPr marL="971550" lvl="1" indent="-514350">
              <a:buFont typeface="+mj-lt"/>
              <a:buAutoNum type="arabicPeriod"/>
            </a:pPr>
            <a:endParaRPr lang="en-US" dirty="0">
              <a:solidFill>
                <a:schemeClr val="bg1">
                  <a:lumMod val="50000"/>
                </a:schemeClr>
              </a:solidFill>
            </a:endParaRPr>
          </a:p>
          <a:p>
            <a:pPr marL="0" indent="0">
              <a:buNone/>
            </a:pPr>
            <a:r>
              <a:rPr lang="en-US" dirty="0">
                <a:solidFill>
                  <a:schemeClr val="bg1">
                    <a:lumMod val="50000"/>
                  </a:schemeClr>
                </a:solidFill>
              </a:rPr>
              <a:t>PART II: The OMC Whitening Chassis, from Mar 16 to 27 2020</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10</a:t>
            </a:fld>
            <a:endParaRPr lang="en-US"/>
          </a:p>
        </p:txBody>
      </p:sp>
    </p:spTree>
    <p:extLst>
      <p:ext uri="{BB962C8B-B14F-4D97-AF65-F5344CB8AC3E}">
        <p14:creationId xmlns:p14="http://schemas.microsoft.com/office/powerpoint/2010/main" val="11807146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2D5D0D-C175-8C47-A384-7D2BED2FEE1B}"/>
              </a:ext>
            </a:extLst>
          </p:cNvPr>
          <p:cNvPicPr>
            <a:picLocks noChangeAspect="1"/>
          </p:cNvPicPr>
          <p:nvPr/>
        </p:nvPicPr>
        <p:blipFill>
          <a:blip r:embed="rId2"/>
          <a:stretch>
            <a:fillRect/>
          </a:stretch>
        </p:blipFill>
        <p:spPr>
          <a:xfrm>
            <a:off x="805643" y="870857"/>
            <a:ext cx="7473042" cy="4982028"/>
          </a:xfrm>
          <a:prstGeom prst="rect">
            <a:avLst/>
          </a:prstGeom>
        </p:spPr>
      </p:pic>
      <p:sp>
        <p:nvSpPr>
          <p:cNvPr id="4" name="Date Placeholder 3">
            <a:extLst>
              <a:ext uri="{FF2B5EF4-FFF2-40B4-BE49-F238E27FC236}">
                <a16:creationId xmlns:a16="http://schemas.microsoft.com/office/drawing/2014/main" id="{ABDC7272-4D12-384C-B689-03E27EBEA1C4}"/>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DA0452DE-9C75-2D4B-B455-E3F160266E7E}"/>
              </a:ext>
            </a:extLst>
          </p:cNvPr>
          <p:cNvSpPr>
            <a:spLocks noGrp="1"/>
          </p:cNvSpPr>
          <p:nvPr>
            <p:ph type="sldNum" sz="quarter" idx="12"/>
          </p:nvPr>
        </p:nvSpPr>
        <p:spPr/>
        <p:txBody>
          <a:bodyPr/>
          <a:lstStyle/>
          <a:p>
            <a:fld id="{70339496-BD1E-F648-8321-5C9A4B4A55FA}" type="slidenum">
              <a:rPr lang="en-US" smtClean="0"/>
              <a:t>100</a:t>
            </a:fld>
            <a:endParaRPr lang="en-US"/>
          </a:p>
        </p:txBody>
      </p:sp>
      <p:sp>
        <p:nvSpPr>
          <p:cNvPr id="6" name="Title 1">
            <a:extLst>
              <a:ext uri="{FF2B5EF4-FFF2-40B4-BE49-F238E27FC236}">
                <a16:creationId xmlns:a16="http://schemas.microsoft.com/office/drawing/2014/main" id="{1ADA9D5F-387F-F04F-8634-8F6ED803D1BF}"/>
              </a:ext>
            </a:extLst>
          </p:cNvPr>
          <p:cNvSpPr>
            <a:spLocks noGrp="1"/>
          </p:cNvSpPr>
          <p:nvPr>
            <p:ph type="title"/>
          </p:nvPr>
        </p:nvSpPr>
        <p:spPr/>
        <p:txBody>
          <a:bodyPr>
            <a:normAutofit fontScale="90000"/>
          </a:bodyPr>
          <a:lstStyle/>
          <a:p>
            <a:r>
              <a:rPr lang="en-US" dirty="0"/>
              <a:t>II.5 Fitting and Predicting Systematic Error</a:t>
            </a:r>
          </a:p>
        </p:txBody>
      </p:sp>
      <p:sp>
        <p:nvSpPr>
          <p:cNvPr id="13" name="Rectangle 12">
            <a:extLst>
              <a:ext uri="{FF2B5EF4-FFF2-40B4-BE49-F238E27FC236}">
                <a16:creationId xmlns:a16="http://schemas.microsoft.com/office/drawing/2014/main" id="{0CBD7D38-6848-2548-B3A9-CB5590930B4B}"/>
              </a:ext>
            </a:extLst>
          </p:cNvPr>
          <p:cNvSpPr/>
          <p:nvPr/>
        </p:nvSpPr>
        <p:spPr>
          <a:xfrm>
            <a:off x="-884713" y="544769"/>
            <a:ext cx="10028713" cy="369332"/>
          </a:xfrm>
          <a:prstGeom prst="rect">
            <a:avLst/>
          </a:prstGeom>
        </p:spPr>
        <p:txBody>
          <a:bodyPr wrap="square">
            <a:spAutoFit/>
          </a:bodyPr>
          <a:lstStyle/>
          <a:p>
            <a:pPr lvl="2"/>
            <a:r>
              <a:rPr lang="en-US" b="1" dirty="0" err="1"/>
              <a:t>A.i.</a:t>
            </a:r>
            <a:r>
              <a:rPr lang="en-US" b="1" dirty="0"/>
              <a:t> Import measurement (which are of cascaded application of filtering), divide by test box</a:t>
            </a:r>
          </a:p>
        </p:txBody>
      </p:sp>
      <p:sp>
        <p:nvSpPr>
          <p:cNvPr id="14" name="TextBox 13">
            <a:extLst>
              <a:ext uri="{FF2B5EF4-FFF2-40B4-BE49-F238E27FC236}">
                <a16:creationId xmlns:a16="http://schemas.microsoft.com/office/drawing/2014/main" id="{12C20CDD-8800-704A-995A-5E5055F11F14}"/>
              </a:ext>
            </a:extLst>
          </p:cNvPr>
          <p:cNvSpPr txBox="1"/>
          <p:nvPr/>
        </p:nvSpPr>
        <p:spPr>
          <a:xfrm>
            <a:off x="178130" y="5818907"/>
            <a:ext cx="9048997" cy="830997"/>
          </a:xfrm>
          <a:prstGeom prst="rect">
            <a:avLst/>
          </a:prstGeom>
          <a:noFill/>
        </p:spPr>
        <p:txBody>
          <a:bodyPr wrap="square" rtlCol="0">
            <a:spAutoFit/>
          </a:bodyPr>
          <a:lstStyle/>
          <a:p>
            <a:r>
              <a:rPr lang="en-US" sz="1600" dirty="0"/>
              <a:t>This (the right panels) is the data that Lilli fit in </a:t>
            </a:r>
            <a:r>
              <a:rPr lang="en-US" sz="1600" dirty="0">
                <a:hlinkClick r:id="rId3"/>
              </a:rPr>
              <a:t>LHO:47358</a:t>
            </a:r>
            <a:r>
              <a:rPr lang="en-US" sz="1600" dirty="0"/>
              <a:t>. In fact, we really only took the results from the </a:t>
            </a:r>
            <a:r>
              <a:rPr lang="en-US" sz="1600" dirty="0">
                <a:solidFill>
                  <a:schemeClr val="accent6"/>
                </a:solidFill>
              </a:rPr>
              <a:t>green</a:t>
            </a:r>
            <a:r>
              <a:rPr lang="en-US" sz="1600" dirty="0"/>
              <a:t> curve (i.e. </a:t>
            </a:r>
            <a:r>
              <a:rPr lang="en-US" sz="1600" dirty="0">
                <a:solidFill>
                  <a:schemeClr val="accent6"/>
                </a:solidFill>
              </a:rPr>
              <a:t>State 3</a:t>
            </a:r>
            <a:r>
              <a:rPr lang="en-US" sz="1600" dirty="0"/>
              <a:t>). </a:t>
            </a:r>
            <a:r>
              <a:rPr lang="en-US" sz="1600" b="1" dirty="0"/>
              <a:t>One can see how a fitting program might get confused</a:t>
            </a:r>
            <a:r>
              <a:rPr lang="en-US" sz="1600" dirty="0"/>
              <a:t>, having to fit for the poles and zeros of all *four* states simultaneously… and </a:t>
            </a:r>
            <a:r>
              <a:rPr lang="en-US" sz="1600" b="1" dirty="0"/>
              <a:t>note the frequency vector only spans 5 Hz to 100 kHz</a:t>
            </a:r>
            <a:r>
              <a:rPr lang="en-US" sz="1600" dirty="0"/>
              <a:t>.</a:t>
            </a:r>
          </a:p>
        </p:txBody>
      </p:sp>
      <p:sp>
        <p:nvSpPr>
          <p:cNvPr id="17" name="TextBox 16">
            <a:extLst>
              <a:ext uri="{FF2B5EF4-FFF2-40B4-BE49-F238E27FC236}">
                <a16:creationId xmlns:a16="http://schemas.microsoft.com/office/drawing/2014/main" id="{95A472CE-83EE-F147-9073-09565CF26A1E}"/>
              </a:ext>
            </a:extLst>
          </p:cNvPr>
          <p:cNvSpPr txBox="1"/>
          <p:nvPr/>
        </p:nvSpPr>
        <p:spPr>
          <a:xfrm>
            <a:off x="256539" y="2340739"/>
            <a:ext cx="623953" cy="830997"/>
          </a:xfrm>
          <a:prstGeom prst="rect">
            <a:avLst/>
          </a:prstGeom>
          <a:noFill/>
        </p:spPr>
        <p:txBody>
          <a:bodyPr wrap="none" rtlCol="0">
            <a:spAutoFit/>
          </a:bodyPr>
          <a:lstStyle/>
          <a:p>
            <a:r>
              <a:rPr lang="en-US" sz="1200" b="1" dirty="0">
                <a:solidFill>
                  <a:srgbClr val="0000FF"/>
                </a:solidFill>
              </a:rPr>
              <a:t>State 0</a:t>
            </a:r>
          </a:p>
          <a:p>
            <a:r>
              <a:rPr lang="en-US" sz="1200" b="1" dirty="0">
                <a:solidFill>
                  <a:srgbClr val="7030A0"/>
                </a:solidFill>
              </a:rPr>
              <a:t>State 1</a:t>
            </a:r>
          </a:p>
          <a:p>
            <a:r>
              <a:rPr lang="en-US" sz="1200" b="1" dirty="0">
                <a:solidFill>
                  <a:srgbClr val="FF0000"/>
                </a:solidFill>
              </a:rPr>
              <a:t>State 2</a:t>
            </a:r>
          </a:p>
          <a:p>
            <a:r>
              <a:rPr lang="en-US" sz="1200" b="1" dirty="0">
                <a:solidFill>
                  <a:schemeClr val="accent6">
                    <a:lumMod val="75000"/>
                  </a:schemeClr>
                </a:solidFill>
              </a:rPr>
              <a:t>State 3</a:t>
            </a:r>
          </a:p>
        </p:txBody>
      </p:sp>
    </p:spTree>
    <p:extLst>
      <p:ext uri="{BB962C8B-B14F-4D97-AF65-F5344CB8AC3E}">
        <p14:creationId xmlns:p14="http://schemas.microsoft.com/office/powerpoint/2010/main" val="21056872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2D9BE6D-B4CE-FE41-82F2-A4F4A708D121}"/>
              </a:ext>
            </a:extLst>
          </p:cNvPr>
          <p:cNvPicPr>
            <a:picLocks noChangeAspect="1"/>
          </p:cNvPicPr>
          <p:nvPr/>
        </p:nvPicPr>
        <p:blipFill>
          <a:blip r:embed="rId2"/>
          <a:stretch>
            <a:fillRect/>
          </a:stretch>
        </p:blipFill>
        <p:spPr>
          <a:xfrm>
            <a:off x="566928" y="722376"/>
            <a:ext cx="7752080" cy="5425440"/>
          </a:xfrm>
          <a:prstGeom prst="rect">
            <a:avLst/>
          </a:prstGeom>
        </p:spPr>
      </p:pic>
      <p:sp>
        <p:nvSpPr>
          <p:cNvPr id="4" name="Date Placeholder 3">
            <a:extLst>
              <a:ext uri="{FF2B5EF4-FFF2-40B4-BE49-F238E27FC236}">
                <a16:creationId xmlns:a16="http://schemas.microsoft.com/office/drawing/2014/main" id="{ABDC7272-4D12-384C-B689-03E27EBEA1C4}"/>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DA0452DE-9C75-2D4B-B455-E3F160266E7E}"/>
              </a:ext>
            </a:extLst>
          </p:cNvPr>
          <p:cNvSpPr>
            <a:spLocks noGrp="1"/>
          </p:cNvSpPr>
          <p:nvPr>
            <p:ph type="sldNum" sz="quarter" idx="12"/>
          </p:nvPr>
        </p:nvSpPr>
        <p:spPr/>
        <p:txBody>
          <a:bodyPr/>
          <a:lstStyle/>
          <a:p>
            <a:fld id="{70339496-BD1E-F648-8321-5C9A4B4A55FA}" type="slidenum">
              <a:rPr lang="en-US" smtClean="0"/>
              <a:t>101</a:t>
            </a:fld>
            <a:endParaRPr lang="en-US"/>
          </a:p>
        </p:txBody>
      </p:sp>
      <p:sp>
        <p:nvSpPr>
          <p:cNvPr id="6" name="Title 1">
            <a:extLst>
              <a:ext uri="{FF2B5EF4-FFF2-40B4-BE49-F238E27FC236}">
                <a16:creationId xmlns:a16="http://schemas.microsoft.com/office/drawing/2014/main" id="{1ADA9D5F-387F-F04F-8634-8F6ED803D1BF}"/>
              </a:ext>
            </a:extLst>
          </p:cNvPr>
          <p:cNvSpPr>
            <a:spLocks noGrp="1"/>
          </p:cNvSpPr>
          <p:nvPr>
            <p:ph type="title"/>
          </p:nvPr>
        </p:nvSpPr>
        <p:spPr/>
        <p:txBody>
          <a:bodyPr>
            <a:normAutofit fontScale="90000"/>
          </a:bodyPr>
          <a:lstStyle/>
          <a:p>
            <a:r>
              <a:rPr lang="en-US" dirty="0"/>
              <a:t>II.5 Fitting and Predicting Systematic Error</a:t>
            </a:r>
          </a:p>
        </p:txBody>
      </p:sp>
      <p:sp>
        <p:nvSpPr>
          <p:cNvPr id="13" name="Rectangle 12">
            <a:extLst>
              <a:ext uri="{FF2B5EF4-FFF2-40B4-BE49-F238E27FC236}">
                <a16:creationId xmlns:a16="http://schemas.microsoft.com/office/drawing/2014/main" id="{0CBD7D38-6848-2548-B3A9-CB5590930B4B}"/>
              </a:ext>
            </a:extLst>
          </p:cNvPr>
          <p:cNvSpPr/>
          <p:nvPr/>
        </p:nvSpPr>
        <p:spPr>
          <a:xfrm>
            <a:off x="-884713" y="544769"/>
            <a:ext cx="9684327" cy="369332"/>
          </a:xfrm>
          <a:prstGeom prst="rect">
            <a:avLst/>
          </a:prstGeom>
        </p:spPr>
        <p:txBody>
          <a:bodyPr wrap="square">
            <a:spAutoFit/>
          </a:bodyPr>
          <a:lstStyle/>
          <a:p>
            <a:pPr lvl="2"/>
            <a:r>
              <a:rPr lang="en-US" b="1" dirty="0" err="1"/>
              <a:t>A.ii</a:t>
            </a:r>
            <a:r>
              <a:rPr lang="en-US" b="1" dirty="0"/>
              <a:t>. Take ratios of measurements to obtain individual stage response</a:t>
            </a:r>
          </a:p>
        </p:txBody>
      </p:sp>
      <p:sp>
        <p:nvSpPr>
          <p:cNvPr id="7" name="Rectangle 6">
            <a:extLst>
              <a:ext uri="{FF2B5EF4-FFF2-40B4-BE49-F238E27FC236}">
                <a16:creationId xmlns:a16="http://schemas.microsoft.com/office/drawing/2014/main" id="{F603A07A-AC58-784A-BE4B-533EDB4ACFE5}"/>
              </a:ext>
            </a:extLst>
          </p:cNvPr>
          <p:cNvSpPr/>
          <p:nvPr/>
        </p:nvSpPr>
        <p:spPr>
          <a:xfrm>
            <a:off x="154379" y="5916284"/>
            <a:ext cx="8989621" cy="646331"/>
          </a:xfrm>
          <a:prstGeom prst="rect">
            <a:avLst/>
          </a:prstGeom>
        </p:spPr>
        <p:txBody>
          <a:bodyPr wrap="square">
            <a:spAutoFit/>
          </a:bodyPr>
          <a:lstStyle/>
          <a:p>
            <a:r>
              <a:rPr lang="en-US" dirty="0"/>
              <a:t>Ah, that’s reassuringly simple. BUT – we see much more clearly that the data only goes down to 5 Hz and up to 100 kHz, so fitting for the 1 Hz zero and 0.1 MHz pole will be  error prone.</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75ABFE8-5C94-224F-9622-C4DB71C2F5EC}"/>
                  </a:ext>
                </a:extLst>
              </p:cNvPr>
              <p:cNvSpPr/>
              <p:nvPr/>
            </p:nvSpPr>
            <p:spPr>
              <a:xfrm>
                <a:off x="6425869" y="1453894"/>
                <a:ext cx="2295895" cy="4076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smtClean="0">
                              <a:solidFill>
                                <a:schemeClr val="accent2"/>
                              </a:solidFill>
                              <a:latin typeface="Cambria Math" panose="02040503050406030204" pitchFamily="18" charset="0"/>
                            </a:rPr>
                            <m:t>𝒊𝒂</m:t>
                          </m:r>
                        </m:sup>
                      </m:sSubSup>
                      <m:r>
                        <a:rPr lang="en-US" b="1" i="1">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𝟏𝟖</m:t>
                      </m:r>
                      <m:r>
                        <a:rPr lang="en-US" b="1" i="0" smtClean="0">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𝟗𝟓</m:t>
                      </m:r>
                      <m:r>
                        <a:rPr lang="en-US" b="1">
                          <a:solidFill>
                            <a:schemeClr val="accent2"/>
                          </a:solidFill>
                          <a:latin typeface="Cambria Math" panose="02040503050406030204" pitchFamily="18" charset="0"/>
                        </a:rPr>
                        <m:t> </m:t>
                      </m:r>
                      <m:r>
                        <a:rPr lang="en-US" b="1" i="0" smtClean="0">
                          <a:solidFill>
                            <a:schemeClr val="accent2"/>
                          </a:solidFill>
                          <a:latin typeface="Cambria Math" panose="02040503050406030204" pitchFamily="18" charset="0"/>
                        </a:rPr>
                        <m:t>𝐤</m:t>
                      </m:r>
                      <m:r>
                        <a:rPr lang="en-US" b="1" i="1">
                          <a:solidFill>
                            <a:schemeClr val="accent2"/>
                          </a:solidFill>
                          <a:latin typeface="Cambria Math" panose="02040503050406030204" pitchFamily="18" charset="0"/>
                        </a:rPr>
                        <m:t>𝐇𝐳</m:t>
                      </m:r>
                    </m:oMath>
                  </m:oMathPara>
                </a14:m>
                <a:endParaRPr lang="en-US" b="1" dirty="0"/>
              </a:p>
            </p:txBody>
          </p:sp>
        </mc:Choice>
        <mc:Fallback xmlns="">
          <p:sp>
            <p:nvSpPr>
              <p:cNvPr id="11" name="Rectangle 10">
                <a:extLst>
                  <a:ext uri="{FF2B5EF4-FFF2-40B4-BE49-F238E27FC236}">
                    <a16:creationId xmlns:a16="http://schemas.microsoft.com/office/drawing/2014/main" id="{875ABFE8-5C94-224F-9622-C4DB71C2F5EC}"/>
                  </a:ext>
                </a:extLst>
              </p:cNvPr>
              <p:cNvSpPr>
                <a:spLocks noRot="1" noChangeAspect="1" noMove="1" noResize="1" noEditPoints="1" noAdjustHandles="1" noChangeArrowheads="1" noChangeShapeType="1" noTextEdit="1"/>
              </p:cNvSpPr>
              <p:nvPr/>
            </p:nvSpPr>
            <p:spPr>
              <a:xfrm>
                <a:off x="6425869" y="1453894"/>
                <a:ext cx="2295895" cy="407612"/>
              </a:xfrm>
              <a:prstGeom prst="rect">
                <a:avLst/>
              </a:prstGeom>
              <a:blipFill>
                <a:blip r:embed="rId3"/>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BD6789E-E908-8545-A0F4-2F371118D4FA}"/>
                  </a:ext>
                </a:extLst>
              </p:cNvPr>
              <p:cNvSpPr/>
              <p:nvPr/>
            </p:nvSpPr>
            <p:spPr>
              <a:xfrm>
                <a:off x="6985536" y="661345"/>
                <a:ext cx="1845313"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i="1">
                          <a:solidFill>
                            <a:schemeClr val="accent2"/>
                          </a:solidFill>
                          <a:latin typeface="Cambria Math" panose="02040503050406030204" pitchFamily="18" charset="0"/>
                          <a:ea typeface="Cambria Math" panose="02040503050406030204" pitchFamily="18" charset="0"/>
                        </a:rPr>
                        <m:t>≈</m:t>
                      </m:r>
                      <m:r>
                        <a:rPr lang="en-US" i="1">
                          <a:solidFill>
                            <a:schemeClr val="accent2"/>
                          </a:solidFill>
                          <a:latin typeface="Cambria Math" panose="02040503050406030204" pitchFamily="18" charset="0"/>
                        </a:rPr>
                        <m:t>0.106</m:t>
                      </m:r>
                      <m:r>
                        <a:rPr lang="en-US">
                          <a:solidFill>
                            <a:schemeClr val="accent2"/>
                          </a:solidFill>
                          <a:latin typeface="Cambria Math" panose="02040503050406030204" pitchFamily="18" charset="0"/>
                        </a:rPr>
                        <m:t> </m:t>
                      </m:r>
                      <m:r>
                        <m:rPr>
                          <m:sty m:val="p"/>
                        </m:rPr>
                        <a:rPr lang="en-US">
                          <a:solidFill>
                            <a:schemeClr val="accent2"/>
                          </a:solidFill>
                          <a:latin typeface="Cambria Math" panose="02040503050406030204" pitchFamily="18" charset="0"/>
                        </a:rPr>
                        <m:t>MHz</m:t>
                      </m:r>
                    </m:oMath>
                  </m:oMathPara>
                </a14:m>
                <a:endParaRPr lang="en-US" dirty="0">
                  <a:solidFill>
                    <a:schemeClr val="accent2"/>
                  </a:solidFill>
                </a:endParaRPr>
              </a:p>
            </p:txBody>
          </p:sp>
        </mc:Choice>
        <mc:Fallback xmlns="">
          <p:sp>
            <p:nvSpPr>
              <p:cNvPr id="8" name="Rectangle 7">
                <a:extLst>
                  <a:ext uri="{FF2B5EF4-FFF2-40B4-BE49-F238E27FC236}">
                    <a16:creationId xmlns:a16="http://schemas.microsoft.com/office/drawing/2014/main" id="{7BD6789E-E908-8545-A0F4-2F371118D4FA}"/>
                  </a:ext>
                </a:extLst>
              </p:cNvPr>
              <p:cNvSpPr>
                <a:spLocks noRot="1" noChangeAspect="1" noMove="1" noResize="1" noEditPoints="1" noAdjustHandles="1" noChangeArrowheads="1" noChangeShapeType="1" noTextEdit="1"/>
              </p:cNvSpPr>
              <p:nvPr/>
            </p:nvSpPr>
            <p:spPr>
              <a:xfrm>
                <a:off x="6985536" y="661345"/>
                <a:ext cx="1845313" cy="405496"/>
              </a:xfrm>
              <a:prstGeom prst="rect">
                <a:avLst/>
              </a:prstGeom>
              <a:blipFill>
                <a:blip r:embed="rId4"/>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B44F634-EE85-CC43-A8D7-0BB4582732E9}"/>
                  </a:ext>
                </a:extLst>
              </p:cNvPr>
              <p:cNvSpPr/>
              <p:nvPr/>
            </p:nvSpPr>
            <p:spPr>
              <a:xfrm>
                <a:off x="2789352" y="1509571"/>
                <a:ext cx="2980175"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a:solidFill>
                                <a:schemeClr val="accent6"/>
                              </a:solidFill>
                              <a:latin typeface="Cambria Math" panose="02040503050406030204" pitchFamily="18" charset="0"/>
                            </a:rPr>
                            <m:t>𝒛</m:t>
                          </m:r>
                        </m:sub>
                        <m:sup>
                          <m:r>
                            <a:rPr lang="en-US" b="1" i="1">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𝟎</m:t>
                      </m:r>
                      <m:r>
                        <a:rPr lang="en-US" b="1">
                          <a:solidFill>
                            <a:schemeClr val="accent6"/>
                          </a:solidFill>
                          <a:latin typeface="Cambria Math" panose="02040503050406030204" pitchFamily="18" charset="0"/>
                        </a:rPr>
                        <m:t>. </m:t>
                      </m:r>
                      <m:r>
                        <a:rPr lang="en-US" b="1">
                          <a:solidFill>
                            <a:schemeClr val="accent6"/>
                          </a:solidFill>
                          <a:latin typeface="Cambria Math" panose="02040503050406030204" pitchFamily="18" charset="0"/>
                        </a:rPr>
                        <m:t>𝟗𝟔𝟎</m:t>
                      </m:r>
                      <m:r>
                        <a:rPr lang="en-US" b="1">
                          <a:solidFill>
                            <a:schemeClr val="accent6"/>
                          </a:solidFill>
                          <a:latin typeface="Cambria Math" panose="02040503050406030204" pitchFamily="18" charset="0"/>
                        </a:rPr>
                        <m:t>:</m:t>
                      </m:r>
                      <m:r>
                        <a:rPr lang="en-US" b="1">
                          <a:solidFill>
                            <a:schemeClr val="accent2"/>
                          </a:solidFill>
                          <a:latin typeface="Cambria Math" panose="02040503050406030204" pitchFamily="18" charset="0"/>
                        </a:rPr>
                        <m:t>𝟏𝟎</m:t>
                      </m:r>
                      <m:r>
                        <a:rPr lang="en-US" b="1">
                          <a:solidFill>
                            <a:schemeClr val="accent2"/>
                          </a:solidFill>
                          <a:latin typeface="Cambria Math" panose="02040503050406030204" pitchFamily="18" charset="0"/>
                        </a:rPr>
                        <m:t>.</m:t>
                      </m:r>
                      <m:r>
                        <a:rPr lang="en-US" b="1">
                          <a:solidFill>
                            <a:schemeClr val="accent2"/>
                          </a:solidFill>
                          <a:latin typeface="Cambria Math" panose="02040503050406030204" pitchFamily="18" charset="0"/>
                        </a:rPr>
                        <m:t>𝟎𝟕𝟑</m:t>
                      </m:r>
                      <m:r>
                        <a:rPr lang="en-US" b="1" i="1">
                          <a:solidFill>
                            <a:schemeClr val="accent2"/>
                          </a:solidFill>
                          <a:latin typeface="Cambria Math" panose="02040503050406030204" pitchFamily="18" charset="0"/>
                        </a:rPr>
                        <m:t> </m:t>
                      </m:r>
                      <m:r>
                        <a:rPr lang="en-US" b="1" i="1">
                          <a:latin typeface="Cambria Math" panose="02040503050406030204" pitchFamily="18" charset="0"/>
                        </a:rPr>
                        <m:t>𝐇𝐳</m:t>
                      </m:r>
                    </m:oMath>
                  </m:oMathPara>
                </a14:m>
                <a:endParaRPr lang="en-US" b="1" dirty="0">
                  <a:solidFill>
                    <a:schemeClr val="accent6"/>
                  </a:solidFill>
                </a:endParaRPr>
              </a:p>
            </p:txBody>
          </p:sp>
        </mc:Choice>
        <mc:Fallback xmlns="">
          <p:sp>
            <p:nvSpPr>
              <p:cNvPr id="9" name="Rectangle 8">
                <a:extLst>
                  <a:ext uri="{FF2B5EF4-FFF2-40B4-BE49-F238E27FC236}">
                    <a16:creationId xmlns:a16="http://schemas.microsoft.com/office/drawing/2014/main" id="{BB44F634-EE85-CC43-A8D7-0BB4582732E9}"/>
                  </a:ext>
                </a:extLst>
              </p:cNvPr>
              <p:cNvSpPr>
                <a:spLocks noRot="1" noChangeAspect="1" noMove="1" noResize="1" noEditPoints="1" noAdjustHandles="1" noChangeArrowheads="1" noChangeShapeType="1" noTextEdit="1"/>
              </p:cNvSpPr>
              <p:nvPr/>
            </p:nvSpPr>
            <p:spPr>
              <a:xfrm>
                <a:off x="2789352" y="1509571"/>
                <a:ext cx="2980175" cy="405496"/>
              </a:xfrm>
              <a:prstGeom prst="rect">
                <a:avLst/>
              </a:prstGeom>
              <a:blipFill>
                <a:blip r:embed="rId5"/>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5571F609-8F45-1A40-AF14-725D97EE1908}"/>
                  </a:ext>
                </a:extLst>
              </p:cNvPr>
              <p:cNvSpPr/>
              <p:nvPr/>
            </p:nvSpPr>
            <p:spPr>
              <a:xfrm>
                <a:off x="2324536" y="2813257"/>
                <a:ext cx="3255891"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a:solidFill>
                                <a:schemeClr val="accent6"/>
                              </a:solidFill>
                              <a:latin typeface="Cambria Math" panose="02040503050406030204" pitchFamily="18" charset="0"/>
                            </a:rPr>
                            <m:t>𝒛</m:t>
                          </m:r>
                        </m:sub>
                        <m:sup>
                          <m:r>
                            <a:rPr lang="en-US" b="1" i="1">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𝟓𝟎𝟑</m:t>
                      </m:r>
                      <m:r>
                        <a:rPr lang="en-US" b="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𝟔𝟓𝟓</m:t>
                      </m:r>
                      <m:r>
                        <a:rPr lang="en-US" b="1">
                          <a:solidFill>
                            <a:schemeClr val="accent6"/>
                          </a:solidFill>
                          <a:latin typeface="Cambria Math" panose="02040503050406030204" pitchFamily="18" charset="0"/>
                        </a:rPr>
                        <m:t>:</m:t>
                      </m:r>
                      <m:r>
                        <a:rPr lang="en-US" b="1">
                          <a:solidFill>
                            <a:schemeClr val="accent2"/>
                          </a:solidFill>
                          <a:latin typeface="Cambria Math" panose="02040503050406030204" pitchFamily="18" charset="0"/>
                        </a:rPr>
                        <m:t>𝟒𝟗</m:t>
                      </m:r>
                      <m:r>
                        <a:rPr lang="en-US" b="1">
                          <a:solidFill>
                            <a:schemeClr val="accent2"/>
                          </a:solidFill>
                          <a:latin typeface="Cambria Math" panose="02040503050406030204" pitchFamily="18" charset="0"/>
                        </a:rPr>
                        <m:t>.</m:t>
                      </m:r>
                      <m:r>
                        <a:rPr lang="en-US" b="1">
                          <a:solidFill>
                            <a:schemeClr val="accent2"/>
                          </a:solidFill>
                          <a:latin typeface="Cambria Math" panose="02040503050406030204" pitchFamily="18" charset="0"/>
                        </a:rPr>
                        <m:t>𝟗𝟓𝟒</m:t>
                      </m:r>
                      <m:r>
                        <a:rPr lang="en-US" b="1" i="1" smtClean="0">
                          <a:solidFill>
                            <a:schemeClr val="accent2"/>
                          </a:solidFill>
                          <a:latin typeface="Cambria Math" panose="02040503050406030204" pitchFamily="18" charset="0"/>
                        </a:rPr>
                        <m:t> </m:t>
                      </m:r>
                      <m:r>
                        <a:rPr lang="en-US" b="1" i="1">
                          <a:latin typeface="Cambria Math" panose="02040503050406030204" pitchFamily="18" charset="0"/>
                        </a:rPr>
                        <m:t>𝐇𝐳</m:t>
                      </m:r>
                    </m:oMath>
                  </m:oMathPara>
                </a14:m>
                <a:endParaRPr lang="en-US" dirty="0"/>
              </a:p>
            </p:txBody>
          </p:sp>
        </mc:Choice>
        <mc:Fallback xmlns="">
          <p:sp>
            <p:nvSpPr>
              <p:cNvPr id="15" name="Rectangle 14">
                <a:extLst>
                  <a:ext uri="{FF2B5EF4-FFF2-40B4-BE49-F238E27FC236}">
                    <a16:creationId xmlns:a16="http://schemas.microsoft.com/office/drawing/2014/main" id="{5571F609-8F45-1A40-AF14-725D97EE1908}"/>
                  </a:ext>
                </a:extLst>
              </p:cNvPr>
              <p:cNvSpPr>
                <a:spLocks noRot="1" noChangeAspect="1" noMove="1" noResize="1" noEditPoints="1" noAdjustHandles="1" noChangeArrowheads="1" noChangeShapeType="1" noTextEdit="1"/>
              </p:cNvSpPr>
              <p:nvPr/>
            </p:nvSpPr>
            <p:spPr>
              <a:xfrm>
                <a:off x="2324536" y="2813257"/>
                <a:ext cx="3255891" cy="405496"/>
              </a:xfrm>
              <a:prstGeom prst="rect">
                <a:avLst/>
              </a:prstGeom>
              <a:blipFill>
                <a:blip r:embed="rId6"/>
                <a:stretch>
                  <a:fillRect b="-937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CAA6108D-D7EE-9D46-B177-5214DEC5A670}"/>
              </a:ext>
            </a:extLst>
          </p:cNvPr>
          <p:cNvSpPr txBox="1"/>
          <p:nvPr/>
        </p:nvSpPr>
        <p:spPr>
          <a:xfrm>
            <a:off x="1318163" y="6488668"/>
            <a:ext cx="6844438" cy="369332"/>
          </a:xfrm>
          <a:prstGeom prst="rect">
            <a:avLst/>
          </a:prstGeom>
          <a:noFill/>
        </p:spPr>
        <p:txBody>
          <a:bodyPr wrap="none" rtlCol="0">
            <a:spAutoFit/>
          </a:bodyPr>
          <a:lstStyle/>
          <a:p>
            <a:r>
              <a:rPr lang="en-US" b="1" dirty="0"/>
              <a:t>So again, we need better data, but we’ll proceed with what we have…</a:t>
            </a:r>
          </a:p>
        </p:txBody>
      </p:sp>
      <p:cxnSp>
        <p:nvCxnSpPr>
          <p:cNvPr id="18" name="Straight Arrow Connector 17">
            <a:extLst>
              <a:ext uri="{FF2B5EF4-FFF2-40B4-BE49-F238E27FC236}">
                <a16:creationId xmlns:a16="http://schemas.microsoft.com/office/drawing/2014/main" id="{1FD5EDAA-1F29-D647-9EB7-0B0692EABEF2}"/>
              </a:ext>
            </a:extLst>
          </p:cNvPr>
          <p:cNvCxnSpPr>
            <a:cxnSpLocks/>
          </p:cNvCxnSpPr>
          <p:nvPr/>
        </p:nvCxnSpPr>
        <p:spPr>
          <a:xfrm flipH="1" flipV="1">
            <a:off x="2279737" y="1540702"/>
            <a:ext cx="463463" cy="137786"/>
          </a:xfrm>
          <a:prstGeom prst="straightConnector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96FA022-B995-A540-A33E-133DD59596A3}"/>
              </a:ext>
            </a:extLst>
          </p:cNvPr>
          <p:cNvCxnSpPr>
            <a:cxnSpLocks/>
          </p:cNvCxnSpPr>
          <p:nvPr/>
        </p:nvCxnSpPr>
        <p:spPr>
          <a:xfrm flipH="1" flipV="1">
            <a:off x="2461165" y="1446358"/>
            <a:ext cx="463463" cy="137786"/>
          </a:xfrm>
          <a:prstGeom prst="straightConnector1">
            <a:avLst/>
          </a:prstGeom>
          <a:ln w="63500">
            <a:solidFill>
              <a:srgbClr val="ADA23A"/>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A3ED57E-1352-024F-9236-AB1ABA39F8EA}"/>
              </a:ext>
            </a:extLst>
          </p:cNvPr>
          <p:cNvCxnSpPr>
            <a:cxnSpLocks/>
          </p:cNvCxnSpPr>
          <p:nvPr/>
        </p:nvCxnSpPr>
        <p:spPr>
          <a:xfrm flipV="1">
            <a:off x="3773714" y="2380343"/>
            <a:ext cx="348343" cy="39188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063F10D-A8F0-0B43-A6BD-970746FF8285}"/>
              </a:ext>
            </a:extLst>
          </p:cNvPr>
          <p:cNvCxnSpPr>
            <a:cxnSpLocks/>
          </p:cNvCxnSpPr>
          <p:nvPr/>
        </p:nvCxnSpPr>
        <p:spPr>
          <a:xfrm flipH="1">
            <a:off x="6966857" y="1857829"/>
            <a:ext cx="362857" cy="261257"/>
          </a:xfrm>
          <a:prstGeom prst="straightConnector1">
            <a:avLst/>
          </a:prstGeom>
          <a:ln w="635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ED5DC49-A9AB-FB43-8AB3-99C59AA9520E}"/>
              </a:ext>
            </a:extLst>
          </p:cNvPr>
          <p:cNvCxnSpPr>
            <a:cxnSpLocks/>
          </p:cNvCxnSpPr>
          <p:nvPr/>
        </p:nvCxnSpPr>
        <p:spPr>
          <a:xfrm>
            <a:off x="8154444" y="1039660"/>
            <a:ext cx="0" cy="250521"/>
          </a:xfrm>
          <a:prstGeom prst="straightConnector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08588B4-5711-354C-A6C4-7F1612B3212E}"/>
              </a:ext>
            </a:extLst>
          </p:cNvPr>
          <p:cNvCxnSpPr>
            <a:cxnSpLocks/>
            <a:stCxn id="8" idx="2"/>
          </p:cNvCxnSpPr>
          <p:nvPr/>
        </p:nvCxnSpPr>
        <p:spPr>
          <a:xfrm>
            <a:off x="7908193" y="1066841"/>
            <a:ext cx="108465" cy="235866"/>
          </a:xfrm>
          <a:prstGeom prst="straightConnector1">
            <a:avLst/>
          </a:prstGeom>
          <a:ln w="63500">
            <a:solidFill>
              <a:srgbClr val="ADA23A"/>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C6E0E3E-2146-5F46-9A67-5B2AE3C49DD0}"/>
              </a:ext>
            </a:extLst>
          </p:cNvPr>
          <p:cNvSpPr txBox="1"/>
          <p:nvPr/>
        </p:nvSpPr>
        <p:spPr>
          <a:xfrm>
            <a:off x="1233569" y="2077692"/>
            <a:ext cx="1090170" cy="830997"/>
          </a:xfrm>
          <a:prstGeom prst="rect">
            <a:avLst/>
          </a:prstGeom>
          <a:noFill/>
        </p:spPr>
        <p:txBody>
          <a:bodyPr wrap="none" rtlCol="0">
            <a:spAutoFit/>
          </a:bodyPr>
          <a:lstStyle/>
          <a:p>
            <a:r>
              <a:rPr lang="en-US" sz="1200" b="1" dirty="0">
                <a:solidFill>
                  <a:srgbClr val="0000FF"/>
                </a:solidFill>
              </a:rPr>
              <a:t>No Filters</a:t>
            </a:r>
          </a:p>
          <a:p>
            <a:r>
              <a:rPr lang="en-US" sz="1200" b="1" dirty="0">
                <a:solidFill>
                  <a:srgbClr val="7030A0"/>
                </a:solidFill>
              </a:rPr>
              <a:t>1</a:t>
            </a:r>
            <a:r>
              <a:rPr lang="en-US" sz="1200" b="1" baseline="30000" dirty="0">
                <a:solidFill>
                  <a:srgbClr val="7030A0"/>
                </a:solidFill>
              </a:rPr>
              <a:t>st</a:t>
            </a:r>
            <a:r>
              <a:rPr lang="en-US" sz="1200" b="1" dirty="0">
                <a:solidFill>
                  <a:srgbClr val="7030A0"/>
                </a:solidFill>
              </a:rPr>
              <a:t> Whitening</a:t>
            </a:r>
          </a:p>
          <a:p>
            <a:r>
              <a:rPr lang="en-US" sz="1200" b="1" dirty="0">
                <a:solidFill>
                  <a:srgbClr val="FF0000"/>
                </a:solidFill>
              </a:rPr>
              <a:t>Low pass</a:t>
            </a:r>
          </a:p>
          <a:p>
            <a:r>
              <a:rPr lang="en-US" sz="1200" b="1" dirty="0">
                <a:solidFill>
                  <a:schemeClr val="accent6">
                    <a:lumMod val="75000"/>
                  </a:schemeClr>
                </a:solidFill>
              </a:rPr>
              <a:t>2</a:t>
            </a:r>
            <a:r>
              <a:rPr lang="en-US" sz="1200" b="1" baseline="30000" dirty="0">
                <a:solidFill>
                  <a:schemeClr val="accent6">
                    <a:lumMod val="75000"/>
                  </a:schemeClr>
                </a:solidFill>
              </a:rPr>
              <a:t>nd</a:t>
            </a:r>
            <a:r>
              <a:rPr lang="en-US" sz="1200" b="1" dirty="0">
                <a:solidFill>
                  <a:schemeClr val="accent6">
                    <a:lumMod val="75000"/>
                  </a:schemeClr>
                </a:solidFill>
              </a:rPr>
              <a:t> Whitening</a:t>
            </a:r>
          </a:p>
        </p:txBody>
      </p:sp>
    </p:spTree>
    <p:extLst>
      <p:ext uri="{BB962C8B-B14F-4D97-AF65-F5344CB8AC3E}">
        <p14:creationId xmlns:p14="http://schemas.microsoft.com/office/powerpoint/2010/main" val="6258363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EBBD5E6-F2C4-2845-A48B-1B49B05C7F9D}"/>
              </a:ext>
            </a:extLst>
          </p:cNvPr>
          <p:cNvPicPr>
            <a:picLocks noChangeAspect="1"/>
          </p:cNvPicPr>
          <p:nvPr/>
        </p:nvPicPr>
        <p:blipFill>
          <a:blip r:embed="rId2"/>
          <a:stretch>
            <a:fillRect/>
          </a:stretch>
        </p:blipFill>
        <p:spPr>
          <a:xfrm>
            <a:off x="0" y="839243"/>
            <a:ext cx="6075123" cy="4050082"/>
          </a:xfrm>
          <a:prstGeom prst="rect">
            <a:avLst/>
          </a:prstGeom>
        </p:spPr>
      </p:pic>
      <p:sp>
        <p:nvSpPr>
          <p:cNvPr id="4" name="Date Placeholder 3">
            <a:extLst>
              <a:ext uri="{FF2B5EF4-FFF2-40B4-BE49-F238E27FC236}">
                <a16:creationId xmlns:a16="http://schemas.microsoft.com/office/drawing/2014/main" id="{ABDC7272-4D12-384C-B689-03E27EBEA1C4}"/>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DA0452DE-9C75-2D4B-B455-E3F160266E7E}"/>
              </a:ext>
            </a:extLst>
          </p:cNvPr>
          <p:cNvSpPr>
            <a:spLocks noGrp="1"/>
          </p:cNvSpPr>
          <p:nvPr>
            <p:ph type="sldNum" sz="quarter" idx="12"/>
          </p:nvPr>
        </p:nvSpPr>
        <p:spPr/>
        <p:txBody>
          <a:bodyPr/>
          <a:lstStyle/>
          <a:p>
            <a:fld id="{70339496-BD1E-F648-8321-5C9A4B4A55FA}" type="slidenum">
              <a:rPr lang="en-US" smtClean="0"/>
              <a:t>102</a:t>
            </a:fld>
            <a:endParaRPr lang="en-US"/>
          </a:p>
        </p:txBody>
      </p:sp>
      <p:sp>
        <p:nvSpPr>
          <p:cNvPr id="6" name="Title 1">
            <a:extLst>
              <a:ext uri="{FF2B5EF4-FFF2-40B4-BE49-F238E27FC236}">
                <a16:creationId xmlns:a16="http://schemas.microsoft.com/office/drawing/2014/main" id="{1ADA9D5F-387F-F04F-8634-8F6ED803D1BF}"/>
              </a:ext>
            </a:extLst>
          </p:cNvPr>
          <p:cNvSpPr>
            <a:spLocks noGrp="1"/>
          </p:cNvSpPr>
          <p:nvPr>
            <p:ph type="title"/>
          </p:nvPr>
        </p:nvSpPr>
        <p:spPr/>
        <p:txBody>
          <a:bodyPr>
            <a:normAutofit fontScale="90000"/>
          </a:bodyPr>
          <a:lstStyle/>
          <a:p>
            <a:r>
              <a:rPr lang="en-US" dirty="0"/>
              <a:t>II.5 Fitting and Predicting Systematic Error</a:t>
            </a:r>
          </a:p>
        </p:txBody>
      </p:sp>
      <p:sp>
        <p:nvSpPr>
          <p:cNvPr id="13" name="Rectangle 12">
            <a:extLst>
              <a:ext uri="{FF2B5EF4-FFF2-40B4-BE49-F238E27FC236}">
                <a16:creationId xmlns:a16="http://schemas.microsoft.com/office/drawing/2014/main" id="{0CBD7D38-6848-2548-B3A9-CB5590930B4B}"/>
              </a:ext>
            </a:extLst>
          </p:cNvPr>
          <p:cNvSpPr/>
          <p:nvPr/>
        </p:nvSpPr>
        <p:spPr>
          <a:xfrm>
            <a:off x="-884713" y="544769"/>
            <a:ext cx="9684327" cy="369332"/>
          </a:xfrm>
          <a:prstGeom prst="rect">
            <a:avLst/>
          </a:prstGeom>
        </p:spPr>
        <p:txBody>
          <a:bodyPr wrap="square">
            <a:spAutoFit/>
          </a:bodyPr>
          <a:lstStyle/>
          <a:p>
            <a:pPr lvl="2"/>
            <a:r>
              <a:rPr lang="en-US" b="1" dirty="0" err="1"/>
              <a:t>A.iii</a:t>
            </a:r>
            <a:r>
              <a:rPr lang="en-US" b="1" dirty="0"/>
              <a:t>. Fit individual stages, obtain expected zeros and poles</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BD6789E-E908-8545-A0F4-2F371118D4FA}"/>
                  </a:ext>
                </a:extLst>
              </p:cNvPr>
              <p:cNvSpPr/>
              <p:nvPr/>
            </p:nvSpPr>
            <p:spPr>
              <a:xfrm>
                <a:off x="6348661" y="1611212"/>
                <a:ext cx="1845313"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2"/>
                              </a:solidFill>
                              <a:latin typeface="Cambria Math" panose="02040503050406030204" pitchFamily="18" charset="0"/>
                            </a:rPr>
                          </m:ctrlPr>
                        </m:sSubSupPr>
                        <m:e>
                          <m:r>
                            <a:rPr lang="en-US" b="0" i="1">
                              <a:solidFill>
                                <a:schemeClr val="accent2"/>
                              </a:solidFill>
                              <a:latin typeface="Cambria Math" panose="02040503050406030204" pitchFamily="18" charset="0"/>
                            </a:rPr>
                            <m:t>𝑓</m:t>
                          </m:r>
                        </m:e>
                        <m:sub>
                          <m:r>
                            <a:rPr lang="en-US" b="0" i="1">
                              <a:solidFill>
                                <a:schemeClr val="accent2"/>
                              </a:solidFill>
                              <a:latin typeface="Cambria Math" panose="02040503050406030204" pitchFamily="18" charset="0"/>
                            </a:rPr>
                            <m:t>𝑝</m:t>
                          </m:r>
                        </m:sub>
                        <m:sup>
                          <m:r>
                            <a:rPr lang="en-US" b="0" i="1">
                              <a:solidFill>
                                <a:schemeClr val="accent2"/>
                              </a:solidFill>
                              <a:latin typeface="Cambria Math" panose="02040503050406030204" pitchFamily="18" charset="0"/>
                            </a:rPr>
                            <m:t>𝐹</m:t>
                          </m:r>
                        </m:sup>
                      </m:sSubSup>
                      <m:r>
                        <a:rPr lang="en-US" b="0" i="1">
                          <a:solidFill>
                            <a:schemeClr val="accent2"/>
                          </a:solidFill>
                          <a:latin typeface="Cambria Math" panose="02040503050406030204" pitchFamily="18" charset="0"/>
                          <a:ea typeface="Cambria Math" panose="02040503050406030204" pitchFamily="18" charset="0"/>
                        </a:rPr>
                        <m:t>≈</m:t>
                      </m:r>
                      <m:r>
                        <a:rPr lang="en-US" b="0" i="1">
                          <a:solidFill>
                            <a:schemeClr val="accent2"/>
                          </a:solidFill>
                          <a:latin typeface="Cambria Math" panose="02040503050406030204" pitchFamily="18" charset="0"/>
                        </a:rPr>
                        <m:t>0.106</m:t>
                      </m:r>
                      <m:r>
                        <a:rPr lang="en-US" b="0">
                          <a:solidFill>
                            <a:schemeClr val="accent2"/>
                          </a:solidFill>
                          <a:latin typeface="Cambria Math" panose="02040503050406030204" pitchFamily="18" charset="0"/>
                        </a:rPr>
                        <m:t> </m:t>
                      </m:r>
                      <m:r>
                        <m:rPr>
                          <m:sty m:val="p"/>
                        </m:rPr>
                        <a:rPr lang="en-US" b="0" smtClean="0">
                          <a:solidFill>
                            <a:schemeClr val="tx1"/>
                          </a:solidFill>
                          <a:latin typeface="Cambria Math" panose="02040503050406030204" pitchFamily="18" charset="0"/>
                        </a:rPr>
                        <m:t>MH</m:t>
                      </m:r>
                      <m:r>
                        <m:rPr>
                          <m:sty m:val="p"/>
                        </m:rPr>
                        <a:rPr lang="en-US" b="0">
                          <a:solidFill>
                            <a:schemeClr val="tx1"/>
                          </a:solidFill>
                          <a:latin typeface="Cambria Math" panose="02040503050406030204" pitchFamily="18" charset="0"/>
                        </a:rPr>
                        <m:t>z</m:t>
                      </m:r>
                    </m:oMath>
                  </m:oMathPara>
                </a14:m>
                <a:endParaRPr lang="en-US" dirty="0">
                  <a:solidFill>
                    <a:schemeClr val="accent2"/>
                  </a:solidFill>
                </a:endParaRPr>
              </a:p>
            </p:txBody>
          </p:sp>
        </mc:Choice>
        <mc:Fallback xmlns="">
          <p:sp>
            <p:nvSpPr>
              <p:cNvPr id="8" name="Rectangle 7">
                <a:extLst>
                  <a:ext uri="{FF2B5EF4-FFF2-40B4-BE49-F238E27FC236}">
                    <a16:creationId xmlns:a16="http://schemas.microsoft.com/office/drawing/2014/main" id="{7BD6789E-E908-8545-A0F4-2F371118D4FA}"/>
                  </a:ext>
                </a:extLst>
              </p:cNvPr>
              <p:cNvSpPr>
                <a:spLocks noRot="1" noChangeAspect="1" noMove="1" noResize="1" noEditPoints="1" noAdjustHandles="1" noChangeArrowheads="1" noChangeShapeType="1" noTextEdit="1"/>
              </p:cNvSpPr>
              <p:nvPr/>
            </p:nvSpPr>
            <p:spPr>
              <a:xfrm>
                <a:off x="6348661" y="1611212"/>
                <a:ext cx="1845313" cy="405496"/>
              </a:xfrm>
              <a:prstGeom prst="rect">
                <a:avLst/>
              </a:prstGeom>
              <a:blipFill>
                <a:blip r:embed="rId3"/>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B44F634-EE85-CC43-A8D7-0BB4582732E9}"/>
                  </a:ext>
                </a:extLst>
              </p:cNvPr>
              <p:cNvSpPr/>
              <p:nvPr/>
            </p:nvSpPr>
            <p:spPr>
              <a:xfrm>
                <a:off x="5973820" y="1314324"/>
                <a:ext cx="2864310" cy="3963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solidFill>
                                <a:schemeClr val="accent6"/>
                              </a:solidFill>
                              <a:latin typeface="Cambria Math" panose="02040503050406030204" pitchFamily="18" charset="0"/>
                            </a:rPr>
                          </m:ctrlPr>
                        </m:sSubSupPr>
                        <m:e>
                          <m:r>
                            <a:rPr lang="en-US" b="0" i="1">
                              <a:solidFill>
                                <a:schemeClr val="accent6"/>
                              </a:solidFill>
                              <a:latin typeface="Cambria Math" panose="02040503050406030204" pitchFamily="18" charset="0"/>
                            </a:rPr>
                            <m:t>𝑓</m:t>
                          </m:r>
                        </m:e>
                        <m:sub>
                          <m:r>
                            <a:rPr lang="en-US" b="0" i="1">
                              <a:solidFill>
                                <a:schemeClr val="accent6"/>
                              </a:solidFill>
                              <a:latin typeface="Cambria Math" panose="02040503050406030204" pitchFamily="18" charset="0"/>
                            </a:rPr>
                            <m:t>𝑧</m:t>
                          </m:r>
                        </m:sub>
                        <m:sup>
                          <m:r>
                            <a:rPr lang="en-US" b="0" i="1">
                              <a:solidFill>
                                <a:schemeClr val="accent6"/>
                              </a:solidFill>
                              <a:latin typeface="Cambria Math" panose="02040503050406030204" pitchFamily="18" charset="0"/>
                            </a:rPr>
                            <m:t>𝐹</m:t>
                          </m:r>
                        </m:sup>
                      </m:sSubSup>
                      <m:r>
                        <a:rPr lang="en-US" b="0" i="1">
                          <a:solidFill>
                            <a:schemeClr val="accent6"/>
                          </a:solidFill>
                          <a:latin typeface="Cambria Math" panose="02040503050406030204" pitchFamily="18" charset="0"/>
                        </a:rPr>
                        <m:t>:</m:t>
                      </m:r>
                      <m:sSubSup>
                        <m:sSubSupPr>
                          <m:ctrlPr>
                            <a:rPr lang="en-US" i="1">
                              <a:solidFill>
                                <a:schemeClr val="accent2"/>
                              </a:solidFill>
                              <a:latin typeface="Cambria Math" panose="02040503050406030204" pitchFamily="18" charset="0"/>
                            </a:rPr>
                          </m:ctrlPr>
                        </m:sSubSupPr>
                        <m:e>
                          <m:r>
                            <a:rPr lang="en-US" b="0" i="1">
                              <a:solidFill>
                                <a:schemeClr val="accent2"/>
                              </a:solidFill>
                              <a:latin typeface="Cambria Math" panose="02040503050406030204" pitchFamily="18" charset="0"/>
                            </a:rPr>
                            <m:t>𝑓</m:t>
                          </m:r>
                        </m:e>
                        <m:sub>
                          <m:r>
                            <a:rPr lang="en-US" b="0" i="1">
                              <a:solidFill>
                                <a:schemeClr val="accent2"/>
                              </a:solidFill>
                              <a:latin typeface="Cambria Math" panose="02040503050406030204" pitchFamily="18" charset="0"/>
                            </a:rPr>
                            <m:t>𝑝</m:t>
                          </m:r>
                        </m:sub>
                        <m:sup>
                          <m:r>
                            <a:rPr lang="en-US" b="0" i="1">
                              <a:solidFill>
                                <a:schemeClr val="accent2"/>
                              </a:solidFill>
                              <a:latin typeface="Cambria Math" panose="02040503050406030204" pitchFamily="18" charset="0"/>
                            </a:rPr>
                            <m:t>𝐹</m:t>
                          </m:r>
                        </m:sup>
                      </m:sSubSup>
                      <m:r>
                        <a:rPr lang="en-US" b="0" i="1">
                          <a:solidFill>
                            <a:schemeClr val="accent6"/>
                          </a:solidFill>
                          <a:latin typeface="Cambria Math" panose="02040503050406030204" pitchFamily="18" charset="0"/>
                        </a:rPr>
                        <m:t>=0</m:t>
                      </m:r>
                      <m:r>
                        <a:rPr lang="en-US" b="0">
                          <a:solidFill>
                            <a:schemeClr val="accent6"/>
                          </a:solidFill>
                          <a:latin typeface="Cambria Math" panose="02040503050406030204" pitchFamily="18" charset="0"/>
                        </a:rPr>
                        <m:t>. </m:t>
                      </m:r>
                      <m:r>
                        <a:rPr lang="en-US" b="0" i="1">
                          <a:solidFill>
                            <a:schemeClr val="accent6"/>
                          </a:solidFill>
                          <a:latin typeface="Cambria Math" panose="02040503050406030204" pitchFamily="18" charset="0"/>
                        </a:rPr>
                        <m:t>960</m:t>
                      </m:r>
                      <m:r>
                        <a:rPr lang="en-US" b="0">
                          <a:solidFill>
                            <a:schemeClr val="accent6"/>
                          </a:solidFill>
                          <a:latin typeface="Cambria Math" panose="02040503050406030204" pitchFamily="18" charset="0"/>
                        </a:rPr>
                        <m:t>:</m:t>
                      </m:r>
                      <m:r>
                        <a:rPr lang="en-US" b="0" i="1">
                          <a:solidFill>
                            <a:schemeClr val="accent2"/>
                          </a:solidFill>
                          <a:latin typeface="Cambria Math" panose="02040503050406030204" pitchFamily="18" charset="0"/>
                        </a:rPr>
                        <m:t>10</m:t>
                      </m:r>
                      <m:r>
                        <a:rPr lang="en-US" b="0">
                          <a:solidFill>
                            <a:schemeClr val="accent2"/>
                          </a:solidFill>
                          <a:latin typeface="Cambria Math" panose="02040503050406030204" pitchFamily="18" charset="0"/>
                        </a:rPr>
                        <m:t>.</m:t>
                      </m:r>
                      <m:r>
                        <a:rPr lang="en-US" b="0" i="1">
                          <a:solidFill>
                            <a:schemeClr val="accent2"/>
                          </a:solidFill>
                          <a:latin typeface="Cambria Math" panose="02040503050406030204" pitchFamily="18" charset="0"/>
                        </a:rPr>
                        <m:t>073 </m:t>
                      </m:r>
                      <m:r>
                        <m:rPr>
                          <m:sty m:val="p"/>
                        </m:rPr>
                        <a:rPr lang="en-US" b="0" i="0">
                          <a:latin typeface="Cambria Math" panose="02040503050406030204" pitchFamily="18" charset="0"/>
                        </a:rPr>
                        <m:t>Hz</m:t>
                      </m:r>
                    </m:oMath>
                  </m:oMathPara>
                </a14:m>
                <a:endParaRPr lang="en-US" dirty="0">
                  <a:solidFill>
                    <a:schemeClr val="accent6"/>
                  </a:solidFill>
                </a:endParaRPr>
              </a:p>
            </p:txBody>
          </p:sp>
        </mc:Choice>
        <mc:Fallback xmlns="">
          <p:sp>
            <p:nvSpPr>
              <p:cNvPr id="9" name="Rectangle 8">
                <a:extLst>
                  <a:ext uri="{FF2B5EF4-FFF2-40B4-BE49-F238E27FC236}">
                    <a16:creationId xmlns:a16="http://schemas.microsoft.com/office/drawing/2014/main" id="{BB44F634-EE85-CC43-A8D7-0BB4582732E9}"/>
                  </a:ext>
                </a:extLst>
              </p:cNvPr>
              <p:cNvSpPr>
                <a:spLocks noRot="1" noChangeAspect="1" noMove="1" noResize="1" noEditPoints="1" noAdjustHandles="1" noChangeArrowheads="1" noChangeShapeType="1" noTextEdit="1"/>
              </p:cNvSpPr>
              <p:nvPr/>
            </p:nvSpPr>
            <p:spPr>
              <a:xfrm>
                <a:off x="5973820" y="1314324"/>
                <a:ext cx="2864310" cy="396391"/>
              </a:xfrm>
              <a:prstGeom prst="rect">
                <a:avLst/>
              </a:prstGeom>
              <a:blipFill>
                <a:blip r:embed="rId4"/>
                <a:stretch>
                  <a:fillRect b="-90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EBC9C5B9-8B35-1449-B825-73D5AF6DD9D2}"/>
              </a:ext>
            </a:extLst>
          </p:cNvPr>
          <p:cNvSpPr txBox="1"/>
          <p:nvPr/>
        </p:nvSpPr>
        <p:spPr>
          <a:xfrm>
            <a:off x="332508" y="4868881"/>
            <a:ext cx="8562110" cy="1754326"/>
          </a:xfrm>
          <a:prstGeom prst="rect">
            <a:avLst/>
          </a:prstGeom>
          <a:noFill/>
        </p:spPr>
        <p:txBody>
          <a:bodyPr wrap="square" rtlCol="0">
            <a:spAutoFit/>
          </a:bodyPr>
          <a:lstStyle/>
          <a:p>
            <a:r>
              <a:rPr lang="en-US" dirty="0"/>
              <a:t>Fits are now much more simple – but the fit for the two whitening stages are limited because they’re trying to fit for zeros or poles outside the data’s frequency region.</a:t>
            </a:r>
          </a:p>
          <a:p>
            <a:r>
              <a:rPr lang="en-US" dirty="0"/>
              <a:t>At the low end, </a:t>
            </a:r>
            <a:r>
              <a:rPr lang="en-US" b="1" dirty="0"/>
              <a:t>given incomplete data for the 1 Hz, the fitter yields a residual with ~0.25% error in magnitude.  </a:t>
            </a:r>
          </a:p>
          <a:p>
            <a:r>
              <a:rPr lang="en-US" dirty="0"/>
              <a:t>I think this is why Stefan felt the need to add a little gain modifiers to each compensation filter as reported and installed in </a:t>
            </a:r>
            <a:r>
              <a:rPr lang="en-US" dirty="0">
                <a:hlinkClick r:id="rId5"/>
              </a:rPr>
              <a:t>LHO:47257</a:t>
            </a:r>
            <a:r>
              <a:rPr lang="en-US" dirty="0"/>
              <a:t>.</a:t>
            </a:r>
          </a:p>
        </p:txBody>
      </p:sp>
      <p:sp>
        <p:nvSpPr>
          <p:cNvPr id="18" name="TextBox 17">
            <a:extLst>
              <a:ext uri="{FF2B5EF4-FFF2-40B4-BE49-F238E27FC236}">
                <a16:creationId xmlns:a16="http://schemas.microsoft.com/office/drawing/2014/main" id="{A3B820BA-3083-CB4A-A7F7-7F47E8A00D18}"/>
              </a:ext>
            </a:extLst>
          </p:cNvPr>
          <p:cNvSpPr txBox="1"/>
          <p:nvPr/>
        </p:nvSpPr>
        <p:spPr>
          <a:xfrm>
            <a:off x="5830784" y="1045029"/>
            <a:ext cx="1105495" cy="369332"/>
          </a:xfrm>
          <a:prstGeom prst="rect">
            <a:avLst/>
          </a:prstGeom>
          <a:noFill/>
        </p:spPr>
        <p:txBody>
          <a:bodyPr wrap="none" rtlCol="0">
            <a:spAutoFit/>
          </a:bodyPr>
          <a:lstStyle/>
          <a:p>
            <a:r>
              <a:rPr lang="en-US" dirty="0"/>
              <a:t>Expected:</a:t>
            </a:r>
          </a:p>
        </p:txBody>
      </p:sp>
      <p:sp>
        <p:nvSpPr>
          <p:cNvPr id="19" name="TextBox 18">
            <a:extLst>
              <a:ext uri="{FF2B5EF4-FFF2-40B4-BE49-F238E27FC236}">
                <a16:creationId xmlns:a16="http://schemas.microsoft.com/office/drawing/2014/main" id="{BE96E4D0-13BB-4D46-9024-A4A64543B81C}"/>
              </a:ext>
            </a:extLst>
          </p:cNvPr>
          <p:cNvSpPr txBox="1"/>
          <p:nvPr/>
        </p:nvSpPr>
        <p:spPr>
          <a:xfrm>
            <a:off x="5840681" y="2943100"/>
            <a:ext cx="1285929" cy="369332"/>
          </a:xfrm>
          <a:prstGeom prst="rect">
            <a:avLst/>
          </a:prstGeom>
          <a:noFill/>
        </p:spPr>
        <p:txBody>
          <a:bodyPr wrap="none" rtlCol="0">
            <a:spAutoFit/>
          </a:bodyPr>
          <a:lstStyle/>
          <a:p>
            <a:r>
              <a:rPr lang="en-US" dirty="0"/>
              <a:t>Seed (PDB):</a:t>
            </a:r>
          </a:p>
        </p:txBody>
      </p:sp>
      <p:sp>
        <p:nvSpPr>
          <p:cNvPr id="20" name="TextBox 19">
            <a:extLst>
              <a:ext uri="{FF2B5EF4-FFF2-40B4-BE49-F238E27FC236}">
                <a16:creationId xmlns:a16="http://schemas.microsoft.com/office/drawing/2014/main" id="{8BF78FC1-0BEA-6C4E-B6A7-24C06B13BD05}"/>
              </a:ext>
            </a:extLst>
          </p:cNvPr>
          <p:cNvSpPr txBox="1"/>
          <p:nvPr/>
        </p:nvSpPr>
        <p:spPr>
          <a:xfrm>
            <a:off x="5850576" y="3819893"/>
            <a:ext cx="1976438" cy="369332"/>
          </a:xfrm>
          <a:prstGeom prst="rect">
            <a:avLst/>
          </a:prstGeom>
          <a:noFill/>
        </p:spPr>
        <p:txBody>
          <a:bodyPr wrap="none" rtlCol="0">
            <a:spAutoFit/>
          </a:bodyPr>
          <a:lstStyle/>
          <a:p>
            <a:r>
              <a:rPr lang="en-US" dirty="0"/>
              <a:t>New Results (PDB):</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55943C0-EBF3-7C4F-8D6A-8887CAFC18DC}"/>
                  </a:ext>
                </a:extLst>
              </p:cNvPr>
              <p:cNvSpPr/>
              <p:nvPr/>
            </p:nvSpPr>
            <p:spPr>
              <a:xfrm>
                <a:off x="6382308" y="3521162"/>
                <a:ext cx="1863523" cy="3963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2"/>
                              </a:solidFill>
                              <a:latin typeface="Cambria Math" panose="02040503050406030204" pitchFamily="18" charset="0"/>
                            </a:rPr>
                          </m:ctrlPr>
                        </m:sSubSupPr>
                        <m:e>
                          <m:r>
                            <a:rPr lang="en-US" b="0" i="1">
                              <a:solidFill>
                                <a:schemeClr val="accent2"/>
                              </a:solidFill>
                              <a:latin typeface="Cambria Math" panose="02040503050406030204" pitchFamily="18" charset="0"/>
                            </a:rPr>
                            <m:t>𝑓</m:t>
                          </m:r>
                        </m:e>
                        <m:sub>
                          <m:r>
                            <a:rPr lang="en-US" b="0" i="1">
                              <a:solidFill>
                                <a:schemeClr val="accent2"/>
                              </a:solidFill>
                              <a:latin typeface="Cambria Math" panose="02040503050406030204" pitchFamily="18" charset="0"/>
                            </a:rPr>
                            <m:t>𝑝</m:t>
                          </m:r>
                        </m:sub>
                        <m:sup>
                          <m:r>
                            <a:rPr lang="en-US" b="0" i="1">
                              <a:solidFill>
                                <a:schemeClr val="accent2"/>
                              </a:solidFill>
                              <a:latin typeface="Cambria Math" panose="02040503050406030204" pitchFamily="18" charset="0"/>
                            </a:rPr>
                            <m:t>𝐹</m:t>
                          </m:r>
                        </m:sup>
                      </m:sSubSup>
                      <m:r>
                        <a:rPr lang="en-US" b="0" i="1" smtClean="0">
                          <a:solidFill>
                            <a:schemeClr val="accent2"/>
                          </a:solidFill>
                          <a:latin typeface="Cambria Math" panose="02040503050406030204" pitchFamily="18" charset="0"/>
                        </a:rPr>
                        <m:t>=</m:t>
                      </m:r>
                      <m:r>
                        <a:rPr lang="en-US" b="0" i="1">
                          <a:solidFill>
                            <a:schemeClr val="accent2"/>
                          </a:solidFill>
                          <a:latin typeface="Cambria Math" panose="02040503050406030204" pitchFamily="18" charset="0"/>
                        </a:rPr>
                        <m:t>0.</m:t>
                      </m:r>
                      <m:r>
                        <a:rPr lang="en-US" b="0" i="1" smtClean="0">
                          <a:solidFill>
                            <a:schemeClr val="accent2"/>
                          </a:solidFill>
                          <a:latin typeface="Cambria Math" panose="02040503050406030204" pitchFamily="18" charset="0"/>
                        </a:rPr>
                        <m:t>032</m:t>
                      </m:r>
                      <m:r>
                        <a:rPr lang="en-US" b="0">
                          <a:solidFill>
                            <a:schemeClr val="accent2"/>
                          </a:solidFill>
                          <a:latin typeface="Cambria Math" panose="02040503050406030204" pitchFamily="18" charset="0"/>
                        </a:rPr>
                        <m:t> </m:t>
                      </m:r>
                      <m:r>
                        <m:rPr>
                          <m:sty m:val="p"/>
                        </m:rPr>
                        <a:rPr lang="en-US" b="0" smtClean="0">
                          <a:solidFill>
                            <a:schemeClr val="tx1"/>
                          </a:solidFill>
                          <a:latin typeface="Cambria Math" panose="02040503050406030204" pitchFamily="18" charset="0"/>
                        </a:rPr>
                        <m:t>MH</m:t>
                      </m:r>
                      <m:r>
                        <m:rPr>
                          <m:sty m:val="p"/>
                        </m:rPr>
                        <a:rPr lang="en-US" b="0">
                          <a:solidFill>
                            <a:schemeClr val="tx1"/>
                          </a:solidFill>
                          <a:latin typeface="Cambria Math" panose="02040503050406030204" pitchFamily="18" charset="0"/>
                        </a:rPr>
                        <m:t>z</m:t>
                      </m:r>
                    </m:oMath>
                  </m:oMathPara>
                </a14:m>
                <a:endParaRPr lang="en-US" dirty="0">
                  <a:solidFill>
                    <a:schemeClr val="accent2"/>
                  </a:solidFill>
                </a:endParaRPr>
              </a:p>
            </p:txBody>
          </p:sp>
        </mc:Choice>
        <mc:Fallback xmlns="">
          <p:sp>
            <p:nvSpPr>
              <p:cNvPr id="21" name="Rectangle 20">
                <a:extLst>
                  <a:ext uri="{FF2B5EF4-FFF2-40B4-BE49-F238E27FC236}">
                    <a16:creationId xmlns:a16="http://schemas.microsoft.com/office/drawing/2014/main" id="{D55943C0-EBF3-7C4F-8D6A-8887CAFC18DC}"/>
                  </a:ext>
                </a:extLst>
              </p:cNvPr>
              <p:cNvSpPr>
                <a:spLocks noRot="1" noChangeAspect="1" noMove="1" noResize="1" noEditPoints="1" noAdjustHandles="1" noChangeArrowheads="1" noChangeShapeType="1" noTextEdit="1"/>
              </p:cNvSpPr>
              <p:nvPr/>
            </p:nvSpPr>
            <p:spPr>
              <a:xfrm>
                <a:off x="6382308" y="3521162"/>
                <a:ext cx="1863523" cy="396391"/>
              </a:xfrm>
              <a:prstGeom prst="rect">
                <a:avLst/>
              </a:prstGeom>
              <a:blipFill>
                <a:blip r:embed="rId6"/>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8B06EC51-711A-3F45-8B69-3CB12CEE9855}"/>
                  </a:ext>
                </a:extLst>
              </p:cNvPr>
              <p:cNvSpPr/>
              <p:nvPr/>
            </p:nvSpPr>
            <p:spPr>
              <a:xfrm>
                <a:off x="6019342" y="3236149"/>
                <a:ext cx="2412263" cy="3963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a:solidFill>
                                <a:schemeClr val="accent6"/>
                              </a:solidFill>
                              <a:latin typeface="Cambria Math" panose="02040503050406030204" pitchFamily="18" charset="0"/>
                            </a:rPr>
                            <m:t>𝑓</m:t>
                          </m:r>
                        </m:e>
                        <m:sub>
                          <m:r>
                            <a:rPr lang="en-US" b="0" i="1">
                              <a:solidFill>
                                <a:schemeClr val="accent6"/>
                              </a:solidFill>
                              <a:latin typeface="Cambria Math" panose="02040503050406030204" pitchFamily="18" charset="0"/>
                            </a:rPr>
                            <m:t>𝑧</m:t>
                          </m:r>
                        </m:sub>
                        <m:sup>
                          <m:r>
                            <a:rPr lang="en-US" b="0" i="1">
                              <a:solidFill>
                                <a:schemeClr val="accent6"/>
                              </a:solidFill>
                              <a:latin typeface="Cambria Math" panose="02040503050406030204" pitchFamily="18" charset="0"/>
                            </a:rPr>
                            <m:t>𝐹</m:t>
                          </m:r>
                        </m:sup>
                      </m:sSubSup>
                      <m:r>
                        <a:rPr lang="en-US" b="0" i="1">
                          <a:solidFill>
                            <a:schemeClr val="accent6"/>
                          </a:solidFill>
                          <a:latin typeface="Cambria Math" panose="02040503050406030204" pitchFamily="18" charset="0"/>
                        </a:rPr>
                        <m:t>:</m:t>
                      </m:r>
                      <m:sSubSup>
                        <m:sSubSupPr>
                          <m:ctrlPr>
                            <a:rPr lang="en-US" i="1">
                              <a:solidFill>
                                <a:schemeClr val="accent2"/>
                              </a:solidFill>
                              <a:latin typeface="Cambria Math" panose="02040503050406030204" pitchFamily="18" charset="0"/>
                            </a:rPr>
                          </m:ctrlPr>
                        </m:sSubSupPr>
                        <m:e>
                          <m:r>
                            <a:rPr lang="en-US" b="0" i="1">
                              <a:solidFill>
                                <a:schemeClr val="accent2"/>
                              </a:solidFill>
                              <a:latin typeface="Cambria Math" panose="02040503050406030204" pitchFamily="18" charset="0"/>
                            </a:rPr>
                            <m:t>𝑓</m:t>
                          </m:r>
                        </m:e>
                        <m:sub>
                          <m:r>
                            <a:rPr lang="en-US" b="0" i="1">
                              <a:solidFill>
                                <a:schemeClr val="accent2"/>
                              </a:solidFill>
                              <a:latin typeface="Cambria Math" panose="02040503050406030204" pitchFamily="18" charset="0"/>
                            </a:rPr>
                            <m:t>𝑝</m:t>
                          </m:r>
                        </m:sub>
                        <m:sup>
                          <m:r>
                            <a:rPr lang="en-US" b="0" i="1">
                              <a:solidFill>
                                <a:schemeClr val="accent2"/>
                              </a:solidFill>
                              <a:latin typeface="Cambria Math" panose="02040503050406030204" pitchFamily="18" charset="0"/>
                            </a:rPr>
                            <m:t>𝐹</m:t>
                          </m:r>
                        </m:sup>
                      </m:sSubSup>
                      <m:r>
                        <a:rPr lang="en-US" b="0" i="1">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1.0</m:t>
                      </m:r>
                      <m:r>
                        <a:rPr lang="en-US" b="0">
                          <a:solidFill>
                            <a:schemeClr val="accent6"/>
                          </a:solidFill>
                          <a:latin typeface="Cambria Math" panose="02040503050406030204" pitchFamily="18" charset="0"/>
                        </a:rPr>
                        <m:t> :</m:t>
                      </m:r>
                      <m:r>
                        <a:rPr lang="en-US" b="0" i="1">
                          <a:solidFill>
                            <a:schemeClr val="accent2"/>
                          </a:solidFill>
                          <a:latin typeface="Cambria Math" panose="02040503050406030204" pitchFamily="18" charset="0"/>
                        </a:rPr>
                        <m:t>10</m:t>
                      </m:r>
                      <m:r>
                        <a:rPr lang="en-US" b="0" i="0" smtClean="0">
                          <a:solidFill>
                            <a:schemeClr val="accent2"/>
                          </a:solidFill>
                          <a:latin typeface="Cambria Math" panose="02040503050406030204" pitchFamily="18" charset="0"/>
                        </a:rPr>
                        <m:t>.0</m:t>
                      </m:r>
                      <m:r>
                        <a:rPr lang="en-US" b="0" i="1">
                          <a:solidFill>
                            <a:schemeClr val="accent2"/>
                          </a:solidFill>
                          <a:latin typeface="Cambria Math" panose="02040503050406030204" pitchFamily="18" charset="0"/>
                        </a:rPr>
                        <m:t> </m:t>
                      </m:r>
                      <m:r>
                        <m:rPr>
                          <m:sty m:val="p"/>
                        </m:rPr>
                        <a:rPr lang="en-US" b="0" i="0">
                          <a:latin typeface="Cambria Math" panose="02040503050406030204" pitchFamily="18" charset="0"/>
                        </a:rPr>
                        <m:t>Hz</m:t>
                      </m:r>
                    </m:oMath>
                  </m:oMathPara>
                </a14:m>
                <a:endParaRPr lang="en-US" dirty="0">
                  <a:solidFill>
                    <a:schemeClr val="accent6"/>
                  </a:solidFill>
                </a:endParaRPr>
              </a:p>
            </p:txBody>
          </p:sp>
        </mc:Choice>
        <mc:Fallback xmlns="">
          <p:sp>
            <p:nvSpPr>
              <p:cNvPr id="22" name="Rectangle 21">
                <a:extLst>
                  <a:ext uri="{FF2B5EF4-FFF2-40B4-BE49-F238E27FC236}">
                    <a16:creationId xmlns:a16="http://schemas.microsoft.com/office/drawing/2014/main" id="{8B06EC51-711A-3F45-8B69-3CB12CEE9855}"/>
                  </a:ext>
                </a:extLst>
              </p:cNvPr>
              <p:cNvSpPr>
                <a:spLocks noRot="1" noChangeAspect="1" noMove="1" noResize="1" noEditPoints="1" noAdjustHandles="1" noChangeArrowheads="1" noChangeShapeType="1" noTextEdit="1"/>
              </p:cNvSpPr>
              <p:nvPr/>
            </p:nvSpPr>
            <p:spPr>
              <a:xfrm>
                <a:off x="6019342" y="3236149"/>
                <a:ext cx="2412263" cy="396391"/>
              </a:xfrm>
              <a:prstGeom prst="rect">
                <a:avLst/>
              </a:prstGeom>
              <a:blipFill>
                <a:blip r:embed="rId7"/>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438BB2E-D968-CB44-B317-61C2FC53D577}"/>
                  </a:ext>
                </a:extLst>
              </p:cNvPr>
              <p:cNvSpPr/>
              <p:nvPr/>
            </p:nvSpPr>
            <p:spPr>
              <a:xfrm>
                <a:off x="6370433" y="4423682"/>
                <a:ext cx="1863523" cy="3963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2"/>
                              </a:solidFill>
                              <a:latin typeface="Cambria Math" panose="02040503050406030204" pitchFamily="18" charset="0"/>
                            </a:rPr>
                          </m:ctrlPr>
                        </m:sSubSupPr>
                        <m:e>
                          <m:r>
                            <a:rPr lang="en-US" b="0" i="1">
                              <a:solidFill>
                                <a:schemeClr val="accent2"/>
                              </a:solidFill>
                              <a:latin typeface="Cambria Math" panose="02040503050406030204" pitchFamily="18" charset="0"/>
                            </a:rPr>
                            <m:t>𝑓</m:t>
                          </m:r>
                        </m:e>
                        <m:sub>
                          <m:r>
                            <a:rPr lang="en-US" b="0" i="1">
                              <a:solidFill>
                                <a:schemeClr val="accent2"/>
                              </a:solidFill>
                              <a:latin typeface="Cambria Math" panose="02040503050406030204" pitchFamily="18" charset="0"/>
                            </a:rPr>
                            <m:t>𝑝</m:t>
                          </m:r>
                        </m:sub>
                        <m:sup>
                          <m:r>
                            <a:rPr lang="en-US" b="0" i="1">
                              <a:solidFill>
                                <a:schemeClr val="accent2"/>
                              </a:solidFill>
                              <a:latin typeface="Cambria Math" panose="02040503050406030204" pitchFamily="18" charset="0"/>
                            </a:rPr>
                            <m:t>𝐹</m:t>
                          </m:r>
                        </m:sup>
                      </m:sSubSup>
                      <m:r>
                        <a:rPr lang="en-US" b="0" i="1" smtClean="0">
                          <a:solidFill>
                            <a:schemeClr val="accent2"/>
                          </a:solidFill>
                          <a:latin typeface="Cambria Math" panose="02040503050406030204" pitchFamily="18" charset="0"/>
                        </a:rPr>
                        <m:t>=</m:t>
                      </m:r>
                      <m:r>
                        <a:rPr lang="en-US" b="0" i="1">
                          <a:solidFill>
                            <a:schemeClr val="accent2"/>
                          </a:solidFill>
                          <a:latin typeface="Cambria Math" panose="02040503050406030204" pitchFamily="18" charset="0"/>
                        </a:rPr>
                        <m:t>0.</m:t>
                      </m:r>
                      <m:r>
                        <a:rPr lang="en-US" b="0" i="0" smtClean="0">
                          <a:solidFill>
                            <a:schemeClr val="accent2"/>
                          </a:solidFill>
                          <a:latin typeface="Cambria Math" panose="02040503050406030204" pitchFamily="18" charset="0"/>
                        </a:rPr>
                        <m:t>868</m:t>
                      </m:r>
                      <m:r>
                        <a:rPr lang="en-US" b="0">
                          <a:solidFill>
                            <a:schemeClr val="accent2"/>
                          </a:solidFill>
                          <a:latin typeface="Cambria Math" panose="02040503050406030204" pitchFamily="18" charset="0"/>
                        </a:rPr>
                        <m:t> </m:t>
                      </m:r>
                      <m:r>
                        <m:rPr>
                          <m:sty m:val="p"/>
                        </m:rPr>
                        <a:rPr lang="en-US" b="0" smtClean="0">
                          <a:solidFill>
                            <a:schemeClr val="tx1"/>
                          </a:solidFill>
                          <a:latin typeface="Cambria Math" panose="02040503050406030204" pitchFamily="18" charset="0"/>
                        </a:rPr>
                        <m:t>MH</m:t>
                      </m:r>
                      <m:r>
                        <m:rPr>
                          <m:sty m:val="p"/>
                        </m:rPr>
                        <a:rPr lang="en-US" b="0">
                          <a:solidFill>
                            <a:schemeClr val="tx1"/>
                          </a:solidFill>
                          <a:latin typeface="Cambria Math" panose="02040503050406030204" pitchFamily="18" charset="0"/>
                        </a:rPr>
                        <m:t>z</m:t>
                      </m:r>
                    </m:oMath>
                  </m:oMathPara>
                </a14:m>
                <a:endParaRPr lang="en-US" dirty="0">
                  <a:solidFill>
                    <a:schemeClr val="accent2"/>
                  </a:solidFill>
                </a:endParaRPr>
              </a:p>
            </p:txBody>
          </p:sp>
        </mc:Choice>
        <mc:Fallback xmlns="">
          <p:sp>
            <p:nvSpPr>
              <p:cNvPr id="23" name="Rectangle 22">
                <a:extLst>
                  <a:ext uri="{FF2B5EF4-FFF2-40B4-BE49-F238E27FC236}">
                    <a16:creationId xmlns:a16="http://schemas.microsoft.com/office/drawing/2014/main" id="{1438BB2E-D968-CB44-B317-61C2FC53D577}"/>
                  </a:ext>
                </a:extLst>
              </p:cNvPr>
              <p:cNvSpPr>
                <a:spLocks noRot="1" noChangeAspect="1" noMove="1" noResize="1" noEditPoints="1" noAdjustHandles="1" noChangeArrowheads="1" noChangeShapeType="1" noTextEdit="1"/>
              </p:cNvSpPr>
              <p:nvPr/>
            </p:nvSpPr>
            <p:spPr>
              <a:xfrm>
                <a:off x="6370433" y="4423682"/>
                <a:ext cx="1863523" cy="396391"/>
              </a:xfrm>
              <a:prstGeom prst="rect">
                <a:avLst/>
              </a:prstGeom>
              <a:blipFill>
                <a:blip r:embed="rId8"/>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5212916A-3CD6-9347-ABBA-66665DB89C04}"/>
                  </a:ext>
                </a:extLst>
              </p:cNvPr>
              <p:cNvSpPr/>
              <p:nvPr/>
            </p:nvSpPr>
            <p:spPr>
              <a:xfrm>
                <a:off x="6007467" y="4138668"/>
                <a:ext cx="2864310" cy="3963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a:solidFill>
                                <a:schemeClr val="accent6"/>
                              </a:solidFill>
                              <a:latin typeface="Cambria Math" panose="02040503050406030204" pitchFamily="18" charset="0"/>
                            </a:rPr>
                            <m:t>𝑓</m:t>
                          </m:r>
                        </m:e>
                        <m:sub>
                          <m:r>
                            <a:rPr lang="en-US" b="0" i="1">
                              <a:solidFill>
                                <a:schemeClr val="accent6"/>
                              </a:solidFill>
                              <a:latin typeface="Cambria Math" panose="02040503050406030204" pitchFamily="18" charset="0"/>
                            </a:rPr>
                            <m:t>𝑧</m:t>
                          </m:r>
                        </m:sub>
                        <m:sup>
                          <m:r>
                            <a:rPr lang="en-US" b="0" i="1">
                              <a:solidFill>
                                <a:schemeClr val="accent6"/>
                              </a:solidFill>
                              <a:latin typeface="Cambria Math" panose="02040503050406030204" pitchFamily="18" charset="0"/>
                            </a:rPr>
                            <m:t>𝐹</m:t>
                          </m:r>
                        </m:sup>
                      </m:sSubSup>
                      <m:r>
                        <a:rPr lang="en-US" b="0" i="1">
                          <a:solidFill>
                            <a:schemeClr val="accent6"/>
                          </a:solidFill>
                          <a:latin typeface="Cambria Math" panose="02040503050406030204" pitchFamily="18" charset="0"/>
                        </a:rPr>
                        <m:t>:</m:t>
                      </m:r>
                      <m:sSubSup>
                        <m:sSubSupPr>
                          <m:ctrlPr>
                            <a:rPr lang="en-US" i="1">
                              <a:solidFill>
                                <a:schemeClr val="accent2"/>
                              </a:solidFill>
                              <a:latin typeface="Cambria Math" panose="02040503050406030204" pitchFamily="18" charset="0"/>
                            </a:rPr>
                          </m:ctrlPr>
                        </m:sSubSupPr>
                        <m:e>
                          <m:r>
                            <a:rPr lang="en-US" b="0" i="1">
                              <a:solidFill>
                                <a:schemeClr val="accent2"/>
                              </a:solidFill>
                              <a:latin typeface="Cambria Math" panose="02040503050406030204" pitchFamily="18" charset="0"/>
                            </a:rPr>
                            <m:t>𝑓</m:t>
                          </m:r>
                        </m:e>
                        <m:sub>
                          <m:r>
                            <a:rPr lang="en-US" b="0" i="1">
                              <a:solidFill>
                                <a:schemeClr val="accent2"/>
                              </a:solidFill>
                              <a:latin typeface="Cambria Math" panose="02040503050406030204" pitchFamily="18" charset="0"/>
                            </a:rPr>
                            <m:t>𝑝</m:t>
                          </m:r>
                        </m:sub>
                        <m:sup>
                          <m:r>
                            <a:rPr lang="en-US" b="0" i="1">
                              <a:solidFill>
                                <a:schemeClr val="accent2"/>
                              </a:solidFill>
                              <a:latin typeface="Cambria Math" panose="02040503050406030204" pitchFamily="18" charset="0"/>
                            </a:rPr>
                            <m:t>𝐹</m:t>
                          </m:r>
                        </m:sup>
                      </m:sSubSup>
                      <m:r>
                        <a:rPr lang="en-US" b="0" i="1">
                          <a:solidFill>
                            <a:schemeClr val="accent6"/>
                          </a:solidFill>
                          <a:latin typeface="Cambria Math" panose="02040503050406030204" pitchFamily="18" charset="0"/>
                        </a:rPr>
                        <m:t>=0</m:t>
                      </m:r>
                      <m:r>
                        <a:rPr lang="en-US" b="0">
                          <a:solidFill>
                            <a:schemeClr val="accent6"/>
                          </a:solidFill>
                          <a:latin typeface="Cambria Math" panose="02040503050406030204" pitchFamily="18" charset="0"/>
                        </a:rPr>
                        <m:t>. </m:t>
                      </m:r>
                      <m:r>
                        <a:rPr lang="en-US" b="0" i="1">
                          <a:solidFill>
                            <a:schemeClr val="accent6"/>
                          </a:solidFill>
                          <a:latin typeface="Cambria Math" panose="02040503050406030204" pitchFamily="18" charset="0"/>
                        </a:rPr>
                        <m:t>9</m:t>
                      </m:r>
                      <m:r>
                        <a:rPr lang="en-US" b="0" i="0" smtClean="0">
                          <a:solidFill>
                            <a:schemeClr val="accent6"/>
                          </a:solidFill>
                          <a:latin typeface="Cambria Math" panose="02040503050406030204" pitchFamily="18" charset="0"/>
                        </a:rPr>
                        <m:t>85</m:t>
                      </m:r>
                      <m:r>
                        <a:rPr lang="en-US" b="0">
                          <a:solidFill>
                            <a:schemeClr val="accent6"/>
                          </a:solidFill>
                          <a:latin typeface="Cambria Math" panose="02040503050406030204" pitchFamily="18" charset="0"/>
                        </a:rPr>
                        <m:t>:</m:t>
                      </m:r>
                      <m:r>
                        <a:rPr lang="en-US" b="0" i="1">
                          <a:solidFill>
                            <a:schemeClr val="accent2"/>
                          </a:solidFill>
                          <a:latin typeface="Cambria Math" panose="02040503050406030204" pitchFamily="18" charset="0"/>
                        </a:rPr>
                        <m:t>10</m:t>
                      </m:r>
                      <m:r>
                        <a:rPr lang="en-US" b="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455</m:t>
                      </m:r>
                      <m:r>
                        <a:rPr lang="en-US" b="0" i="1">
                          <a:solidFill>
                            <a:schemeClr val="accent2"/>
                          </a:solidFill>
                          <a:latin typeface="Cambria Math" panose="02040503050406030204" pitchFamily="18" charset="0"/>
                        </a:rPr>
                        <m:t> </m:t>
                      </m:r>
                      <m:r>
                        <m:rPr>
                          <m:sty m:val="p"/>
                        </m:rPr>
                        <a:rPr lang="en-US" b="0" i="0">
                          <a:latin typeface="Cambria Math" panose="02040503050406030204" pitchFamily="18" charset="0"/>
                        </a:rPr>
                        <m:t>Hz</m:t>
                      </m:r>
                    </m:oMath>
                  </m:oMathPara>
                </a14:m>
                <a:endParaRPr lang="en-US" dirty="0">
                  <a:solidFill>
                    <a:schemeClr val="accent6"/>
                  </a:solidFill>
                </a:endParaRPr>
              </a:p>
            </p:txBody>
          </p:sp>
        </mc:Choice>
        <mc:Fallback xmlns="">
          <p:sp>
            <p:nvSpPr>
              <p:cNvPr id="24" name="Rectangle 23">
                <a:extLst>
                  <a:ext uri="{FF2B5EF4-FFF2-40B4-BE49-F238E27FC236}">
                    <a16:creationId xmlns:a16="http://schemas.microsoft.com/office/drawing/2014/main" id="{5212916A-3CD6-9347-ABBA-66665DB89C04}"/>
                  </a:ext>
                </a:extLst>
              </p:cNvPr>
              <p:cNvSpPr>
                <a:spLocks noRot="1" noChangeAspect="1" noMove="1" noResize="1" noEditPoints="1" noAdjustHandles="1" noChangeArrowheads="1" noChangeShapeType="1" noTextEdit="1"/>
              </p:cNvSpPr>
              <p:nvPr/>
            </p:nvSpPr>
            <p:spPr>
              <a:xfrm>
                <a:off x="6007467" y="4138668"/>
                <a:ext cx="2864310" cy="396391"/>
              </a:xfrm>
              <a:prstGeom prst="rect">
                <a:avLst/>
              </a:prstGeom>
              <a:blipFill>
                <a:blip r:embed="rId9"/>
                <a:stretch>
                  <a:fillRect b="-9375"/>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041190F6-95B6-8949-8A64-F5765FDF3AFA}"/>
              </a:ext>
            </a:extLst>
          </p:cNvPr>
          <p:cNvSpPr txBox="1"/>
          <p:nvPr/>
        </p:nvSpPr>
        <p:spPr>
          <a:xfrm>
            <a:off x="6161315" y="710541"/>
            <a:ext cx="2553071" cy="369332"/>
          </a:xfrm>
          <a:prstGeom prst="rect">
            <a:avLst/>
          </a:prstGeom>
          <a:noFill/>
        </p:spPr>
        <p:txBody>
          <a:bodyPr wrap="none" rtlCol="0">
            <a:spAutoFit/>
          </a:bodyPr>
          <a:lstStyle/>
          <a:p>
            <a:r>
              <a:rPr lang="en-US" dirty="0"/>
              <a:t>2</a:t>
            </a:r>
            <a:r>
              <a:rPr lang="en-US" baseline="30000" dirty="0"/>
              <a:t>nd</a:t>
            </a:r>
            <a:r>
              <a:rPr lang="en-US" dirty="0"/>
              <a:t> Whitening Stage, PDB</a:t>
            </a:r>
          </a:p>
        </p:txBody>
      </p:sp>
      <p:sp>
        <p:nvSpPr>
          <p:cNvPr id="26" name="TextBox 25">
            <a:extLst>
              <a:ext uri="{FF2B5EF4-FFF2-40B4-BE49-F238E27FC236}">
                <a16:creationId xmlns:a16="http://schemas.microsoft.com/office/drawing/2014/main" id="{A58BEA84-04D8-C348-9102-E4A9B92D8336}"/>
              </a:ext>
            </a:extLst>
          </p:cNvPr>
          <p:cNvSpPr txBox="1"/>
          <p:nvPr/>
        </p:nvSpPr>
        <p:spPr>
          <a:xfrm>
            <a:off x="5828806" y="1933699"/>
            <a:ext cx="1768241" cy="369332"/>
          </a:xfrm>
          <a:prstGeom prst="rect">
            <a:avLst/>
          </a:prstGeom>
          <a:noFill/>
        </p:spPr>
        <p:txBody>
          <a:bodyPr wrap="none" rtlCol="0">
            <a:spAutoFit/>
          </a:bodyPr>
          <a:lstStyle/>
          <a:p>
            <a:r>
              <a:rPr lang="en-US" dirty="0"/>
              <a:t>Previous Results:</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EA1ADD8D-AE98-F246-8FC2-2BDA50A8B619}"/>
                  </a:ext>
                </a:extLst>
              </p:cNvPr>
              <p:cNvSpPr/>
              <p:nvPr/>
            </p:nvSpPr>
            <p:spPr>
              <a:xfrm>
                <a:off x="6356578" y="2533527"/>
                <a:ext cx="1991764" cy="3963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2"/>
                              </a:solidFill>
                              <a:latin typeface="Cambria Math" panose="02040503050406030204" pitchFamily="18" charset="0"/>
                            </a:rPr>
                          </m:ctrlPr>
                        </m:sSubSupPr>
                        <m:e>
                          <m:r>
                            <a:rPr lang="en-US" b="0" i="1">
                              <a:solidFill>
                                <a:schemeClr val="accent2"/>
                              </a:solidFill>
                              <a:latin typeface="Cambria Math" panose="02040503050406030204" pitchFamily="18" charset="0"/>
                            </a:rPr>
                            <m:t>𝑓</m:t>
                          </m:r>
                        </m:e>
                        <m:sub>
                          <m:r>
                            <a:rPr lang="en-US" b="0" i="1">
                              <a:solidFill>
                                <a:schemeClr val="accent2"/>
                              </a:solidFill>
                              <a:latin typeface="Cambria Math" panose="02040503050406030204" pitchFamily="18" charset="0"/>
                            </a:rPr>
                            <m:t>𝑝</m:t>
                          </m:r>
                        </m:sub>
                        <m:sup>
                          <m:r>
                            <a:rPr lang="en-US" b="0" i="1">
                              <a:solidFill>
                                <a:schemeClr val="accent2"/>
                              </a:solidFill>
                              <a:latin typeface="Cambria Math" panose="02040503050406030204" pitchFamily="18" charset="0"/>
                            </a:rPr>
                            <m:t>𝐹</m:t>
                          </m:r>
                        </m:sup>
                      </m:sSubSup>
                      <m:r>
                        <a:rPr lang="en-US" b="0" i="1" smtClean="0">
                          <a:solidFill>
                            <a:schemeClr val="accent2"/>
                          </a:solidFill>
                          <a:latin typeface="Cambria Math" panose="02040503050406030204" pitchFamily="18" charset="0"/>
                        </a:rPr>
                        <m:t>=</m:t>
                      </m:r>
                      <m:r>
                        <a:rPr lang="en-US" b="0" i="1">
                          <a:solidFill>
                            <a:schemeClr val="accent2"/>
                          </a:solidFill>
                          <a:latin typeface="Cambria Math" panose="02040503050406030204" pitchFamily="18" charset="0"/>
                        </a:rPr>
                        <m:t>0.</m:t>
                      </m:r>
                      <m:r>
                        <a:rPr lang="en-US" b="0" i="0" smtClean="0">
                          <a:solidFill>
                            <a:schemeClr val="accent2"/>
                          </a:solidFill>
                          <a:latin typeface="Cambria Math" panose="02040503050406030204" pitchFamily="18" charset="0"/>
                        </a:rPr>
                        <m:t>0328</m:t>
                      </m:r>
                      <m:r>
                        <a:rPr lang="en-US" b="0">
                          <a:solidFill>
                            <a:schemeClr val="accent2"/>
                          </a:solidFill>
                          <a:latin typeface="Cambria Math" panose="02040503050406030204" pitchFamily="18" charset="0"/>
                        </a:rPr>
                        <m:t> </m:t>
                      </m:r>
                      <m:r>
                        <m:rPr>
                          <m:sty m:val="p"/>
                        </m:rPr>
                        <a:rPr lang="en-US" b="0" smtClean="0">
                          <a:solidFill>
                            <a:schemeClr val="tx1"/>
                          </a:solidFill>
                          <a:latin typeface="Cambria Math" panose="02040503050406030204" pitchFamily="18" charset="0"/>
                        </a:rPr>
                        <m:t>MH</m:t>
                      </m:r>
                      <m:r>
                        <m:rPr>
                          <m:sty m:val="p"/>
                        </m:rPr>
                        <a:rPr lang="en-US" b="0">
                          <a:solidFill>
                            <a:schemeClr val="tx1"/>
                          </a:solidFill>
                          <a:latin typeface="Cambria Math" panose="02040503050406030204" pitchFamily="18" charset="0"/>
                        </a:rPr>
                        <m:t>z</m:t>
                      </m:r>
                    </m:oMath>
                  </m:oMathPara>
                </a14:m>
                <a:endParaRPr lang="en-US" dirty="0">
                  <a:solidFill>
                    <a:schemeClr val="accent2"/>
                  </a:solidFill>
                </a:endParaRPr>
              </a:p>
            </p:txBody>
          </p:sp>
        </mc:Choice>
        <mc:Fallback xmlns="">
          <p:sp>
            <p:nvSpPr>
              <p:cNvPr id="27" name="Rectangle 26">
                <a:extLst>
                  <a:ext uri="{FF2B5EF4-FFF2-40B4-BE49-F238E27FC236}">
                    <a16:creationId xmlns:a16="http://schemas.microsoft.com/office/drawing/2014/main" id="{EA1ADD8D-AE98-F246-8FC2-2BDA50A8B619}"/>
                  </a:ext>
                </a:extLst>
              </p:cNvPr>
              <p:cNvSpPr>
                <a:spLocks noRot="1" noChangeAspect="1" noMove="1" noResize="1" noEditPoints="1" noAdjustHandles="1" noChangeArrowheads="1" noChangeShapeType="1" noTextEdit="1"/>
              </p:cNvSpPr>
              <p:nvPr/>
            </p:nvSpPr>
            <p:spPr>
              <a:xfrm>
                <a:off x="6356578" y="2533527"/>
                <a:ext cx="1991764" cy="396391"/>
              </a:xfrm>
              <a:prstGeom prst="rect">
                <a:avLst/>
              </a:prstGeom>
              <a:blipFill>
                <a:blip r:embed="rId10"/>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FA8A5B6F-FDE3-7E42-A127-F56C1120E501}"/>
                  </a:ext>
                </a:extLst>
              </p:cNvPr>
              <p:cNvSpPr/>
              <p:nvPr/>
            </p:nvSpPr>
            <p:spPr>
              <a:xfrm>
                <a:off x="5993612" y="2248513"/>
                <a:ext cx="2825838" cy="3963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a:solidFill>
                                <a:schemeClr val="accent6"/>
                              </a:solidFill>
                              <a:latin typeface="Cambria Math" panose="02040503050406030204" pitchFamily="18" charset="0"/>
                            </a:rPr>
                            <m:t>𝑓</m:t>
                          </m:r>
                        </m:e>
                        <m:sub>
                          <m:r>
                            <a:rPr lang="en-US" b="0" i="1">
                              <a:solidFill>
                                <a:schemeClr val="accent6"/>
                              </a:solidFill>
                              <a:latin typeface="Cambria Math" panose="02040503050406030204" pitchFamily="18" charset="0"/>
                            </a:rPr>
                            <m:t>𝑧</m:t>
                          </m:r>
                        </m:sub>
                        <m:sup>
                          <m:r>
                            <a:rPr lang="en-US" b="0" i="1">
                              <a:solidFill>
                                <a:schemeClr val="accent6"/>
                              </a:solidFill>
                              <a:latin typeface="Cambria Math" panose="02040503050406030204" pitchFamily="18" charset="0"/>
                            </a:rPr>
                            <m:t>𝐹</m:t>
                          </m:r>
                        </m:sup>
                      </m:sSubSup>
                      <m:r>
                        <a:rPr lang="en-US" b="0" i="1">
                          <a:solidFill>
                            <a:schemeClr val="accent6"/>
                          </a:solidFill>
                          <a:latin typeface="Cambria Math" panose="02040503050406030204" pitchFamily="18" charset="0"/>
                        </a:rPr>
                        <m:t>:</m:t>
                      </m:r>
                      <m:sSubSup>
                        <m:sSubSupPr>
                          <m:ctrlPr>
                            <a:rPr lang="en-US" i="1">
                              <a:solidFill>
                                <a:schemeClr val="accent2"/>
                              </a:solidFill>
                              <a:latin typeface="Cambria Math" panose="02040503050406030204" pitchFamily="18" charset="0"/>
                            </a:rPr>
                          </m:ctrlPr>
                        </m:sSubSupPr>
                        <m:e>
                          <m:r>
                            <a:rPr lang="en-US" b="0" i="1">
                              <a:solidFill>
                                <a:schemeClr val="accent2"/>
                              </a:solidFill>
                              <a:latin typeface="Cambria Math" panose="02040503050406030204" pitchFamily="18" charset="0"/>
                            </a:rPr>
                            <m:t>𝑓</m:t>
                          </m:r>
                        </m:e>
                        <m:sub>
                          <m:r>
                            <a:rPr lang="en-US" b="0" i="1">
                              <a:solidFill>
                                <a:schemeClr val="accent2"/>
                              </a:solidFill>
                              <a:latin typeface="Cambria Math" panose="02040503050406030204" pitchFamily="18" charset="0"/>
                            </a:rPr>
                            <m:t>𝑝</m:t>
                          </m:r>
                        </m:sub>
                        <m:sup>
                          <m:r>
                            <a:rPr lang="en-US" b="0" i="1">
                              <a:solidFill>
                                <a:schemeClr val="accent2"/>
                              </a:solidFill>
                              <a:latin typeface="Cambria Math" panose="02040503050406030204" pitchFamily="18" charset="0"/>
                            </a:rPr>
                            <m:t>𝐹</m:t>
                          </m:r>
                        </m:sup>
                      </m:sSubSup>
                      <m:r>
                        <a:rPr lang="en-US" b="0" i="1">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1.000</m:t>
                      </m:r>
                      <m:r>
                        <a:rPr lang="en-US" b="0">
                          <a:solidFill>
                            <a:schemeClr val="accent6"/>
                          </a:solidFill>
                          <a:latin typeface="Cambria Math" panose="02040503050406030204" pitchFamily="18" charset="0"/>
                        </a:rPr>
                        <m:t>:</m:t>
                      </m:r>
                      <m:r>
                        <a:rPr lang="en-US" b="0" i="1">
                          <a:solidFill>
                            <a:schemeClr val="accent2"/>
                          </a:solidFill>
                          <a:latin typeface="Cambria Math" panose="02040503050406030204" pitchFamily="18" charset="0"/>
                        </a:rPr>
                        <m:t>10</m:t>
                      </m:r>
                      <m:r>
                        <a:rPr lang="en-US" b="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467</m:t>
                      </m:r>
                      <m:r>
                        <a:rPr lang="en-US" b="0" i="1">
                          <a:solidFill>
                            <a:schemeClr val="accent2"/>
                          </a:solidFill>
                          <a:latin typeface="Cambria Math" panose="02040503050406030204" pitchFamily="18" charset="0"/>
                        </a:rPr>
                        <m:t> </m:t>
                      </m:r>
                      <m:r>
                        <m:rPr>
                          <m:sty m:val="p"/>
                        </m:rPr>
                        <a:rPr lang="en-US" b="0" i="0">
                          <a:latin typeface="Cambria Math" panose="02040503050406030204" pitchFamily="18" charset="0"/>
                        </a:rPr>
                        <m:t>Hz</m:t>
                      </m:r>
                    </m:oMath>
                  </m:oMathPara>
                </a14:m>
                <a:endParaRPr lang="en-US" dirty="0">
                  <a:solidFill>
                    <a:schemeClr val="accent6"/>
                  </a:solidFill>
                </a:endParaRPr>
              </a:p>
            </p:txBody>
          </p:sp>
        </mc:Choice>
        <mc:Fallback xmlns="">
          <p:sp>
            <p:nvSpPr>
              <p:cNvPr id="28" name="Rectangle 27">
                <a:extLst>
                  <a:ext uri="{FF2B5EF4-FFF2-40B4-BE49-F238E27FC236}">
                    <a16:creationId xmlns:a16="http://schemas.microsoft.com/office/drawing/2014/main" id="{FA8A5B6F-FDE3-7E42-A127-F56C1120E501}"/>
                  </a:ext>
                </a:extLst>
              </p:cNvPr>
              <p:cNvSpPr>
                <a:spLocks noRot="1" noChangeAspect="1" noMove="1" noResize="1" noEditPoints="1" noAdjustHandles="1" noChangeArrowheads="1" noChangeShapeType="1" noTextEdit="1"/>
              </p:cNvSpPr>
              <p:nvPr/>
            </p:nvSpPr>
            <p:spPr>
              <a:xfrm>
                <a:off x="5993612" y="2248513"/>
                <a:ext cx="2825838" cy="396391"/>
              </a:xfrm>
              <a:prstGeom prst="rect">
                <a:avLst/>
              </a:prstGeom>
              <a:blipFill>
                <a:blip r:embed="rId11"/>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BBBA9F7-79F8-1C40-95F1-AA77186B8605}"/>
                  </a:ext>
                </a:extLst>
              </p:cNvPr>
              <p:cNvSpPr txBox="1"/>
              <p:nvPr/>
            </p:nvSpPr>
            <p:spPr>
              <a:xfrm>
                <a:off x="7837715" y="2832265"/>
                <a:ext cx="11995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𝐺</m:t>
                      </m:r>
                      <m:r>
                        <a:rPr lang="en-US" i="1">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0</m:t>
                      </m:r>
                      <m:r>
                        <a:rPr lang="en-US" i="1">
                          <a:solidFill>
                            <a:srgbClr val="7030A0"/>
                          </a:solidFill>
                          <a:latin typeface="Cambria Math" panose="02040503050406030204" pitchFamily="18" charset="0"/>
                        </a:rPr>
                        <m:t>.9973</m:t>
                      </m:r>
                    </m:oMath>
                  </m:oMathPara>
                </a14:m>
                <a:endParaRPr lang="en-US" dirty="0">
                  <a:solidFill>
                    <a:srgbClr val="7030A0"/>
                  </a:solidFill>
                </a:endParaRPr>
              </a:p>
            </p:txBody>
          </p:sp>
        </mc:Choice>
        <mc:Fallback xmlns="">
          <p:sp>
            <p:nvSpPr>
              <p:cNvPr id="30" name="TextBox 29">
                <a:extLst>
                  <a:ext uri="{FF2B5EF4-FFF2-40B4-BE49-F238E27FC236}">
                    <a16:creationId xmlns:a16="http://schemas.microsoft.com/office/drawing/2014/main" id="{0BBBA9F7-79F8-1C40-95F1-AA77186B8605}"/>
                  </a:ext>
                </a:extLst>
              </p:cNvPr>
              <p:cNvSpPr txBox="1">
                <a:spLocks noRot="1" noChangeAspect="1" noMove="1" noResize="1" noEditPoints="1" noAdjustHandles="1" noChangeArrowheads="1" noChangeShapeType="1" noTextEdit="1"/>
              </p:cNvSpPr>
              <p:nvPr/>
            </p:nvSpPr>
            <p:spPr>
              <a:xfrm>
                <a:off x="7837715" y="2832265"/>
                <a:ext cx="1199559" cy="276999"/>
              </a:xfrm>
              <a:prstGeom prst="rect">
                <a:avLst/>
              </a:prstGeom>
              <a:blipFill>
                <a:blip r:embed="rId12"/>
                <a:stretch>
                  <a:fillRect l="-3125" r="-3125" b="-4348"/>
                </a:stretch>
              </a:blipFill>
            </p:spPr>
            <p:txBody>
              <a:bodyPr/>
              <a:lstStyle/>
              <a:p>
                <a:r>
                  <a:rPr lang="en-US">
                    <a:noFill/>
                  </a:rPr>
                  <a:t> </a:t>
                </a:r>
              </a:p>
            </p:txBody>
          </p:sp>
        </mc:Fallback>
      </mc:AlternateContent>
    </p:spTree>
    <p:extLst>
      <p:ext uri="{BB962C8B-B14F-4D97-AF65-F5344CB8AC3E}">
        <p14:creationId xmlns:p14="http://schemas.microsoft.com/office/powerpoint/2010/main" val="207792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93A334-1300-5B42-89E3-95BC532917AD}"/>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30408ABD-7B99-3E4F-B933-9C8B1E770E3E}"/>
              </a:ext>
            </a:extLst>
          </p:cNvPr>
          <p:cNvSpPr>
            <a:spLocks noGrp="1"/>
          </p:cNvSpPr>
          <p:nvPr>
            <p:ph type="sldNum" sz="quarter" idx="12"/>
          </p:nvPr>
        </p:nvSpPr>
        <p:spPr/>
        <p:txBody>
          <a:bodyPr/>
          <a:lstStyle/>
          <a:p>
            <a:fld id="{70339496-BD1E-F648-8321-5C9A4B4A55FA}" type="slidenum">
              <a:rPr lang="en-US" smtClean="0"/>
              <a:t>103</a:t>
            </a:fld>
            <a:endParaRPr lang="en-US"/>
          </a:p>
        </p:txBody>
      </p:sp>
      <p:graphicFrame>
        <p:nvGraphicFramePr>
          <p:cNvPr id="7" name="Table 6">
            <a:extLst>
              <a:ext uri="{FF2B5EF4-FFF2-40B4-BE49-F238E27FC236}">
                <a16:creationId xmlns:a16="http://schemas.microsoft.com/office/drawing/2014/main" id="{375C615E-8E73-A046-81E4-AC3B6FA46641}"/>
              </a:ext>
            </a:extLst>
          </p:cNvPr>
          <p:cNvGraphicFramePr>
            <a:graphicFrameLocks noGrp="1"/>
          </p:cNvGraphicFramePr>
          <p:nvPr>
            <p:extLst>
              <p:ext uri="{D42A27DB-BD31-4B8C-83A1-F6EECF244321}">
                <p14:modId xmlns:p14="http://schemas.microsoft.com/office/powerpoint/2010/main" val="1342698763"/>
              </p:ext>
            </p:extLst>
          </p:nvPr>
        </p:nvGraphicFramePr>
        <p:xfrm>
          <a:off x="364391" y="867891"/>
          <a:ext cx="8403827" cy="2865120"/>
        </p:xfrm>
        <a:graphic>
          <a:graphicData uri="http://schemas.openxmlformats.org/drawingml/2006/table">
            <a:tbl>
              <a:tblPr firstRow="1" bandRow="1">
                <a:tableStyleId>{21E4AEA4-8DFA-4A89-87EB-49C32662AFE0}</a:tableStyleId>
              </a:tblPr>
              <a:tblGrid>
                <a:gridCol w="1614721">
                  <a:extLst>
                    <a:ext uri="{9D8B030D-6E8A-4147-A177-3AD203B41FA5}">
                      <a16:colId xmlns:a16="http://schemas.microsoft.com/office/drawing/2014/main" val="1635201676"/>
                    </a:ext>
                  </a:extLst>
                </a:gridCol>
                <a:gridCol w="1227551">
                  <a:extLst>
                    <a:ext uri="{9D8B030D-6E8A-4147-A177-3AD203B41FA5}">
                      <a16:colId xmlns:a16="http://schemas.microsoft.com/office/drawing/2014/main" val="3387876179"/>
                    </a:ext>
                  </a:extLst>
                </a:gridCol>
                <a:gridCol w="1312844">
                  <a:extLst>
                    <a:ext uri="{9D8B030D-6E8A-4147-A177-3AD203B41FA5}">
                      <a16:colId xmlns:a16="http://schemas.microsoft.com/office/drawing/2014/main" val="1329173745"/>
                    </a:ext>
                  </a:extLst>
                </a:gridCol>
                <a:gridCol w="1416237">
                  <a:extLst>
                    <a:ext uri="{9D8B030D-6E8A-4147-A177-3AD203B41FA5}">
                      <a16:colId xmlns:a16="http://schemas.microsoft.com/office/drawing/2014/main" val="4233652401"/>
                    </a:ext>
                  </a:extLst>
                </a:gridCol>
                <a:gridCol w="1304300">
                  <a:extLst>
                    <a:ext uri="{9D8B030D-6E8A-4147-A177-3AD203B41FA5}">
                      <a16:colId xmlns:a16="http://schemas.microsoft.com/office/drawing/2014/main" val="112454524"/>
                    </a:ext>
                  </a:extLst>
                </a:gridCol>
                <a:gridCol w="1528174">
                  <a:extLst>
                    <a:ext uri="{9D8B030D-6E8A-4147-A177-3AD203B41FA5}">
                      <a16:colId xmlns:a16="http://schemas.microsoft.com/office/drawing/2014/main" val="3577856517"/>
                    </a:ext>
                  </a:extLst>
                </a:gridCol>
              </a:tblGrid>
              <a:tr h="398266">
                <a:tc>
                  <a:txBody>
                    <a:bodyPr/>
                    <a:lstStyle/>
                    <a:p>
                      <a:r>
                        <a:rPr lang="en-US" sz="1600" dirty="0"/>
                        <a:t>PDA</a:t>
                      </a:r>
                      <a:endParaRPr lang="en-US" sz="1600" b="1" dirty="0"/>
                    </a:p>
                  </a:txBody>
                  <a:tcPr/>
                </a:tc>
                <a:tc>
                  <a:txBody>
                    <a:bodyPr/>
                    <a:lstStyle/>
                    <a:p>
                      <a:r>
                        <a:rPr lang="en-US" sz="1600" dirty="0"/>
                        <a:t>New Result Zeros</a:t>
                      </a:r>
                      <a:endParaRPr lang="en-US" sz="1600" b="1" dirty="0"/>
                    </a:p>
                  </a:txBody>
                  <a:tcPr/>
                </a:tc>
                <a:tc>
                  <a:txBody>
                    <a:bodyPr/>
                    <a:lstStyle/>
                    <a:p>
                      <a:r>
                        <a:rPr lang="en-US" sz="1600" dirty="0"/>
                        <a:t>Old Result Zeros</a:t>
                      </a:r>
                      <a:endParaRPr lang="en-US" sz="1600" b="1" dirty="0"/>
                    </a:p>
                  </a:txBody>
                  <a:tcPr/>
                </a:tc>
                <a:tc>
                  <a:txBody>
                    <a:bodyPr/>
                    <a:lstStyle/>
                    <a:p>
                      <a:r>
                        <a:rPr lang="en-US" sz="1600" dirty="0"/>
                        <a:t>New Result Poles</a:t>
                      </a:r>
                      <a:endParaRPr lang="en-US" sz="1600" b="1" dirty="0"/>
                    </a:p>
                  </a:txBody>
                  <a:tcPr/>
                </a:tc>
                <a:tc>
                  <a:txBody>
                    <a:bodyPr/>
                    <a:lstStyle/>
                    <a:p>
                      <a:r>
                        <a:rPr lang="en-US" sz="1600" dirty="0"/>
                        <a:t>Old Result Poles</a:t>
                      </a:r>
                      <a:endParaRPr lang="en-US" sz="1600" b="1" dirty="0"/>
                    </a:p>
                  </a:txBody>
                  <a:tcPr/>
                </a:tc>
                <a:tc>
                  <a:txBody>
                    <a:bodyPr/>
                    <a:lstStyle/>
                    <a:p>
                      <a:r>
                        <a:rPr lang="en-US" sz="1600" b="1" dirty="0"/>
                        <a:t>Old Result Gain</a:t>
                      </a:r>
                    </a:p>
                  </a:txBody>
                  <a:tcPr/>
                </a:tc>
                <a:extLst>
                  <a:ext uri="{0D108BD9-81ED-4DB2-BD59-A6C34878D82A}">
                    <a16:rowId xmlns:a16="http://schemas.microsoft.com/office/drawing/2014/main" val="68233779"/>
                  </a:ext>
                </a:extLst>
              </a:tr>
              <a:tr h="280258">
                <a:tc>
                  <a:txBody>
                    <a:bodyPr/>
                    <a:lstStyle/>
                    <a:p>
                      <a:r>
                        <a:rPr lang="en-US" sz="1400" b="0" dirty="0"/>
                        <a:t>Fixed Response</a:t>
                      </a:r>
                    </a:p>
                  </a:txBody>
                  <a:tcPr/>
                </a:tc>
                <a:tc>
                  <a:txBody>
                    <a:bodyPr/>
                    <a:lstStyle/>
                    <a:p>
                      <a:r>
                        <a:rPr lang="en-US" sz="1400" b="0" dirty="0"/>
                        <a:t>0.2057</a:t>
                      </a:r>
                    </a:p>
                  </a:txBody>
                  <a:tcPr/>
                </a:tc>
                <a:tc>
                  <a:txBody>
                    <a:bodyPr/>
                    <a:lstStyle/>
                    <a:p>
                      <a:endParaRPr lang="en-US" sz="1400" b="0" dirty="0"/>
                    </a:p>
                  </a:txBody>
                  <a:tcPr/>
                </a:tc>
                <a:tc>
                  <a:txBody>
                    <a:bodyPr/>
                    <a:lstStyle/>
                    <a:p>
                      <a:r>
                        <a:rPr lang="en-US" sz="1400" b="0" dirty="0"/>
                        <a:t>0.0489,</a:t>
                      </a:r>
                    </a:p>
                    <a:p>
                      <a:r>
                        <a:rPr lang="en-US" sz="1400" b="0" dirty="0"/>
                        <a:t>13612.7,</a:t>
                      </a:r>
                    </a:p>
                    <a:p>
                      <a:r>
                        <a:rPr lang="en-US" sz="1400" b="0" dirty="0"/>
                        <a:t>17873.2</a:t>
                      </a:r>
                    </a:p>
                  </a:txBody>
                  <a:tcPr/>
                </a:tc>
                <a:tc>
                  <a:txBody>
                    <a:bodyPr/>
                    <a:lstStyle/>
                    <a:p>
                      <a:r>
                        <a:rPr lang="en-US" sz="1400" b="0" dirty="0"/>
                        <a:t>11346</a:t>
                      </a:r>
                    </a:p>
                  </a:txBody>
                  <a:tcPr/>
                </a:tc>
                <a:tc>
                  <a:txBody>
                    <a:bodyPr/>
                    <a:lstStyle/>
                    <a:p>
                      <a:endParaRPr lang="en-US" sz="1400" b="0" dirty="0"/>
                    </a:p>
                  </a:txBody>
                  <a:tcPr/>
                </a:tc>
                <a:extLst>
                  <a:ext uri="{0D108BD9-81ED-4DB2-BD59-A6C34878D82A}">
                    <a16:rowId xmlns:a16="http://schemas.microsoft.com/office/drawing/2014/main" val="3428541788"/>
                  </a:ext>
                </a:extLst>
              </a:tr>
              <a:tr h="280258">
                <a:tc>
                  <a:txBody>
                    <a:bodyPr/>
                    <a:lstStyle/>
                    <a:p>
                      <a:r>
                        <a:rPr lang="en-US" sz="1400" b="0" dirty="0"/>
                        <a:t>1</a:t>
                      </a:r>
                      <a:r>
                        <a:rPr lang="en-US" sz="1400" b="0" baseline="30000" dirty="0"/>
                        <a:t>st</a:t>
                      </a:r>
                      <a:r>
                        <a:rPr lang="en-US" sz="1400" b="0" dirty="0"/>
                        <a:t> Whitening Stage</a:t>
                      </a:r>
                    </a:p>
                  </a:txBody>
                  <a:tcPr/>
                </a:tc>
                <a:tc>
                  <a:txBody>
                    <a:bodyPr/>
                    <a:lstStyle/>
                    <a:p>
                      <a:r>
                        <a:rPr lang="en-US" sz="1400" b="0" dirty="0"/>
                        <a:t>0.9894</a:t>
                      </a:r>
                    </a:p>
                  </a:txBody>
                  <a:tcPr/>
                </a:tc>
                <a:tc>
                  <a:txBody>
                    <a:bodyPr/>
                    <a:lstStyle/>
                    <a:p>
                      <a:r>
                        <a:rPr lang="en-US" sz="1400" b="0" dirty="0"/>
                        <a:t>0.969</a:t>
                      </a:r>
                    </a:p>
                  </a:txBody>
                  <a:tcPr/>
                </a:tc>
                <a:tc>
                  <a:txBody>
                    <a:bodyPr/>
                    <a:lstStyle/>
                    <a:p>
                      <a:r>
                        <a:rPr lang="en-US" sz="1400" b="0" dirty="0"/>
                        <a:t>10.4215,</a:t>
                      </a:r>
                    </a:p>
                    <a:p>
                      <a:r>
                        <a:rPr lang="en-US" sz="1400" b="0" dirty="0"/>
                        <a:t>98277.1</a:t>
                      </a:r>
                    </a:p>
                  </a:txBody>
                  <a:tcPr/>
                </a:tc>
                <a:tc>
                  <a:txBody>
                    <a:bodyPr/>
                    <a:lstStyle/>
                    <a:p>
                      <a:r>
                        <a:rPr lang="en-US" sz="1400" b="0" dirty="0"/>
                        <a:t>10.440,</a:t>
                      </a:r>
                    </a:p>
                    <a:p>
                      <a:r>
                        <a:rPr lang="en-US" sz="1400" b="0" dirty="0"/>
                        <a:t>32875.3</a:t>
                      </a:r>
                    </a:p>
                  </a:txBody>
                  <a:tcPr/>
                </a:tc>
                <a:tc>
                  <a:txBody>
                    <a:bodyPr/>
                    <a:lstStyle/>
                    <a:p>
                      <a:r>
                        <a:rPr lang="en-US" sz="1400" b="0" dirty="0"/>
                        <a:t>G = 0.9734</a:t>
                      </a:r>
                    </a:p>
                  </a:txBody>
                  <a:tcPr/>
                </a:tc>
                <a:extLst>
                  <a:ext uri="{0D108BD9-81ED-4DB2-BD59-A6C34878D82A}">
                    <a16:rowId xmlns:a16="http://schemas.microsoft.com/office/drawing/2014/main" val="989812772"/>
                  </a:ext>
                </a:extLst>
              </a:tr>
              <a:tr h="280258">
                <a:tc>
                  <a:txBody>
                    <a:bodyPr/>
                    <a:lstStyle/>
                    <a:p>
                      <a:r>
                        <a:rPr lang="en-US" sz="1400" b="0" dirty="0"/>
                        <a:t>Low Pass</a:t>
                      </a:r>
                    </a:p>
                  </a:txBody>
                  <a:tcPr/>
                </a:tc>
                <a:tc>
                  <a:txBody>
                    <a:bodyPr/>
                    <a:lstStyle/>
                    <a:p>
                      <a:r>
                        <a:rPr lang="en-US" sz="1400" b="0" dirty="0"/>
                        <a:t>501.119</a:t>
                      </a:r>
                    </a:p>
                  </a:txBody>
                  <a:tcPr/>
                </a:tc>
                <a:tc>
                  <a:txBody>
                    <a:bodyPr/>
                    <a:lstStyle/>
                    <a:p>
                      <a:r>
                        <a:rPr lang="en-US" sz="1400" b="0" dirty="0"/>
                        <a:t>497.5</a:t>
                      </a:r>
                    </a:p>
                  </a:txBody>
                  <a:tcPr/>
                </a:tc>
                <a:tc>
                  <a:txBody>
                    <a:bodyPr/>
                    <a:lstStyle/>
                    <a:p>
                      <a:r>
                        <a:rPr lang="en-US" sz="1400" b="0" dirty="0"/>
                        <a:t>49.7277</a:t>
                      </a:r>
                    </a:p>
                  </a:txBody>
                  <a:tcPr/>
                </a:tc>
                <a:tc>
                  <a:txBody>
                    <a:bodyPr/>
                    <a:lstStyle/>
                    <a:p>
                      <a:r>
                        <a:rPr lang="en-US" sz="1400" b="0" dirty="0"/>
                        <a:t>49.63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G = -0.9995</a:t>
                      </a:r>
                    </a:p>
                    <a:p>
                      <a:endParaRPr lang="en-US" sz="1400" b="0" dirty="0"/>
                    </a:p>
                  </a:txBody>
                  <a:tcPr/>
                </a:tc>
                <a:extLst>
                  <a:ext uri="{0D108BD9-81ED-4DB2-BD59-A6C34878D82A}">
                    <a16:rowId xmlns:a16="http://schemas.microsoft.com/office/drawing/2014/main" val="2537317821"/>
                  </a:ext>
                </a:extLst>
              </a:tr>
              <a:tr h="410123">
                <a:tc>
                  <a:txBody>
                    <a:bodyPr/>
                    <a:lstStyle/>
                    <a:p>
                      <a:r>
                        <a:rPr lang="en-US" sz="1400" b="0" dirty="0"/>
                        <a:t>2</a:t>
                      </a:r>
                      <a:r>
                        <a:rPr lang="en-US" sz="1400" b="0" baseline="30000" dirty="0"/>
                        <a:t>nd</a:t>
                      </a:r>
                      <a:r>
                        <a:rPr lang="en-US" sz="1400" b="0" dirty="0"/>
                        <a:t> Whitening Stage</a:t>
                      </a:r>
                    </a:p>
                  </a:txBody>
                  <a:tcPr/>
                </a:tc>
                <a:tc>
                  <a:txBody>
                    <a:bodyPr/>
                    <a:lstStyle/>
                    <a:p>
                      <a:r>
                        <a:rPr lang="en-US" sz="1400" b="0" dirty="0"/>
                        <a:t>0.9677</a:t>
                      </a:r>
                    </a:p>
                  </a:txBody>
                  <a:tcPr/>
                </a:tc>
                <a:tc>
                  <a:txBody>
                    <a:bodyPr/>
                    <a:lstStyle/>
                    <a:p>
                      <a:r>
                        <a:rPr lang="en-US" sz="1400" b="0" dirty="0"/>
                        <a:t>0.9865</a:t>
                      </a:r>
                    </a:p>
                  </a:txBody>
                  <a:tcPr/>
                </a:tc>
                <a:tc>
                  <a:txBody>
                    <a:bodyPr/>
                    <a:lstStyle/>
                    <a:p>
                      <a:r>
                        <a:rPr lang="en-US" sz="1400" b="0" dirty="0"/>
                        <a:t>10.3377,</a:t>
                      </a:r>
                    </a:p>
                    <a:p>
                      <a:r>
                        <a:rPr lang="en-US" sz="1400" b="0" dirty="0"/>
                        <a:t>86258.7</a:t>
                      </a:r>
                    </a:p>
                  </a:txBody>
                  <a:tcPr/>
                </a:tc>
                <a:tc>
                  <a:txBody>
                    <a:bodyPr/>
                    <a:lstStyle/>
                    <a:p>
                      <a:r>
                        <a:rPr lang="en-US" sz="1400" b="0" dirty="0"/>
                        <a:t>10.372, 32875.3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G = 1.0020</a:t>
                      </a:r>
                    </a:p>
                  </a:txBody>
                  <a:tcPr/>
                </a:tc>
                <a:extLst>
                  <a:ext uri="{0D108BD9-81ED-4DB2-BD59-A6C34878D82A}">
                    <a16:rowId xmlns:a16="http://schemas.microsoft.com/office/drawing/2014/main" val="2600755705"/>
                  </a:ext>
                </a:extLst>
              </a:tr>
            </a:tbl>
          </a:graphicData>
        </a:graphic>
      </p:graphicFrame>
      <p:graphicFrame>
        <p:nvGraphicFramePr>
          <p:cNvPr id="9" name="Table 8">
            <a:extLst>
              <a:ext uri="{FF2B5EF4-FFF2-40B4-BE49-F238E27FC236}">
                <a16:creationId xmlns:a16="http://schemas.microsoft.com/office/drawing/2014/main" id="{785A8F6A-36ED-3340-A164-AFF243570EF9}"/>
              </a:ext>
            </a:extLst>
          </p:cNvPr>
          <p:cNvGraphicFramePr>
            <a:graphicFrameLocks noGrp="1"/>
          </p:cNvGraphicFramePr>
          <p:nvPr>
            <p:extLst>
              <p:ext uri="{D42A27DB-BD31-4B8C-83A1-F6EECF244321}">
                <p14:modId xmlns:p14="http://schemas.microsoft.com/office/powerpoint/2010/main" val="1237174732"/>
              </p:ext>
            </p:extLst>
          </p:nvPr>
        </p:nvGraphicFramePr>
        <p:xfrm>
          <a:off x="363254" y="3713387"/>
          <a:ext cx="8417490" cy="2865120"/>
        </p:xfrm>
        <a:graphic>
          <a:graphicData uri="http://schemas.openxmlformats.org/drawingml/2006/table">
            <a:tbl>
              <a:tblPr firstRow="1" bandRow="1">
                <a:tableStyleId>{21E4AEA4-8DFA-4A89-87EB-49C32662AFE0}</a:tableStyleId>
              </a:tblPr>
              <a:tblGrid>
                <a:gridCol w="1615858">
                  <a:extLst>
                    <a:ext uri="{9D8B030D-6E8A-4147-A177-3AD203B41FA5}">
                      <a16:colId xmlns:a16="http://schemas.microsoft.com/office/drawing/2014/main" val="1635201676"/>
                    </a:ext>
                  </a:extLst>
                </a:gridCol>
                <a:gridCol w="1227551">
                  <a:extLst>
                    <a:ext uri="{9D8B030D-6E8A-4147-A177-3AD203B41FA5}">
                      <a16:colId xmlns:a16="http://schemas.microsoft.com/office/drawing/2014/main" val="3387876179"/>
                    </a:ext>
                  </a:extLst>
                </a:gridCol>
                <a:gridCol w="1318464">
                  <a:extLst>
                    <a:ext uri="{9D8B030D-6E8A-4147-A177-3AD203B41FA5}">
                      <a16:colId xmlns:a16="http://schemas.microsoft.com/office/drawing/2014/main" val="4035039128"/>
                    </a:ext>
                  </a:extLst>
                </a:gridCol>
                <a:gridCol w="1418539">
                  <a:extLst>
                    <a:ext uri="{9D8B030D-6E8A-4147-A177-3AD203B41FA5}">
                      <a16:colId xmlns:a16="http://schemas.microsoft.com/office/drawing/2014/main" val="112454524"/>
                    </a:ext>
                  </a:extLst>
                </a:gridCol>
                <a:gridCol w="1296378">
                  <a:extLst>
                    <a:ext uri="{9D8B030D-6E8A-4147-A177-3AD203B41FA5}">
                      <a16:colId xmlns:a16="http://schemas.microsoft.com/office/drawing/2014/main" val="32405288"/>
                    </a:ext>
                  </a:extLst>
                </a:gridCol>
                <a:gridCol w="1540700">
                  <a:extLst>
                    <a:ext uri="{9D8B030D-6E8A-4147-A177-3AD203B41FA5}">
                      <a16:colId xmlns:a16="http://schemas.microsoft.com/office/drawing/2014/main" val="749897420"/>
                    </a:ext>
                  </a:extLst>
                </a:gridCol>
              </a:tblGrid>
              <a:tr h="398266">
                <a:tc>
                  <a:txBody>
                    <a:bodyPr/>
                    <a:lstStyle/>
                    <a:p>
                      <a:r>
                        <a:rPr lang="en-US" sz="1600" dirty="0"/>
                        <a:t>PDB</a:t>
                      </a:r>
                      <a:endParaRPr lang="en-US" sz="1600" b="1" dirty="0"/>
                    </a:p>
                  </a:txBody>
                  <a:tcPr/>
                </a:tc>
                <a:tc>
                  <a:txBody>
                    <a:bodyPr/>
                    <a:lstStyle/>
                    <a:p>
                      <a:r>
                        <a:rPr lang="en-US" sz="1600" dirty="0"/>
                        <a:t>New Result Zeros</a:t>
                      </a:r>
                      <a:endParaRPr lang="en-US" sz="1600" b="1" dirty="0"/>
                    </a:p>
                  </a:txBody>
                  <a:tcPr/>
                </a:tc>
                <a:tc>
                  <a:txBody>
                    <a:bodyPr/>
                    <a:lstStyle/>
                    <a:p>
                      <a:r>
                        <a:rPr lang="en-US" sz="1600" dirty="0"/>
                        <a:t>Old Result Zeros</a:t>
                      </a:r>
                      <a:endParaRPr lang="en-US" sz="1600" b="1" dirty="0"/>
                    </a:p>
                  </a:txBody>
                  <a:tcPr/>
                </a:tc>
                <a:tc>
                  <a:txBody>
                    <a:bodyPr/>
                    <a:lstStyle/>
                    <a:p>
                      <a:r>
                        <a:rPr lang="en-US" sz="1600" dirty="0"/>
                        <a:t>New Result Poles </a:t>
                      </a:r>
                      <a:endParaRPr lang="en-US" sz="1600" b="1" dirty="0"/>
                    </a:p>
                  </a:txBody>
                  <a:tcPr/>
                </a:tc>
                <a:tc>
                  <a:txBody>
                    <a:bodyPr/>
                    <a:lstStyle/>
                    <a:p>
                      <a:r>
                        <a:rPr lang="en-US" sz="1600" dirty="0"/>
                        <a:t>Old Result Poles</a:t>
                      </a:r>
                      <a:endParaRPr lang="en-US" sz="1600" b="1" dirty="0"/>
                    </a:p>
                  </a:txBody>
                  <a:tcPr/>
                </a:tc>
                <a:tc>
                  <a:txBody>
                    <a:bodyPr/>
                    <a:lstStyle/>
                    <a:p>
                      <a:r>
                        <a:rPr lang="en-US" sz="1600" b="1" dirty="0"/>
                        <a:t>Old Result Gain</a:t>
                      </a:r>
                    </a:p>
                  </a:txBody>
                  <a:tcPr/>
                </a:tc>
                <a:extLst>
                  <a:ext uri="{0D108BD9-81ED-4DB2-BD59-A6C34878D82A}">
                    <a16:rowId xmlns:a16="http://schemas.microsoft.com/office/drawing/2014/main" val="68233779"/>
                  </a:ext>
                </a:extLst>
              </a:tr>
              <a:tr h="280258">
                <a:tc>
                  <a:txBody>
                    <a:bodyPr/>
                    <a:lstStyle/>
                    <a:p>
                      <a:r>
                        <a:rPr lang="en-US" sz="1400" b="0" dirty="0"/>
                        <a:t>Fixed Response</a:t>
                      </a:r>
                    </a:p>
                  </a:txBody>
                  <a:tcPr/>
                </a:tc>
                <a:tc>
                  <a:txBody>
                    <a:bodyPr/>
                    <a:lstStyle/>
                    <a:p>
                      <a:r>
                        <a:rPr lang="en-US" sz="1400" b="0" dirty="0"/>
                        <a:t>0.2067</a:t>
                      </a:r>
                    </a:p>
                  </a:txBody>
                  <a:tcPr/>
                </a:tc>
                <a:tc>
                  <a:txBody>
                    <a:bodyPr/>
                    <a:lstStyle/>
                    <a:p>
                      <a:endParaRPr lang="en-US" sz="1400" b="0" dirty="0"/>
                    </a:p>
                  </a:txBody>
                  <a:tcPr/>
                </a:tc>
                <a:tc>
                  <a:txBody>
                    <a:bodyPr/>
                    <a:lstStyle/>
                    <a:p>
                      <a:r>
                        <a:rPr lang="en-US" sz="1400" b="0" dirty="0"/>
                        <a:t>0.0505,</a:t>
                      </a:r>
                    </a:p>
                    <a:p>
                      <a:r>
                        <a:rPr lang="en-US" sz="1400" b="0" dirty="0"/>
                        <a:t>13707.1,</a:t>
                      </a:r>
                    </a:p>
                    <a:p>
                      <a:r>
                        <a:rPr lang="en-US" sz="1400" b="0" dirty="0"/>
                        <a:t>18046.0</a:t>
                      </a:r>
                    </a:p>
                  </a:txBody>
                  <a:tcPr/>
                </a:tc>
                <a:tc>
                  <a:txBody>
                    <a:bodyPr/>
                    <a:lstStyle/>
                    <a:p>
                      <a:r>
                        <a:rPr lang="en-US" sz="1400" b="0" dirty="0"/>
                        <a:t>11521</a:t>
                      </a:r>
                    </a:p>
                  </a:txBody>
                  <a:tcPr/>
                </a:tc>
                <a:tc>
                  <a:txBody>
                    <a:bodyPr/>
                    <a:lstStyle/>
                    <a:p>
                      <a:endParaRPr lang="en-US" sz="1400" b="0" dirty="0"/>
                    </a:p>
                  </a:txBody>
                  <a:tcPr/>
                </a:tc>
                <a:extLst>
                  <a:ext uri="{0D108BD9-81ED-4DB2-BD59-A6C34878D82A}">
                    <a16:rowId xmlns:a16="http://schemas.microsoft.com/office/drawing/2014/main" val="3428541788"/>
                  </a:ext>
                </a:extLst>
              </a:tr>
              <a:tr h="280258">
                <a:tc>
                  <a:txBody>
                    <a:bodyPr/>
                    <a:lstStyle/>
                    <a:p>
                      <a:r>
                        <a:rPr lang="en-US" sz="1400" b="0" dirty="0"/>
                        <a:t>1</a:t>
                      </a:r>
                      <a:r>
                        <a:rPr lang="en-US" sz="1400" b="0" baseline="30000" dirty="0"/>
                        <a:t>st</a:t>
                      </a:r>
                      <a:r>
                        <a:rPr lang="en-US" sz="1400" b="0" dirty="0"/>
                        <a:t> Whitening Stage</a:t>
                      </a:r>
                    </a:p>
                  </a:txBody>
                  <a:tcPr/>
                </a:tc>
                <a:tc>
                  <a:txBody>
                    <a:bodyPr/>
                    <a:lstStyle/>
                    <a:p>
                      <a:r>
                        <a:rPr lang="en-US" sz="1400" b="0" dirty="0"/>
                        <a:t>0.979</a:t>
                      </a:r>
                    </a:p>
                  </a:txBody>
                  <a:tcPr/>
                </a:tc>
                <a:tc>
                  <a:txBody>
                    <a:bodyPr/>
                    <a:lstStyle/>
                    <a:p>
                      <a:r>
                        <a:rPr lang="en-US" sz="1400" b="0" dirty="0"/>
                        <a:t>0.966</a:t>
                      </a:r>
                    </a:p>
                  </a:txBody>
                  <a:tcPr/>
                </a:tc>
                <a:tc>
                  <a:txBody>
                    <a:bodyPr/>
                    <a:lstStyle/>
                    <a:p>
                      <a:r>
                        <a:rPr lang="en-US" sz="1400" b="0" dirty="0"/>
                        <a:t>10.1639,</a:t>
                      </a:r>
                    </a:p>
                    <a:p>
                      <a:r>
                        <a:rPr lang="en-US" sz="1400" b="0" dirty="0"/>
                        <a:t>98413.7</a:t>
                      </a:r>
                    </a:p>
                  </a:txBody>
                  <a:tcPr/>
                </a:tc>
                <a:tc>
                  <a:txBody>
                    <a:bodyPr/>
                    <a:lstStyle/>
                    <a:p>
                      <a:r>
                        <a:rPr lang="en-US" sz="1400" b="0" dirty="0"/>
                        <a:t>10.160,</a:t>
                      </a:r>
                    </a:p>
                    <a:p>
                      <a:r>
                        <a:rPr lang="en-US" sz="1400" b="0" dirty="0"/>
                        <a:t>32863</a:t>
                      </a:r>
                    </a:p>
                  </a:txBody>
                  <a:tcPr/>
                </a:tc>
                <a:tc>
                  <a:txBody>
                    <a:bodyPr/>
                    <a:lstStyle/>
                    <a:p>
                      <a:r>
                        <a:rPr lang="en-US" sz="1400" b="0" dirty="0"/>
                        <a:t>G = 0.975458</a:t>
                      </a:r>
                    </a:p>
                  </a:txBody>
                  <a:tcPr/>
                </a:tc>
                <a:extLst>
                  <a:ext uri="{0D108BD9-81ED-4DB2-BD59-A6C34878D82A}">
                    <a16:rowId xmlns:a16="http://schemas.microsoft.com/office/drawing/2014/main" val="989812772"/>
                  </a:ext>
                </a:extLst>
              </a:tr>
              <a:tr h="280258">
                <a:tc>
                  <a:txBody>
                    <a:bodyPr/>
                    <a:lstStyle/>
                    <a:p>
                      <a:r>
                        <a:rPr lang="en-US" sz="1400" b="0" dirty="0"/>
                        <a:t>Low Pass</a:t>
                      </a:r>
                    </a:p>
                  </a:txBody>
                  <a:tcPr/>
                </a:tc>
                <a:tc>
                  <a:txBody>
                    <a:bodyPr/>
                    <a:lstStyle/>
                    <a:p>
                      <a:r>
                        <a:rPr lang="en-US" sz="1400" b="0" dirty="0"/>
                        <a:t>501.790</a:t>
                      </a:r>
                    </a:p>
                  </a:txBody>
                  <a:tcPr/>
                </a:tc>
                <a:tc>
                  <a:txBody>
                    <a:bodyPr/>
                    <a:lstStyle/>
                    <a:p>
                      <a:r>
                        <a:rPr lang="en-US" sz="1400" b="0" dirty="0"/>
                        <a:t>497.7</a:t>
                      </a:r>
                    </a:p>
                  </a:txBody>
                  <a:tcPr/>
                </a:tc>
                <a:tc>
                  <a:txBody>
                    <a:bodyPr/>
                    <a:lstStyle/>
                    <a:p>
                      <a:r>
                        <a:rPr lang="en-US" sz="1400" b="0" dirty="0"/>
                        <a:t>49.8120</a:t>
                      </a:r>
                    </a:p>
                  </a:txBody>
                  <a:tcPr/>
                </a:tc>
                <a:tc>
                  <a:txBody>
                    <a:bodyPr/>
                    <a:lstStyle/>
                    <a:p>
                      <a:r>
                        <a:rPr lang="en-US" sz="1400" b="0" dirty="0"/>
                        <a:t>49.72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G = -1.0004</a:t>
                      </a:r>
                    </a:p>
                    <a:p>
                      <a:endParaRPr lang="en-US" sz="1400" b="0" dirty="0"/>
                    </a:p>
                  </a:txBody>
                  <a:tcPr/>
                </a:tc>
                <a:extLst>
                  <a:ext uri="{0D108BD9-81ED-4DB2-BD59-A6C34878D82A}">
                    <a16:rowId xmlns:a16="http://schemas.microsoft.com/office/drawing/2014/main" val="2537317821"/>
                  </a:ext>
                </a:extLst>
              </a:tr>
              <a:tr h="410123">
                <a:tc>
                  <a:txBody>
                    <a:bodyPr/>
                    <a:lstStyle/>
                    <a:p>
                      <a:r>
                        <a:rPr lang="en-US" sz="1400" b="0" dirty="0"/>
                        <a:t>2</a:t>
                      </a:r>
                      <a:r>
                        <a:rPr lang="en-US" sz="1400" b="0" baseline="30000" dirty="0"/>
                        <a:t>nd</a:t>
                      </a:r>
                      <a:r>
                        <a:rPr lang="en-US" sz="1400" b="0" dirty="0"/>
                        <a:t> Whitening Stage</a:t>
                      </a:r>
                    </a:p>
                  </a:txBody>
                  <a:tcPr/>
                </a:tc>
                <a:tc>
                  <a:txBody>
                    <a:bodyPr/>
                    <a:lstStyle/>
                    <a:p>
                      <a:r>
                        <a:rPr lang="en-US" sz="1400" b="0" dirty="0"/>
                        <a:t>0.9845</a:t>
                      </a:r>
                    </a:p>
                  </a:txBody>
                  <a:tcPr/>
                </a:tc>
                <a:tc>
                  <a:txBody>
                    <a:bodyPr/>
                    <a:lstStyle/>
                    <a:p>
                      <a:r>
                        <a:rPr lang="en-US" sz="1400" b="0" dirty="0"/>
                        <a:t>1.000</a:t>
                      </a:r>
                    </a:p>
                  </a:txBody>
                  <a:tcPr/>
                </a:tc>
                <a:tc>
                  <a:txBody>
                    <a:bodyPr/>
                    <a:lstStyle/>
                    <a:p>
                      <a:r>
                        <a:rPr lang="en-US" sz="1400" b="0" dirty="0"/>
                        <a:t>10.4551,</a:t>
                      </a:r>
                    </a:p>
                    <a:p>
                      <a:r>
                        <a:rPr lang="en-US" sz="1400" b="0" dirty="0"/>
                        <a:t>86788.8</a:t>
                      </a:r>
                    </a:p>
                  </a:txBody>
                  <a:tcPr/>
                </a:tc>
                <a:tc>
                  <a:txBody>
                    <a:bodyPr/>
                    <a:lstStyle/>
                    <a:p>
                      <a:r>
                        <a:rPr lang="en-US" sz="1400" b="0" dirty="0"/>
                        <a:t>10.467,</a:t>
                      </a:r>
                    </a:p>
                    <a:p>
                      <a:r>
                        <a:rPr lang="en-US" sz="1400" b="0" dirty="0"/>
                        <a:t>32683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G = 0.9973</a:t>
                      </a:r>
                    </a:p>
                    <a:p>
                      <a:endParaRPr lang="en-US" sz="1400" b="0" dirty="0"/>
                    </a:p>
                  </a:txBody>
                  <a:tcPr/>
                </a:tc>
                <a:extLst>
                  <a:ext uri="{0D108BD9-81ED-4DB2-BD59-A6C34878D82A}">
                    <a16:rowId xmlns:a16="http://schemas.microsoft.com/office/drawing/2014/main" val="2600755705"/>
                  </a:ext>
                </a:extLst>
              </a:tr>
            </a:tbl>
          </a:graphicData>
        </a:graphic>
      </p:graphicFrame>
      <p:pic>
        <p:nvPicPr>
          <p:cNvPr id="12" name="Picture 11" descr="A picture containing drawing, table&#10;&#10;Description automatically generated">
            <a:extLst>
              <a:ext uri="{FF2B5EF4-FFF2-40B4-BE49-F238E27FC236}">
                <a16:creationId xmlns:a16="http://schemas.microsoft.com/office/drawing/2014/main" id="{8359EA11-471E-B245-BC0F-A15B4AA7271B}"/>
              </a:ext>
            </a:extLst>
          </p:cNvPr>
          <p:cNvPicPr>
            <a:picLocks noChangeAspect="1"/>
          </p:cNvPicPr>
          <p:nvPr/>
        </p:nvPicPr>
        <p:blipFill>
          <a:blip r:embed="rId2"/>
          <a:stretch>
            <a:fillRect/>
          </a:stretch>
        </p:blipFill>
        <p:spPr>
          <a:xfrm rot="5400000">
            <a:off x="5507293" y="1792479"/>
            <a:ext cx="239712" cy="47942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948AC043-A4A0-F64C-B954-8F37773DE33E}"/>
              </a:ext>
            </a:extLst>
          </p:cNvPr>
          <p:cNvPicPr>
            <a:picLocks noChangeAspect="1"/>
          </p:cNvPicPr>
          <p:nvPr/>
        </p:nvPicPr>
        <p:blipFill>
          <a:blip r:embed="rId3"/>
          <a:stretch>
            <a:fillRect/>
          </a:stretch>
        </p:blipFill>
        <p:spPr>
          <a:xfrm rot="5400000">
            <a:off x="5501086" y="1368673"/>
            <a:ext cx="239713" cy="479426"/>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FFD6FD6-5D35-0B40-81B0-9953FEABE94A}"/>
              </a:ext>
            </a:extLst>
          </p:cNvPr>
          <p:cNvPicPr>
            <a:picLocks noChangeAspect="1"/>
          </p:cNvPicPr>
          <p:nvPr/>
        </p:nvPicPr>
        <p:blipFill>
          <a:blip r:embed="rId3"/>
          <a:stretch>
            <a:fillRect/>
          </a:stretch>
        </p:blipFill>
        <p:spPr>
          <a:xfrm rot="5400000">
            <a:off x="2795464" y="1368673"/>
            <a:ext cx="239713" cy="479426"/>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3753A68-F03A-FF4F-8FA0-B51BB1C97928}"/>
              </a:ext>
            </a:extLst>
          </p:cNvPr>
          <p:cNvPicPr>
            <a:picLocks noChangeAspect="1"/>
          </p:cNvPicPr>
          <p:nvPr/>
        </p:nvPicPr>
        <p:blipFill>
          <a:blip r:embed="rId4"/>
          <a:stretch>
            <a:fillRect/>
          </a:stretch>
        </p:blipFill>
        <p:spPr>
          <a:xfrm rot="5400000" flipH="1">
            <a:off x="6849218" y="1358298"/>
            <a:ext cx="243621" cy="492538"/>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01AE61F7-A949-214E-B1ED-12F2AFB661D3}"/>
              </a:ext>
            </a:extLst>
          </p:cNvPr>
          <p:cNvPicPr>
            <a:picLocks noChangeAspect="1"/>
          </p:cNvPicPr>
          <p:nvPr/>
        </p:nvPicPr>
        <p:blipFill>
          <a:blip r:embed="rId4"/>
          <a:stretch>
            <a:fillRect/>
          </a:stretch>
        </p:blipFill>
        <p:spPr>
          <a:xfrm rot="5400000" flipH="1">
            <a:off x="6863831" y="3339498"/>
            <a:ext cx="243621" cy="49253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F72B6C2A-997F-C343-AD78-81EC63D6EE3C}"/>
              </a:ext>
            </a:extLst>
          </p:cNvPr>
          <p:cNvPicPr>
            <a:picLocks noChangeAspect="1"/>
          </p:cNvPicPr>
          <p:nvPr/>
        </p:nvPicPr>
        <p:blipFill>
          <a:blip r:embed="rId3"/>
          <a:stretch>
            <a:fillRect/>
          </a:stretch>
        </p:blipFill>
        <p:spPr>
          <a:xfrm rot="5400000">
            <a:off x="5553278" y="4189119"/>
            <a:ext cx="239713" cy="479426"/>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8AB668B1-A932-8B4C-966C-DDB810A63F85}"/>
              </a:ext>
            </a:extLst>
          </p:cNvPr>
          <p:cNvPicPr>
            <a:picLocks noChangeAspect="1"/>
          </p:cNvPicPr>
          <p:nvPr/>
        </p:nvPicPr>
        <p:blipFill>
          <a:blip r:embed="rId4"/>
          <a:stretch>
            <a:fillRect/>
          </a:stretch>
        </p:blipFill>
        <p:spPr>
          <a:xfrm rot="5400000" flipH="1">
            <a:off x="6840867" y="5145334"/>
            <a:ext cx="243621" cy="492538"/>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F4E51A03-B8D9-294A-83EB-EB1675C1B381}"/>
              </a:ext>
            </a:extLst>
          </p:cNvPr>
          <p:cNvPicPr>
            <a:picLocks noChangeAspect="1"/>
          </p:cNvPicPr>
          <p:nvPr/>
        </p:nvPicPr>
        <p:blipFill>
          <a:blip r:embed="rId4"/>
          <a:stretch>
            <a:fillRect/>
          </a:stretch>
        </p:blipFill>
        <p:spPr>
          <a:xfrm rot="5400000" flipH="1">
            <a:off x="6842954" y="6187082"/>
            <a:ext cx="243621" cy="492538"/>
          </a:xfrm>
          <a:prstGeom prst="rect">
            <a:avLst/>
          </a:prstGeom>
        </p:spPr>
      </p:pic>
      <p:pic>
        <p:nvPicPr>
          <p:cNvPr id="21" name="Picture 20" descr="A picture containing drawing, table&#10;&#10;Description automatically generated">
            <a:extLst>
              <a:ext uri="{FF2B5EF4-FFF2-40B4-BE49-F238E27FC236}">
                <a16:creationId xmlns:a16="http://schemas.microsoft.com/office/drawing/2014/main" id="{135C7E22-1D3A-3B4A-98F9-EF5E5FF568DD}"/>
              </a:ext>
            </a:extLst>
          </p:cNvPr>
          <p:cNvPicPr>
            <a:picLocks noChangeAspect="1"/>
          </p:cNvPicPr>
          <p:nvPr/>
        </p:nvPicPr>
        <p:blipFill>
          <a:blip r:embed="rId2"/>
          <a:stretch>
            <a:fillRect/>
          </a:stretch>
        </p:blipFill>
        <p:spPr>
          <a:xfrm rot="5400000">
            <a:off x="6849665" y="2057615"/>
            <a:ext cx="239712" cy="479423"/>
          </a:xfrm>
          <a:prstGeom prst="rect">
            <a:avLst/>
          </a:prstGeom>
        </p:spPr>
      </p:pic>
      <p:pic>
        <p:nvPicPr>
          <p:cNvPr id="22" name="Picture 21" descr="A picture containing drawing, table&#10;&#10;Description automatically generated">
            <a:extLst>
              <a:ext uri="{FF2B5EF4-FFF2-40B4-BE49-F238E27FC236}">
                <a16:creationId xmlns:a16="http://schemas.microsoft.com/office/drawing/2014/main" id="{F8A1E6C9-908C-CF43-BA70-421497403476}"/>
              </a:ext>
            </a:extLst>
          </p:cNvPr>
          <p:cNvPicPr>
            <a:picLocks noChangeAspect="1"/>
          </p:cNvPicPr>
          <p:nvPr/>
        </p:nvPicPr>
        <p:blipFill>
          <a:blip r:embed="rId2"/>
          <a:stretch>
            <a:fillRect/>
          </a:stretch>
        </p:blipFill>
        <p:spPr>
          <a:xfrm rot="5400000">
            <a:off x="5511468" y="2072230"/>
            <a:ext cx="239712" cy="479423"/>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CFD8DA40-BCCB-224B-8311-D9ACE534AFA0}"/>
              </a:ext>
            </a:extLst>
          </p:cNvPr>
          <p:cNvPicPr>
            <a:picLocks noChangeAspect="1"/>
          </p:cNvPicPr>
          <p:nvPr/>
        </p:nvPicPr>
        <p:blipFill>
          <a:blip r:embed="rId4"/>
          <a:stretch>
            <a:fillRect/>
          </a:stretch>
        </p:blipFill>
        <p:spPr>
          <a:xfrm rot="5400000" flipH="1">
            <a:off x="6853393" y="2301925"/>
            <a:ext cx="243621" cy="492538"/>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668AF14D-1380-D241-BCD2-3148F05AE804}"/>
              </a:ext>
            </a:extLst>
          </p:cNvPr>
          <p:cNvPicPr>
            <a:picLocks noChangeAspect="1"/>
          </p:cNvPicPr>
          <p:nvPr/>
        </p:nvPicPr>
        <p:blipFill>
          <a:blip r:embed="rId3"/>
          <a:stretch>
            <a:fillRect/>
          </a:stretch>
        </p:blipFill>
        <p:spPr>
          <a:xfrm rot="5400000">
            <a:off x="8384162" y="2084745"/>
            <a:ext cx="239713" cy="479426"/>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75F2A8D6-1A0F-5A4A-8BB6-FD3D968682ED}"/>
              </a:ext>
            </a:extLst>
          </p:cNvPr>
          <p:cNvPicPr>
            <a:picLocks noChangeAspect="1"/>
          </p:cNvPicPr>
          <p:nvPr/>
        </p:nvPicPr>
        <p:blipFill>
          <a:blip r:embed="rId3"/>
          <a:stretch>
            <a:fillRect/>
          </a:stretch>
        </p:blipFill>
        <p:spPr>
          <a:xfrm rot="5400000">
            <a:off x="8396688" y="2585786"/>
            <a:ext cx="239713" cy="479426"/>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76AD6FD4-92CF-2B45-9A41-BAEA6758BDEC}"/>
              </a:ext>
            </a:extLst>
          </p:cNvPr>
          <p:cNvPicPr>
            <a:picLocks noChangeAspect="1"/>
          </p:cNvPicPr>
          <p:nvPr/>
        </p:nvPicPr>
        <p:blipFill>
          <a:blip r:embed="rId3"/>
          <a:stretch>
            <a:fillRect/>
          </a:stretch>
        </p:blipFill>
        <p:spPr>
          <a:xfrm rot="5400000">
            <a:off x="8384162" y="3124405"/>
            <a:ext cx="239713" cy="479426"/>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A0EAEB4E-6444-674F-A936-4B7BC318A3D2}"/>
              </a:ext>
            </a:extLst>
          </p:cNvPr>
          <p:cNvPicPr>
            <a:picLocks noChangeAspect="1"/>
          </p:cNvPicPr>
          <p:nvPr/>
        </p:nvPicPr>
        <p:blipFill>
          <a:blip r:embed="rId3"/>
          <a:stretch>
            <a:fillRect/>
          </a:stretch>
        </p:blipFill>
        <p:spPr>
          <a:xfrm rot="5400000">
            <a:off x="2810078" y="4201644"/>
            <a:ext cx="239713" cy="479426"/>
          </a:xfrm>
          <a:prstGeom prst="rect">
            <a:avLst/>
          </a:prstGeom>
        </p:spPr>
      </p:pic>
      <p:pic>
        <p:nvPicPr>
          <p:cNvPr id="29" name="Picture 28" descr="A picture containing drawing, table&#10;&#10;Description automatically generated">
            <a:extLst>
              <a:ext uri="{FF2B5EF4-FFF2-40B4-BE49-F238E27FC236}">
                <a16:creationId xmlns:a16="http://schemas.microsoft.com/office/drawing/2014/main" id="{26680D94-DDAD-6B4F-9CD8-81391516CF1F}"/>
              </a:ext>
            </a:extLst>
          </p:cNvPr>
          <p:cNvPicPr>
            <a:picLocks noChangeAspect="1"/>
          </p:cNvPicPr>
          <p:nvPr/>
        </p:nvPicPr>
        <p:blipFill>
          <a:blip r:embed="rId2"/>
          <a:stretch>
            <a:fillRect/>
          </a:stretch>
        </p:blipFill>
        <p:spPr>
          <a:xfrm rot="5400000">
            <a:off x="5501030" y="2312313"/>
            <a:ext cx="239712" cy="479423"/>
          </a:xfrm>
          <a:prstGeom prst="rect">
            <a:avLst/>
          </a:prstGeom>
        </p:spPr>
      </p:pic>
      <p:pic>
        <p:nvPicPr>
          <p:cNvPr id="30" name="Picture 29" descr="A picture containing drawing, table&#10;&#10;Description automatically generated">
            <a:extLst>
              <a:ext uri="{FF2B5EF4-FFF2-40B4-BE49-F238E27FC236}">
                <a16:creationId xmlns:a16="http://schemas.microsoft.com/office/drawing/2014/main" id="{C08EDB92-8391-3F42-91DE-18882EEA0C9B}"/>
              </a:ext>
            </a:extLst>
          </p:cNvPr>
          <p:cNvPicPr>
            <a:picLocks noChangeAspect="1"/>
          </p:cNvPicPr>
          <p:nvPr/>
        </p:nvPicPr>
        <p:blipFill>
          <a:blip r:embed="rId2"/>
          <a:stretch>
            <a:fillRect/>
          </a:stretch>
        </p:blipFill>
        <p:spPr>
          <a:xfrm rot="5400000">
            <a:off x="5501030" y="2600412"/>
            <a:ext cx="239712" cy="479423"/>
          </a:xfrm>
          <a:prstGeom prst="rect">
            <a:avLst/>
          </a:prstGeom>
        </p:spPr>
      </p:pic>
      <p:pic>
        <p:nvPicPr>
          <p:cNvPr id="31" name="Picture 30" descr="A picture containing drawing, table&#10;&#10;Description automatically generated">
            <a:extLst>
              <a:ext uri="{FF2B5EF4-FFF2-40B4-BE49-F238E27FC236}">
                <a16:creationId xmlns:a16="http://schemas.microsoft.com/office/drawing/2014/main" id="{6619C22C-318C-3E49-8CE8-6BEB394A59BF}"/>
              </a:ext>
            </a:extLst>
          </p:cNvPr>
          <p:cNvPicPr>
            <a:picLocks noChangeAspect="1"/>
          </p:cNvPicPr>
          <p:nvPr/>
        </p:nvPicPr>
        <p:blipFill>
          <a:blip r:embed="rId2"/>
          <a:stretch>
            <a:fillRect/>
          </a:stretch>
        </p:blipFill>
        <p:spPr>
          <a:xfrm rot="5400000">
            <a:off x="6853840" y="2612938"/>
            <a:ext cx="239712" cy="479423"/>
          </a:xfrm>
          <a:prstGeom prst="rect">
            <a:avLst/>
          </a:prstGeom>
        </p:spPr>
      </p:pic>
      <p:pic>
        <p:nvPicPr>
          <p:cNvPr id="32" name="Picture 31" descr="A picture containing drawing, table&#10;&#10;Description automatically generated">
            <a:extLst>
              <a:ext uri="{FF2B5EF4-FFF2-40B4-BE49-F238E27FC236}">
                <a16:creationId xmlns:a16="http://schemas.microsoft.com/office/drawing/2014/main" id="{7769B455-21B1-0940-9D70-710206479DB0}"/>
              </a:ext>
            </a:extLst>
          </p:cNvPr>
          <p:cNvPicPr>
            <a:picLocks noChangeAspect="1"/>
          </p:cNvPicPr>
          <p:nvPr/>
        </p:nvPicPr>
        <p:blipFill>
          <a:blip r:embed="rId2"/>
          <a:stretch>
            <a:fillRect/>
          </a:stretch>
        </p:blipFill>
        <p:spPr>
          <a:xfrm rot="5400000">
            <a:off x="5515643" y="3128594"/>
            <a:ext cx="239712" cy="479423"/>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1758CA79-3505-184D-86A5-CBD94D149B82}"/>
              </a:ext>
            </a:extLst>
          </p:cNvPr>
          <p:cNvPicPr>
            <a:picLocks noChangeAspect="1"/>
          </p:cNvPicPr>
          <p:nvPr/>
        </p:nvPicPr>
        <p:blipFill>
          <a:blip r:embed="rId3"/>
          <a:stretch>
            <a:fillRect/>
          </a:stretch>
        </p:blipFill>
        <p:spPr>
          <a:xfrm rot="5400000">
            <a:off x="5515700" y="3337348"/>
            <a:ext cx="239713" cy="479426"/>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A2315D24-FD96-774D-8FEB-E0F1DFAAD4D1}"/>
              </a:ext>
            </a:extLst>
          </p:cNvPr>
          <p:cNvPicPr>
            <a:picLocks noChangeAspect="1"/>
          </p:cNvPicPr>
          <p:nvPr/>
        </p:nvPicPr>
        <p:blipFill>
          <a:blip r:embed="rId3"/>
          <a:stretch>
            <a:fillRect/>
          </a:stretch>
        </p:blipFill>
        <p:spPr>
          <a:xfrm rot="5400000">
            <a:off x="5540752" y="6193282"/>
            <a:ext cx="239713" cy="479426"/>
          </a:xfrm>
          <a:prstGeom prst="rect">
            <a:avLst/>
          </a:prstGeom>
        </p:spPr>
      </p:pic>
      <p:pic>
        <p:nvPicPr>
          <p:cNvPr id="36" name="Picture 35" descr="A picture containing drawing, table&#10;&#10;Description automatically generated">
            <a:extLst>
              <a:ext uri="{FF2B5EF4-FFF2-40B4-BE49-F238E27FC236}">
                <a16:creationId xmlns:a16="http://schemas.microsoft.com/office/drawing/2014/main" id="{0E5CAEC4-5509-0C4B-86E3-E261108E08C6}"/>
              </a:ext>
            </a:extLst>
          </p:cNvPr>
          <p:cNvPicPr>
            <a:picLocks noChangeAspect="1"/>
          </p:cNvPicPr>
          <p:nvPr/>
        </p:nvPicPr>
        <p:blipFill>
          <a:blip r:embed="rId2"/>
          <a:stretch>
            <a:fillRect/>
          </a:stretch>
        </p:blipFill>
        <p:spPr>
          <a:xfrm rot="5400000">
            <a:off x="5530257" y="5974092"/>
            <a:ext cx="239712" cy="479423"/>
          </a:xfrm>
          <a:prstGeom prst="rect">
            <a:avLst/>
          </a:prstGeom>
        </p:spPr>
      </p:pic>
      <p:pic>
        <p:nvPicPr>
          <p:cNvPr id="37" name="Picture 36" descr="A picture containing drawing, table&#10;&#10;Description automatically generated">
            <a:extLst>
              <a:ext uri="{FF2B5EF4-FFF2-40B4-BE49-F238E27FC236}">
                <a16:creationId xmlns:a16="http://schemas.microsoft.com/office/drawing/2014/main" id="{BC229AB5-B269-BB44-91FA-CAF48B54A5CB}"/>
              </a:ext>
            </a:extLst>
          </p:cNvPr>
          <p:cNvPicPr>
            <a:picLocks noChangeAspect="1"/>
          </p:cNvPicPr>
          <p:nvPr/>
        </p:nvPicPr>
        <p:blipFill>
          <a:blip r:embed="rId2"/>
          <a:stretch>
            <a:fillRect/>
          </a:stretch>
        </p:blipFill>
        <p:spPr>
          <a:xfrm rot="5400000">
            <a:off x="5542783" y="4884327"/>
            <a:ext cx="239712" cy="479423"/>
          </a:xfrm>
          <a:prstGeom prst="rect">
            <a:avLst/>
          </a:prstGeom>
        </p:spPr>
      </p:pic>
      <p:pic>
        <p:nvPicPr>
          <p:cNvPr id="38" name="Picture 37" descr="A picture containing drawing, table&#10;&#10;Description automatically generated">
            <a:extLst>
              <a:ext uri="{FF2B5EF4-FFF2-40B4-BE49-F238E27FC236}">
                <a16:creationId xmlns:a16="http://schemas.microsoft.com/office/drawing/2014/main" id="{CCA99EEB-C782-1247-9B20-1665DE0A8BBD}"/>
              </a:ext>
            </a:extLst>
          </p:cNvPr>
          <p:cNvPicPr>
            <a:picLocks noChangeAspect="1"/>
          </p:cNvPicPr>
          <p:nvPr/>
        </p:nvPicPr>
        <p:blipFill>
          <a:blip r:embed="rId2"/>
          <a:stretch>
            <a:fillRect/>
          </a:stretch>
        </p:blipFill>
        <p:spPr>
          <a:xfrm rot="5400000">
            <a:off x="5542783" y="5122322"/>
            <a:ext cx="239712" cy="479423"/>
          </a:xfrm>
          <a:prstGeom prst="rect">
            <a:avLst/>
          </a:prstGeom>
        </p:spPr>
      </p:pic>
      <p:pic>
        <p:nvPicPr>
          <p:cNvPr id="39" name="Picture 38" descr="A picture containing drawing, table&#10;&#10;Description automatically generated">
            <a:extLst>
              <a:ext uri="{FF2B5EF4-FFF2-40B4-BE49-F238E27FC236}">
                <a16:creationId xmlns:a16="http://schemas.microsoft.com/office/drawing/2014/main" id="{729BC82E-2FE9-A34D-B8A3-21F7B078AA5F}"/>
              </a:ext>
            </a:extLst>
          </p:cNvPr>
          <p:cNvPicPr>
            <a:picLocks noChangeAspect="1"/>
          </p:cNvPicPr>
          <p:nvPr/>
        </p:nvPicPr>
        <p:blipFill>
          <a:blip r:embed="rId2"/>
          <a:stretch>
            <a:fillRect/>
          </a:stretch>
        </p:blipFill>
        <p:spPr>
          <a:xfrm rot="5400000">
            <a:off x="5542783" y="5447998"/>
            <a:ext cx="239712" cy="479423"/>
          </a:xfrm>
          <a:prstGeom prst="rect">
            <a:avLst/>
          </a:prstGeom>
        </p:spPr>
      </p:pic>
      <p:pic>
        <p:nvPicPr>
          <p:cNvPr id="40" name="Picture 39" descr="A picture containing drawing, table&#10;&#10;Description automatically generated">
            <a:extLst>
              <a:ext uri="{FF2B5EF4-FFF2-40B4-BE49-F238E27FC236}">
                <a16:creationId xmlns:a16="http://schemas.microsoft.com/office/drawing/2014/main" id="{C8EF482A-F0BA-7B4C-A217-A63250CC54EE}"/>
              </a:ext>
            </a:extLst>
          </p:cNvPr>
          <p:cNvPicPr>
            <a:picLocks noChangeAspect="1"/>
          </p:cNvPicPr>
          <p:nvPr/>
        </p:nvPicPr>
        <p:blipFill>
          <a:blip r:embed="rId2"/>
          <a:stretch>
            <a:fillRect/>
          </a:stretch>
        </p:blipFill>
        <p:spPr>
          <a:xfrm rot="5400000">
            <a:off x="6845490" y="5435471"/>
            <a:ext cx="239712" cy="479423"/>
          </a:xfrm>
          <a:prstGeom prst="rect">
            <a:avLst/>
          </a:prstGeom>
        </p:spPr>
      </p:pic>
      <p:pic>
        <p:nvPicPr>
          <p:cNvPr id="41" name="Picture 40" descr="A picture containing drawing&#10;&#10;Description automatically generated">
            <a:extLst>
              <a:ext uri="{FF2B5EF4-FFF2-40B4-BE49-F238E27FC236}">
                <a16:creationId xmlns:a16="http://schemas.microsoft.com/office/drawing/2014/main" id="{52FABA5C-4DCE-8A41-A3E7-E11C57879397}"/>
              </a:ext>
            </a:extLst>
          </p:cNvPr>
          <p:cNvPicPr>
            <a:picLocks noChangeAspect="1"/>
          </p:cNvPicPr>
          <p:nvPr/>
        </p:nvPicPr>
        <p:blipFill>
          <a:blip r:embed="rId4"/>
          <a:stretch>
            <a:fillRect/>
          </a:stretch>
        </p:blipFill>
        <p:spPr>
          <a:xfrm rot="5400000" flipH="1">
            <a:off x="5511021" y="1573328"/>
            <a:ext cx="243621" cy="492538"/>
          </a:xfrm>
          <a:prstGeom prst="rect">
            <a:avLst/>
          </a:prstGeom>
        </p:spPr>
      </p:pic>
      <p:pic>
        <p:nvPicPr>
          <p:cNvPr id="42" name="Picture 41" descr="A picture containing drawing&#10;&#10;Description automatically generated">
            <a:extLst>
              <a:ext uri="{FF2B5EF4-FFF2-40B4-BE49-F238E27FC236}">
                <a16:creationId xmlns:a16="http://schemas.microsoft.com/office/drawing/2014/main" id="{DC1C252B-DB86-D94C-839B-1BB54B2B6111}"/>
              </a:ext>
            </a:extLst>
          </p:cNvPr>
          <p:cNvPicPr>
            <a:picLocks noChangeAspect="1"/>
          </p:cNvPicPr>
          <p:nvPr/>
        </p:nvPicPr>
        <p:blipFill>
          <a:blip r:embed="rId4"/>
          <a:stretch>
            <a:fillRect/>
          </a:stretch>
        </p:blipFill>
        <p:spPr>
          <a:xfrm rot="5400000" flipH="1">
            <a:off x="5563213" y="4406298"/>
            <a:ext cx="243621" cy="492538"/>
          </a:xfrm>
          <a:prstGeom prst="rect">
            <a:avLst/>
          </a:prstGeom>
        </p:spPr>
      </p:pic>
      <p:pic>
        <p:nvPicPr>
          <p:cNvPr id="43" name="Picture 42" descr="A picture containing drawing, table&#10;&#10;Description automatically generated">
            <a:extLst>
              <a:ext uri="{FF2B5EF4-FFF2-40B4-BE49-F238E27FC236}">
                <a16:creationId xmlns:a16="http://schemas.microsoft.com/office/drawing/2014/main" id="{0BB61E67-F09E-7B48-A94F-B52813ABBB41}"/>
              </a:ext>
            </a:extLst>
          </p:cNvPr>
          <p:cNvPicPr>
            <a:picLocks noChangeAspect="1"/>
          </p:cNvPicPr>
          <p:nvPr/>
        </p:nvPicPr>
        <p:blipFill>
          <a:blip r:embed="rId2"/>
          <a:stretch>
            <a:fillRect/>
          </a:stretch>
        </p:blipFill>
        <p:spPr>
          <a:xfrm rot="5400000">
            <a:off x="5546959" y="4650502"/>
            <a:ext cx="239712" cy="479423"/>
          </a:xfrm>
          <a:prstGeom prst="rect">
            <a:avLst/>
          </a:prstGeom>
        </p:spPr>
      </p:pic>
      <p:pic>
        <p:nvPicPr>
          <p:cNvPr id="44" name="Picture 43" descr="A picture containing drawing, table&#10;&#10;Description automatically generated">
            <a:extLst>
              <a:ext uri="{FF2B5EF4-FFF2-40B4-BE49-F238E27FC236}">
                <a16:creationId xmlns:a16="http://schemas.microsoft.com/office/drawing/2014/main" id="{F828B4D0-8796-DA42-8F18-CEA98521D485}"/>
              </a:ext>
            </a:extLst>
          </p:cNvPr>
          <p:cNvPicPr>
            <a:picLocks noChangeAspect="1"/>
          </p:cNvPicPr>
          <p:nvPr/>
        </p:nvPicPr>
        <p:blipFill>
          <a:blip r:embed="rId2"/>
          <a:stretch>
            <a:fillRect/>
          </a:stretch>
        </p:blipFill>
        <p:spPr>
          <a:xfrm rot="5400000">
            <a:off x="6824613" y="4926075"/>
            <a:ext cx="239712" cy="479423"/>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EA2E11ED-7628-7848-9DB1-EF2944DAEA29}"/>
              </a:ext>
            </a:extLst>
          </p:cNvPr>
          <p:cNvPicPr>
            <a:picLocks noChangeAspect="1"/>
          </p:cNvPicPr>
          <p:nvPr/>
        </p:nvPicPr>
        <p:blipFill>
          <a:blip r:embed="rId4"/>
          <a:stretch>
            <a:fillRect/>
          </a:stretch>
        </p:blipFill>
        <p:spPr>
          <a:xfrm rot="5400000" flipH="1">
            <a:off x="6838779" y="4203795"/>
            <a:ext cx="243621" cy="492538"/>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86B5192D-5AA5-1F47-9CA9-B3DA5F1F6FC1}"/>
              </a:ext>
            </a:extLst>
          </p:cNvPr>
          <p:cNvPicPr>
            <a:picLocks noChangeAspect="1"/>
          </p:cNvPicPr>
          <p:nvPr/>
        </p:nvPicPr>
        <p:blipFill>
          <a:blip r:embed="rId3"/>
          <a:stretch>
            <a:fillRect/>
          </a:stretch>
        </p:blipFill>
        <p:spPr>
          <a:xfrm rot="5400000">
            <a:off x="8436354" y="4930242"/>
            <a:ext cx="239713" cy="479426"/>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A7E38C8F-8E83-F044-BDE0-71F35DEA03B3}"/>
              </a:ext>
            </a:extLst>
          </p:cNvPr>
          <p:cNvPicPr>
            <a:picLocks noChangeAspect="1"/>
          </p:cNvPicPr>
          <p:nvPr/>
        </p:nvPicPr>
        <p:blipFill>
          <a:blip r:embed="rId3"/>
          <a:stretch>
            <a:fillRect/>
          </a:stretch>
        </p:blipFill>
        <p:spPr>
          <a:xfrm rot="5400000">
            <a:off x="8448880" y="5431283"/>
            <a:ext cx="239713" cy="479426"/>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E7075874-65F0-8543-830E-3FE35FF6418A}"/>
              </a:ext>
            </a:extLst>
          </p:cNvPr>
          <p:cNvPicPr>
            <a:picLocks noChangeAspect="1"/>
          </p:cNvPicPr>
          <p:nvPr/>
        </p:nvPicPr>
        <p:blipFill>
          <a:blip r:embed="rId3"/>
          <a:stretch>
            <a:fillRect/>
          </a:stretch>
        </p:blipFill>
        <p:spPr>
          <a:xfrm rot="5400000">
            <a:off x="8436354" y="5969902"/>
            <a:ext cx="239713" cy="479426"/>
          </a:xfrm>
          <a:prstGeom prst="rect">
            <a:avLst/>
          </a:prstGeom>
        </p:spPr>
      </p:pic>
      <p:pic>
        <p:nvPicPr>
          <p:cNvPr id="49" name="Picture 48" descr="A picture containing drawing, table&#10;&#10;Description automatically generated">
            <a:extLst>
              <a:ext uri="{FF2B5EF4-FFF2-40B4-BE49-F238E27FC236}">
                <a16:creationId xmlns:a16="http://schemas.microsoft.com/office/drawing/2014/main" id="{A78B79CA-8D1A-7D43-BB2D-8D115A384889}"/>
              </a:ext>
            </a:extLst>
          </p:cNvPr>
          <p:cNvPicPr>
            <a:picLocks noChangeAspect="1"/>
          </p:cNvPicPr>
          <p:nvPr/>
        </p:nvPicPr>
        <p:blipFill>
          <a:blip r:embed="rId2"/>
          <a:stretch>
            <a:fillRect/>
          </a:stretch>
        </p:blipFill>
        <p:spPr>
          <a:xfrm rot="5400000">
            <a:off x="2820460" y="2086845"/>
            <a:ext cx="239712" cy="479423"/>
          </a:xfrm>
          <a:prstGeom prst="rect">
            <a:avLst/>
          </a:prstGeom>
        </p:spPr>
      </p:pic>
      <p:pic>
        <p:nvPicPr>
          <p:cNvPr id="50" name="Picture 49" descr="A picture containing drawing, table&#10;&#10;Description automatically generated">
            <a:extLst>
              <a:ext uri="{FF2B5EF4-FFF2-40B4-BE49-F238E27FC236}">
                <a16:creationId xmlns:a16="http://schemas.microsoft.com/office/drawing/2014/main" id="{A5884909-39F3-5444-B91E-46F133C5C7BB}"/>
              </a:ext>
            </a:extLst>
          </p:cNvPr>
          <p:cNvPicPr>
            <a:picLocks noChangeAspect="1"/>
          </p:cNvPicPr>
          <p:nvPr/>
        </p:nvPicPr>
        <p:blipFill>
          <a:blip r:embed="rId2"/>
          <a:stretch>
            <a:fillRect/>
          </a:stretch>
        </p:blipFill>
        <p:spPr>
          <a:xfrm rot="5400000">
            <a:off x="2810022" y="2589976"/>
            <a:ext cx="239712" cy="479423"/>
          </a:xfrm>
          <a:prstGeom prst="rect">
            <a:avLst/>
          </a:prstGeom>
        </p:spPr>
      </p:pic>
      <p:pic>
        <p:nvPicPr>
          <p:cNvPr id="51" name="Picture 50" descr="A picture containing drawing, table&#10;&#10;Description automatically generated">
            <a:extLst>
              <a:ext uri="{FF2B5EF4-FFF2-40B4-BE49-F238E27FC236}">
                <a16:creationId xmlns:a16="http://schemas.microsoft.com/office/drawing/2014/main" id="{FFF78EF5-F6FF-D24D-9642-4D5C9BF9554C}"/>
              </a:ext>
            </a:extLst>
          </p:cNvPr>
          <p:cNvPicPr>
            <a:picLocks noChangeAspect="1"/>
          </p:cNvPicPr>
          <p:nvPr/>
        </p:nvPicPr>
        <p:blipFill>
          <a:blip r:embed="rId2"/>
          <a:stretch>
            <a:fillRect/>
          </a:stretch>
        </p:blipFill>
        <p:spPr>
          <a:xfrm rot="5400000">
            <a:off x="2822548" y="3128595"/>
            <a:ext cx="239712" cy="479423"/>
          </a:xfrm>
          <a:prstGeom prst="rect">
            <a:avLst/>
          </a:prstGeom>
        </p:spPr>
      </p:pic>
      <p:pic>
        <p:nvPicPr>
          <p:cNvPr id="52" name="Picture 51" descr="A picture containing drawing, table&#10;&#10;Description automatically generated">
            <a:extLst>
              <a:ext uri="{FF2B5EF4-FFF2-40B4-BE49-F238E27FC236}">
                <a16:creationId xmlns:a16="http://schemas.microsoft.com/office/drawing/2014/main" id="{64B6F19B-6D1C-D64F-9576-8A9A7A8AF027}"/>
              </a:ext>
            </a:extLst>
          </p:cNvPr>
          <p:cNvPicPr>
            <a:picLocks noChangeAspect="1"/>
          </p:cNvPicPr>
          <p:nvPr/>
        </p:nvPicPr>
        <p:blipFill>
          <a:blip r:embed="rId2"/>
          <a:stretch>
            <a:fillRect/>
          </a:stretch>
        </p:blipFill>
        <p:spPr>
          <a:xfrm rot="5400000">
            <a:off x="4112728" y="2076408"/>
            <a:ext cx="239712" cy="479423"/>
          </a:xfrm>
          <a:prstGeom prst="rect">
            <a:avLst/>
          </a:prstGeom>
        </p:spPr>
      </p:pic>
      <p:pic>
        <p:nvPicPr>
          <p:cNvPr id="53" name="Picture 52" descr="A picture containing drawing, table&#10;&#10;Description automatically generated">
            <a:extLst>
              <a:ext uri="{FF2B5EF4-FFF2-40B4-BE49-F238E27FC236}">
                <a16:creationId xmlns:a16="http://schemas.microsoft.com/office/drawing/2014/main" id="{D9836B84-ED59-BC42-90E9-ABDF9AB64731}"/>
              </a:ext>
            </a:extLst>
          </p:cNvPr>
          <p:cNvPicPr>
            <a:picLocks noChangeAspect="1"/>
          </p:cNvPicPr>
          <p:nvPr/>
        </p:nvPicPr>
        <p:blipFill>
          <a:blip r:embed="rId2"/>
          <a:stretch>
            <a:fillRect/>
          </a:stretch>
        </p:blipFill>
        <p:spPr>
          <a:xfrm rot="5400000">
            <a:off x="4102290" y="2579539"/>
            <a:ext cx="239712" cy="479423"/>
          </a:xfrm>
          <a:prstGeom prst="rect">
            <a:avLst/>
          </a:prstGeom>
        </p:spPr>
      </p:pic>
      <p:pic>
        <p:nvPicPr>
          <p:cNvPr id="54" name="Picture 53" descr="A picture containing drawing, table&#10;&#10;Description automatically generated">
            <a:extLst>
              <a:ext uri="{FF2B5EF4-FFF2-40B4-BE49-F238E27FC236}">
                <a16:creationId xmlns:a16="http://schemas.microsoft.com/office/drawing/2014/main" id="{1F980004-7169-DE43-A1A2-01D4AB7A160F}"/>
              </a:ext>
            </a:extLst>
          </p:cNvPr>
          <p:cNvPicPr>
            <a:picLocks noChangeAspect="1"/>
          </p:cNvPicPr>
          <p:nvPr/>
        </p:nvPicPr>
        <p:blipFill>
          <a:blip r:embed="rId2"/>
          <a:stretch>
            <a:fillRect/>
          </a:stretch>
        </p:blipFill>
        <p:spPr>
          <a:xfrm rot="5400000">
            <a:off x="4114816" y="3118158"/>
            <a:ext cx="239712" cy="479423"/>
          </a:xfrm>
          <a:prstGeom prst="rect">
            <a:avLst/>
          </a:prstGeom>
        </p:spPr>
      </p:pic>
      <p:pic>
        <p:nvPicPr>
          <p:cNvPr id="55" name="Picture 54" descr="A picture containing drawing, table&#10;&#10;Description automatically generated">
            <a:extLst>
              <a:ext uri="{FF2B5EF4-FFF2-40B4-BE49-F238E27FC236}">
                <a16:creationId xmlns:a16="http://schemas.microsoft.com/office/drawing/2014/main" id="{E4DD608A-E5B4-ED40-AB33-826319C52735}"/>
              </a:ext>
            </a:extLst>
          </p:cNvPr>
          <p:cNvPicPr>
            <a:picLocks noChangeAspect="1"/>
          </p:cNvPicPr>
          <p:nvPr/>
        </p:nvPicPr>
        <p:blipFill>
          <a:blip r:embed="rId2"/>
          <a:stretch>
            <a:fillRect/>
          </a:stretch>
        </p:blipFill>
        <p:spPr>
          <a:xfrm rot="5400000">
            <a:off x="2822547" y="4919816"/>
            <a:ext cx="239712" cy="479423"/>
          </a:xfrm>
          <a:prstGeom prst="rect">
            <a:avLst/>
          </a:prstGeom>
        </p:spPr>
      </p:pic>
      <p:pic>
        <p:nvPicPr>
          <p:cNvPr id="56" name="Picture 55" descr="A picture containing drawing, table&#10;&#10;Description automatically generated">
            <a:extLst>
              <a:ext uri="{FF2B5EF4-FFF2-40B4-BE49-F238E27FC236}">
                <a16:creationId xmlns:a16="http://schemas.microsoft.com/office/drawing/2014/main" id="{9F24201F-24AF-7647-A365-38210FE53EB1}"/>
              </a:ext>
            </a:extLst>
          </p:cNvPr>
          <p:cNvPicPr>
            <a:picLocks noChangeAspect="1"/>
          </p:cNvPicPr>
          <p:nvPr/>
        </p:nvPicPr>
        <p:blipFill>
          <a:blip r:embed="rId2"/>
          <a:stretch>
            <a:fillRect/>
          </a:stretch>
        </p:blipFill>
        <p:spPr>
          <a:xfrm rot="5400000">
            <a:off x="2812109" y="5422947"/>
            <a:ext cx="239712" cy="479423"/>
          </a:xfrm>
          <a:prstGeom prst="rect">
            <a:avLst/>
          </a:prstGeom>
        </p:spPr>
      </p:pic>
      <p:pic>
        <p:nvPicPr>
          <p:cNvPr id="57" name="Picture 56" descr="A picture containing drawing, table&#10;&#10;Description automatically generated">
            <a:extLst>
              <a:ext uri="{FF2B5EF4-FFF2-40B4-BE49-F238E27FC236}">
                <a16:creationId xmlns:a16="http://schemas.microsoft.com/office/drawing/2014/main" id="{ACDE12A7-9631-4D49-9E46-E88886DB7A04}"/>
              </a:ext>
            </a:extLst>
          </p:cNvPr>
          <p:cNvPicPr>
            <a:picLocks noChangeAspect="1"/>
          </p:cNvPicPr>
          <p:nvPr/>
        </p:nvPicPr>
        <p:blipFill>
          <a:blip r:embed="rId2"/>
          <a:stretch>
            <a:fillRect/>
          </a:stretch>
        </p:blipFill>
        <p:spPr>
          <a:xfrm rot="5400000">
            <a:off x="2824635" y="5961566"/>
            <a:ext cx="239712" cy="479423"/>
          </a:xfrm>
          <a:prstGeom prst="rect">
            <a:avLst/>
          </a:prstGeom>
        </p:spPr>
      </p:pic>
      <p:pic>
        <p:nvPicPr>
          <p:cNvPr id="58" name="Picture 57" descr="A picture containing drawing, table&#10;&#10;Description automatically generated">
            <a:extLst>
              <a:ext uri="{FF2B5EF4-FFF2-40B4-BE49-F238E27FC236}">
                <a16:creationId xmlns:a16="http://schemas.microsoft.com/office/drawing/2014/main" id="{97BDE35F-F866-914B-8235-233E40F4F7CD}"/>
              </a:ext>
            </a:extLst>
          </p:cNvPr>
          <p:cNvPicPr>
            <a:picLocks noChangeAspect="1"/>
          </p:cNvPicPr>
          <p:nvPr/>
        </p:nvPicPr>
        <p:blipFill>
          <a:blip r:embed="rId2"/>
          <a:stretch>
            <a:fillRect/>
          </a:stretch>
        </p:blipFill>
        <p:spPr>
          <a:xfrm rot="5400000">
            <a:off x="4137780" y="4907290"/>
            <a:ext cx="239712" cy="479423"/>
          </a:xfrm>
          <a:prstGeom prst="rect">
            <a:avLst/>
          </a:prstGeom>
        </p:spPr>
      </p:pic>
      <p:pic>
        <p:nvPicPr>
          <p:cNvPr id="59" name="Picture 58" descr="A picture containing drawing, table&#10;&#10;Description automatically generated">
            <a:extLst>
              <a:ext uri="{FF2B5EF4-FFF2-40B4-BE49-F238E27FC236}">
                <a16:creationId xmlns:a16="http://schemas.microsoft.com/office/drawing/2014/main" id="{8DCF366C-BB3E-9847-A111-854639EA6253}"/>
              </a:ext>
            </a:extLst>
          </p:cNvPr>
          <p:cNvPicPr>
            <a:picLocks noChangeAspect="1"/>
          </p:cNvPicPr>
          <p:nvPr/>
        </p:nvPicPr>
        <p:blipFill>
          <a:blip r:embed="rId2"/>
          <a:stretch>
            <a:fillRect/>
          </a:stretch>
        </p:blipFill>
        <p:spPr>
          <a:xfrm rot="5400000">
            <a:off x="4127342" y="5410421"/>
            <a:ext cx="239712" cy="479423"/>
          </a:xfrm>
          <a:prstGeom prst="rect">
            <a:avLst/>
          </a:prstGeom>
        </p:spPr>
      </p:pic>
      <p:pic>
        <p:nvPicPr>
          <p:cNvPr id="60" name="Picture 59" descr="A picture containing drawing, table&#10;&#10;Description automatically generated">
            <a:extLst>
              <a:ext uri="{FF2B5EF4-FFF2-40B4-BE49-F238E27FC236}">
                <a16:creationId xmlns:a16="http://schemas.microsoft.com/office/drawing/2014/main" id="{48F00251-1674-3647-A3B4-B18D42C64290}"/>
              </a:ext>
            </a:extLst>
          </p:cNvPr>
          <p:cNvPicPr>
            <a:picLocks noChangeAspect="1"/>
          </p:cNvPicPr>
          <p:nvPr/>
        </p:nvPicPr>
        <p:blipFill>
          <a:blip r:embed="rId2"/>
          <a:stretch>
            <a:fillRect/>
          </a:stretch>
        </p:blipFill>
        <p:spPr>
          <a:xfrm rot="5400000">
            <a:off x="4139868" y="5949040"/>
            <a:ext cx="239712" cy="479423"/>
          </a:xfrm>
          <a:prstGeom prst="rect">
            <a:avLst/>
          </a:prstGeom>
        </p:spPr>
      </p:pic>
      <p:sp>
        <p:nvSpPr>
          <p:cNvPr id="61" name="Title 1">
            <a:extLst>
              <a:ext uri="{FF2B5EF4-FFF2-40B4-BE49-F238E27FC236}">
                <a16:creationId xmlns:a16="http://schemas.microsoft.com/office/drawing/2014/main" id="{0967B884-2CDF-2B4D-A3AE-57982C281081}"/>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62" name="Rectangle 61">
            <a:extLst>
              <a:ext uri="{FF2B5EF4-FFF2-40B4-BE49-F238E27FC236}">
                <a16:creationId xmlns:a16="http://schemas.microsoft.com/office/drawing/2014/main" id="{2B3EFB90-DC40-CD4A-8973-A4BC9AEE5A68}"/>
              </a:ext>
            </a:extLst>
          </p:cNvPr>
          <p:cNvSpPr/>
          <p:nvPr/>
        </p:nvSpPr>
        <p:spPr>
          <a:xfrm>
            <a:off x="-884713" y="544769"/>
            <a:ext cx="9684327" cy="369332"/>
          </a:xfrm>
          <a:prstGeom prst="rect">
            <a:avLst/>
          </a:prstGeom>
        </p:spPr>
        <p:txBody>
          <a:bodyPr wrap="square">
            <a:spAutoFit/>
          </a:bodyPr>
          <a:lstStyle/>
          <a:p>
            <a:pPr lvl="2"/>
            <a:r>
              <a:rPr lang="en-US" b="1" dirty="0" err="1"/>
              <a:t>A.iii</a:t>
            </a:r>
            <a:r>
              <a:rPr lang="en-US" b="1" dirty="0"/>
              <a:t>. Fit individual stages, obtain expected zeros and poles</a:t>
            </a:r>
          </a:p>
        </p:txBody>
      </p:sp>
    </p:spTree>
    <p:extLst>
      <p:ext uri="{BB962C8B-B14F-4D97-AF65-F5344CB8AC3E}">
        <p14:creationId xmlns:p14="http://schemas.microsoft.com/office/powerpoint/2010/main" val="2119527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3296E7-3CB8-DD44-8B42-408EBD491454}"/>
              </a:ext>
            </a:extLst>
          </p:cNvPr>
          <p:cNvSpPr>
            <a:spLocks noGrp="1"/>
          </p:cNvSpPr>
          <p:nvPr>
            <p:ph idx="1"/>
          </p:nvPr>
        </p:nvSpPr>
        <p:spPr>
          <a:xfrm>
            <a:off x="991905" y="1224375"/>
            <a:ext cx="7886700" cy="5633625"/>
          </a:xfrm>
        </p:spPr>
        <p:txBody>
          <a:bodyPr>
            <a:normAutofit fontScale="85000" lnSpcReduction="20000"/>
          </a:bodyPr>
          <a:lstStyle/>
          <a:p>
            <a:r>
              <a:rPr lang="en-US" dirty="0"/>
              <a:t>Most low frequency zeros and poles are very similar, </a:t>
            </a:r>
          </a:p>
          <a:p>
            <a:endParaRPr lang="en-US" dirty="0"/>
          </a:p>
          <a:p>
            <a:r>
              <a:rPr lang="en-US" dirty="0"/>
              <a:t>BUT new fit takes out DC gain from State 0 with nearly cancelling </a:t>
            </a:r>
            <a:r>
              <a:rPr lang="en-US" dirty="0" err="1"/>
              <a:t>zero:pole</a:t>
            </a:r>
            <a:r>
              <a:rPr lang="en-US" dirty="0"/>
              <a:t> pair at ~0.20:0.05 Hz; old fit did it with a gain on each of the State 1, 2, and 3 fits.</a:t>
            </a:r>
          </a:p>
          <a:p>
            <a:pPr lvl="1"/>
            <a:r>
              <a:rPr lang="en-US" dirty="0"/>
              <a:t>Which is better? </a:t>
            </a:r>
            <a:r>
              <a:rPr lang="en-US" dirty="0" err="1"/>
              <a:t>Dunno</a:t>
            </a:r>
            <a:r>
              <a:rPr lang="en-US" dirty="0"/>
              <a:t>. Seems like new fit might be conceptually better, but here’s where we’d need data down to (past) 1 Hz. </a:t>
            </a:r>
          </a:p>
          <a:p>
            <a:pPr lvl="1"/>
            <a:r>
              <a:rPr lang="en-US" dirty="0"/>
              <a:t>Preferably, get data down to 0.5, 0.2, 0.1… for whatever patience allows, and fit again.</a:t>
            </a:r>
          </a:p>
          <a:p>
            <a:pPr lvl="1"/>
            <a:endParaRPr lang="en-US" dirty="0"/>
          </a:p>
          <a:p>
            <a:r>
              <a:rPr lang="en-US" dirty="0"/>
              <a:t>New fit does a *much* better job at fitting for the 0.1 MHz pole </a:t>
            </a:r>
          </a:p>
          <a:p>
            <a:pPr lvl="1"/>
            <a:r>
              <a:rPr lang="en-US" dirty="0"/>
              <a:t>(though the State 3 fit still reports ~20 kHz too low)</a:t>
            </a:r>
          </a:p>
          <a:p>
            <a:pPr lvl="1"/>
            <a:r>
              <a:rPr lang="en-US" dirty="0"/>
              <a:t>Would be nice to get data out to 200 kHz, or to see if “ratio of State 3 / State 2” data we used agrees with a new measurement of “only State 3 on” but probably not worth chasing</a:t>
            </a:r>
          </a:p>
          <a:p>
            <a:r>
              <a:rPr lang="en-US" dirty="0"/>
              <a:t>Both old and new fit for State 0 have a high frequency pole at 11 or 13 kHz, respectively, where there shouldn’t be</a:t>
            </a:r>
          </a:p>
          <a:p>
            <a:pPr lvl="1"/>
            <a:r>
              <a:rPr lang="en-US" dirty="0"/>
              <a:t>What’s going on here? Should it be included? </a:t>
            </a:r>
            <a:r>
              <a:rPr lang="en-US" dirty="0" err="1"/>
              <a:t>Dunno</a:t>
            </a:r>
            <a:r>
              <a:rPr lang="en-US" dirty="0"/>
              <a:t>…</a:t>
            </a:r>
          </a:p>
        </p:txBody>
      </p:sp>
      <p:sp>
        <p:nvSpPr>
          <p:cNvPr id="4" name="Date Placeholder 3">
            <a:extLst>
              <a:ext uri="{FF2B5EF4-FFF2-40B4-BE49-F238E27FC236}">
                <a16:creationId xmlns:a16="http://schemas.microsoft.com/office/drawing/2014/main" id="{CCAE9279-BA30-1143-9053-A95F7CBD3DA7}"/>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A5437345-10D7-C045-B385-AEFF7C4E601E}"/>
              </a:ext>
            </a:extLst>
          </p:cNvPr>
          <p:cNvSpPr>
            <a:spLocks noGrp="1"/>
          </p:cNvSpPr>
          <p:nvPr>
            <p:ph type="sldNum" sz="quarter" idx="12"/>
          </p:nvPr>
        </p:nvSpPr>
        <p:spPr/>
        <p:txBody>
          <a:bodyPr/>
          <a:lstStyle/>
          <a:p>
            <a:fld id="{70339496-BD1E-F648-8321-5C9A4B4A55FA}" type="slidenum">
              <a:rPr lang="en-US" smtClean="0"/>
              <a:t>104</a:t>
            </a:fld>
            <a:endParaRPr lang="en-US"/>
          </a:p>
        </p:txBody>
      </p:sp>
      <p:sp>
        <p:nvSpPr>
          <p:cNvPr id="6" name="Title 1">
            <a:extLst>
              <a:ext uri="{FF2B5EF4-FFF2-40B4-BE49-F238E27FC236}">
                <a16:creationId xmlns:a16="http://schemas.microsoft.com/office/drawing/2014/main" id="{2DE42A45-646D-6C46-80E3-DB66F5CA61BC}"/>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7" name="Rectangle 6">
            <a:extLst>
              <a:ext uri="{FF2B5EF4-FFF2-40B4-BE49-F238E27FC236}">
                <a16:creationId xmlns:a16="http://schemas.microsoft.com/office/drawing/2014/main" id="{F024BA68-AF00-F941-87E1-58BF1F7EB8C7}"/>
              </a:ext>
            </a:extLst>
          </p:cNvPr>
          <p:cNvSpPr/>
          <p:nvPr/>
        </p:nvSpPr>
        <p:spPr>
          <a:xfrm>
            <a:off x="-884713" y="544769"/>
            <a:ext cx="9684327" cy="369332"/>
          </a:xfrm>
          <a:prstGeom prst="rect">
            <a:avLst/>
          </a:prstGeom>
        </p:spPr>
        <p:txBody>
          <a:bodyPr wrap="square">
            <a:spAutoFit/>
          </a:bodyPr>
          <a:lstStyle/>
          <a:p>
            <a:pPr lvl="2"/>
            <a:r>
              <a:rPr lang="en-US" b="1" dirty="0" err="1"/>
              <a:t>A.iii</a:t>
            </a:r>
            <a:r>
              <a:rPr lang="en-US" b="1" dirty="0"/>
              <a:t>. Fit individual stages, obtain expected zeros and poles</a:t>
            </a:r>
          </a:p>
        </p:txBody>
      </p:sp>
      <p:pic>
        <p:nvPicPr>
          <p:cNvPr id="8" name="Picture 7" descr="A picture containing drawing&#10;&#10;Description automatically generated">
            <a:extLst>
              <a:ext uri="{FF2B5EF4-FFF2-40B4-BE49-F238E27FC236}">
                <a16:creationId xmlns:a16="http://schemas.microsoft.com/office/drawing/2014/main" id="{DC2DDF51-2729-0748-A6CC-21B30AD5F085}"/>
              </a:ext>
            </a:extLst>
          </p:cNvPr>
          <p:cNvPicPr>
            <a:picLocks noChangeAspect="1"/>
          </p:cNvPicPr>
          <p:nvPr/>
        </p:nvPicPr>
        <p:blipFill>
          <a:blip r:embed="rId2"/>
          <a:stretch>
            <a:fillRect/>
          </a:stretch>
        </p:blipFill>
        <p:spPr>
          <a:xfrm rot="5400000">
            <a:off x="400242" y="1747206"/>
            <a:ext cx="384525" cy="76905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A6E2674-07CB-9A41-A9C8-507CFD2EA7A5}"/>
              </a:ext>
            </a:extLst>
          </p:cNvPr>
          <p:cNvPicPr>
            <a:picLocks noChangeAspect="1"/>
          </p:cNvPicPr>
          <p:nvPr/>
        </p:nvPicPr>
        <p:blipFill>
          <a:blip r:embed="rId3"/>
          <a:stretch>
            <a:fillRect/>
          </a:stretch>
        </p:blipFill>
        <p:spPr>
          <a:xfrm rot="5400000" flipH="1">
            <a:off x="392208" y="5510517"/>
            <a:ext cx="378785" cy="765805"/>
          </a:xfrm>
          <a:prstGeom prst="rect">
            <a:avLst/>
          </a:prstGeom>
        </p:spPr>
      </p:pic>
      <p:pic>
        <p:nvPicPr>
          <p:cNvPr id="10" name="Picture 9" descr="A picture containing drawing, table&#10;&#10;Description automatically generated">
            <a:extLst>
              <a:ext uri="{FF2B5EF4-FFF2-40B4-BE49-F238E27FC236}">
                <a16:creationId xmlns:a16="http://schemas.microsoft.com/office/drawing/2014/main" id="{EDDFE577-ED88-954B-970C-3A5CD5E45029}"/>
              </a:ext>
            </a:extLst>
          </p:cNvPr>
          <p:cNvPicPr>
            <a:picLocks noChangeAspect="1"/>
          </p:cNvPicPr>
          <p:nvPr/>
        </p:nvPicPr>
        <p:blipFill>
          <a:blip r:embed="rId4"/>
          <a:stretch>
            <a:fillRect/>
          </a:stretch>
        </p:blipFill>
        <p:spPr>
          <a:xfrm rot="5400000">
            <a:off x="388491" y="3879986"/>
            <a:ext cx="386187" cy="772372"/>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E37CA8FF-B483-9043-B144-A630F9E38129}"/>
              </a:ext>
            </a:extLst>
          </p:cNvPr>
          <p:cNvPicPr>
            <a:picLocks noChangeAspect="1"/>
          </p:cNvPicPr>
          <p:nvPr/>
        </p:nvPicPr>
        <p:blipFill>
          <a:blip r:embed="rId2"/>
          <a:stretch>
            <a:fillRect/>
          </a:stretch>
        </p:blipFill>
        <p:spPr>
          <a:xfrm rot="5400000">
            <a:off x="878321" y="4467441"/>
            <a:ext cx="384525" cy="769050"/>
          </a:xfrm>
          <a:prstGeom prst="rect">
            <a:avLst/>
          </a:prstGeom>
        </p:spPr>
      </p:pic>
      <p:pic>
        <p:nvPicPr>
          <p:cNvPr id="12" name="Picture 11" descr="A picture containing drawing, table&#10;&#10;Description automatically generated">
            <a:extLst>
              <a:ext uri="{FF2B5EF4-FFF2-40B4-BE49-F238E27FC236}">
                <a16:creationId xmlns:a16="http://schemas.microsoft.com/office/drawing/2014/main" id="{56E3EF4C-8D03-664E-83CE-D974FDD6D8B5}"/>
              </a:ext>
            </a:extLst>
          </p:cNvPr>
          <p:cNvPicPr>
            <a:picLocks noChangeAspect="1"/>
          </p:cNvPicPr>
          <p:nvPr/>
        </p:nvPicPr>
        <p:blipFill>
          <a:blip r:embed="rId4"/>
          <a:stretch>
            <a:fillRect/>
          </a:stretch>
        </p:blipFill>
        <p:spPr>
          <a:xfrm rot="5400000">
            <a:off x="390578" y="988560"/>
            <a:ext cx="386187" cy="772372"/>
          </a:xfrm>
          <a:prstGeom prst="rect">
            <a:avLst/>
          </a:prstGeom>
        </p:spPr>
      </p:pic>
    </p:spTree>
    <p:extLst>
      <p:ext uri="{BB962C8B-B14F-4D97-AF65-F5344CB8AC3E}">
        <p14:creationId xmlns:p14="http://schemas.microsoft.com/office/powerpoint/2010/main" val="27820844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F96B8FA-106B-5E49-A4B1-F1231047B6E6}"/>
              </a:ext>
            </a:extLst>
          </p:cNvPr>
          <p:cNvPicPr>
            <a:picLocks noChangeAspect="1"/>
          </p:cNvPicPr>
          <p:nvPr/>
        </p:nvPicPr>
        <p:blipFill>
          <a:blip r:embed="rId2"/>
          <a:stretch>
            <a:fillRect/>
          </a:stretch>
        </p:blipFill>
        <p:spPr>
          <a:xfrm>
            <a:off x="4065540" y="746955"/>
            <a:ext cx="5120640" cy="3579086"/>
          </a:xfrm>
          <a:prstGeom prst="rect">
            <a:avLst/>
          </a:prstGeom>
        </p:spPr>
      </p:pic>
      <p:sp>
        <p:nvSpPr>
          <p:cNvPr id="5" name="Slide Number Placeholder 4">
            <a:extLst>
              <a:ext uri="{FF2B5EF4-FFF2-40B4-BE49-F238E27FC236}">
                <a16:creationId xmlns:a16="http://schemas.microsoft.com/office/drawing/2014/main" id="{9E09B3D5-6531-5D47-95AA-7CC640CC723A}"/>
              </a:ext>
            </a:extLst>
          </p:cNvPr>
          <p:cNvSpPr>
            <a:spLocks noGrp="1"/>
          </p:cNvSpPr>
          <p:nvPr>
            <p:ph type="sldNum" sz="quarter" idx="12"/>
          </p:nvPr>
        </p:nvSpPr>
        <p:spPr/>
        <p:txBody>
          <a:bodyPr/>
          <a:lstStyle/>
          <a:p>
            <a:fld id="{70339496-BD1E-F648-8321-5C9A4B4A55FA}" type="slidenum">
              <a:rPr lang="en-US" smtClean="0"/>
              <a:t>105</a:t>
            </a:fld>
            <a:endParaRPr lang="en-US"/>
          </a:p>
        </p:txBody>
      </p:sp>
      <p:sp>
        <p:nvSpPr>
          <p:cNvPr id="16" name="Title 1">
            <a:extLst>
              <a:ext uri="{FF2B5EF4-FFF2-40B4-BE49-F238E27FC236}">
                <a16:creationId xmlns:a16="http://schemas.microsoft.com/office/drawing/2014/main" id="{005ED60C-83D3-1D4A-BD38-0F0CD52DA439}"/>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17" name="Rectangle 16">
            <a:extLst>
              <a:ext uri="{FF2B5EF4-FFF2-40B4-BE49-F238E27FC236}">
                <a16:creationId xmlns:a16="http://schemas.microsoft.com/office/drawing/2014/main" id="{ADEE1289-2E09-C44E-B2AD-2ACAABB90C88}"/>
              </a:ext>
            </a:extLst>
          </p:cNvPr>
          <p:cNvSpPr/>
          <p:nvPr/>
        </p:nvSpPr>
        <p:spPr>
          <a:xfrm>
            <a:off x="-884713" y="544769"/>
            <a:ext cx="9684327" cy="369332"/>
          </a:xfrm>
          <a:prstGeom prst="rect">
            <a:avLst/>
          </a:prstGeom>
        </p:spPr>
        <p:txBody>
          <a:bodyPr wrap="square">
            <a:spAutoFit/>
          </a:bodyPr>
          <a:lstStyle/>
          <a:p>
            <a:pPr lvl="2"/>
            <a:r>
              <a:rPr lang="en-US" b="1" dirty="0" err="1"/>
              <a:t>A.iii</a:t>
            </a:r>
            <a:r>
              <a:rPr lang="en-US" b="1" dirty="0"/>
              <a:t>. Fit individual stages, obtain expected zeros and poles</a:t>
            </a:r>
          </a:p>
        </p:txBody>
      </p:sp>
      <p:sp>
        <p:nvSpPr>
          <p:cNvPr id="18" name="TextBox 17">
            <a:extLst>
              <a:ext uri="{FF2B5EF4-FFF2-40B4-BE49-F238E27FC236}">
                <a16:creationId xmlns:a16="http://schemas.microsoft.com/office/drawing/2014/main" id="{35BD0A01-26EC-F94F-B0F0-C371EF84B6DE}"/>
              </a:ext>
            </a:extLst>
          </p:cNvPr>
          <p:cNvSpPr txBox="1"/>
          <p:nvPr/>
        </p:nvSpPr>
        <p:spPr>
          <a:xfrm>
            <a:off x="406400" y="1030514"/>
            <a:ext cx="3626981" cy="2062103"/>
          </a:xfrm>
          <a:prstGeom prst="rect">
            <a:avLst/>
          </a:prstGeom>
          <a:noFill/>
        </p:spPr>
        <p:txBody>
          <a:bodyPr wrap="square" rtlCol="0">
            <a:spAutoFit/>
          </a:bodyPr>
          <a:lstStyle/>
          <a:p>
            <a:r>
              <a:rPr lang="en-US" sz="1600" dirty="0"/>
              <a:t>Here’s the residuals between each stage and the fit for that stage.</a:t>
            </a:r>
          </a:p>
          <a:p>
            <a:endParaRPr lang="en-US" sz="1600" dirty="0"/>
          </a:p>
          <a:p>
            <a:r>
              <a:rPr lang="en-US" sz="1600" dirty="0"/>
              <a:t>Notice that the fits are pretty dang awesome – but the 1:10 Hz whitening stages have low-frequency gain issues. </a:t>
            </a:r>
            <a:r>
              <a:rPr lang="en-US" sz="1600" b="1" dirty="0"/>
              <a:t>Again: this is the result of incomplete data.</a:t>
            </a:r>
          </a:p>
        </p:txBody>
      </p:sp>
      <p:pic>
        <p:nvPicPr>
          <p:cNvPr id="22" name="Picture 21">
            <a:extLst>
              <a:ext uri="{FF2B5EF4-FFF2-40B4-BE49-F238E27FC236}">
                <a16:creationId xmlns:a16="http://schemas.microsoft.com/office/drawing/2014/main" id="{5820E831-A24A-7148-ABE7-13EAADD0BF0C}"/>
              </a:ext>
            </a:extLst>
          </p:cNvPr>
          <p:cNvPicPr>
            <a:picLocks noChangeAspect="1"/>
          </p:cNvPicPr>
          <p:nvPr/>
        </p:nvPicPr>
        <p:blipFill>
          <a:blip r:embed="rId3"/>
          <a:stretch>
            <a:fillRect/>
          </a:stretch>
        </p:blipFill>
        <p:spPr>
          <a:xfrm>
            <a:off x="-12527" y="3231714"/>
            <a:ext cx="5120640" cy="3579086"/>
          </a:xfrm>
          <a:prstGeom prst="rect">
            <a:avLst/>
          </a:prstGeom>
        </p:spPr>
      </p:pic>
      <p:sp>
        <p:nvSpPr>
          <p:cNvPr id="4" name="Date Placeholder 3">
            <a:extLst>
              <a:ext uri="{FF2B5EF4-FFF2-40B4-BE49-F238E27FC236}">
                <a16:creationId xmlns:a16="http://schemas.microsoft.com/office/drawing/2014/main" id="{5102D208-877C-3048-B5A6-3264AEC4695A}"/>
              </a:ext>
            </a:extLst>
          </p:cNvPr>
          <p:cNvSpPr>
            <a:spLocks noGrp="1"/>
          </p:cNvSpPr>
          <p:nvPr>
            <p:ph type="dt" sz="half" idx="10"/>
          </p:nvPr>
        </p:nvSpPr>
        <p:spPr/>
        <p:txBody>
          <a:bodyPr/>
          <a:lstStyle/>
          <a:p>
            <a:r>
              <a:rPr lang="en-US"/>
              <a:t>G2000527-v5</a:t>
            </a:r>
            <a:endParaRPr lang="en-US" dirty="0"/>
          </a:p>
        </p:txBody>
      </p:sp>
      <p:sp>
        <p:nvSpPr>
          <p:cNvPr id="23" name="TextBox 22">
            <a:extLst>
              <a:ext uri="{FF2B5EF4-FFF2-40B4-BE49-F238E27FC236}">
                <a16:creationId xmlns:a16="http://schemas.microsoft.com/office/drawing/2014/main" id="{05011FA6-A946-6D49-95BB-2A1D53E264D8}"/>
              </a:ext>
            </a:extLst>
          </p:cNvPr>
          <p:cNvSpPr txBox="1"/>
          <p:nvPr/>
        </p:nvSpPr>
        <p:spPr>
          <a:xfrm>
            <a:off x="6538586" y="1114816"/>
            <a:ext cx="575607" cy="369332"/>
          </a:xfrm>
          <a:prstGeom prst="rect">
            <a:avLst/>
          </a:prstGeom>
          <a:noFill/>
        </p:spPr>
        <p:txBody>
          <a:bodyPr wrap="none" rtlCol="0">
            <a:spAutoFit/>
          </a:bodyPr>
          <a:lstStyle/>
          <a:p>
            <a:r>
              <a:rPr lang="en-US" dirty="0"/>
              <a:t>PDA</a:t>
            </a:r>
          </a:p>
        </p:txBody>
      </p:sp>
      <p:sp>
        <p:nvSpPr>
          <p:cNvPr id="24" name="TextBox 23">
            <a:extLst>
              <a:ext uri="{FF2B5EF4-FFF2-40B4-BE49-F238E27FC236}">
                <a16:creationId xmlns:a16="http://schemas.microsoft.com/office/drawing/2014/main" id="{CE7840E4-3652-8740-90A9-C9574D1EF4FA}"/>
              </a:ext>
            </a:extLst>
          </p:cNvPr>
          <p:cNvSpPr txBox="1"/>
          <p:nvPr/>
        </p:nvSpPr>
        <p:spPr>
          <a:xfrm>
            <a:off x="2382032" y="3521901"/>
            <a:ext cx="570990" cy="369332"/>
          </a:xfrm>
          <a:prstGeom prst="rect">
            <a:avLst/>
          </a:prstGeom>
          <a:noFill/>
        </p:spPr>
        <p:txBody>
          <a:bodyPr wrap="none" rtlCol="0">
            <a:spAutoFit/>
          </a:bodyPr>
          <a:lstStyle/>
          <a:p>
            <a:r>
              <a:rPr lang="en-US" dirty="0"/>
              <a:t>PDB</a:t>
            </a:r>
          </a:p>
        </p:txBody>
      </p:sp>
      <p:sp>
        <p:nvSpPr>
          <p:cNvPr id="25" name="Rectangle 24">
            <a:extLst>
              <a:ext uri="{FF2B5EF4-FFF2-40B4-BE49-F238E27FC236}">
                <a16:creationId xmlns:a16="http://schemas.microsoft.com/office/drawing/2014/main" id="{FD5C6FC8-556B-924C-952E-3EC6EC67B9B8}"/>
              </a:ext>
            </a:extLst>
          </p:cNvPr>
          <p:cNvSpPr/>
          <p:nvPr/>
        </p:nvSpPr>
        <p:spPr>
          <a:xfrm>
            <a:off x="5731611" y="4860192"/>
            <a:ext cx="2510514" cy="1077218"/>
          </a:xfrm>
          <a:prstGeom prst="rect">
            <a:avLst/>
          </a:prstGeom>
        </p:spPr>
        <p:txBody>
          <a:bodyPr wrap="square">
            <a:spAutoFit/>
          </a:bodyPr>
          <a:lstStyle/>
          <a:p>
            <a:r>
              <a:rPr lang="en-US" sz="1600" b="1" dirty="0"/>
              <a:t>But alas. We move on with the plan, </a:t>
            </a:r>
            <a:r>
              <a:rPr lang="en-US" sz="1600" b="1" dirty="0" err="1"/>
              <a:t>‘cause</a:t>
            </a:r>
            <a:r>
              <a:rPr lang="en-US" sz="1600" b="1" dirty="0"/>
              <a:t> maybe “perfect is the enemy of good enough.”</a:t>
            </a:r>
            <a:endParaRPr lang="en-US" sz="1600" dirty="0"/>
          </a:p>
        </p:txBody>
      </p:sp>
      <p:sp>
        <p:nvSpPr>
          <p:cNvPr id="26" name="TextBox 25">
            <a:extLst>
              <a:ext uri="{FF2B5EF4-FFF2-40B4-BE49-F238E27FC236}">
                <a16:creationId xmlns:a16="http://schemas.microsoft.com/office/drawing/2014/main" id="{C993DB7B-02E5-1D49-AE4A-592795C5700C}"/>
              </a:ext>
            </a:extLst>
          </p:cNvPr>
          <p:cNvSpPr txBox="1"/>
          <p:nvPr/>
        </p:nvSpPr>
        <p:spPr>
          <a:xfrm>
            <a:off x="4477810" y="1614229"/>
            <a:ext cx="1090170" cy="830997"/>
          </a:xfrm>
          <a:prstGeom prst="rect">
            <a:avLst/>
          </a:prstGeom>
          <a:noFill/>
        </p:spPr>
        <p:txBody>
          <a:bodyPr wrap="none" rtlCol="0">
            <a:spAutoFit/>
          </a:bodyPr>
          <a:lstStyle/>
          <a:p>
            <a:r>
              <a:rPr lang="en-US" sz="1200" b="1" dirty="0">
                <a:solidFill>
                  <a:srgbClr val="0000FF"/>
                </a:solidFill>
              </a:rPr>
              <a:t>No Filters</a:t>
            </a:r>
          </a:p>
          <a:p>
            <a:r>
              <a:rPr lang="en-US" sz="1200" b="1" dirty="0">
                <a:solidFill>
                  <a:srgbClr val="7030A0"/>
                </a:solidFill>
              </a:rPr>
              <a:t>1</a:t>
            </a:r>
            <a:r>
              <a:rPr lang="en-US" sz="1200" b="1" baseline="30000" dirty="0">
                <a:solidFill>
                  <a:srgbClr val="7030A0"/>
                </a:solidFill>
              </a:rPr>
              <a:t>st</a:t>
            </a:r>
            <a:r>
              <a:rPr lang="en-US" sz="1200" b="1" dirty="0">
                <a:solidFill>
                  <a:srgbClr val="7030A0"/>
                </a:solidFill>
              </a:rPr>
              <a:t> Whitening</a:t>
            </a:r>
          </a:p>
          <a:p>
            <a:r>
              <a:rPr lang="en-US" sz="1200" b="1" dirty="0">
                <a:solidFill>
                  <a:srgbClr val="FF0000"/>
                </a:solidFill>
              </a:rPr>
              <a:t>Low pass</a:t>
            </a:r>
          </a:p>
          <a:p>
            <a:r>
              <a:rPr lang="en-US" sz="1200" b="1" dirty="0">
                <a:solidFill>
                  <a:schemeClr val="accent6">
                    <a:lumMod val="75000"/>
                  </a:schemeClr>
                </a:solidFill>
              </a:rPr>
              <a:t>2</a:t>
            </a:r>
            <a:r>
              <a:rPr lang="en-US" sz="1200" b="1" baseline="30000" dirty="0">
                <a:solidFill>
                  <a:schemeClr val="accent6">
                    <a:lumMod val="75000"/>
                  </a:schemeClr>
                </a:solidFill>
              </a:rPr>
              <a:t>nd</a:t>
            </a:r>
            <a:r>
              <a:rPr lang="en-US" sz="1200" b="1" dirty="0">
                <a:solidFill>
                  <a:schemeClr val="accent6">
                    <a:lumMod val="75000"/>
                  </a:schemeClr>
                </a:solidFill>
              </a:rPr>
              <a:t> Whitening</a:t>
            </a:r>
          </a:p>
        </p:txBody>
      </p:sp>
      <p:sp>
        <p:nvSpPr>
          <p:cNvPr id="27" name="TextBox 26">
            <a:extLst>
              <a:ext uri="{FF2B5EF4-FFF2-40B4-BE49-F238E27FC236}">
                <a16:creationId xmlns:a16="http://schemas.microsoft.com/office/drawing/2014/main" id="{F8EEDA2B-CA31-D944-A6DA-AACE85A2DA1C}"/>
              </a:ext>
            </a:extLst>
          </p:cNvPr>
          <p:cNvSpPr txBox="1"/>
          <p:nvPr/>
        </p:nvSpPr>
        <p:spPr>
          <a:xfrm>
            <a:off x="408938" y="4108996"/>
            <a:ext cx="1090170" cy="830997"/>
          </a:xfrm>
          <a:prstGeom prst="rect">
            <a:avLst/>
          </a:prstGeom>
          <a:noFill/>
        </p:spPr>
        <p:txBody>
          <a:bodyPr wrap="none" rtlCol="0">
            <a:spAutoFit/>
          </a:bodyPr>
          <a:lstStyle/>
          <a:p>
            <a:r>
              <a:rPr lang="en-US" sz="1200" b="1" dirty="0">
                <a:solidFill>
                  <a:srgbClr val="0000FF"/>
                </a:solidFill>
              </a:rPr>
              <a:t>No Filters</a:t>
            </a:r>
          </a:p>
          <a:p>
            <a:r>
              <a:rPr lang="en-US" sz="1200" b="1" dirty="0">
                <a:solidFill>
                  <a:srgbClr val="7030A0"/>
                </a:solidFill>
              </a:rPr>
              <a:t>1</a:t>
            </a:r>
            <a:r>
              <a:rPr lang="en-US" sz="1200" b="1" baseline="30000" dirty="0">
                <a:solidFill>
                  <a:srgbClr val="7030A0"/>
                </a:solidFill>
              </a:rPr>
              <a:t>st</a:t>
            </a:r>
            <a:r>
              <a:rPr lang="en-US" sz="1200" b="1" dirty="0">
                <a:solidFill>
                  <a:srgbClr val="7030A0"/>
                </a:solidFill>
              </a:rPr>
              <a:t> Whitening</a:t>
            </a:r>
          </a:p>
          <a:p>
            <a:r>
              <a:rPr lang="en-US" sz="1200" b="1" dirty="0">
                <a:solidFill>
                  <a:srgbClr val="FF0000"/>
                </a:solidFill>
              </a:rPr>
              <a:t>Low pass</a:t>
            </a:r>
          </a:p>
          <a:p>
            <a:r>
              <a:rPr lang="en-US" sz="1200" b="1" dirty="0">
                <a:solidFill>
                  <a:schemeClr val="accent6">
                    <a:lumMod val="75000"/>
                  </a:schemeClr>
                </a:solidFill>
              </a:rPr>
              <a:t>2</a:t>
            </a:r>
            <a:r>
              <a:rPr lang="en-US" sz="1200" b="1" baseline="30000" dirty="0">
                <a:solidFill>
                  <a:schemeClr val="accent6">
                    <a:lumMod val="75000"/>
                  </a:schemeClr>
                </a:solidFill>
              </a:rPr>
              <a:t>nd</a:t>
            </a:r>
            <a:r>
              <a:rPr lang="en-US" sz="1200" b="1" dirty="0">
                <a:solidFill>
                  <a:schemeClr val="accent6">
                    <a:lumMod val="75000"/>
                  </a:schemeClr>
                </a:solidFill>
              </a:rPr>
              <a:t> Whitening</a:t>
            </a:r>
          </a:p>
        </p:txBody>
      </p:sp>
    </p:spTree>
    <p:extLst>
      <p:ext uri="{BB962C8B-B14F-4D97-AF65-F5344CB8AC3E}">
        <p14:creationId xmlns:p14="http://schemas.microsoft.com/office/powerpoint/2010/main" val="16498957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4BB71E-D33A-4E4A-91DC-47ED2F0CDB8F}"/>
              </a:ext>
            </a:extLst>
          </p:cNvPr>
          <p:cNvSpPr>
            <a:spLocks noGrp="1"/>
          </p:cNvSpPr>
          <p:nvPr>
            <p:ph type="sldNum" sz="quarter" idx="12"/>
          </p:nvPr>
        </p:nvSpPr>
        <p:spPr/>
        <p:txBody>
          <a:bodyPr/>
          <a:lstStyle/>
          <a:p>
            <a:fld id="{70339496-BD1E-F648-8321-5C9A4B4A55FA}" type="slidenum">
              <a:rPr lang="en-US" smtClean="0"/>
              <a:t>106</a:t>
            </a:fld>
            <a:endParaRPr lang="en-US"/>
          </a:p>
        </p:txBody>
      </p:sp>
      <p:sp>
        <p:nvSpPr>
          <p:cNvPr id="8" name="Title 1">
            <a:extLst>
              <a:ext uri="{FF2B5EF4-FFF2-40B4-BE49-F238E27FC236}">
                <a16:creationId xmlns:a16="http://schemas.microsoft.com/office/drawing/2014/main" id="{187E08D6-5B2F-164B-AD2F-FC75E7421959}"/>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9" name="Rectangle 8">
            <a:extLst>
              <a:ext uri="{FF2B5EF4-FFF2-40B4-BE49-F238E27FC236}">
                <a16:creationId xmlns:a16="http://schemas.microsoft.com/office/drawing/2014/main" id="{0DDD298D-09F7-9343-B482-F88F0ADF44CD}"/>
              </a:ext>
            </a:extLst>
          </p:cNvPr>
          <p:cNvSpPr/>
          <p:nvPr/>
        </p:nvSpPr>
        <p:spPr>
          <a:xfrm>
            <a:off x="-884713" y="544769"/>
            <a:ext cx="9684327" cy="646331"/>
          </a:xfrm>
          <a:prstGeom prst="rect">
            <a:avLst/>
          </a:prstGeom>
        </p:spPr>
        <p:txBody>
          <a:bodyPr wrap="square">
            <a:spAutoFit/>
          </a:bodyPr>
          <a:lstStyle/>
          <a:p>
            <a:pPr lvl="2"/>
            <a:r>
              <a:rPr lang="en-US" b="1" dirty="0" err="1"/>
              <a:t>A.iv</a:t>
            </a:r>
            <a:r>
              <a:rPr lang="en-US" b="1" dirty="0"/>
              <a:t>. Stack fit </a:t>
            </a:r>
            <a:r>
              <a:rPr lang="en-US" b="1" dirty="0" err="1"/>
              <a:t>zeros:poles</a:t>
            </a:r>
            <a:r>
              <a:rPr lang="en-US" b="1" dirty="0"/>
              <a:t> to re-create cascading application of filtering, compare against measurement to create residuals</a:t>
            </a:r>
          </a:p>
        </p:txBody>
      </p:sp>
      <p:pic>
        <p:nvPicPr>
          <p:cNvPr id="14" name="Picture 13">
            <a:extLst>
              <a:ext uri="{FF2B5EF4-FFF2-40B4-BE49-F238E27FC236}">
                <a16:creationId xmlns:a16="http://schemas.microsoft.com/office/drawing/2014/main" id="{7795F898-10E3-944A-A920-8D73A4D476B9}"/>
              </a:ext>
            </a:extLst>
          </p:cNvPr>
          <p:cNvPicPr>
            <a:picLocks noChangeAspect="1"/>
          </p:cNvPicPr>
          <p:nvPr/>
        </p:nvPicPr>
        <p:blipFill>
          <a:blip r:embed="rId2"/>
          <a:stretch>
            <a:fillRect/>
          </a:stretch>
        </p:blipFill>
        <p:spPr>
          <a:xfrm>
            <a:off x="4067870" y="897120"/>
            <a:ext cx="5120640" cy="3424931"/>
          </a:xfrm>
          <a:prstGeom prst="rect">
            <a:avLst/>
          </a:prstGeom>
        </p:spPr>
      </p:pic>
      <p:pic>
        <p:nvPicPr>
          <p:cNvPr id="11" name="Picture 10">
            <a:extLst>
              <a:ext uri="{FF2B5EF4-FFF2-40B4-BE49-F238E27FC236}">
                <a16:creationId xmlns:a16="http://schemas.microsoft.com/office/drawing/2014/main" id="{1771E4E0-7DB4-9E4D-9B7C-47655F1629D7}"/>
              </a:ext>
            </a:extLst>
          </p:cNvPr>
          <p:cNvPicPr>
            <a:picLocks noChangeAspect="1"/>
          </p:cNvPicPr>
          <p:nvPr/>
        </p:nvPicPr>
        <p:blipFill>
          <a:blip r:embed="rId3"/>
          <a:stretch>
            <a:fillRect/>
          </a:stretch>
        </p:blipFill>
        <p:spPr>
          <a:xfrm>
            <a:off x="-12527" y="3387716"/>
            <a:ext cx="5120640" cy="3424931"/>
          </a:xfrm>
          <a:prstGeom prst="rect">
            <a:avLst/>
          </a:prstGeom>
        </p:spPr>
      </p:pic>
      <p:sp>
        <p:nvSpPr>
          <p:cNvPr id="12" name="TextBox 11">
            <a:extLst>
              <a:ext uri="{FF2B5EF4-FFF2-40B4-BE49-F238E27FC236}">
                <a16:creationId xmlns:a16="http://schemas.microsoft.com/office/drawing/2014/main" id="{626FF6CB-CB95-A440-8E73-F491F5DC3580}"/>
              </a:ext>
            </a:extLst>
          </p:cNvPr>
          <p:cNvSpPr txBox="1"/>
          <p:nvPr/>
        </p:nvSpPr>
        <p:spPr>
          <a:xfrm>
            <a:off x="415401" y="4102534"/>
            <a:ext cx="623953" cy="830997"/>
          </a:xfrm>
          <a:prstGeom prst="rect">
            <a:avLst/>
          </a:prstGeom>
          <a:noFill/>
        </p:spPr>
        <p:txBody>
          <a:bodyPr wrap="none" rtlCol="0">
            <a:spAutoFit/>
          </a:bodyPr>
          <a:lstStyle/>
          <a:p>
            <a:r>
              <a:rPr lang="en-US" sz="1200" b="1" dirty="0">
                <a:solidFill>
                  <a:srgbClr val="0000FF"/>
                </a:solidFill>
              </a:rPr>
              <a:t>State 0</a:t>
            </a:r>
          </a:p>
          <a:p>
            <a:r>
              <a:rPr lang="en-US" sz="1200" b="1" dirty="0">
                <a:solidFill>
                  <a:srgbClr val="7030A0"/>
                </a:solidFill>
              </a:rPr>
              <a:t>State 1</a:t>
            </a:r>
          </a:p>
          <a:p>
            <a:r>
              <a:rPr lang="en-US" sz="1200" b="1" dirty="0">
                <a:solidFill>
                  <a:srgbClr val="FF0000"/>
                </a:solidFill>
              </a:rPr>
              <a:t>State 2</a:t>
            </a:r>
          </a:p>
          <a:p>
            <a:r>
              <a:rPr lang="en-US" sz="1200" b="1" dirty="0">
                <a:solidFill>
                  <a:schemeClr val="accent6">
                    <a:lumMod val="75000"/>
                  </a:schemeClr>
                </a:solidFill>
              </a:rPr>
              <a:t>State 3</a:t>
            </a:r>
          </a:p>
        </p:txBody>
      </p:sp>
      <p:sp>
        <p:nvSpPr>
          <p:cNvPr id="4" name="Date Placeholder 3">
            <a:extLst>
              <a:ext uri="{FF2B5EF4-FFF2-40B4-BE49-F238E27FC236}">
                <a16:creationId xmlns:a16="http://schemas.microsoft.com/office/drawing/2014/main" id="{6F122736-593E-014D-BBFE-089CA970B39D}"/>
              </a:ext>
            </a:extLst>
          </p:cNvPr>
          <p:cNvSpPr>
            <a:spLocks noGrp="1"/>
          </p:cNvSpPr>
          <p:nvPr>
            <p:ph type="dt" sz="half" idx="10"/>
          </p:nvPr>
        </p:nvSpPr>
        <p:spPr/>
        <p:txBody>
          <a:bodyPr/>
          <a:lstStyle/>
          <a:p>
            <a:r>
              <a:rPr lang="en-US"/>
              <a:t>G2000527-v5</a:t>
            </a:r>
            <a:endParaRPr lang="en-US" dirty="0"/>
          </a:p>
        </p:txBody>
      </p:sp>
      <p:sp>
        <p:nvSpPr>
          <p:cNvPr id="15" name="TextBox 14">
            <a:extLst>
              <a:ext uri="{FF2B5EF4-FFF2-40B4-BE49-F238E27FC236}">
                <a16:creationId xmlns:a16="http://schemas.microsoft.com/office/drawing/2014/main" id="{1E9ECB25-8285-EF4C-9A8D-DC78AA38A97A}"/>
              </a:ext>
            </a:extLst>
          </p:cNvPr>
          <p:cNvSpPr txBox="1"/>
          <p:nvPr/>
        </p:nvSpPr>
        <p:spPr>
          <a:xfrm>
            <a:off x="6538586" y="1114816"/>
            <a:ext cx="575607" cy="369332"/>
          </a:xfrm>
          <a:prstGeom prst="rect">
            <a:avLst/>
          </a:prstGeom>
          <a:noFill/>
        </p:spPr>
        <p:txBody>
          <a:bodyPr wrap="none" rtlCol="0">
            <a:spAutoFit/>
          </a:bodyPr>
          <a:lstStyle/>
          <a:p>
            <a:r>
              <a:rPr lang="en-US" dirty="0"/>
              <a:t>PDA</a:t>
            </a:r>
          </a:p>
        </p:txBody>
      </p:sp>
      <p:sp>
        <p:nvSpPr>
          <p:cNvPr id="16" name="TextBox 15">
            <a:extLst>
              <a:ext uri="{FF2B5EF4-FFF2-40B4-BE49-F238E27FC236}">
                <a16:creationId xmlns:a16="http://schemas.microsoft.com/office/drawing/2014/main" id="{D3DD1430-8EF8-F54C-82D5-8DF755203E06}"/>
              </a:ext>
            </a:extLst>
          </p:cNvPr>
          <p:cNvSpPr txBox="1"/>
          <p:nvPr/>
        </p:nvSpPr>
        <p:spPr>
          <a:xfrm>
            <a:off x="2382032" y="3521901"/>
            <a:ext cx="570990" cy="369332"/>
          </a:xfrm>
          <a:prstGeom prst="rect">
            <a:avLst/>
          </a:prstGeom>
          <a:noFill/>
        </p:spPr>
        <p:txBody>
          <a:bodyPr wrap="none" rtlCol="0">
            <a:spAutoFit/>
          </a:bodyPr>
          <a:lstStyle/>
          <a:p>
            <a:r>
              <a:rPr lang="en-US" dirty="0"/>
              <a:t>PDB</a:t>
            </a:r>
          </a:p>
        </p:txBody>
      </p:sp>
      <p:sp>
        <p:nvSpPr>
          <p:cNvPr id="17" name="TextBox 16">
            <a:extLst>
              <a:ext uri="{FF2B5EF4-FFF2-40B4-BE49-F238E27FC236}">
                <a16:creationId xmlns:a16="http://schemas.microsoft.com/office/drawing/2014/main" id="{4D1D77BD-B8BC-2241-9B8A-23B0DB72F240}"/>
              </a:ext>
            </a:extLst>
          </p:cNvPr>
          <p:cNvSpPr txBox="1"/>
          <p:nvPr/>
        </p:nvSpPr>
        <p:spPr>
          <a:xfrm>
            <a:off x="4488447" y="1611942"/>
            <a:ext cx="623953" cy="830997"/>
          </a:xfrm>
          <a:prstGeom prst="rect">
            <a:avLst/>
          </a:prstGeom>
          <a:noFill/>
        </p:spPr>
        <p:txBody>
          <a:bodyPr wrap="none" rtlCol="0">
            <a:spAutoFit/>
          </a:bodyPr>
          <a:lstStyle/>
          <a:p>
            <a:r>
              <a:rPr lang="en-US" sz="1200" b="1" dirty="0">
                <a:solidFill>
                  <a:srgbClr val="0000FF"/>
                </a:solidFill>
              </a:rPr>
              <a:t>State 0</a:t>
            </a:r>
          </a:p>
          <a:p>
            <a:r>
              <a:rPr lang="en-US" sz="1200" b="1" dirty="0">
                <a:solidFill>
                  <a:srgbClr val="7030A0"/>
                </a:solidFill>
              </a:rPr>
              <a:t>State 1</a:t>
            </a:r>
          </a:p>
          <a:p>
            <a:r>
              <a:rPr lang="en-US" sz="1200" b="1" dirty="0">
                <a:solidFill>
                  <a:srgbClr val="FF0000"/>
                </a:solidFill>
              </a:rPr>
              <a:t>State 2</a:t>
            </a:r>
          </a:p>
          <a:p>
            <a:r>
              <a:rPr lang="en-US" sz="1200" b="1" dirty="0">
                <a:solidFill>
                  <a:schemeClr val="accent6">
                    <a:lumMod val="75000"/>
                  </a:schemeClr>
                </a:solidFill>
              </a:rPr>
              <a:t>State 3</a:t>
            </a:r>
          </a:p>
        </p:txBody>
      </p:sp>
      <p:sp>
        <p:nvSpPr>
          <p:cNvPr id="18" name="TextBox 17">
            <a:extLst>
              <a:ext uri="{FF2B5EF4-FFF2-40B4-BE49-F238E27FC236}">
                <a16:creationId xmlns:a16="http://schemas.microsoft.com/office/drawing/2014/main" id="{06D17ED1-140B-D749-8E82-F2E432F1F7D9}"/>
              </a:ext>
            </a:extLst>
          </p:cNvPr>
          <p:cNvSpPr txBox="1"/>
          <p:nvPr/>
        </p:nvSpPr>
        <p:spPr>
          <a:xfrm>
            <a:off x="125259" y="1164921"/>
            <a:ext cx="4058433" cy="2554545"/>
          </a:xfrm>
          <a:prstGeom prst="rect">
            <a:avLst/>
          </a:prstGeom>
          <a:noFill/>
        </p:spPr>
        <p:txBody>
          <a:bodyPr wrap="square" rtlCol="0">
            <a:spAutoFit/>
          </a:bodyPr>
          <a:lstStyle/>
          <a:p>
            <a:r>
              <a:rPr lang="en-US" sz="1600" dirty="0"/>
              <a:t>Take the poles and zeros from the fit each stage, collect them, successively adding them to a new model filter of each state, and divide that cascaded model against the original data</a:t>
            </a:r>
          </a:p>
          <a:p>
            <a:endParaRPr lang="en-US" sz="1600" dirty="0"/>
          </a:p>
          <a:p>
            <a:r>
              <a:rPr lang="en-US" sz="1600" dirty="0"/>
              <a:t>We see how the lack of low frequency data for the whitening stages impacts this residual – especially for state 3, which has the error from both the 1</a:t>
            </a:r>
            <a:r>
              <a:rPr lang="en-US" sz="1600" baseline="30000" dirty="0"/>
              <a:t>st</a:t>
            </a:r>
            <a:r>
              <a:rPr lang="en-US" sz="1600" dirty="0"/>
              <a:t> and 2</a:t>
            </a:r>
            <a:r>
              <a:rPr lang="en-US" sz="1600" baseline="30000" dirty="0"/>
              <a:t>nd</a:t>
            </a:r>
            <a:r>
              <a:rPr lang="en-US" sz="1600" dirty="0"/>
              <a:t> whitening stage</a:t>
            </a:r>
          </a:p>
          <a:p>
            <a:endParaRPr lang="en-US" sz="1600" dirty="0"/>
          </a:p>
        </p:txBody>
      </p:sp>
      <p:sp>
        <p:nvSpPr>
          <p:cNvPr id="19" name="TextBox 18">
            <a:extLst>
              <a:ext uri="{FF2B5EF4-FFF2-40B4-BE49-F238E27FC236}">
                <a16:creationId xmlns:a16="http://schemas.microsoft.com/office/drawing/2014/main" id="{ED3889CF-C2BE-3540-AF25-1BB5A82C62DE}"/>
              </a:ext>
            </a:extLst>
          </p:cNvPr>
          <p:cNvSpPr txBox="1"/>
          <p:nvPr/>
        </p:nvSpPr>
        <p:spPr>
          <a:xfrm>
            <a:off x="5137760" y="4260937"/>
            <a:ext cx="3820438" cy="2308324"/>
          </a:xfrm>
          <a:prstGeom prst="rect">
            <a:avLst/>
          </a:prstGeom>
          <a:noFill/>
        </p:spPr>
        <p:txBody>
          <a:bodyPr wrap="square" rtlCol="0">
            <a:spAutoFit/>
          </a:bodyPr>
          <a:lstStyle/>
          <a:p>
            <a:r>
              <a:rPr lang="en-US" sz="1600" dirty="0"/>
              <a:t>… but the magnitude residual is still only at most 0.0025 away from unity at 10 Hz, and closer than that for most frequencies until 5 kHz. </a:t>
            </a:r>
          </a:p>
          <a:p>
            <a:endParaRPr lang="en-US" sz="1600" dirty="0"/>
          </a:p>
          <a:p>
            <a:r>
              <a:rPr lang="en-US" sz="1600" b="1" dirty="0"/>
              <a:t>So now we have a good model of the measurement.</a:t>
            </a:r>
          </a:p>
          <a:p>
            <a:r>
              <a:rPr lang="en-US" sz="1600" b="1" dirty="0"/>
              <a:t>Is it better than the old model that Stefan and Lilli created and installed?</a:t>
            </a:r>
          </a:p>
        </p:txBody>
      </p:sp>
    </p:spTree>
    <p:extLst>
      <p:ext uri="{BB962C8B-B14F-4D97-AF65-F5344CB8AC3E}">
        <p14:creationId xmlns:p14="http://schemas.microsoft.com/office/powerpoint/2010/main" val="12078763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6AF8DAC-12DB-5E41-AEC3-F513B5981DBF}"/>
              </a:ext>
            </a:extLst>
          </p:cNvPr>
          <p:cNvPicPr>
            <a:picLocks/>
          </p:cNvPicPr>
          <p:nvPr/>
        </p:nvPicPr>
        <p:blipFill>
          <a:blip r:embed="rId2"/>
          <a:stretch>
            <a:fillRect/>
          </a:stretch>
        </p:blipFill>
        <p:spPr>
          <a:xfrm>
            <a:off x="-23750" y="3374547"/>
            <a:ext cx="5120640" cy="3429000"/>
          </a:xfrm>
          <a:prstGeom prst="rect">
            <a:avLst/>
          </a:prstGeom>
        </p:spPr>
      </p:pic>
      <p:pic>
        <p:nvPicPr>
          <p:cNvPr id="31" name="Picture 30">
            <a:extLst>
              <a:ext uri="{FF2B5EF4-FFF2-40B4-BE49-F238E27FC236}">
                <a16:creationId xmlns:a16="http://schemas.microsoft.com/office/drawing/2014/main" id="{80F5FC70-67B9-9044-BFBE-B4CBDFCF1C6F}"/>
              </a:ext>
            </a:extLst>
          </p:cNvPr>
          <p:cNvPicPr>
            <a:picLocks/>
          </p:cNvPicPr>
          <p:nvPr/>
        </p:nvPicPr>
        <p:blipFill>
          <a:blip r:embed="rId3"/>
          <a:stretch>
            <a:fillRect/>
          </a:stretch>
        </p:blipFill>
        <p:spPr>
          <a:xfrm>
            <a:off x="4106485" y="799031"/>
            <a:ext cx="5120640" cy="3431573"/>
          </a:xfrm>
          <a:prstGeom prst="rect">
            <a:avLst/>
          </a:prstGeom>
        </p:spPr>
      </p:pic>
      <p:sp>
        <p:nvSpPr>
          <p:cNvPr id="5" name="Slide Number Placeholder 4">
            <a:extLst>
              <a:ext uri="{FF2B5EF4-FFF2-40B4-BE49-F238E27FC236}">
                <a16:creationId xmlns:a16="http://schemas.microsoft.com/office/drawing/2014/main" id="{CE6230FD-FE8E-D34F-857F-401D0DE610AB}"/>
              </a:ext>
            </a:extLst>
          </p:cNvPr>
          <p:cNvSpPr>
            <a:spLocks noGrp="1"/>
          </p:cNvSpPr>
          <p:nvPr>
            <p:ph type="sldNum" sz="quarter" idx="12"/>
          </p:nvPr>
        </p:nvSpPr>
        <p:spPr/>
        <p:txBody>
          <a:bodyPr/>
          <a:lstStyle/>
          <a:p>
            <a:fld id="{70339496-BD1E-F648-8321-5C9A4B4A55FA}" type="slidenum">
              <a:rPr lang="en-US" smtClean="0"/>
              <a:t>107</a:t>
            </a:fld>
            <a:endParaRPr lang="en-US"/>
          </a:p>
        </p:txBody>
      </p:sp>
      <p:sp>
        <p:nvSpPr>
          <p:cNvPr id="7" name="Title 1">
            <a:extLst>
              <a:ext uri="{FF2B5EF4-FFF2-40B4-BE49-F238E27FC236}">
                <a16:creationId xmlns:a16="http://schemas.microsoft.com/office/drawing/2014/main" id="{2D889243-6BB1-DB41-88F9-06B8BB8A067C}"/>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8" name="Rectangle 7">
            <a:extLst>
              <a:ext uri="{FF2B5EF4-FFF2-40B4-BE49-F238E27FC236}">
                <a16:creationId xmlns:a16="http://schemas.microsoft.com/office/drawing/2014/main" id="{213AD2F0-981D-7F44-BE65-E3D84D2895F2}"/>
              </a:ext>
            </a:extLst>
          </p:cNvPr>
          <p:cNvSpPr/>
          <p:nvPr/>
        </p:nvSpPr>
        <p:spPr>
          <a:xfrm>
            <a:off x="-884713" y="544769"/>
            <a:ext cx="9684327" cy="646331"/>
          </a:xfrm>
          <a:prstGeom prst="rect">
            <a:avLst/>
          </a:prstGeom>
        </p:spPr>
        <p:txBody>
          <a:bodyPr wrap="square">
            <a:spAutoFit/>
          </a:bodyPr>
          <a:lstStyle/>
          <a:p>
            <a:pPr lvl="2"/>
            <a:r>
              <a:rPr lang="en-US" b="1" dirty="0" err="1"/>
              <a:t>A.v.</a:t>
            </a:r>
            <a:r>
              <a:rPr lang="en-US" b="1" dirty="0"/>
              <a:t> Reconstruct residuals of compensation we actually used (both in front-end for LF and GDS for HF)</a:t>
            </a:r>
          </a:p>
        </p:txBody>
      </p:sp>
      <p:sp>
        <p:nvSpPr>
          <p:cNvPr id="18" name="TextBox 17">
            <a:extLst>
              <a:ext uri="{FF2B5EF4-FFF2-40B4-BE49-F238E27FC236}">
                <a16:creationId xmlns:a16="http://schemas.microsoft.com/office/drawing/2014/main" id="{978BDD63-E8D1-4B49-BC86-012FBF43B834}"/>
              </a:ext>
            </a:extLst>
          </p:cNvPr>
          <p:cNvSpPr txBox="1"/>
          <p:nvPr/>
        </p:nvSpPr>
        <p:spPr>
          <a:xfrm>
            <a:off x="478972" y="1161142"/>
            <a:ext cx="3396343" cy="2062103"/>
          </a:xfrm>
          <a:prstGeom prst="rect">
            <a:avLst/>
          </a:prstGeom>
          <a:noFill/>
        </p:spPr>
        <p:txBody>
          <a:bodyPr wrap="square" rtlCol="0">
            <a:spAutoFit/>
          </a:bodyPr>
          <a:lstStyle/>
          <a:p>
            <a:r>
              <a:rPr lang="en-US" sz="1600" dirty="0"/>
              <a:t>This pulls the LF zeros and poles from Stefan’s work.</a:t>
            </a:r>
          </a:p>
          <a:p>
            <a:endParaRPr lang="en-US" sz="1600" dirty="0"/>
          </a:p>
          <a:p>
            <a:r>
              <a:rPr lang="en-US" sz="1600" b="1" dirty="0"/>
              <a:t>It does *not* yet include HF poles</a:t>
            </a:r>
          </a:p>
          <a:p>
            <a:endParaRPr lang="en-US" sz="1600" dirty="0"/>
          </a:p>
          <a:p>
            <a:r>
              <a:rPr lang="en-US" sz="1600" dirty="0"/>
              <a:t>The residual is each individual stage’s measured response / compensation FM response</a:t>
            </a:r>
          </a:p>
        </p:txBody>
      </p:sp>
      <p:sp>
        <p:nvSpPr>
          <p:cNvPr id="4" name="Date Placeholder 3">
            <a:extLst>
              <a:ext uri="{FF2B5EF4-FFF2-40B4-BE49-F238E27FC236}">
                <a16:creationId xmlns:a16="http://schemas.microsoft.com/office/drawing/2014/main" id="{91DA0143-2C79-5D49-BCCB-CAAA4164B454}"/>
              </a:ext>
            </a:extLst>
          </p:cNvPr>
          <p:cNvSpPr>
            <a:spLocks noGrp="1"/>
          </p:cNvSpPr>
          <p:nvPr>
            <p:ph type="dt" sz="half" idx="10"/>
          </p:nvPr>
        </p:nvSpPr>
        <p:spPr/>
        <p:txBody>
          <a:bodyPr/>
          <a:lstStyle/>
          <a:p>
            <a:r>
              <a:rPr lang="en-US"/>
              <a:t>G2000527-v5</a:t>
            </a:r>
            <a:endParaRPr lang="en-US" dirty="0"/>
          </a:p>
        </p:txBody>
      </p:sp>
      <p:sp>
        <p:nvSpPr>
          <p:cNvPr id="25" name="TextBox 24">
            <a:extLst>
              <a:ext uri="{FF2B5EF4-FFF2-40B4-BE49-F238E27FC236}">
                <a16:creationId xmlns:a16="http://schemas.microsoft.com/office/drawing/2014/main" id="{F8BA07C5-0355-2D47-AA79-A8DDE92068CE}"/>
              </a:ext>
            </a:extLst>
          </p:cNvPr>
          <p:cNvSpPr txBox="1"/>
          <p:nvPr/>
        </p:nvSpPr>
        <p:spPr>
          <a:xfrm>
            <a:off x="4463296" y="1599715"/>
            <a:ext cx="1090170" cy="830997"/>
          </a:xfrm>
          <a:prstGeom prst="rect">
            <a:avLst/>
          </a:prstGeom>
          <a:noFill/>
        </p:spPr>
        <p:txBody>
          <a:bodyPr wrap="none" rtlCol="0">
            <a:spAutoFit/>
          </a:bodyPr>
          <a:lstStyle/>
          <a:p>
            <a:r>
              <a:rPr lang="en-US" sz="1200" b="1" dirty="0">
                <a:solidFill>
                  <a:srgbClr val="0000FF"/>
                </a:solidFill>
              </a:rPr>
              <a:t>No Filters</a:t>
            </a:r>
          </a:p>
          <a:p>
            <a:r>
              <a:rPr lang="en-US" sz="1200" b="1" dirty="0">
                <a:solidFill>
                  <a:srgbClr val="7030A0"/>
                </a:solidFill>
              </a:rPr>
              <a:t>1</a:t>
            </a:r>
            <a:r>
              <a:rPr lang="en-US" sz="1200" b="1" baseline="30000" dirty="0">
                <a:solidFill>
                  <a:srgbClr val="7030A0"/>
                </a:solidFill>
              </a:rPr>
              <a:t>st</a:t>
            </a:r>
            <a:r>
              <a:rPr lang="en-US" sz="1200" b="1" dirty="0">
                <a:solidFill>
                  <a:srgbClr val="7030A0"/>
                </a:solidFill>
              </a:rPr>
              <a:t> Whitening</a:t>
            </a:r>
          </a:p>
          <a:p>
            <a:r>
              <a:rPr lang="en-US" sz="1200" b="1" dirty="0">
                <a:solidFill>
                  <a:srgbClr val="FF0000"/>
                </a:solidFill>
              </a:rPr>
              <a:t>Low pass</a:t>
            </a:r>
          </a:p>
          <a:p>
            <a:r>
              <a:rPr lang="en-US" sz="1200" b="1" dirty="0">
                <a:solidFill>
                  <a:schemeClr val="accent6">
                    <a:lumMod val="75000"/>
                  </a:schemeClr>
                </a:solidFill>
              </a:rPr>
              <a:t>2</a:t>
            </a:r>
            <a:r>
              <a:rPr lang="en-US" sz="1200" b="1" baseline="30000" dirty="0">
                <a:solidFill>
                  <a:schemeClr val="accent6">
                    <a:lumMod val="75000"/>
                  </a:schemeClr>
                </a:solidFill>
              </a:rPr>
              <a:t>nd</a:t>
            </a:r>
            <a:r>
              <a:rPr lang="en-US" sz="1200" b="1" dirty="0">
                <a:solidFill>
                  <a:schemeClr val="accent6">
                    <a:lumMod val="75000"/>
                  </a:schemeClr>
                </a:solidFill>
              </a:rPr>
              <a:t> Whitening</a:t>
            </a:r>
          </a:p>
        </p:txBody>
      </p:sp>
      <p:sp>
        <p:nvSpPr>
          <p:cNvPr id="26" name="TextBox 25">
            <a:extLst>
              <a:ext uri="{FF2B5EF4-FFF2-40B4-BE49-F238E27FC236}">
                <a16:creationId xmlns:a16="http://schemas.microsoft.com/office/drawing/2014/main" id="{282DD2C7-C294-6B45-8247-3BA66AECEF1E}"/>
              </a:ext>
            </a:extLst>
          </p:cNvPr>
          <p:cNvSpPr txBox="1"/>
          <p:nvPr/>
        </p:nvSpPr>
        <p:spPr>
          <a:xfrm>
            <a:off x="4892635" y="4129974"/>
            <a:ext cx="4251365" cy="2062103"/>
          </a:xfrm>
          <a:prstGeom prst="rect">
            <a:avLst/>
          </a:prstGeom>
          <a:noFill/>
        </p:spPr>
        <p:txBody>
          <a:bodyPr wrap="square" rtlCol="0">
            <a:spAutoFit/>
          </a:bodyPr>
          <a:lstStyle/>
          <a:p>
            <a:r>
              <a:rPr lang="en-US" sz="1600" b="1" i="1" dirty="0"/>
              <a:t>NOTE THE YLIM SCALE CHANGE</a:t>
            </a:r>
            <a:endParaRPr lang="en-US" sz="1400" dirty="0"/>
          </a:p>
          <a:p>
            <a:pPr marL="285750" indent="-285750">
              <a:buFont typeface="Arial" panose="020B0604020202020204" pitchFamily="34" charset="0"/>
              <a:buChar char="•"/>
            </a:pPr>
            <a:r>
              <a:rPr lang="en-US" sz="1400" b="1" dirty="0"/>
              <a:t>PDA has a 3% gain error in it’s 1</a:t>
            </a:r>
            <a:r>
              <a:rPr lang="en-US" sz="1400" b="1" baseline="30000" dirty="0"/>
              <a:t>st</a:t>
            </a:r>
            <a:r>
              <a:rPr lang="en-US" sz="1400" b="1" dirty="0"/>
              <a:t> whitening stage compensation</a:t>
            </a:r>
            <a:r>
              <a:rPr lang="en-US" sz="1400" dirty="0"/>
              <a:t>, </a:t>
            </a:r>
            <a:r>
              <a:rPr lang="en-US" sz="1400" b="1" dirty="0"/>
              <a:t>see rabbit hole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”No filters” response is clearly missing the 19 kHz pole, fine – we compensate that later. Fine.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2</a:t>
            </a:r>
            <a:r>
              <a:rPr lang="en-US" sz="1400" baseline="30000" dirty="0"/>
              <a:t>nd</a:t>
            </a:r>
            <a:r>
              <a:rPr lang="en-US" sz="1400" dirty="0"/>
              <a:t> stage compensation is &lt; 0.1% away from unity magnitude. Interesting.</a:t>
            </a:r>
            <a:endParaRPr lang="en-US" sz="1600" dirty="0"/>
          </a:p>
        </p:txBody>
      </p:sp>
      <p:sp>
        <p:nvSpPr>
          <p:cNvPr id="27" name="TextBox 26">
            <a:extLst>
              <a:ext uri="{FF2B5EF4-FFF2-40B4-BE49-F238E27FC236}">
                <a16:creationId xmlns:a16="http://schemas.microsoft.com/office/drawing/2014/main" id="{8C666B9C-3D2C-9248-BE63-B18823842D2A}"/>
              </a:ext>
            </a:extLst>
          </p:cNvPr>
          <p:cNvSpPr txBox="1"/>
          <p:nvPr/>
        </p:nvSpPr>
        <p:spPr>
          <a:xfrm>
            <a:off x="6538586" y="1593788"/>
            <a:ext cx="575607" cy="369332"/>
          </a:xfrm>
          <a:prstGeom prst="rect">
            <a:avLst/>
          </a:prstGeom>
          <a:noFill/>
        </p:spPr>
        <p:txBody>
          <a:bodyPr wrap="none" rtlCol="0">
            <a:spAutoFit/>
          </a:bodyPr>
          <a:lstStyle/>
          <a:p>
            <a:r>
              <a:rPr lang="en-US" dirty="0"/>
              <a:t>PDA</a:t>
            </a:r>
          </a:p>
        </p:txBody>
      </p:sp>
      <p:sp>
        <p:nvSpPr>
          <p:cNvPr id="28" name="TextBox 27">
            <a:extLst>
              <a:ext uri="{FF2B5EF4-FFF2-40B4-BE49-F238E27FC236}">
                <a16:creationId xmlns:a16="http://schemas.microsoft.com/office/drawing/2014/main" id="{15D10D58-2300-9A45-826D-792477B0F1C6}"/>
              </a:ext>
            </a:extLst>
          </p:cNvPr>
          <p:cNvSpPr txBox="1"/>
          <p:nvPr/>
        </p:nvSpPr>
        <p:spPr>
          <a:xfrm>
            <a:off x="2264129" y="4126531"/>
            <a:ext cx="570990" cy="369332"/>
          </a:xfrm>
          <a:prstGeom prst="rect">
            <a:avLst/>
          </a:prstGeom>
          <a:noFill/>
        </p:spPr>
        <p:txBody>
          <a:bodyPr wrap="none" rtlCol="0">
            <a:spAutoFit/>
          </a:bodyPr>
          <a:lstStyle/>
          <a:p>
            <a:r>
              <a:rPr lang="en-US" dirty="0"/>
              <a:t>PDB</a:t>
            </a:r>
          </a:p>
        </p:txBody>
      </p:sp>
      <p:sp>
        <p:nvSpPr>
          <p:cNvPr id="29" name="TextBox 28">
            <a:extLst>
              <a:ext uri="{FF2B5EF4-FFF2-40B4-BE49-F238E27FC236}">
                <a16:creationId xmlns:a16="http://schemas.microsoft.com/office/drawing/2014/main" id="{0D3ED063-B058-E144-9218-3A6BF0D74193}"/>
              </a:ext>
            </a:extLst>
          </p:cNvPr>
          <p:cNvSpPr txBox="1"/>
          <p:nvPr/>
        </p:nvSpPr>
        <p:spPr>
          <a:xfrm>
            <a:off x="348496" y="4132458"/>
            <a:ext cx="1090170" cy="830997"/>
          </a:xfrm>
          <a:prstGeom prst="rect">
            <a:avLst/>
          </a:prstGeom>
          <a:noFill/>
        </p:spPr>
        <p:txBody>
          <a:bodyPr wrap="none" rtlCol="0">
            <a:spAutoFit/>
          </a:bodyPr>
          <a:lstStyle/>
          <a:p>
            <a:r>
              <a:rPr lang="en-US" sz="1200" b="1" dirty="0">
                <a:solidFill>
                  <a:srgbClr val="0000FF"/>
                </a:solidFill>
              </a:rPr>
              <a:t>No Filters</a:t>
            </a:r>
          </a:p>
          <a:p>
            <a:r>
              <a:rPr lang="en-US" sz="1200" b="1" dirty="0">
                <a:solidFill>
                  <a:srgbClr val="7030A0"/>
                </a:solidFill>
              </a:rPr>
              <a:t>1</a:t>
            </a:r>
            <a:r>
              <a:rPr lang="en-US" sz="1200" b="1" baseline="30000" dirty="0">
                <a:solidFill>
                  <a:srgbClr val="7030A0"/>
                </a:solidFill>
              </a:rPr>
              <a:t>st</a:t>
            </a:r>
            <a:r>
              <a:rPr lang="en-US" sz="1200" b="1" dirty="0">
                <a:solidFill>
                  <a:srgbClr val="7030A0"/>
                </a:solidFill>
              </a:rPr>
              <a:t> Whitening</a:t>
            </a:r>
          </a:p>
          <a:p>
            <a:r>
              <a:rPr lang="en-US" sz="1200" b="1" dirty="0">
                <a:solidFill>
                  <a:srgbClr val="FF0000"/>
                </a:solidFill>
              </a:rPr>
              <a:t>Low pass</a:t>
            </a:r>
          </a:p>
          <a:p>
            <a:r>
              <a:rPr lang="en-US" sz="1200" b="1" dirty="0">
                <a:solidFill>
                  <a:schemeClr val="accent6">
                    <a:lumMod val="75000"/>
                  </a:schemeClr>
                </a:solidFill>
              </a:rPr>
              <a:t>2</a:t>
            </a:r>
            <a:r>
              <a:rPr lang="en-US" sz="1200" b="1" baseline="30000" dirty="0">
                <a:solidFill>
                  <a:schemeClr val="accent6">
                    <a:lumMod val="75000"/>
                  </a:schemeClr>
                </a:solidFill>
              </a:rPr>
              <a:t>nd</a:t>
            </a:r>
            <a:r>
              <a:rPr lang="en-US" sz="1200" b="1" dirty="0">
                <a:solidFill>
                  <a:schemeClr val="accent6">
                    <a:lumMod val="75000"/>
                  </a:schemeClr>
                </a:solidFill>
              </a:rPr>
              <a:t> Whitening</a:t>
            </a:r>
          </a:p>
        </p:txBody>
      </p:sp>
    </p:spTree>
    <p:extLst>
      <p:ext uri="{BB962C8B-B14F-4D97-AF65-F5344CB8AC3E}">
        <p14:creationId xmlns:p14="http://schemas.microsoft.com/office/powerpoint/2010/main" val="41715150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C5EEA8-48FD-E041-A88E-E903E81D2BDE}"/>
              </a:ext>
            </a:extLst>
          </p:cNvPr>
          <p:cNvPicPr>
            <a:picLocks/>
          </p:cNvPicPr>
          <p:nvPr/>
        </p:nvPicPr>
        <p:blipFill>
          <a:blip r:embed="rId2"/>
          <a:stretch>
            <a:fillRect/>
          </a:stretch>
        </p:blipFill>
        <p:spPr>
          <a:xfrm>
            <a:off x="-1" y="3384468"/>
            <a:ext cx="5120640" cy="3429000"/>
          </a:xfrm>
          <a:prstGeom prst="rect">
            <a:avLst/>
          </a:prstGeom>
        </p:spPr>
      </p:pic>
      <p:pic>
        <p:nvPicPr>
          <p:cNvPr id="11" name="Picture 10">
            <a:extLst>
              <a:ext uri="{FF2B5EF4-FFF2-40B4-BE49-F238E27FC236}">
                <a16:creationId xmlns:a16="http://schemas.microsoft.com/office/drawing/2014/main" id="{4F41182C-F113-3541-95CE-EB1512B86ADD}"/>
              </a:ext>
            </a:extLst>
          </p:cNvPr>
          <p:cNvPicPr>
            <a:picLocks/>
          </p:cNvPicPr>
          <p:nvPr/>
        </p:nvPicPr>
        <p:blipFill>
          <a:blip r:embed="rId3"/>
          <a:stretch>
            <a:fillRect/>
          </a:stretch>
        </p:blipFill>
        <p:spPr>
          <a:xfrm>
            <a:off x="4023360" y="807523"/>
            <a:ext cx="5120640" cy="3429000"/>
          </a:xfrm>
          <a:prstGeom prst="rect">
            <a:avLst/>
          </a:prstGeom>
        </p:spPr>
      </p:pic>
      <p:sp>
        <p:nvSpPr>
          <p:cNvPr id="4" name="Date Placeholder 3">
            <a:extLst>
              <a:ext uri="{FF2B5EF4-FFF2-40B4-BE49-F238E27FC236}">
                <a16:creationId xmlns:a16="http://schemas.microsoft.com/office/drawing/2014/main" id="{256C994F-40C3-504D-B00D-6516E37AFEB7}"/>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90D22B9D-99F4-0A4F-9FD0-FCFFDA8BF3DE}"/>
              </a:ext>
            </a:extLst>
          </p:cNvPr>
          <p:cNvSpPr>
            <a:spLocks noGrp="1"/>
          </p:cNvSpPr>
          <p:nvPr>
            <p:ph type="sldNum" sz="quarter" idx="12"/>
          </p:nvPr>
        </p:nvSpPr>
        <p:spPr/>
        <p:txBody>
          <a:bodyPr/>
          <a:lstStyle/>
          <a:p>
            <a:fld id="{70339496-BD1E-F648-8321-5C9A4B4A55FA}" type="slidenum">
              <a:rPr lang="en-US" smtClean="0"/>
              <a:t>108</a:t>
            </a:fld>
            <a:endParaRPr lang="en-US"/>
          </a:p>
        </p:txBody>
      </p:sp>
      <p:sp>
        <p:nvSpPr>
          <p:cNvPr id="6" name="Title 1">
            <a:extLst>
              <a:ext uri="{FF2B5EF4-FFF2-40B4-BE49-F238E27FC236}">
                <a16:creationId xmlns:a16="http://schemas.microsoft.com/office/drawing/2014/main" id="{7B1FBA62-DE72-3A4D-BBFA-ED29883EDECB}"/>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7" name="Rectangle 6">
            <a:extLst>
              <a:ext uri="{FF2B5EF4-FFF2-40B4-BE49-F238E27FC236}">
                <a16:creationId xmlns:a16="http://schemas.microsoft.com/office/drawing/2014/main" id="{2F96B60E-191F-E340-9ED6-148F2D1AF4DD}"/>
              </a:ext>
            </a:extLst>
          </p:cNvPr>
          <p:cNvSpPr/>
          <p:nvPr/>
        </p:nvSpPr>
        <p:spPr>
          <a:xfrm>
            <a:off x="-884713" y="544769"/>
            <a:ext cx="9684327" cy="646331"/>
          </a:xfrm>
          <a:prstGeom prst="rect">
            <a:avLst/>
          </a:prstGeom>
        </p:spPr>
        <p:txBody>
          <a:bodyPr wrap="square">
            <a:spAutoFit/>
          </a:bodyPr>
          <a:lstStyle/>
          <a:p>
            <a:pPr lvl="2"/>
            <a:r>
              <a:rPr lang="en-US" b="1" dirty="0" err="1"/>
              <a:t>A.v.</a:t>
            </a:r>
            <a:r>
              <a:rPr lang="en-US" b="1" dirty="0"/>
              <a:t> Reconstruct residuals of compensation we actually used (both in front-end for LF and GDS for HF)</a:t>
            </a:r>
          </a:p>
        </p:txBody>
      </p:sp>
      <p:sp>
        <p:nvSpPr>
          <p:cNvPr id="12" name="TextBox 11">
            <a:extLst>
              <a:ext uri="{FF2B5EF4-FFF2-40B4-BE49-F238E27FC236}">
                <a16:creationId xmlns:a16="http://schemas.microsoft.com/office/drawing/2014/main" id="{8A2FBDC1-FC60-EB42-A7AC-1D9D0DC0BD4B}"/>
              </a:ext>
            </a:extLst>
          </p:cNvPr>
          <p:cNvSpPr txBox="1"/>
          <p:nvPr/>
        </p:nvSpPr>
        <p:spPr>
          <a:xfrm>
            <a:off x="285008" y="1199409"/>
            <a:ext cx="3716976" cy="2585323"/>
          </a:xfrm>
          <a:prstGeom prst="rect">
            <a:avLst/>
          </a:prstGeom>
          <a:noFill/>
        </p:spPr>
        <p:txBody>
          <a:bodyPr wrap="square" rtlCol="0">
            <a:spAutoFit/>
          </a:bodyPr>
          <a:lstStyle/>
          <a:p>
            <a:r>
              <a:rPr lang="en-US" dirty="0"/>
              <a:t>Here’s the “stacked” version…</a:t>
            </a:r>
          </a:p>
          <a:p>
            <a:endParaRPr lang="en-US" dirty="0"/>
          </a:p>
          <a:p>
            <a:r>
              <a:rPr lang="en-US" dirty="0"/>
              <a:t>One can see the “DC Gain” error is stacking up – </a:t>
            </a:r>
            <a:r>
              <a:rPr lang="en-US" b="1" dirty="0"/>
              <a:t>especially, strangely the 1</a:t>
            </a:r>
            <a:r>
              <a:rPr lang="en-US" b="1" baseline="30000" dirty="0"/>
              <a:t>st</a:t>
            </a:r>
            <a:r>
              <a:rPr lang="en-US" b="1" dirty="0"/>
              <a:t> whitening stage of PDA</a:t>
            </a:r>
          </a:p>
          <a:p>
            <a:endParaRPr lang="en-US" dirty="0"/>
          </a:p>
          <a:p>
            <a:r>
              <a:rPr lang="en-US" dirty="0"/>
              <a:t>*but* the magnitude response is still “flat” up to ~1kHz </a:t>
            </a:r>
          </a:p>
          <a:p>
            <a:endParaRPr lang="en-US" dirty="0"/>
          </a:p>
        </p:txBody>
      </p:sp>
      <p:sp>
        <p:nvSpPr>
          <p:cNvPr id="14" name="Rectangle 13">
            <a:extLst>
              <a:ext uri="{FF2B5EF4-FFF2-40B4-BE49-F238E27FC236}">
                <a16:creationId xmlns:a16="http://schemas.microsoft.com/office/drawing/2014/main" id="{0AA259C8-B04F-D44B-81BC-7D0D22C64E50}"/>
              </a:ext>
            </a:extLst>
          </p:cNvPr>
          <p:cNvSpPr/>
          <p:nvPr/>
        </p:nvSpPr>
        <p:spPr>
          <a:xfrm>
            <a:off x="5225143" y="4602126"/>
            <a:ext cx="3687288" cy="2031325"/>
          </a:xfrm>
          <a:prstGeom prst="rect">
            <a:avLst/>
          </a:prstGeom>
        </p:spPr>
        <p:txBody>
          <a:bodyPr wrap="square">
            <a:spAutoFit/>
          </a:bodyPr>
          <a:lstStyle/>
          <a:p>
            <a:r>
              <a:rPr lang="en-US" dirty="0"/>
              <a:t>Phase is rolling off quickly, but that’s the missing compensation for 19 kHz pole.</a:t>
            </a:r>
          </a:p>
          <a:p>
            <a:endParaRPr lang="en-US" dirty="0"/>
          </a:p>
          <a:p>
            <a:r>
              <a:rPr lang="en-US" dirty="0"/>
              <a:t>This gets applied when I create the sum (because that’s how it’s done in the current calibration scheme)</a:t>
            </a:r>
          </a:p>
        </p:txBody>
      </p:sp>
      <p:sp>
        <p:nvSpPr>
          <p:cNvPr id="15" name="TextBox 14">
            <a:extLst>
              <a:ext uri="{FF2B5EF4-FFF2-40B4-BE49-F238E27FC236}">
                <a16:creationId xmlns:a16="http://schemas.microsoft.com/office/drawing/2014/main" id="{374436CD-01B2-404D-A245-513D97149047}"/>
              </a:ext>
            </a:extLst>
          </p:cNvPr>
          <p:cNvSpPr txBox="1"/>
          <p:nvPr/>
        </p:nvSpPr>
        <p:spPr>
          <a:xfrm>
            <a:off x="4405510" y="1573090"/>
            <a:ext cx="623953" cy="830997"/>
          </a:xfrm>
          <a:prstGeom prst="rect">
            <a:avLst/>
          </a:prstGeom>
          <a:noFill/>
        </p:spPr>
        <p:txBody>
          <a:bodyPr wrap="none" rtlCol="0">
            <a:spAutoFit/>
          </a:bodyPr>
          <a:lstStyle/>
          <a:p>
            <a:r>
              <a:rPr lang="en-US" sz="1200" b="1" dirty="0">
                <a:solidFill>
                  <a:srgbClr val="0000FF"/>
                </a:solidFill>
              </a:rPr>
              <a:t>State 0</a:t>
            </a:r>
          </a:p>
          <a:p>
            <a:r>
              <a:rPr lang="en-US" sz="1200" b="1" dirty="0">
                <a:solidFill>
                  <a:srgbClr val="7030A0"/>
                </a:solidFill>
              </a:rPr>
              <a:t>State 1</a:t>
            </a:r>
          </a:p>
          <a:p>
            <a:r>
              <a:rPr lang="en-US" sz="1200" b="1" dirty="0">
                <a:solidFill>
                  <a:srgbClr val="FF0000"/>
                </a:solidFill>
              </a:rPr>
              <a:t>State 2</a:t>
            </a:r>
          </a:p>
          <a:p>
            <a:r>
              <a:rPr lang="en-US" sz="1200" b="1" dirty="0">
                <a:solidFill>
                  <a:schemeClr val="accent6">
                    <a:lumMod val="75000"/>
                  </a:schemeClr>
                </a:solidFill>
              </a:rPr>
              <a:t>State 3</a:t>
            </a:r>
          </a:p>
        </p:txBody>
      </p:sp>
      <p:sp>
        <p:nvSpPr>
          <p:cNvPr id="16" name="TextBox 15">
            <a:extLst>
              <a:ext uri="{FF2B5EF4-FFF2-40B4-BE49-F238E27FC236}">
                <a16:creationId xmlns:a16="http://schemas.microsoft.com/office/drawing/2014/main" id="{0F88010A-AC10-DD48-82E0-E4BF0C451693}"/>
              </a:ext>
            </a:extLst>
          </p:cNvPr>
          <p:cNvSpPr txBox="1"/>
          <p:nvPr/>
        </p:nvSpPr>
        <p:spPr>
          <a:xfrm>
            <a:off x="401546" y="4159932"/>
            <a:ext cx="623953" cy="830997"/>
          </a:xfrm>
          <a:prstGeom prst="rect">
            <a:avLst/>
          </a:prstGeom>
          <a:noFill/>
        </p:spPr>
        <p:txBody>
          <a:bodyPr wrap="none" rtlCol="0">
            <a:spAutoFit/>
          </a:bodyPr>
          <a:lstStyle/>
          <a:p>
            <a:r>
              <a:rPr lang="en-US" sz="1200" b="1" dirty="0">
                <a:solidFill>
                  <a:srgbClr val="0000FF"/>
                </a:solidFill>
              </a:rPr>
              <a:t>State 0</a:t>
            </a:r>
          </a:p>
          <a:p>
            <a:r>
              <a:rPr lang="en-US" sz="1200" b="1" dirty="0">
                <a:solidFill>
                  <a:srgbClr val="7030A0"/>
                </a:solidFill>
              </a:rPr>
              <a:t>State 1</a:t>
            </a:r>
          </a:p>
          <a:p>
            <a:r>
              <a:rPr lang="en-US" sz="1200" b="1" dirty="0">
                <a:solidFill>
                  <a:srgbClr val="FF0000"/>
                </a:solidFill>
              </a:rPr>
              <a:t>State 2</a:t>
            </a:r>
          </a:p>
          <a:p>
            <a:r>
              <a:rPr lang="en-US" sz="1200" b="1" dirty="0">
                <a:solidFill>
                  <a:schemeClr val="accent6">
                    <a:lumMod val="75000"/>
                  </a:schemeClr>
                </a:solidFill>
              </a:rPr>
              <a:t>State 3</a:t>
            </a:r>
          </a:p>
        </p:txBody>
      </p:sp>
    </p:spTree>
    <p:extLst>
      <p:ext uri="{BB962C8B-B14F-4D97-AF65-F5344CB8AC3E}">
        <p14:creationId xmlns:p14="http://schemas.microsoft.com/office/powerpoint/2010/main" val="21844206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A76AAA-D36C-F146-BE7B-1B7DCD815AD6}"/>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8D8AB656-E77A-BA47-A84C-E72C3443DD42}"/>
              </a:ext>
            </a:extLst>
          </p:cNvPr>
          <p:cNvSpPr>
            <a:spLocks noGrp="1"/>
          </p:cNvSpPr>
          <p:nvPr>
            <p:ph type="sldNum" sz="quarter" idx="12"/>
          </p:nvPr>
        </p:nvSpPr>
        <p:spPr/>
        <p:txBody>
          <a:bodyPr/>
          <a:lstStyle/>
          <a:p>
            <a:fld id="{70339496-BD1E-F648-8321-5C9A4B4A55FA}" type="slidenum">
              <a:rPr lang="en-US" smtClean="0"/>
              <a:t>109</a:t>
            </a:fld>
            <a:endParaRPr lang="en-US"/>
          </a:p>
        </p:txBody>
      </p:sp>
      <p:sp>
        <p:nvSpPr>
          <p:cNvPr id="6" name="Title 1">
            <a:extLst>
              <a:ext uri="{FF2B5EF4-FFF2-40B4-BE49-F238E27FC236}">
                <a16:creationId xmlns:a16="http://schemas.microsoft.com/office/drawing/2014/main" id="{08DAAB19-F94C-A542-8EF2-5BEF9A0D8322}"/>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9" name="TextBox 8">
            <a:extLst>
              <a:ext uri="{FF2B5EF4-FFF2-40B4-BE49-F238E27FC236}">
                <a16:creationId xmlns:a16="http://schemas.microsoft.com/office/drawing/2014/main" id="{3CF5D0B5-8174-B44D-BD17-C81B7468FEE3}"/>
              </a:ext>
            </a:extLst>
          </p:cNvPr>
          <p:cNvSpPr txBox="1"/>
          <p:nvPr/>
        </p:nvSpPr>
        <p:spPr>
          <a:xfrm>
            <a:off x="1056904" y="1092530"/>
            <a:ext cx="7342908" cy="646331"/>
          </a:xfrm>
          <a:prstGeom prst="rect">
            <a:avLst/>
          </a:prstGeom>
          <a:noFill/>
        </p:spPr>
        <p:txBody>
          <a:bodyPr wrap="none" rtlCol="0">
            <a:spAutoFit/>
          </a:bodyPr>
          <a:lstStyle/>
          <a:p>
            <a:r>
              <a:rPr lang="en-US" dirty="0"/>
              <a:t>Dude – you don’t think the rabbit hole is deep enough yet???</a:t>
            </a:r>
          </a:p>
          <a:p>
            <a:r>
              <a:rPr lang="en-US" dirty="0"/>
              <a:t>Let’s talk about the balance matrix and how the A and B paths are matched. </a:t>
            </a:r>
          </a:p>
        </p:txBody>
      </p:sp>
      <p:pic>
        <p:nvPicPr>
          <p:cNvPr id="11" name="Picture 10" descr="A close up of a green screen&#10;&#10;Description automatically generated">
            <a:extLst>
              <a:ext uri="{FF2B5EF4-FFF2-40B4-BE49-F238E27FC236}">
                <a16:creationId xmlns:a16="http://schemas.microsoft.com/office/drawing/2014/main" id="{EBE6D800-2C28-0C4F-86CB-B78E3D67831E}"/>
              </a:ext>
            </a:extLst>
          </p:cNvPr>
          <p:cNvPicPr>
            <a:picLocks noChangeAspect="1"/>
          </p:cNvPicPr>
          <p:nvPr/>
        </p:nvPicPr>
        <p:blipFill>
          <a:blip r:embed="rId2"/>
          <a:stretch>
            <a:fillRect/>
          </a:stretch>
        </p:blipFill>
        <p:spPr>
          <a:xfrm>
            <a:off x="2755077" y="3265714"/>
            <a:ext cx="5556586" cy="2664019"/>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DA78BECA-8C69-6245-982D-D39238A07108}"/>
              </a:ext>
            </a:extLst>
          </p:cNvPr>
          <p:cNvPicPr>
            <a:picLocks noChangeAspect="1"/>
          </p:cNvPicPr>
          <p:nvPr/>
        </p:nvPicPr>
        <p:blipFill>
          <a:blip r:embed="rId3"/>
          <a:stretch>
            <a:fillRect/>
          </a:stretch>
        </p:blipFill>
        <p:spPr>
          <a:xfrm>
            <a:off x="748145" y="1756625"/>
            <a:ext cx="6947065" cy="1557101"/>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D4562DC5-7D65-7A43-B364-9D0B275B9BCE}"/>
              </a:ext>
            </a:extLst>
          </p:cNvPr>
          <p:cNvPicPr>
            <a:picLocks noChangeAspect="1"/>
          </p:cNvPicPr>
          <p:nvPr/>
        </p:nvPicPr>
        <p:blipFill>
          <a:blip r:embed="rId4"/>
          <a:stretch>
            <a:fillRect/>
          </a:stretch>
        </p:blipFill>
        <p:spPr>
          <a:xfrm>
            <a:off x="914400" y="5297347"/>
            <a:ext cx="6994566" cy="1560653"/>
          </a:xfrm>
          <a:prstGeom prst="rect">
            <a:avLst/>
          </a:prstGeom>
        </p:spPr>
      </p:pic>
      <p:sp>
        <p:nvSpPr>
          <p:cNvPr id="18" name="Rectangle 17">
            <a:extLst>
              <a:ext uri="{FF2B5EF4-FFF2-40B4-BE49-F238E27FC236}">
                <a16:creationId xmlns:a16="http://schemas.microsoft.com/office/drawing/2014/main" id="{00081ADF-9526-624C-A677-986C23F1A4C7}"/>
              </a:ext>
            </a:extLst>
          </p:cNvPr>
          <p:cNvSpPr/>
          <p:nvPr/>
        </p:nvSpPr>
        <p:spPr>
          <a:xfrm>
            <a:off x="-884713" y="544769"/>
            <a:ext cx="9684327" cy="646331"/>
          </a:xfrm>
          <a:prstGeom prst="rect">
            <a:avLst/>
          </a:prstGeom>
        </p:spPr>
        <p:txBody>
          <a:bodyPr wrap="square">
            <a:spAutoFit/>
          </a:bodyPr>
          <a:lstStyle/>
          <a:p>
            <a:pPr lvl="2"/>
            <a:r>
              <a:rPr lang="en-US" b="1" dirty="0" err="1"/>
              <a:t>B.i</a:t>
            </a:r>
            <a:r>
              <a:rPr lang="en-US" b="1" dirty="0"/>
              <a:t>. For each (stacked) filtering stage, sum each paths residuals (use “balance matrix” for compensation version and apply average HF poles)</a:t>
            </a:r>
          </a:p>
        </p:txBody>
      </p:sp>
      <p:sp>
        <p:nvSpPr>
          <p:cNvPr id="19" name="TextBox 18">
            <a:extLst>
              <a:ext uri="{FF2B5EF4-FFF2-40B4-BE49-F238E27FC236}">
                <a16:creationId xmlns:a16="http://schemas.microsoft.com/office/drawing/2014/main" id="{9E4223CE-9712-9C49-B035-D0C7649EE0A3}"/>
              </a:ext>
            </a:extLst>
          </p:cNvPr>
          <p:cNvSpPr txBox="1"/>
          <p:nvPr/>
        </p:nvSpPr>
        <p:spPr>
          <a:xfrm>
            <a:off x="5545776" y="3431969"/>
            <a:ext cx="1586781" cy="369332"/>
          </a:xfrm>
          <a:prstGeom prst="rect">
            <a:avLst/>
          </a:prstGeom>
          <a:noFill/>
        </p:spPr>
        <p:txBody>
          <a:bodyPr wrap="none" rtlCol="0">
            <a:spAutoFit/>
          </a:bodyPr>
          <a:lstStyle/>
          <a:p>
            <a:r>
              <a:rPr lang="en-US" dirty="0">
                <a:solidFill>
                  <a:schemeClr val="bg1"/>
                </a:solidFill>
              </a:rPr>
              <a:t>Balance Matrix</a:t>
            </a:r>
          </a:p>
        </p:txBody>
      </p:sp>
      <p:sp>
        <p:nvSpPr>
          <p:cNvPr id="20" name="TextBox 19">
            <a:extLst>
              <a:ext uri="{FF2B5EF4-FFF2-40B4-BE49-F238E27FC236}">
                <a16:creationId xmlns:a16="http://schemas.microsoft.com/office/drawing/2014/main" id="{4AA1FB97-4AA6-6E4A-AF10-3EE253A52FFA}"/>
              </a:ext>
            </a:extLst>
          </p:cNvPr>
          <p:cNvSpPr txBox="1"/>
          <p:nvPr/>
        </p:nvSpPr>
        <p:spPr>
          <a:xfrm>
            <a:off x="7567423" y="2954977"/>
            <a:ext cx="1635956" cy="1200329"/>
          </a:xfrm>
          <a:prstGeom prst="rect">
            <a:avLst/>
          </a:prstGeom>
          <a:noFill/>
        </p:spPr>
        <p:txBody>
          <a:bodyPr wrap="square" rtlCol="0">
            <a:spAutoFit/>
          </a:bodyPr>
          <a:lstStyle/>
          <a:p>
            <a:pPr algn="r"/>
            <a:r>
              <a:rPr lang="en-US" dirty="0"/>
              <a:t>DCPD SUM</a:t>
            </a:r>
          </a:p>
          <a:p>
            <a:pPr algn="r"/>
            <a:r>
              <a:rPr lang="en-US" dirty="0"/>
              <a:t>that will be fed to quadratic normalization</a:t>
            </a:r>
          </a:p>
        </p:txBody>
      </p:sp>
      <p:sp>
        <p:nvSpPr>
          <p:cNvPr id="21" name="TextBox 20">
            <a:extLst>
              <a:ext uri="{FF2B5EF4-FFF2-40B4-BE49-F238E27FC236}">
                <a16:creationId xmlns:a16="http://schemas.microsoft.com/office/drawing/2014/main" id="{22655683-A8A3-C54E-98F8-8CD67BE5C034}"/>
              </a:ext>
            </a:extLst>
          </p:cNvPr>
          <p:cNvSpPr txBox="1"/>
          <p:nvPr/>
        </p:nvSpPr>
        <p:spPr>
          <a:xfrm>
            <a:off x="-1976" y="3323113"/>
            <a:ext cx="1830780" cy="923330"/>
          </a:xfrm>
          <a:prstGeom prst="rect">
            <a:avLst/>
          </a:prstGeom>
          <a:noFill/>
        </p:spPr>
        <p:txBody>
          <a:bodyPr wrap="square" rtlCol="0">
            <a:spAutoFit/>
          </a:bodyPr>
          <a:lstStyle/>
          <a:p>
            <a:r>
              <a:rPr lang="en-US" dirty="0"/>
              <a:t>DCPD A Compensation filter bank</a:t>
            </a:r>
          </a:p>
        </p:txBody>
      </p:sp>
      <p:sp>
        <p:nvSpPr>
          <p:cNvPr id="22" name="TextBox 21">
            <a:extLst>
              <a:ext uri="{FF2B5EF4-FFF2-40B4-BE49-F238E27FC236}">
                <a16:creationId xmlns:a16="http://schemas.microsoft.com/office/drawing/2014/main" id="{10F425FF-222A-A54E-9B7A-DA28C8DEC120}"/>
              </a:ext>
            </a:extLst>
          </p:cNvPr>
          <p:cNvSpPr txBox="1"/>
          <p:nvPr/>
        </p:nvSpPr>
        <p:spPr>
          <a:xfrm>
            <a:off x="0" y="4425539"/>
            <a:ext cx="1830780" cy="923330"/>
          </a:xfrm>
          <a:prstGeom prst="rect">
            <a:avLst/>
          </a:prstGeom>
          <a:noFill/>
        </p:spPr>
        <p:txBody>
          <a:bodyPr wrap="square" rtlCol="0">
            <a:spAutoFit/>
          </a:bodyPr>
          <a:lstStyle/>
          <a:p>
            <a:r>
              <a:rPr lang="en-US" dirty="0"/>
              <a:t>DCPD B Compensation filter bank</a:t>
            </a:r>
          </a:p>
        </p:txBody>
      </p:sp>
      <p:sp>
        <p:nvSpPr>
          <p:cNvPr id="23" name="Donut 22">
            <a:extLst>
              <a:ext uri="{FF2B5EF4-FFF2-40B4-BE49-F238E27FC236}">
                <a16:creationId xmlns:a16="http://schemas.microsoft.com/office/drawing/2014/main" id="{F1B4479F-B070-4647-9A50-5B623466A92B}"/>
              </a:ext>
            </a:extLst>
          </p:cNvPr>
          <p:cNvSpPr/>
          <p:nvPr/>
        </p:nvSpPr>
        <p:spPr>
          <a:xfrm>
            <a:off x="3230088" y="3230088"/>
            <a:ext cx="593766" cy="546265"/>
          </a:xfrm>
          <a:prstGeom prst="donut">
            <a:avLst>
              <a:gd name="adj" fmla="val 52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a:extLst>
              <a:ext uri="{FF2B5EF4-FFF2-40B4-BE49-F238E27FC236}">
                <a16:creationId xmlns:a16="http://schemas.microsoft.com/office/drawing/2014/main" id="{6E56CA65-DFE2-3B47-8302-70FEB885B91F}"/>
              </a:ext>
            </a:extLst>
          </p:cNvPr>
          <p:cNvSpPr/>
          <p:nvPr/>
        </p:nvSpPr>
        <p:spPr>
          <a:xfrm>
            <a:off x="3228109" y="4902529"/>
            <a:ext cx="593766" cy="546265"/>
          </a:xfrm>
          <a:prstGeom prst="donut">
            <a:avLst>
              <a:gd name="adj" fmla="val 52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Straight Arrow Connector 25">
            <a:extLst>
              <a:ext uri="{FF2B5EF4-FFF2-40B4-BE49-F238E27FC236}">
                <a16:creationId xmlns:a16="http://schemas.microsoft.com/office/drawing/2014/main" id="{116F3834-8E1E-404D-B51A-D4568845F4FB}"/>
              </a:ext>
            </a:extLst>
          </p:cNvPr>
          <p:cNvCxnSpPr>
            <a:cxnSpLocks/>
          </p:cNvCxnSpPr>
          <p:nvPr/>
        </p:nvCxnSpPr>
        <p:spPr>
          <a:xfrm flipH="1">
            <a:off x="5617030" y="3764478"/>
            <a:ext cx="380009" cy="249382"/>
          </a:xfrm>
          <a:prstGeom prst="straightConnector1">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25FFD06-9BD2-0D46-B699-43E6EB498F8A}"/>
              </a:ext>
            </a:extLst>
          </p:cNvPr>
          <p:cNvCxnSpPr>
            <a:cxnSpLocks/>
          </p:cNvCxnSpPr>
          <p:nvPr/>
        </p:nvCxnSpPr>
        <p:spPr>
          <a:xfrm flipH="1">
            <a:off x="7600208" y="3621974"/>
            <a:ext cx="308758" cy="439387"/>
          </a:xfrm>
          <a:prstGeom prst="straightConnector1">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681586C-40DE-6A4C-BB5D-D3AAA75D6AB1}"/>
              </a:ext>
            </a:extLst>
          </p:cNvPr>
          <p:cNvCxnSpPr>
            <a:cxnSpLocks/>
          </p:cNvCxnSpPr>
          <p:nvPr/>
        </p:nvCxnSpPr>
        <p:spPr>
          <a:xfrm flipH="1" flipV="1">
            <a:off x="2648197" y="3099460"/>
            <a:ext cx="641269" cy="593767"/>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4F8C24D-F4BC-AA45-ACBD-DB64E83D9CDD}"/>
              </a:ext>
            </a:extLst>
          </p:cNvPr>
          <p:cNvCxnSpPr>
            <a:cxnSpLocks/>
          </p:cNvCxnSpPr>
          <p:nvPr/>
        </p:nvCxnSpPr>
        <p:spPr>
          <a:xfrm flipV="1">
            <a:off x="3776354" y="2992582"/>
            <a:ext cx="1282535" cy="665018"/>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016C9BA-27DA-E949-A953-2A83ED82C3A7}"/>
              </a:ext>
            </a:extLst>
          </p:cNvPr>
          <p:cNvCxnSpPr>
            <a:cxnSpLocks/>
          </p:cNvCxnSpPr>
          <p:nvPr/>
        </p:nvCxnSpPr>
        <p:spPr>
          <a:xfrm>
            <a:off x="3750624" y="5045034"/>
            <a:ext cx="1462644" cy="1023257"/>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0266C0F-B262-4E43-B577-A2154C13B2FC}"/>
              </a:ext>
            </a:extLst>
          </p:cNvPr>
          <p:cNvCxnSpPr>
            <a:cxnSpLocks/>
            <a:stCxn id="24" idx="2"/>
          </p:cNvCxnSpPr>
          <p:nvPr/>
        </p:nvCxnSpPr>
        <p:spPr>
          <a:xfrm flipH="1">
            <a:off x="2826327" y="5175662"/>
            <a:ext cx="401782" cy="607621"/>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sp>
        <p:nvSpPr>
          <p:cNvPr id="47" name="Donut 46">
            <a:extLst>
              <a:ext uri="{FF2B5EF4-FFF2-40B4-BE49-F238E27FC236}">
                <a16:creationId xmlns:a16="http://schemas.microsoft.com/office/drawing/2014/main" id="{2B9D3487-04AA-5047-9420-936C2D7D2A20}"/>
              </a:ext>
            </a:extLst>
          </p:cNvPr>
          <p:cNvSpPr/>
          <p:nvPr/>
        </p:nvSpPr>
        <p:spPr>
          <a:xfrm>
            <a:off x="4118757" y="2636322"/>
            <a:ext cx="619497" cy="807522"/>
          </a:xfrm>
          <a:prstGeom prst="donut">
            <a:avLst>
              <a:gd name="adj" fmla="val 524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C4CDC4B3-66EE-5D4A-A6F1-687D552A9FD2}"/>
              </a:ext>
            </a:extLst>
          </p:cNvPr>
          <p:cNvSpPr txBox="1"/>
          <p:nvPr/>
        </p:nvSpPr>
        <p:spPr>
          <a:xfrm>
            <a:off x="1555667" y="4009902"/>
            <a:ext cx="1185556" cy="646331"/>
          </a:xfrm>
          <a:prstGeom prst="rect">
            <a:avLst/>
          </a:prstGeom>
          <a:noFill/>
        </p:spPr>
        <p:txBody>
          <a:bodyPr wrap="square" rtlCol="0">
            <a:spAutoFit/>
          </a:bodyPr>
          <a:lstStyle/>
          <a:p>
            <a:pPr algn="r"/>
            <a:r>
              <a:rPr lang="en-US" dirty="0"/>
              <a:t>Raw ADC Signals</a:t>
            </a:r>
          </a:p>
        </p:txBody>
      </p:sp>
      <p:cxnSp>
        <p:nvCxnSpPr>
          <p:cNvPr id="49" name="Straight Arrow Connector 48">
            <a:extLst>
              <a:ext uri="{FF2B5EF4-FFF2-40B4-BE49-F238E27FC236}">
                <a16:creationId xmlns:a16="http://schemas.microsoft.com/office/drawing/2014/main" id="{93DFDF1C-91A0-0347-A9B4-F2FC85AE5114}"/>
              </a:ext>
            </a:extLst>
          </p:cNvPr>
          <p:cNvCxnSpPr>
            <a:cxnSpLocks/>
          </p:cNvCxnSpPr>
          <p:nvPr/>
        </p:nvCxnSpPr>
        <p:spPr>
          <a:xfrm>
            <a:off x="2422566" y="4690753"/>
            <a:ext cx="534390" cy="47501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E8D02C9-F059-3F43-893E-1D7F329B715C}"/>
              </a:ext>
            </a:extLst>
          </p:cNvPr>
          <p:cNvCxnSpPr>
            <a:cxnSpLocks/>
          </p:cNvCxnSpPr>
          <p:nvPr/>
        </p:nvCxnSpPr>
        <p:spPr>
          <a:xfrm flipV="1">
            <a:off x="2363190" y="3562598"/>
            <a:ext cx="605641" cy="46313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5" name="Donut 54">
            <a:extLst>
              <a:ext uri="{FF2B5EF4-FFF2-40B4-BE49-F238E27FC236}">
                <a16:creationId xmlns:a16="http://schemas.microsoft.com/office/drawing/2014/main" id="{13B74B2D-D444-B343-88BE-B280B801C0DD}"/>
              </a:ext>
            </a:extLst>
          </p:cNvPr>
          <p:cNvSpPr/>
          <p:nvPr/>
        </p:nvSpPr>
        <p:spPr>
          <a:xfrm>
            <a:off x="4342409" y="6127668"/>
            <a:ext cx="619497" cy="730332"/>
          </a:xfrm>
          <a:prstGeom prst="donut">
            <a:avLst>
              <a:gd name="adj" fmla="val 524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89863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C47B-37E5-D546-A956-E722167EBA9B}"/>
              </a:ext>
            </a:extLst>
          </p:cNvPr>
          <p:cNvSpPr>
            <a:spLocks noGrp="1"/>
          </p:cNvSpPr>
          <p:nvPr>
            <p:ph type="title"/>
          </p:nvPr>
        </p:nvSpPr>
        <p:spPr/>
        <p:txBody>
          <a:bodyPr>
            <a:normAutofit fontScale="90000"/>
          </a:bodyPr>
          <a:lstStyle/>
          <a:p>
            <a:r>
              <a:rPr lang="en-US" dirty="0"/>
              <a:t>I.3 Review of the Circuit: </a:t>
            </a:r>
            <a:r>
              <a:rPr lang="en-US" sz="3100" dirty="0"/>
              <a:t>Forest through the Trees</a:t>
            </a:r>
            <a:endParaRPr lang="en-US" dirty="0"/>
          </a:p>
        </p:txBody>
      </p:sp>
      <p:sp>
        <p:nvSpPr>
          <p:cNvPr id="3" name="Content Placeholder 2">
            <a:extLst>
              <a:ext uri="{FF2B5EF4-FFF2-40B4-BE49-F238E27FC236}">
                <a16:creationId xmlns:a16="http://schemas.microsoft.com/office/drawing/2014/main" id="{70F07D99-A1CF-414F-AB2F-D4E00E232658}"/>
              </a:ext>
            </a:extLst>
          </p:cNvPr>
          <p:cNvSpPr>
            <a:spLocks noGrp="1"/>
          </p:cNvSpPr>
          <p:nvPr>
            <p:ph idx="1"/>
          </p:nvPr>
        </p:nvSpPr>
        <p:spPr>
          <a:xfrm>
            <a:off x="13855" y="626221"/>
            <a:ext cx="7303326" cy="1333211"/>
          </a:xfrm>
        </p:spPr>
        <p:txBody>
          <a:bodyPr>
            <a:normAutofit/>
          </a:bodyPr>
          <a:lstStyle/>
          <a:p>
            <a:pPr marL="0" indent="0">
              <a:buNone/>
            </a:pPr>
            <a:r>
              <a:rPr lang="en-US" sz="1400" dirty="0"/>
              <a:t>To understand the 2019-02-03 data, we need to understand the circuit and the measurement.</a:t>
            </a:r>
          </a:p>
          <a:p>
            <a:pPr marL="0" indent="0">
              <a:buNone/>
            </a:pPr>
            <a:r>
              <a:rPr lang="en-US" sz="1400" dirty="0"/>
              <a:t>Let’s start with the circuit: </a:t>
            </a:r>
            <a:r>
              <a:rPr lang="en-US" sz="1400" dirty="0">
                <a:hlinkClick r:id="rId2"/>
              </a:rPr>
              <a:t>D070481</a:t>
            </a:r>
            <a:r>
              <a:rPr lang="en-US" sz="1400" dirty="0"/>
              <a:t>, specifically, the </a:t>
            </a:r>
            <a:r>
              <a:rPr lang="en-US" sz="1400" dirty="0">
                <a:hlinkClick r:id="rId3"/>
              </a:rPr>
              <a:t>UIMCircuit_v5.pdf</a:t>
            </a:r>
            <a:endParaRPr lang="en-US" sz="1400" dirty="0"/>
          </a:p>
          <a:p>
            <a:pPr marL="0" indent="0">
              <a:buNone/>
            </a:pPr>
            <a:r>
              <a:rPr lang="en-US" sz="1400" dirty="0"/>
              <a:t>It looks intimidating, so I’ll start with the parts, and break it down to the parts that are important to our story.</a:t>
            </a:r>
          </a:p>
        </p:txBody>
      </p:sp>
      <p:sp>
        <p:nvSpPr>
          <p:cNvPr id="4" name="Date Placeholder 3">
            <a:extLst>
              <a:ext uri="{FF2B5EF4-FFF2-40B4-BE49-F238E27FC236}">
                <a16:creationId xmlns:a16="http://schemas.microsoft.com/office/drawing/2014/main" id="{D184447E-412D-0245-A001-A740545AAE2E}"/>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3A5EFE9F-640C-AB45-9F3F-B1E5CB96DFB9}"/>
              </a:ext>
            </a:extLst>
          </p:cNvPr>
          <p:cNvSpPr>
            <a:spLocks noGrp="1"/>
          </p:cNvSpPr>
          <p:nvPr>
            <p:ph type="sldNum" sz="quarter" idx="12"/>
          </p:nvPr>
        </p:nvSpPr>
        <p:spPr/>
        <p:txBody>
          <a:bodyPr/>
          <a:lstStyle/>
          <a:p>
            <a:fld id="{70339496-BD1E-F648-8321-5C9A4B4A55FA}" type="slidenum">
              <a:rPr lang="en-US" smtClean="0"/>
              <a:t>11</a:t>
            </a:fld>
            <a:endParaRPr lang="en-US"/>
          </a:p>
        </p:txBody>
      </p:sp>
      <p:pic>
        <p:nvPicPr>
          <p:cNvPr id="7" name="Picture 6">
            <a:extLst>
              <a:ext uri="{FF2B5EF4-FFF2-40B4-BE49-F238E27FC236}">
                <a16:creationId xmlns:a16="http://schemas.microsoft.com/office/drawing/2014/main" id="{4260E861-9DDB-5049-9871-6A347A1B6C26}"/>
              </a:ext>
            </a:extLst>
          </p:cNvPr>
          <p:cNvPicPr>
            <a:picLocks noChangeAspect="1"/>
          </p:cNvPicPr>
          <p:nvPr/>
        </p:nvPicPr>
        <p:blipFill>
          <a:blip r:embed="rId4"/>
          <a:stretch>
            <a:fillRect/>
          </a:stretch>
        </p:blipFill>
        <p:spPr>
          <a:xfrm rot="5400000">
            <a:off x="801677" y="1492977"/>
            <a:ext cx="3631128" cy="5234483"/>
          </a:xfrm>
          <a:prstGeom prst="rect">
            <a:avLst/>
          </a:prstGeom>
        </p:spPr>
      </p:pic>
      <p:pic>
        <p:nvPicPr>
          <p:cNvPr id="9" name="Picture 8">
            <a:extLst>
              <a:ext uri="{FF2B5EF4-FFF2-40B4-BE49-F238E27FC236}">
                <a16:creationId xmlns:a16="http://schemas.microsoft.com/office/drawing/2014/main" id="{87C5F5ED-F8A7-0F40-AD1A-239EAE141C0A}"/>
              </a:ext>
            </a:extLst>
          </p:cNvPr>
          <p:cNvPicPr>
            <a:picLocks noChangeAspect="1"/>
          </p:cNvPicPr>
          <p:nvPr/>
        </p:nvPicPr>
        <p:blipFill>
          <a:blip r:embed="rId5"/>
          <a:stretch>
            <a:fillRect/>
          </a:stretch>
        </p:blipFill>
        <p:spPr>
          <a:xfrm rot="5400000">
            <a:off x="5715400" y="2158268"/>
            <a:ext cx="2867417" cy="2802248"/>
          </a:xfrm>
          <a:prstGeom prst="rect">
            <a:avLst/>
          </a:prstGeom>
        </p:spPr>
      </p:pic>
      <p:pic>
        <p:nvPicPr>
          <p:cNvPr id="11" name="Picture 10">
            <a:extLst>
              <a:ext uri="{FF2B5EF4-FFF2-40B4-BE49-F238E27FC236}">
                <a16:creationId xmlns:a16="http://schemas.microsoft.com/office/drawing/2014/main" id="{F59EE3DD-2CFD-E343-A7E8-8178EA5C56A1}"/>
              </a:ext>
            </a:extLst>
          </p:cNvPr>
          <p:cNvPicPr>
            <a:picLocks noChangeAspect="1"/>
          </p:cNvPicPr>
          <p:nvPr/>
        </p:nvPicPr>
        <p:blipFill>
          <a:blip r:embed="rId6"/>
          <a:stretch>
            <a:fillRect/>
          </a:stretch>
        </p:blipFill>
        <p:spPr>
          <a:xfrm>
            <a:off x="8665843" y="2909450"/>
            <a:ext cx="466889" cy="1487713"/>
          </a:xfrm>
          <a:prstGeom prst="rect">
            <a:avLst/>
          </a:prstGeom>
        </p:spPr>
      </p:pic>
      <p:cxnSp>
        <p:nvCxnSpPr>
          <p:cNvPr id="13" name="Straight Arrow Connector 12">
            <a:extLst>
              <a:ext uri="{FF2B5EF4-FFF2-40B4-BE49-F238E27FC236}">
                <a16:creationId xmlns:a16="http://schemas.microsoft.com/office/drawing/2014/main" id="{B6A067B0-A1FA-F341-980C-1FBB1B7A97AA}"/>
              </a:ext>
            </a:extLst>
          </p:cNvPr>
          <p:cNvCxnSpPr>
            <a:cxnSpLocks/>
          </p:cNvCxnSpPr>
          <p:nvPr/>
        </p:nvCxnSpPr>
        <p:spPr>
          <a:xfrm>
            <a:off x="8785761" y="2956952"/>
            <a:ext cx="0" cy="137753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BE8F979-8F02-9F42-88B4-BFEF8B72504B}"/>
              </a:ext>
            </a:extLst>
          </p:cNvPr>
          <p:cNvCxnSpPr>
            <a:cxnSpLocks/>
          </p:cNvCxnSpPr>
          <p:nvPr/>
        </p:nvCxnSpPr>
        <p:spPr>
          <a:xfrm>
            <a:off x="7087591" y="4534391"/>
            <a:ext cx="94012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F643A6F-11C8-3A49-8394-39A2ABA55672}"/>
              </a:ext>
            </a:extLst>
          </p:cNvPr>
          <p:cNvCxnSpPr>
            <a:cxnSpLocks/>
          </p:cNvCxnSpPr>
          <p:nvPr/>
        </p:nvCxnSpPr>
        <p:spPr>
          <a:xfrm>
            <a:off x="4160323" y="5080656"/>
            <a:ext cx="94012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435081C-7EC1-664D-95F1-2DA1B119385E}"/>
              </a:ext>
            </a:extLst>
          </p:cNvPr>
          <p:cNvCxnSpPr>
            <a:cxnSpLocks/>
          </p:cNvCxnSpPr>
          <p:nvPr/>
        </p:nvCxnSpPr>
        <p:spPr>
          <a:xfrm>
            <a:off x="2832267" y="3152895"/>
            <a:ext cx="0" cy="125284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E2F94E6-114A-1F45-AFC0-1BDCF698E384}"/>
              </a:ext>
            </a:extLst>
          </p:cNvPr>
          <p:cNvCxnSpPr>
            <a:cxnSpLocks/>
          </p:cNvCxnSpPr>
          <p:nvPr/>
        </p:nvCxnSpPr>
        <p:spPr>
          <a:xfrm>
            <a:off x="2379026" y="2937159"/>
            <a:ext cx="169421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4836E3B-9575-2040-9108-4E1B8C29A0DE}"/>
              </a:ext>
            </a:extLst>
          </p:cNvPr>
          <p:cNvCxnSpPr>
            <a:cxnSpLocks/>
          </p:cNvCxnSpPr>
          <p:nvPr/>
        </p:nvCxnSpPr>
        <p:spPr>
          <a:xfrm>
            <a:off x="5872349" y="5064823"/>
            <a:ext cx="1300347"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92A9F95-5070-ED4B-AD25-7B818CAF1E27}"/>
              </a:ext>
            </a:extLst>
          </p:cNvPr>
          <p:cNvCxnSpPr>
            <a:cxnSpLocks/>
          </p:cNvCxnSpPr>
          <p:nvPr/>
        </p:nvCxnSpPr>
        <p:spPr>
          <a:xfrm>
            <a:off x="595748" y="2673923"/>
            <a:ext cx="1767442"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5637D27-5540-D549-BABD-442EA126049D}"/>
              </a:ext>
            </a:extLst>
          </p:cNvPr>
          <p:cNvSpPr txBox="1"/>
          <p:nvPr/>
        </p:nvSpPr>
        <p:spPr>
          <a:xfrm>
            <a:off x="5248894" y="2826323"/>
            <a:ext cx="498855" cy="369332"/>
          </a:xfrm>
          <a:prstGeom prst="rect">
            <a:avLst/>
          </a:prstGeom>
          <a:noFill/>
        </p:spPr>
        <p:txBody>
          <a:bodyPr wrap="none" rtlCol="0">
            <a:spAutoFit/>
          </a:bodyPr>
          <a:lstStyle/>
          <a:p>
            <a:r>
              <a:rPr lang="en-US" dirty="0">
                <a:solidFill>
                  <a:schemeClr val="bg1">
                    <a:lumMod val="50000"/>
                  </a:schemeClr>
                </a:solidFill>
              </a:rPr>
              <a:t>[…]</a:t>
            </a:r>
          </a:p>
        </p:txBody>
      </p:sp>
      <p:sp>
        <p:nvSpPr>
          <p:cNvPr id="29" name="TextBox 28">
            <a:extLst>
              <a:ext uri="{FF2B5EF4-FFF2-40B4-BE49-F238E27FC236}">
                <a16:creationId xmlns:a16="http://schemas.microsoft.com/office/drawing/2014/main" id="{5C9D0D7A-F5A8-3D44-86A1-7884DA848E42}"/>
              </a:ext>
            </a:extLst>
          </p:cNvPr>
          <p:cNvSpPr txBox="1"/>
          <p:nvPr/>
        </p:nvSpPr>
        <p:spPr>
          <a:xfrm>
            <a:off x="5258790" y="4190007"/>
            <a:ext cx="498855" cy="369332"/>
          </a:xfrm>
          <a:prstGeom prst="rect">
            <a:avLst/>
          </a:prstGeom>
          <a:noFill/>
        </p:spPr>
        <p:txBody>
          <a:bodyPr wrap="none" rtlCol="0">
            <a:spAutoFit/>
          </a:bodyPr>
          <a:lstStyle/>
          <a:p>
            <a:r>
              <a:rPr lang="en-US" dirty="0">
                <a:solidFill>
                  <a:schemeClr val="bg1">
                    <a:lumMod val="50000"/>
                  </a:schemeClr>
                </a:solidFill>
              </a:rPr>
              <a:t>[…]</a:t>
            </a:r>
          </a:p>
        </p:txBody>
      </p:sp>
      <p:sp>
        <p:nvSpPr>
          <p:cNvPr id="30" name="TextBox 29">
            <a:extLst>
              <a:ext uri="{FF2B5EF4-FFF2-40B4-BE49-F238E27FC236}">
                <a16:creationId xmlns:a16="http://schemas.microsoft.com/office/drawing/2014/main" id="{E3B8EDDA-5D8E-9747-A798-B0C83351B387}"/>
              </a:ext>
            </a:extLst>
          </p:cNvPr>
          <p:cNvSpPr txBox="1"/>
          <p:nvPr/>
        </p:nvSpPr>
        <p:spPr>
          <a:xfrm>
            <a:off x="532412" y="2181096"/>
            <a:ext cx="1103187" cy="400110"/>
          </a:xfrm>
          <a:prstGeom prst="rect">
            <a:avLst/>
          </a:prstGeom>
          <a:noFill/>
        </p:spPr>
        <p:txBody>
          <a:bodyPr wrap="none" rtlCol="0">
            <a:spAutoFit/>
          </a:bodyPr>
          <a:lstStyle/>
          <a:p>
            <a:r>
              <a:rPr lang="en-US" sz="2000" i="1" dirty="0" err="1">
                <a:latin typeface="Times New Roman" panose="02020603050405020304" pitchFamily="18" charset="0"/>
                <a:cs typeface="Times New Roman" panose="02020603050405020304" pitchFamily="18" charset="0"/>
              </a:rPr>
              <a:t>G</a:t>
            </a:r>
            <a:r>
              <a:rPr lang="en-US" sz="2000" i="1" baseline="-25000" dirty="0" err="1">
                <a:latin typeface="Times New Roman" panose="02020603050405020304" pitchFamily="18" charset="0"/>
                <a:cs typeface="Times New Roman" panose="02020603050405020304" pitchFamily="18" charset="0"/>
              </a:rPr>
              <a:t>inbuff</a:t>
            </a:r>
            <a:r>
              <a:rPr lang="en-US" sz="2000" i="1" dirty="0">
                <a:latin typeface="Times New Roman" panose="02020603050405020304" pitchFamily="18" charset="0"/>
                <a:cs typeface="Times New Roman" panose="02020603050405020304" pitchFamily="18" charset="0"/>
              </a:rPr>
              <a:t> ≈1</a:t>
            </a:r>
          </a:p>
        </p:txBody>
      </p:sp>
      <p:sp>
        <p:nvSpPr>
          <p:cNvPr id="31" name="TextBox 30">
            <a:extLst>
              <a:ext uri="{FF2B5EF4-FFF2-40B4-BE49-F238E27FC236}">
                <a16:creationId xmlns:a16="http://schemas.microsoft.com/office/drawing/2014/main" id="{F9EEB648-BCD7-3E4C-8DE2-D6B0313928A7}"/>
              </a:ext>
            </a:extLst>
          </p:cNvPr>
          <p:cNvSpPr txBox="1"/>
          <p:nvPr/>
        </p:nvSpPr>
        <p:spPr>
          <a:xfrm>
            <a:off x="2835860" y="1933695"/>
            <a:ext cx="936475" cy="584775"/>
          </a:xfrm>
          <a:prstGeom prst="rect">
            <a:avLst/>
          </a:prstGeom>
          <a:noFill/>
        </p:spPr>
        <p:txBody>
          <a:bodyPr wrap="none" rtlCol="0">
            <a:spAutoFit/>
          </a:bodyPr>
          <a:lstStyle/>
          <a:p>
            <a:r>
              <a:rPr lang="en-US" sz="3200" i="1" dirty="0">
                <a:latin typeface="Times New Roman" panose="02020603050405020304" pitchFamily="18" charset="0"/>
                <a:cs typeface="Times New Roman" panose="02020603050405020304" pitchFamily="18" charset="0"/>
              </a:rPr>
              <a:t>G</a:t>
            </a:r>
            <a:r>
              <a:rPr lang="en-US" sz="3200" i="1" baseline="-25000" dirty="0">
                <a:latin typeface="Times New Roman" panose="02020603050405020304" pitchFamily="18" charset="0"/>
                <a:cs typeface="Times New Roman" panose="02020603050405020304" pitchFamily="18" charset="0"/>
              </a:rPr>
              <a:t>LP1</a:t>
            </a:r>
            <a:endParaRPr lang="en-US" sz="3200" i="1"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1DE01A6-CC80-FC48-8895-BF96317B7752}"/>
              </a:ext>
            </a:extLst>
          </p:cNvPr>
          <p:cNvSpPr txBox="1"/>
          <p:nvPr/>
        </p:nvSpPr>
        <p:spPr>
          <a:xfrm>
            <a:off x="2264230" y="3154873"/>
            <a:ext cx="572593" cy="461665"/>
          </a:xfrm>
          <a:prstGeom prst="rect">
            <a:avLst/>
          </a:prstGeom>
          <a:noFill/>
        </p:spPr>
        <p:txBody>
          <a:bodyPr wrap="non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sw</a:t>
            </a:r>
            <a:endParaRPr lang="en-US" sz="2400" i="1"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E589C331-E00D-4146-BE9B-DFF881B66B3D}"/>
              </a:ext>
            </a:extLst>
          </p:cNvPr>
          <p:cNvSpPr txBox="1"/>
          <p:nvPr/>
        </p:nvSpPr>
        <p:spPr>
          <a:xfrm>
            <a:off x="6086106" y="5029196"/>
            <a:ext cx="950901" cy="584775"/>
          </a:xfrm>
          <a:prstGeom prst="rect">
            <a:avLst/>
          </a:prstGeom>
          <a:noFill/>
        </p:spPr>
        <p:txBody>
          <a:bodyPr wrap="none" rtlCol="0">
            <a:spAutoFit/>
          </a:bodyPr>
          <a:lstStyle/>
          <a:p>
            <a:r>
              <a:rPr lang="en-US" sz="3200" i="1" dirty="0" err="1">
                <a:latin typeface="Times New Roman" panose="02020603050405020304" pitchFamily="18" charset="0"/>
                <a:cs typeface="Times New Roman" panose="02020603050405020304" pitchFamily="18" charset="0"/>
              </a:rPr>
              <a:t>G</a:t>
            </a:r>
            <a:r>
              <a:rPr lang="en-US" sz="3200" i="1" baseline="-25000" dirty="0" err="1">
                <a:latin typeface="Times New Roman" panose="02020603050405020304" pitchFamily="18" charset="0"/>
                <a:cs typeface="Times New Roman" panose="02020603050405020304" pitchFamily="18" charset="0"/>
              </a:rPr>
              <a:t>amp</a:t>
            </a:r>
            <a:endParaRPr lang="en-US" sz="3200" i="1"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AD84A1F2-5BB8-AD4D-9D6E-9312F9BC61E3}"/>
              </a:ext>
            </a:extLst>
          </p:cNvPr>
          <p:cNvSpPr txBox="1"/>
          <p:nvPr/>
        </p:nvSpPr>
        <p:spPr>
          <a:xfrm>
            <a:off x="7259785" y="4504704"/>
            <a:ext cx="619080" cy="461665"/>
          </a:xfrm>
          <a:prstGeom prst="rect">
            <a:avLst/>
          </a:prstGeom>
          <a:noFill/>
        </p:spPr>
        <p:txBody>
          <a:bodyPr wrap="non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out</a:t>
            </a:r>
            <a:endParaRPr lang="en-US" sz="2400" i="1"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28BA6E6-D8E1-FD47-9565-A28CA30061DE}"/>
              </a:ext>
            </a:extLst>
          </p:cNvPr>
          <p:cNvSpPr txBox="1"/>
          <p:nvPr/>
        </p:nvSpPr>
        <p:spPr>
          <a:xfrm>
            <a:off x="8192515" y="2949036"/>
            <a:ext cx="583814" cy="400110"/>
          </a:xfrm>
          <a:prstGeom prst="rect">
            <a:avLst/>
          </a:prstGeom>
          <a:noFill/>
        </p:spPr>
        <p:txBody>
          <a:bodyPr wrap="none" rtlCol="0">
            <a:spAutoFit/>
          </a:bodyPr>
          <a:lstStyle/>
          <a:p>
            <a:r>
              <a:rPr lang="en-US" sz="2000" i="1" dirty="0" err="1">
                <a:latin typeface="Times New Roman" panose="02020603050405020304" pitchFamily="18" charset="0"/>
                <a:cs typeface="Times New Roman" panose="02020603050405020304" pitchFamily="18" charset="0"/>
              </a:rPr>
              <a:t>Z</a:t>
            </a:r>
            <a:r>
              <a:rPr lang="en-US" sz="2000" i="1" baseline="-25000" dirty="0" err="1">
                <a:latin typeface="Times New Roman" panose="02020603050405020304" pitchFamily="18" charset="0"/>
                <a:cs typeface="Times New Roman" panose="02020603050405020304" pitchFamily="18" charset="0"/>
              </a:rPr>
              <a:t>coil</a:t>
            </a:r>
            <a:endParaRPr lang="en-US" sz="2000" i="1"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5603DD48-F5AA-E844-8319-9519887C9505}"/>
              </a:ext>
            </a:extLst>
          </p:cNvPr>
          <p:cNvSpPr txBox="1"/>
          <p:nvPr/>
        </p:nvSpPr>
        <p:spPr>
          <a:xfrm>
            <a:off x="973776" y="6054432"/>
            <a:ext cx="1626920" cy="523220"/>
          </a:xfrm>
          <a:prstGeom prst="rect">
            <a:avLst/>
          </a:prstGeom>
          <a:noFill/>
        </p:spPr>
        <p:txBody>
          <a:bodyPr wrap="square" rtlCol="0">
            <a:spAutoFit/>
          </a:bodyPr>
          <a:lstStyle/>
          <a:p>
            <a:pPr algn="ctr"/>
            <a:r>
              <a:rPr lang="en-US" sz="1400" dirty="0">
                <a:solidFill>
                  <a:schemeClr val="bg1">
                    <a:lumMod val="50000"/>
                  </a:schemeClr>
                </a:solidFill>
              </a:rPr>
              <a:t>test/coil enable switch circuit</a:t>
            </a:r>
          </a:p>
        </p:txBody>
      </p:sp>
      <p:cxnSp>
        <p:nvCxnSpPr>
          <p:cNvPr id="39" name="Straight Arrow Connector 38">
            <a:extLst>
              <a:ext uri="{FF2B5EF4-FFF2-40B4-BE49-F238E27FC236}">
                <a16:creationId xmlns:a16="http://schemas.microsoft.com/office/drawing/2014/main" id="{21B0C1B0-5AA4-C247-BC88-5147A42E8FF7}"/>
              </a:ext>
            </a:extLst>
          </p:cNvPr>
          <p:cNvCxnSpPr/>
          <p:nvPr/>
        </p:nvCxnSpPr>
        <p:spPr>
          <a:xfrm>
            <a:off x="8785757" y="3325086"/>
            <a:ext cx="0" cy="6887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4DEF711-F311-394B-98F7-69010A2D7E0B}"/>
              </a:ext>
            </a:extLst>
          </p:cNvPr>
          <p:cNvSpPr txBox="1"/>
          <p:nvPr/>
        </p:nvSpPr>
        <p:spPr>
          <a:xfrm>
            <a:off x="8063972" y="3331964"/>
            <a:ext cx="662361" cy="523220"/>
          </a:xfrm>
          <a:prstGeom prst="rect">
            <a:avLst/>
          </a:prstGeom>
          <a:noFill/>
        </p:spPr>
        <p:txBody>
          <a:bodyPr wrap="none" rtlCol="0">
            <a:spAutoFit/>
          </a:bodyPr>
          <a:lstStyle/>
          <a:p>
            <a:r>
              <a:rPr lang="en-US" sz="2800" i="1" dirty="0" err="1">
                <a:solidFill>
                  <a:schemeClr val="accent1"/>
                </a:solidFill>
                <a:latin typeface="Times New Roman" panose="02020603050405020304" pitchFamily="18" charset="0"/>
                <a:cs typeface="Times New Roman" panose="02020603050405020304" pitchFamily="18" charset="0"/>
              </a:rPr>
              <a:t>I</a:t>
            </a:r>
            <a:r>
              <a:rPr lang="en-US" sz="2800" i="1" baseline="-25000" dirty="0" err="1">
                <a:solidFill>
                  <a:schemeClr val="accent1"/>
                </a:solidFill>
                <a:latin typeface="Times New Roman" panose="02020603050405020304" pitchFamily="18" charset="0"/>
                <a:cs typeface="Times New Roman" panose="02020603050405020304" pitchFamily="18" charset="0"/>
              </a:rPr>
              <a:t>coil</a:t>
            </a:r>
            <a:endParaRPr lang="en-US" sz="2800" i="1" dirty="0">
              <a:solidFill>
                <a:schemeClr val="accent1"/>
              </a:solidFill>
              <a:latin typeface="Times New Roman" panose="02020603050405020304" pitchFamily="18"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874DCB31-655C-464B-916B-FCD0E6860096}"/>
              </a:ext>
            </a:extLst>
          </p:cNvPr>
          <p:cNvCxnSpPr>
            <a:cxnSpLocks/>
          </p:cNvCxnSpPr>
          <p:nvPr/>
        </p:nvCxnSpPr>
        <p:spPr>
          <a:xfrm>
            <a:off x="8001988" y="2980702"/>
            <a:ext cx="0" cy="1341912"/>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567C5B4-FBB7-2048-BDAF-F0E289FFA488}"/>
              </a:ext>
            </a:extLst>
          </p:cNvPr>
          <p:cNvCxnSpPr>
            <a:cxnSpLocks/>
          </p:cNvCxnSpPr>
          <p:nvPr/>
        </p:nvCxnSpPr>
        <p:spPr>
          <a:xfrm>
            <a:off x="7144985" y="2966848"/>
            <a:ext cx="0" cy="1379517"/>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72FBA59-FE6F-3946-BA98-ABF71A1E2873}"/>
              </a:ext>
            </a:extLst>
          </p:cNvPr>
          <p:cNvSpPr txBox="1"/>
          <p:nvPr/>
        </p:nvSpPr>
        <p:spPr>
          <a:xfrm>
            <a:off x="7360724" y="3014351"/>
            <a:ext cx="598241" cy="400110"/>
          </a:xfrm>
          <a:prstGeom prst="rect">
            <a:avLst/>
          </a:prstGeom>
          <a:noFill/>
        </p:spPr>
        <p:txBody>
          <a:bodyPr wrap="non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coil</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54BAB8A3-D79C-4C42-98D6-F601E43BC2F6}"/>
              </a:ext>
            </a:extLst>
          </p:cNvPr>
          <p:cNvSpPr txBox="1"/>
          <p:nvPr/>
        </p:nvSpPr>
        <p:spPr>
          <a:xfrm>
            <a:off x="6681850" y="3012371"/>
            <a:ext cx="531364" cy="400110"/>
          </a:xfrm>
          <a:prstGeom prst="rect">
            <a:avLst/>
          </a:prstGeom>
          <a:noFill/>
        </p:spPr>
        <p:txBody>
          <a:bodyPr wrap="non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out</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id="{A31657F8-0D43-CD44-A007-1D78765D8023}"/>
              </a:ext>
            </a:extLst>
          </p:cNvPr>
          <p:cNvCxnSpPr>
            <a:cxnSpLocks/>
          </p:cNvCxnSpPr>
          <p:nvPr/>
        </p:nvCxnSpPr>
        <p:spPr>
          <a:xfrm>
            <a:off x="1549728" y="3083622"/>
            <a:ext cx="0" cy="1379517"/>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69CA240-DAA7-1A41-9C02-8EF041A5C58A}"/>
              </a:ext>
            </a:extLst>
          </p:cNvPr>
          <p:cNvSpPr txBox="1"/>
          <p:nvPr/>
        </p:nvSpPr>
        <p:spPr>
          <a:xfrm>
            <a:off x="1050966" y="3069767"/>
            <a:ext cx="455766" cy="400110"/>
          </a:xfrm>
          <a:prstGeom prst="rect">
            <a:avLst/>
          </a:prstGeom>
          <a:noFill/>
        </p:spPr>
        <p:txBody>
          <a:bodyPr wrap="non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8DE8B52E-9DBE-D64E-9572-69D7284707E0}"/>
              </a:ext>
            </a:extLst>
          </p:cNvPr>
          <p:cNvSpPr txBox="1"/>
          <p:nvPr/>
        </p:nvSpPr>
        <p:spPr>
          <a:xfrm>
            <a:off x="2373085" y="5377539"/>
            <a:ext cx="1626920" cy="369332"/>
          </a:xfrm>
          <a:prstGeom prst="rect">
            <a:avLst/>
          </a:prstGeom>
          <a:noFill/>
        </p:spPr>
        <p:txBody>
          <a:bodyPr wrap="square" rtlCol="0">
            <a:spAutoFit/>
          </a:bodyPr>
          <a:lstStyle/>
          <a:p>
            <a:pPr algn="ctr"/>
            <a:r>
              <a:rPr lang="en-US" dirty="0">
                <a:solidFill>
                  <a:schemeClr val="bg1">
                    <a:lumMod val="50000"/>
                  </a:schemeClr>
                </a:solidFill>
              </a:rPr>
              <a:t>Low Pass 1</a:t>
            </a:r>
          </a:p>
        </p:txBody>
      </p:sp>
      <p:sp>
        <p:nvSpPr>
          <p:cNvPr id="52" name="TextBox 51">
            <a:extLst>
              <a:ext uri="{FF2B5EF4-FFF2-40B4-BE49-F238E27FC236}">
                <a16:creationId xmlns:a16="http://schemas.microsoft.com/office/drawing/2014/main" id="{CAC7ECCE-F3AD-9D45-B3DD-F5A494F73F81}"/>
              </a:ext>
            </a:extLst>
          </p:cNvPr>
          <p:cNvSpPr txBox="1"/>
          <p:nvPr/>
        </p:nvSpPr>
        <p:spPr>
          <a:xfrm>
            <a:off x="4769921" y="6004952"/>
            <a:ext cx="1626920" cy="923330"/>
          </a:xfrm>
          <a:prstGeom prst="rect">
            <a:avLst/>
          </a:prstGeom>
          <a:noFill/>
        </p:spPr>
        <p:txBody>
          <a:bodyPr wrap="square" rtlCol="0">
            <a:spAutoFit/>
          </a:bodyPr>
          <a:lstStyle/>
          <a:p>
            <a:pPr algn="ctr"/>
            <a:r>
              <a:rPr lang="en-US" dirty="0">
                <a:solidFill>
                  <a:schemeClr val="bg1">
                    <a:lumMod val="50000"/>
                  </a:schemeClr>
                </a:solidFill>
              </a:rPr>
              <a:t>Identical Low Passes 2 and 3 not shown</a:t>
            </a:r>
          </a:p>
        </p:txBody>
      </p:sp>
      <p:sp>
        <p:nvSpPr>
          <p:cNvPr id="53" name="TextBox 52">
            <a:extLst>
              <a:ext uri="{FF2B5EF4-FFF2-40B4-BE49-F238E27FC236}">
                <a16:creationId xmlns:a16="http://schemas.microsoft.com/office/drawing/2014/main" id="{1FD283EB-61E8-EA4F-AE5D-D0C79FEA05F8}"/>
              </a:ext>
            </a:extLst>
          </p:cNvPr>
          <p:cNvSpPr txBox="1"/>
          <p:nvPr/>
        </p:nvSpPr>
        <p:spPr>
          <a:xfrm>
            <a:off x="7517080" y="5302329"/>
            <a:ext cx="1626920" cy="923330"/>
          </a:xfrm>
          <a:prstGeom prst="rect">
            <a:avLst/>
          </a:prstGeom>
          <a:noFill/>
        </p:spPr>
        <p:txBody>
          <a:bodyPr wrap="square" rtlCol="0">
            <a:spAutoFit/>
          </a:bodyPr>
          <a:lstStyle/>
          <a:p>
            <a:pPr algn="ctr"/>
            <a:r>
              <a:rPr lang="en-US" dirty="0">
                <a:solidFill>
                  <a:schemeClr val="bg1">
                    <a:lumMod val="50000"/>
                  </a:schemeClr>
                </a:solidFill>
              </a:rPr>
              <a:t>Output Impedance Network</a:t>
            </a:r>
          </a:p>
        </p:txBody>
      </p:sp>
      <p:sp>
        <p:nvSpPr>
          <p:cNvPr id="54" name="TextBox 53">
            <a:extLst>
              <a:ext uri="{FF2B5EF4-FFF2-40B4-BE49-F238E27FC236}">
                <a16:creationId xmlns:a16="http://schemas.microsoft.com/office/drawing/2014/main" id="{37EB314D-80E2-1744-AF21-744C5939EA16}"/>
              </a:ext>
            </a:extLst>
          </p:cNvPr>
          <p:cNvSpPr txBox="1"/>
          <p:nvPr/>
        </p:nvSpPr>
        <p:spPr>
          <a:xfrm>
            <a:off x="7614062" y="888671"/>
            <a:ext cx="1626920" cy="1200329"/>
          </a:xfrm>
          <a:prstGeom prst="rect">
            <a:avLst/>
          </a:prstGeom>
          <a:noFill/>
        </p:spPr>
        <p:txBody>
          <a:bodyPr wrap="square" rtlCol="0">
            <a:spAutoFit/>
          </a:bodyPr>
          <a:lstStyle/>
          <a:p>
            <a:pPr algn="ctr"/>
            <a:r>
              <a:rPr lang="en-US" dirty="0">
                <a:solidFill>
                  <a:schemeClr val="bg1">
                    <a:lumMod val="50000"/>
                  </a:schemeClr>
                </a:solidFill>
              </a:rPr>
              <a:t>The BOSEM Coil Connected across P and N legs</a:t>
            </a:r>
          </a:p>
        </p:txBody>
      </p:sp>
      <p:sp>
        <p:nvSpPr>
          <p:cNvPr id="56" name="TextBox 55">
            <a:extLst>
              <a:ext uri="{FF2B5EF4-FFF2-40B4-BE49-F238E27FC236}">
                <a16:creationId xmlns:a16="http://schemas.microsoft.com/office/drawing/2014/main" id="{51C7DFBB-C006-8D45-B253-894677F2C19C}"/>
              </a:ext>
            </a:extLst>
          </p:cNvPr>
          <p:cNvSpPr txBox="1"/>
          <p:nvPr/>
        </p:nvSpPr>
        <p:spPr>
          <a:xfrm>
            <a:off x="3992092" y="5153887"/>
            <a:ext cx="1168910" cy="400110"/>
          </a:xfrm>
          <a:prstGeom prst="rect">
            <a:avLst/>
          </a:prstGeom>
          <a:noFill/>
        </p:spPr>
        <p:txBody>
          <a:bodyPr wrap="none" rtlCol="0">
            <a:spAutoFit/>
          </a:bodyPr>
          <a:lstStyle/>
          <a:p>
            <a:r>
              <a:rPr lang="en-US" sz="2000" i="1" dirty="0" err="1">
                <a:latin typeface="Times New Roman" panose="02020603050405020304" pitchFamily="18" charset="0"/>
                <a:cs typeface="Times New Roman" panose="02020603050405020304" pitchFamily="18" charset="0"/>
              </a:rPr>
              <a:t>G</a:t>
            </a:r>
            <a:r>
              <a:rPr lang="en-US" sz="2000" i="1" baseline="-25000" dirty="0" err="1">
                <a:latin typeface="Times New Roman" panose="02020603050405020304" pitchFamily="18" charset="0"/>
                <a:cs typeface="Times New Roman" panose="02020603050405020304" pitchFamily="18" charset="0"/>
              </a:rPr>
              <a:t>LPbuff</a:t>
            </a:r>
            <a:r>
              <a:rPr lang="en-US" sz="2000" i="1" dirty="0">
                <a:latin typeface="Times New Roman" panose="02020603050405020304" pitchFamily="18" charset="0"/>
                <a:cs typeface="Times New Roman" panose="02020603050405020304" pitchFamily="18" charset="0"/>
              </a:rPr>
              <a:t> ≈1</a:t>
            </a:r>
          </a:p>
        </p:txBody>
      </p:sp>
      <p:cxnSp>
        <p:nvCxnSpPr>
          <p:cNvPr id="57" name="Straight Arrow Connector 56">
            <a:extLst>
              <a:ext uri="{FF2B5EF4-FFF2-40B4-BE49-F238E27FC236}">
                <a16:creationId xmlns:a16="http://schemas.microsoft.com/office/drawing/2014/main" id="{62F817C4-312C-684C-9878-E5B8F3D5F0EE}"/>
              </a:ext>
            </a:extLst>
          </p:cNvPr>
          <p:cNvCxnSpPr>
            <a:cxnSpLocks/>
            <a:stCxn id="53" idx="0"/>
          </p:cNvCxnSpPr>
          <p:nvPr/>
        </p:nvCxnSpPr>
        <p:spPr>
          <a:xfrm flipH="1" flipV="1">
            <a:off x="7861465" y="4952006"/>
            <a:ext cx="469075" cy="35032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90032D8-B9F5-194E-B624-A72DDDC626AD}"/>
              </a:ext>
            </a:extLst>
          </p:cNvPr>
          <p:cNvSpPr txBox="1"/>
          <p:nvPr/>
        </p:nvSpPr>
        <p:spPr>
          <a:xfrm>
            <a:off x="6505698" y="5929742"/>
            <a:ext cx="1626920" cy="923330"/>
          </a:xfrm>
          <a:prstGeom prst="rect">
            <a:avLst/>
          </a:prstGeom>
          <a:noFill/>
        </p:spPr>
        <p:txBody>
          <a:bodyPr wrap="square" rtlCol="0">
            <a:spAutoFit/>
          </a:bodyPr>
          <a:lstStyle/>
          <a:p>
            <a:pPr algn="ctr"/>
            <a:r>
              <a:rPr lang="en-US" dirty="0">
                <a:solidFill>
                  <a:schemeClr val="bg1">
                    <a:lumMod val="50000"/>
                  </a:schemeClr>
                </a:solidFill>
              </a:rPr>
              <a:t>Output </a:t>
            </a:r>
          </a:p>
          <a:p>
            <a:pPr algn="ctr"/>
            <a:r>
              <a:rPr lang="en-US" dirty="0">
                <a:solidFill>
                  <a:schemeClr val="bg1">
                    <a:lumMod val="50000"/>
                  </a:schemeClr>
                </a:solidFill>
              </a:rPr>
              <a:t>Current </a:t>
            </a:r>
          </a:p>
          <a:p>
            <a:pPr algn="ctr"/>
            <a:r>
              <a:rPr lang="en-US" dirty="0">
                <a:solidFill>
                  <a:schemeClr val="bg1">
                    <a:lumMod val="50000"/>
                  </a:schemeClr>
                </a:solidFill>
              </a:rPr>
              <a:t>Driver</a:t>
            </a:r>
          </a:p>
        </p:txBody>
      </p:sp>
      <p:cxnSp>
        <p:nvCxnSpPr>
          <p:cNvPr id="63" name="Straight Arrow Connector 62">
            <a:extLst>
              <a:ext uri="{FF2B5EF4-FFF2-40B4-BE49-F238E27FC236}">
                <a16:creationId xmlns:a16="http://schemas.microsoft.com/office/drawing/2014/main" id="{3737ED07-260C-D740-92BD-3D78DF341FC9}"/>
              </a:ext>
            </a:extLst>
          </p:cNvPr>
          <p:cNvCxnSpPr>
            <a:cxnSpLocks/>
            <a:stCxn id="62" idx="0"/>
          </p:cNvCxnSpPr>
          <p:nvPr/>
        </p:nvCxnSpPr>
        <p:spPr>
          <a:xfrm flipH="1" flipV="1">
            <a:off x="6828312" y="4940131"/>
            <a:ext cx="490846" cy="98961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E32274D-A0E0-7240-AD8F-9F3391E83F12}"/>
              </a:ext>
            </a:extLst>
          </p:cNvPr>
          <p:cNvCxnSpPr>
            <a:cxnSpLocks/>
          </p:cNvCxnSpPr>
          <p:nvPr/>
        </p:nvCxnSpPr>
        <p:spPr>
          <a:xfrm flipH="1">
            <a:off x="8783782" y="1828800"/>
            <a:ext cx="124691" cy="1122218"/>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DCAADFB-82F8-3D40-8C66-CD1FCF51BD83}"/>
              </a:ext>
            </a:extLst>
          </p:cNvPr>
          <p:cNvCxnSpPr>
            <a:cxnSpLocks/>
          </p:cNvCxnSpPr>
          <p:nvPr/>
        </p:nvCxnSpPr>
        <p:spPr>
          <a:xfrm flipV="1">
            <a:off x="3016332" y="4631377"/>
            <a:ext cx="0" cy="77189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EFEE1E7-890A-9C4D-A1A1-E7D1A090A543}"/>
              </a:ext>
            </a:extLst>
          </p:cNvPr>
          <p:cNvCxnSpPr>
            <a:cxnSpLocks/>
          </p:cNvCxnSpPr>
          <p:nvPr/>
        </p:nvCxnSpPr>
        <p:spPr>
          <a:xfrm flipH="1" flipV="1">
            <a:off x="1401289" y="5296395"/>
            <a:ext cx="273132" cy="80752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240A32D-1489-9D4E-9171-53B98BC36B78}"/>
              </a:ext>
            </a:extLst>
          </p:cNvPr>
          <p:cNvSpPr txBox="1"/>
          <p:nvPr/>
        </p:nvSpPr>
        <p:spPr>
          <a:xfrm>
            <a:off x="1011378" y="1759523"/>
            <a:ext cx="1842657" cy="738664"/>
          </a:xfrm>
          <a:prstGeom prst="rect">
            <a:avLst/>
          </a:prstGeom>
          <a:noFill/>
        </p:spPr>
        <p:txBody>
          <a:bodyPr wrap="square" rtlCol="0">
            <a:spAutoFit/>
          </a:bodyPr>
          <a:lstStyle/>
          <a:p>
            <a:pPr algn="ctr"/>
            <a:r>
              <a:rPr lang="en-US" sz="1400" dirty="0">
                <a:solidFill>
                  <a:schemeClr val="bg1">
                    <a:lumMod val="50000"/>
                  </a:schemeClr>
                </a:solidFill>
              </a:rPr>
              <a:t>Input buffering</a:t>
            </a:r>
          </a:p>
          <a:p>
            <a:pPr algn="ctr"/>
            <a:r>
              <a:rPr lang="en-US" sz="1400" dirty="0">
                <a:solidFill>
                  <a:schemeClr val="bg1">
                    <a:lumMod val="50000"/>
                  </a:schemeClr>
                </a:solidFill>
              </a:rPr>
              <a:t>/ Impedance matching </a:t>
            </a:r>
          </a:p>
          <a:p>
            <a:pPr algn="ctr"/>
            <a:r>
              <a:rPr lang="en-US" sz="1400" dirty="0">
                <a:solidFill>
                  <a:schemeClr val="bg1">
                    <a:lumMod val="50000"/>
                  </a:schemeClr>
                </a:solidFill>
              </a:rPr>
              <a:t>with AI</a:t>
            </a:r>
          </a:p>
        </p:txBody>
      </p:sp>
      <p:sp>
        <p:nvSpPr>
          <p:cNvPr id="77" name="TextBox 76">
            <a:extLst>
              <a:ext uri="{FF2B5EF4-FFF2-40B4-BE49-F238E27FC236}">
                <a16:creationId xmlns:a16="http://schemas.microsoft.com/office/drawing/2014/main" id="{9DCD6E51-5C4E-664C-9CC3-4D63A247FAF5}"/>
              </a:ext>
            </a:extLst>
          </p:cNvPr>
          <p:cNvSpPr txBox="1"/>
          <p:nvPr/>
        </p:nvSpPr>
        <p:spPr>
          <a:xfrm>
            <a:off x="0" y="2923310"/>
            <a:ext cx="1076696" cy="523220"/>
          </a:xfrm>
          <a:prstGeom prst="rect">
            <a:avLst/>
          </a:prstGeom>
          <a:noFill/>
        </p:spPr>
        <p:txBody>
          <a:bodyPr wrap="square" rtlCol="0">
            <a:spAutoFit/>
          </a:bodyPr>
          <a:lstStyle/>
          <a:p>
            <a:pPr algn="ctr"/>
            <a:r>
              <a:rPr lang="en-US" sz="1400" dirty="0">
                <a:solidFill>
                  <a:schemeClr val="bg1">
                    <a:lumMod val="50000"/>
                  </a:schemeClr>
                </a:solidFill>
              </a:rPr>
              <a:t>AI Chassis</a:t>
            </a:r>
          </a:p>
          <a:p>
            <a:pPr algn="ctr"/>
            <a:r>
              <a:rPr lang="en-US" sz="1400" dirty="0">
                <a:solidFill>
                  <a:schemeClr val="bg1">
                    <a:lumMod val="50000"/>
                  </a:schemeClr>
                </a:solidFill>
              </a:rPr>
              <a:t>Connection</a:t>
            </a:r>
          </a:p>
        </p:txBody>
      </p:sp>
      <p:cxnSp>
        <p:nvCxnSpPr>
          <p:cNvPr id="78" name="Straight Arrow Connector 77">
            <a:extLst>
              <a:ext uri="{FF2B5EF4-FFF2-40B4-BE49-F238E27FC236}">
                <a16:creationId xmlns:a16="http://schemas.microsoft.com/office/drawing/2014/main" id="{488C3D72-9E44-6940-BFEB-15176BCEDC48}"/>
              </a:ext>
            </a:extLst>
          </p:cNvPr>
          <p:cNvCxnSpPr>
            <a:cxnSpLocks/>
            <a:stCxn id="77" idx="2"/>
          </p:cNvCxnSpPr>
          <p:nvPr/>
        </p:nvCxnSpPr>
        <p:spPr>
          <a:xfrm>
            <a:off x="538348" y="3446530"/>
            <a:ext cx="237507" cy="36347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5619270-0073-2249-9E99-3BEA3F46D31F}"/>
              </a:ext>
            </a:extLst>
          </p:cNvPr>
          <p:cNvCxnSpPr>
            <a:cxnSpLocks/>
            <a:stCxn id="52" idx="0"/>
          </p:cNvCxnSpPr>
          <p:nvPr/>
        </p:nvCxnSpPr>
        <p:spPr>
          <a:xfrm flipH="1" flipV="1">
            <a:off x="5537861" y="4575960"/>
            <a:ext cx="45520" cy="142899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BDCC9BAF-910E-F347-8244-86AF4CFCEFC1}"/>
              </a:ext>
            </a:extLst>
          </p:cNvPr>
          <p:cNvCxnSpPr>
            <a:cxnSpLocks/>
          </p:cNvCxnSpPr>
          <p:nvPr/>
        </p:nvCxnSpPr>
        <p:spPr>
          <a:xfrm>
            <a:off x="6580909" y="2078182"/>
            <a:ext cx="528453" cy="38000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02FC23E5-E6A8-9B43-B53A-FEBC60114CB7}"/>
              </a:ext>
            </a:extLst>
          </p:cNvPr>
          <p:cNvSpPr txBox="1"/>
          <p:nvPr/>
        </p:nvSpPr>
        <p:spPr>
          <a:xfrm>
            <a:off x="4973782" y="1579414"/>
            <a:ext cx="2369126" cy="646331"/>
          </a:xfrm>
          <a:prstGeom prst="rect">
            <a:avLst/>
          </a:prstGeom>
          <a:noFill/>
        </p:spPr>
        <p:txBody>
          <a:bodyPr wrap="square" rtlCol="0">
            <a:spAutoFit/>
          </a:bodyPr>
          <a:lstStyle/>
          <a:p>
            <a:pPr algn="ctr"/>
            <a:r>
              <a:rPr lang="en-US" dirty="0">
                <a:solidFill>
                  <a:schemeClr val="bg1">
                    <a:lumMod val="50000"/>
                  </a:schemeClr>
                </a:solidFill>
              </a:rPr>
              <a:t>Voltage Monitor Circuit Pickoff</a:t>
            </a:r>
          </a:p>
        </p:txBody>
      </p:sp>
      <p:cxnSp>
        <p:nvCxnSpPr>
          <p:cNvPr id="88" name="Straight Arrow Connector 87">
            <a:extLst>
              <a:ext uri="{FF2B5EF4-FFF2-40B4-BE49-F238E27FC236}">
                <a16:creationId xmlns:a16="http://schemas.microsoft.com/office/drawing/2014/main" id="{1A8A2CA1-8AA6-C642-AC31-60F998C155BE}"/>
              </a:ext>
            </a:extLst>
          </p:cNvPr>
          <p:cNvCxnSpPr>
            <a:cxnSpLocks/>
          </p:cNvCxnSpPr>
          <p:nvPr/>
        </p:nvCxnSpPr>
        <p:spPr>
          <a:xfrm>
            <a:off x="1911927" y="2493818"/>
            <a:ext cx="180109" cy="69272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2D3E5DE9-C317-EC46-AE85-4D392E8762B9}"/>
              </a:ext>
            </a:extLst>
          </p:cNvPr>
          <p:cNvCxnSpPr>
            <a:cxnSpLocks/>
          </p:cNvCxnSpPr>
          <p:nvPr/>
        </p:nvCxnSpPr>
        <p:spPr>
          <a:xfrm>
            <a:off x="4001982" y="3083622"/>
            <a:ext cx="0" cy="1379517"/>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06902A37-9D12-1F45-A18F-10513BE28F65}"/>
              </a:ext>
            </a:extLst>
          </p:cNvPr>
          <p:cNvSpPr txBox="1"/>
          <p:nvPr/>
        </p:nvSpPr>
        <p:spPr>
          <a:xfrm>
            <a:off x="3433945" y="3042058"/>
            <a:ext cx="625492" cy="400110"/>
          </a:xfrm>
          <a:prstGeom prst="rect">
            <a:avLst/>
          </a:prstGeom>
          <a:noFill/>
        </p:spPr>
        <p:txBody>
          <a:bodyPr wrap="non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LP1</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102" name="Straight Arrow Connector 101">
            <a:extLst>
              <a:ext uri="{FF2B5EF4-FFF2-40B4-BE49-F238E27FC236}">
                <a16:creationId xmlns:a16="http://schemas.microsoft.com/office/drawing/2014/main" id="{780A4E19-6BC5-3244-A2F3-1BC55F274D55}"/>
              </a:ext>
            </a:extLst>
          </p:cNvPr>
          <p:cNvCxnSpPr>
            <a:cxnSpLocks/>
          </p:cNvCxnSpPr>
          <p:nvPr/>
        </p:nvCxnSpPr>
        <p:spPr>
          <a:xfrm>
            <a:off x="8077200" y="2964873"/>
            <a:ext cx="692727" cy="0"/>
          </a:xfrm>
          <a:prstGeom prst="straightConnector1">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A1241AD-C3D9-C14E-94F4-8D5E548760AB}"/>
              </a:ext>
            </a:extLst>
          </p:cNvPr>
          <p:cNvSpPr txBox="1"/>
          <p:nvPr/>
        </p:nvSpPr>
        <p:spPr>
          <a:xfrm>
            <a:off x="8510440" y="4421264"/>
            <a:ext cx="572593" cy="400110"/>
          </a:xfrm>
          <a:prstGeom prst="rect">
            <a:avLst/>
          </a:prstGeom>
          <a:noFill/>
        </p:spPr>
        <p:txBody>
          <a:bodyPr wrap="none" rtlCol="0">
            <a:spAutoFit/>
          </a:bodyPr>
          <a:lstStyle/>
          <a:p>
            <a:r>
              <a:rPr lang="en-US" sz="2000" i="1" dirty="0" err="1">
                <a:solidFill>
                  <a:srgbClr val="FF0000"/>
                </a:solidFill>
                <a:latin typeface="Times New Roman" panose="02020603050405020304" pitchFamily="18" charset="0"/>
                <a:cs typeface="Times New Roman" panose="02020603050405020304" pitchFamily="18" charset="0"/>
              </a:rPr>
              <a:t>Z</a:t>
            </a:r>
            <a:r>
              <a:rPr lang="en-US" sz="2000" i="1" baseline="-25000" dirty="0" err="1">
                <a:solidFill>
                  <a:srgbClr val="FF0000"/>
                </a:solidFill>
                <a:latin typeface="Times New Roman" panose="02020603050405020304" pitchFamily="18" charset="0"/>
                <a:cs typeface="Times New Roman" panose="02020603050405020304" pitchFamily="18" charset="0"/>
              </a:rPr>
              <a:t>cab</a:t>
            </a:r>
            <a:endParaRPr lang="en-US" sz="2000" i="1" dirty="0">
              <a:solidFill>
                <a:srgbClr val="FF0000"/>
              </a:solidFill>
              <a:latin typeface="Times New Roman" panose="02020603050405020304" pitchFamily="18" charset="0"/>
              <a:cs typeface="Times New Roman" panose="02020603050405020304" pitchFamily="18" charset="0"/>
            </a:endParaRPr>
          </a:p>
        </p:txBody>
      </p:sp>
      <p:cxnSp>
        <p:nvCxnSpPr>
          <p:cNvPr id="106" name="Straight Arrow Connector 105">
            <a:extLst>
              <a:ext uri="{FF2B5EF4-FFF2-40B4-BE49-F238E27FC236}">
                <a16:creationId xmlns:a16="http://schemas.microsoft.com/office/drawing/2014/main" id="{A35A447E-4026-4D49-AE2F-8248EA4B7806}"/>
              </a:ext>
            </a:extLst>
          </p:cNvPr>
          <p:cNvCxnSpPr>
            <a:cxnSpLocks/>
          </p:cNvCxnSpPr>
          <p:nvPr/>
        </p:nvCxnSpPr>
        <p:spPr>
          <a:xfrm>
            <a:off x="8077199" y="4336473"/>
            <a:ext cx="678874" cy="0"/>
          </a:xfrm>
          <a:prstGeom prst="straightConnector1">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6E5A3D1F-CA40-2E4E-8D0D-A64764587586}"/>
              </a:ext>
            </a:extLst>
          </p:cNvPr>
          <p:cNvCxnSpPr>
            <a:cxnSpLocks/>
          </p:cNvCxnSpPr>
          <p:nvPr/>
        </p:nvCxnSpPr>
        <p:spPr>
          <a:xfrm flipV="1">
            <a:off x="8381999" y="2687785"/>
            <a:ext cx="0" cy="277090"/>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738917E-302E-904E-A2F7-9F564B39AA26}"/>
              </a:ext>
            </a:extLst>
          </p:cNvPr>
          <p:cNvCxnSpPr>
            <a:cxnSpLocks/>
          </p:cNvCxnSpPr>
          <p:nvPr/>
        </p:nvCxnSpPr>
        <p:spPr>
          <a:xfrm flipV="1">
            <a:off x="8354290" y="4322622"/>
            <a:ext cx="0" cy="277090"/>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90FF96-B6E4-C146-BD4C-7548503B4E51}"/>
              </a:ext>
            </a:extLst>
          </p:cNvPr>
          <p:cNvCxnSpPr/>
          <p:nvPr/>
        </p:nvCxnSpPr>
        <p:spPr>
          <a:xfrm>
            <a:off x="8285747" y="2358189"/>
            <a:ext cx="20052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B2788B0-A260-C140-9E26-E0A2D42A5C85}"/>
              </a:ext>
            </a:extLst>
          </p:cNvPr>
          <p:cNvCxnSpPr>
            <a:cxnSpLocks/>
          </p:cNvCxnSpPr>
          <p:nvPr/>
        </p:nvCxnSpPr>
        <p:spPr>
          <a:xfrm>
            <a:off x="8333873" y="2277979"/>
            <a:ext cx="10427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416F39B-C82F-C347-BB3D-34174D8DEA75}"/>
              </a:ext>
            </a:extLst>
          </p:cNvPr>
          <p:cNvCxnSpPr>
            <a:cxnSpLocks/>
          </p:cNvCxnSpPr>
          <p:nvPr/>
        </p:nvCxnSpPr>
        <p:spPr>
          <a:xfrm>
            <a:off x="8309810" y="2318084"/>
            <a:ext cx="1524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78D9B63-908C-C94A-AAF4-91F7B8817A30}"/>
              </a:ext>
            </a:extLst>
          </p:cNvPr>
          <p:cNvCxnSpPr/>
          <p:nvPr/>
        </p:nvCxnSpPr>
        <p:spPr>
          <a:xfrm>
            <a:off x="8277726" y="2695074"/>
            <a:ext cx="2005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F3BC55D-D2A1-5C48-B30B-363E4BC41A99}"/>
              </a:ext>
            </a:extLst>
          </p:cNvPr>
          <p:cNvCxnSpPr/>
          <p:nvPr/>
        </p:nvCxnSpPr>
        <p:spPr>
          <a:xfrm>
            <a:off x="8277726" y="2614863"/>
            <a:ext cx="2005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C2F26E8E-3F2F-E34D-A4B3-E0F10B6668F8}"/>
              </a:ext>
            </a:extLst>
          </p:cNvPr>
          <p:cNvCxnSpPr>
            <a:cxnSpLocks/>
          </p:cNvCxnSpPr>
          <p:nvPr/>
        </p:nvCxnSpPr>
        <p:spPr>
          <a:xfrm flipV="1">
            <a:off x="8381999" y="2350901"/>
            <a:ext cx="0" cy="277090"/>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7EE1F94B-137E-8048-B12C-B23303650B7E}"/>
              </a:ext>
            </a:extLst>
          </p:cNvPr>
          <p:cNvGrpSpPr/>
          <p:nvPr/>
        </p:nvGrpSpPr>
        <p:grpSpPr>
          <a:xfrm rot="10800000">
            <a:off x="8261684" y="4948990"/>
            <a:ext cx="200526" cy="80210"/>
            <a:chOff x="8438147" y="2430379"/>
            <a:chExt cx="200526" cy="80210"/>
          </a:xfrm>
        </p:grpSpPr>
        <p:cxnSp>
          <p:nvCxnSpPr>
            <p:cNvPr id="130" name="Straight Connector 129">
              <a:extLst>
                <a:ext uri="{FF2B5EF4-FFF2-40B4-BE49-F238E27FC236}">
                  <a16:creationId xmlns:a16="http://schemas.microsoft.com/office/drawing/2014/main" id="{8825CF97-47C5-AB4F-B13F-46628BD66FF9}"/>
                </a:ext>
              </a:extLst>
            </p:cNvPr>
            <p:cNvCxnSpPr/>
            <p:nvPr/>
          </p:nvCxnSpPr>
          <p:spPr>
            <a:xfrm>
              <a:off x="8438147" y="2510589"/>
              <a:ext cx="20052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0C1CE2F-25DE-C045-809E-F5590BABB64D}"/>
                </a:ext>
              </a:extLst>
            </p:cNvPr>
            <p:cNvCxnSpPr>
              <a:cxnSpLocks/>
            </p:cNvCxnSpPr>
            <p:nvPr/>
          </p:nvCxnSpPr>
          <p:spPr>
            <a:xfrm>
              <a:off x="8486273" y="2430379"/>
              <a:ext cx="10427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56A7214-3A33-7745-839D-FE285AC09B1A}"/>
                </a:ext>
              </a:extLst>
            </p:cNvPr>
            <p:cNvCxnSpPr>
              <a:cxnSpLocks/>
            </p:cNvCxnSpPr>
            <p:nvPr/>
          </p:nvCxnSpPr>
          <p:spPr>
            <a:xfrm>
              <a:off x="8462210" y="2470484"/>
              <a:ext cx="1524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4" name="Straight Connector 133">
            <a:extLst>
              <a:ext uri="{FF2B5EF4-FFF2-40B4-BE49-F238E27FC236}">
                <a16:creationId xmlns:a16="http://schemas.microsoft.com/office/drawing/2014/main" id="{B3ACC902-F057-9644-910A-83B72BD0CA0E}"/>
              </a:ext>
            </a:extLst>
          </p:cNvPr>
          <p:cNvCxnSpPr/>
          <p:nvPr/>
        </p:nvCxnSpPr>
        <p:spPr>
          <a:xfrm>
            <a:off x="8253663" y="4684295"/>
            <a:ext cx="2005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6B5F1AF-04FA-B848-8BB0-D8F92DD56C25}"/>
              </a:ext>
            </a:extLst>
          </p:cNvPr>
          <p:cNvCxnSpPr/>
          <p:nvPr/>
        </p:nvCxnSpPr>
        <p:spPr>
          <a:xfrm>
            <a:off x="8253663" y="4604084"/>
            <a:ext cx="2005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0E198D01-E7DD-494E-BA60-6E60634C9C4E}"/>
              </a:ext>
            </a:extLst>
          </p:cNvPr>
          <p:cNvCxnSpPr>
            <a:cxnSpLocks/>
          </p:cNvCxnSpPr>
          <p:nvPr/>
        </p:nvCxnSpPr>
        <p:spPr>
          <a:xfrm flipV="1">
            <a:off x="8357936" y="4677007"/>
            <a:ext cx="0" cy="277090"/>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E74CE574-FEBF-B24D-ABC9-3749C7CC4C3A}"/>
              </a:ext>
            </a:extLst>
          </p:cNvPr>
          <p:cNvCxnSpPr>
            <a:cxnSpLocks/>
          </p:cNvCxnSpPr>
          <p:nvPr/>
        </p:nvCxnSpPr>
        <p:spPr>
          <a:xfrm>
            <a:off x="8529088" y="4320531"/>
            <a:ext cx="0" cy="70064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3916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FD71C1-FC8D-344D-BD6F-F9FAC1B46D42}"/>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F28D752E-7E1B-B140-A6A3-356E29FCB880}"/>
              </a:ext>
            </a:extLst>
          </p:cNvPr>
          <p:cNvSpPr>
            <a:spLocks noGrp="1"/>
          </p:cNvSpPr>
          <p:nvPr>
            <p:ph type="sldNum" sz="quarter" idx="12"/>
          </p:nvPr>
        </p:nvSpPr>
        <p:spPr/>
        <p:txBody>
          <a:bodyPr/>
          <a:lstStyle/>
          <a:p>
            <a:fld id="{70339496-BD1E-F648-8321-5C9A4B4A55FA}" type="slidenum">
              <a:rPr lang="en-US" smtClean="0"/>
              <a:t>110</a:t>
            </a:fld>
            <a:endParaRPr lang="en-US"/>
          </a:p>
        </p:txBody>
      </p:sp>
      <p:sp>
        <p:nvSpPr>
          <p:cNvPr id="6" name="Content Placeholder 2">
            <a:extLst>
              <a:ext uri="{FF2B5EF4-FFF2-40B4-BE49-F238E27FC236}">
                <a16:creationId xmlns:a16="http://schemas.microsoft.com/office/drawing/2014/main" id="{52D9DFCD-C0C9-9743-8BC2-5B3688E7459C}"/>
              </a:ext>
            </a:extLst>
          </p:cNvPr>
          <p:cNvSpPr txBox="1">
            <a:spLocks/>
          </p:cNvSpPr>
          <p:nvPr/>
        </p:nvSpPr>
        <p:spPr>
          <a:xfrm>
            <a:off x="427513" y="1136860"/>
            <a:ext cx="8514606" cy="4990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Wednesday, Dec 2018, Stefan develops methodology to populate the balance matrix: </a:t>
            </a:r>
            <a:r>
              <a:rPr lang="en-US" sz="1800" dirty="0">
                <a:hlinkClick r:id="rId2"/>
              </a:rPr>
              <a:t>LHO:45734</a:t>
            </a:r>
            <a:endParaRPr lang="en-US" sz="1800" dirty="0"/>
          </a:p>
          <a:p>
            <a:r>
              <a:rPr lang="en-US" sz="1800" dirty="0"/>
              <a:t>Friday, Mar 01 2019, Stefan updates and augments his methodology documentation (nice!): </a:t>
            </a:r>
            <a:r>
              <a:rPr lang="en-US" sz="1800" dirty="0">
                <a:hlinkClick r:id="rId3"/>
              </a:rPr>
              <a:t>LHO:47217</a:t>
            </a:r>
            <a:endParaRPr lang="en-US" sz="1800" dirty="0"/>
          </a:p>
          <a:p>
            <a:r>
              <a:rPr lang="en-US" sz="1800" dirty="0"/>
              <a:t>Mar 01 2019, (same Friday) Stefan updates the balance matrix </a:t>
            </a:r>
            <a:r>
              <a:rPr lang="en-US" sz="1800" b="1" dirty="0"/>
              <a:t>and turns on FM10 = gain of 0.977</a:t>
            </a:r>
            <a:endParaRPr lang="en-US" sz="1800" dirty="0"/>
          </a:p>
          <a:p>
            <a:pPr lvl="1"/>
            <a:r>
              <a:rPr lang="en-US" sz="1600" dirty="0"/>
              <a:t>2019-03-01 22:08 UTC FM10 turned on (Friday at 2pm)</a:t>
            </a:r>
          </a:p>
          <a:p>
            <a:r>
              <a:rPr lang="en-US" sz="2000" dirty="0"/>
              <a:t>Saturday, Mar 02 2019 Craig &amp; Stefan discover that the balance is (ah!) DCPD light level dependent! </a:t>
            </a:r>
            <a:r>
              <a:rPr lang="en-US" sz="2000" dirty="0">
                <a:hlinkClick r:id="rId4"/>
              </a:rPr>
              <a:t>LHO:47247</a:t>
            </a:r>
            <a:endParaRPr lang="en-US" sz="2000" dirty="0"/>
          </a:p>
          <a:p>
            <a:r>
              <a:rPr lang="en-US" sz="1800" dirty="0"/>
              <a:t>Sunday Mar 03 2019, Rich and Peter debug and fix the OMC Whitening Chassis, </a:t>
            </a:r>
            <a:r>
              <a:rPr lang="en-US" sz="1800" dirty="0">
                <a:hlinkClick r:id="rId5"/>
              </a:rPr>
              <a:t>LHO:47254</a:t>
            </a:r>
            <a:endParaRPr lang="en-US" sz="1800" dirty="0"/>
          </a:p>
          <a:p>
            <a:r>
              <a:rPr lang="en-US" sz="1800" dirty="0"/>
              <a:t>2019-03-04 02:35 UTC FM10 is turned off and </a:t>
            </a:r>
            <a:r>
              <a:rPr lang="en-US" sz="1800" i="1" dirty="0"/>
              <a:t>never used again</a:t>
            </a:r>
            <a:r>
              <a:rPr lang="en-US" sz="1800" dirty="0"/>
              <a:t> (Sunday at 5:30 pm).</a:t>
            </a:r>
          </a:p>
          <a:p>
            <a:r>
              <a:rPr lang="en-US" sz="1800" dirty="0"/>
              <a:t>Monday Mar 04, Stefan </a:t>
            </a:r>
            <a:r>
              <a:rPr lang="en-US" sz="1800" dirty="0" err="1"/>
              <a:t>aLOGs</a:t>
            </a:r>
            <a:r>
              <a:rPr lang="en-US" sz="1800" dirty="0"/>
              <a:t> that he’s updated the compensation after Rich/Peter chassis fix: </a:t>
            </a:r>
            <a:r>
              <a:rPr lang="en-US" sz="1800" dirty="0">
                <a:hlinkClick r:id="rId6"/>
              </a:rPr>
              <a:t>LHO:47257</a:t>
            </a:r>
            <a:r>
              <a:rPr lang="en-US" sz="1800" dirty="0"/>
              <a:t>, but says:</a:t>
            </a:r>
          </a:p>
          <a:p>
            <a:pPr lvl="1"/>
            <a:r>
              <a:rPr lang="en-US" sz="1600" dirty="0"/>
              <a:t>“Finally, we still will have to re-match the photo diode light levels in lock (</a:t>
            </a:r>
            <a:r>
              <a:rPr lang="en-US" sz="1600" dirty="0" err="1"/>
              <a:t>alog</a:t>
            </a:r>
            <a:r>
              <a:rPr lang="en-US" sz="1600" dirty="0"/>
              <a:t> 47217).”</a:t>
            </a:r>
          </a:p>
          <a:p>
            <a:r>
              <a:rPr lang="en-US" sz="1800" b="1" dirty="0"/>
              <a:t>…. but I don’t think this “re-match” to the photodiode light level -- i.e. re-compensate for the DCPDA channel 0.977 errant gain was ever done – or maybe it was </a:t>
            </a:r>
            <a:r>
              <a:rPr lang="en-US" sz="1800" b="1" dirty="0" err="1"/>
              <a:t>encorporated</a:t>
            </a:r>
            <a:r>
              <a:rPr lang="en-US" sz="1800" b="1" dirty="0"/>
              <a:t> in to the first FMs?!</a:t>
            </a:r>
          </a:p>
          <a:p>
            <a:endParaRPr lang="en-US" sz="1600" dirty="0"/>
          </a:p>
        </p:txBody>
      </p:sp>
      <p:sp>
        <p:nvSpPr>
          <p:cNvPr id="7" name="TextBox 6">
            <a:extLst>
              <a:ext uri="{FF2B5EF4-FFF2-40B4-BE49-F238E27FC236}">
                <a16:creationId xmlns:a16="http://schemas.microsoft.com/office/drawing/2014/main" id="{70C651E5-A7F0-E241-9B53-00EDD1021767}"/>
              </a:ext>
            </a:extLst>
          </p:cNvPr>
          <p:cNvSpPr txBox="1"/>
          <p:nvPr/>
        </p:nvSpPr>
        <p:spPr>
          <a:xfrm>
            <a:off x="4381994" y="6488668"/>
            <a:ext cx="4176271" cy="369332"/>
          </a:xfrm>
          <a:prstGeom prst="rect">
            <a:avLst/>
          </a:prstGeom>
          <a:noFill/>
        </p:spPr>
        <p:txBody>
          <a:bodyPr wrap="none" rtlCol="0">
            <a:spAutoFit/>
          </a:bodyPr>
          <a:lstStyle/>
          <a:p>
            <a:r>
              <a:rPr lang="en-US" dirty="0">
                <a:solidFill>
                  <a:schemeClr val="bg1">
                    <a:lumMod val="50000"/>
                  </a:schemeClr>
                </a:solidFill>
              </a:rPr>
              <a:t>The perils of the Expert Visiting Scientist… </a:t>
            </a:r>
          </a:p>
        </p:txBody>
      </p:sp>
      <p:sp>
        <p:nvSpPr>
          <p:cNvPr id="9" name="Title 1">
            <a:extLst>
              <a:ext uri="{FF2B5EF4-FFF2-40B4-BE49-F238E27FC236}">
                <a16:creationId xmlns:a16="http://schemas.microsoft.com/office/drawing/2014/main" id="{D0EAEAC1-3F4D-1840-8504-956E73434213}"/>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10" name="Rectangle 9">
            <a:extLst>
              <a:ext uri="{FF2B5EF4-FFF2-40B4-BE49-F238E27FC236}">
                <a16:creationId xmlns:a16="http://schemas.microsoft.com/office/drawing/2014/main" id="{FB703B7A-C759-134C-84FF-42612EE6D24B}"/>
              </a:ext>
            </a:extLst>
          </p:cNvPr>
          <p:cNvSpPr/>
          <p:nvPr/>
        </p:nvSpPr>
        <p:spPr>
          <a:xfrm>
            <a:off x="-884713" y="544769"/>
            <a:ext cx="9684327" cy="646331"/>
          </a:xfrm>
          <a:prstGeom prst="rect">
            <a:avLst/>
          </a:prstGeom>
        </p:spPr>
        <p:txBody>
          <a:bodyPr wrap="square">
            <a:spAutoFit/>
          </a:bodyPr>
          <a:lstStyle/>
          <a:p>
            <a:pPr lvl="2"/>
            <a:r>
              <a:rPr lang="en-US" b="1" dirty="0" err="1"/>
              <a:t>B.i</a:t>
            </a:r>
            <a:r>
              <a:rPr lang="en-US" b="1" dirty="0"/>
              <a:t>. For each (stacked) filtering stage, sum each paths residuals (use “balance matrix” for compensation version and apply average HF poles)</a:t>
            </a:r>
          </a:p>
        </p:txBody>
      </p:sp>
    </p:spTree>
    <p:extLst>
      <p:ext uri="{BB962C8B-B14F-4D97-AF65-F5344CB8AC3E}">
        <p14:creationId xmlns:p14="http://schemas.microsoft.com/office/powerpoint/2010/main" val="22317619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25180D-E262-BC4C-9B01-BC886D3A05A7}"/>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8E4C3066-3537-044D-AFEF-798BA365DAA8}"/>
              </a:ext>
            </a:extLst>
          </p:cNvPr>
          <p:cNvSpPr>
            <a:spLocks noGrp="1"/>
          </p:cNvSpPr>
          <p:nvPr>
            <p:ph type="sldNum" sz="quarter" idx="12"/>
          </p:nvPr>
        </p:nvSpPr>
        <p:spPr/>
        <p:txBody>
          <a:bodyPr/>
          <a:lstStyle/>
          <a:p>
            <a:fld id="{70339496-BD1E-F648-8321-5C9A4B4A55FA}" type="slidenum">
              <a:rPr lang="en-US" smtClean="0"/>
              <a:t>111</a:t>
            </a:fld>
            <a:endParaRPr lang="en-US"/>
          </a:p>
        </p:txBody>
      </p:sp>
      <p:sp>
        <p:nvSpPr>
          <p:cNvPr id="6" name="Title 1">
            <a:extLst>
              <a:ext uri="{FF2B5EF4-FFF2-40B4-BE49-F238E27FC236}">
                <a16:creationId xmlns:a16="http://schemas.microsoft.com/office/drawing/2014/main" id="{C537B9FB-063A-3E41-83A1-CFDE2F7D315C}"/>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9" name="Rectangle 8">
            <a:extLst>
              <a:ext uri="{FF2B5EF4-FFF2-40B4-BE49-F238E27FC236}">
                <a16:creationId xmlns:a16="http://schemas.microsoft.com/office/drawing/2014/main" id="{034B2747-3452-0847-BE36-A001FE8397FD}"/>
              </a:ext>
            </a:extLst>
          </p:cNvPr>
          <p:cNvSpPr/>
          <p:nvPr/>
        </p:nvSpPr>
        <p:spPr>
          <a:xfrm>
            <a:off x="-884713" y="544769"/>
            <a:ext cx="9684327" cy="646331"/>
          </a:xfrm>
          <a:prstGeom prst="rect">
            <a:avLst/>
          </a:prstGeom>
        </p:spPr>
        <p:txBody>
          <a:bodyPr wrap="square">
            <a:spAutoFit/>
          </a:bodyPr>
          <a:lstStyle/>
          <a:p>
            <a:pPr lvl="2"/>
            <a:r>
              <a:rPr lang="en-US" b="1" dirty="0" err="1"/>
              <a:t>B.i</a:t>
            </a:r>
            <a:r>
              <a:rPr lang="en-US" b="1" dirty="0"/>
              <a:t>. For each (stacked) filtering stage, sum each paths residuals (use “balance matrix” for compensation version and apply average HF poles)</a:t>
            </a:r>
          </a:p>
        </p:txBody>
      </p:sp>
      <p:sp>
        <p:nvSpPr>
          <p:cNvPr id="14" name="TextBox 13">
            <a:extLst>
              <a:ext uri="{FF2B5EF4-FFF2-40B4-BE49-F238E27FC236}">
                <a16:creationId xmlns:a16="http://schemas.microsoft.com/office/drawing/2014/main" id="{F89B8835-91CE-E847-A6FC-0E90A65B9E70}"/>
              </a:ext>
            </a:extLst>
          </p:cNvPr>
          <p:cNvSpPr txBox="1"/>
          <p:nvPr/>
        </p:nvSpPr>
        <p:spPr>
          <a:xfrm>
            <a:off x="106878" y="1246910"/>
            <a:ext cx="9037122" cy="584775"/>
          </a:xfrm>
          <a:prstGeom prst="rect">
            <a:avLst/>
          </a:prstGeom>
          <a:noFill/>
        </p:spPr>
        <p:txBody>
          <a:bodyPr wrap="square" rtlCol="0">
            <a:spAutoFit/>
          </a:bodyPr>
          <a:lstStyle/>
          <a:p>
            <a:r>
              <a:rPr lang="en-US" sz="1600" dirty="0"/>
              <a:t>So, in conclusion, what the compensation scheme really should be is:</a:t>
            </a:r>
          </a:p>
          <a:p>
            <a:endParaRPr lang="en-US" sz="16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C4A4FAA-B673-7C47-B2F2-AA2179D33B40}"/>
                  </a:ext>
                </a:extLst>
              </p:cNvPr>
              <p:cNvSpPr txBox="1"/>
              <p:nvPr/>
            </p:nvSpPr>
            <p:spPr>
              <a:xfrm>
                <a:off x="314218" y="1739735"/>
                <a:ext cx="8221418" cy="8758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𝑺𝒖𝒎</m:t>
                          </m:r>
                        </m:e>
                        <m:sub>
                          <m:r>
                            <a:rPr lang="en-US" b="1" i="1" smtClean="0">
                              <a:latin typeface="Cambria Math" panose="02040503050406030204" pitchFamily="18" charset="0"/>
                            </a:rPr>
                            <m:t>𝒓𝒆𝒂𝒍</m:t>
                          </m:r>
                        </m:sub>
                      </m:sSub>
                      <m:r>
                        <a:rPr lang="en-US" b="1" i="1" smtClean="0">
                          <a:latin typeface="Cambria Math" panose="02040503050406030204" pitchFamily="18" charset="0"/>
                        </a:rPr>
                        <m:t>=</m:t>
                      </m:r>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𝑮</m:t>
                          </m:r>
                        </m:e>
                        <m:sub>
                          <m:r>
                            <a:rPr lang="en-US" b="1" i="1" smtClean="0">
                              <a:latin typeface="Cambria Math" panose="02040503050406030204" pitchFamily="18" charset="0"/>
                            </a:rPr>
                            <m:t>𝒐𝒗𝒆𝒓𝒂𝒍𝒍</m:t>
                          </m:r>
                        </m:sub>
                        <m:sup>
                          <m:r>
                            <a:rPr lang="en-US" b="1" i="1" smtClean="0">
                              <a:latin typeface="Cambria Math" panose="02040503050406030204" pitchFamily="18" charset="0"/>
                            </a:rPr>
                            <m:t>𝑨</m:t>
                          </m:r>
                        </m:sup>
                      </m:sSubSup>
                      <m:r>
                        <a:rPr lang="en-US" b="1" i="1" smtClean="0">
                          <a:latin typeface="Cambria Math" panose="02040503050406030204" pitchFamily="18" charset="0"/>
                        </a:rPr>
                        <m:t>∗</m:t>
                      </m:r>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𝒎𝒆𝒂𝒔</m:t>
                          </m:r>
                        </m:e>
                        <m:sub>
                          <m:r>
                            <a:rPr lang="en-US" b="1" i="1" smtClean="0">
                              <a:latin typeface="Cambria Math" panose="02040503050406030204" pitchFamily="18" charset="0"/>
                            </a:rPr>
                            <m:t>𝑳𝑭</m:t>
                          </m:r>
                        </m:sub>
                        <m:sup>
                          <m:r>
                            <a:rPr lang="en-US" b="1" i="1" smtClean="0">
                              <a:latin typeface="Cambria Math" panose="02040503050406030204" pitchFamily="18" charset="0"/>
                            </a:rPr>
                            <m:t>𝑨</m:t>
                          </m:r>
                        </m:sup>
                      </m:sSubSup>
                      <m:r>
                        <a:rPr lang="en-US" b="1" i="1" smtClean="0">
                          <a:latin typeface="Cambria Math" panose="02040503050406030204" pitchFamily="18" charset="0"/>
                        </a:rPr>
                        <m:t>∗</m:t>
                      </m:r>
                      <m:sSubSup>
                        <m:sSubSupPr>
                          <m:ctrlPr>
                            <a:rPr lang="en-US" b="1" i="1">
                              <a:latin typeface="Cambria Math" panose="02040503050406030204" pitchFamily="18" charset="0"/>
                            </a:rPr>
                          </m:ctrlPr>
                        </m:sSubSupPr>
                        <m:e>
                          <m:r>
                            <a:rPr lang="en-US" b="1" i="1">
                              <a:latin typeface="Cambria Math" panose="02040503050406030204" pitchFamily="18" charset="0"/>
                            </a:rPr>
                            <m:t>𝒎𝒆𝒂𝒔</m:t>
                          </m:r>
                        </m:e>
                        <m:sub>
                          <m:r>
                            <a:rPr lang="en-US" b="1" i="1" smtClean="0">
                              <a:latin typeface="Cambria Math" panose="02040503050406030204" pitchFamily="18" charset="0"/>
                            </a:rPr>
                            <m:t>𝑯</m:t>
                          </m:r>
                          <m:r>
                            <a:rPr lang="en-US" b="1" i="1">
                              <a:latin typeface="Cambria Math" panose="02040503050406030204" pitchFamily="18" charset="0"/>
                            </a:rPr>
                            <m:t>𝑭</m:t>
                          </m:r>
                        </m:sub>
                        <m:sup>
                          <m:r>
                            <a:rPr lang="en-US" b="1" i="1">
                              <a:latin typeface="Cambria Math" panose="02040503050406030204" pitchFamily="18" charset="0"/>
                            </a:rPr>
                            <m:t>𝑨</m:t>
                          </m:r>
                        </m:sup>
                      </m:sSubSup>
                      <m:r>
                        <a:rPr lang="en-US" b="1" i="1" smtClean="0">
                          <a:latin typeface="Cambria Math" panose="02040503050406030204" pitchFamily="18" charset="0"/>
                        </a:rPr>
                        <m:t>∗</m:t>
                      </m:r>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𝒄𝒐𝒎𝒑</m:t>
                          </m:r>
                        </m:e>
                        <m:sub>
                          <m:r>
                            <a:rPr lang="en-US" b="1" i="1" smtClean="0">
                              <a:latin typeface="Cambria Math" panose="02040503050406030204" pitchFamily="18" charset="0"/>
                            </a:rPr>
                            <m:t>𝑳𝑭</m:t>
                          </m:r>
                        </m:sub>
                        <m:sup>
                          <m:r>
                            <a:rPr lang="en-US" b="1" i="1" smtClean="0">
                              <a:latin typeface="Cambria Math" panose="02040503050406030204" pitchFamily="18" charset="0"/>
                            </a:rPr>
                            <m:t>𝑨</m:t>
                          </m:r>
                        </m:sup>
                      </m:sSubSup>
                      <m:r>
                        <a:rPr lang="en-US" b="1" i="1" smtClean="0">
                          <a:latin typeface="Cambria Math" panose="02040503050406030204" pitchFamily="18" charset="0"/>
                        </a:rPr>
                        <m:t>∗</m:t>
                      </m:r>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𝒄𝒐𝒎𝒑</m:t>
                          </m:r>
                        </m:e>
                        <m:sub>
                          <m:r>
                            <a:rPr lang="en-US" b="1" i="1" smtClean="0">
                              <a:latin typeface="Cambria Math" panose="02040503050406030204" pitchFamily="18" charset="0"/>
                            </a:rPr>
                            <m:t>𝑯𝑭</m:t>
                          </m:r>
                        </m:sub>
                        <m:sup>
                          <m:r>
                            <a:rPr lang="en-US" b="1" i="1" smtClean="0">
                              <a:latin typeface="Cambria Math" panose="02040503050406030204" pitchFamily="18" charset="0"/>
                            </a:rPr>
                            <m:t>𝑨</m:t>
                          </m:r>
                        </m:sup>
                      </m:sSubSup>
                      <m:sSubSup>
                        <m:sSubSupPr>
                          <m:ctrlPr>
                            <a:rPr lang="en-US" b="1" i="1">
                              <a:latin typeface="Cambria Math" panose="02040503050406030204" pitchFamily="18" charset="0"/>
                            </a:rPr>
                          </m:ctrlPr>
                        </m:sSubSupPr>
                        <m:e>
                          <m:r>
                            <a:rPr lang="en-US" b="1" i="1" smtClean="0">
                              <a:latin typeface="Cambria Math" panose="02040503050406030204" pitchFamily="18" charset="0"/>
                            </a:rPr>
                            <m:t> </m:t>
                          </m:r>
                          <m:r>
                            <a:rPr lang="en-US" b="1" i="1">
                              <a:latin typeface="Cambria Math" panose="02040503050406030204" pitchFamily="18" charset="0"/>
                            </a:rPr>
                            <m:t>𝑮</m:t>
                          </m:r>
                        </m:e>
                        <m:sub>
                          <m:r>
                            <a:rPr lang="en-US" b="1" i="1">
                              <a:latin typeface="Cambria Math" panose="02040503050406030204" pitchFamily="18" charset="0"/>
                            </a:rPr>
                            <m:t>𝒃𝒂𝒍</m:t>
                          </m:r>
                        </m:sub>
                        <m:sup>
                          <m:r>
                            <a:rPr lang="en-US" b="1" i="1" smtClean="0">
                              <a:latin typeface="Cambria Math" panose="02040503050406030204" pitchFamily="18" charset="0"/>
                            </a:rPr>
                            <m:t>𝑨</m:t>
                          </m:r>
                        </m:sup>
                      </m:sSubSup>
                    </m:oMath>
                  </m:oMathPara>
                </a14:m>
                <a:endParaRPr lang="en-US" b="1" i="1" dirty="0">
                  <a:latin typeface="Cambria Math" panose="02040503050406030204" pitchFamily="18" charset="0"/>
                </a:endParaRPr>
              </a:p>
              <a:p>
                <a:endParaRPr lang="en-US" b="1" i="1" dirty="0">
                  <a:latin typeface="Cambria Math" panose="02040503050406030204" pitchFamily="18" charset="0"/>
                </a:endParaRPr>
              </a:p>
              <a:p>
                <a:r>
                  <a:rPr lang="en-US" b="1" dirty="0"/>
                  <a:t>                                                </a:t>
                </a:r>
                <a14:m>
                  <m:oMath xmlns:m="http://schemas.openxmlformats.org/officeDocument/2006/math">
                    <m:r>
                      <a:rPr lang="en-US" b="1" i="1" smtClean="0">
                        <a:latin typeface="Cambria Math" panose="02040503050406030204" pitchFamily="18" charset="0"/>
                      </a:rPr>
                      <m:t>+</m:t>
                    </m:r>
                    <m:sSubSup>
                      <m:sSubSupPr>
                        <m:ctrlPr>
                          <a:rPr lang="en-US" b="1" i="1">
                            <a:latin typeface="Cambria Math" panose="02040503050406030204" pitchFamily="18" charset="0"/>
                          </a:rPr>
                        </m:ctrlPr>
                      </m:sSubSupPr>
                      <m:e>
                        <m:r>
                          <a:rPr lang="en-US" b="1" i="1" smtClean="0">
                            <a:latin typeface="Cambria Math" panose="02040503050406030204" pitchFamily="18" charset="0"/>
                          </a:rPr>
                          <m:t> </m:t>
                        </m:r>
                        <m:r>
                          <a:rPr lang="en-US" b="1" i="1">
                            <a:latin typeface="Cambria Math" panose="02040503050406030204" pitchFamily="18" charset="0"/>
                          </a:rPr>
                          <m:t>𝑮</m:t>
                        </m:r>
                      </m:e>
                      <m:sub>
                        <m:r>
                          <a:rPr lang="en-US" b="1" i="1">
                            <a:latin typeface="Cambria Math" panose="02040503050406030204" pitchFamily="18" charset="0"/>
                          </a:rPr>
                          <m:t>𝒐𝒗𝒆𝒓𝒂𝒍𝒍</m:t>
                        </m:r>
                      </m:sub>
                      <m:sup>
                        <m:r>
                          <a:rPr lang="en-US" b="1" i="1" smtClean="0">
                            <a:latin typeface="Cambria Math" panose="02040503050406030204" pitchFamily="18" charset="0"/>
                          </a:rPr>
                          <m:t>𝑩</m:t>
                        </m:r>
                      </m:sup>
                    </m:sSubSup>
                    <m:r>
                      <a:rPr lang="en-US" b="1" i="1">
                        <a:latin typeface="Cambria Math" panose="02040503050406030204" pitchFamily="18" charset="0"/>
                      </a:rPr>
                      <m:t>∗</m:t>
                    </m:r>
                    <m:sSubSup>
                      <m:sSubSupPr>
                        <m:ctrlPr>
                          <a:rPr lang="en-US" b="1" i="1">
                            <a:latin typeface="Cambria Math" panose="02040503050406030204" pitchFamily="18" charset="0"/>
                          </a:rPr>
                        </m:ctrlPr>
                      </m:sSubSupPr>
                      <m:e>
                        <m:r>
                          <a:rPr lang="en-US" b="1" i="1">
                            <a:latin typeface="Cambria Math" panose="02040503050406030204" pitchFamily="18" charset="0"/>
                          </a:rPr>
                          <m:t>𝒎𝒆𝒂𝒔</m:t>
                        </m:r>
                      </m:e>
                      <m:sub>
                        <m:r>
                          <a:rPr lang="en-US" b="1" i="1">
                            <a:latin typeface="Cambria Math" panose="02040503050406030204" pitchFamily="18" charset="0"/>
                          </a:rPr>
                          <m:t>𝑳𝑭</m:t>
                        </m:r>
                      </m:sub>
                      <m:sup>
                        <m:r>
                          <a:rPr lang="en-US" b="1" i="1" smtClean="0">
                            <a:latin typeface="Cambria Math" panose="02040503050406030204" pitchFamily="18" charset="0"/>
                          </a:rPr>
                          <m:t>𝑩</m:t>
                        </m:r>
                      </m:sup>
                    </m:sSubSup>
                    <m:r>
                      <a:rPr lang="en-US" b="1" i="1">
                        <a:latin typeface="Cambria Math" panose="02040503050406030204" pitchFamily="18" charset="0"/>
                      </a:rPr>
                      <m:t>∗</m:t>
                    </m:r>
                    <m:sSubSup>
                      <m:sSubSupPr>
                        <m:ctrlPr>
                          <a:rPr lang="en-US" b="1" i="1">
                            <a:latin typeface="Cambria Math" panose="02040503050406030204" pitchFamily="18" charset="0"/>
                          </a:rPr>
                        </m:ctrlPr>
                      </m:sSubSupPr>
                      <m:e>
                        <m:r>
                          <a:rPr lang="en-US" b="1" i="1">
                            <a:latin typeface="Cambria Math" panose="02040503050406030204" pitchFamily="18" charset="0"/>
                          </a:rPr>
                          <m:t>𝒎𝒆𝒂𝒔</m:t>
                        </m:r>
                      </m:e>
                      <m:sub>
                        <m:r>
                          <a:rPr lang="en-US" b="1" i="1">
                            <a:latin typeface="Cambria Math" panose="02040503050406030204" pitchFamily="18" charset="0"/>
                          </a:rPr>
                          <m:t>𝑯𝑭</m:t>
                        </m:r>
                      </m:sub>
                      <m:sup>
                        <m:r>
                          <a:rPr lang="en-US" b="1" i="1" smtClean="0">
                            <a:latin typeface="Cambria Math" panose="02040503050406030204" pitchFamily="18" charset="0"/>
                          </a:rPr>
                          <m:t>𝑩</m:t>
                        </m:r>
                      </m:sup>
                    </m:sSubSup>
                    <m:r>
                      <a:rPr lang="en-US" b="1" i="1">
                        <a:latin typeface="Cambria Math" panose="02040503050406030204" pitchFamily="18" charset="0"/>
                      </a:rPr>
                      <m:t>∗</m:t>
                    </m:r>
                    <m:sSubSup>
                      <m:sSubSupPr>
                        <m:ctrlPr>
                          <a:rPr lang="en-US" b="1" i="1">
                            <a:latin typeface="Cambria Math" panose="02040503050406030204" pitchFamily="18" charset="0"/>
                          </a:rPr>
                        </m:ctrlPr>
                      </m:sSubSupPr>
                      <m:e>
                        <m:r>
                          <a:rPr lang="en-US" b="1" i="1">
                            <a:latin typeface="Cambria Math" panose="02040503050406030204" pitchFamily="18" charset="0"/>
                          </a:rPr>
                          <m:t>𝒄𝒐𝒎𝒑</m:t>
                        </m:r>
                      </m:e>
                      <m:sub>
                        <m:r>
                          <a:rPr lang="en-US" b="1" i="1">
                            <a:latin typeface="Cambria Math" panose="02040503050406030204" pitchFamily="18" charset="0"/>
                          </a:rPr>
                          <m:t>𝑳𝑭</m:t>
                        </m:r>
                      </m:sub>
                      <m:sup>
                        <m:r>
                          <a:rPr lang="en-US" b="1" i="1" smtClean="0">
                            <a:latin typeface="Cambria Math" panose="02040503050406030204" pitchFamily="18" charset="0"/>
                          </a:rPr>
                          <m:t>𝑩</m:t>
                        </m:r>
                      </m:sup>
                    </m:sSubSup>
                    <m:r>
                      <a:rPr lang="en-US" b="1" i="1">
                        <a:latin typeface="Cambria Math" panose="02040503050406030204" pitchFamily="18" charset="0"/>
                      </a:rPr>
                      <m:t>∗</m:t>
                    </m:r>
                    <m:sSubSup>
                      <m:sSubSupPr>
                        <m:ctrlPr>
                          <a:rPr lang="en-US" b="1" i="1">
                            <a:latin typeface="Cambria Math" panose="02040503050406030204" pitchFamily="18" charset="0"/>
                          </a:rPr>
                        </m:ctrlPr>
                      </m:sSubSupPr>
                      <m:e>
                        <m:r>
                          <a:rPr lang="en-US" b="1" i="1">
                            <a:latin typeface="Cambria Math" panose="02040503050406030204" pitchFamily="18" charset="0"/>
                          </a:rPr>
                          <m:t>𝒄𝒐𝒎𝒑</m:t>
                        </m:r>
                      </m:e>
                      <m:sub>
                        <m:r>
                          <a:rPr lang="en-US" b="1" i="1">
                            <a:latin typeface="Cambria Math" panose="02040503050406030204" pitchFamily="18" charset="0"/>
                          </a:rPr>
                          <m:t>𝑯𝑭</m:t>
                        </m:r>
                      </m:sub>
                      <m:sup>
                        <m:r>
                          <a:rPr lang="en-US" b="1" i="1" smtClean="0">
                            <a:latin typeface="Cambria Math" panose="02040503050406030204" pitchFamily="18" charset="0"/>
                          </a:rPr>
                          <m:t>𝑩</m:t>
                        </m:r>
                      </m:sup>
                    </m:sSubSup>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 </m:t>
                        </m:r>
                        <m:r>
                          <a:rPr lang="en-US" b="1" i="1" smtClean="0">
                            <a:latin typeface="Cambria Math" panose="02040503050406030204" pitchFamily="18" charset="0"/>
                          </a:rPr>
                          <m:t>𝑮</m:t>
                        </m:r>
                      </m:e>
                      <m:sub>
                        <m:r>
                          <a:rPr lang="en-US" b="1" i="1" smtClean="0">
                            <a:latin typeface="Cambria Math" panose="02040503050406030204" pitchFamily="18" charset="0"/>
                          </a:rPr>
                          <m:t>𝒃𝒂𝒍</m:t>
                        </m:r>
                      </m:sub>
                      <m:sup>
                        <m:r>
                          <a:rPr lang="en-US" b="1" i="1" smtClean="0">
                            <a:latin typeface="Cambria Math" panose="02040503050406030204" pitchFamily="18" charset="0"/>
                          </a:rPr>
                          <m:t>𝑩</m:t>
                        </m:r>
                      </m:sup>
                    </m:sSubSup>
                  </m:oMath>
                </a14:m>
                <a:endParaRPr lang="en-US" b="1" dirty="0"/>
              </a:p>
            </p:txBody>
          </p:sp>
        </mc:Choice>
        <mc:Fallback xmlns="">
          <p:sp>
            <p:nvSpPr>
              <p:cNvPr id="15" name="TextBox 14">
                <a:extLst>
                  <a:ext uri="{FF2B5EF4-FFF2-40B4-BE49-F238E27FC236}">
                    <a16:creationId xmlns:a16="http://schemas.microsoft.com/office/drawing/2014/main" id="{4C4A4FAA-B673-7C47-B2F2-AA2179D33B40}"/>
                  </a:ext>
                </a:extLst>
              </p:cNvPr>
              <p:cNvSpPr txBox="1">
                <a:spLocks noRot="1" noChangeAspect="1" noMove="1" noResize="1" noEditPoints="1" noAdjustHandles="1" noChangeArrowheads="1" noChangeShapeType="1" noTextEdit="1"/>
              </p:cNvSpPr>
              <p:nvPr/>
            </p:nvSpPr>
            <p:spPr>
              <a:xfrm>
                <a:off x="314218" y="1739735"/>
                <a:ext cx="8221418" cy="875817"/>
              </a:xfrm>
              <a:prstGeom prst="rect">
                <a:avLst/>
              </a:prstGeom>
              <a:blipFill>
                <a:blip r:embed="rId2"/>
                <a:stretch>
                  <a:fillRect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36FD180-403A-6F4D-942C-8E36DA10D283}"/>
                  </a:ext>
                </a:extLst>
              </p:cNvPr>
              <p:cNvSpPr txBox="1"/>
              <p:nvPr/>
            </p:nvSpPr>
            <p:spPr>
              <a:xfrm>
                <a:off x="906004" y="5347863"/>
                <a:ext cx="22344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𝑺𝒖𝒎</m:t>
                          </m:r>
                        </m:e>
                        <m:sub>
                          <m:r>
                            <a:rPr lang="en-US" b="1" i="1" smtClean="0">
                              <a:latin typeface="Cambria Math" panose="02040503050406030204" pitchFamily="18" charset="0"/>
                            </a:rPr>
                            <m:t>𝒎𝒐𝒅𝒆𝒍</m:t>
                          </m:r>
                        </m:sub>
                      </m:sSub>
                      <m:r>
                        <a:rPr lang="en-US" b="1" i="1" smtClean="0">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𝒄𝒐𝒎𝒑</m:t>
                          </m:r>
                        </m:e>
                        <m:sub>
                          <m:r>
                            <a:rPr lang="en-US" b="1" i="1">
                              <a:latin typeface="Cambria Math" panose="02040503050406030204" pitchFamily="18" charset="0"/>
                            </a:rPr>
                            <m:t>𝑯𝑭</m:t>
                          </m:r>
                        </m:sub>
                      </m:sSub>
                    </m:oMath>
                  </m:oMathPara>
                </a14:m>
                <a:endParaRPr lang="en-US" b="1" dirty="0"/>
              </a:p>
            </p:txBody>
          </p:sp>
        </mc:Choice>
        <mc:Fallback xmlns="">
          <p:sp>
            <p:nvSpPr>
              <p:cNvPr id="16" name="TextBox 15">
                <a:extLst>
                  <a:ext uri="{FF2B5EF4-FFF2-40B4-BE49-F238E27FC236}">
                    <a16:creationId xmlns:a16="http://schemas.microsoft.com/office/drawing/2014/main" id="{736FD180-403A-6F4D-942C-8E36DA10D283}"/>
                  </a:ext>
                </a:extLst>
              </p:cNvPr>
              <p:cNvSpPr txBox="1">
                <a:spLocks noRot="1" noChangeAspect="1" noMove="1" noResize="1" noEditPoints="1" noAdjustHandles="1" noChangeArrowheads="1" noChangeShapeType="1" noTextEdit="1"/>
              </p:cNvSpPr>
              <p:nvPr/>
            </p:nvSpPr>
            <p:spPr>
              <a:xfrm>
                <a:off x="906004" y="5347863"/>
                <a:ext cx="2234458" cy="276999"/>
              </a:xfrm>
              <a:prstGeom prst="rect">
                <a:avLst/>
              </a:prstGeom>
              <a:blipFill>
                <a:blip r:embed="rId3"/>
                <a:stretch>
                  <a:fillRect l="-1130" b="-21739"/>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28D8EEC9-D7BF-214A-9A2E-28128268A410}"/>
              </a:ext>
            </a:extLst>
          </p:cNvPr>
          <p:cNvSpPr txBox="1"/>
          <p:nvPr/>
        </p:nvSpPr>
        <p:spPr>
          <a:xfrm>
            <a:off x="106878" y="2871855"/>
            <a:ext cx="9037122" cy="338554"/>
          </a:xfrm>
          <a:prstGeom prst="rect">
            <a:avLst/>
          </a:prstGeom>
          <a:noFill/>
        </p:spPr>
        <p:txBody>
          <a:bodyPr wrap="square" rtlCol="0">
            <a:spAutoFit/>
          </a:bodyPr>
          <a:lstStyle/>
          <a:p>
            <a:r>
              <a:rPr lang="en-US" sz="1600" dirty="0"/>
              <a:t>But what we’ve modelled in O3 assumes that in the above equation, </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D278426A-06F7-0C47-AE5D-7607833692DE}"/>
                  </a:ext>
                </a:extLst>
              </p:cNvPr>
              <p:cNvSpPr/>
              <p:nvPr/>
            </p:nvSpPr>
            <p:spPr>
              <a:xfrm>
                <a:off x="1059283" y="4613648"/>
                <a:ext cx="5727978"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sSub>
                            <m:sSubPr>
                              <m:ctrlPr>
                                <a:rPr lang="en-US" i="1">
                                  <a:latin typeface="Cambria Math" panose="02040503050406030204" pitchFamily="18" charset="0"/>
                                </a:rPr>
                              </m:ctrlPr>
                            </m:sSubPr>
                            <m:e>
                              <m:sSubSup>
                                <m:sSubSupPr>
                                  <m:ctrlPr>
                                    <a:rPr lang="en-US" i="1">
                                      <a:latin typeface="Cambria Math" panose="02040503050406030204" pitchFamily="18" charset="0"/>
                                    </a:rPr>
                                  </m:ctrlPr>
                                </m:sSubSupPr>
                                <m:e>
                                  <m:r>
                                    <a:rPr lang="en-US" i="1">
                                      <a:latin typeface="Cambria Math" panose="02040503050406030204" pitchFamily="18" charset="0"/>
                                    </a:rPr>
                                    <m:t>𝑐𝑜𝑚𝑝</m:t>
                                  </m:r>
                                </m:e>
                                <m:sub>
                                  <m:r>
                                    <a:rPr lang="en-US" i="1">
                                      <a:latin typeface="Cambria Math" panose="02040503050406030204" pitchFamily="18" charset="0"/>
                                    </a:rPr>
                                    <m:t>𝐿𝐹</m:t>
                                  </m:r>
                                </m:sub>
                                <m:sup>
                                  <m:r>
                                    <a:rPr lang="en-US" i="1">
                                      <a:latin typeface="Cambria Math" panose="02040503050406030204" pitchFamily="18" charset="0"/>
                                    </a:rPr>
                                    <m:t>𝐴</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𝑐𝑜𝑚𝑝</m:t>
                                  </m:r>
                                </m:e>
                                <m:sub>
                                  <m:r>
                                    <a:rPr lang="en-US" i="1">
                                      <a:latin typeface="Cambria Math" panose="02040503050406030204" pitchFamily="18" charset="0"/>
                                    </a:rPr>
                                    <m:t>𝐿𝐹</m:t>
                                  </m:r>
                                </m:sub>
                                <m:sup>
                                  <m:r>
                                    <a:rPr lang="en-US" b="0" i="1" smtClean="0">
                                      <a:latin typeface="Cambria Math" panose="02040503050406030204" pitchFamily="18" charset="0"/>
                                    </a:rPr>
                                    <m:t>𝐵</m:t>
                                  </m:r>
                                </m:sup>
                              </m:sSubSup>
                              <m:r>
                                <a:rPr lang="en-US" b="0" i="1" smtClean="0">
                                  <a:latin typeface="Cambria Math" panose="02040503050406030204" pitchFamily="18" charset="0"/>
                                </a:rPr>
                                <m:t>=</m:t>
                              </m:r>
                              <m:r>
                                <a:rPr lang="en-US" b="0" i="1" smtClean="0">
                                  <a:latin typeface="Cambria Math" panose="02040503050406030204" pitchFamily="18" charset="0"/>
                                </a:rPr>
                                <m:t>𝑐𝑜𝑚𝑝</m:t>
                              </m:r>
                            </m:e>
                            <m:sub>
                              <m:r>
                                <a:rPr lang="en-US" b="0" i="1" smtClean="0">
                                  <a:latin typeface="Cambria Math" panose="02040503050406030204" pitchFamily="18" charset="0"/>
                                </a:rPr>
                                <m:t>𝐻𝐹</m:t>
                              </m:r>
                            </m:sub>
                          </m:sSub>
                          <m:r>
                            <a:rPr lang="en-US" b="0" i="1" smtClean="0">
                              <a:latin typeface="Cambria Math" panose="02040503050406030204" pitchFamily="18" charset="0"/>
                            </a:rPr>
                            <m:t>=(</m:t>
                          </m:r>
                          <m:r>
                            <a:rPr lang="en-US" b="0" i="1" smtClean="0">
                              <a:latin typeface="Cambria Math" panose="02040503050406030204" pitchFamily="18" charset="0"/>
                            </a:rPr>
                            <m:t>𝑚𝑒𝑎𝑠</m:t>
                          </m:r>
                        </m:e>
                        <m:sub>
                          <m:r>
                            <a:rPr lang="en-US" b="0" i="1" smtClean="0">
                              <a:latin typeface="Cambria Math" panose="02040503050406030204" pitchFamily="18" charset="0"/>
                            </a:rPr>
                            <m:t>𝐻𝐹</m:t>
                          </m:r>
                        </m:sub>
                        <m:sup>
                          <m:r>
                            <a:rPr lang="en-US" i="1">
                              <a:latin typeface="Cambria Math" panose="02040503050406030204" pitchFamily="18" charset="0"/>
                            </a:rPr>
                            <m:t>𝐴</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𝑚𝑒𝑎𝑠</m:t>
                          </m:r>
                        </m:e>
                        <m:sub>
                          <m:r>
                            <a:rPr lang="en-US" b="0" i="1" smtClean="0">
                              <a:latin typeface="Cambria Math" panose="02040503050406030204" pitchFamily="18" charset="0"/>
                            </a:rPr>
                            <m:t>𝐻𝐹</m:t>
                          </m:r>
                        </m:sub>
                        <m:sup>
                          <m:r>
                            <a:rPr lang="en-US" b="0" i="1" smtClean="0">
                              <a:latin typeface="Cambria Math" panose="02040503050406030204" pitchFamily="18" charset="0"/>
                            </a:rPr>
                            <m:t>𝐵</m:t>
                          </m:r>
                        </m:sup>
                      </m:sSubSup>
                      <m:r>
                        <a:rPr lang="en-US" b="0" i="1" smtClean="0">
                          <a:latin typeface="Cambria Math" panose="02040503050406030204" pitchFamily="18" charset="0"/>
                        </a:rPr>
                        <m:t>)/2</m:t>
                      </m:r>
                    </m:oMath>
                  </m:oMathPara>
                </a14:m>
                <a:endParaRPr lang="en-US" dirty="0"/>
              </a:p>
            </p:txBody>
          </p:sp>
        </mc:Choice>
        <mc:Fallback xmlns="">
          <p:sp>
            <p:nvSpPr>
              <p:cNvPr id="20" name="Rectangle 19">
                <a:extLst>
                  <a:ext uri="{FF2B5EF4-FFF2-40B4-BE49-F238E27FC236}">
                    <a16:creationId xmlns:a16="http://schemas.microsoft.com/office/drawing/2014/main" id="{D278426A-06F7-0C47-AE5D-7607833692DE}"/>
                  </a:ext>
                </a:extLst>
              </p:cNvPr>
              <p:cNvSpPr>
                <a:spLocks noRot="1" noChangeAspect="1" noMove="1" noResize="1" noEditPoints="1" noAdjustHandles="1" noChangeArrowheads="1" noChangeShapeType="1" noTextEdit="1"/>
              </p:cNvSpPr>
              <p:nvPr/>
            </p:nvSpPr>
            <p:spPr>
              <a:xfrm>
                <a:off x="1059283" y="4613648"/>
                <a:ext cx="5727978" cy="374718"/>
              </a:xfrm>
              <a:prstGeom prst="rect">
                <a:avLst/>
              </a:prstGeom>
              <a:blipFill>
                <a:blip r:embed="rId4"/>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B92CB25E-4773-C042-BC9D-466C78040350}"/>
                  </a:ext>
                </a:extLst>
              </p:cNvPr>
              <p:cNvSpPr/>
              <p:nvPr/>
            </p:nvSpPr>
            <p:spPr>
              <a:xfrm>
                <a:off x="0" y="4167922"/>
                <a:ext cx="4577022"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𝑚𝑒𝑎𝑠</m:t>
                          </m:r>
                        </m:e>
                        <m:sub>
                          <m:r>
                            <a:rPr lang="en-US" i="1">
                              <a:latin typeface="Cambria Math" panose="02040503050406030204" pitchFamily="18" charset="0"/>
                            </a:rPr>
                            <m:t>𝐿𝐹</m:t>
                          </m:r>
                        </m:sub>
                        <m:sup>
                          <m:r>
                            <a:rPr lang="en-US" i="1">
                              <a:latin typeface="Cambria Math" panose="02040503050406030204" pitchFamily="18" charset="0"/>
                            </a:rPr>
                            <m:t>𝐴</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𝑐𝑜𝑚𝑝</m:t>
                          </m:r>
                        </m:e>
                        <m:sub>
                          <m:r>
                            <a:rPr lang="en-US" i="1">
                              <a:latin typeface="Cambria Math" panose="02040503050406030204" pitchFamily="18" charset="0"/>
                            </a:rPr>
                            <m:t>𝐿𝐹</m:t>
                          </m:r>
                        </m:sub>
                        <m:sup>
                          <m:r>
                            <a:rPr lang="en-US" i="1">
                              <a:latin typeface="Cambria Math" panose="02040503050406030204" pitchFamily="18" charset="0"/>
                            </a:rPr>
                            <m:t>𝐴</m:t>
                          </m:r>
                        </m:sup>
                      </m:sSubSup>
                      <m:r>
                        <a:rPr lang="en-US" b="0" i="1" smtClean="0">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𝑚𝑒𝑎𝑠</m:t>
                          </m:r>
                        </m:e>
                        <m:sub>
                          <m:r>
                            <a:rPr lang="en-US" i="1">
                              <a:latin typeface="Cambria Math" panose="02040503050406030204" pitchFamily="18" charset="0"/>
                            </a:rPr>
                            <m:t>𝐿𝐹</m:t>
                          </m:r>
                        </m:sub>
                        <m:sup>
                          <m:r>
                            <a:rPr lang="en-US" b="0" i="1" smtClean="0">
                              <a:latin typeface="Cambria Math" panose="02040503050406030204" pitchFamily="18" charset="0"/>
                            </a:rPr>
                            <m:t>𝐵</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𝑐𝑜𝑚𝑝</m:t>
                          </m:r>
                        </m:e>
                        <m:sub>
                          <m:r>
                            <a:rPr lang="en-US" i="1">
                              <a:latin typeface="Cambria Math" panose="02040503050406030204" pitchFamily="18" charset="0"/>
                            </a:rPr>
                            <m:t>𝐿𝐹</m:t>
                          </m:r>
                        </m:sub>
                        <m:sup>
                          <m:r>
                            <a:rPr lang="en-US" b="0" i="1" smtClean="0">
                              <a:latin typeface="Cambria Math" panose="02040503050406030204" pitchFamily="18" charset="0"/>
                            </a:rPr>
                            <m:t>𝐵</m:t>
                          </m:r>
                        </m:sup>
                      </m:sSubSup>
                      <m:r>
                        <a:rPr lang="en-US" b="0" i="1" smtClean="0">
                          <a:latin typeface="Cambria Math" panose="02040503050406030204" pitchFamily="18" charset="0"/>
                        </a:rPr>
                        <m:t>=1</m:t>
                      </m:r>
                    </m:oMath>
                  </m:oMathPara>
                </a14:m>
                <a:endParaRPr lang="en-US" dirty="0"/>
              </a:p>
            </p:txBody>
          </p:sp>
        </mc:Choice>
        <mc:Fallback xmlns="">
          <p:sp>
            <p:nvSpPr>
              <p:cNvPr id="21" name="Rectangle 20">
                <a:extLst>
                  <a:ext uri="{FF2B5EF4-FFF2-40B4-BE49-F238E27FC236}">
                    <a16:creationId xmlns:a16="http://schemas.microsoft.com/office/drawing/2014/main" id="{B92CB25E-4773-C042-BC9D-466C78040350}"/>
                  </a:ext>
                </a:extLst>
              </p:cNvPr>
              <p:cNvSpPr>
                <a:spLocks noRot="1" noChangeAspect="1" noMove="1" noResize="1" noEditPoints="1" noAdjustHandles="1" noChangeArrowheads="1" noChangeShapeType="1" noTextEdit="1"/>
              </p:cNvSpPr>
              <p:nvPr/>
            </p:nvSpPr>
            <p:spPr>
              <a:xfrm>
                <a:off x="0" y="4167922"/>
                <a:ext cx="4577022" cy="374718"/>
              </a:xfrm>
              <a:prstGeom prst="rect">
                <a:avLst/>
              </a:prstGeom>
              <a:blipFill>
                <a:blip r:embed="rId5"/>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9A8B6685-676D-C640-8E15-6CCC86D8BF35}"/>
                  </a:ext>
                </a:extLst>
              </p:cNvPr>
              <p:cNvSpPr/>
              <p:nvPr/>
            </p:nvSpPr>
            <p:spPr>
              <a:xfrm>
                <a:off x="1081656" y="3695604"/>
                <a:ext cx="3985001" cy="3818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𝑜𝑣𝑒𝑟𝑎𝑙𝑙</m:t>
                              </m:r>
                            </m:sub>
                            <m:sup>
                              <m:r>
                                <a:rPr lang="en-US" i="1">
                                  <a:latin typeface="Cambria Math" panose="02040503050406030204" pitchFamily="18" charset="0"/>
                                </a:rPr>
                                <m:t>𝐴</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𝑜𝑣𝑒𝑟𝑎𝑙𝑙</m:t>
                              </m:r>
                            </m:sub>
                            <m:sup>
                              <m:r>
                                <a:rPr lang="en-US" b="0" i="1" smtClean="0">
                                  <a:latin typeface="Cambria Math" panose="02040503050406030204" pitchFamily="18" charset="0"/>
                                </a:rPr>
                                <m:t>𝐵</m:t>
                              </m:r>
                            </m:sup>
                          </m:sSubSup>
                          <m:r>
                            <a:rPr lang="en-US" b="0" i="1" smtClean="0">
                              <a:latin typeface="Cambria Math" panose="02040503050406030204" pitchFamily="18" charset="0"/>
                            </a:rPr>
                            <m:t>=</m:t>
                          </m:r>
                          <m:r>
                            <a:rPr lang="en-US" i="1">
                              <a:latin typeface="Cambria Math" panose="02040503050406030204" pitchFamily="18" charset="0"/>
                            </a:rPr>
                            <m:t>𝐺</m:t>
                          </m:r>
                        </m:e>
                        <m:sub>
                          <m:r>
                            <a:rPr lang="en-US" i="1">
                              <a:latin typeface="Cambria Math" panose="02040503050406030204" pitchFamily="18" charset="0"/>
                            </a:rPr>
                            <m:t>𝑜𝑣𝑒𝑟𝑎𝑙𝑙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𝑚𝑒𝑎𝑠</m:t>
                          </m:r>
                        </m:sub>
                      </m:sSub>
                    </m:oMath>
                  </m:oMathPara>
                </a14:m>
                <a:endParaRPr lang="en-US" dirty="0"/>
              </a:p>
            </p:txBody>
          </p:sp>
        </mc:Choice>
        <mc:Fallback xmlns="">
          <p:sp>
            <p:nvSpPr>
              <p:cNvPr id="24" name="Rectangle 23">
                <a:extLst>
                  <a:ext uri="{FF2B5EF4-FFF2-40B4-BE49-F238E27FC236}">
                    <a16:creationId xmlns:a16="http://schemas.microsoft.com/office/drawing/2014/main" id="{9A8B6685-676D-C640-8E15-6CCC86D8BF35}"/>
                  </a:ext>
                </a:extLst>
              </p:cNvPr>
              <p:cNvSpPr>
                <a:spLocks noRot="1" noChangeAspect="1" noMove="1" noResize="1" noEditPoints="1" noAdjustHandles="1" noChangeArrowheads="1" noChangeShapeType="1" noTextEdit="1"/>
              </p:cNvSpPr>
              <p:nvPr/>
            </p:nvSpPr>
            <p:spPr>
              <a:xfrm>
                <a:off x="1081656" y="3695604"/>
                <a:ext cx="3985001" cy="3818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20BDCC5-DDA1-B74B-8DF8-F3A7E87FB5AC}"/>
                  </a:ext>
                </a:extLst>
              </p:cNvPr>
              <p:cNvSpPr/>
              <p:nvPr/>
            </p:nvSpPr>
            <p:spPr>
              <a:xfrm>
                <a:off x="1420459" y="3226213"/>
                <a:ext cx="2051716" cy="3818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𝑏𝑎𝑙</m:t>
                          </m:r>
                        </m:sub>
                        <m:sup>
                          <m:r>
                            <a:rPr lang="en-US" i="1">
                              <a:latin typeface="Cambria Math" panose="02040503050406030204" pitchFamily="18" charset="0"/>
                            </a:rPr>
                            <m:t>𝐴</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𝑏𝑎𝑙</m:t>
                          </m:r>
                        </m:sub>
                        <m:sup>
                          <m:r>
                            <a:rPr lang="en-US" i="1">
                              <a:latin typeface="Cambria Math" panose="02040503050406030204" pitchFamily="18" charset="0"/>
                            </a:rPr>
                            <m:t>𝐵</m:t>
                          </m:r>
                        </m:sup>
                      </m:sSubSup>
                      <m:r>
                        <a:rPr lang="en-US" i="1">
                          <a:latin typeface="Cambria Math" panose="02040503050406030204" pitchFamily="18" charset="0"/>
                        </a:rPr>
                        <m:t>=1/2</m:t>
                      </m:r>
                    </m:oMath>
                  </m:oMathPara>
                </a14:m>
                <a:endParaRPr lang="en-US" dirty="0"/>
              </a:p>
            </p:txBody>
          </p:sp>
        </mc:Choice>
        <mc:Fallback xmlns="">
          <p:sp>
            <p:nvSpPr>
              <p:cNvPr id="26" name="Rectangle 25">
                <a:extLst>
                  <a:ext uri="{FF2B5EF4-FFF2-40B4-BE49-F238E27FC236}">
                    <a16:creationId xmlns:a16="http://schemas.microsoft.com/office/drawing/2014/main" id="{A20BDCC5-DDA1-B74B-8DF8-F3A7E87FB5AC}"/>
                  </a:ext>
                </a:extLst>
              </p:cNvPr>
              <p:cNvSpPr>
                <a:spLocks noRot="1" noChangeAspect="1" noMove="1" noResize="1" noEditPoints="1" noAdjustHandles="1" noChangeArrowheads="1" noChangeShapeType="1" noTextEdit="1"/>
              </p:cNvSpPr>
              <p:nvPr/>
            </p:nvSpPr>
            <p:spPr>
              <a:xfrm>
                <a:off x="1420459" y="3226213"/>
                <a:ext cx="2051716" cy="381836"/>
              </a:xfrm>
              <a:prstGeom prst="rect">
                <a:avLst/>
              </a:prstGeom>
              <a:blipFill>
                <a:blip r:embed="rId7"/>
                <a:stretch>
                  <a:fillRect b="-12903"/>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E0C443BC-08D8-D645-9922-8669821B14D0}"/>
              </a:ext>
            </a:extLst>
          </p:cNvPr>
          <p:cNvSpPr txBox="1"/>
          <p:nvPr/>
        </p:nvSpPr>
        <p:spPr>
          <a:xfrm>
            <a:off x="6745183" y="3241971"/>
            <a:ext cx="1685654" cy="369332"/>
          </a:xfrm>
          <a:prstGeom prst="rect">
            <a:avLst/>
          </a:prstGeom>
          <a:noFill/>
        </p:spPr>
        <p:txBody>
          <a:bodyPr wrap="none" rtlCol="0">
            <a:spAutoFit/>
          </a:bodyPr>
          <a:lstStyle/>
          <a:p>
            <a:r>
              <a:rPr lang="en-US" dirty="0">
                <a:solidFill>
                  <a:schemeClr val="bg1">
                    <a:lumMod val="50000"/>
                  </a:schemeClr>
                </a:solidFill>
              </a:rPr>
              <a:t>Bad assumption</a:t>
            </a:r>
          </a:p>
        </p:txBody>
      </p:sp>
      <p:sp>
        <p:nvSpPr>
          <p:cNvPr id="28" name="TextBox 27">
            <a:extLst>
              <a:ext uri="{FF2B5EF4-FFF2-40B4-BE49-F238E27FC236}">
                <a16:creationId xmlns:a16="http://schemas.microsoft.com/office/drawing/2014/main" id="{33616916-7341-EC4A-8C3A-21ACCA99225C}"/>
              </a:ext>
            </a:extLst>
          </p:cNvPr>
          <p:cNvSpPr txBox="1"/>
          <p:nvPr/>
        </p:nvSpPr>
        <p:spPr>
          <a:xfrm>
            <a:off x="6766954" y="4130641"/>
            <a:ext cx="1685654" cy="369332"/>
          </a:xfrm>
          <a:prstGeom prst="rect">
            <a:avLst/>
          </a:prstGeom>
          <a:noFill/>
        </p:spPr>
        <p:txBody>
          <a:bodyPr wrap="none" rtlCol="0">
            <a:spAutoFit/>
          </a:bodyPr>
          <a:lstStyle/>
          <a:p>
            <a:r>
              <a:rPr lang="en-US" dirty="0">
                <a:solidFill>
                  <a:schemeClr val="bg1">
                    <a:lumMod val="50000"/>
                  </a:schemeClr>
                </a:solidFill>
              </a:rPr>
              <a:t>Bad assumption</a:t>
            </a:r>
          </a:p>
        </p:txBody>
      </p:sp>
      <p:sp>
        <p:nvSpPr>
          <p:cNvPr id="29" name="TextBox 28">
            <a:extLst>
              <a:ext uri="{FF2B5EF4-FFF2-40B4-BE49-F238E27FC236}">
                <a16:creationId xmlns:a16="http://schemas.microsoft.com/office/drawing/2014/main" id="{8D5AFE09-0E2F-924F-90DE-618D1B38D312}"/>
              </a:ext>
            </a:extLst>
          </p:cNvPr>
          <p:cNvSpPr txBox="1"/>
          <p:nvPr/>
        </p:nvSpPr>
        <p:spPr>
          <a:xfrm>
            <a:off x="6778829" y="4641280"/>
            <a:ext cx="1685654" cy="369332"/>
          </a:xfrm>
          <a:prstGeom prst="rect">
            <a:avLst/>
          </a:prstGeom>
          <a:noFill/>
        </p:spPr>
        <p:txBody>
          <a:bodyPr wrap="none" rtlCol="0">
            <a:spAutoFit/>
          </a:bodyPr>
          <a:lstStyle/>
          <a:p>
            <a:r>
              <a:rPr lang="en-US" dirty="0">
                <a:solidFill>
                  <a:schemeClr val="bg1">
                    <a:lumMod val="50000"/>
                  </a:schemeClr>
                </a:solidFill>
              </a:rPr>
              <a:t>Bad assumption</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2F0065-7D2B-D045-B946-9EAEE5258A41}"/>
                  </a:ext>
                </a:extLst>
              </p:cNvPr>
              <p:cNvSpPr txBox="1"/>
              <p:nvPr/>
            </p:nvSpPr>
            <p:spPr>
              <a:xfrm>
                <a:off x="6256315" y="3679379"/>
                <a:ext cx="2867708" cy="369332"/>
              </a:xfrm>
              <a:prstGeom prst="rect">
                <a:avLst/>
              </a:prstGeom>
              <a:noFill/>
            </p:spPr>
            <p:txBody>
              <a:bodyPr wrap="none" rtlCol="0">
                <a:spAutoFit/>
              </a:bodyPr>
              <a:lstStyle/>
              <a:p>
                <a:r>
                  <a:rPr lang="en-US" dirty="0">
                    <a:solidFill>
                      <a:schemeClr val="bg1">
                        <a:lumMod val="50000"/>
                      </a:schemeClr>
                    </a:solidFill>
                  </a:rPr>
                  <a:t>Pulled out / Folded in to </a:t>
                </a:r>
                <a14:m>
                  <m:oMath xmlns:m="http://schemas.openxmlformats.org/officeDocument/2006/math">
                    <m:sSub>
                      <m:sSubPr>
                        <m:ctrlPr>
                          <a:rPr lang="en-US" i="1" smtClean="0">
                            <a:solidFill>
                              <a:schemeClr val="bg1">
                                <a:lumMod val="50000"/>
                              </a:schemeClr>
                            </a:solidFill>
                            <a:latin typeface="Cambria Math" panose="02040503050406030204" pitchFamily="18" charset="0"/>
                          </a:rPr>
                        </m:ctrlPr>
                      </m:sSubPr>
                      <m:e>
                        <m:r>
                          <a:rPr lang="en-US" b="0" i="1" smtClean="0">
                            <a:solidFill>
                              <a:schemeClr val="bg1">
                                <a:lumMod val="50000"/>
                              </a:schemeClr>
                            </a:solidFill>
                            <a:latin typeface="Cambria Math" panose="02040503050406030204" pitchFamily="18" charset="0"/>
                          </a:rPr>
                          <m:t>𝐻</m:t>
                        </m:r>
                      </m:e>
                      <m:sub>
                        <m:r>
                          <a:rPr lang="en-US" b="0" i="1" smtClean="0">
                            <a:solidFill>
                              <a:schemeClr val="bg1">
                                <a:lumMod val="50000"/>
                              </a:schemeClr>
                            </a:solidFill>
                            <a:latin typeface="Cambria Math" panose="02040503050406030204" pitchFamily="18" charset="0"/>
                          </a:rPr>
                          <m:t> </m:t>
                        </m:r>
                        <m:r>
                          <a:rPr lang="en-US" b="0" i="1" smtClean="0">
                            <a:solidFill>
                              <a:schemeClr val="bg1">
                                <a:lumMod val="50000"/>
                              </a:schemeClr>
                            </a:solidFill>
                            <a:latin typeface="Cambria Math" panose="02040503050406030204" pitchFamily="18" charset="0"/>
                          </a:rPr>
                          <m:t>𝐶</m:t>
                        </m:r>
                      </m:sub>
                    </m:sSub>
                  </m:oMath>
                </a14:m>
                <a:endParaRPr lang="en-US" dirty="0">
                  <a:solidFill>
                    <a:schemeClr val="bg1">
                      <a:lumMod val="50000"/>
                    </a:schemeClr>
                  </a:solidFill>
                </a:endParaRPr>
              </a:p>
            </p:txBody>
          </p:sp>
        </mc:Choice>
        <mc:Fallback xmlns="">
          <p:sp>
            <p:nvSpPr>
              <p:cNvPr id="33" name="TextBox 32">
                <a:extLst>
                  <a:ext uri="{FF2B5EF4-FFF2-40B4-BE49-F238E27FC236}">
                    <a16:creationId xmlns:a16="http://schemas.microsoft.com/office/drawing/2014/main" id="{F92F0065-7D2B-D045-B946-9EAEE5258A41}"/>
                  </a:ext>
                </a:extLst>
              </p:cNvPr>
              <p:cNvSpPr txBox="1">
                <a:spLocks noRot="1" noChangeAspect="1" noMove="1" noResize="1" noEditPoints="1" noAdjustHandles="1" noChangeArrowheads="1" noChangeShapeType="1" noTextEdit="1"/>
              </p:cNvSpPr>
              <p:nvPr/>
            </p:nvSpPr>
            <p:spPr>
              <a:xfrm>
                <a:off x="6256315" y="3679379"/>
                <a:ext cx="2867708" cy="369332"/>
              </a:xfrm>
              <a:prstGeom prst="rect">
                <a:avLst/>
              </a:prstGeom>
              <a:blipFill>
                <a:blip r:embed="rId8"/>
                <a:stretch>
                  <a:fillRect l="-1770" t="-6667" b="-23333"/>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38255105-35F1-3D4A-A108-F3ACC0E28210}"/>
              </a:ext>
            </a:extLst>
          </p:cNvPr>
          <p:cNvSpPr txBox="1"/>
          <p:nvPr/>
        </p:nvSpPr>
        <p:spPr>
          <a:xfrm>
            <a:off x="6788726" y="5268693"/>
            <a:ext cx="1685654" cy="369332"/>
          </a:xfrm>
          <a:prstGeom prst="rect">
            <a:avLst/>
          </a:prstGeom>
          <a:noFill/>
        </p:spPr>
        <p:txBody>
          <a:bodyPr wrap="none" rtlCol="0">
            <a:spAutoFit/>
          </a:bodyPr>
          <a:lstStyle/>
          <a:p>
            <a:r>
              <a:rPr lang="en-US" dirty="0">
                <a:solidFill>
                  <a:schemeClr val="bg1">
                    <a:lumMod val="50000"/>
                  </a:schemeClr>
                </a:solidFill>
              </a:rPr>
              <a:t>Bad assumption</a:t>
            </a:r>
          </a:p>
        </p:txBody>
      </p:sp>
      <p:sp>
        <p:nvSpPr>
          <p:cNvPr id="35" name="Rectangle 34">
            <a:extLst>
              <a:ext uri="{FF2B5EF4-FFF2-40B4-BE49-F238E27FC236}">
                <a16:creationId xmlns:a16="http://schemas.microsoft.com/office/drawing/2014/main" id="{86EA716D-0CF4-D948-A01D-5301DFED6646}"/>
              </a:ext>
            </a:extLst>
          </p:cNvPr>
          <p:cNvSpPr/>
          <p:nvPr/>
        </p:nvSpPr>
        <p:spPr>
          <a:xfrm>
            <a:off x="3570732" y="5334400"/>
            <a:ext cx="1978106" cy="584775"/>
          </a:xfrm>
          <a:prstGeom prst="rect">
            <a:avLst/>
          </a:prstGeom>
        </p:spPr>
        <p:txBody>
          <a:bodyPr wrap="none">
            <a:spAutoFit/>
          </a:bodyPr>
          <a:lstStyle/>
          <a:p>
            <a:r>
              <a:rPr lang="en-US" sz="1600" dirty="0"/>
              <a:t>(without allowing for </a:t>
            </a:r>
          </a:p>
          <a:p>
            <a:r>
              <a:rPr lang="en-US" sz="1600" dirty="0"/>
              <a:t>switchable response)</a:t>
            </a:r>
          </a:p>
        </p:txBody>
      </p:sp>
      <p:sp>
        <p:nvSpPr>
          <p:cNvPr id="36" name="Rectangle 35">
            <a:extLst>
              <a:ext uri="{FF2B5EF4-FFF2-40B4-BE49-F238E27FC236}">
                <a16:creationId xmlns:a16="http://schemas.microsoft.com/office/drawing/2014/main" id="{C60FAF04-4C01-A040-BF60-FE3E1CEC6EFE}"/>
              </a:ext>
            </a:extLst>
          </p:cNvPr>
          <p:cNvSpPr/>
          <p:nvPr/>
        </p:nvSpPr>
        <p:spPr>
          <a:xfrm>
            <a:off x="95000" y="6235419"/>
            <a:ext cx="9143999" cy="369332"/>
          </a:xfrm>
          <a:prstGeom prst="rect">
            <a:avLst/>
          </a:prstGeom>
        </p:spPr>
        <p:txBody>
          <a:bodyPr wrap="square">
            <a:spAutoFit/>
          </a:bodyPr>
          <a:lstStyle/>
          <a:p>
            <a:r>
              <a:rPr lang="en-US" dirty="0"/>
              <a:t>So let’s review the *values* for the existing compensation, so we can compare it against the fit.</a:t>
            </a:r>
          </a:p>
        </p:txBody>
      </p:sp>
    </p:spTree>
    <p:extLst>
      <p:ext uri="{BB962C8B-B14F-4D97-AF65-F5344CB8AC3E}">
        <p14:creationId xmlns:p14="http://schemas.microsoft.com/office/powerpoint/2010/main" val="3938117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CA203D3-5E1D-4E49-9942-2972C6E9F629}"/>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FC1EE066-C0C3-5B40-ABCC-F839F787CB4C}"/>
              </a:ext>
            </a:extLst>
          </p:cNvPr>
          <p:cNvSpPr>
            <a:spLocks noGrp="1"/>
          </p:cNvSpPr>
          <p:nvPr>
            <p:ph type="sldNum" sz="quarter" idx="12"/>
          </p:nvPr>
        </p:nvSpPr>
        <p:spPr/>
        <p:txBody>
          <a:bodyPr/>
          <a:lstStyle/>
          <a:p>
            <a:fld id="{70339496-BD1E-F648-8321-5C9A4B4A55FA}" type="slidenum">
              <a:rPr lang="en-US" smtClean="0"/>
              <a:t>112</a:t>
            </a:fld>
            <a:endParaRPr lang="en-US"/>
          </a:p>
        </p:txBody>
      </p:sp>
      <p:sp>
        <p:nvSpPr>
          <p:cNvPr id="6" name="Rectangle 5">
            <a:extLst>
              <a:ext uri="{FF2B5EF4-FFF2-40B4-BE49-F238E27FC236}">
                <a16:creationId xmlns:a16="http://schemas.microsoft.com/office/drawing/2014/main" id="{A971CF5A-82FC-964B-80AB-4635339C495A}"/>
              </a:ext>
            </a:extLst>
          </p:cNvPr>
          <p:cNvSpPr/>
          <p:nvPr/>
        </p:nvSpPr>
        <p:spPr>
          <a:xfrm>
            <a:off x="142504" y="2663547"/>
            <a:ext cx="7315199" cy="2492990"/>
          </a:xfrm>
          <a:prstGeom prst="rect">
            <a:avLst/>
          </a:prstGeom>
        </p:spPr>
        <p:txBody>
          <a:bodyPr wrap="square">
            <a:spAutoFit/>
          </a:bodyPr>
          <a:lstStyle/>
          <a:p>
            <a:r>
              <a:rPr lang="en-US" sz="1200" dirty="0">
                <a:solidFill>
                  <a:srgbClr val="5D6C79"/>
                </a:solidFill>
                <a:latin typeface="Menlo" panose="020B0609030804020204" pitchFamily="49" charset="0"/>
              </a:rPr>
              <a:t># Existing compensation:</a:t>
            </a:r>
          </a:p>
          <a:p>
            <a:r>
              <a:rPr lang="en-US" sz="1200" dirty="0">
                <a:solidFill>
                  <a:srgbClr val="5D6C79"/>
                </a:solidFill>
                <a:latin typeface="Menlo" panose="020B0609030804020204" pitchFamily="49" charset="0"/>
              </a:rPr>
              <a:t># Low frequency --</a:t>
            </a:r>
          </a:p>
          <a:p>
            <a:r>
              <a:rPr lang="en-US" sz="1200" dirty="0">
                <a:solidFill>
                  <a:srgbClr val="5D6C79"/>
                </a:solidFill>
                <a:latin typeface="Menlo" panose="020B0609030804020204" pitchFamily="49" charset="0"/>
              </a:rPr>
              <a:t># From LHO </a:t>
            </a:r>
            <a:r>
              <a:rPr lang="en-US" sz="1200" dirty="0" err="1">
                <a:solidFill>
                  <a:srgbClr val="5D6C79"/>
                </a:solidFill>
                <a:latin typeface="Menlo" panose="020B0609030804020204" pitchFamily="49" charset="0"/>
              </a:rPr>
              <a:t>aLOG</a:t>
            </a:r>
            <a:r>
              <a:rPr lang="en-US" sz="1200" dirty="0">
                <a:solidFill>
                  <a:srgbClr val="5D6C79"/>
                </a:solidFill>
                <a:latin typeface="Menlo" panose="020B0609030804020204" pitchFamily="49" charset="0"/>
              </a:rPr>
              <a:t> 47257</a:t>
            </a:r>
          </a:p>
          <a:p>
            <a:r>
              <a:rPr lang="en-US" sz="1200" dirty="0">
                <a:solidFill>
                  <a:srgbClr val="5D6C79"/>
                </a:solidFill>
                <a:latin typeface="Menlo" panose="020B0609030804020204" pitchFamily="49" charset="0"/>
              </a:rPr>
              <a:t># and cross checked to be present in</a:t>
            </a:r>
          </a:p>
          <a:p>
            <a:r>
              <a:rPr lang="en-US" sz="1200" dirty="0">
                <a:solidFill>
                  <a:srgbClr val="5D6C79"/>
                </a:solidFill>
                <a:latin typeface="Menlo" panose="020B0609030804020204" pitchFamily="49" charset="0"/>
              </a:rPr>
              <a:t># ^/trunk/Common/H1CalFilterArchive/h1omc/</a:t>
            </a:r>
          </a:p>
          <a:p>
            <a:r>
              <a:rPr lang="en-US" sz="1200" dirty="0">
                <a:solidFill>
                  <a:srgbClr val="5D6C79"/>
                </a:solidFill>
                <a:latin typeface="Menlo" panose="020B0609030804020204" pitchFamily="49" charset="0"/>
              </a:rPr>
              <a:t># v    H1OMC_1254266332.txt</a:t>
            </a:r>
          </a:p>
          <a:p>
            <a:r>
              <a:rPr lang="en-US" sz="1200" dirty="0">
                <a:solidFill>
                  <a:srgbClr val="5D6C79"/>
                </a:solidFill>
                <a:latin typeface="Menlo" panose="020B0609030804020204" pitchFamily="49" charset="0"/>
              </a:rPr>
              <a:t>#                          "FM0"   FM1       FM2      FM3</a:t>
            </a:r>
          </a:p>
          <a:p>
            <a:r>
              <a:rPr lang="en-US" sz="1200" dirty="0" err="1">
                <a:solidFill>
                  <a:srgbClr val="000000"/>
                </a:solidFill>
                <a:latin typeface="Menlo" panose="020B0609030804020204" pitchFamily="49" charset="0"/>
              </a:rPr>
              <a:t>compOMCzeros_whitening</a:t>
            </a:r>
            <a:r>
              <a:rPr lang="en-US" sz="1200" dirty="0">
                <a:solidFill>
                  <a:srgbClr val="000000"/>
                </a:solidFill>
                <a:latin typeface="Menlo" panose="020B0609030804020204" pitchFamily="49" charset="0"/>
              </a:rPr>
              <a:t> = [[ </a:t>
            </a:r>
            <a:r>
              <a:rPr lang="en-US" sz="1200" dirty="0">
                <a:solidFill>
                  <a:srgbClr val="1C00CF"/>
                </a:solidFill>
                <a:latin typeface="Menlo" panose="020B0609030804020204" pitchFamily="49" charset="0"/>
              </a:rPr>
              <a:t>1.0</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10.440</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49.63</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10.372</a:t>
            </a:r>
            <a:r>
              <a:rPr lang="en-US" sz="1200" dirty="0">
                <a:solidFill>
                  <a:srgbClr val="000000"/>
                </a:solidFill>
                <a:latin typeface="Menlo" panose="020B0609030804020204" pitchFamily="49" charset="0"/>
              </a:rPr>
              <a:t>], </a:t>
            </a:r>
            <a:r>
              <a:rPr lang="en-US" sz="1200" dirty="0">
                <a:solidFill>
                  <a:srgbClr val="5D6C79"/>
                </a:solidFill>
                <a:latin typeface="Menlo" panose="020B0609030804020204" pitchFamily="49" charset="0"/>
              </a:rPr>
              <a:t>#PDA</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a:t>
            </a:r>
            <a:r>
              <a:rPr lang="en-US" sz="1200" dirty="0">
                <a:solidFill>
                  <a:srgbClr val="1C00CF"/>
                </a:solidFill>
                <a:latin typeface="Menlo" panose="020B0609030804020204" pitchFamily="49" charset="0"/>
              </a:rPr>
              <a:t>1.0</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10.160</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49.72</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10.467</a:t>
            </a:r>
            <a:r>
              <a:rPr lang="en-US" sz="1200" dirty="0">
                <a:solidFill>
                  <a:srgbClr val="000000"/>
                </a:solidFill>
                <a:latin typeface="Menlo" panose="020B0609030804020204" pitchFamily="49" charset="0"/>
              </a:rPr>
              <a:t>]] </a:t>
            </a:r>
            <a:r>
              <a:rPr lang="en-US" sz="1200" dirty="0">
                <a:solidFill>
                  <a:srgbClr val="5D6C79"/>
                </a:solidFill>
                <a:latin typeface="Menlo" panose="020B0609030804020204" pitchFamily="49" charset="0"/>
              </a:rPr>
              <a:t>#PDB</a:t>
            </a:r>
            <a:endParaRPr lang="en-US" sz="1200" dirty="0">
              <a:solidFill>
                <a:srgbClr val="000000"/>
              </a:solidFill>
              <a:latin typeface="Menlo" panose="020B0609030804020204" pitchFamily="49" charset="0"/>
            </a:endParaRPr>
          </a:p>
          <a:p>
            <a:r>
              <a:rPr lang="en-US" sz="1200" dirty="0" err="1">
                <a:solidFill>
                  <a:srgbClr val="000000"/>
                </a:solidFill>
                <a:latin typeface="Menlo" panose="020B0609030804020204" pitchFamily="49" charset="0"/>
              </a:rPr>
              <a:t>compOMCpoles_whitening</a:t>
            </a:r>
            <a:r>
              <a:rPr lang="en-US" sz="1200" dirty="0">
                <a:solidFill>
                  <a:srgbClr val="000000"/>
                </a:solidFill>
                <a:latin typeface="Menlo" panose="020B0609030804020204" pitchFamily="49" charset="0"/>
              </a:rPr>
              <a:t> = [[ </a:t>
            </a:r>
            <a:r>
              <a:rPr lang="en-US" sz="1200" dirty="0">
                <a:solidFill>
                  <a:srgbClr val="1C00CF"/>
                </a:solidFill>
                <a:latin typeface="Menlo" panose="020B0609030804020204" pitchFamily="49" charset="0"/>
              </a:rPr>
              <a:t>1.0</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0.966</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497.5</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0.9865</a:t>
            </a:r>
            <a:r>
              <a:rPr lang="en-US" sz="1200" dirty="0">
                <a:solidFill>
                  <a:srgbClr val="000000"/>
                </a:solidFill>
                <a:latin typeface="Menlo" panose="020B0609030804020204" pitchFamily="49" charset="0"/>
              </a:rPr>
              <a:t>], </a:t>
            </a:r>
            <a:r>
              <a:rPr lang="en-US" sz="1200" dirty="0">
                <a:solidFill>
                  <a:srgbClr val="5D6C79"/>
                </a:solidFill>
                <a:latin typeface="Menlo" panose="020B0609030804020204" pitchFamily="49" charset="0"/>
              </a:rPr>
              <a:t>#PDA</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a:t>
            </a:r>
            <a:r>
              <a:rPr lang="en-US" sz="1200" dirty="0">
                <a:solidFill>
                  <a:srgbClr val="1C00CF"/>
                </a:solidFill>
                <a:latin typeface="Menlo" panose="020B0609030804020204" pitchFamily="49" charset="0"/>
              </a:rPr>
              <a:t>1.0</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0.969</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497.7</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1.0000</a:t>
            </a:r>
            <a:r>
              <a:rPr lang="en-US" sz="1200" dirty="0">
                <a:solidFill>
                  <a:srgbClr val="000000"/>
                </a:solidFill>
                <a:latin typeface="Menlo" panose="020B0609030804020204" pitchFamily="49" charset="0"/>
              </a:rPr>
              <a:t>]] </a:t>
            </a:r>
            <a:r>
              <a:rPr lang="en-US" sz="1200" dirty="0">
                <a:solidFill>
                  <a:srgbClr val="5D6C79"/>
                </a:solidFill>
                <a:latin typeface="Menlo" panose="020B0609030804020204" pitchFamily="49" charset="0"/>
              </a:rPr>
              <a:t>#PDB</a:t>
            </a:r>
            <a:endParaRPr lang="en-US" sz="1200" dirty="0">
              <a:solidFill>
                <a:srgbClr val="000000"/>
              </a:solidFill>
              <a:latin typeface="Menlo" panose="020B0609030804020204" pitchFamily="49" charset="0"/>
            </a:endParaRPr>
          </a:p>
          <a:p>
            <a:r>
              <a:rPr lang="en-US" sz="1200" dirty="0" err="1">
                <a:solidFill>
                  <a:srgbClr val="000000"/>
                </a:solidFill>
                <a:latin typeface="Menlo" panose="020B0609030804020204" pitchFamily="49" charset="0"/>
              </a:rPr>
              <a:t>compOMCgain_whitening</a:t>
            </a:r>
            <a:r>
              <a:rPr lang="en-US" sz="1200" dirty="0">
                <a:solidFill>
                  <a:srgbClr val="000000"/>
                </a:solidFill>
                <a:latin typeface="Menlo" panose="020B0609030804020204" pitchFamily="49" charset="0"/>
              </a:rPr>
              <a:t>  = [[ </a:t>
            </a:r>
            <a:r>
              <a:rPr lang="en-US" sz="1200" dirty="0">
                <a:solidFill>
                  <a:srgbClr val="1C00CF"/>
                </a:solidFill>
                <a:latin typeface="Menlo" panose="020B0609030804020204" pitchFamily="49" charset="0"/>
              </a:rPr>
              <a:t>1.0</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0.973400</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-0.9995</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1.0020</a:t>
            </a:r>
            <a:r>
              <a:rPr lang="en-US" sz="1200" dirty="0">
                <a:solidFill>
                  <a:srgbClr val="000000"/>
                </a:solidFill>
                <a:latin typeface="Menlo" panose="020B0609030804020204" pitchFamily="49" charset="0"/>
              </a:rPr>
              <a:t>], </a:t>
            </a:r>
            <a:r>
              <a:rPr lang="en-US" sz="1200" dirty="0">
                <a:solidFill>
                  <a:srgbClr val="5D6C79"/>
                </a:solidFill>
                <a:latin typeface="Menlo" panose="020B0609030804020204" pitchFamily="49" charset="0"/>
              </a:rPr>
              <a:t>#PDA</a:t>
            </a:r>
            <a:endParaRPr lang="en-US" sz="1200" dirty="0">
              <a:solidFill>
                <a:srgbClr val="000000"/>
              </a:solidFill>
              <a:latin typeface="Menlo" panose="020B0609030804020204" pitchFamily="49" charset="0"/>
            </a:endParaRPr>
          </a:p>
          <a:p>
            <a:r>
              <a:rPr lang="en-US" sz="1200" dirty="0">
                <a:solidFill>
                  <a:srgbClr val="000000"/>
                </a:solidFill>
                <a:latin typeface="Menlo" panose="020B0609030804020204" pitchFamily="49" charset="0"/>
              </a:rPr>
              <a:t>                          [ </a:t>
            </a:r>
            <a:r>
              <a:rPr lang="en-US" sz="1200" dirty="0">
                <a:solidFill>
                  <a:srgbClr val="1C00CF"/>
                </a:solidFill>
                <a:latin typeface="Menlo" panose="020B0609030804020204" pitchFamily="49" charset="0"/>
              </a:rPr>
              <a:t>1.0</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0.975458</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-1.0004</a:t>
            </a:r>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0.9973</a:t>
            </a:r>
            <a:r>
              <a:rPr lang="en-US" sz="1200" dirty="0">
                <a:solidFill>
                  <a:srgbClr val="000000"/>
                </a:solidFill>
                <a:latin typeface="Menlo" panose="020B0609030804020204" pitchFamily="49" charset="0"/>
              </a:rPr>
              <a:t>]] </a:t>
            </a:r>
            <a:r>
              <a:rPr lang="en-US" sz="1200" dirty="0">
                <a:solidFill>
                  <a:srgbClr val="5D6C79"/>
                </a:solidFill>
                <a:latin typeface="Menlo" panose="020B0609030804020204" pitchFamily="49" charset="0"/>
              </a:rPr>
              <a:t>#PDB</a:t>
            </a:r>
            <a:endParaRPr lang="en-US" sz="1200" dirty="0">
              <a:solidFill>
                <a:srgbClr val="000000"/>
              </a:solidFill>
              <a:effectLst/>
              <a:latin typeface="Menlo" panose="020B0609030804020204" pitchFamily="49" charset="0"/>
            </a:endParaRPr>
          </a:p>
        </p:txBody>
      </p:sp>
      <p:sp>
        <p:nvSpPr>
          <p:cNvPr id="7" name="Rectangle 6">
            <a:extLst>
              <a:ext uri="{FF2B5EF4-FFF2-40B4-BE49-F238E27FC236}">
                <a16:creationId xmlns:a16="http://schemas.microsoft.com/office/drawing/2014/main" id="{59BEA9C5-FED5-AD47-A374-93132B884FAD}"/>
              </a:ext>
            </a:extLst>
          </p:cNvPr>
          <p:cNvSpPr/>
          <p:nvPr/>
        </p:nvSpPr>
        <p:spPr>
          <a:xfrm>
            <a:off x="142505" y="5230158"/>
            <a:ext cx="5931726" cy="1200329"/>
          </a:xfrm>
          <a:prstGeom prst="rect">
            <a:avLst/>
          </a:prstGeom>
        </p:spPr>
        <p:txBody>
          <a:bodyPr wrap="square">
            <a:spAutoFit/>
          </a:bodyPr>
          <a:lstStyle/>
          <a:p>
            <a:r>
              <a:rPr lang="en-US" sz="1200" dirty="0">
                <a:solidFill>
                  <a:srgbClr val="5D6C79"/>
                </a:solidFill>
                <a:latin typeface="Menlo" panose="020B0609030804020204" pitchFamily="49" charset="0"/>
              </a:rPr>
              <a:t># From LHO </a:t>
            </a:r>
            <a:r>
              <a:rPr lang="en-US" sz="1200" dirty="0" err="1">
                <a:solidFill>
                  <a:srgbClr val="5D6C79"/>
                </a:solidFill>
                <a:latin typeface="Menlo" panose="020B0609030804020204" pitchFamily="49" charset="0"/>
              </a:rPr>
              <a:t>aLOG</a:t>
            </a:r>
            <a:r>
              <a:rPr lang="en-US" sz="1200" dirty="0">
                <a:solidFill>
                  <a:srgbClr val="5D6C79"/>
                </a:solidFill>
                <a:latin typeface="Menlo" panose="020B0609030804020204" pitchFamily="49" charset="0"/>
              </a:rPr>
              <a:t> 47377</a:t>
            </a:r>
          </a:p>
          <a:p>
            <a:r>
              <a:rPr lang="en-US" sz="1200" dirty="0">
                <a:solidFill>
                  <a:srgbClr val="5D6C79"/>
                </a:solidFill>
                <a:latin typeface="Menlo" panose="020B0609030804020204" pitchFamily="49" charset="0"/>
              </a:rPr>
              <a:t># which has been copied to, e.g. modelparams_H1_20200103.py</a:t>
            </a:r>
          </a:p>
          <a:p>
            <a:r>
              <a:rPr lang="en-US" sz="1200" dirty="0">
                <a:solidFill>
                  <a:srgbClr val="5D6C79"/>
                </a:solidFill>
                <a:latin typeface="Menlo" panose="020B0609030804020204" pitchFamily="49" charset="0"/>
              </a:rPr>
              <a:t>#                              PDA         PDB</a:t>
            </a:r>
          </a:p>
          <a:p>
            <a:r>
              <a:rPr lang="en-US" sz="1200" dirty="0" err="1">
                <a:solidFill>
                  <a:srgbClr val="000000"/>
                </a:solidFill>
                <a:latin typeface="Menlo" panose="020B0609030804020204" pitchFamily="49" charset="0"/>
              </a:rPr>
              <a:t>uncompOMCpoles_whitening</a:t>
            </a:r>
            <a:r>
              <a:rPr lang="en-US" sz="1200" dirty="0">
                <a:solidFill>
                  <a:srgbClr val="000000"/>
                </a:solidFill>
                <a:latin typeface="Menlo" panose="020B0609030804020204" pitchFamily="49" charset="0"/>
              </a:rPr>
              <a:t> = </a:t>
            </a:r>
            <a:r>
              <a:rPr lang="en-US" sz="1200" dirty="0" err="1">
                <a:solidFill>
                  <a:srgbClr val="000000"/>
                </a:solidFill>
                <a:latin typeface="Menlo" panose="020B0609030804020204" pitchFamily="49" charset="0"/>
              </a:rPr>
              <a:t>np.array</a:t>
            </a:r>
            <a:r>
              <a:rPr lang="en-US" sz="1200" dirty="0">
                <a:solidFill>
                  <a:srgbClr val="000000"/>
                </a:solidFill>
                <a:latin typeface="Menlo" panose="020B0609030804020204" pitchFamily="49" charset="0"/>
              </a:rPr>
              <a:t>([(</a:t>
            </a:r>
            <a:r>
              <a:rPr lang="en-US" sz="1200" dirty="0">
                <a:solidFill>
                  <a:srgbClr val="1C00CF"/>
                </a:solidFill>
                <a:latin typeface="Menlo" panose="020B0609030804020204" pitchFamily="49" charset="0"/>
              </a:rPr>
              <a:t>11.346e3</a:t>
            </a:r>
            <a:r>
              <a:rPr lang="en-US" sz="1200" dirty="0">
                <a:solidFill>
                  <a:srgbClr val="000000"/>
                </a:solidFill>
                <a:latin typeface="Menlo" panose="020B0609030804020204" pitchFamily="49" charset="0"/>
              </a:rPr>
              <a:t> + </a:t>
            </a:r>
            <a:r>
              <a:rPr lang="en-US" sz="1200" dirty="0">
                <a:solidFill>
                  <a:srgbClr val="1C00CF"/>
                </a:solidFill>
                <a:latin typeface="Menlo" panose="020B0609030804020204" pitchFamily="49" charset="0"/>
              </a:rPr>
              <a:t>11.521e3</a:t>
            </a:r>
            <a:r>
              <a:rPr lang="en-US" sz="1200" dirty="0">
                <a:solidFill>
                  <a:srgbClr val="000000"/>
                </a:solidFill>
                <a:latin typeface="Menlo" panose="020B0609030804020204" pitchFamily="49" charset="0"/>
              </a:rPr>
              <a:t>)/</a:t>
            </a:r>
            <a:r>
              <a:rPr lang="en-US" sz="1200" dirty="0">
                <a:solidFill>
                  <a:srgbClr val="1C00CF"/>
                </a:solidFill>
                <a:latin typeface="Menlo" panose="020B0609030804020204" pitchFamily="49" charset="0"/>
              </a:rPr>
              <a:t>2</a:t>
            </a:r>
            <a:r>
              <a:rPr lang="en-US" sz="1200" dirty="0">
                <a:solidFill>
                  <a:srgbClr val="000000"/>
                </a:solidFill>
                <a:latin typeface="Menlo" panose="020B0609030804020204" pitchFamily="49" charset="0"/>
              </a:rPr>
              <a:t>,</a:t>
            </a:r>
          </a:p>
          <a:p>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32.875e3</a:t>
            </a:r>
            <a:r>
              <a:rPr lang="en-US" sz="1200" dirty="0">
                <a:solidFill>
                  <a:srgbClr val="000000"/>
                </a:solidFill>
                <a:latin typeface="Menlo" panose="020B0609030804020204" pitchFamily="49" charset="0"/>
              </a:rPr>
              <a:t> + </a:t>
            </a:r>
            <a:r>
              <a:rPr lang="en-US" sz="1200" dirty="0">
                <a:solidFill>
                  <a:srgbClr val="1C00CF"/>
                </a:solidFill>
                <a:latin typeface="Menlo" panose="020B0609030804020204" pitchFamily="49" charset="0"/>
              </a:rPr>
              <a:t>32.863e3</a:t>
            </a:r>
            <a:r>
              <a:rPr lang="en-US" sz="1200" dirty="0">
                <a:solidFill>
                  <a:srgbClr val="000000"/>
                </a:solidFill>
                <a:latin typeface="Menlo" panose="020B0609030804020204" pitchFamily="49" charset="0"/>
              </a:rPr>
              <a:t>)/</a:t>
            </a:r>
            <a:r>
              <a:rPr lang="en-US" sz="1200" dirty="0">
                <a:solidFill>
                  <a:srgbClr val="1C00CF"/>
                </a:solidFill>
                <a:latin typeface="Menlo" panose="020B0609030804020204" pitchFamily="49" charset="0"/>
              </a:rPr>
              <a:t>2</a:t>
            </a:r>
            <a:r>
              <a:rPr lang="en-US" sz="1200" dirty="0">
                <a:solidFill>
                  <a:srgbClr val="000000"/>
                </a:solidFill>
                <a:latin typeface="Menlo" panose="020B0609030804020204" pitchFamily="49" charset="0"/>
              </a:rPr>
              <a:t>,</a:t>
            </a:r>
          </a:p>
          <a:p>
            <a:r>
              <a:rPr lang="en-US" sz="1200" dirty="0">
                <a:solidFill>
                  <a:srgbClr val="000000"/>
                </a:solidFill>
                <a:latin typeface="Menlo" panose="020B0609030804020204" pitchFamily="49" charset="0"/>
              </a:rPr>
              <a:t>                                     (</a:t>
            </a:r>
            <a:r>
              <a:rPr lang="en-US" sz="1200" dirty="0">
                <a:solidFill>
                  <a:srgbClr val="1C00CF"/>
                </a:solidFill>
                <a:latin typeface="Menlo" panose="020B0609030804020204" pitchFamily="49" charset="0"/>
              </a:rPr>
              <a:t>32.875e3</a:t>
            </a:r>
            <a:r>
              <a:rPr lang="en-US" sz="1200" dirty="0">
                <a:solidFill>
                  <a:srgbClr val="000000"/>
                </a:solidFill>
                <a:latin typeface="Menlo" panose="020B0609030804020204" pitchFamily="49" charset="0"/>
              </a:rPr>
              <a:t> + </a:t>
            </a:r>
            <a:r>
              <a:rPr lang="en-US" sz="1200" dirty="0">
                <a:solidFill>
                  <a:srgbClr val="1C00CF"/>
                </a:solidFill>
                <a:latin typeface="Menlo" panose="020B0609030804020204" pitchFamily="49" charset="0"/>
              </a:rPr>
              <a:t>32.863e3</a:t>
            </a:r>
            <a:r>
              <a:rPr lang="en-US" sz="1200" dirty="0">
                <a:solidFill>
                  <a:srgbClr val="000000"/>
                </a:solidFill>
                <a:latin typeface="Menlo" panose="020B0609030804020204" pitchFamily="49" charset="0"/>
              </a:rPr>
              <a:t>)/</a:t>
            </a:r>
            <a:r>
              <a:rPr lang="en-US" sz="1200" dirty="0">
                <a:solidFill>
                  <a:srgbClr val="1C00CF"/>
                </a:solidFill>
                <a:latin typeface="Menlo" panose="020B0609030804020204" pitchFamily="49" charset="0"/>
              </a:rPr>
              <a:t>2</a:t>
            </a:r>
            <a:r>
              <a:rPr lang="en-US" sz="1200" dirty="0">
                <a:solidFill>
                  <a:srgbClr val="000000"/>
                </a:solidFill>
                <a:latin typeface="Menlo" panose="020B0609030804020204" pitchFamily="49" charset="0"/>
              </a:rPr>
              <a:t>])</a:t>
            </a:r>
            <a:endParaRPr lang="en-US" sz="1200" dirty="0">
              <a:solidFill>
                <a:srgbClr val="000000"/>
              </a:solidFill>
              <a:effectLst/>
              <a:latin typeface="Menlo" panose="020B0609030804020204" pitchFamily="49"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01535FB-7A13-794E-BEDC-9431135360AA}"/>
                  </a:ext>
                </a:extLst>
              </p:cNvPr>
              <p:cNvSpPr/>
              <p:nvPr/>
            </p:nvSpPr>
            <p:spPr>
              <a:xfrm>
                <a:off x="6212114" y="5360875"/>
                <a:ext cx="2295895" cy="4076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smtClean="0">
                              <a:solidFill>
                                <a:schemeClr val="accent2"/>
                              </a:solidFill>
                              <a:latin typeface="Cambria Math" panose="02040503050406030204" pitchFamily="18" charset="0"/>
                            </a:rPr>
                            <m:t>𝒊𝒂</m:t>
                          </m:r>
                        </m:sup>
                      </m:sSubSup>
                      <m:r>
                        <a:rPr lang="en-US" b="1" i="1">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𝟏𝟖</m:t>
                      </m:r>
                      <m:r>
                        <a:rPr lang="en-US" b="1" i="0" smtClean="0">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𝟗𝟓</m:t>
                      </m:r>
                      <m:r>
                        <a:rPr lang="en-US" b="1">
                          <a:solidFill>
                            <a:schemeClr val="accent2"/>
                          </a:solidFill>
                          <a:latin typeface="Cambria Math" panose="02040503050406030204" pitchFamily="18" charset="0"/>
                        </a:rPr>
                        <m:t> </m:t>
                      </m:r>
                      <m:r>
                        <a:rPr lang="en-US" b="1" i="0" smtClean="0">
                          <a:solidFill>
                            <a:schemeClr val="accent2"/>
                          </a:solidFill>
                          <a:latin typeface="Cambria Math" panose="02040503050406030204" pitchFamily="18" charset="0"/>
                        </a:rPr>
                        <m:t>𝐤</m:t>
                      </m:r>
                      <m:r>
                        <a:rPr lang="en-US" b="1" i="1">
                          <a:solidFill>
                            <a:schemeClr val="accent2"/>
                          </a:solidFill>
                          <a:latin typeface="Cambria Math" panose="02040503050406030204" pitchFamily="18" charset="0"/>
                        </a:rPr>
                        <m:t>𝐇𝐳</m:t>
                      </m:r>
                    </m:oMath>
                  </m:oMathPara>
                </a14:m>
                <a:endParaRPr lang="en-US" b="1" dirty="0"/>
              </a:p>
            </p:txBody>
          </p:sp>
        </mc:Choice>
        <mc:Fallback xmlns="">
          <p:sp>
            <p:nvSpPr>
              <p:cNvPr id="8" name="Rectangle 7">
                <a:extLst>
                  <a:ext uri="{FF2B5EF4-FFF2-40B4-BE49-F238E27FC236}">
                    <a16:creationId xmlns:a16="http://schemas.microsoft.com/office/drawing/2014/main" id="{701535FB-7A13-794E-BEDC-9431135360AA}"/>
                  </a:ext>
                </a:extLst>
              </p:cNvPr>
              <p:cNvSpPr>
                <a:spLocks noRot="1" noChangeAspect="1" noMove="1" noResize="1" noEditPoints="1" noAdjustHandles="1" noChangeArrowheads="1" noChangeShapeType="1" noTextEdit="1"/>
              </p:cNvSpPr>
              <p:nvPr/>
            </p:nvSpPr>
            <p:spPr>
              <a:xfrm>
                <a:off x="6212114" y="5360875"/>
                <a:ext cx="2295895" cy="407612"/>
              </a:xfrm>
              <a:prstGeom prst="rect">
                <a:avLst/>
              </a:prstGeom>
              <a:blipFill>
                <a:blip r:embed="rId2"/>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BDBBC56-5BE1-7545-BC5F-F566DC9E6A57}"/>
                  </a:ext>
                </a:extLst>
              </p:cNvPr>
              <p:cNvSpPr/>
              <p:nvPr/>
            </p:nvSpPr>
            <p:spPr>
              <a:xfrm>
                <a:off x="6403646" y="5989366"/>
                <a:ext cx="1845313"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i="1">
                          <a:solidFill>
                            <a:schemeClr val="accent2"/>
                          </a:solidFill>
                          <a:latin typeface="Cambria Math" panose="02040503050406030204" pitchFamily="18" charset="0"/>
                          <a:ea typeface="Cambria Math" panose="02040503050406030204" pitchFamily="18" charset="0"/>
                        </a:rPr>
                        <m:t>≈</m:t>
                      </m:r>
                      <m:r>
                        <a:rPr lang="en-US" i="1">
                          <a:solidFill>
                            <a:schemeClr val="accent2"/>
                          </a:solidFill>
                          <a:latin typeface="Cambria Math" panose="02040503050406030204" pitchFamily="18" charset="0"/>
                        </a:rPr>
                        <m:t>0.106</m:t>
                      </m:r>
                      <m:r>
                        <a:rPr lang="en-US">
                          <a:solidFill>
                            <a:schemeClr val="accent2"/>
                          </a:solidFill>
                          <a:latin typeface="Cambria Math" panose="02040503050406030204" pitchFamily="18" charset="0"/>
                        </a:rPr>
                        <m:t> </m:t>
                      </m:r>
                      <m:r>
                        <m:rPr>
                          <m:sty m:val="p"/>
                        </m:rPr>
                        <a:rPr lang="en-US">
                          <a:solidFill>
                            <a:schemeClr val="accent2"/>
                          </a:solidFill>
                          <a:latin typeface="Cambria Math" panose="02040503050406030204" pitchFamily="18" charset="0"/>
                        </a:rPr>
                        <m:t>MHz</m:t>
                      </m:r>
                    </m:oMath>
                  </m:oMathPara>
                </a14:m>
                <a:endParaRPr lang="en-US" dirty="0">
                  <a:solidFill>
                    <a:schemeClr val="accent2"/>
                  </a:solidFill>
                </a:endParaRPr>
              </a:p>
            </p:txBody>
          </p:sp>
        </mc:Choice>
        <mc:Fallback xmlns="">
          <p:sp>
            <p:nvSpPr>
              <p:cNvPr id="9" name="Rectangle 8">
                <a:extLst>
                  <a:ext uri="{FF2B5EF4-FFF2-40B4-BE49-F238E27FC236}">
                    <a16:creationId xmlns:a16="http://schemas.microsoft.com/office/drawing/2014/main" id="{1BDBBC56-5BE1-7545-BC5F-F566DC9E6A57}"/>
                  </a:ext>
                </a:extLst>
              </p:cNvPr>
              <p:cNvSpPr>
                <a:spLocks noRot="1" noChangeAspect="1" noMove="1" noResize="1" noEditPoints="1" noAdjustHandles="1" noChangeArrowheads="1" noChangeShapeType="1" noTextEdit="1"/>
              </p:cNvSpPr>
              <p:nvPr/>
            </p:nvSpPr>
            <p:spPr>
              <a:xfrm>
                <a:off x="6403646" y="5989366"/>
                <a:ext cx="1845313" cy="405496"/>
              </a:xfrm>
              <a:prstGeom prst="rect">
                <a:avLst/>
              </a:prstGeom>
              <a:blipFill>
                <a:blip r:embed="rId3"/>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E5EA022-8F90-F247-A4F8-D6AE76A2C4D2}"/>
                  </a:ext>
                </a:extLst>
              </p:cNvPr>
              <p:cNvSpPr/>
              <p:nvPr/>
            </p:nvSpPr>
            <p:spPr>
              <a:xfrm>
                <a:off x="6401667" y="5678628"/>
                <a:ext cx="1845313"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i="1">
                          <a:solidFill>
                            <a:schemeClr val="accent2"/>
                          </a:solidFill>
                          <a:latin typeface="Cambria Math" panose="02040503050406030204" pitchFamily="18" charset="0"/>
                          <a:ea typeface="Cambria Math" panose="02040503050406030204" pitchFamily="18" charset="0"/>
                        </a:rPr>
                        <m:t>≈</m:t>
                      </m:r>
                      <m:r>
                        <a:rPr lang="en-US" i="1">
                          <a:solidFill>
                            <a:schemeClr val="accent2"/>
                          </a:solidFill>
                          <a:latin typeface="Cambria Math" panose="02040503050406030204" pitchFamily="18" charset="0"/>
                        </a:rPr>
                        <m:t>0.106</m:t>
                      </m:r>
                      <m:r>
                        <a:rPr lang="en-US">
                          <a:solidFill>
                            <a:schemeClr val="accent2"/>
                          </a:solidFill>
                          <a:latin typeface="Cambria Math" panose="02040503050406030204" pitchFamily="18" charset="0"/>
                        </a:rPr>
                        <m:t> </m:t>
                      </m:r>
                      <m:r>
                        <m:rPr>
                          <m:sty m:val="p"/>
                        </m:rPr>
                        <a:rPr lang="en-US">
                          <a:solidFill>
                            <a:schemeClr val="accent2"/>
                          </a:solidFill>
                          <a:latin typeface="Cambria Math" panose="02040503050406030204" pitchFamily="18" charset="0"/>
                        </a:rPr>
                        <m:t>MHz</m:t>
                      </m:r>
                    </m:oMath>
                  </m:oMathPara>
                </a14:m>
                <a:endParaRPr lang="en-US" dirty="0">
                  <a:solidFill>
                    <a:schemeClr val="accent2"/>
                  </a:solidFill>
                </a:endParaRPr>
              </a:p>
            </p:txBody>
          </p:sp>
        </mc:Choice>
        <mc:Fallback xmlns="">
          <p:sp>
            <p:nvSpPr>
              <p:cNvPr id="10" name="Rectangle 9">
                <a:extLst>
                  <a:ext uri="{FF2B5EF4-FFF2-40B4-BE49-F238E27FC236}">
                    <a16:creationId xmlns:a16="http://schemas.microsoft.com/office/drawing/2014/main" id="{6E5EA022-8F90-F247-A4F8-D6AE76A2C4D2}"/>
                  </a:ext>
                </a:extLst>
              </p:cNvPr>
              <p:cNvSpPr>
                <a:spLocks noRot="1" noChangeAspect="1" noMove="1" noResize="1" noEditPoints="1" noAdjustHandles="1" noChangeArrowheads="1" noChangeShapeType="1" noTextEdit="1"/>
              </p:cNvSpPr>
              <p:nvPr/>
            </p:nvSpPr>
            <p:spPr>
              <a:xfrm>
                <a:off x="6401667" y="5678628"/>
                <a:ext cx="1845313" cy="405496"/>
              </a:xfrm>
              <a:prstGeom prst="rect">
                <a:avLst/>
              </a:prstGeom>
              <a:blipFill>
                <a:blip r:embed="rId4"/>
                <a:stretch>
                  <a:fillRect b="-6061"/>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D6A4D18E-B40F-FC47-9561-174B16457A69}"/>
              </a:ext>
            </a:extLst>
          </p:cNvPr>
          <p:cNvSpPr/>
          <p:nvPr/>
        </p:nvSpPr>
        <p:spPr>
          <a:xfrm>
            <a:off x="154379" y="1336689"/>
            <a:ext cx="4191990" cy="1200329"/>
          </a:xfrm>
          <a:prstGeom prst="rect">
            <a:avLst/>
          </a:prstGeom>
        </p:spPr>
        <p:txBody>
          <a:bodyPr wrap="square">
            <a:spAutoFit/>
          </a:bodyPr>
          <a:lstStyle/>
          <a:p>
            <a:r>
              <a:rPr lang="en-US" sz="1200" dirty="0">
                <a:solidFill>
                  <a:srgbClr val="5D6C79"/>
                </a:solidFill>
                <a:latin typeface="Menlo" panose="020B0609030804020204" pitchFamily="49" charset="0"/>
              </a:rPr>
              <a:t># DCPD SUM Balance Matrix Elements</a:t>
            </a:r>
          </a:p>
          <a:p>
            <a:r>
              <a:rPr lang="en-US" sz="1200" dirty="0">
                <a:solidFill>
                  <a:srgbClr val="5D6C79"/>
                </a:solidFill>
                <a:latin typeface="Menlo" panose="020B0609030804020204" pitchFamily="49" charset="0"/>
              </a:rPr>
              <a:t># LHO </a:t>
            </a:r>
            <a:r>
              <a:rPr lang="en-US" sz="1200" dirty="0" err="1">
                <a:solidFill>
                  <a:srgbClr val="5D6C79"/>
                </a:solidFill>
                <a:latin typeface="Menlo" panose="020B0609030804020204" pitchFamily="49" charset="0"/>
              </a:rPr>
              <a:t>aLOG</a:t>
            </a:r>
            <a:r>
              <a:rPr lang="en-US" sz="1200" dirty="0">
                <a:solidFill>
                  <a:srgbClr val="5D6C79"/>
                </a:solidFill>
                <a:latin typeface="Menlo" panose="020B0609030804020204" pitchFamily="49" charset="0"/>
              </a:rPr>
              <a:t> 47228</a:t>
            </a:r>
          </a:p>
          <a:p>
            <a:r>
              <a:rPr lang="en-US" sz="1200" dirty="0">
                <a:solidFill>
                  <a:srgbClr val="5D6C79"/>
                </a:solidFill>
                <a:latin typeface="Menlo" panose="020B0609030804020204" pitchFamily="49" charset="0"/>
              </a:rPr>
              <a:t># </a:t>
            </a:r>
            <a:r>
              <a:rPr lang="en-US" sz="1200" dirty="0">
                <a:solidFill>
                  <a:srgbClr val="0E0EFF"/>
                </a:solidFill>
                <a:latin typeface="Menlo" panose="020B0609030804020204" pitchFamily="49" charset="0"/>
                <a:hlinkClick r:id="rId5"/>
              </a:rPr>
              <a:t>https://</a:t>
            </a:r>
            <a:r>
              <a:rPr lang="en-US" sz="1200" dirty="0" err="1">
                <a:solidFill>
                  <a:srgbClr val="0E0EFF"/>
                </a:solidFill>
                <a:latin typeface="Menlo" panose="020B0609030804020204" pitchFamily="49" charset="0"/>
                <a:hlinkClick r:id="rId5"/>
              </a:rPr>
              <a:t>alog.ligo-wa.caltech.edu</a:t>
            </a:r>
            <a:r>
              <a:rPr lang="en-US" sz="1200" dirty="0">
                <a:solidFill>
                  <a:srgbClr val="0E0EFF"/>
                </a:solidFill>
                <a:latin typeface="Menlo" panose="020B0609030804020204" pitchFamily="49" charset="0"/>
                <a:hlinkClick r:id="rId5"/>
              </a:rPr>
              <a:t>/</a:t>
            </a:r>
            <a:r>
              <a:rPr lang="en-US" sz="1200" dirty="0" err="1">
                <a:solidFill>
                  <a:srgbClr val="0E0EFF"/>
                </a:solidFill>
                <a:latin typeface="Menlo" panose="020B0609030804020204" pitchFamily="49" charset="0"/>
                <a:hlinkClick r:id="rId5"/>
              </a:rPr>
              <a:t>aLOG</a:t>
            </a:r>
            <a:r>
              <a:rPr lang="en-US" sz="1200" dirty="0">
                <a:solidFill>
                  <a:srgbClr val="0E0EFF"/>
                </a:solidFill>
                <a:latin typeface="Menlo" panose="020B0609030804020204" pitchFamily="49" charset="0"/>
                <a:hlinkClick r:id="rId5"/>
              </a:rPr>
              <a:t>/</a:t>
            </a:r>
            <a:r>
              <a:rPr lang="en-US" sz="1200" dirty="0" err="1">
                <a:solidFill>
                  <a:srgbClr val="0E0EFF"/>
                </a:solidFill>
                <a:latin typeface="Menlo" panose="020B0609030804020204" pitchFamily="49" charset="0"/>
                <a:hlinkClick r:id="rId5"/>
              </a:rPr>
              <a:t>index.php?callRep</a:t>
            </a:r>
            <a:r>
              <a:rPr lang="en-US" sz="1200" dirty="0">
                <a:solidFill>
                  <a:srgbClr val="0E0EFF"/>
                </a:solidFill>
                <a:latin typeface="Menlo" panose="020B0609030804020204" pitchFamily="49" charset="0"/>
                <a:hlinkClick r:id="rId5"/>
              </a:rPr>
              <a:t>=47228</a:t>
            </a:r>
            <a:endParaRPr lang="en-US" sz="1200" dirty="0">
              <a:solidFill>
                <a:srgbClr val="0E0EFF"/>
              </a:solidFill>
              <a:latin typeface="Menlo" panose="020B0609030804020204" pitchFamily="49" charset="0"/>
            </a:endParaRPr>
          </a:p>
          <a:p>
            <a:r>
              <a:rPr lang="en-US" sz="1200" dirty="0">
                <a:solidFill>
                  <a:srgbClr val="5D6C79"/>
                </a:solidFill>
                <a:latin typeface="Menlo" panose="020B0609030804020204" pitchFamily="49" charset="0"/>
              </a:rPr>
              <a:t>        #    PDA      PDB</a:t>
            </a:r>
          </a:p>
          <a:p>
            <a:r>
              <a:rPr lang="en-US" sz="1200" dirty="0">
                <a:latin typeface="Menlo" panose="020B0609030804020204" pitchFamily="49" charset="0"/>
              </a:rPr>
              <a:t>balance = [</a:t>
            </a:r>
            <a:r>
              <a:rPr lang="en-US" sz="1200" dirty="0">
                <a:solidFill>
                  <a:srgbClr val="1C00CF"/>
                </a:solidFill>
                <a:latin typeface="Menlo" panose="020B0609030804020204" pitchFamily="49" charset="0"/>
              </a:rPr>
              <a:t>1.01039</a:t>
            </a:r>
            <a:r>
              <a:rPr lang="en-US" sz="1200" dirty="0">
                <a:latin typeface="Menlo" panose="020B0609030804020204" pitchFamily="49" charset="0"/>
              </a:rPr>
              <a:t>,</a:t>
            </a:r>
            <a:r>
              <a:rPr lang="en-US" sz="1200" dirty="0">
                <a:solidFill>
                  <a:srgbClr val="1C00CF"/>
                </a:solidFill>
                <a:latin typeface="Menlo" panose="020B0609030804020204" pitchFamily="49" charset="0"/>
              </a:rPr>
              <a:t>0.98961</a:t>
            </a:r>
            <a:r>
              <a:rPr lang="en-US" sz="1200" dirty="0">
                <a:latin typeface="Menlo" panose="020B0609030804020204" pitchFamily="49" charset="0"/>
              </a:rPr>
              <a:t>]</a:t>
            </a:r>
            <a:endParaRPr lang="en-US" sz="1200" dirty="0">
              <a:effectLst/>
              <a:latin typeface="Menlo" panose="020B0609030804020204" pitchFamily="49" charset="0"/>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5024C3F-D6D7-BA43-BEA4-47E7B0C7B238}"/>
                  </a:ext>
                </a:extLst>
              </p:cNvPr>
              <p:cNvSpPr/>
              <p:nvPr/>
            </p:nvSpPr>
            <p:spPr>
              <a:xfrm>
                <a:off x="5888108" y="2608737"/>
                <a:ext cx="2980175"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a:solidFill>
                                <a:schemeClr val="accent6"/>
                              </a:solidFill>
                              <a:latin typeface="Cambria Math" panose="02040503050406030204" pitchFamily="18" charset="0"/>
                            </a:rPr>
                            <m:t>𝒛</m:t>
                          </m:r>
                        </m:sub>
                        <m:sup>
                          <m:r>
                            <a:rPr lang="en-US" b="1" i="1">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𝟎</m:t>
                      </m:r>
                      <m:r>
                        <a:rPr lang="en-US" b="1">
                          <a:solidFill>
                            <a:schemeClr val="accent6"/>
                          </a:solidFill>
                          <a:latin typeface="Cambria Math" panose="02040503050406030204" pitchFamily="18" charset="0"/>
                        </a:rPr>
                        <m:t>. </m:t>
                      </m:r>
                      <m:r>
                        <a:rPr lang="en-US" b="1">
                          <a:solidFill>
                            <a:schemeClr val="accent6"/>
                          </a:solidFill>
                          <a:latin typeface="Cambria Math" panose="02040503050406030204" pitchFamily="18" charset="0"/>
                        </a:rPr>
                        <m:t>𝟗𝟔𝟎</m:t>
                      </m:r>
                      <m:r>
                        <a:rPr lang="en-US" b="1">
                          <a:solidFill>
                            <a:schemeClr val="accent6"/>
                          </a:solidFill>
                          <a:latin typeface="Cambria Math" panose="02040503050406030204" pitchFamily="18" charset="0"/>
                        </a:rPr>
                        <m:t>:</m:t>
                      </m:r>
                      <m:r>
                        <a:rPr lang="en-US" b="1">
                          <a:solidFill>
                            <a:schemeClr val="accent2"/>
                          </a:solidFill>
                          <a:latin typeface="Cambria Math" panose="02040503050406030204" pitchFamily="18" charset="0"/>
                        </a:rPr>
                        <m:t>𝟏𝟎</m:t>
                      </m:r>
                      <m:r>
                        <a:rPr lang="en-US" b="1">
                          <a:solidFill>
                            <a:schemeClr val="accent2"/>
                          </a:solidFill>
                          <a:latin typeface="Cambria Math" panose="02040503050406030204" pitchFamily="18" charset="0"/>
                        </a:rPr>
                        <m:t>.</m:t>
                      </m:r>
                      <m:r>
                        <a:rPr lang="en-US" b="1">
                          <a:solidFill>
                            <a:schemeClr val="accent2"/>
                          </a:solidFill>
                          <a:latin typeface="Cambria Math" panose="02040503050406030204" pitchFamily="18" charset="0"/>
                        </a:rPr>
                        <m:t>𝟎𝟕𝟑</m:t>
                      </m:r>
                      <m:r>
                        <a:rPr lang="en-US" b="1" i="1">
                          <a:solidFill>
                            <a:schemeClr val="accent2"/>
                          </a:solidFill>
                          <a:latin typeface="Cambria Math" panose="02040503050406030204" pitchFamily="18" charset="0"/>
                        </a:rPr>
                        <m:t> </m:t>
                      </m:r>
                      <m:r>
                        <a:rPr lang="en-US" b="1" i="1">
                          <a:latin typeface="Cambria Math" panose="02040503050406030204" pitchFamily="18" charset="0"/>
                        </a:rPr>
                        <m:t>𝐇𝐳</m:t>
                      </m:r>
                    </m:oMath>
                  </m:oMathPara>
                </a14:m>
                <a:endParaRPr lang="en-US" dirty="0"/>
              </a:p>
            </p:txBody>
          </p:sp>
        </mc:Choice>
        <mc:Fallback xmlns="">
          <p:sp>
            <p:nvSpPr>
              <p:cNvPr id="12" name="Rectangle 11">
                <a:extLst>
                  <a:ext uri="{FF2B5EF4-FFF2-40B4-BE49-F238E27FC236}">
                    <a16:creationId xmlns:a16="http://schemas.microsoft.com/office/drawing/2014/main" id="{05024C3F-D6D7-BA43-BEA4-47E7B0C7B238}"/>
                  </a:ext>
                </a:extLst>
              </p:cNvPr>
              <p:cNvSpPr>
                <a:spLocks noRot="1" noChangeAspect="1" noMove="1" noResize="1" noEditPoints="1" noAdjustHandles="1" noChangeArrowheads="1" noChangeShapeType="1" noTextEdit="1"/>
              </p:cNvSpPr>
              <p:nvPr/>
            </p:nvSpPr>
            <p:spPr>
              <a:xfrm>
                <a:off x="5888108" y="2608737"/>
                <a:ext cx="2980175" cy="405496"/>
              </a:xfrm>
              <a:prstGeom prst="rect">
                <a:avLst/>
              </a:prstGeom>
              <a:blipFill>
                <a:blip r:embed="rId6"/>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20EC5B1-0DE4-4746-ABDA-B7D6B05C70F9}"/>
                  </a:ext>
                </a:extLst>
              </p:cNvPr>
              <p:cNvSpPr/>
              <p:nvPr/>
            </p:nvSpPr>
            <p:spPr>
              <a:xfrm>
                <a:off x="5888109" y="2953123"/>
                <a:ext cx="3255891"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a:solidFill>
                                <a:schemeClr val="accent6"/>
                              </a:solidFill>
                              <a:latin typeface="Cambria Math" panose="02040503050406030204" pitchFamily="18" charset="0"/>
                            </a:rPr>
                            <m:t>𝒛</m:t>
                          </m:r>
                        </m:sub>
                        <m:sup>
                          <m:r>
                            <a:rPr lang="en-US" b="1" i="1">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𝟓𝟎𝟑</m:t>
                      </m:r>
                      <m:r>
                        <a:rPr lang="en-US" b="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𝟔𝟓𝟓</m:t>
                      </m:r>
                      <m:r>
                        <a:rPr lang="en-US" b="1">
                          <a:solidFill>
                            <a:schemeClr val="accent6"/>
                          </a:solidFill>
                          <a:latin typeface="Cambria Math" panose="02040503050406030204" pitchFamily="18" charset="0"/>
                        </a:rPr>
                        <m:t>:</m:t>
                      </m:r>
                      <m:r>
                        <a:rPr lang="en-US" b="1">
                          <a:solidFill>
                            <a:schemeClr val="accent2"/>
                          </a:solidFill>
                          <a:latin typeface="Cambria Math" panose="02040503050406030204" pitchFamily="18" charset="0"/>
                        </a:rPr>
                        <m:t>𝟒𝟗</m:t>
                      </m:r>
                      <m:r>
                        <a:rPr lang="en-US" b="1">
                          <a:solidFill>
                            <a:schemeClr val="accent2"/>
                          </a:solidFill>
                          <a:latin typeface="Cambria Math" panose="02040503050406030204" pitchFamily="18" charset="0"/>
                        </a:rPr>
                        <m:t>.</m:t>
                      </m:r>
                      <m:r>
                        <a:rPr lang="en-US" b="1">
                          <a:solidFill>
                            <a:schemeClr val="accent2"/>
                          </a:solidFill>
                          <a:latin typeface="Cambria Math" panose="02040503050406030204" pitchFamily="18" charset="0"/>
                        </a:rPr>
                        <m:t>𝟗𝟓𝟒</m:t>
                      </m:r>
                      <m:r>
                        <a:rPr lang="en-US" b="1" i="1" smtClean="0">
                          <a:solidFill>
                            <a:schemeClr val="accent2"/>
                          </a:solidFill>
                          <a:latin typeface="Cambria Math" panose="02040503050406030204" pitchFamily="18" charset="0"/>
                        </a:rPr>
                        <m:t> </m:t>
                      </m:r>
                      <m:r>
                        <a:rPr lang="en-US" b="1" i="1">
                          <a:latin typeface="Cambria Math" panose="02040503050406030204" pitchFamily="18" charset="0"/>
                        </a:rPr>
                        <m:t>𝐇𝐳</m:t>
                      </m:r>
                    </m:oMath>
                  </m:oMathPara>
                </a14:m>
                <a:endParaRPr lang="en-US" dirty="0"/>
              </a:p>
            </p:txBody>
          </p:sp>
        </mc:Choice>
        <mc:Fallback xmlns="">
          <p:sp>
            <p:nvSpPr>
              <p:cNvPr id="13" name="Rectangle 12">
                <a:extLst>
                  <a:ext uri="{FF2B5EF4-FFF2-40B4-BE49-F238E27FC236}">
                    <a16:creationId xmlns:a16="http://schemas.microsoft.com/office/drawing/2014/main" id="{720EC5B1-0DE4-4746-ABDA-B7D6B05C70F9}"/>
                  </a:ext>
                </a:extLst>
              </p:cNvPr>
              <p:cNvSpPr>
                <a:spLocks noRot="1" noChangeAspect="1" noMove="1" noResize="1" noEditPoints="1" noAdjustHandles="1" noChangeArrowheads="1" noChangeShapeType="1" noTextEdit="1"/>
              </p:cNvSpPr>
              <p:nvPr/>
            </p:nvSpPr>
            <p:spPr>
              <a:xfrm>
                <a:off x="5888109" y="2953123"/>
                <a:ext cx="3255891" cy="405496"/>
              </a:xfrm>
              <a:prstGeom prst="rect">
                <a:avLst/>
              </a:prstGeom>
              <a:blipFill>
                <a:blip r:embed="rId7"/>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68642B4E-AA4E-A044-9798-DFF9B81C80D7}"/>
                  </a:ext>
                </a:extLst>
              </p:cNvPr>
              <p:cNvSpPr/>
              <p:nvPr/>
            </p:nvSpPr>
            <p:spPr>
              <a:xfrm>
                <a:off x="5898005" y="3319278"/>
                <a:ext cx="2980175"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a:solidFill>
                                <a:schemeClr val="accent6"/>
                              </a:solidFill>
                              <a:latin typeface="Cambria Math" panose="02040503050406030204" pitchFamily="18" charset="0"/>
                            </a:rPr>
                            <m:t>𝒛</m:t>
                          </m:r>
                        </m:sub>
                        <m:sup>
                          <m:r>
                            <a:rPr lang="en-US" b="1" i="1">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𝟎</m:t>
                      </m:r>
                      <m:r>
                        <a:rPr lang="en-US" b="1">
                          <a:solidFill>
                            <a:schemeClr val="accent6"/>
                          </a:solidFill>
                          <a:latin typeface="Cambria Math" panose="02040503050406030204" pitchFamily="18" charset="0"/>
                        </a:rPr>
                        <m:t>. </m:t>
                      </m:r>
                      <m:r>
                        <a:rPr lang="en-US" b="1">
                          <a:solidFill>
                            <a:schemeClr val="accent6"/>
                          </a:solidFill>
                          <a:latin typeface="Cambria Math" panose="02040503050406030204" pitchFamily="18" charset="0"/>
                        </a:rPr>
                        <m:t>𝟗𝟔𝟎</m:t>
                      </m:r>
                      <m:r>
                        <a:rPr lang="en-US" b="1">
                          <a:solidFill>
                            <a:schemeClr val="accent6"/>
                          </a:solidFill>
                          <a:latin typeface="Cambria Math" panose="02040503050406030204" pitchFamily="18" charset="0"/>
                        </a:rPr>
                        <m:t>:</m:t>
                      </m:r>
                      <m:r>
                        <a:rPr lang="en-US" b="1">
                          <a:solidFill>
                            <a:schemeClr val="accent2"/>
                          </a:solidFill>
                          <a:latin typeface="Cambria Math" panose="02040503050406030204" pitchFamily="18" charset="0"/>
                        </a:rPr>
                        <m:t>𝟏𝟎</m:t>
                      </m:r>
                      <m:r>
                        <a:rPr lang="en-US" b="1">
                          <a:solidFill>
                            <a:schemeClr val="accent2"/>
                          </a:solidFill>
                          <a:latin typeface="Cambria Math" panose="02040503050406030204" pitchFamily="18" charset="0"/>
                        </a:rPr>
                        <m:t>.</m:t>
                      </m:r>
                      <m:r>
                        <a:rPr lang="en-US" b="1">
                          <a:solidFill>
                            <a:schemeClr val="accent2"/>
                          </a:solidFill>
                          <a:latin typeface="Cambria Math" panose="02040503050406030204" pitchFamily="18" charset="0"/>
                        </a:rPr>
                        <m:t>𝟎𝟕𝟑</m:t>
                      </m:r>
                      <m:r>
                        <a:rPr lang="en-US" b="1" i="1">
                          <a:solidFill>
                            <a:schemeClr val="accent2"/>
                          </a:solidFill>
                          <a:latin typeface="Cambria Math" panose="02040503050406030204" pitchFamily="18" charset="0"/>
                        </a:rPr>
                        <m:t> </m:t>
                      </m:r>
                      <m:r>
                        <a:rPr lang="en-US" b="1" i="1">
                          <a:latin typeface="Cambria Math" panose="02040503050406030204" pitchFamily="18" charset="0"/>
                        </a:rPr>
                        <m:t>𝐇𝐳</m:t>
                      </m:r>
                    </m:oMath>
                  </m:oMathPara>
                </a14:m>
                <a:endParaRPr lang="en-US" dirty="0"/>
              </a:p>
            </p:txBody>
          </p:sp>
        </mc:Choice>
        <mc:Fallback xmlns="">
          <p:sp>
            <p:nvSpPr>
              <p:cNvPr id="14" name="Rectangle 13">
                <a:extLst>
                  <a:ext uri="{FF2B5EF4-FFF2-40B4-BE49-F238E27FC236}">
                    <a16:creationId xmlns:a16="http://schemas.microsoft.com/office/drawing/2014/main" id="{68642B4E-AA4E-A044-9798-DFF9B81C80D7}"/>
                  </a:ext>
                </a:extLst>
              </p:cNvPr>
              <p:cNvSpPr>
                <a:spLocks noRot="1" noChangeAspect="1" noMove="1" noResize="1" noEditPoints="1" noAdjustHandles="1" noChangeArrowheads="1" noChangeShapeType="1" noTextEdit="1"/>
              </p:cNvSpPr>
              <p:nvPr/>
            </p:nvSpPr>
            <p:spPr>
              <a:xfrm>
                <a:off x="5898005" y="3319278"/>
                <a:ext cx="2980175" cy="405496"/>
              </a:xfrm>
              <a:prstGeom prst="rect">
                <a:avLst/>
              </a:prstGeom>
              <a:blipFill>
                <a:blip r:embed="rId8"/>
                <a:stretch>
                  <a:fillRect b="-9091"/>
                </a:stretch>
              </a:blipFill>
            </p:spPr>
            <p:txBody>
              <a:bodyPr/>
              <a:lstStyle/>
              <a:p>
                <a:r>
                  <a:rPr lang="en-US">
                    <a:noFill/>
                  </a:rPr>
                  <a:t> </a:t>
                </a:r>
              </a:p>
            </p:txBody>
          </p:sp>
        </mc:Fallback>
      </mc:AlternateContent>
      <p:sp>
        <p:nvSpPr>
          <p:cNvPr id="15" name="Title 1">
            <a:extLst>
              <a:ext uri="{FF2B5EF4-FFF2-40B4-BE49-F238E27FC236}">
                <a16:creationId xmlns:a16="http://schemas.microsoft.com/office/drawing/2014/main" id="{446A01E4-C71A-E248-97A9-152C64A9F07F}"/>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16" name="Rectangle 15">
            <a:extLst>
              <a:ext uri="{FF2B5EF4-FFF2-40B4-BE49-F238E27FC236}">
                <a16:creationId xmlns:a16="http://schemas.microsoft.com/office/drawing/2014/main" id="{94231458-DE69-9E43-82D2-9715FFF8500C}"/>
              </a:ext>
            </a:extLst>
          </p:cNvPr>
          <p:cNvSpPr/>
          <p:nvPr/>
        </p:nvSpPr>
        <p:spPr>
          <a:xfrm>
            <a:off x="-884713" y="544769"/>
            <a:ext cx="9684327" cy="646331"/>
          </a:xfrm>
          <a:prstGeom prst="rect">
            <a:avLst/>
          </a:prstGeom>
        </p:spPr>
        <p:txBody>
          <a:bodyPr wrap="square">
            <a:spAutoFit/>
          </a:bodyPr>
          <a:lstStyle/>
          <a:p>
            <a:pPr lvl="2"/>
            <a:r>
              <a:rPr lang="en-US" b="1" dirty="0" err="1"/>
              <a:t>B.i</a:t>
            </a:r>
            <a:r>
              <a:rPr lang="en-US" b="1" dirty="0"/>
              <a:t>. For each (stacked) filtering stage, sum each paths residuals (use “balance matrix” for compensation version and apply average HF poles)</a:t>
            </a:r>
          </a:p>
        </p:txBody>
      </p:sp>
      <p:sp>
        <p:nvSpPr>
          <p:cNvPr id="17" name="Rectangle 16">
            <a:extLst>
              <a:ext uri="{FF2B5EF4-FFF2-40B4-BE49-F238E27FC236}">
                <a16:creationId xmlns:a16="http://schemas.microsoft.com/office/drawing/2014/main" id="{4804F747-406C-6F41-9B7D-11ED013F5DC7}"/>
              </a:ext>
            </a:extLst>
          </p:cNvPr>
          <p:cNvSpPr/>
          <p:nvPr/>
        </p:nvSpPr>
        <p:spPr>
          <a:xfrm>
            <a:off x="5256127" y="2638692"/>
            <a:ext cx="603050" cy="369332"/>
          </a:xfrm>
          <a:prstGeom prst="rect">
            <a:avLst/>
          </a:prstGeom>
        </p:spPr>
        <p:txBody>
          <a:bodyPr wrap="none">
            <a:spAutoFit/>
          </a:bodyPr>
          <a:lstStyle/>
          <a:p>
            <a:r>
              <a:rPr lang="en-US" dirty="0">
                <a:solidFill>
                  <a:srgbClr val="5D6C79"/>
                </a:solidFill>
                <a:latin typeface="Menlo" panose="020B0609030804020204" pitchFamily="49" charset="0"/>
              </a:rPr>
              <a:t>FM1</a:t>
            </a:r>
            <a:endParaRPr lang="en-US" dirty="0"/>
          </a:p>
        </p:txBody>
      </p:sp>
      <p:sp>
        <p:nvSpPr>
          <p:cNvPr id="18" name="Rectangle 17">
            <a:extLst>
              <a:ext uri="{FF2B5EF4-FFF2-40B4-BE49-F238E27FC236}">
                <a16:creationId xmlns:a16="http://schemas.microsoft.com/office/drawing/2014/main" id="{62C2DAD6-5870-3F4F-8288-A1C05073E65E}"/>
              </a:ext>
            </a:extLst>
          </p:cNvPr>
          <p:cNvSpPr/>
          <p:nvPr/>
        </p:nvSpPr>
        <p:spPr>
          <a:xfrm>
            <a:off x="5266023" y="3004848"/>
            <a:ext cx="603050" cy="369332"/>
          </a:xfrm>
          <a:prstGeom prst="rect">
            <a:avLst/>
          </a:prstGeom>
        </p:spPr>
        <p:txBody>
          <a:bodyPr wrap="none">
            <a:spAutoFit/>
          </a:bodyPr>
          <a:lstStyle/>
          <a:p>
            <a:r>
              <a:rPr lang="en-US" dirty="0">
                <a:solidFill>
                  <a:srgbClr val="5D6C79"/>
                </a:solidFill>
                <a:latin typeface="Menlo" panose="020B0609030804020204" pitchFamily="49" charset="0"/>
              </a:rPr>
              <a:t>FM2</a:t>
            </a:r>
            <a:endParaRPr lang="en-US" dirty="0"/>
          </a:p>
        </p:txBody>
      </p:sp>
      <p:sp>
        <p:nvSpPr>
          <p:cNvPr id="19" name="Rectangle 18">
            <a:extLst>
              <a:ext uri="{FF2B5EF4-FFF2-40B4-BE49-F238E27FC236}">
                <a16:creationId xmlns:a16="http://schemas.microsoft.com/office/drawing/2014/main" id="{56D851AE-E307-0B4C-B19B-A313E5803932}"/>
              </a:ext>
            </a:extLst>
          </p:cNvPr>
          <p:cNvSpPr/>
          <p:nvPr/>
        </p:nvSpPr>
        <p:spPr>
          <a:xfrm>
            <a:off x="5275919" y="3382879"/>
            <a:ext cx="603050" cy="369332"/>
          </a:xfrm>
          <a:prstGeom prst="rect">
            <a:avLst/>
          </a:prstGeom>
        </p:spPr>
        <p:txBody>
          <a:bodyPr wrap="none">
            <a:spAutoFit/>
          </a:bodyPr>
          <a:lstStyle/>
          <a:p>
            <a:r>
              <a:rPr lang="en-US" dirty="0">
                <a:solidFill>
                  <a:srgbClr val="5D6C79"/>
                </a:solidFill>
                <a:latin typeface="Menlo" panose="020B0609030804020204" pitchFamily="49" charset="0"/>
              </a:rPr>
              <a:t>FM3</a:t>
            </a:r>
            <a:endParaRPr lang="en-US" dirty="0"/>
          </a:p>
        </p:txBody>
      </p:sp>
      <p:sp>
        <p:nvSpPr>
          <p:cNvPr id="20" name="TextBox 19">
            <a:extLst>
              <a:ext uri="{FF2B5EF4-FFF2-40B4-BE49-F238E27FC236}">
                <a16:creationId xmlns:a16="http://schemas.microsoft.com/office/drawing/2014/main" id="{21B032AE-715E-A149-A6C8-1A140E1E24A9}"/>
              </a:ext>
            </a:extLst>
          </p:cNvPr>
          <p:cNvSpPr txBox="1"/>
          <p:nvPr/>
        </p:nvSpPr>
        <p:spPr>
          <a:xfrm>
            <a:off x="4249540" y="2704119"/>
            <a:ext cx="1075679" cy="1015663"/>
          </a:xfrm>
          <a:prstGeom prst="rect">
            <a:avLst/>
          </a:prstGeom>
          <a:noFill/>
        </p:spPr>
        <p:txBody>
          <a:bodyPr wrap="none" rtlCol="0">
            <a:spAutoFit/>
          </a:bodyPr>
          <a:lstStyle/>
          <a:p>
            <a:r>
              <a:rPr lang="en-US" sz="1200" b="1" dirty="0">
                <a:solidFill>
                  <a:srgbClr val="7030A0"/>
                </a:solidFill>
              </a:rPr>
              <a:t>1</a:t>
            </a:r>
            <a:r>
              <a:rPr lang="en-US" sz="1200" b="1" baseline="30000" dirty="0">
                <a:solidFill>
                  <a:srgbClr val="7030A0"/>
                </a:solidFill>
              </a:rPr>
              <a:t>st</a:t>
            </a:r>
            <a:r>
              <a:rPr lang="en-US" sz="1200" b="1" dirty="0">
                <a:solidFill>
                  <a:srgbClr val="7030A0"/>
                </a:solidFill>
              </a:rPr>
              <a:t> Whitening</a:t>
            </a:r>
          </a:p>
          <a:p>
            <a:endParaRPr lang="en-US" sz="1200" b="1" dirty="0">
              <a:solidFill>
                <a:srgbClr val="FF0000"/>
              </a:solidFill>
            </a:endParaRPr>
          </a:p>
          <a:p>
            <a:r>
              <a:rPr lang="en-US" sz="1200" b="1" dirty="0">
                <a:solidFill>
                  <a:srgbClr val="FF0000"/>
                </a:solidFill>
              </a:rPr>
              <a:t>Low pass</a:t>
            </a:r>
          </a:p>
          <a:p>
            <a:endParaRPr lang="en-US" sz="1200" b="1" dirty="0">
              <a:solidFill>
                <a:schemeClr val="accent6">
                  <a:lumMod val="75000"/>
                </a:schemeClr>
              </a:solidFill>
            </a:endParaRPr>
          </a:p>
          <a:p>
            <a:r>
              <a:rPr lang="en-US" sz="1200" b="1" dirty="0">
                <a:solidFill>
                  <a:schemeClr val="accent6">
                    <a:lumMod val="75000"/>
                  </a:schemeClr>
                </a:solidFill>
              </a:rPr>
              <a:t>2</a:t>
            </a:r>
            <a:r>
              <a:rPr lang="en-US" sz="1200" b="1" baseline="30000" dirty="0">
                <a:solidFill>
                  <a:schemeClr val="accent6">
                    <a:lumMod val="75000"/>
                  </a:schemeClr>
                </a:solidFill>
              </a:rPr>
              <a:t>nd</a:t>
            </a:r>
            <a:r>
              <a:rPr lang="en-US" sz="1200" b="1" dirty="0">
                <a:solidFill>
                  <a:schemeClr val="accent6">
                    <a:lumMod val="75000"/>
                  </a:schemeClr>
                </a:solidFill>
              </a:rPr>
              <a:t> Whitening</a:t>
            </a:r>
          </a:p>
        </p:txBody>
      </p:sp>
    </p:spTree>
    <p:extLst>
      <p:ext uri="{BB962C8B-B14F-4D97-AF65-F5344CB8AC3E}">
        <p14:creationId xmlns:p14="http://schemas.microsoft.com/office/powerpoint/2010/main" val="42472259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7CA790-7629-AB47-83A0-275A86DB8E1E}"/>
              </a:ext>
            </a:extLst>
          </p:cNvPr>
          <p:cNvPicPr>
            <a:picLocks noChangeAspect="1"/>
          </p:cNvPicPr>
          <p:nvPr/>
        </p:nvPicPr>
        <p:blipFill>
          <a:blip r:embed="rId2"/>
          <a:stretch>
            <a:fillRect/>
          </a:stretch>
        </p:blipFill>
        <p:spPr>
          <a:xfrm>
            <a:off x="672556" y="1622416"/>
            <a:ext cx="7726241" cy="5303520"/>
          </a:xfrm>
          <a:prstGeom prst="rect">
            <a:avLst/>
          </a:prstGeom>
        </p:spPr>
      </p:pic>
      <p:sp>
        <p:nvSpPr>
          <p:cNvPr id="4" name="Date Placeholder 3">
            <a:extLst>
              <a:ext uri="{FF2B5EF4-FFF2-40B4-BE49-F238E27FC236}">
                <a16:creationId xmlns:a16="http://schemas.microsoft.com/office/drawing/2014/main" id="{340E21D6-62B6-3F44-BAFE-2BE520B09718}"/>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DC95D6C9-64C5-E243-A76A-01DFA0E86152}"/>
              </a:ext>
            </a:extLst>
          </p:cNvPr>
          <p:cNvSpPr>
            <a:spLocks noGrp="1"/>
          </p:cNvSpPr>
          <p:nvPr>
            <p:ph type="sldNum" sz="quarter" idx="12"/>
          </p:nvPr>
        </p:nvSpPr>
        <p:spPr/>
        <p:txBody>
          <a:bodyPr/>
          <a:lstStyle/>
          <a:p>
            <a:fld id="{70339496-BD1E-F648-8321-5C9A4B4A55FA}" type="slidenum">
              <a:rPr lang="en-US" smtClean="0"/>
              <a:t>113</a:t>
            </a:fld>
            <a:endParaRPr lang="en-US"/>
          </a:p>
        </p:txBody>
      </p:sp>
      <p:sp>
        <p:nvSpPr>
          <p:cNvPr id="7" name="Title 1">
            <a:extLst>
              <a:ext uri="{FF2B5EF4-FFF2-40B4-BE49-F238E27FC236}">
                <a16:creationId xmlns:a16="http://schemas.microsoft.com/office/drawing/2014/main" id="{E72EDB0C-78E2-1E44-B773-A6964CEEE8DC}"/>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E3151C-5138-1E4B-8005-A90037A4376D}"/>
                  </a:ext>
                </a:extLst>
              </p:cNvPr>
              <p:cNvSpPr txBox="1"/>
              <p:nvPr/>
            </p:nvSpPr>
            <p:spPr>
              <a:xfrm>
                <a:off x="843148" y="1125163"/>
                <a:ext cx="7493330" cy="584775"/>
              </a:xfrm>
              <a:prstGeom prst="rect">
                <a:avLst/>
              </a:prstGeom>
              <a:noFill/>
            </p:spPr>
            <p:txBody>
              <a:bodyPr wrap="square" rtlCol="0">
                <a:spAutoFit/>
              </a:bodyPr>
              <a:lstStyle/>
              <a:p>
                <a:r>
                  <a:rPr lang="en-US" sz="1600" b="1" dirty="0"/>
                  <a:t>So </a:t>
                </a:r>
                <a:r>
                  <a:rPr lang="en-US" sz="1600" b="1" dirty="0">
                    <a:solidFill>
                      <a:srgbClr val="C00000"/>
                    </a:solidFill>
                  </a:rPr>
                  <a:t>here’s where we were throughout most of O3</a:t>
                </a:r>
                <a:r>
                  <a:rPr lang="en-US" sz="1600" dirty="0"/>
                  <a:t>: State 3, All three filter stages on, the correct number of HF poles,  a *gain* flaw, but again is absorbed in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𝐺</m:t>
                        </m:r>
                      </m:e>
                      <m:sub>
                        <m:r>
                          <a:rPr lang="en-US" sz="1600" i="1">
                            <a:latin typeface="Cambria Math" panose="02040503050406030204" pitchFamily="18" charset="0"/>
                          </a:rPr>
                          <m:t>𝑚𝑒𝑎𝑠</m:t>
                        </m:r>
                      </m:sub>
                    </m:sSub>
                  </m:oMath>
                </a14:m>
                <a:r>
                  <a:rPr lang="en-US" sz="1600" dirty="0"/>
                  <a:t> (i.e.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𝐻</m:t>
                        </m:r>
                      </m:e>
                      <m:sub>
                        <m:r>
                          <a:rPr lang="en-US" sz="1600" b="0" i="1" smtClean="0">
                            <a:latin typeface="Cambria Math" panose="02040503050406030204" pitchFamily="18" charset="0"/>
                          </a:rPr>
                          <m:t>𝐶</m:t>
                        </m:r>
                      </m:sub>
                    </m:sSub>
                  </m:oMath>
                </a14:m>
                <a:r>
                  <a:rPr lang="en-US" sz="1600" dirty="0"/>
                  <a:t>)</a:t>
                </a:r>
              </a:p>
            </p:txBody>
          </p:sp>
        </mc:Choice>
        <mc:Fallback xmlns="">
          <p:sp>
            <p:nvSpPr>
              <p:cNvPr id="10" name="TextBox 9">
                <a:extLst>
                  <a:ext uri="{FF2B5EF4-FFF2-40B4-BE49-F238E27FC236}">
                    <a16:creationId xmlns:a16="http://schemas.microsoft.com/office/drawing/2014/main" id="{0BE3151C-5138-1E4B-8005-A90037A4376D}"/>
                  </a:ext>
                </a:extLst>
              </p:cNvPr>
              <p:cNvSpPr txBox="1">
                <a:spLocks noRot="1" noChangeAspect="1" noMove="1" noResize="1" noEditPoints="1" noAdjustHandles="1" noChangeArrowheads="1" noChangeShapeType="1" noTextEdit="1"/>
              </p:cNvSpPr>
              <p:nvPr/>
            </p:nvSpPr>
            <p:spPr>
              <a:xfrm>
                <a:off x="843148" y="1125163"/>
                <a:ext cx="7493330" cy="584775"/>
              </a:xfrm>
              <a:prstGeom prst="rect">
                <a:avLst/>
              </a:prstGeom>
              <a:blipFill>
                <a:blip r:embed="rId3"/>
                <a:stretch>
                  <a:fillRect l="-338" t="-2128" b="-10638"/>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4A8D325B-C280-3243-AA81-7640A15F6E83}"/>
              </a:ext>
            </a:extLst>
          </p:cNvPr>
          <p:cNvCxnSpPr>
            <a:cxnSpLocks/>
          </p:cNvCxnSpPr>
          <p:nvPr/>
        </p:nvCxnSpPr>
        <p:spPr>
          <a:xfrm flipV="1">
            <a:off x="2185060" y="3467567"/>
            <a:ext cx="344378" cy="890677"/>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7E07AE6-2D2D-CF4E-8950-0D9F96058348}"/>
              </a:ext>
            </a:extLst>
          </p:cNvPr>
          <p:cNvSpPr txBox="1"/>
          <p:nvPr/>
        </p:nvSpPr>
        <p:spPr>
          <a:xfrm>
            <a:off x="1389407" y="4298839"/>
            <a:ext cx="5982087" cy="677108"/>
          </a:xfrm>
          <a:prstGeom prst="rect">
            <a:avLst/>
          </a:prstGeom>
          <a:noFill/>
        </p:spPr>
        <p:txBody>
          <a:bodyPr wrap="none" rtlCol="0">
            <a:spAutoFit/>
          </a:bodyPr>
          <a:lstStyle/>
          <a:p>
            <a:r>
              <a:rPr lang="en-US" dirty="0">
                <a:solidFill>
                  <a:srgbClr val="C00000"/>
                </a:solidFill>
              </a:rPr>
              <a:t>Stacked gain error of </a:t>
            </a:r>
            <a:r>
              <a:rPr lang="en-US" dirty="0"/>
              <a:t>(</a:t>
            </a:r>
            <a:r>
              <a:rPr lang="en-US" dirty="0">
                <a:solidFill>
                  <a:srgbClr val="1C00CF"/>
                </a:solidFill>
                <a:latin typeface="Menlo" panose="020B0609030804020204" pitchFamily="49" charset="0"/>
              </a:rPr>
              <a:t>1.01</a:t>
            </a:r>
            <a:r>
              <a:rPr lang="en-US" dirty="0"/>
              <a:t>*</a:t>
            </a:r>
            <a:r>
              <a:rPr lang="en-US" dirty="0">
                <a:solidFill>
                  <a:srgbClr val="0000FF"/>
                </a:solidFill>
              </a:rPr>
              <a:t>0.97</a:t>
            </a:r>
            <a:r>
              <a:rPr lang="en-US" dirty="0"/>
              <a:t>*</a:t>
            </a:r>
            <a:r>
              <a:rPr lang="en-US" dirty="0">
                <a:solidFill>
                  <a:srgbClr val="7030A0"/>
                </a:solidFill>
              </a:rPr>
              <a:t>0.97</a:t>
            </a:r>
            <a:r>
              <a:rPr lang="en-US" dirty="0"/>
              <a:t> + </a:t>
            </a:r>
            <a:r>
              <a:rPr lang="en-US" dirty="0">
                <a:solidFill>
                  <a:srgbClr val="1C00CF"/>
                </a:solidFill>
                <a:latin typeface="Menlo" panose="020B0609030804020204" pitchFamily="49" charset="0"/>
              </a:rPr>
              <a:t>0.98</a:t>
            </a:r>
            <a:r>
              <a:rPr lang="en-US" dirty="0"/>
              <a:t>*</a:t>
            </a:r>
            <a:r>
              <a:rPr lang="en-US" dirty="0">
                <a:solidFill>
                  <a:srgbClr val="0000FF"/>
                </a:solidFill>
              </a:rPr>
              <a:t>0.97</a:t>
            </a:r>
            <a:r>
              <a:rPr lang="en-US" dirty="0"/>
              <a:t>) </a:t>
            </a:r>
            <a:r>
              <a:rPr lang="en-US" sz="2000" dirty="0">
                <a:solidFill>
                  <a:srgbClr val="C00000"/>
                </a:solidFill>
              </a:rPr>
              <a:t>≃ 1.91</a:t>
            </a:r>
            <a:endParaRPr lang="en-US" dirty="0">
              <a:solidFill>
                <a:srgbClr val="C00000"/>
              </a:solidFill>
            </a:endParaRPr>
          </a:p>
          <a:p>
            <a:endParaRPr lang="en-US" dirty="0"/>
          </a:p>
        </p:txBody>
      </p:sp>
      <p:sp>
        <p:nvSpPr>
          <p:cNvPr id="19" name="Rectangle 18">
            <a:extLst>
              <a:ext uri="{FF2B5EF4-FFF2-40B4-BE49-F238E27FC236}">
                <a16:creationId xmlns:a16="http://schemas.microsoft.com/office/drawing/2014/main" id="{296D6BC8-1673-9C4D-980A-BCBF603618F1}"/>
              </a:ext>
            </a:extLst>
          </p:cNvPr>
          <p:cNvSpPr/>
          <p:nvPr/>
        </p:nvSpPr>
        <p:spPr>
          <a:xfrm rot="19606326">
            <a:off x="4055292" y="4728741"/>
            <a:ext cx="1042465" cy="276999"/>
          </a:xfrm>
          <a:prstGeom prst="rect">
            <a:avLst/>
          </a:prstGeom>
        </p:spPr>
        <p:txBody>
          <a:bodyPr wrap="none">
            <a:spAutoFit/>
          </a:bodyPr>
          <a:lstStyle/>
          <a:p>
            <a:r>
              <a:rPr lang="en-US" sz="1200" b="1" dirty="0">
                <a:solidFill>
                  <a:srgbClr val="7030A0"/>
                </a:solidFill>
              </a:rPr>
              <a:t>1</a:t>
            </a:r>
            <a:r>
              <a:rPr lang="en-US" sz="1200" b="1" baseline="30000" dirty="0">
                <a:solidFill>
                  <a:srgbClr val="7030A0"/>
                </a:solidFill>
              </a:rPr>
              <a:t>st</a:t>
            </a:r>
            <a:r>
              <a:rPr lang="en-US" sz="1200" b="1" dirty="0">
                <a:solidFill>
                  <a:srgbClr val="7030A0"/>
                </a:solidFill>
              </a:rPr>
              <a:t> Whitening</a:t>
            </a:r>
          </a:p>
        </p:txBody>
      </p:sp>
      <p:sp>
        <p:nvSpPr>
          <p:cNvPr id="20" name="Rectangle 19">
            <a:extLst>
              <a:ext uri="{FF2B5EF4-FFF2-40B4-BE49-F238E27FC236}">
                <a16:creationId xmlns:a16="http://schemas.microsoft.com/office/drawing/2014/main" id="{1C200FF7-D3E5-244A-B5AE-341C5D9C095A}"/>
              </a:ext>
            </a:extLst>
          </p:cNvPr>
          <p:cNvSpPr/>
          <p:nvPr/>
        </p:nvSpPr>
        <p:spPr>
          <a:xfrm rot="19851387">
            <a:off x="3751690" y="4704993"/>
            <a:ext cx="793294" cy="276999"/>
          </a:xfrm>
          <a:prstGeom prst="rect">
            <a:avLst/>
          </a:prstGeom>
        </p:spPr>
        <p:txBody>
          <a:bodyPr wrap="none">
            <a:spAutoFit/>
          </a:bodyPr>
          <a:lstStyle/>
          <a:p>
            <a:r>
              <a:rPr lang="en-US" sz="1200" b="1" dirty="0">
                <a:solidFill>
                  <a:srgbClr val="0000FF"/>
                </a:solidFill>
              </a:rPr>
              <a:t>No Filters</a:t>
            </a:r>
          </a:p>
        </p:txBody>
      </p:sp>
      <p:sp>
        <p:nvSpPr>
          <p:cNvPr id="21" name="Rectangle 20">
            <a:extLst>
              <a:ext uri="{FF2B5EF4-FFF2-40B4-BE49-F238E27FC236}">
                <a16:creationId xmlns:a16="http://schemas.microsoft.com/office/drawing/2014/main" id="{44D1CFED-AB43-F247-B6BF-C92E6D0745F7}"/>
              </a:ext>
            </a:extLst>
          </p:cNvPr>
          <p:cNvSpPr/>
          <p:nvPr/>
        </p:nvSpPr>
        <p:spPr>
          <a:xfrm rot="19637828">
            <a:off x="3077145" y="4728742"/>
            <a:ext cx="835485" cy="276999"/>
          </a:xfrm>
          <a:prstGeom prst="rect">
            <a:avLst/>
          </a:prstGeom>
        </p:spPr>
        <p:txBody>
          <a:bodyPr wrap="none">
            <a:spAutoFit/>
          </a:bodyPr>
          <a:lstStyle/>
          <a:p>
            <a:r>
              <a:rPr lang="en-US" sz="1200" dirty="0">
                <a:latin typeface="Menlo" panose="020B0609030804020204" pitchFamily="49" charset="0"/>
              </a:rPr>
              <a:t>balance</a:t>
            </a:r>
            <a:endParaRPr lang="en-US" sz="1200" dirty="0"/>
          </a:p>
        </p:txBody>
      </p:sp>
      <p:sp>
        <p:nvSpPr>
          <p:cNvPr id="23" name="Rectangle 22">
            <a:extLst>
              <a:ext uri="{FF2B5EF4-FFF2-40B4-BE49-F238E27FC236}">
                <a16:creationId xmlns:a16="http://schemas.microsoft.com/office/drawing/2014/main" id="{023F8C03-674B-1B46-B123-DE77DB29F1C5}"/>
              </a:ext>
            </a:extLst>
          </p:cNvPr>
          <p:cNvSpPr/>
          <p:nvPr/>
        </p:nvSpPr>
        <p:spPr>
          <a:xfrm rot="19851387">
            <a:off x="5554761" y="4703014"/>
            <a:ext cx="793294" cy="276999"/>
          </a:xfrm>
          <a:prstGeom prst="rect">
            <a:avLst/>
          </a:prstGeom>
        </p:spPr>
        <p:txBody>
          <a:bodyPr wrap="none">
            <a:spAutoFit/>
          </a:bodyPr>
          <a:lstStyle/>
          <a:p>
            <a:r>
              <a:rPr lang="en-US" sz="1200" b="1" dirty="0">
                <a:solidFill>
                  <a:srgbClr val="0000FF"/>
                </a:solidFill>
              </a:rPr>
              <a:t>No Filters</a:t>
            </a:r>
          </a:p>
        </p:txBody>
      </p:sp>
      <p:sp>
        <p:nvSpPr>
          <p:cNvPr id="24" name="Rectangle 23">
            <a:extLst>
              <a:ext uri="{FF2B5EF4-FFF2-40B4-BE49-F238E27FC236}">
                <a16:creationId xmlns:a16="http://schemas.microsoft.com/office/drawing/2014/main" id="{6791E1FB-B6F7-F54E-A5D2-0E140E349206}"/>
              </a:ext>
            </a:extLst>
          </p:cNvPr>
          <p:cNvSpPr/>
          <p:nvPr/>
        </p:nvSpPr>
        <p:spPr>
          <a:xfrm rot="19637828">
            <a:off x="4880215" y="4726765"/>
            <a:ext cx="835485" cy="276999"/>
          </a:xfrm>
          <a:prstGeom prst="rect">
            <a:avLst/>
          </a:prstGeom>
        </p:spPr>
        <p:txBody>
          <a:bodyPr wrap="none">
            <a:spAutoFit/>
          </a:bodyPr>
          <a:lstStyle/>
          <a:p>
            <a:r>
              <a:rPr lang="en-US" sz="1200" dirty="0">
                <a:latin typeface="Menlo" panose="020B0609030804020204" pitchFamily="49" charset="0"/>
              </a:rPr>
              <a:t>balance</a:t>
            </a:r>
            <a:endParaRPr lang="en-US" sz="1200" dirty="0"/>
          </a:p>
        </p:txBody>
      </p:sp>
      <p:sp>
        <p:nvSpPr>
          <p:cNvPr id="26" name="Rectangle 25">
            <a:extLst>
              <a:ext uri="{FF2B5EF4-FFF2-40B4-BE49-F238E27FC236}">
                <a16:creationId xmlns:a16="http://schemas.microsoft.com/office/drawing/2014/main" id="{299186AD-8E9A-2E43-882D-2163326805EE}"/>
              </a:ext>
            </a:extLst>
          </p:cNvPr>
          <p:cNvSpPr/>
          <p:nvPr/>
        </p:nvSpPr>
        <p:spPr>
          <a:xfrm>
            <a:off x="-884713" y="544769"/>
            <a:ext cx="9684327" cy="646331"/>
          </a:xfrm>
          <a:prstGeom prst="rect">
            <a:avLst/>
          </a:prstGeom>
        </p:spPr>
        <p:txBody>
          <a:bodyPr wrap="square">
            <a:spAutoFit/>
          </a:bodyPr>
          <a:lstStyle/>
          <a:p>
            <a:pPr lvl="2"/>
            <a:r>
              <a:rPr lang="en-US" b="1" dirty="0" err="1"/>
              <a:t>B.ii</a:t>
            </a:r>
            <a:r>
              <a:rPr lang="en-US" b="1" dirty="0"/>
              <a:t>. For Each State create a stacked summed residual (both with existing compensation, and with fit)</a:t>
            </a:r>
          </a:p>
        </p:txBody>
      </p:sp>
      <p:sp>
        <p:nvSpPr>
          <p:cNvPr id="28" name="Rectangle 27">
            <a:extLst>
              <a:ext uri="{FF2B5EF4-FFF2-40B4-BE49-F238E27FC236}">
                <a16:creationId xmlns:a16="http://schemas.microsoft.com/office/drawing/2014/main" id="{0C1E61BB-4FA4-714F-B6A2-16EF29925381}"/>
              </a:ext>
            </a:extLst>
          </p:cNvPr>
          <p:cNvSpPr/>
          <p:nvPr/>
        </p:nvSpPr>
        <p:spPr>
          <a:xfrm>
            <a:off x="1374590" y="1854923"/>
            <a:ext cx="6083113" cy="646331"/>
          </a:xfrm>
          <a:prstGeom prst="rect">
            <a:avLst/>
          </a:prstGeom>
        </p:spPr>
        <p:txBody>
          <a:bodyPr wrap="square">
            <a:spAutoFit/>
          </a:bodyPr>
          <a:lstStyle/>
          <a:p>
            <a:r>
              <a:rPr lang="en-US" b="1" dirty="0">
                <a:solidFill>
                  <a:srgbClr val="7030A0"/>
                </a:solidFill>
              </a:rPr>
              <a:t>Here’s the new fit – better gain, but honestly, about the same level of wiggle</a:t>
            </a:r>
          </a:p>
        </p:txBody>
      </p:sp>
      <p:sp>
        <p:nvSpPr>
          <p:cNvPr id="30" name="Rectangle 29">
            <a:extLst>
              <a:ext uri="{FF2B5EF4-FFF2-40B4-BE49-F238E27FC236}">
                <a16:creationId xmlns:a16="http://schemas.microsoft.com/office/drawing/2014/main" id="{1C2B4478-B04D-0F40-A85D-E7887D98D342}"/>
              </a:ext>
            </a:extLst>
          </p:cNvPr>
          <p:cNvSpPr/>
          <p:nvPr/>
        </p:nvSpPr>
        <p:spPr>
          <a:xfrm>
            <a:off x="1422092" y="5761902"/>
            <a:ext cx="3589295" cy="923330"/>
          </a:xfrm>
          <a:prstGeom prst="rect">
            <a:avLst/>
          </a:prstGeom>
        </p:spPr>
        <p:txBody>
          <a:bodyPr wrap="square">
            <a:spAutoFit/>
          </a:bodyPr>
          <a:lstStyle/>
          <a:p>
            <a:r>
              <a:rPr lang="en-US" dirty="0">
                <a:solidFill>
                  <a:srgbClr val="C00000"/>
                </a:solidFill>
              </a:rPr>
              <a:t>LF phase error from (stacked) poor fit of 1 Hz poles in the whitening stages</a:t>
            </a:r>
            <a:endParaRPr lang="en-US" dirty="0"/>
          </a:p>
        </p:txBody>
      </p:sp>
      <p:cxnSp>
        <p:nvCxnSpPr>
          <p:cNvPr id="31" name="Straight Arrow Connector 30">
            <a:extLst>
              <a:ext uri="{FF2B5EF4-FFF2-40B4-BE49-F238E27FC236}">
                <a16:creationId xmlns:a16="http://schemas.microsoft.com/office/drawing/2014/main" id="{EF5F0943-0B02-4044-A81E-78A4C4901A61}"/>
              </a:ext>
            </a:extLst>
          </p:cNvPr>
          <p:cNvCxnSpPr>
            <a:cxnSpLocks/>
          </p:cNvCxnSpPr>
          <p:nvPr/>
        </p:nvCxnSpPr>
        <p:spPr>
          <a:xfrm flipV="1">
            <a:off x="1803070" y="5522026"/>
            <a:ext cx="857003" cy="306780"/>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CD784E5-2686-5D4B-BA3B-6AD344F08EC2}"/>
              </a:ext>
            </a:extLst>
          </p:cNvPr>
          <p:cNvCxnSpPr>
            <a:cxnSpLocks/>
          </p:cNvCxnSpPr>
          <p:nvPr/>
        </p:nvCxnSpPr>
        <p:spPr>
          <a:xfrm flipV="1">
            <a:off x="5949538" y="3538847"/>
            <a:ext cx="391885" cy="296883"/>
          </a:xfrm>
          <a:prstGeom prst="straightConnector1">
            <a:avLst/>
          </a:prstGeom>
          <a:ln w="38100">
            <a:gradFill>
              <a:gsLst>
                <a:gs pos="0">
                  <a:srgbClr val="FFC000"/>
                </a:gs>
                <a:gs pos="66000">
                  <a:srgbClr val="C00000"/>
                </a:gs>
                <a:gs pos="100000">
                  <a:srgbClr val="C00000"/>
                </a:gs>
              </a:gsLst>
              <a:lin ang="5400000" scaled="1"/>
            </a:gradFill>
            <a:tailEnd type="triangle" w="lg" len="lg"/>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4BBC467-AA1A-034B-8885-B4AD37E8A49E}"/>
              </a:ext>
            </a:extLst>
          </p:cNvPr>
          <p:cNvSpPr/>
          <p:nvPr/>
        </p:nvSpPr>
        <p:spPr>
          <a:xfrm>
            <a:off x="5435953" y="2721819"/>
            <a:ext cx="2235508" cy="646331"/>
          </a:xfrm>
          <a:prstGeom prst="rect">
            <a:avLst/>
          </a:prstGeom>
        </p:spPr>
        <p:txBody>
          <a:bodyPr wrap="square">
            <a:spAutoFit/>
          </a:bodyPr>
          <a:lstStyle/>
          <a:p>
            <a:r>
              <a:rPr lang="en-US" dirty="0">
                <a:solidFill>
                  <a:srgbClr val="C00000"/>
                </a:solidFill>
              </a:rPr>
              <a:t>Bad HF compensation actually does OK</a:t>
            </a:r>
            <a:endParaRPr lang="en-US" dirty="0"/>
          </a:p>
        </p:txBody>
      </p:sp>
      <p:sp>
        <p:nvSpPr>
          <p:cNvPr id="38" name="Rectangle 37">
            <a:extLst>
              <a:ext uri="{FF2B5EF4-FFF2-40B4-BE49-F238E27FC236}">
                <a16:creationId xmlns:a16="http://schemas.microsoft.com/office/drawing/2014/main" id="{DCCF50E9-1A77-9749-8DC6-E12BC435DF79}"/>
              </a:ext>
            </a:extLst>
          </p:cNvPr>
          <p:cNvSpPr/>
          <p:nvPr/>
        </p:nvSpPr>
        <p:spPr>
          <a:xfrm>
            <a:off x="5992114" y="5724297"/>
            <a:ext cx="2235508" cy="646331"/>
          </a:xfrm>
          <a:prstGeom prst="rect">
            <a:avLst/>
          </a:prstGeom>
        </p:spPr>
        <p:txBody>
          <a:bodyPr wrap="square">
            <a:spAutoFit/>
          </a:bodyPr>
          <a:lstStyle/>
          <a:p>
            <a:r>
              <a:rPr lang="en-US" dirty="0">
                <a:solidFill>
                  <a:srgbClr val="C00000"/>
                </a:solidFill>
              </a:rPr>
              <a:t>Bad HF compensation actually does OK</a:t>
            </a:r>
            <a:endParaRPr lang="en-US" dirty="0"/>
          </a:p>
        </p:txBody>
      </p:sp>
      <p:cxnSp>
        <p:nvCxnSpPr>
          <p:cNvPr id="39" name="Straight Arrow Connector 38">
            <a:extLst>
              <a:ext uri="{FF2B5EF4-FFF2-40B4-BE49-F238E27FC236}">
                <a16:creationId xmlns:a16="http://schemas.microsoft.com/office/drawing/2014/main" id="{591631B3-BF20-4541-9655-3B279F04AE63}"/>
              </a:ext>
            </a:extLst>
          </p:cNvPr>
          <p:cNvCxnSpPr>
            <a:cxnSpLocks/>
          </p:cNvCxnSpPr>
          <p:nvPr/>
        </p:nvCxnSpPr>
        <p:spPr>
          <a:xfrm flipV="1">
            <a:off x="5175663" y="5605153"/>
            <a:ext cx="797625" cy="627415"/>
          </a:xfrm>
          <a:prstGeom prst="straightConnector1">
            <a:avLst/>
          </a:prstGeom>
          <a:ln w="38100">
            <a:gradFill>
              <a:gsLst>
                <a:gs pos="0">
                  <a:srgbClr val="FFC000"/>
                </a:gs>
                <a:gs pos="66000">
                  <a:srgbClr val="C00000"/>
                </a:gs>
                <a:gs pos="100000">
                  <a:srgbClr val="C00000"/>
                </a:gs>
              </a:gsLst>
              <a:lin ang="5400000" scaled="1"/>
            </a:gra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2759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7C7BB7-5904-E04D-BDD0-752ED97650D9}"/>
              </a:ext>
            </a:extLst>
          </p:cNvPr>
          <p:cNvPicPr>
            <a:picLocks noChangeAspect="1"/>
          </p:cNvPicPr>
          <p:nvPr/>
        </p:nvPicPr>
        <p:blipFill>
          <a:blip r:embed="rId2"/>
          <a:stretch>
            <a:fillRect/>
          </a:stretch>
        </p:blipFill>
        <p:spPr>
          <a:xfrm>
            <a:off x="676656" y="1618488"/>
            <a:ext cx="7711440" cy="5293360"/>
          </a:xfrm>
          <a:prstGeom prst="rect">
            <a:avLst/>
          </a:prstGeom>
        </p:spPr>
      </p:pic>
      <p:sp>
        <p:nvSpPr>
          <p:cNvPr id="4" name="Date Placeholder 3">
            <a:extLst>
              <a:ext uri="{FF2B5EF4-FFF2-40B4-BE49-F238E27FC236}">
                <a16:creationId xmlns:a16="http://schemas.microsoft.com/office/drawing/2014/main" id="{3489E1CC-D0CD-3240-8E41-489E3C018842}"/>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D818D64D-136E-C94B-84C0-4E993966CFD3}"/>
              </a:ext>
            </a:extLst>
          </p:cNvPr>
          <p:cNvSpPr>
            <a:spLocks noGrp="1"/>
          </p:cNvSpPr>
          <p:nvPr>
            <p:ph type="sldNum" sz="quarter" idx="12"/>
          </p:nvPr>
        </p:nvSpPr>
        <p:spPr/>
        <p:txBody>
          <a:bodyPr/>
          <a:lstStyle/>
          <a:p>
            <a:fld id="{70339496-BD1E-F648-8321-5C9A4B4A55FA}" type="slidenum">
              <a:rPr lang="en-US" smtClean="0"/>
              <a:t>114</a:t>
            </a:fld>
            <a:endParaRPr lang="en-US"/>
          </a:p>
        </p:txBody>
      </p:sp>
      <p:sp>
        <p:nvSpPr>
          <p:cNvPr id="7" name="Title 1">
            <a:extLst>
              <a:ext uri="{FF2B5EF4-FFF2-40B4-BE49-F238E27FC236}">
                <a16:creationId xmlns:a16="http://schemas.microsoft.com/office/drawing/2014/main" id="{3C0D9244-D9E7-7147-82C2-8EE779E267E4}"/>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10" name="Rectangle 9">
            <a:extLst>
              <a:ext uri="{FF2B5EF4-FFF2-40B4-BE49-F238E27FC236}">
                <a16:creationId xmlns:a16="http://schemas.microsoft.com/office/drawing/2014/main" id="{2B6EEF1E-CF0C-D149-A478-5B3B75CB4536}"/>
              </a:ext>
            </a:extLst>
          </p:cNvPr>
          <p:cNvSpPr/>
          <p:nvPr/>
        </p:nvSpPr>
        <p:spPr>
          <a:xfrm>
            <a:off x="-884713" y="544769"/>
            <a:ext cx="9684327" cy="646331"/>
          </a:xfrm>
          <a:prstGeom prst="rect">
            <a:avLst/>
          </a:prstGeom>
        </p:spPr>
        <p:txBody>
          <a:bodyPr wrap="square">
            <a:spAutoFit/>
          </a:bodyPr>
          <a:lstStyle/>
          <a:p>
            <a:pPr lvl="2"/>
            <a:r>
              <a:rPr lang="en-US" b="1" dirty="0" err="1"/>
              <a:t>B.ii</a:t>
            </a:r>
            <a:r>
              <a:rPr lang="en-US" b="1" dirty="0"/>
              <a:t>. For Each State create a stacked summed residual (both with existing compensation, and with fit)</a:t>
            </a:r>
          </a:p>
        </p:txBody>
      </p:sp>
      <p:sp>
        <p:nvSpPr>
          <p:cNvPr id="13" name="TextBox 12">
            <a:extLst>
              <a:ext uri="{FF2B5EF4-FFF2-40B4-BE49-F238E27FC236}">
                <a16:creationId xmlns:a16="http://schemas.microsoft.com/office/drawing/2014/main" id="{5757492D-F1A6-1C4D-A394-7CB1EA7D51D6}"/>
              </a:ext>
            </a:extLst>
          </p:cNvPr>
          <p:cNvSpPr txBox="1"/>
          <p:nvPr/>
        </p:nvSpPr>
        <p:spPr>
          <a:xfrm>
            <a:off x="1710047" y="1148912"/>
            <a:ext cx="5866411" cy="338554"/>
          </a:xfrm>
          <a:prstGeom prst="rect">
            <a:avLst/>
          </a:prstGeom>
          <a:noFill/>
        </p:spPr>
        <p:txBody>
          <a:bodyPr wrap="square" rtlCol="0">
            <a:spAutoFit/>
          </a:bodyPr>
          <a:lstStyle/>
          <a:p>
            <a:r>
              <a:rPr lang="en-US" sz="1600" dirty="0"/>
              <a:t>So </a:t>
            </a:r>
            <a:r>
              <a:rPr lang="en-US" sz="1600" dirty="0">
                <a:solidFill>
                  <a:srgbClr val="C00000"/>
                </a:solidFill>
              </a:rPr>
              <a:t>here’s where we ended O3</a:t>
            </a:r>
            <a:r>
              <a:rPr lang="en-US" sz="1600" dirty="0"/>
              <a:t>: State 1, only one low-pass on</a:t>
            </a:r>
          </a:p>
        </p:txBody>
      </p:sp>
      <p:sp>
        <p:nvSpPr>
          <p:cNvPr id="14" name="Rectangle 13">
            <a:extLst>
              <a:ext uri="{FF2B5EF4-FFF2-40B4-BE49-F238E27FC236}">
                <a16:creationId xmlns:a16="http://schemas.microsoft.com/office/drawing/2014/main" id="{09F29170-4858-5E4D-80B6-65ECE06EA6A6}"/>
              </a:ext>
            </a:extLst>
          </p:cNvPr>
          <p:cNvSpPr/>
          <p:nvPr/>
        </p:nvSpPr>
        <p:spPr>
          <a:xfrm>
            <a:off x="1545618" y="3529342"/>
            <a:ext cx="2893228" cy="369332"/>
          </a:xfrm>
          <a:prstGeom prst="rect">
            <a:avLst/>
          </a:prstGeom>
        </p:spPr>
        <p:txBody>
          <a:bodyPr wrap="none">
            <a:spAutoFit/>
          </a:bodyPr>
          <a:lstStyle/>
          <a:p>
            <a:r>
              <a:rPr lang="en-US" dirty="0">
                <a:solidFill>
                  <a:srgbClr val="C00000"/>
                </a:solidFill>
              </a:rPr>
              <a:t>Same story at low frequency</a:t>
            </a:r>
            <a:endParaRPr lang="en-US" dirty="0"/>
          </a:p>
        </p:txBody>
      </p:sp>
      <p:sp>
        <p:nvSpPr>
          <p:cNvPr id="15" name="Rectangle 14">
            <a:extLst>
              <a:ext uri="{FF2B5EF4-FFF2-40B4-BE49-F238E27FC236}">
                <a16:creationId xmlns:a16="http://schemas.microsoft.com/office/drawing/2014/main" id="{4AD43C69-03CE-434A-A144-B78CE9FA9CE5}"/>
              </a:ext>
            </a:extLst>
          </p:cNvPr>
          <p:cNvSpPr/>
          <p:nvPr/>
        </p:nvSpPr>
        <p:spPr>
          <a:xfrm>
            <a:off x="6840033" y="2874221"/>
            <a:ext cx="2197089" cy="1754326"/>
          </a:xfrm>
          <a:prstGeom prst="rect">
            <a:avLst/>
          </a:prstGeom>
        </p:spPr>
        <p:txBody>
          <a:bodyPr wrap="square">
            <a:spAutoFit/>
          </a:bodyPr>
          <a:lstStyle/>
          <a:p>
            <a:r>
              <a:rPr lang="en-US" dirty="0">
                <a:solidFill>
                  <a:srgbClr val="C00000"/>
                </a:solidFill>
              </a:rPr>
              <a:t>But now, existing 3 HF poles from </a:t>
            </a:r>
            <a:r>
              <a:rPr lang="en-US" dirty="0" err="1">
                <a:solidFill>
                  <a:srgbClr val="C00000"/>
                </a:solidFill>
              </a:rPr>
              <a:t>pyDARM</a:t>
            </a:r>
            <a:r>
              <a:rPr lang="en-US" dirty="0">
                <a:solidFill>
                  <a:srgbClr val="C00000"/>
                </a:solidFill>
              </a:rPr>
              <a:t> *over* compensates for state 1, which should only have 2 HF poles</a:t>
            </a:r>
            <a:endParaRPr lang="en-US" dirty="0"/>
          </a:p>
        </p:txBody>
      </p:sp>
      <p:sp>
        <p:nvSpPr>
          <p:cNvPr id="16" name="TextBox 15">
            <a:extLst>
              <a:ext uri="{FF2B5EF4-FFF2-40B4-BE49-F238E27FC236}">
                <a16:creationId xmlns:a16="http://schemas.microsoft.com/office/drawing/2014/main" id="{D66A08E4-83EF-E44C-B198-398AA3A28215}"/>
              </a:ext>
            </a:extLst>
          </p:cNvPr>
          <p:cNvSpPr txBox="1"/>
          <p:nvPr/>
        </p:nvSpPr>
        <p:spPr>
          <a:xfrm>
            <a:off x="5047013" y="5486400"/>
            <a:ext cx="3016332" cy="646331"/>
          </a:xfrm>
          <a:prstGeom prst="rect">
            <a:avLst/>
          </a:prstGeom>
          <a:noFill/>
        </p:spPr>
        <p:txBody>
          <a:bodyPr wrap="square" rtlCol="0">
            <a:spAutoFit/>
          </a:bodyPr>
          <a:lstStyle/>
          <a:p>
            <a:r>
              <a:rPr lang="en-US" dirty="0"/>
              <a:t>However, still </a:t>
            </a:r>
            <a:r>
              <a:rPr lang="en-US" dirty="0" err="1"/>
              <a:t>neglible</a:t>
            </a:r>
            <a:r>
              <a:rPr lang="en-US" dirty="0"/>
              <a:t> effect below 1 kHz…</a:t>
            </a:r>
          </a:p>
        </p:txBody>
      </p:sp>
    </p:spTree>
    <p:extLst>
      <p:ext uri="{BB962C8B-B14F-4D97-AF65-F5344CB8AC3E}">
        <p14:creationId xmlns:p14="http://schemas.microsoft.com/office/powerpoint/2010/main" val="37949376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80EAC5-4F6A-8442-943E-61806FFE4B05}"/>
              </a:ext>
            </a:extLst>
          </p:cNvPr>
          <p:cNvPicPr>
            <a:picLocks noChangeAspect="1"/>
          </p:cNvPicPr>
          <p:nvPr/>
        </p:nvPicPr>
        <p:blipFill>
          <a:blip r:embed="rId2"/>
          <a:stretch>
            <a:fillRect/>
          </a:stretch>
        </p:blipFill>
        <p:spPr>
          <a:xfrm>
            <a:off x="332510" y="1281136"/>
            <a:ext cx="8204851" cy="5487800"/>
          </a:xfrm>
          <a:prstGeom prst="rect">
            <a:avLst/>
          </a:prstGeom>
        </p:spPr>
      </p:pic>
      <p:sp>
        <p:nvSpPr>
          <p:cNvPr id="4" name="Date Placeholder 3">
            <a:extLst>
              <a:ext uri="{FF2B5EF4-FFF2-40B4-BE49-F238E27FC236}">
                <a16:creationId xmlns:a16="http://schemas.microsoft.com/office/drawing/2014/main" id="{D5E5CD16-D021-C940-A5EC-3E0EECD128A1}"/>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FC8EFEC8-3647-A149-BE3B-D2533714084C}"/>
              </a:ext>
            </a:extLst>
          </p:cNvPr>
          <p:cNvSpPr>
            <a:spLocks noGrp="1"/>
          </p:cNvSpPr>
          <p:nvPr>
            <p:ph type="sldNum" sz="quarter" idx="12"/>
          </p:nvPr>
        </p:nvSpPr>
        <p:spPr/>
        <p:txBody>
          <a:bodyPr/>
          <a:lstStyle/>
          <a:p>
            <a:fld id="{70339496-BD1E-F648-8321-5C9A4B4A55FA}" type="slidenum">
              <a:rPr lang="en-US" smtClean="0"/>
              <a:t>115</a:t>
            </a:fld>
            <a:endParaRPr lang="en-US"/>
          </a:p>
        </p:txBody>
      </p:sp>
      <p:sp>
        <p:nvSpPr>
          <p:cNvPr id="6" name="Title 1">
            <a:extLst>
              <a:ext uri="{FF2B5EF4-FFF2-40B4-BE49-F238E27FC236}">
                <a16:creationId xmlns:a16="http://schemas.microsoft.com/office/drawing/2014/main" id="{B6DF569C-9A31-B546-8DE9-AF3FA6167AE0}"/>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7" name="Rectangle 6">
            <a:extLst>
              <a:ext uri="{FF2B5EF4-FFF2-40B4-BE49-F238E27FC236}">
                <a16:creationId xmlns:a16="http://schemas.microsoft.com/office/drawing/2014/main" id="{17485997-06D4-534D-980F-78DD53E5B835}"/>
              </a:ext>
            </a:extLst>
          </p:cNvPr>
          <p:cNvSpPr/>
          <p:nvPr/>
        </p:nvSpPr>
        <p:spPr>
          <a:xfrm>
            <a:off x="-884713" y="544769"/>
            <a:ext cx="9886209" cy="646331"/>
          </a:xfrm>
          <a:prstGeom prst="rect">
            <a:avLst/>
          </a:prstGeom>
        </p:spPr>
        <p:txBody>
          <a:bodyPr wrap="square">
            <a:spAutoFit/>
          </a:bodyPr>
          <a:lstStyle/>
          <a:p>
            <a:pPr lvl="2"/>
            <a:r>
              <a:rPr lang="en-US" b="1" dirty="0" err="1"/>
              <a:t>B.ii</a:t>
            </a:r>
            <a:r>
              <a:rPr lang="en-US" b="1" dirty="0"/>
              <a:t>. Take the ratio of State 1 (one Whitening Stage – i.e. configuration after Mar 10), and State 3 (both whitening stages and the low pass – i.e. what we had for all prior times in O3</a:t>
            </a:r>
            <a:r>
              <a:rPr lang="en-US" dirty="0"/>
              <a:t>)</a:t>
            </a:r>
          </a:p>
        </p:txBody>
      </p:sp>
      <p:sp>
        <p:nvSpPr>
          <p:cNvPr id="10" name="TextBox 9">
            <a:extLst>
              <a:ext uri="{FF2B5EF4-FFF2-40B4-BE49-F238E27FC236}">
                <a16:creationId xmlns:a16="http://schemas.microsoft.com/office/drawing/2014/main" id="{F2158862-0EC8-DF46-917E-71CCE32664C8}"/>
              </a:ext>
            </a:extLst>
          </p:cNvPr>
          <p:cNvSpPr txBox="1"/>
          <p:nvPr/>
        </p:nvSpPr>
        <p:spPr>
          <a:xfrm>
            <a:off x="1104405" y="2743200"/>
            <a:ext cx="7521996" cy="923330"/>
          </a:xfrm>
          <a:prstGeom prst="rect">
            <a:avLst/>
          </a:prstGeom>
          <a:noFill/>
        </p:spPr>
        <p:txBody>
          <a:bodyPr wrap="none" rtlCol="0">
            <a:spAutoFit/>
          </a:bodyPr>
          <a:lstStyle/>
          <a:p>
            <a:r>
              <a:rPr lang="en-US" dirty="0"/>
              <a:t>OK, now we *might* be on to something.</a:t>
            </a:r>
          </a:p>
          <a:p>
            <a:r>
              <a:rPr lang="en-US" dirty="0"/>
              <a:t>The *ratio* State 1 / State 3 shows the </a:t>
            </a:r>
            <a:r>
              <a:rPr lang="en-US" dirty="0">
                <a:solidFill>
                  <a:srgbClr val="0070C0"/>
                </a:solidFill>
              </a:rPr>
              <a:t>bad HF compensation</a:t>
            </a:r>
          </a:p>
          <a:p>
            <a:r>
              <a:rPr lang="en-US" dirty="0"/>
              <a:t>But, it also shows that </a:t>
            </a:r>
            <a:r>
              <a:rPr lang="en-US" dirty="0">
                <a:solidFill>
                  <a:schemeClr val="accent2"/>
                </a:solidFill>
              </a:rPr>
              <a:t>the new fit isn’t perfect </a:t>
            </a:r>
            <a:r>
              <a:rPr lang="en-US" dirty="0"/>
              <a:t>(because of the lack of LF data)</a:t>
            </a:r>
            <a:r>
              <a:rPr lang="en-US" dirty="0">
                <a:solidFill>
                  <a:srgbClr val="0070C0"/>
                </a:solidFill>
              </a:rPr>
              <a:t> </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ED03B11-7404-0340-833F-277ED4FD9CB7}"/>
                  </a:ext>
                </a:extLst>
              </p:cNvPr>
              <p:cNvSpPr txBox="1"/>
              <p:nvPr/>
            </p:nvSpPr>
            <p:spPr>
              <a:xfrm>
                <a:off x="1080653" y="5510151"/>
                <a:ext cx="6935191" cy="719941"/>
              </a:xfrm>
              <a:prstGeom prst="rect">
                <a:avLst/>
              </a:prstGeom>
              <a:noFill/>
            </p:spPr>
            <p:txBody>
              <a:bodyPr wrap="square" rtlCol="0">
                <a:spAutoFit/>
              </a:bodyPr>
              <a:lstStyle/>
              <a:p>
                <a:r>
                  <a:rPr lang="en-US" sz="2000" dirty="0"/>
                  <a:t>This is our </a:t>
                </a:r>
                <a:r>
                  <a:rPr lang="en-US" sz="2000" dirty="0">
                    <a:solidFill>
                      <a:srgbClr val="0070C0"/>
                    </a:solidFill>
                  </a:rPr>
                  <a:t>compensation</a:t>
                </a:r>
                <a:r>
                  <a:rPr lang="en-US" sz="2000" dirty="0"/>
                  <a:t> and </a:t>
                </a:r>
                <a:r>
                  <a:rPr lang="en-US" sz="2000" dirty="0">
                    <a:solidFill>
                      <a:schemeClr val="accent2"/>
                    </a:solidFill>
                  </a:rPr>
                  <a:t>fit</a:t>
                </a:r>
                <a:r>
                  <a:rPr lang="en-US" sz="2000" dirty="0"/>
                  <a:t> </a:t>
                </a:r>
                <a:r>
                  <a:rPr lang="en-US" sz="2000" b="1" dirty="0"/>
                  <a:t>“</a:t>
                </a:r>
                <a:r>
                  <a:rPr lang="en-US" sz="2000" b="1" dirty="0" err="1">
                    <a:latin typeface="Symbol" pitchFamily="2" charset="2"/>
                  </a:rPr>
                  <a:t>h</a:t>
                </a:r>
                <a:r>
                  <a:rPr lang="en-US" sz="2000" b="1" baseline="-25000" dirty="0" err="1"/>
                  <a:t>OMCWC</a:t>
                </a:r>
                <a:r>
                  <a:rPr lang="en-US" sz="2000" b="1" dirty="0" err="1"/>
                  <a:t>”</a:t>
                </a:r>
                <a:r>
                  <a:rPr lang="en-US" sz="2000" dirty="0" err="1"/>
                  <a:t>s</a:t>
                </a:r>
                <a:endParaRPr lang="en-US" sz="2000" dirty="0"/>
              </a:p>
              <a:p>
                <a14:m>
                  <m:oMath xmlns:m="http://schemas.openxmlformats.org/officeDocument/2006/math">
                    <m:sSubSup>
                      <m:sSubSupPr>
                        <m:ctrlPr>
                          <a:rPr lang="en-US" sz="2000" i="1">
                            <a:solidFill>
                              <a:schemeClr val="accent1"/>
                            </a:solidFill>
                            <a:latin typeface="Cambria Math" panose="02040503050406030204" pitchFamily="18" charset="0"/>
                          </a:rPr>
                        </m:ctrlPr>
                      </m:sSubSupPr>
                      <m:e>
                        <m:r>
                          <a:rPr lang="en-US" sz="2000" i="1">
                            <a:solidFill>
                              <a:schemeClr val="accent1"/>
                            </a:solidFill>
                            <a:latin typeface="Cambria Math" panose="02040503050406030204" pitchFamily="18" charset="0"/>
                            <a:ea typeface="Cambria Math" panose="02040503050406030204" pitchFamily="18" charset="0"/>
                          </a:rPr>
                          <m:t>𝜂</m:t>
                        </m:r>
                      </m:e>
                      <m:sub>
                        <m:r>
                          <a:rPr lang="en-US" sz="2000" i="1">
                            <a:solidFill>
                              <a:schemeClr val="accent1"/>
                            </a:solidFill>
                            <a:latin typeface="Cambria Math" panose="02040503050406030204" pitchFamily="18" charset="0"/>
                            <a:ea typeface="Cambria Math" panose="02040503050406030204" pitchFamily="18" charset="0"/>
                          </a:rPr>
                          <m:t>𝐶</m:t>
                        </m:r>
                      </m:sub>
                      <m:sup>
                        <m:r>
                          <a:rPr lang="en-US" sz="2000" i="1">
                            <a:solidFill>
                              <a:schemeClr val="accent1"/>
                            </a:solidFill>
                            <a:latin typeface="Cambria Math" panose="02040503050406030204" pitchFamily="18" charset="0"/>
                          </a:rPr>
                          <m:t>𝑂𝑀𝐶𝑊𝐶</m:t>
                        </m:r>
                      </m:sup>
                    </m:sSubSup>
                  </m:oMath>
                </a14:m>
                <a:r>
                  <a:rPr lang="en-US" sz="2000" dirty="0"/>
                  <a:t> will become important later, place a mental bookmark!</a:t>
                </a:r>
              </a:p>
            </p:txBody>
          </p:sp>
        </mc:Choice>
        <mc:Fallback>
          <p:sp>
            <p:nvSpPr>
              <p:cNvPr id="11" name="TextBox 10">
                <a:extLst>
                  <a:ext uri="{FF2B5EF4-FFF2-40B4-BE49-F238E27FC236}">
                    <a16:creationId xmlns:a16="http://schemas.microsoft.com/office/drawing/2014/main" id="{0ED03B11-7404-0340-833F-277ED4FD9CB7}"/>
                  </a:ext>
                </a:extLst>
              </p:cNvPr>
              <p:cNvSpPr txBox="1">
                <a:spLocks noRot="1" noChangeAspect="1" noMove="1" noResize="1" noEditPoints="1" noAdjustHandles="1" noChangeArrowheads="1" noChangeShapeType="1" noTextEdit="1"/>
              </p:cNvSpPr>
              <p:nvPr/>
            </p:nvSpPr>
            <p:spPr>
              <a:xfrm>
                <a:off x="1080653" y="5510151"/>
                <a:ext cx="6935191" cy="719941"/>
              </a:xfrm>
              <a:prstGeom prst="rect">
                <a:avLst/>
              </a:prstGeom>
              <a:blipFill>
                <a:blip r:embed="rId3"/>
                <a:stretch>
                  <a:fillRect l="-731" t="-5263" b="-140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2C9506B9-89B7-A340-94D5-CE3A47EDE82B}"/>
                  </a:ext>
                </a:extLst>
              </p:cNvPr>
              <p:cNvSpPr/>
              <p:nvPr/>
            </p:nvSpPr>
            <p:spPr>
              <a:xfrm>
                <a:off x="7031909" y="2122669"/>
                <a:ext cx="1017843" cy="38010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i="1" smtClean="0">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b="0" i="1" smtClean="0">
                              <a:solidFill>
                                <a:schemeClr val="accent1"/>
                              </a:solidFill>
                              <a:latin typeface="Cambria Math" panose="02040503050406030204" pitchFamily="18" charset="0"/>
                              <a:ea typeface="Cambria Math" panose="02040503050406030204" pitchFamily="18" charset="0"/>
                            </a:rPr>
                            <m:t>𝐶</m:t>
                          </m:r>
                        </m:sub>
                        <m:sup>
                          <m:r>
                            <a:rPr lang="en-US" i="1">
                              <a:solidFill>
                                <a:schemeClr val="accent1"/>
                              </a:solidFill>
                              <a:latin typeface="Cambria Math" panose="02040503050406030204" pitchFamily="18" charset="0"/>
                            </a:rPr>
                            <m:t>𝑂𝑀𝐶𝑊𝐶</m:t>
                          </m:r>
                        </m:sup>
                      </m:sSubSup>
                    </m:oMath>
                  </m:oMathPara>
                </a14:m>
                <a:endParaRPr lang="en-US" dirty="0"/>
              </a:p>
            </p:txBody>
          </p:sp>
        </mc:Choice>
        <mc:Fallback>
          <p:sp>
            <p:nvSpPr>
              <p:cNvPr id="12" name="Rectangle 11">
                <a:extLst>
                  <a:ext uri="{FF2B5EF4-FFF2-40B4-BE49-F238E27FC236}">
                    <a16:creationId xmlns:a16="http://schemas.microsoft.com/office/drawing/2014/main" id="{2C9506B9-89B7-A340-94D5-CE3A47EDE82B}"/>
                  </a:ext>
                </a:extLst>
              </p:cNvPr>
              <p:cNvSpPr>
                <a:spLocks noRot="1" noChangeAspect="1" noMove="1" noResize="1" noEditPoints="1" noAdjustHandles="1" noChangeArrowheads="1" noChangeShapeType="1" noTextEdit="1"/>
              </p:cNvSpPr>
              <p:nvPr/>
            </p:nvSpPr>
            <p:spPr>
              <a:xfrm>
                <a:off x="7031909" y="2122669"/>
                <a:ext cx="1017843" cy="380104"/>
              </a:xfrm>
              <a:prstGeom prst="rect">
                <a:avLst/>
              </a:prstGeom>
              <a:blipFill>
                <a:blip r:embed="rId4"/>
                <a:stretch>
                  <a:fillRect b="-6667"/>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80F53B24-4690-2C46-A8DD-2A488AE4C38C}"/>
              </a:ext>
            </a:extLst>
          </p:cNvPr>
          <p:cNvCxnSpPr>
            <a:cxnSpLocks/>
          </p:cNvCxnSpPr>
          <p:nvPr/>
        </p:nvCxnSpPr>
        <p:spPr>
          <a:xfrm flipH="1" flipV="1">
            <a:off x="6543298" y="2208784"/>
            <a:ext cx="475019" cy="83154"/>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6955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D627251-A54F-AB4B-9719-52723D906CA6}"/>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2982ED0C-BEB7-3142-BD93-D74C9C60569F}"/>
              </a:ext>
            </a:extLst>
          </p:cNvPr>
          <p:cNvSpPr>
            <a:spLocks noGrp="1"/>
          </p:cNvSpPr>
          <p:nvPr>
            <p:ph type="sldNum" sz="quarter" idx="12"/>
          </p:nvPr>
        </p:nvSpPr>
        <p:spPr/>
        <p:txBody>
          <a:bodyPr/>
          <a:lstStyle/>
          <a:p>
            <a:fld id="{70339496-BD1E-F648-8321-5C9A4B4A55FA}" type="slidenum">
              <a:rPr lang="en-US" smtClean="0"/>
              <a:t>116</a:t>
            </a:fld>
            <a:endParaRPr lang="en-US"/>
          </a:p>
        </p:txBody>
      </p:sp>
      <p:sp>
        <p:nvSpPr>
          <p:cNvPr id="6" name="Title 1">
            <a:extLst>
              <a:ext uri="{FF2B5EF4-FFF2-40B4-BE49-F238E27FC236}">
                <a16:creationId xmlns:a16="http://schemas.microsoft.com/office/drawing/2014/main" id="{DC9A39D4-F969-CB48-A4DC-E81AF4D1FD95}"/>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7" name="Rectangle 6">
            <a:extLst>
              <a:ext uri="{FF2B5EF4-FFF2-40B4-BE49-F238E27FC236}">
                <a16:creationId xmlns:a16="http://schemas.microsoft.com/office/drawing/2014/main" id="{9007A556-00AD-134E-873D-85682C0CA614}"/>
              </a:ext>
            </a:extLst>
          </p:cNvPr>
          <p:cNvSpPr/>
          <p:nvPr/>
        </p:nvSpPr>
        <p:spPr>
          <a:xfrm>
            <a:off x="-884713" y="544769"/>
            <a:ext cx="9886209" cy="646331"/>
          </a:xfrm>
          <a:prstGeom prst="rect">
            <a:avLst/>
          </a:prstGeom>
        </p:spPr>
        <p:txBody>
          <a:bodyPr wrap="square">
            <a:spAutoFit/>
          </a:bodyPr>
          <a:lstStyle/>
          <a:p>
            <a:pPr lvl="2"/>
            <a:r>
              <a:rPr lang="en-US" b="1" dirty="0" err="1"/>
              <a:t>C.i.</a:t>
            </a:r>
            <a:r>
              <a:rPr lang="en-US" b="1" dirty="0"/>
              <a:t> Use ratio of State 1 to State 3 as “</a:t>
            </a:r>
            <a:r>
              <a:rPr lang="en-US" b="1" dirty="0" err="1">
                <a:latin typeface="Symbol" pitchFamily="2" charset="2"/>
              </a:rPr>
              <a:t>h</a:t>
            </a:r>
            <a:r>
              <a:rPr lang="en-US" b="1" baseline="-25000" dirty="0" err="1"/>
              <a:t>OMCWC</a:t>
            </a:r>
            <a:r>
              <a:rPr lang="en-US" b="1" dirty="0"/>
              <a:t>” for C</a:t>
            </a:r>
          </a:p>
          <a:p>
            <a:pPr lvl="2"/>
            <a:endParaRPr lang="en-US" dirty="0"/>
          </a:p>
        </p:txBody>
      </p:sp>
      <p:pic>
        <p:nvPicPr>
          <p:cNvPr id="9" name="Picture 8">
            <a:extLst>
              <a:ext uri="{FF2B5EF4-FFF2-40B4-BE49-F238E27FC236}">
                <a16:creationId xmlns:a16="http://schemas.microsoft.com/office/drawing/2014/main" id="{508827D9-BAA1-9440-A166-0A9D66D82752}"/>
              </a:ext>
            </a:extLst>
          </p:cNvPr>
          <p:cNvPicPr>
            <a:picLocks noChangeAspect="1"/>
          </p:cNvPicPr>
          <p:nvPr/>
        </p:nvPicPr>
        <p:blipFill>
          <a:blip r:embed="rId2"/>
          <a:stretch>
            <a:fillRect/>
          </a:stretch>
        </p:blipFill>
        <p:spPr>
          <a:xfrm>
            <a:off x="522515" y="914373"/>
            <a:ext cx="8063345" cy="5505902"/>
          </a:xfrm>
          <a:prstGeom prst="rect">
            <a:avLst/>
          </a:prstGeom>
        </p:spPr>
      </p:pic>
    </p:spTree>
    <p:extLst>
      <p:ext uri="{BB962C8B-B14F-4D97-AF65-F5344CB8AC3E}">
        <p14:creationId xmlns:p14="http://schemas.microsoft.com/office/powerpoint/2010/main" val="39360692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E07689-920F-4049-AE6A-C53D8496B54A}"/>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46ECFEF2-DE94-0C4B-B2A5-07C6421CACBC}"/>
              </a:ext>
            </a:extLst>
          </p:cNvPr>
          <p:cNvSpPr>
            <a:spLocks noGrp="1"/>
          </p:cNvSpPr>
          <p:nvPr>
            <p:ph type="sldNum" sz="quarter" idx="12"/>
          </p:nvPr>
        </p:nvSpPr>
        <p:spPr/>
        <p:txBody>
          <a:bodyPr/>
          <a:lstStyle/>
          <a:p>
            <a:fld id="{70339496-BD1E-F648-8321-5C9A4B4A55FA}" type="slidenum">
              <a:rPr lang="en-US" smtClean="0"/>
              <a:t>117</a:t>
            </a:fld>
            <a:endParaRPr lang="en-US"/>
          </a:p>
        </p:txBody>
      </p:sp>
      <p:sp>
        <p:nvSpPr>
          <p:cNvPr id="6" name="Rectangle 5">
            <a:extLst>
              <a:ext uri="{FF2B5EF4-FFF2-40B4-BE49-F238E27FC236}">
                <a16:creationId xmlns:a16="http://schemas.microsoft.com/office/drawing/2014/main" id="{39298CD7-EF25-8946-9960-D01917C20BDD}"/>
              </a:ext>
            </a:extLst>
          </p:cNvPr>
          <p:cNvSpPr/>
          <p:nvPr/>
        </p:nvSpPr>
        <p:spPr>
          <a:xfrm>
            <a:off x="-884713" y="544769"/>
            <a:ext cx="9886209" cy="646331"/>
          </a:xfrm>
          <a:prstGeom prst="rect">
            <a:avLst/>
          </a:prstGeom>
        </p:spPr>
        <p:txBody>
          <a:bodyPr wrap="square">
            <a:spAutoFit/>
          </a:bodyPr>
          <a:lstStyle/>
          <a:p>
            <a:pPr lvl="2"/>
            <a:r>
              <a:rPr lang="en-US" b="1" dirty="0" err="1"/>
              <a:t>C.ii</a:t>
            </a:r>
            <a:r>
              <a:rPr lang="en-US" b="1" dirty="0"/>
              <a:t>. Compute reference R from 20200103 model, then a modified R using C*</a:t>
            </a:r>
            <a:r>
              <a:rPr lang="en-US" b="1" dirty="0">
                <a:latin typeface="Symbol" pitchFamily="2" charset="2"/>
              </a:rPr>
              <a:t> </a:t>
            </a:r>
            <a:r>
              <a:rPr lang="en-US" b="1" dirty="0" err="1">
                <a:latin typeface="Symbol" pitchFamily="2" charset="2"/>
              </a:rPr>
              <a:t>h</a:t>
            </a:r>
            <a:r>
              <a:rPr lang="en-US" b="1" baseline="-25000" dirty="0" err="1"/>
              <a:t>OMCWC</a:t>
            </a:r>
            <a:endParaRPr lang="en-US" b="1" dirty="0"/>
          </a:p>
          <a:p>
            <a:pPr lvl="2"/>
            <a:endParaRPr lang="en-US" dirty="0"/>
          </a:p>
        </p:txBody>
      </p:sp>
      <p:sp>
        <p:nvSpPr>
          <p:cNvPr id="7" name="Title 1">
            <a:extLst>
              <a:ext uri="{FF2B5EF4-FFF2-40B4-BE49-F238E27FC236}">
                <a16:creationId xmlns:a16="http://schemas.microsoft.com/office/drawing/2014/main" id="{A1D813E9-BBA4-934A-B61A-D638F01F478F}"/>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pic>
        <p:nvPicPr>
          <p:cNvPr id="9" name="Picture 8">
            <a:extLst>
              <a:ext uri="{FF2B5EF4-FFF2-40B4-BE49-F238E27FC236}">
                <a16:creationId xmlns:a16="http://schemas.microsoft.com/office/drawing/2014/main" id="{39B78C89-8E7B-514F-86F9-4159790597C9}"/>
              </a:ext>
            </a:extLst>
          </p:cNvPr>
          <p:cNvPicPr>
            <a:picLocks noChangeAspect="1"/>
          </p:cNvPicPr>
          <p:nvPr/>
        </p:nvPicPr>
        <p:blipFill>
          <a:blip r:embed="rId2"/>
          <a:stretch>
            <a:fillRect/>
          </a:stretch>
        </p:blipFill>
        <p:spPr>
          <a:xfrm>
            <a:off x="522514" y="1010392"/>
            <a:ext cx="8146473" cy="543098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7FEE53B-4616-5A40-AC00-9C3BF91F95E8}"/>
                  </a:ext>
                </a:extLst>
              </p:cNvPr>
              <p:cNvSpPr txBox="1"/>
              <p:nvPr/>
            </p:nvSpPr>
            <p:spPr>
              <a:xfrm>
                <a:off x="5272644" y="4091049"/>
                <a:ext cx="1386020" cy="6069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𝑤𝑖𝑡h</m:t>
                              </m:r>
                              <m:r>
                                <a:rPr lang="en-US" b="0" i="1" smtClean="0">
                                  <a:latin typeface="Cambria Math" panose="02040503050406030204" pitchFamily="18" charset="0"/>
                                </a:rPr>
                                <m:t>_</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_</m:t>
                              </m:r>
                              <m:r>
                                <a:rPr lang="en-US" b="0" i="1" smtClean="0">
                                  <a:latin typeface="Cambria Math" panose="02040503050406030204" pitchFamily="18" charset="0"/>
                                  <a:ea typeface="Cambria Math" panose="02040503050406030204" pitchFamily="18" charset="0"/>
                                </a:rPr>
                                <m:t>𝑜𝑚𝑐𝑤𝑐</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𝑟𝑒𝑓</m:t>
                              </m:r>
                            </m:sub>
                          </m:sSub>
                        </m:den>
                      </m:f>
                    </m:oMath>
                  </m:oMathPara>
                </a14:m>
                <a:endParaRPr lang="en-US" dirty="0"/>
              </a:p>
            </p:txBody>
          </p:sp>
        </mc:Choice>
        <mc:Fallback xmlns="">
          <p:sp>
            <p:nvSpPr>
              <p:cNvPr id="11" name="TextBox 10">
                <a:extLst>
                  <a:ext uri="{FF2B5EF4-FFF2-40B4-BE49-F238E27FC236}">
                    <a16:creationId xmlns:a16="http://schemas.microsoft.com/office/drawing/2014/main" id="{67FEE53B-4616-5A40-AC00-9C3BF91F95E8}"/>
                  </a:ext>
                </a:extLst>
              </p:cNvPr>
              <p:cNvSpPr txBox="1">
                <a:spLocks noRot="1" noChangeAspect="1" noMove="1" noResize="1" noEditPoints="1" noAdjustHandles="1" noChangeArrowheads="1" noChangeShapeType="1" noTextEdit="1"/>
              </p:cNvSpPr>
              <p:nvPr/>
            </p:nvSpPr>
            <p:spPr>
              <a:xfrm>
                <a:off x="5272644" y="4091049"/>
                <a:ext cx="1386020" cy="606961"/>
              </a:xfrm>
              <a:prstGeom prst="rect">
                <a:avLst/>
              </a:prstGeom>
              <a:blipFill>
                <a:blip r:embed="rId3"/>
                <a:stretch>
                  <a:fillRect l="-2727" b="-12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F8F1C22-C380-254E-8F12-E3A4B6E32E93}"/>
                  </a:ext>
                </a:extLst>
              </p:cNvPr>
              <p:cNvSpPr txBox="1"/>
              <p:nvPr/>
            </p:nvSpPr>
            <p:spPr>
              <a:xfrm>
                <a:off x="6861958" y="1428997"/>
                <a:ext cx="1386020" cy="6069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𝑤𝑖𝑡h</m:t>
                              </m:r>
                              <m:r>
                                <a:rPr lang="en-US" b="0" i="1" smtClean="0">
                                  <a:latin typeface="Cambria Math" panose="02040503050406030204" pitchFamily="18" charset="0"/>
                                </a:rPr>
                                <m:t>_</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_</m:t>
                              </m:r>
                              <m:r>
                                <a:rPr lang="en-US" b="0" i="1" smtClean="0">
                                  <a:latin typeface="Cambria Math" panose="02040503050406030204" pitchFamily="18" charset="0"/>
                                  <a:ea typeface="Cambria Math" panose="02040503050406030204" pitchFamily="18" charset="0"/>
                                </a:rPr>
                                <m:t>𝑜𝑚𝑐𝑤𝑐</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𝑟𝑒𝑓</m:t>
                              </m:r>
                            </m:sub>
                          </m:sSub>
                        </m:den>
                      </m:f>
                    </m:oMath>
                  </m:oMathPara>
                </a14:m>
                <a:endParaRPr lang="en-US" dirty="0"/>
              </a:p>
            </p:txBody>
          </p:sp>
        </mc:Choice>
        <mc:Fallback xmlns="">
          <p:sp>
            <p:nvSpPr>
              <p:cNvPr id="12" name="TextBox 11">
                <a:extLst>
                  <a:ext uri="{FF2B5EF4-FFF2-40B4-BE49-F238E27FC236}">
                    <a16:creationId xmlns:a16="http://schemas.microsoft.com/office/drawing/2014/main" id="{2F8F1C22-C380-254E-8F12-E3A4B6E32E93}"/>
                  </a:ext>
                </a:extLst>
              </p:cNvPr>
              <p:cNvSpPr txBox="1">
                <a:spLocks noRot="1" noChangeAspect="1" noMove="1" noResize="1" noEditPoints="1" noAdjustHandles="1" noChangeArrowheads="1" noChangeShapeType="1" noTextEdit="1"/>
              </p:cNvSpPr>
              <p:nvPr/>
            </p:nvSpPr>
            <p:spPr>
              <a:xfrm>
                <a:off x="6861958" y="1428997"/>
                <a:ext cx="1386020" cy="606961"/>
              </a:xfrm>
              <a:prstGeom prst="rect">
                <a:avLst/>
              </a:prstGeom>
              <a:blipFill>
                <a:blip r:embed="rId4"/>
                <a:stretch>
                  <a:fillRect l="-3670" t="-2083" b="-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73A9C844-037C-7D46-9709-E090E09D0CCC}"/>
                  </a:ext>
                </a:extLst>
              </p:cNvPr>
              <p:cNvSpPr/>
              <p:nvPr/>
            </p:nvSpPr>
            <p:spPr>
              <a:xfrm>
                <a:off x="6248138" y="2953940"/>
                <a:ext cx="1017843" cy="37670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i="1" smtClean="0">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b="0" i="1" smtClean="0">
                              <a:solidFill>
                                <a:schemeClr val="accent1"/>
                              </a:solidFill>
                              <a:latin typeface="Cambria Math" panose="02040503050406030204" pitchFamily="18" charset="0"/>
                              <a:ea typeface="Cambria Math" panose="02040503050406030204" pitchFamily="18" charset="0"/>
                            </a:rPr>
                            <m:t>𝑅</m:t>
                          </m:r>
                        </m:sub>
                        <m:sup>
                          <m:r>
                            <a:rPr lang="en-US" i="1">
                              <a:solidFill>
                                <a:schemeClr val="accent1"/>
                              </a:solidFill>
                              <a:latin typeface="Cambria Math" panose="02040503050406030204" pitchFamily="18" charset="0"/>
                            </a:rPr>
                            <m:t>𝑂𝑀𝐶𝑊𝐶</m:t>
                          </m:r>
                        </m:sup>
                      </m:sSubSup>
                    </m:oMath>
                  </m:oMathPara>
                </a14:m>
                <a:endParaRPr lang="en-US" dirty="0"/>
              </a:p>
            </p:txBody>
          </p:sp>
        </mc:Choice>
        <mc:Fallback>
          <p:sp>
            <p:nvSpPr>
              <p:cNvPr id="2" name="Rectangle 1">
                <a:extLst>
                  <a:ext uri="{FF2B5EF4-FFF2-40B4-BE49-F238E27FC236}">
                    <a16:creationId xmlns:a16="http://schemas.microsoft.com/office/drawing/2014/main" id="{73A9C844-037C-7D46-9709-E090E09D0CCC}"/>
                  </a:ext>
                </a:extLst>
              </p:cNvPr>
              <p:cNvSpPr>
                <a:spLocks noRot="1" noChangeAspect="1" noMove="1" noResize="1" noEditPoints="1" noAdjustHandles="1" noChangeArrowheads="1" noChangeShapeType="1" noTextEdit="1"/>
              </p:cNvSpPr>
              <p:nvPr/>
            </p:nvSpPr>
            <p:spPr>
              <a:xfrm>
                <a:off x="6248138" y="2953940"/>
                <a:ext cx="1017843" cy="376706"/>
              </a:xfrm>
              <a:prstGeom prst="rect">
                <a:avLst/>
              </a:prstGeom>
              <a:blipFill>
                <a:blip r:embed="rId5"/>
                <a:stretch>
                  <a:fillRect b="-6667"/>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D4412D45-5E29-5845-AD72-3410531485BB}"/>
              </a:ext>
            </a:extLst>
          </p:cNvPr>
          <p:cNvCxnSpPr>
            <a:cxnSpLocks/>
          </p:cNvCxnSpPr>
          <p:nvPr/>
        </p:nvCxnSpPr>
        <p:spPr>
          <a:xfrm flipV="1">
            <a:off x="7208323" y="2885704"/>
            <a:ext cx="415635" cy="285008"/>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009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237BFB-C1C4-2F46-BE42-9109CEDC4A77}"/>
              </a:ext>
            </a:extLst>
          </p:cNvPr>
          <p:cNvPicPr>
            <a:picLocks noChangeAspect="1"/>
          </p:cNvPicPr>
          <p:nvPr/>
        </p:nvPicPr>
        <p:blipFill>
          <a:blip r:embed="rId2"/>
          <a:stretch>
            <a:fillRect/>
          </a:stretch>
        </p:blipFill>
        <p:spPr>
          <a:xfrm>
            <a:off x="700645" y="1023256"/>
            <a:ext cx="7718962" cy="5145975"/>
          </a:xfrm>
          <a:prstGeom prst="rect">
            <a:avLst/>
          </a:prstGeom>
        </p:spPr>
      </p:pic>
      <p:sp>
        <p:nvSpPr>
          <p:cNvPr id="4" name="Date Placeholder 3">
            <a:extLst>
              <a:ext uri="{FF2B5EF4-FFF2-40B4-BE49-F238E27FC236}">
                <a16:creationId xmlns:a16="http://schemas.microsoft.com/office/drawing/2014/main" id="{8736DFC9-5D51-8743-90D2-CB955293BD9A}"/>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1B6E2EA9-9B24-854A-956B-B95716EFBD09}"/>
              </a:ext>
            </a:extLst>
          </p:cNvPr>
          <p:cNvSpPr>
            <a:spLocks noGrp="1"/>
          </p:cNvSpPr>
          <p:nvPr>
            <p:ph type="sldNum" sz="quarter" idx="12"/>
          </p:nvPr>
        </p:nvSpPr>
        <p:spPr/>
        <p:txBody>
          <a:bodyPr/>
          <a:lstStyle/>
          <a:p>
            <a:fld id="{70339496-BD1E-F648-8321-5C9A4B4A55FA}" type="slidenum">
              <a:rPr lang="en-US" smtClean="0"/>
              <a:t>118</a:t>
            </a:fld>
            <a:endParaRPr lang="en-US"/>
          </a:p>
        </p:txBody>
      </p:sp>
      <p:sp>
        <p:nvSpPr>
          <p:cNvPr id="12" name="Rectangle 11">
            <a:extLst>
              <a:ext uri="{FF2B5EF4-FFF2-40B4-BE49-F238E27FC236}">
                <a16:creationId xmlns:a16="http://schemas.microsoft.com/office/drawing/2014/main" id="{B2262A26-4604-304C-B555-67438C755F3C}"/>
              </a:ext>
            </a:extLst>
          </p:cNvPr>
          <p:cNvSpPr/>
          <p:nvPr/>
        </p:nvSpPr>
        <p:spPr>
          <a:xfrm>
            <a:off x="-884713" y="544769"/>
            <a:ext cx="9886209" cy="646331"/>
          </a:xfrm>
          <a:prstGeom prst="rect">
            <a:avLst/>
          </a:prstGeom>
        </p:spPr>
        <p:txBody>
          <a:bodyPr wrap="square">
            <a:spAutoFit/>
          </a:bodyPr>
          <a:lstStyle/>
          <a:p>
            <a:pPr lvl="2"/>
            <a:r>
              <a:rPr lang="en-US" b="1" dirty="0" err="1"/>
              <a:t>C.ii</a:t>
            </a:r>
            <a:r>
              <a:rPr lang="en-US" b="1" dirty="0"/>
              <a:t>. Compute reference R from 20200103 model, then a modified R using C*</a:t>
            </a:r>
            <a:r>
              <a:rPr lang="en-US" b="1" dirty="0">
                <a:latin typeface="Symbol" pitchFamily="2" charset="2"/>
              </a:rPr>
              <a:t> </a:t>
            </a:r>
            <a:r>
              <a:rPr lang="en-US" b="1" dirty="0" err="1">
                <a:latin typeface="Symbol" pitchFamily="2" charset="2"/>
              </a:rPr>
              <a:t>h</a:t>
            </a:r>
            <a:r>
              <a:rPr lang="en-US" b="1" baseline="-25000" dirty="0" err="1"/>
              <a:t>OMCWC</a:t>
            </a:r>
            <a:endParaRPr lang="en-US" b="1" dirty="0"/>
          </a:p>
          <a:p>
            <a:pPr lvl="2"/>
            <a:endParaRPr lang="en-US" dirty="0"/>
          </a:p>
        </p:txBody>
      </p:sp>
      <p:sp>
        <p:nvSpPr>
          <p:cNvPr id="13" name="Title 1">
            <a:extLst>
              <a:ext uri="{FF2B5EF4-FFF2-40B4-BE49-F238E27FC236}">
                <a16:creationId xmlns:a16="http://schemas.microsoft.com/office/drawing/2014/main" id="{33872751-5BE9-494D-91BC-C05C3270DD60}"/>
              </a:ext>
            </a:extLst>
          </p:cNvPr>
          <p:cNvSpPr>
            <a:spLocks noGrp="1"/>
          </p:cNvSpPr>
          <p:nvPr>
            <p:ph type="title"/>
          </p:nvPr>
        </p:nvSpPr>
        <p:spPr>
          <a:xfrm>
            <a:off x="0" y="1"/>
            <a:ext cx="9144000" cy="691376"/>
          </a:xfrm>
        </p:spPr>
        <p:txBody>
          <a:bodyPr>
            <a:normAutofit fontScale="90000"/>
          </a:bodyPr>
          <a:lstStyle/>
          <a:p>
            <a:r>
              <a:rPr lang="en-US" dirty="0"/>
              <a:t>II.5 Fitting and Predicting Systematic Error</a:t>
            </a:r>
          </a:p>
        </p:txBody>
      </p:sp>
      <p:sp>
        <p:nvSpPr>
          <p:cNvPr id="14" name="TextBox 13">
            <a:extLst>
              <a:ext uri="{FF2B5EF4-FFF2-40B4-BE49-F238E27FC236}">
                <a16:creationId xmlns:a16="http://schemas.microsoft.com/office/drawing/2014/main" id="{CE669A19-6B4C-1A4B-AA21-23FBF8CC63E3}"/>
              </a:ext>
            </a:extLst>
          </p:cNvPr>
          <p:cNvSpPr txBox="1"/>
          <p:nvPr/>
        </p:nvSpPr>
        <p:spPr>
          <a:xfrm>
            <a:off x="1769423" y="2446318"/>
            <a:ext cx="5700156" cy="923330"/>
          </a:xfrm>
          <a:prstGeom prst="rect">
            <a:avLst/>
          </a:prstGeom>
          <a:noFill/>
        </p:spPr>
        <p:txBody>
          <a:bodyPr wrap="square" rtlCol="0">
            <a:spAutoFit/>
          </a:bodyPr>
          <a:lstStyle/>
          <a:p>
            <a:r>
              <a:rPr lang="en-US" dirty="0"/>
              <a:t>This is the same as the right two panels on the previous page, but zoomed to the same frequency range and </a:t>
            </a:r>
            <a:r>
              <a:rPr lang="en-US" dirty="0" err="1"/>
              <a:t>ylims</a:t>
            </a:r>
            <a:r>
              <a:rPr lang="en-US" dirty="0"/>
              <a:t> as typical BB injections. </a:t>
            </a:r>
          </a:p>
        </p:txBody>
      </p:sp>
      <p:sp>
        <p:nvSpPr>
          <p:cNvPr id="15" name="TextBox 14">
            <a:extLst>
              <a:ext uri="{FF2B5EF4-FFF2-40B4-BE49-F238E27FC236}">
                <a16:creationId xmlns:a16="http://schemas.microsoft.com/office/drawing/2014/main" id="{09BCE467-CF3D-B845-AB0D-D71BB62BFF25}"/>
              </a:ext>
            </a:extLst>
          </p:cNvPr>
          <p:cNvSpPr txBox="1"/>
          <p:nvPr/>
        </p:nvSpPr>
        <p:spPr>
          <a:xfrm>
            <a:off x="1648689" y="3964380"/>
            <a:ext cx="6236525" cy="646331"/>
          </a:xfrm>
          <a:prstGeom prst="rect">
            <a:avLst/>
          </a:prstGeom>
          <a:noFill/>
        </p:spPr>
        <p:txBody>
          <a:bodyPr wrap="square" rtlCol="0">
            <a:spAutoFit/>
          </a:bodyPr>
          <a:lstStyle/>
          <a:p>
            <a:r>
              <a:rPr lang="en-US" b="1" dirty="0"/>
              <a:t>In short: all this work, and the predicted error isn’t big enough to explain what was seen on that fateful day in Mar 2020…</a:t>
            </a:r>
          </a:p>
        </p:txBody>
      </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A704AEB9-8846-8C40-8510-0FC773C08AC6}"/>
                  </a:ext>
                </a:extLst>
              </p:cNvPr>
              <p:cNvSpPr/>
              <p:nvPr/>
            </p:nvSpPr>
            <p:spPr>
              <a:xfrm>
                <a:off x="6070008" y="1588277"/>
                <a:ext cx="1017843" cy="376706"/>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sSubSup>
                        <m:sSubSupPr>
                          <m:ctrlPr>
                            <a:rPr lang="en-US" i="1" smtClean="0">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b="0" i="1" smtClean="0">
                              <a:solidFill>
                                <a:schemeClr val="accent1"/>
                              </a:solidFill>
                              <a:latin typeface="Cambria Math" panose="02040503050406030204" pitchFamily="18" charset="0"/>
                              <a:ea typeface="Cambria Math" panose="02040503050406030204" pitchFamily="18" charset="0"/>
                            </a:rPr>
                            <m:t>𝑅</m:t>
                          </m:r>
                        </m:sub>
                        <m:sup>
                          <m:r>
                            <a:rPr lang="en-US" i="1">
                              <a:solidFill>
                                <a:schemeClr val="accent1"/>
                              </a:solidFill>
                              <a:latin typeface="Cambria Math" panose="02040503050406030204" pitchFamily="18" charset="0"/>
                            </a:rPr>
                            <m:t>𝑂𝑀𝐶𝑊𝐶</m:t>
                          </m:r>
                        </m:sup>
                      </m:sSubSup>
                    </m:oMath>
                  </m:oMathPara>
                </a14:m>
                <a:endParaRPr lang="en-US" dirty="0"/>
              </a:p>
            </p:txBody>
          </p:sp>
        </mc:Choice>
        <mc:Fallback>
          <p:sp>
            <p:nvSpPr>
              <p:cNvPr id="9" name="Rectangle 8">
                <a:extLst>
                  <a:ext uri="{FF2B5EF4-FFF2-40B4-BE49-F238E27FC236}">
                    <a16:creationId xmlns:a16="http://schemas.microsoft.com/office/drawing/2014/main" id="{A704AEB9-8846-8C40-8510-0FC773C08AC6}"/>
                  </a:ext>
                </a:extLst>
              </p:cNvPr>
              <p:cNvSpPr>
                <a:spLocks noRot="1" noChangeAspect="1" noMove="1" noResize="1" noEditPoints="1" noAdjustHandles="1" noChangeArrowheads="1" noChangeShapeType="1" noTextEdit="1"/>
              </p:cNvSpPr>
              <p:nvPr/>
            </p:nvSpPr>
            <p:spPr>
              <a:xfrm>
                <a:off x="6070008" y="1588277"/>
                <a:ext cx="1017843" cy="376706"/>
              </a:xfrm>
              <a:prstGeom prst="rect">
                <a:avLst/>
              </a:prstGeom>
              <a:blipFill>
                <a:blip r:embed="rId3"/>
                <a:stretch>
                  <a:fillRect b="-10345"/>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FDAE1A44-83E8-FF43-9D8E-2D38CF853E09}"/>
              </a:ext>
            </a:extLst>
          </p:cNvPr>
          <p:cNvCxnSpPr>
            <a:cxnSpLocks/>
          </p:cNvCxnSpPr>
          <p:nvPr/>
        </p:nvCxnSpPr>
        <p:spPr>
          <a:xfrm flipH="1">
            <a:off x="5830784" y="1947553"/>
            <a:ext cx="285009" cy="308759"/>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2342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lnSpcReduction="10000"/>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solidFill>
                  <a:schemeClr val="bg1">
                    <a:lumMod val="50000"/>
                  </a:schemeClr>
                </a:solidFill>
              </a:rPr>
              <a:t>PART I: The ETMX UIM Driver, from Nov 27 to Dec 03 2019</a:t>
            </a:r>
          </a:p>
          <a:p>
            <a:pPr marL="971550" lvl="1" indent="-514350">
              <a:buFont typeface="+mj-lt"/>
              <a:buAutoNum type="arabicPeriod"/>
            </a:pPr>
            <a:endParaRPr lang="en-US" dirty="0">
              <a:solidFill>
                <a:schemeClr val="bg1">
                  <a:lumMod val="50000"/>
                </a:schemeClr>
              </a:solidFill>
            </a:endParaRPr>
          </a:p>
          <a:p>
            <a:pPr marL="0" indent="0">
              <a:buNone/>
            </a:pPr>
            <a:r>
              <a:rPr lang="en-US" dirty="0"/>
              <a:t>PART II: The OMC Whitening Chassis, from Mar 16 to 27 2020</a:t>
            </a:r>
          </a:p>
          <a:p>
            <a:pPr marL="971550" lvl="1" indent="-514350">
              <a:buFont typeface="+mj-lt"/>
              <a:buAutoNum type="arabicPeriod"/>
            </a:pPr>
            <a:r>
              <a:rPr lang="en-US" dirty="0">
                <a:solidFill>
                  <a:schemeClr val="bg1">
                    <a:lumMod val="50000"/>
                  </a:schemeClr>
                </a:solidFill>
              </a:rPr>
              <a:t>What’s the issue?</a:t>
            </a:r>
          </a:p>
          <a:p>
            <a:pPr marL="971550" lvl="1" indent="-514350">
              <a:buFont typeface="+mj-lt"/>
              <a:buAutoNum type="arabicPeriod"/>
            </a:pPr>
            <a:r>
              <a:rPr lang="en-US" dirty="0">
                <a:solidFill>
                  <a:schemeClr val="bg1">
                    <a:lumMod val="50000"/>
                  </a:schemeClr>
                </a:solidFill>
              </a:rPr>
              <a:t>Game Plan / Review of the Original Data</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Review of the Existing Compensation Scheme</a:t>
            </a:r>
          </a:p>
          <a:p>
            <a:pPr marL="971550" lvl="1" indent="-514350">
              <a:buFont typeface="+mj-lt"/>
              <a:buAutoNum type="arabicPeriod"/>
            </a:pPr>
            <a:r>
              <a:rPr lang="en-US" dirty="0">
                <a:solidFill>
                  <a:schemeClr val="bg1">
                    <a:lumMod val="50000"/>
                  </a:schemeClr>
                </a:solidFill>
              </a:rPr>
              <a:t>Fitting and Predicting the Response Function Systematic Error</a:t>
            </a:r>
          </a:p>
          <a:p>
            <a:pPr marL="971550" lvl="1" indent="-514350">
              <a:buFont typeface="+mj-lt"/>
              <a:buAutoNum type="arabicPeriod"/>
            </a:pPr>
            <a:r>
              <a:rPr lang="en-US" dirty="0"/>
              <a:t>Comparison against measured Response Function Error</a:t>
            </a:r>
          </a:p>
          <a:p>
            <a:pPr marL="971550" lvl="1" indent="-514350">
              <a:buFont typeface="+mj-lt"/>
              <a:buAutoNum type="arabicPeriod"/>
            </a:pPr>
            <a:r>
              <a:rPr lang="en-US" dirty="0">
                <a:solidFill>
                  <a:schemeClr val="bg1">
                    <a:lumMod val="50000"/>
                  </a:schemeClr>
                </a:solidFill>
              </a:rPr>
              <a:t>Collateral Damage on TDCFs</a:t>
            </a:r>
          </a:p>
          <a:p>
            <a:pPr marL="971550" lvl="1" indent="-514350">
              <a:buFont typeface="+mj-lt"/>
              <a:buAutoNum type="arabicPeriod"/>
            </a:pPr>
            <a:r>
              <a:rPr lang="en-US" dirty="0">
                <a:solidFill>
                  <a:schemeClr val="bg1">
                    <a:lumMod val="50000"/>
                  </a:schemeClr>
                </a:solidFill>
              </a:rPr>
              <a:t>Final Answer</a:t>
            </a:r>
          </a:p>
          <a:p>
            <a:pPr marL="971550" lvl="1" indent="-514350">
              <a:buFont typeface="+mj-lt"/>
              <a:buAutoNum type="arabicPeriod"/>
            </a:pPr>
            <a:r>
              <a:rPr lang="en-US" dirty="0">
                <a:solidFill>
                  <a:schemeClr val="bg1">
                    <a:lumMod val="50000"/>
                  </a:schemeClr>
                </a:solidFill>
              </a:rPr>
              <a:t>Conclusions</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119</a:t>
            </a:fld>
            <a:endParaRPr lang="en-US"/>
          </a:p>
        </p:txBody>
      </p:sp>
    </p:spTree>
    <p:extLst>
      <p:ext uri="{BB962C8B-B14F-4D97-AF65-F5344CB8AC3E}">
        <p14:creationId xmlns:p14="http://schemas.microsoft.com/office/powerpoint/2010/main" val="2154093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B5A691D8-79B9-964A-B911-F27B92484D86}"/>
              </a:ext>
            </a:extLst>
          </p:cNvPr>
          <p:cNvPicPr>
            <a:picLocks noChangeAspect="1"/>
          </p:cNvPicPr>
          <p:nvPr/>
        </p:nvPicPr>
        <p:blipFill>
          <a:blip r:embed="rId2"/>
          <a:stretch>
            <a:fillRect/>
          </a:stretch>
        </p:blipFill>
        <p:spPr>
          <a:xfrm>
            <a:off x="986973" y="607965"/>
            <a:ext cx="7478813" cy="3383463"/>
          </a:xfrm>
          <a:prstGeom prst="rect">
            <a:avLst/>
          </a:prstGeom>
        </p:spPr>
      </p:pic>
      <p:cxnSp>
        <p:nvCxnSpPr>
          <p:cNvPr id="33" name="Straight Arrow Connector 32">
            <a:extLst>
              <a:ext uri="{FF2B5EF4-FFF2-40B4-BE49-F238E27FC236}">
                <a16:creationId xmlns:a16="http://schemas.microsoft.com/office/drawing/2014/main" id="{86C7599A-67B1-3C48-964D-91FD17086D7A}"/>
              </a:ext>
            </a:extLst>
          </p:cNvPr>
          <p:cNvCxnSpPr>
            <a:cxnSpLocks/>
          </p:cNvCxnSpPr>
          <p:nvPr/>
        </p:nvCxnSpPr>
        <p:spPr>
          <a:xfrm flipV="1">
            <a:off x="7670801" y="1510145"/>
            <a:ext cx="0" cy="15794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F5E2149-0578-1942-BD69-AFE5C27D5DEF}"/>
              </a:ext>
            </a:extLst>
          </p:cNvPr>
          <p:cNvSpPr>
            <a:spLocks noGrp="1"/>
          </p:cNvSpPr>
          <p:nvPr>
            <p:ph type="title"/>
          </p:nvPr>
        </p:nvSpPr>
        <p:spPr/>
        <p:txBody>
          <a:bodyPr>
            <a:normAutofit fontScale="90000"/>
          </a:bodyPr>
          <a:lstStyle/>
          <a:p>
            <a:r>
              <a:rPr lang="en-US" dirty="0"/>
              <a:t>I.3 Review of the Circuit: </a:t>
            </a:r>
            <a:r>
              <a:rPr lang="en-US" sz="3100" dirty="0"/>
              <a:t>Simplified, Differential</a:t>
            </a:r>
            <a:endParaRPr lang="en-US" dirty="0"/>
          </a:p>
        </p:txBody>
      </p:sp>
      <p:sp>
        <p:nvSpPr>
          <p:cNvPr id="4" name="Date Placeholder 3">
            <a:extLst>
              <a:ext uri="{FF2B5EF4-FFF2-40B4-BE49-F238E27FC236}">
                <a16:creationId xmlns:a16="http://schemas.microsoft.com/office/drawing/2014/main" id="{599C50AC-42C7-3947-BB7E-96ED9F09448A}"/>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6B9051DD-7287-9B45-BC7F-A2987BEFE6AC}"/>
              </a:ext>
            </a:extLst>
          </p:cNvPr>
          <p:cNvSpPr>
            <a:spLocks noGrp="1"/>
          </p:cNvSpPr>
          <p:nvPr>
            <p:ph type="sldNum" sz="quarter" idx="12"/>
          </p:nvPr>
        </p:nvSpPr>
        <p:spPr/>
        <p:txBody>
          <a:bodyPr/>
          <a:lstStyle/>
          <a:p>
            <a:fld id="{70339496-BD1E-F648-8321-5C9A4B4A55FA}" type="slidenum">
              <a:rPr lang="en-US" smtClean="0"/>
              <a:t>12</a:t>
            </a:fld>
            <a:endParaRPr lang="en-US"/>
          </a:p>
        </p:txBody>
      </p:sp>
      <p:cxnSp>
        <p:nvCxnSpPr>
          <p:cNvPr id="8" name="Straight Arrow Connector 7">
            <a:extLst>
              <a:ext uri="{FF2B5EF4-FFF2-40B4-BE49-F238E27FC236}">
                <a16:creationId xmlns:a16="http://schemas.microsoft.com/office/drawing/2014/main" id="{6DA86FC7-FC88-454F-92FB-48F175E8C572}"/>
              </a:ext>
            </a:extLst>
          </p:cNvPr>
          <p:cNvCxnSpPr>
            <a:cxnSpLocks/>
          </p:cNvCxnSpPr>
          <p:nvPr/>
        </p:nvCxnSpPr>
        <p:spPr>
          <a:xfrm>
            <a:off x="7672782" y="2008904"/>
            <a:ext cx="0" cy="6887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85D6893-1139-CC47-BE4B-4FA84049B93A}"/>
              </a:ext>
            </a:extLst>
          </p:cNvPr>
          <p:cNvSpPr txBox="1"/>
          <p:nvPr/>
        </p:nvSpPr>
        <p:spPr>
          <a:xfrm>
            <a:off x="7734140" y="2068281"/>
            <a:ext cx="526106" cy="400110"/>
          </a:xfrm>
          <a:prstGeom prst="rect">
            <a:avLst/>
          </a:prstGeom>
          <a:noFill/>
        </p:spPr>
        <p:txBody>
          <a:bodyPr wrap="square" rtlCol="0">
            <a:spAutoFit/>
          </a:bodyPr>
          <a:lstStyle/>
          <a:p>
            <a:r>
              <a:rPr lang="en-US" sz="2000" i="1" dirty="0" err="1">
                <a:solidFill>
                  <a:schemeClr val="accent1"/>
                </a:solidFill>
                <a:latin typeface="Times New Roman" panose="02020603050405020304" pitchFamily="18" charset="0"/>
                <a:cs typeface="Times New Roman" panose="02020603050405020304" pitchFamily="18" charset="0"/>
              </a:rPr>
              <a:t>I</a:t>
            </a:r>
            <a:r>
              <a:rPr lang="en-US" sz="2000" i="1" baseline="-25000" dirty="0" err="1">
                <a:solidFill>
                  <a:schemeClr val="accent1"/>
                </a:solidFill>
                <a:latin typeface="Times New Roman" panose="02020603050405020304" pitchFamily="18" charset="0"/>
                <a:cs typeface="Times New Roman" panose="02020603050405020304" pitchFamily="18" charset="0"/>
              </a:rPr>
              <a:t>coil</a:t>
            </a:r>
            <a:endParaRPr lang="en-US" sz="2000" i="1" dirty="0">
              <a:solidFill>
                <a:schemeClr val="accent1"/>
              </a:solidFill>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1D3EEC18-ED8F-A048-B96B-ED3CBA9BB3A8}"/>
              </a:ext>
            </a:extLst>
          </p:cNvPr>
          <p:cNvCxnSpPr>
            <a:cxnSpLocks/>
          </p:cNvCxnSpPr>
          <p:nvPr/>
        </p:nvCxnSpPr>
        <p:spPr>
          <a:xfrm>
            <a:off x="7239988" y="1553025"/>
            <a:ext cx="0" cy="1508170"/>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A04D67E-90CB-F947-AC32-B132A54868CA}"/>
              </a:ext>
            </a:extLst>
          </p:cNvPr>
          <p:cNvCxnSpPr>
            <a:cxnSpLocks/>
          </p:cNvCxnSpPr>
          <p:nvPr/>
        </p:nvCxnSpPr>
        <p:spPr>
          <a:xfrm>
            <a:off x="5704112" y="1553025"/>
            <a:ext cx="0" cy="1494316"/>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D94776F-C4FD-2F4C-A991-D8697171C9A3}"/>
              </a:ext>
            </a:extLst>
          </p:cNvPr>
          <p:cNvSpPr txBox="1"/>
          <p:nvPr/>
        </p:nvSpPr>
        <p:spPr>
          <a:xfrm>
            <a:off x="6654143" y="1725878"/>
            <a:ext cx="598241"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coil</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938DA8C-CCC5-0C4E-910E-DB3BD8A83252}"/>
              </a:ext>
            </a:extLst>
          </p:cNvPr>
          <p:cNvSpPr txBox="1"/>
          <p:nvPr/>
        </p:nvSpPr>
        <p:spPr>
          <a:xfrm>
            <a:off x="5130142" y="1737753"/>
            <a:ext cx="531364"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out</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00E828C7-485D-0E4D-94B3-B39DE4F74A86}"/>
              </a:ext>
            </a:extLst>
          </p:cNvPr>
          <p:cNvCxnSpPr>
            <a:cxnSpLocks/>
          </p:cNvCxnSpPr>
          <p:nvPr/>
        </p:nvCxnSpPr>
        <p:spPr>
          <a:xfrm>
            <a:off x="1037110" y="1670457"/>
            <a:ext cx="0" cy="1266707"/>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FECFA22-98D2-A845-9A70-44E19284803D}"/>
              </a:ext>
            </a:extLst>
          </p:cNvPr>
          <p:cNvSpPr txBox="1"/>
          <p:nvPr/>
        </p:nvSpPr>
        <p:spPr>
          <a:xfrm>
            <a:off x="579913" y="1698167"/>
            <a:ext cx="455766"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D9D0D206-0DAD-DC4A-82F1-D2B7E608801A}"/>
              </a:ext>
            </a:extLst>
          </p:cNvPr>
          <p:cNvCxnSpPr>
            <a:cxnSpLocks/>
          </p:cNvCxnSpPr>
          <p:nvPr/>
        </p:nvCxnSpPr>
        <p:spPr>
          <a:xfrm>
            <a:off x="1145971" y="3546759"/>
            <a:ext cx="169421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5EE01A-5CEF-EB47-9003-BE52E9001CC2}"/>
              </a:ext>
            </a:extLst>
          </p:cNvPr>
          <p:cNvSpPr txBox="1"/>
          <p:nvPr/>
        </p:nvSpPr>
        <p:spPr>
          <a:xfrm>
            <a:off x="1561241" y="3679367"/>
            <a:ext cx="936475" cy="584775"/>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G</a:t>
            </a:r>
            <a:r>
              <a:rPr lang="en-US" sz="3200" i="1" baseline="-25000" dirty="0">
                <a:latin typeface="Times New Roman" panose="02020603050405020304" pitchFamily="18" charset="0"/>
                <a:cs typeface="Times New Roman" panose="02020603050405020304" pitchFamily="18" charset="0"/>
              </a:rPr>
              <a:t>LP1</a:t>
            </a:r>
            <a:endParaRPr lang="en-US" sz="3200" i="1" dirty="0">
              <a:latin typeface="Times New Roman" panose="02020603050405020304" pitchFamily="18"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BD13BD14-4AC1-634B-A56C-361A2FE90720}"/>
              </a:ext>
            </a:extLst>
          </p:cNvPr>
          <p:cNvCxnSpPr>
            <a:cxnSpLocks/>
          </p:cNvCxnSpPr>
          <p:nvPr/>
        </p:nvCxnSpPr>
        <p:spPr>
          <a:xfrm>
            <a:off x="2990603" y="4081150"/>
            <a:ext cx="280059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8009BA5-9F6E-C143-9F98-91121226DCC0}"/>
              </a:ext>
            </a:extLst>
          </p:cNvPr>
          <p:cNvSpPr txBox="1"/>
          <p:nvPr/>
        </p:nvSpPr>
        <p:spPr>
          <a:xfrm>
            <a:off x="4215746" y="4087087"/>
            <a:ext cx="950901" cy="584775"/>
          </a:xfrm>
          <a:prstGeom prst="rect">
            <a:avLst/>
          </a:prstGeom>
          <a:noFill/>
        </p:spPr>
        <p:txBody>
          <a:bodyPr wrap="square" rtlCol="0">
            <a:spAutoFit/>
          </a:bodyPr>
          <a:lstStyle/>
          <a:p>
            <a:r>
              <a:rPr lang="en-US" sz="3200" i="1" dirty="0" err="1">
                <a:latin typeface="Times New Roman" panose="02020603050405020304" pitchFamily="18" charset="0"/>
                <a:cs typeface="Times New Roman" panose="02020603050405020304" pitchFamily="18" charset="0"/>
              </a:rPr>
              <a:t>G</a:t>
            </a:r>
            <a:r>
              <a:rPr lang="en-US" sz="3200" i="1" baseline="-25000" dirty="0" err="1">
                <a:latin typeface="Times New Roman" panose="02020603050405020304" pitchFamily="18" charset="0"/>
                <a:cs typeface="Times New Roman" panose="02020603050405020304" pitchFamily="18" charset="0"/>
              </a:rPr>
              <a:t>amp</a:t>
            </a:r>
            <a:endParaRPr lang="en-US" sz="3200" i="1" dirty="0">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46D607D5-CEE9-E94F-8124-8B18123B3DBB}"/>
              </a:ext>
            </a:extLst>
          </p:cNvPr>
          <p:cNvCxnSpPr>
            <a:cxnSpLocks/>
          </p:cNvCxnSpPr>
          <p:nvPr/>
        </p:nvCxnSpPr>
        <p:spPr>
          <a:xfrm>
            <a:off x="6020794" y="3772391"/>
            <a:ext cx="94012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BDB6467-5A64-BA42-AC95-B0B222A98D43}"/>
              </a:ext>
            </a:extLst>
          </p:cNvPr>
          <p:cNvSpPr txBox="1"/>
          <p:nvPr/>
        </p:nvSpPr>
        <p:spPr>
          <a:xfrm>
            <a:off x="6192987" y="3742704"/>
            <a:ext cx="845121" cy="584775"/>
          </a:xfrm>
          <a:prstGeom prst="rect">
            <a:avLst/>
          </a:prstGeom>
          <a:noFill/>
        </p:spPr>
        <p:txBody>
          <a:bodyPr wrap="square" rtlCol="0">
            <a:spAutoFit/>
          </a:bodyPr>
          <a:lstStyle/>
          <a:p>
            <a:r>
              <a:rPr lang="en-US" sz="3200" i="1" dirty="0" err="1">
                <a:latin typeface="Times New Roman" panose="02020603050405020304" pitchFamily="18" charset="0"/>
                <a:cs typeface="Times New Roman" panose="02020603050405020304" pitchFamily="18" charset="0"/>
              </a:rPr>
              <a:t>Z</a:t>
            </a:r>
            <a:r>
              <a:rPr lang="en-US" sz="3200" i="1" baseline="-25000" dirty="0" err="1">
                <a:latin typeface="Times New Roman" panose="02020603050405020304" pitchFamily="18" charset="0"/>
                <a:cs typeface="Times New Roman" panose="02020603050405020304" pitchFamily="18" charset="0"/>
              </a:rPr>
              <a:t>out</a:t>
            </a:r>
            <a:endParaRPr lang="en-US" sz="3200" i="1"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DE877BF-67B0-FE42-99FA-491E50C96AA7}"/>
              </a:ext>
            </a:extLst>
          </p:cNvPr>
          <p:cNvSpPr txBox="1"/>
          <p:nvPr/>
        </p:nvSpPr>
        <p:spPr>
          <a:xfrm>
            <a:off x="7724351" y="2419266"/>
            <a:ext cx="665567"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coil</a:t>
            </a:r>
            <a:endParaRPr lang="en-US" sz="2400" i="1"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A714D679-FCCD-DE47-BDCC-B68D1632F62C}"/>
              </a:ext>
            </a:extLst>
          </p:cNvPr>
          <p:cNvSpPr txBox="1"/>
          <p:nvPr/>
        </p:nvSpPr>
        <p:spPr>
          <a:xfrm>
            <a:off x="110836" y="4572000"/>
            <a:ext cx="8880764"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All parts of the circuit that have gain, but no frequency dependence, we just ignore. We’ll scale the gain of all models to the measurement in the end. We’re looking for poles and zeros</a:t>
            </a:r>
          </a:p>
          <a:p>
            <a:pPr marL="285750" indent="-285750">
              <a:buFont typeface="Arial" panose="020B0604020202020204" pitchFamily="34" charset="0"/>
              <a:buChar char="•"/>
            </a:pPr>
            <a:r>
              <a:rPr lang="en-US" dirty="0"/>
              <a:t>The low pass, the output impedance network, and the coil will define the ”important” poles and zeros (below 1 kHz). </a:t>
            </a:r>
            <a:r>
              <a:rPr lang="en-US" dirty="0">
                <a:solidFill>
                  <a:schemeClr val="bg1">
                    <a:lumMod val="50000"/>
                  </a:schemeClr>
                </a:solidFill>
              </a:rPr>
              <a:t>(I wonder if the output current amplifier is important later)</a:t>
            </a:r>
          </a:p>
          <a:p>
            <a:pPr marL="285750" indent="-285750">
              <a:buFont typeface="Arial" panose="020B0604020202020204" pitchFamily="34" charset="0"/>
              <a:buChar char="•"/>
            </a:pPr>
            <a:r>
              <a:rPr lang="en-US" dirty="0"/>
              <a:t>In the end, the “transfer function” we want the </a:t>
            </a:r>
            <a:r>
              <a:rPr lang="en-US" i="1" dirty="0"/>
              <a:t>transconductance</a:t>
            </a:r>
            <a:r>
              <a:rPr lang="en-US" dirty="0"/>
              <a:t> of the driver / coil system: </a:t>
            </a:r>
            <a:r>
              <a:rPr lang="en-US" i="1" dirty="0" err="1">
                <a:latin typeface="Times New Roman" panose="02020603050405020304" pitchFamily="18" charset="0"/>
                <a:cs typeface="Times New Roman" panose="02020603050405020304" pitchFamily="18" charset="0"/>
              </a:rPr>
              <a:t>I</a:t>
            </a:r>
            <a:r>
              <a:rPr lang="en-US" i="1" baseline="-25000" dirty="0" err="1">
                <a:latin typeface="Times New Roman" panose="02020603050405020304" pitchFamily="18" charset="0"/>
                <a:cs typeface="Times New Roman" panose="02020603050405020304" pitchFamily="18" charset="0"/>
              </a:rPr>
              <a:t>coil</a:t>
            </a:r>
            <a:r>
              <a:rPr lang="en-US" i="1" dirty="0">
                <a:latin typeface="Times New Roman" panose="02020603050405020304" pitchFamily="18" charset="0"/>
                <a:cs typeface="Times New Roman" panose="02020603050405020304" pitchFamily="18" charset="0"/>
              </a:rPr>
              <a:t> / V</a:t>
            </a:r>
            <a:r>
              <a:rPr lang="en-US" i="1" baseline="-25000" dirty="0">
                <a:latin typeface="Times New Roman" panose="02020603050405020304" pitchFamily="18" charset="0"/>
                <a:cs typeface="Times New Roman" panose="02020603050405020304" pitchFamily="18" charset="0"/>
              </a:rPr>
              <a:t>in</a:t>
            </a:r>
            <a:endParaRPr lang="en-US" i="1" dirty="0">
              <a:latin typeface="Times New Roman" panose="02020603050405020304" pitchFamily="18" charset="0"/>
              <a:cs typeface="Times New Roman" panose="02020603050405020304" pitchFamily="18" charset="0"/>
            </a:endParaRPr>
          </a:p>
        </p:txBody>
      </p:sp>
      <p:sp>
        <p:nvSpPr>
          <p:cNvPr id="53" name="TextBox 4">
            <a:extLst>
              <a:ext uri="{FF2B5EF4-FFF2-40B4-BE49-F238E27FC236}">
                <a16:creationId xmlns:a16="http://schemas.microsoft.com/office/drawing/2014/main" id="{ABC4B50F-346C-5D48-A14B-A1503C133B80}"/>
              </a:ext>
            </a:extLst>
          </p:cNvPr>
          <p:cNvSpPr txBox="1">
            <a:spLocks noChangeArrowheads="1"/>
          </p:cNvSpPr>
          <p:nvPr/>
        </p:nvSpPr>
        <p:spPr bwMode="auto">
          <a:xfrm>
            <a:off x="0" y="946430"/>
            <a:ext cx="31049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latin typeface="Calibri" panose="020F0502020204030204" pitchFamily="34" charset="0"/>
              </a:rPr>
              <a:t>Here’s the circuit Simplified.</a:t>
            </a:r>
          </a:p>
        </p:txBody>
      </p:sp>
      <p:sp>
        <p:nvSpPr>
          <p:cNvPr id="54" name="TextBox 53">
            <a:extLst>
              <a:ext uri="{FF2B5EF4-FFF2-40B4-BE49-F238E27FC236}">
                <a16:creationId xmlns:a16="http://schemas.microsoft.com/office/drawing/2014/main" id="{68343FC4-9DD9-C349-BE3F-A75E04D18AF7}"/>
              </a:ext>
            </a:extLst>
          </p:cNvPr>
          <p:cNvSpPr txBox="1"/>
          <p:nvPr/>
        </p:nvSpPr>
        <p:spPr>
          <a:xfrm>
            <a:off x="2782782" y="1739731"/>
            <a:ext cx="625492" cy="400110"/>
          </a:xfrm>
          <a:prstGeom prst="rect">
            <a:avLst/>
          </a:prstGeom>
          <a:noFill/>
        </p:spPr>
        <p:txBody>
          <a:bodyPr wrap="non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LP1</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55" name="Straight Arrow Connector 54">
            <a:extLst>
              <a:ext uri="{FF2B5EF4-FFF2-40B4-BE49-F238E27FC236}">
                <a16:creationId xmlns:a16="http://schemas.microsoft.com/office/drawing/2014/main" id="{03BC4BFE-0F84-AF46-BCB6-C8EC0A02ED1C}"/>
              </a:ext>
            </a:extLst>
          </p:cNvPr>
          <p:cNvCxnSpPr>
            <a:cxnSpLocks/>
          </p:cNvCxnSpPr>
          <p:nvPr/>
        </p:nvCxnSpPr>
        <p:spPr>
          <a:xfrm>
            <a:off x="2782783" y="1683652"/>
            <a:ext cx="0" cy="1266707"/>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2A12FB8-F406-9B43-83D4-E5741C7371AD}"/>
              </a:ext>
            </a:extLst>
          </p:cNvPr>
          <p:cNvSpPr txBox="1"/>
          <p:nvPr/>
        </p:nvSpPr>
        <p:spPr>
          <a:xfrm>
            <a:off x="7659038" y="3457038"/>
            <a:ext cx="817305"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cable</a:t>
            </a:r>
            <a:endParaRPr lang="en-US" sz="2400" i="1" dirty="0">
              <a:latin typeface="Times New Roman" panose="02020603050405020304" pitchFamily="18" charset="0"/>
              <a:cs typeface="Times New Roman" panose="02020603050405020304" pitchFamily="18" charset="0"/>
            </a:endParaRPr>
          </a:p>
        </p:txBody>
      </p:sp>
      <p:cxnSp>
        <p:nvCxnSpPr>
          <p:cNvPr id="65" name="Straight Arrow Connector 64">
            <a:extLst>
              <a:ext uri="{FF2B5EF4-FFF2-40B4-BE49-F238E27FC236}">
                <a16:creationId xmlns:a16="http://schemas.microsoft.com/office/drawing/2014/main" id="{2B959DFD-9912-3B45-8D58-954F21638A48}"/>
              </a:ext>
            </a:extLst>
          </p:cNvPr>
          <p:cNvCxnSpPr>
            <a:cxnSpLocks/>
          </p:cNvCxnSpPr>
          <p:nvPr/>
        </p:nvCxnSpPr>
        <p:spPr>
          <a:xfrm>
            <a:off x="7750631" y="3416791"/>
            <a:ext cx="610921"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3429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D5D2-B168-B046-B30D-A3C5322FF365}"/>
              </a:ext>
            </a:extLst>
          </p:cNvPr>
          <p:cNvSpPr>
            <a:spLocks noGrp="1"/>
          </p:cNvSpPr>
          <p:nvPr>
            <p:ph type="title"/>
          </p:nvPr>
        </p:nvSpPr>
        <p:spPr/>
        <p:txBody>
          <a:bodyPr>
            <a:normAutofit fontScale="90000"/>
          </a:bodyPr>
          <a:lstStyle/>
          <a:p>
            <a:r>
              <a:rPr lang="en-US" dirty="0"/>
              <a:t>II.6 Compare Against Measurement</a:t>
            </a:r>
          </a:p>
        </p:txBody>
      </p:sp>
      <p:sp>
        <p:nvSpPr>
          <p:cNvPr id="3" name="Content Placeholder 2">
            <a:extLst>
              <a:ext uri="{FF2B5EF4-FFF2-40B4-BE49-F238E27FC236}">
                <a16:creationId xmlns:a16="http://schemas.microsoft.com/office/drawing/2014/main" id="{E536492B-8750-1A42-8FB4-A9A65BD362FE}"/>
              </a:ext>
            </a:extLst>
          </p:cNvPr>
          <p:cNvSpPr>
            <a:spLocks noGrp="1"/>
          </p:cNvSpPr>
          <p:nvPr>
            <p:ph idx="1"/>
          </p:nvPr>
        </p:nvSpPr>
        <p:spPr>
          <a:xfrm>
            <a:off x="569274" y="4788518"/>
            <a:ext cx="7886700" cy="2069482"/>
          </a:xfrm>
        </p:spPr>
        <p:txBody>
          <a:bodyPr>
            <a:normAutofit fontScale="85000" lnSpcReduction="10000"/>
          </a:bodyPr>
          <a:lstStyle/>
          <a:p>
            <a:pPr marL="0" indent="0">
              <a:buNone/>
            </a:pPr>
            <a:r>
              <a:rPr lang="en-US" sz="1800" dirty="0"/>
              <a:t>Detector was locked and happy for ~19 hours. Went out of OBS_READY at Mar 16 2020 18:29:59 UTC, switched whitening config, and measured broadband 30 seconds afterword.</a:t>
            </a:r>
          </a:p>
          <a:p>
            <a:r>
              <a:rPr lang="en-US" sz="1800" dirty="0"/>
              <a:t>Pre</a:t>
            </a:r>
          </a:p>
          <a:p>
            <a:pPr lvl="1"/>
            <a:r>
              <a:rPr lang="en-US" sz="1600" dirty="0"/>
              <a:t>2020-03-02_H1_PCALY2DARMTF_BB_3min.xml: 2020-03-02 19:00:32 UTC</a:t>
            </a:r>
          </a:p>
          <a:p>
            <a:pPr lvl="1"/>
            <a:r>
              <a:rPr lang="en-US" sz="1600" dirty="0"/>
              <a:t>2020-03-09_H1_PCALY2DARMTF_BB_3min.xml: 2020-03-09 18:00:33 UTC</a:t>
            </a:r>
          </a:p>
          <a:p>
            <a:r>
              <a:rPr lang="en-US" sz="1800" dirty="0"/>
              <a:t>Post </a:t>
            </a:r>
          </a:p>
          <a:p>
            <a:pPr lvl="1"/>
            <a:r>
              <a:rPr lang="en-US" sz="1600" dirty="0"/>
              <a:t>2020-03-16_H1_PCALY2DARMTF_BB_3min.xml: 2020-03-16 18:30:31 UTC</a:t>
            </a:r>
          </a:p>
          <a:p>
            <a:pPr lvl="1"/>
            <a:r>
              <a:rPr lang="en-US" sz="1600" dirty="0"/>
              <a:t>2020-03-23_H1_PCALY2DARMTF_BB_3min.xml: 2020-03-23 18:01:20 UTC</a:t>
            </a:r>
          </a:p>
        </p:txBody>
      </p:sp>
      <p:sp>
        <p:nvSpPr>
          <p:cNvPr id="4" name="Date Placeholder 3">
            <a:extLst>
              <a:ext uri="{FF2B5EF4-FFF2-40B4-BE49-F238E27FC236}">
                <a16:creationId xmlns:a16="http://schemas.microsoft.com/office/drawing/2014/main" id="{DEB9277F-B090-FA49-9275-532E0FE145DF}"/>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C0A5954A-EBEF-5742-9AC6-1862FA3009DB}"/>
              </a:ext>
            </a:extLst>
          </p:cNvPr>
          <p:cNvSpPr>
            <a:spLocks noGrp="1"/>
          </p:cNvSpPr>
          <p:nvPr>
            <p:ph type="sldNum" sz="quarter" idx="12"/>
          </p:nvPr>
        </p:nvSpPr>
        <p:spPr/>
        <p:txBody>
          <a:bodyPr/>
          <a:lstStyle/>
          <a:p>
            <a:fld id="{70339496-BD1E-F648-8321-5C9A4B4A55FA}" type="slidenum">
              <a:rPr lang="en-US" smtClean="0"/>
              <a:t>120</a:t>
            </a:fld>
            <a:endParaRPr lang="en-US"/>
          </a:p>
        </p:txBody>
      </p:sp>
      <p:pic>
        <p:nvPicPr>
          <p:cNvPr id="7" name="Picture 6" descr="A close up of a cage&#10;&#10;Description automatically generated">
            <a:extLst>
              <a:ext uri="{FF2B5EF4-FFF2-40B4-BE49-F238E27FC236}">
                <a16:creationId xmlns:a16="http://schemas.microsoft.com/office/drawing/2014/main" id="{B3C7DADE-1B37-D144-A336-61F9955F902D}"/>
              </a:ext>
            </a:extLst>
          </p:cNvPr>
          <p:cNvPicPr>
            <a:picLocks noChangeAspect="1"/>
          </p:cNvPicPr>
          <p:nvPr/>
        </p:nvPicPr>
        <p:blipFill>
          <a:blip r:embed="rId2"/>
          <a:stretch>
            <a:fillRect/>
          </a:stretch>
        </p:blipFill>
        <p:spPr>
          <a:xfrm>
            <a:off x="0" y="929242"/>
            <a:ext cx="7404265" cy="3702133"/>
          </a:xfrm>
          <a:prstGeom prst="rect">
            <a:avLst/>
          </a:prstGeom>
        </p:spPr>
      </p:pic>
      <p:sp>
        <p:nvSpPr>
          <p:cNvPr id="9" name="TextBox 8">
            <a:extLst>
              <a:ext uri="{FF2B5EF4-FFF2-40B4-BE49-F238E27FC236}">
                <a16:creationId xmlns:a16="http://schemas.microsoft.com/office/drawing/2014/main" id="{8C78E36A-7B69-2045-BEE3-DBFFCF5F6CA2}"/>
              </a:ext>
            </a:extLst>
          </p:cNvPr>
          <p:cNvSpPr txBox="1"/>
          <p:nvPr/>
        </p:nvSpPr>
        <p:spPr>
          <a:xfrm>
            <a:off x="6780811" y="2624446"/>
            <a:ext cx="2363189" cy="646331"/>
          </a:xfrm>
          <a:prstGeom prst="rect">
            <a:avLst/>
          </a:prstGeom>
          <a:noFill/>
        </p:spPr>
        <p:txBody>
          <a:bodyPr wrap="square" rtlCol="0">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Brief NLN</a:t>
            </a:r>
            <a:r>
              <a:rPr lang="en-US" dirty="0">
                <a:solidFill>
                  <a:srgbClr val="FFC000"/>
                </a:solidFill>
              </a:rPr>
              <a:t>, but not DMT_ANALYSIS_READY</a:t>
            </a:r>
          </a:p>
        </p:txBody>
      </p:sp>
      <p:sp>
        <p:nvSpPr>
          <p:cNvPr id="10" name="TextBox 9">
            <a:extLst>
              <a:ext uri="{FF2B5EF4-FFF2-40B4-BE49-F238E27FC236}">
                <a16:creationId xmlns:a16="http://schemas.microsoft.com/office/drawing/2014/main" id="{57824F99-FE56-D64C-8497-B267727702CA}"/>
              </a:ext>
            </a:extLst>
          </p:cNvPr>
          <p:cNvSpPr txBox="1"/>
          <p:nvPr/>
        </p:nvSpPr>
        <p:spPr>
          <a:xfrm>
            <a:off x="6780811" y="1529937"/>
            <a:ext cx="2363189" cy="646331"/>
          </a:xfrm>
          <a:prstGeom prst="rect">
            <a:avLst/>
          </a:prstGeom>
          <a:noFill/>
        </p:spPr>
        <p:txBody>
          <a:bodyPr wrap="square" rtlCol="0">
            <a:spAutoFit/>
          </a:bodyPr>
          <a:lstStyle/>
          <a:p>
            <a:r>
              <a:rPr lang="en-US" dirty="0">
                <a:solidFill>
                  <a:srgbClr val="0070C0"/>
                </a:solidFill>
              </a:rPr>
              <a:t>DMT_ANALYSIS_READY end</a:t>
            </a:r>
          </a:p>
        </p:txBody>
      </p:sp>
      <p:sp>
        <p:nvSpPr>
          <p:cNvPr id="11" name="TextBox 10">
            <a:extLst>
              <a:ext uri="{FF2B5EF4-FFF2-40B4-BE49-F238E27FC236}">
                <a16:creationId xmlns:a16="http://schemas.microsoft.com/office/drawing/2014/main" id="{86EEC3A9-5E95-B143-BCE0-DF1BF7A9B5A3}"/>
              </a:ext>
            </a:extLst>
          </p:cNvPr>
          <p:cNvSpPr txBox="1"/>
          <p:nvPr/>
        </p:nvSpPr>
        <p:spPr>
          <a:xfrm>
            <a:off x="6780811" y="2181099"/>
            <a:ext cx="2363189" cy="369332"/>
          </a:xfrm>
          <a:prstGeom prst="rect">
            <a:avLst/>
          </a:prstGeom>
          <a:noFill/>
        </p:spPr>
        <p:txBody>
          <a:bodyPr wrap="square" rtlCol="0">
            <a:spAutoFit/>
          </a:bodyPr>
          <a:lstStyle/>
          <a:p>
            <a:r>
              <a:rPr lang="en-US" dirty="0">
                <a:solidFill>
                  <a:srgbClr val="FF0000"/>
                </a:solidFill>
              </a:rPr>
              <a:t>BB Measurement</a:t>
            </a:r>
          </a:p>
        </p:txBody>
      </p:sp>
      <p:sp>
        <p:nvSpPr>
          <p:cNvPr id="12" name="TextBox 11">
            <a:extLst>
              <a:ext uri="{FF2B5EF4-FFF2-40B4-BE49-F238E27FC236}">
                <a16:creationId xmlns:a16="http://schemas.microsoft.com/office/drawing/2014/main" id="{5C87C357-01A5-3249-BC05-DF4FD3D6C80E}"/>
              </a:ext>
            </a:extLst>
          </p:cNvPr>
          <p:cNvSpPr txBox="1"/>
          <p:nvPr/>
        </p:nvSpPr>
        <p:spPr>
          <a:xfrm>
            <a:off x="6792688" y="3408217"/>
            <a:ext cx="2359492" cy="646331"/>
          </a:xfrm>
          <a:prstGeom prst="rect">
            <a:avLst/>
          </a:prstGeom>
          <a:noFill/>
        </p:spPr>
        <p:txBody>
          <a:bodyPr wrap="none" rtlCol="0">
            <a:spAutoFit/>
          </a:bodyPr>
          <a:lstStyle/>
          <a:p>
            <a:r>
              <a:rPr lang="en-US" dirty="0">
                <a:solidFill>
                  <a:srgbClr val="00B050"/>
                </a:solidFill>
              </a:rPr>
              <a:t>DMT_ANALYSIS_READY</a:t>
            </a:r>
          </a:p>
          <a:p>
            <a:r>
              <a:rPr lang="en-US" dirty="0">
                <a:solidFill>
                  <a:srgbClr val="00B050"/>
                </a:solidFill>
              </a:rPr>
              <a:t>resumes</a:t>
            </a:r>
          </a:p>
        </p:txBody>
      </p:sp>
      <p:cxnSp>
        <p:nvCxnSpPr>
          <p:cNvPr id="14" name="Straight Arrow Connector 13">
            <a:extLst>
              <a:ext uri="{FF2B5EF4-FFF2-40B4-BE49-F238E27FC236}">
                <a16:creationId xmlns:a16="http://schemas.microsoft.com/office/drawing/2014/main" id="{7EDF0BD2-02C6-E347-8BAB-1AC9700999F9}"/>
              </a:ext>
            </a:extLst>
          </p:cNvPr>
          <p:cNvCxnSpPr>
            <a:cxnSpLocks/>
          </p:cNvCxnSpPr>
          <p:nvPr/>
        </p:nvCxnSpPr>
        <p:spPr>
          <a:xfrm>
            <a:off x="5284520" y="1436917"/>
            <a:ext cx="0" cy="3562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A3CF215-A252-A947-8468-77ABB692E972}"/>
              </a:ext>
            </a:extLst>
          </p:cNvPr>
          <p:cNvCxnSpPr>
            <a:cxnSpLocks/>
          </p:cNvCxnSpPr>
          <p:nvPr/>
        </p:nvCxnSpPr>
        <p:spPr>
          <a:xfrm>
            <a:off x="5330045" y="1636817"/>
            <a:ext cx="0" cy="3562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139837F-0A50-D343-9E62-C692B41D1052}"/>
              </a:ext>
            </a:extLst>
          </p:cNvPr>
          <p:cNvCxnSpPr>
            <a:cxnSpLocks/>
          </p:cNvCxnSpPr>
          <p:nvPr/>
        </p:nvCxnSpPr>
        <p:spPr>
          <a:xfrm>
            <a:off x="5779328" y="1421083"/>
            <a:ext cx="0" cy="35625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CE895AA-BE58-974E-A108-38351609882F}"/>
              </a:ext>
            </a:extLst>
          </p:cNvPr>
          <p:cNvCxnSpPr>
            <a:cxnSpLocks/>
          </p:cNvCxnSpPr>
          <p:nvPr/>
        </p:nvCxnSpPr>
        <p:spPr>
          <a:xfrm>
            <a:off x="5991104" y="1419105"/>
            <a:ext cx="0" cy="35625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B028306-FDB2-974C-BDFA-D216E8886BEF}"/>
              </a:ext>
            </a:extLst>
          </p:cNvPr>
          <p:cNvCxnSpPr>
            <a:cxnSpLocks/>
          </p:cNvCxnSpPr>
          <p:nvPr/>
        </p:nvCxnSpPr>
        <p:spPr>
          <a:xfrm flipH="1">
            <a:off x="6824357" y="6396843"/>
            <a:ext cx="52646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9FB36B9-089F-BB47-9437-CF815CFECE02}"/>
              </a:ext>
            </a:extLst>
          </p:cNvPr>
          <p:cNvSpPr txBox="1"/>
          <p:nvPr/>
        </p:nvSpPr>
        <p:spPr>
          <a:xfrm>
            <a:off x="83127" y="629393"/>
            <a:ext cx="6960688" cy="369332"/>
          </a:xfrm>
          <a:prstGeom prst="rect">
            <a:avLst/>
          </a:prstGeom>
          <a:noFill/>
        </p:spPr>
        <p:txBody>
          <a:bodyPr wrap="none" rtlCol="0">
            <a:spAutoFit/>
          </a:bodyPr>
          <a:lstStyle/>
          <a:p>
            <a:r>
              <a:rPr lang="en-US" dirty="0"/>
              <a:t>Let’s review what before vs. after broadband injection data is available. </a:t>
            </a:r>
          </a:p>
        </p:txBody>
      </p:sp>
    </p:spTree>
    <p:extLst>
      <p:ext uri="{BB962C8B-B14F-4D97-AF65-F5344CB8AC3E}">
        <p14:creationId xmlns:p14="http://schemas.microsoft.com/office/powerpoint/2010/main" val="19349819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4A5730-24ED-B742-AF63-B69A7D5D03DB}"/>
              </a:ext>
            </a:extLst>
          </p:cNvPr>
          <p:cNvPicPr>
            <a:picLocks noChangeAspect="1"/>
          </p:cNvPicPr>
          <p:nvPr/>
        </p:nvPicPr>
        <p:blipFill>
          <a:blip r:embed="rId2"/>
          <a:stretch>
            <a:fillRect/>
          </a:stretch>
        </p:blipFill>
        <p:spPr>
          <a:xfrm>
            <a:off x="973776" y="1030821"/>
            <a:ext cx="6899564" cy="4818596"/>
          </a:xfrm>
          <a:prstGeom prst="rect">
            <a:avLst/>
          </a:prstGeom>
        </p:spPr>
      </p:pic>
      <p:sp>
        <p:nvSpPr>
          <p:cNvPr id="2" name="Title 1">
            <a:extLst>
              <a:ext uri="{FF2B5EF4-FFF2-40B4-BE49-F238E27FC236}">
                <a16:creationId xmlns:a16="http://schemas.microsoft.com/office/drawing/2014/main" id="{58A19EC0-8CEC-7946-82DB-61D358E466B8}"/>
              </a:ext>
            </a:extLst>
          </p:cNvPr>
          <p:cNvSpPr>
            <a:spLocks noGrp="1"/>
          </p:cNvSpPr>
          <p:nvPr>
            <p:ph type="title"/>
          </p:nvPr>
        </p:nvSpPr>
        <p:spPr/>
        <p:txBody>
          <a:bodyPr>
            <a:normAutofit fontScale="90000"/>
          </a:bodyPr>
          <a:lstStyle/>
          <a:p>
            <a:r>
              <a:rPr lang="en-US" dirty="0"/>
              <a:t>II.6 Compare Against Measurement</a:t>
            </a:r>
          </a:p>
        </p:txBody>
      </p:sp>
      <p:sp>
        <p:nvSpPr>
          <p:cNvPr id="4" name="Date Placeholder 3">
            <a:extLst>
              <a:ext uri="{FF2B5EF4-FFF2-40B4-BE49-F238E27FC236}">
                <a16:creationId xmlns:a16="http://schemas.microsoft.com/office/drawing/2014/main" id="{0DCC46E7-A600-6E4D-ACC0-4C4F2D2E02D7}"/>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FD794959-8C65-EB41-B011-90998D348253}"/>
              </a:ext>
            </a:extLst>
          </p:cNvPr>
          <p:cNvSpPr>
            <a:spLocks noGrp="1"/>
          </p:cNvSpPr>
          <p:nvPr>
            <p:ph type="sldNum" sz="quarter" idx="12"/>
          </p:nvPr>
        </p:nvSpPr>
        <p:spPr/>
        <p:txBody>
          <a:bodyPr/>
          <a:lstStyle/>
          <a:p>
            <a:fld id="{70339496-BD1E-F648-8321-5C9A4B4A55FA}" type="slidenum">
              <a:rPr lang="en-US" smtClean="0"/>
              <a:t>121</a:t>
            </a:fld>
            <a:endParaRPr lang="en-US"/>
          </a:p>
        </p:txBody>
      </p:sp>
      <p:sp>
        <p:nvSpPr>
          <p:cNvPr id="12" name="TextBox 11">
            <a:extLst>
              <a:ext uri="{FF2B5EF4-FFF2-40B4-BE49-F238E27FC236}">
                <a16:creationId xmlns:a16="http://schemas.microsoft.com/office/drawing/2014/main" id="{B3CEC03E-A450-0B48-9751-DDCF67233FED}"/>
              </a:ext>
            </a:extLst>
          </p:cNvPr>
          <p:cNvSpPr txBox="1"/>
          <p:nvPr/>
        </p:nvSpPr>
        <p:spPr>
          <a:xfrm>
            <a:off x="1056904" y="5657671"/>
            <a:ext cx="7137070" cy="1200329"/>
          </a:xfrm>
          <a:prstGeom prst="rect">
            <a:avLst/>
          </a:prstGeom>
          <a:noFill/>
        </p:spPr>
        <p:txBody>
          <a:bodyPr wrap="square" rtlCol="0">
            <a:spAutoFit/>
          </a:bodyPr>
          <a:lstStyle/>
          <a:p>
            <a:r>
              <a:rPr lang="en-US" dirty="0"/>
              <a:t>If the whitening configuration changed *before* the 2020-03-16 measurement, shouldn’t there be a difference?</a:t>
            </a:r>
          </a:p>
          <a:p>
            <a:r>
              <a:rPr lang="en-US" dirty="0"/>
              <a:t>Ok – maybe if you squint… you can see a change between 2020-03-09 and 2020-03-16… but what the heck is going on with 2020-03-23?</a:t>
            </a:r>
          </a:p>
        </p:txBody>
      </p:sp>
      <p:sp>
        <p:nvSpPr>
          <p:cNvPr id="15" name="TextBox 14">
            <a:extLst>
              <a:ext uri="{FF2B5EF4-FFF2-40B4-BE49-F238E27FC236}">
                <a16:creationId xmlns:a16="http://schemas.microsoft.com/office/drawing/2014/main" id="{8319E15F-A22E-5D43-9DD3-F76334BBD76D}"/>
              </a:ext>
            </a:extLst>
          </p:cNvPr>
          <p:cNvSpPr txBox="1"/>
          <p:nvPr/>
        </p:nvSpPr>
        <p:spPr>
          <a:xfrm>
            <a:off x="83127" y="629393"/>
            <a:ext cx="3605795" cy="369332"/>
          </a:xfrm>
          <a:prstGeom prst="rect">
            <a:avLst/>
          </a:prstGeom>
          <a:noFill/>
        </p:spPr>
        <p:txBody>
          <a:bodyPr wrap="none" rtlCol="0">
            <a:spAutoFit/>
          </a:bodyPr>
          <a:lstStyle/>
          <a:p>
            <a:r>
              <a:rPr lang="en-US" b="1" dirty="0"/>
              <a:t>But somethings already fishy here…</a:t>
            </a:r>
          </a:p>
        </p:txBody>
      </p:sp>
    </p:spTree>
    <p:extLst>
      <p:ext uri="{BB962C8B-B14F-4D97-AF65-F5344CB8AC3E}">
        <p14:creationId xmlns:p14="http://schemas.microsoft.com/office/powerpoint/2010/main" val="35022330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122214-E154-7F47-BF80-78E177DE46DC}"/>
              </a:ext>
            </a:extLst>
          </p:cNvPr>
          <p:cNvPicPr>
            <a:picLocks noChangeAspect="1"/>
          </p:cNvPicPr>
          <p:nvPr/>
        </p:nvPicPr>
        <p:blipFill>
          <a:blip r:embed="rId2"/>
          <a:stretch>
            <a:fillRect/>
          </a:stretch>
        </p:blipFill>
        <p:spPr>
          <a:xfrm>
            <a:off x="296883" y="919765"/>
            <a:ext cx="8502732" cy="5938235"/>
          </a:xfrm>
          <a:prstGeom prst="rect">
            <a:avLst/>
          </a:prstGeom>
        </p:spPr>
      </p:pic>
      <p:sp>
        <p:nvSpPr>
          <p:cNvPr id="4" name="Date Placeholder 3">
            <a:extLst>
              <a:ext uri="{FF2B5EF4-FFF2-40B4-BE49-F238E27FC236}">
                <a16:creationId xmlns:a16="http://schemas.microsoft.com/office/drawing/2014/main" id="{F8AFFC85-7E73-FC44-B648-E63D9F63F400}"/>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E2209D8D-E6E3-B54E-BD29-2028691DB1A1}"/>
              </a:ext>
            </a:extLst>
          </p:cNvPr>
          <p:cNvSpPr>
            <a:spLocks noGrp="1"/>
          </p:cNvSpPr>
          <p:nvPr>
            <p:ph type="sldNum" sz="quarter" idx="12"/>
          </p:nvPr>
        </p:nvSpPr>
        <p:spPr/>
        <p:txBody>
          <a:bodyPr/>
          <a:lstStyle/>
          <a:p>
            <a:fld id="{70339496-BD1E-F648-8321-5C9A4B4A55FA}" type="slidenum">
              <a:rPr lang="en-US" smtClean="0"/>
              <a:t>122</a:t>
            </a:fld>
            <a:endParaRPr lang="en-US"/>
          </a:p>
        </p:txBody>
      </p:sp>
      <p:sp>
        <p:nvSpPr>
          <p:cNvPr id="6" name="Title 1">
            <a:extLst>
              <a:ext uri="{FF2B5EF4-FFF2-40B4-BE49-F238E27FC236}">
                <a16:creationId xmlns:a16="http://schemas.microsoft.com/office/drawing/2014/main" id="{9CD76794-F9B7-7545-AF78-C67E17B71A29}"/>
              </a:ext>
            </a:extLst>
          </p:cNvPr>
          <p:cNvSpPr>
            <a:spLocks noGrp="1"/>
          </p:cNvSpPr>
          <p:nvPr>
            <p:ph type="title"/>
          </p:nvPr>
        </p:nvSpPr>
        <p:spPr>
          <a:xfrm>
            <a:off x="0" y="1"/>
            <a:ext cx="9144000" cy="691376"/>
          </a:xfrm>
        </p:spPr>
        <p:txBody>
          <a:bodyPr>
            <a:normAutofit fontScale="90000"/>
          </a:bodyPr>
          <a:lstStyle/>
          <a:p>
            <a:r>
              <a:rPr lang="en-US" dirty="0"/>
              <a:t>II.6 Compare Against Measurement</a:t>
            </a:r>
          </a:p>
        </p:txBody>
      </p:sp>
      <p:sp>
        <p:nvSpPr>
          <p:cNvPr id="9" name="TextBox 8">
            <a:extLst>
              <a:ext uri="{FF2B5EF4-FFF2-40B4-BE49-F238E27FC236}">
                <a16:creationId xmlns:a16="http://schemas.microsoft.com/office/drawing/2014/main" id="{34B56CCC-6026-2441-B797-A6F9DD694C35}"/>
              </a:ext>
            </a:extLst>
          </p:cNvPr>
          <p:cNvSpPr txBox="1"/>
          <p:nvPr/>
        </p:nvSpPr>
        <p:spPr>
          <a:xfrm>
            <a:off x="2434442" y="2919778"/>
            <a:ext cx="5332020" cy="646331"/>
          </a:xfrm>
          <a:prstGeom prst="rect">
            <a:avLst/>
          </a:prstGeom>
          <a:noFill/>
        </p:spPr>
        <p:txBody>
          <a:bodyPr wrap="square" rtlCol="0">
            <a:spAutoFit/>
          </a:bodyPr>
          <a:lstStyle/>
          <a:p>
            <a:r>
              <a:rPr lang="en-US" dirty="0"/>
              <a:t>OK, so… there is *some* quantifiable difference (ratio) between the “before” and “after” the change</a:t>
            </a:r>
          </a:p>
        </p:txBody>
      </p:sp>
      <p:sp>
        <p:nvSpPr>
          <p:cNvPr id="10" name="TextBox 9">
            <a:extLst>
              <a:ext uri="{FF2B5EF4-FFF2-40B4-BE49-F238E27FC236}">
                <a16:creationId xmlns:a16="http://schemas.microsoft.com/office/drawing/2014/main" id="{C5899F1B-C142-2543-8C4E-D73DEF849419}"/>
              </a:ext>
            </a:extLst>
          </p:cNvPr>
          <p:cNvSpPr txBox="1"/>
          <p:nvPr/>
        </p:nvSpPr>
        <p:spPr>
          <a:xfrm>
            <a:off x="83127" y="629393"/>
            <a:ext cx="4186595" cy="369332"/>
          </a:xfrm>
          <a:prstGeom prst="rect">
            <a:avLst/>
          </a:prstGeom>
          <a:noFill/>
        </p:spPr>
        <p:txBody>
          <a:bodyPr wrap="none" rtlCol="0">
            <a:spAutoFit/>
          </a:bodyPr>
          <a:lstStyle/>
          <a:p>
            <a:r>
              <a:rPr lang="en-US" b="1" dirty="0"/>
              <a:t>Maybe we can make sushi out of the fish?</a:t>
            </a:r>
          </a:p>
        </p:txBody>
      </p:sp>
    </p:spTree>
    <p:extLst>
      <p:ext uri="{BB962C8B-B14F-4D97-AF65-F5344CB8AC3E}">
        <p14:creationId xmlns:p14="http://schemas.microsoft.com/office/powerpoint/2010/main" val="3715343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EC92C6-F1E5-9B4B-9085-03A18390163E}"/>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1ED15579-A1A3-FC48-AC62-09E70160E5D7}"/>
              </a:ext>
            </a:extLst>
          </p:cNvPr>
          <p:cNvSpPr>
            <a:spLocks noGrp="1"/>
          </p:cNvSpPr>
          <p:nvPr>
            <p:ph type="sldNum" sz="quarter" idx="12"/>
          </p:nvPr>
        </p:nvSpPr>
        <p:spPr/>
        <p:txBody>
          <a:bodyPr/>
          <a:lstStyle/>
          <a:p>
            <a:fld id="{70339496-BD1E-F648-8321-5C9A4B4A55FA}" type="slidenum">
              <a:rPr lang="en-US" smtClean="0"/>
              <a:t>123</a:t>
            </a:fld>
            <a:endParaRPr lang="en-US"/>
          </a:p>
        </p:txBody>
      </p:sp>
      <p:sp>
        <p:nvSpPr>
          <p:cNvPr id="6" name="TextBox 5">
            <a:extLst>
              <a:ext uri="{FF2B5EF4-FFF2-40B4-BE49-F238E27FC236}">
                <a16:creationId xmlns:a16="http://schemas.microsoft.com/office/drawing/2014/main" id="{D365A773-39D3-D042-900C-614A96A5324D}"/>
              </a:ext>
            </a:extLst>
          </p:cNvPr>
          <p:cNvSpPr txBox="1"/>
          <p:nvPr/>
        </p:nvSpPr>
        <p:spPr>
          <a:xfrm>
            <a:off x="35625" y="593766"/>
            <a:ext cx="7968343" cy="923330"/>
          </a:xfrm>
          <a:prstGeom prst="rect">
            <a:avLst/>
          </a:prstGeom>
          <a:noFill/>
        </p:spPr>
        <p:txBody>
          <a:bodyPr wrap="square" rtlCol="0">
            <a:spAutoFit/>
          </a:bodyPr>
          <a:lstStyle/>
          <a:p>
            <a:r>
              <a:rPr lang="en-US" dirty="0"/>
              <a:t>Now, before we compare slide 122 with 118 this is *always* super duper confusing, let’s make sure we plot the right thing, and compare apples to apples instead of apples to (1/apples).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03B6E42-75EF-C646-9DE5-15FA46F44DB5}"/>
                  </a:ext>
                </a:extLst>
              </p:cNvPr>
              <p:cNvSpPr txBox="1"/>
              <p:nvPr/>
            </p:nvSpPr>
            <p:spPr>
              <a:xfrm>
                <a:off x="1911924" y="5124202"/>
                <a:ext cx="3013581" cy="6540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d>
                            <m:dPr>
                              <m:begChr m:val=""/>
                              <m:endChr m:val="|"/>
                              <m:ctrlPr>
                                <a:rPr lang="en-US" i="1">
                                  <a:solidFill>
                                    <a:schemeClr val="accent6"/>
                                  </a:solidFill>
                                  <a:latin typeface="Cambria Math" panose="02040503050406030204" pitchFamily="18" charset="0"/>
                                </a:rPr>
                              </m:ctrlPr>
                            </m:dPr>
                            <m:e>
                              <m:f>
                                <m:fPr>
                                  <m:ctrlPr>
                                    <a:rPr lang="en-US" i="1" smtClean="0">
                                      <a:solidFill>
                                        <a:schemeClr val="accent6"/>
                                      </a:solidFill>
                                      <a:latin typeface="Cambria Math" panose="02040503050406030204" pitchFamily="18" charset="0"/>
                                    </a:rPr>
                                  </m:ctrlPr>
                                </m:fPr>
                                <m:num>
                                  <m:r>
                                    <m:rPr>
                                      <m:sty m:val="p"/>
                                    </m:rPr>
                                    <a:rPr lang="el-GR" i="1">
                                      <a:solidFill>
                                        <a:schemeClr val="accent6"/>
                                      </a:solidFill>
                                      <a:latin typeface="Cambria Math" panose="02040503050406030204" pitchFamily="18" charset="0"/>
                                      <a:ea typeface="Cambria Math" panose="02040503050406030204" pitchFamily="18" charset="0"/>
                                    </a:rPr>
                                    <m:t>Δ</m:t>
                                  </m:r>
                                  <m:r>
                                    <a:rPr lang="en-US" i="1">
                                      <a:solidFill>
                                        <a:schemeClr val="accent6"/>
                                      </a:solidFill>
                                      <a:latin typeface="Cambria Math" panose="02040503050406030204" pitchFamily="18" charset="0"/>
                                      <a:ea typeface="Cambria Math" panose="02040503050406030204" pitchFamily="18" charset="0"/>
                                    </a:rPr>
                                    <m:t>𝐿</m:t>
                                  </m:r>
                                </m:num>
                                <m:den>
                                  <m:r>
                                    <a:rPr lang="en-US" i="1">
                                      <a:solidFill>
                                        <a:schemeClr val="accent6"/>
                                      </a:solidFill>
                                      <a:latin typeface="Cambria Math" panose="02040503050406030204" pitchFamily="18" charset="0"/>
                                    </a:rPr>
                                    <m:t>𝑃𝐶𝐴𝐿</m:t>
                                  </m:r>
                                </m:den>
                              </m:f>
                            </m:e>
                          </m:d>
                        </m:e>
                        <m:sub>
                          <m:r>
                            <a:rPr lang="en-US" b="0" i="1" smtClean="0">
                              <a:solidFill>
                                <a:schemeClr val="accent6"/>
                              </a:solidFill>
                              <a:latin typeface="Cambria Math" panose="02040503050406030204" pitchFamily="18" charset="0"/>
                            </a:rPr>
                            <m:t>2020−03−09</m:t>
                          </m:r>
                        </m:sub>
                      </m:sSub>
                      <m:r>
                        <a:rPr lang="en-US" b="0" i="1" smtClean="0">
                          <a:solidFill>
                            <a:schemeClr val="accent6"/>
                          </a:solidFill>
                          <a:latin typeface="Cambria Math" panose="02040503050406030204" pitchFamily="18" charset="0"/>
                        </a:rPr>
                        <m:t>=</m:t>
                      </m:r>
                      <m:f>
                        <m:fPr>
                          <m:ctrlPr>
                            <a:rPr lang="en-US" b="0" i="1" smtClean="0">
                              <a:solidFill>
                                <a:schemeClr val="accent6"/>
                              </a:solidFill>
                              <a:latin typeface="Cambria Math" panose="02040503050406030204" pitchFamily="18" charset="0"/>
                            </a:rPr>
                          </m:ctrlPr>
                        </m:fPr>
                        <m:num>
                          <m:sSub>
                            <m:sSubPr>
                              <m:ctrlPr>
                                <a:rPr lang="en-US" b="0"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𝑅</m:t>
                              </m:r>
                            </m:e>
                            <m:sub>
                              <m:r>
                                <a:rPr lang="en-US" b="0" i="1" smtClean="0">
                                  <a:solidFill>
                                    <a:schemeClr val="accent6"/>
                                  </a:solidFill>
                                  <a:latin typeface="Cambria Math" panose="02040503050406030204" pitchFamily="18" charset="0"/>
                                </a:rPr>
                                <m:t>𝐷𝐶𝑆</m:t>
                              </m:r>
                            </m:sub>
                          </m:sSub>
                        </m:num>
                        <m:den>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𝑟𝑒𝑓𝑒𝑟𝑒𝑛𝑐𝑒</m:t>
                              </m:r>
                            </m:sub>
                          </m:sSub>
                        </m:den>
                      </m:f>
                    </m:oMath>
                  </m:oMathPara>
                </a14:m>
                <a:endParaRPr lang="en-US" dirty="0">
                  <a:solidFill>
                    <a:schemeClr val="accent6"/>
                  </a:solidFill>
                </a:endParaRPr>
              </a:p>
            </p:txBody>
          </p:sp>
        </mc:Choice>
        <mc:Fallback xmlns="">
          <p:sp>
            <p:nvSpPr>
              <p:cNvPr id="7" name="TextBox 6">
                <a:extLst>
                  <a:ext uri="{FF2B5EF4-FFF2-40B4-BE49-F238E27FC236}">
                    <a16:creationId xmlns:a16="http://schemas.microsoft.com/office/drawing/2014/main" id="{903B6E42-75EF-C646-9DE5-15FA46F44DB5}"/>
                  </a:ext>
                </a:extLst>
              </p:cNvPr>
              <p:cNvSpPr txBox="1">
                <a:spLocks noRot="1" noChangeAspect="1" noMove="1" noResize="1" noEditPoints="1" noAdjustHandles="1" noChangeArrowheads="1" noChangeShapeType="1" noTextEdit="1"/>
              </p:cNvSpPr>
              <p:nvPr/>
            </p:nvSpPr>
            <p:spPr>
              <a:xfrm>
                <a:off x="1911924" y="5124202"/>
                <a:ext cx="3013581" cy="654090"/>
              </a:xfrm>
              <a:prstGeom prst="rect">
                <a:avLst/>
              </a:prstGeom>
              <a:blipFill>
                <a:blip r:embed="rId2"/>
                <a:stretch>
                  <a:fillRect l="-18487" t="-205660" r="-420" b="-2886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3E5A780-A8F6-DD44-8E2D-8B23838248CC}"/>
                  </a:ext>
                </a:extLst>
              </p:cNvPr>
              <p:cNvSpPr txBox="1"/>
              <p:nvPr/>
            </p:nvSpPr>
            <p:spPr>
              <a:xfrm>
                <a:off x="1898072" y="5894120"/>
                <a:ext cx="3353418" cy="6540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d>
                            <m:dPr>
                              <m:begChr m:val=""/>
                              <m:endChr m:val="|"/>
                              <m:ctrlPr>
                                <a:rPr lang="en-US" i="1" smtClean="0">
                                  <a:solidFill>
                                    <a:schemeClr val="accent6"/>
                                  </a:solidFill>
                                  <a:latin typeface="Cambria Math" panose="02040503050406030204" pitchFamily="18" charset="0"/>
                                </a:rPr>
                              </m:ctrlPr>
                            </m:dPr>
                            <m:e>
                              <m:f>
                                <m:fPr>
                                  <m:ctrlPr>
                                    <a:rPr lang="en-US" i="1" smtClean="0">
                                      <a:solidFill>
                                        <a:schemeClr val="accent6"/>
                                      </a:solidFill>
                                      <a:latin typeface="Cambria Math" panose="02040503050406030204" pitchFamily="18" charset="0"/>
                                    </a:rPr>
                                  </m:ctrlPr>
                                </m:fPr>
                                <m:num>
                                  <m:r>
                                    <m:rPr>
                                      <m:sty m:val="p"/>
                                    </m:rPr>
                                    <a:rPr lang="el-GR" i="1" smtClean="0">
                                      <a:solidFill>
                                        <a:schemeClr val="accent6"/>
                                      </a:solidFill>
                                      <a:latin typeface="Cambria Math" panose="02040503050406030204" pitchFamily="18" charset="0"/>
                                      <a:ea typeface="Cambria Math" panose="02040503050406030204" pitchFamily="18" charset="0"/>
                                    </a:rPr>
                                    <m:t>Δ</m:t>
                                  </m:r>
                                  <m:r>
                                    <a:rPr lang="en-US" b="0" i="1" smtClean="0">
                                      <a:solidFill>
                                        <a:schemeClr val="accent6"/>
                                      </a:solidFill>
                                      <a:latin typeface="Cambria Math" panose="02040503050406030204" pitchFamily="18" charset="0"/>
                                      <a:ea typeface="Cambria Math" panose="02040503050406030204" pitchFamily="18" charset="0"/>
                                    </a:rPr>
                                    <m:t>𝐿</m:t>
                                  </m:r>
                                </m:num>
                                <m:den>
                                  <m:r>
                                    <a:rPr lang="en-US" b="0" i="1" smtClean="0">
                                      <a:solidFill>
                                        <a:schemeClr val="accent6"/>
                                      </a:solidFill>
                                      <a:latin typeface="Cambria Math" panose="02040503050406030204" pitchFamily="18" charset="0"/>
                                    </a:rPr>
                                    <m:t>𝑃𝐶𝐴𝐿</m:t>
                                  </m:r>
                                </m:den>
                              </m:f>
                            </m:e>
                          </m:d>
                        </m:e>
                        <m:sub>
                          <m:r>
                            <a:rPr lang="en-US" b="0" i="1" smtClean="0">
                              <a:solidFill>
                                <a:schemeClr val="accent6"/>
                              </a:solidFill>
                              <a:latin typeface="Cambria Math" panose="02040503050406030204" pitchFamily="18" charset="0"/>
                            </a:rPr>
                            <m:t>2020−03−16</m:t>
                          </m:r>
                        </m:sub>
                      </m:sSub>
                      <m:r>
                        <a:rPr lang="en-US" b="0" i="1" smtClean="0">
                          <a:solidFill>
                            <a:schemeClr val="accent6"/>
                          </a:solidFill>
                          <a:latin typeface="Cambria Math" panose="02040503050406030204" pitchFamily="18" charset="0"/>
                        </a:rPr>
                        <m:t>=</m:t>
                      </m:r>
                      <m:f>
                        <m:fPr>
                          <m:ctrlPr>
                            <a:rPr lang="en-US" b="0" i="1" smtClean="0">
                              <a:solidFill>
                                <a:schemeClr val="accent6"/>
                              </a:solidFill>
                              <a:latin typeface="Cambria Math" panose="02040503050406030204" pitchFamily="18" charset="0"/>
                            </a:rPr>
                          </m:ctrlPr>
                        </m:fPr>
                        <m:num>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𝐷𝐶𝑆</m:t>
                              </m:r>
                            </m:sub>
                          </m:sSub>
                        </m:num>
                        <m:den>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𝑤𝑖𝑡h</m:t>
                              </m:r>
                              <m:r>
                                <a:rPr lang="en-US" i="1">
                                  <a:solidFill>
                                    <a:schemeClr val="accent6"/>
                                  </a:solidFill>
                                  <a:latin typeface="Cambria Math" panose="02040503050406030204" pitchFamily="18" charset="0"/>
                                </a:rPr>
                                <m:t>_</m:t>
                              </m:r>
                              <m:r>
                                <a:rPr lang="en-US" i="1">
                                  <a:solidFill>
                                    <a:schemeClr val="accent6"/>
                                  </a:solidFill>
                                  <a:latin typeface="Cambria Math" panose="02040503050406030204" pitchFamily="18" charset="0"/>
                                  <a:ea typeface="Cambria Math" panose="02040503050406030204" pitchFamily="18" charset="0"/>
                                </a:rPr>
                                <m:t>𝜂</m:t>
                              </m:r>
                              <m:r>
                                <a:rPr lang="en-US" b="0" i="1" smtClean="0">
                                  <a:solidFill>
                                    <a:schemeClr val="accent6"/>
                                  </a:solidFill>
                                  <a:latin typeface="Cambria Math" panose="02040503050406030204" pitchFamily="18" charset="0"/>
                                  <a:ea typeface="Cambria Math" panose="02040503050406030204" pitchFamily="18" charset="0"/>
                                </a:rPr>
                                <m:t>_</m:t>
                              </m:r>
                              <m:r>
                                <a:rPr lang="en-US" i="1">
                                  <a:solidFill>
                                    <a:schemeClr val="accent6"/>
                                  </a:solidFill>
                                  <a:latin typeface="Cambria Math" panose="02040503050406030204" pitchFamily="18" charset="0"/>
                                  <a:ea typeface="Cambria Math" panose="02040503050406030204" pitchFamily="18" charset="0"/>
                                </a:rPr>
                                <m:t>𝑜𝑚𝑐𝑤𝑐</m:t>
                              </m:r>
                            </m:sub>
                          </m:sSub>
                        </m:den>
                      </m:f>
                    </m:oMath>
                  </m:oMathPara>
                </a14:m>
                <a:endParaRPr lang="en-US" dirty="0">
                  <a:solidFill>
                    <a:schemeClr val="accent6"/>
                  </a:solidFill>
                </a:endParaRPr>
              </a:p>
            </p:txBody>
          </p:sp>
        </mc:Choice>
        <mc:Fallback xmlns="">
          <p:sp>
            <p:nvSpPr>
              <p:cNvPr id="8" name="TextBox 7">
                <a:extLst>
                  <a:ext uri="{FF2B5EF4-FFF2-40B4-BE49-F238E27FC236}">
                    <a16:creationId xmlns:a16="http://schemas.microsoft.com/office/drawing/2014/main" id="{03E5A780-A8F6-DD44-8E2D-8B23838248CC}"/>
                  </a:ext>
                </a:extLst>
              </p:cNvPr>
              <p:cNvSpPr txBox="1">
                <a:spLocks noRot="1" noChangeAspect="1" noMove="1" noResize="1" noEditPoints="1" noAdjustHandles="1" noChangeArrowheads="1" noChangeShapeType="1" noTextEdit="1"/>
              </p:cNvSpPr>
              <p:nvPr/>
            </p:nvSpPr>
            <p:spPr>
              <a:xfrm>
                <a:off x="1898072" y="5894120"/>
                <a:ext cx="3353418" cy="654090"/>
              </a:xfrm>
              <a:prstGeom prst="rect">
                <a:avLst/>
              </a:prstGeom>
              <a:blipFill>
                <a:blip r:embed="rId3"/>
                <a:stretch>
                  <a:fillRect l="-16165" t="-207547" b="-2886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DA040BC-AD55-B648-801C-EA44DA10D984}"/>
                  </a:ext>
                </a:extLst>
              </p:cNvPr>
              <p:cNvSpPr txBox="1"/>
              <p:nvPr/>
            </p:nvSpPr>
            <p:spPr>
              <a:xfrm>
                <a:off x="522514" y="1810986"/>
                <a:ext cx="2769412" cy="6063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smtClean="0">
                              <a:solidFill>
                                <a:srgbClr val="0000FF"/>
                              </a:solidFill>
                              <a:latin typeface="Cambria Math" panose="02040503050406030204" pitchFamily="18" charset="0"/>
                              <a:ea typeface="Cambria Math" panose="02040503050406030204" pitchFamily="18" charset="0"/>
                            </a:rPr>
                            <m:t>𝜂</m:t>
                          </m:r>
                        </m:e>
                        <m:sub>
                          <m:r>
                            <a:rPr lang="en-US" b="0" i="1" smtClean="0">
                              <a:solidFill>
                                <a:srgbClr val="0000FF"/>
                              </a:solidFill>
                              <a:latin typeface="Cambria Math" panose="02040503050406030204" pitchFamily="18" charset="0"/>
                            </a:rPr>
                            <m:t>𝑜𝑚𝑐𝑤𝑐</m:t>
                          </m:r>
                        </m:sub>
                      </m:sSub>
                      <m:r>
                        <a:rPr lang="en-US" i="1" smtClean="0">
                          <a:solidFill>
                            <a:srgbClr val="0000FF"/>
                          </a:solidFill>
                          <a:latin typeface="Cambria Math" panose="02040503050406030204" pitchFamily="18" charset="0"/>
                          <a:ea typeface="Cambria Math" panose="02040503050406030204" pitchFamily="18" charset="0"/>
                        </a:rPr>
                        <m:t>≡</m:t>
                      </m:r>
                      <m:f>
                        <m:fPr>
                          <m:ctrlPr>
                            <a:rPr lang="en-US" i="1" smtClean="0">
                              <a:solidFill>
                                <a:srgbClr val="0000FF"/>
                              </a:solidFill>
                              <a:latin typeface="Cambria Math" panose="02040503050406030204" pitchFamily="18" charset="0"/>
                              <a:ea typeface="Cambria Math" panose="02040503050406030204" pitchFamily="18" charset="0"/>
                            </a:rPr>
                          </m:ctrlPr>
                        </m:fPr>
                        <m:num>
                          <m:sSub>
                            <m:sSubPr>
                              <m:ctrlPr>
                                <a:rPr lang="en-US" i="1" smtClean="0">
                                  <a:solidFill>
                                    <a:srgbClr val="0000FF"/>
                                  </a:solidFill>
                                  <a:latin typeface="Cambria Math" panose="02040503050406030204" pitchFamily="18" charset="0"/>
                                  <a:ea typeface="Cambria Math" panose="02040503050406030204" pitchFamily="18" charset="0"/>
                                </a:rPr>
                              </m:ctrlPr>
                            </m:sSubPr>
                            <m:e>
                              <m:r>
                                <a:rPr lang="en-US" b="0" i="1" smtClean="0">
                                  <a:solidFill>
                                    <a:srgbClr val="0000FF"/>
                                  </a:solidFill>
                                  <a:latin typeface="Cambria Math" panose="02040503050406030204" pitchFamily="18" charset="0"/>
                                  <a:ea typeface="Cambria Math" panose="02040503050406030204" pitchFamily="18" charset="0"/>
                                </a:rPr>
                                <m:t>𝐶</m:t>
                              </m:r>
                            </m:e>
                            <m:sub>
                              <m:r>
                                <a:rPr lang="en-US" b="0" i="1" smtClean="0">
                                  <a:solidFill>
                                    <a:srgbClr val="0000FF"/>
                                  </a:solidFill>
                                  <a:latin typeface="Cambria Math" panose="02040503050406030204" pitchFamily="18" charset="0"/>
                                  <a:ea typeface="Cambria Math" panose="02040503050406030204" pitchFamily="18" charset="0"/>
                                </a:rPr>
                                <m:t>𝑠𝑡𝑎𝑡𝑒</m:t>
                              </m:r>
                              <m:r>
                                <a:rPr lang="en-US" b="0" i="1" smtClean="0">
                                  <a:solidFill>
                                    <a:srgbClr val="0000FF"/>
                                  </a:solidFill>
                                  <a:latin typeface="Cambria Math" panose="02040503050406030204" pitchFamily="18" charset="0"/>
                                  <a:ea typeface="Cambria Math" panose="02040503050406030204" pitchFamily="18" charset="0"/>
                                </a:rPr>
                                <m:t> 1</m:t>
                              </m:r>
                            </m:sub>
                          </m:sSub>
                        </m:num>
                        <m:den>
                          <m:sSub>
                            <m:sSubPr>
                              <m:ctrlPr>
                                <a:rPr lang="en-US" i="1" smtClean="0">
                                  <a:solidFill>
                                    <a:srgbClr val="0000FF"/>
                                  </a:solidFill>
                                  <a:latin typeface="Cambria Math" panose="02040503050406030204" pitchFamily="18" charset="0"/>
                                  <a:ea typeface="Cambria Math" panose="02040503050406030204" pitchFamily="18" charset="0"/>
                                </a:rPr>
                              </m:ctrlPr>
                            </m:sSubPr>
                            <m:e>
                              <m:r>
                                <a:rPr lang="en-US" b="0" i="1" smtClean="0">
                                  <a:solidFill>
                                    <a:srgbClr val="0000FF"/>
                                  </a:solidFill>
                                  <a:latin typeface="Cambria Math" panose="02040503050406030204" pitchFamily="18" charset="0"/>
                                  <a:ea typeface="Cambria Math" panose="02040503050406030204" pitchFamily="18" charset="0"/>
                                </a:rPr>
                                <m:t>𝐶</m:t>
                              </m:r>
                            </m:e>
                            <m:sub>
                              <m:r>
                                <a:rPr lang="en-US" b="0" i="1" smtClean="0">
                                  <a:solidFill>
                                    <a:srgbClr val="0000FF"/>
                                  </a:solidFill>
                                  <a:latin typeface="Cambria Math" panose="02040503050406030204" pitchFamily="18" charset="0"/>
                                  <a:ea typeface="Cambria Math" panose="02040503050406030204" pitchFamily="18" charset="0"/>
                                </a:rPr>
                                <m:t>𝑠𝑡𝑎𝑡𝑒</m:t>
                              </m:r>
                              <m:r>
                                <a:rPr lang="en-US" b="0" i="1" smtClean="0">
                                  <a:solidFill>
                                    <a:srgbClr val="0000FF"/>
                                  </a:solidFill>
                                  <a:latin typeface="Cambria Math" panose="02040503050406030204" pitchFamily="18" charset="0"/>
                                  <a:ea typeface="Cambria Math" panose="02040503050406030204" pitchFamily="18" charset="0"/>
                                </a:rPr>
                                <m:t> 3</m:t>
                              </m:r>
                            </m:sub>
                          </m:sSub>
                        </m:den>
                      </m:f>
                      <m:r>
                        <a:rPr lang="en-US" b="0" i="1" smtClean="0">
                          <a:solidFill>
                            <a:srgbClr val="0000FF"/>
                          </a:solidFill>
                          <a:latin typeface="Cambria Math" panose="02040503050406030204" pitchFamily="18" charset="0"/>
                          <a:ea typeface="Cambria Math" panose="02040503050406030204" pitchFamily="18" charset="0"/>
                        </a:rPr>
                        <m:t>=</m:t>
                      </m:r>
                      <m:f>
                        <m:fPr>
                          <m:ctrlPr>
                            <a:rPr lang="en-US" b="0" i="1" smtClean="0">
                              <a:solidFill>
                                <a:srgbClr val="0000FF"/>
                              </a:solidFill>
                              <a:latin typeface="Cambria Math" panose="02040503050406030204" pitchFamily="18" charset="0"/>
                              <a:ea typeface="Cambria Math" panose="02040503050406030204" pitchFamily="18" charset="0"/>
                            </a:rPr>
                          </m:ctrlPr>
                        </m:fPr>
                        <m:num>
                          <m:sSub>
                            <m:sSubPr>
                              <m:ctrlPr>
                                <a:rPr lang="en-US" b="0" i="1" smtClean="0">
                                  <a:solidFill>
                                    <a:srgbClr val="0000FF"/>
                                  </a:solidFill>
                                  <a:latin typeface="Cambria Math" panose="02040503050406030204" pitchFamily="18" charset="0"/>
                                  <a:ea typeface="Cambria Math" panose="02040503050406030204" pitchFamily="18" charset="0"/>
                                </a:rPr>
                              </m:ctrlPr>
                            </m:sSubPr>
                            <m:e>
                              <m:r>
                                <a:rPr lang="en-US" b="0" i="1" smtClean="0">
                                  <a:solidFill>
                                    <a:srgbClr val="0000FF"/>
                                  </a:solidFill>
                                  <a:latin typeface="Cambria Math" panose="02040503050406030204" pitchFamily="18" charset="0"/>
                                  <a:ea typeface="Cambria Math" panose="02040503050406030204" pitchFamily="18" charset="0"/>
                                </a:rPr>
                                <m:t>𝐶</m:t>
                              </m:r>
                            </m:e>
                            <m:sub>
                              <m:r>
                                <a:rPr lang="en-US" b="0" i="1" smtClean="0">
                                  <a:solidFill>
                                    <a:srgbClr val="0000FF"/>
                                  </a:solidFill>
                                  <a:latin typeface="Cambria Math" panose="02040503050406030204" pitchFamily="18" charset="0"/>
                                  <a:ea typeface="Cambria Math" panose="02040503050406030204" pitchFamily="18" charset="0"/>
                                </a:rPr>
                                <m:t>𝑎𝑓𝑡𝑒𝑟</m:t>
                              </m:r>
                            </m:sub>
                          </m:sSub>
                        </m:num>
                        <m:den>
                          <m:sSub>
                            <m:sSubPr>
                              <m:ctrlPr>
                                <a:rPr lang="en-US" b="0" i="1" smtClean="0">
                                  <a:solidFill>
                                    <a:srgbClr val="0000FF"/>
                                  </a:solidFill>
                                  <a:latin typeface="Cambria Math" panose="02040503050406030204" pitchFamily="18" charset="0"/>
                                  <a:ea typeface="Cambria Math" panose="02040503050406030204" pitchFamily="18" charset="0"/>
                                </a:rPr>
                              </m:ctrlPr>
                            </m:sSubPr>
                            <m:e>
                              <m:r>
                                <a:rPr lang="en-US" b="0" i="1" smtClean="0">
                                  <a:solidFill>
                                    <a:srgbClr val="0000FF"/>
                                  </a:solidFill>
                                  <a:latin typeface="Cambria Math" panose="02040503050406030204" pitchFamily="18" charset="0"/>
                                  <a:ea typeface="Cambria Math" panose="02040503050406030204" pitchFamily="18" charset="0"/>
                                </a:rPr>
                                <m:t>𝐶</m:t>
                              </m:r>
                            </m:e>
                            <m:sub>
                              <m:r>
                                <a:rPr lang="en-US" b="0" i="1" smtClean="0">
                                  <a:solidFill>
                                    <a:srgbClr val="0000FF"/>
                                  </a:solidFill>
                                  <a:latin typeface="Cambria Math" panose="02040503050406030204" pitchFamily="18" charset="0"/>
                                  <a:ea typeface="Cambria Math" panose="02040503050406030204" pitchFamily="18" charset="0"/>
                                </a:rPr>
                                <m:t>𝑏𝑒𝑓𝑜𝑟𝑒</m:t>
                              </m:r>
                            </m:sub>
                          </m:sSub>
                        </m:den>
                      </m:f>
                    </m:oMath>
                  </m:oMathPara>
                </a14:m>
                <a:endParaRPr lang="en-US" dirty="0">
                  <a:solidFill>
                    <a:srgbClr val="0000FF"/>
                  </a:solidFill>
                </a:endParaRPr>
              </a:p>
            </p:txBody>
          </p:sp>
        </mc:Choice>
        <mc:Fallback xmlns="">
          <p:sp>
            <p:nvSpPr>
              <p:cNvPr id="10" name="TextBox 9">
                <a:extLst>
                  <a:ext uri="{FF2B5EF4-FFF2-40B4-BE49-F238E27FC236}">
                    <a16:creationId xmlns:a16="http://schemas.microsoft.com/office/drawing/2014/main" id="{DDA040BC-AD55-B648-801C-EA44DA10D984}"/>
                  </a:ext>
                </a:extLst>
              </p:cNvPr>
              <p:cNvSpPr txBox="1">
                <a:spLocks noRot="1" noChangeAspect="1" noMove="1" noResize="1" noEditPoints="1" noAdjustHandles="1" noChangeArrowheads="1" noChangeShapeType="1" noTextEdit="1"/>
              </p:cNvSpPr>
              <p:nvPr/>
            </p:nvSpPr>
            <p:spPr>
              <a:xfrm>
                <a:off x="522514" y="1810986"/>
                <a:ext cx="2769412" cy="606384"/>
              </a:xfrm>
              <a:prstGeom prst="rect">
                <a:avLst/>
              </a:prstGeom>
              <a:blipFill>
                <a:blip r:embed="rId4"/>
                <a:stretch>
                  <a:fillRect l="-1370" t="-2083" r="-913"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C9476A7-7242-8147-B42A-7592D9050D84}"/>
                  </a:ext>
                </a:extLst>
              </p:cNvPr>
              <p:cNvSpPr txBox="1"/>
              <p:nvPr/>
            </p:nvSpPr>
            <p:spPr>
              <a:xfrm>
                <a:off x="3334985" y="2414652"/>
                <a:ext cx="2756396" cy="5984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𝑅</m:t>
                          </m:r>
                        </m:e>
                        <m:sub>
                          <m:r>
                            <a:rPr lang="en-US" i="1">
                              <a:solidFill>
                                <a:srgbClr val="7030A0"/>
                              </a:solidFill>
                              <a:latin typeface="Cambria Math" panose="02040503050406030204" pitchFamily="18" charset="0"/>
                            </a:rPr>
                            <m:t>𝑟𝑒𝑓𝑒𝑟𝑒𝑛𝑐𝑒</m:t>
                          </m:r>
                        </m:sub>
                      </m:sSub>
                      <m:r>
                        <a:rPr lang="en-US" b="0" i="1" smtClean="0">
                          <a:solidFill>
                            <a:srgbClr val="7030A0"/>
                          </a:solidFill>
                          <a:latin typeface="Cambria Math" panose="02040503050406030204" pitchFamily="18" charset="0"/>
                        </a:rPr>
                        <m:t>= </m:t>
                      </m:r>
                      <m:f>
                        <m:fPr>
                          <m:ctrlPr>
                            <a:rPr lang="en-US" b="0"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1</m:t>
                          </m:r>
                        </m:num>
                        <m:den>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𝐶</m:t>
                              </m:r>
                            </m:e>
                            <m:sub>
                              <m:r>
                                <a:rPr lang="en-US" b="0" i="1" smtClean="0">
                                  <a:solidFill>
                                    <a:srgbClr val="7030A0"/>
                                  </a:solidFill>
                                  <a:latin typeface="Cambria Math" panose="02040503050406030204" pitchFamily="18" charset="0"/>
                                </a:rPr>
                                <m:t>𝑏𝑒𝑓𝑜𝑟𝑒</m:t>
                              </m:r>
                            </m:sub>
                          </m:sSub>
                        </m:den>
                      </m:f>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𝐴𝐷</m:t>
                      </m:r>
                    </m:oMath>
                  </m:oMathPara>
                </a14:m>
                <a:endParaRPr lang="en-US" dirty="0">
                  <a:solidFill>
                    <a:srgbClr val="7030A0"/>
                  </a:solidFill>
                </a:endParaRPr>
              </a:p>
            </p:txBody>
          </p:sp>
        </mc:Choice>
        <mc:Fallback xmlns="">
          <p:sp>
            <p:nvSpPr>
              <p:cNvPr id="12" name="TextBox 11">
                <a:extLst>
                  <a:ext uri="{FF2B5EF4-FFF2-40B4-BE49-F238E27FC236}">
                    <a16:creationId xmlns:a16="http://schemas.microsoft.com/office/drawing/2014/main" id="{9C9476A7-7242-8147-B42A-7592D9050D84}"/>
                  </a:ext>
                </a:extLst>
              </p:cNvPr>
              <p:cNvSpPr txBox="1">
                <a:spLocks noRot="1" noChangeAspect="1" noMove="1" noResize="1" noEditPoints="1" noAdjustHandles="1" noChangeArrowheads="1" noChangeShapeType="1" noTextEdit="1"/>
              </p:cNvSpPr>
              <p:nvPr/>
            </p:nvSpPr>
            <p:spPr>
              <a:xfrm>
                <a:off x="3334985" y="2414652"/>
                <a:ext cx="2756396" cy="598497"/>
              </a:xfrm>
              <a:prstGeom prst="rect">
                <a:avLst/>
              </a:prstGeom>
              <a:blipFill>
                <a:blip r:embed="rId5"/>
                <a:stretch>
                  <a:fillRect l="-459" t="-2083" b="-104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BD5E8E9-1110-D84C-A278-1DCDBDCE8107}"/>
                  </a:ext>
                </a:extLst>
              </p:cNvPr>
              <p:cNvSpPr txBox="1"/>
              <p:nvPr/>
            </p:nvSpPr>
            <p:spPr>
              <a:xfrm>
                <a:off x="3092004" y="3018307"/>
                <a:ext cx="5395451" cy="5984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𝑅</m:t>
                          </m:r>
                        </m:e>
                        <m:sub>
                          <m:r>
                            <a:rPr lang="en-US" i="1">
                              <a:solidFill>
                                <a:srgbClr val="7030A0"/>
                              </a:solidFill>
                              <a:latin typeface="Cambria Math" panose="02040503050406030204" pitchFamily="18" charset="0"/>
                            </a:rPr>
                            <m:t>𝑤𝑖𝑡h</m:t>
                          </m:r>
                          <m:r>
                            <a:rPr lang="en-US" i="1">
                              <a:solidFill>
                                <a:srgbClr val="7030A0"/>
                              </a:solidFill>
                              <a:latin typeface="Cambria Math" panose="02040503050406030204" pitchFamily="18" charset="0"/>
                            </a:rPr>
                            <m:t>_</m:t>
                          </m:r>
                          <m:r>
                            <a:rPr lang="en-US" i="1">
                              <a:solidFill>
                                <a:srgbClr val="7030A0"/>
                              </a:solidFill>
                              <a:latin typeface="Cambria Math" panose="02040503050406030204" pitchFamily="18" charset="0"/>
                              <a:ea typeface="Cambria Math" panose="02040503050406030204" pitchFamily="18" charset="0"/>
                            </a:rPr>
                            <m:t>𝜂</m:t>
                          </m:r>
                          <m:r>
                            <a:rPr lang="en-US" b="0" i="1" smtClean="0">
                              <a:solidFill>
                                <a:srgbClr val="7030A0"/>
                              </a:solidFill>
                              <a:latin typeface="Cambria Math" panose="02040503050406030204" pitchFamily="18" charset="0"/>
                              <a:ea typeface="Cambria Math" panose="02040503050406030204" pitchFamily="18" charset="0"/>
                            </a:rPr>
                            <m:t>_</m:t>
                          </m:r>
                          <m:r>
                            <a:rPr lang="en-US" i="1">
                              <a:solidFill>
                                <a:srgbClr val="7030A0"/>
                              </a:solidFill>
                              <a:latin typeface="Cambria Math" panose="02040503050406030204" pitchFamily="18" charset="0"/>
                              <a:ea typeface="Cambria Math" panose="02040503050406030204" pitchFamily="18" charset="0"/>
                            </a:rPr>
                            <m:t>𝑜𝑚𝑐𝑤𝑐</m:t>
                          </m:r>
                        </m:sub>
                      </m:sSub>
                      <m:r>
                        <a:rPr lang="en-US" b="0" i="1" smtClean="0">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1</m:t>
                          </m:r>
                        </m:num>
                        <m:den>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𝐶</m:t>
                              </m:r>
                            </m:e>
                            <m:sub>
                              <m:r>
                                <a:rPr lang="en-US" b="0" i="1" smtClean="0">
                                  <a:solidFill>
                                    <a:srgbClr val="7030A0"/>
                                  </a:solidFill>
                                  <a:latin typeface="Cambria Math" panose="02040503050406030204" pitchFamily="18" charset="0"/>
                                </a:rPr>
                                <m:t>𝑎𝑓𝑡𝑒𝑟</m:t>
                              </m:r>
                            </m:sub>
                          </m:sSub>
                        </m:den>
                      </m:f>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𝐴𝐷</m:t>
                      </m:r>
                      <m:r>
                        <a:rPr lang="en-US" b="0" i="1" smtClean="0">
                          <a:solidFill>
                            <a:srgbClr val="7030A0"/>
                          </a:solidFill>
                          <a:latin typeface="Cambria Math" panose="02040503050406030204" pitchFamily="18" charset="0"/>
                        </a:rPr>
                        <m:t>=</m:t>
                      </m:r>
                      <m:f>
                        <m:fPr>
                          <m:ctrlPr>
                            <a:rPr lang="en-US" b="0"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1</m:t>
                          </m:r>
                        </m:num>
                        <m:den>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𝐶</m:t>
                              </m:r>
                            </m:e>
                            <m:sub>
                              <m:r>
                                <a:rPr lang="en-US" b="0" i="1" smtClean="0">
                                  <a:solidFill>
                                    <a:srgbClr val="7030A0"/>
                                  </a:solidFill>
                                  <a:latin typeface="Cambria Math" panose="02040503050406030204" pitchFamily="18" charset="0"/>
                                </a:rPr>
                                <m:t>𝑏𝑒𝑓𝑜𝑟𝑒</m:t>
                              </m:r>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ea typeface="Cambria Math" panose="02040503050406030204" pitchFamily="18" charset="0"/>
                                </a:rPr>
                                <m:t>𝜂</m:t>
                              </m:r>
                            </m:e>
                            <m:sub>
                              <m:r>
                                <a:rPr lang="en-US" b="0" i="1" smtClean="0">
                                  <a:solidFill>
                                    <a:srgbClr val="7030A0"/>
                                  </a:solidFill>
                                  <a:latin typeface="Cambria Math" panose="02040503050406030204" pitchFamily="18" charset="0"/>
                                </a:rPr>
                                <m:t>𝑜𝑚𝑐𝑤𝑐</m:t>
                              </m:r>
                            </m:sub>
                          </m:sSub>
                        </m:den>
                      </m:f>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𝐴𝐷</m:t>
                      </m:r>
                    </m:oMath>
                  </m:oMathPara>
                </a14:m>
                <a:endParaRPr lang="en-US" dirty="0">
                  <a:solidFill>
                    <a:srgbClr val="7030A0"/>
                  </a:solidFill>
                </a:endParaRPr>
              </a:p>
            </p:txBody>
          </p:sp>
        </mc:Choice>
        <mc:Fallback xmlns="">
          <p:sp>
            <p:nvSpPr>
              <p:cNvPr id="14" name="TextBox 13">
                <a:extLst>
                  <a:ext uri="{FF2B5EF4-FFF2-40B4-BE49-F238E27FC236}">
                    <a16:creationId xmlns:a16="http://schemas.microsoft.com/office/drawing/2014/main" id="{FBD5E8E9-1110-D84C-A278-1DCDBDCE8107}"/>
                  </a:ext>
                </a:extLst>
              </p:cNvPr>
              <p:cNvSpPr txBox="1">
                <a:spLocks noRot="1" noChangeAspect="1" noMove="1" noResize="1" noEditPoints="1" noAdjustHandles="1" noChangeArrowheads="1" noChangeShapeType="1" noTextEdit="1"/>
              </p:cNvSpPr>
              <p:nvPr/>
            </p:nvSpPr>
            <p:spPr>
              <a:xfrm>
                <a:off x="3092004" y="3018307"/>
                <a:ext cx="5395451" cy="598497"/>
              </a:xfrm>
              <a:prstGeom prst="rect">
                <a:avLst/>
              </a:prstGeom>
              <a:blipFill>
                <a:blip r:embed="rId6"/>
                <a:stretch>
                  <a:fillRect l="-235" t="-4167" r="-469" b="-104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A2689CC-4B80-6847-A8EE-6300FC933533}"/>
                  </a:ext>
                </a:extLst>
              </p:cNvPr>
              <p:cNvSpPr txBox="1"/>
              <p:nvPr/>
            </p:nvSpPr>
            <p:spPr>
              <a:xfrm>
                <a:off x="4120737" y="3651661"/>
                <a:ext cx="1985736" cy="6069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ea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𝜂</m:t>
                          </m:r>
                        </m:e>
                        <m:sub>
                          <m:r>
                            <a:rPr lang="en-US" b="0" i="1" smtClean="0">
                              <a:solidFill>
                                <a:srgbClr val="7030A0"/>
                              </a:solidFill>
                              <a:latin typeface="Cambria Math" panose="02040503050406030204" pitchFamily="18" charset="0"/>
                              <a:ea typeface="Cambria Math" panose="02040503050406030204" pitchFamily="18" charset="0"/>
                            </a:rPr>
                            <m:t>𝑅</m:t>
                          </m:r>
                        </m:sub>
                      </m:sSub>
                      <m:r>
                        <a:rPr lang="en-US" b="0" i="1" smtClean="0">
                          <a:solidFill>
                            <a:srgbClr val="7030A0"/>
                          </a:solidFill>
                          <a:latin typeface="Cambria Math" panose="02040503050406030204" pitchFamily="18" charset="0"/>
                          <a:ea typeface="Cambria Math" panose="02040503050406030204" pitchFamily="18" charset="0"/>
                        </a:rPr>
                        <m:t>= </m:t>
                      </m:r>
                      <m:f>
                        <m:fPr>
                          <m:ctrlPr>
                            <a:rPr lang="en-US" b="0" i="1" smtClean="0">
                              <a:solidFill>
                                <a:srgbClr val="7030A0"/>
                              </a:solidFill>
                              <a:latin typeface="Cambria Math" panose="02040503050406030204" pitchFamily="18" charset="0"/>
                              <a:ea typeface="Cambria Math" panose="02040503050406030204" pitchFamily="18" charset="0"/>
                            </a:rPr>
                          </m:ctrlPr>
                        </m:fPr>
                        <m:num>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𝑅</m:t>
                              </m:r>
                            </m:e>
                            <m:sub>
                              <m:r>
                                <a:rPr lang="en-US" i="1">
                                  <a:solidFill>
                                    <a:srgbClr val="7030A0"/>
                                  </a:solidFill>
                                  <a:latin typeface="Cambria Math" panose="02040503050406030204" pitchFamily="18" charset="0"/>
                                </a:rPr>
                                <m:t>𝑤𝑖𝑡h</m:t>
                              </m:r>
                              <m:r>
                                <a:rPr lang="en-US" i="1">
                                  <a:solidFill>
                                    <a:srgbClr val="7030A0"/>
                                  </a:solidFill>
                                  <a:latin typeface="Cambria Math" panose="02040503050406030204" pitchFamily="18" charset="0"/>
                                </a:rPr>
                                <m:t>_</m:t>
                              </m:r>
                              <m:r>
                                <a:rPr lang="en-US" i="1">
                                  <a:solidFill>
                                    <a:srgbClr val="7030A0"/>
                                  </a:solidFill>
                                  <a:latin typeface="Cambria Math" panose="02040503050406030204" pitchFamily="18" charset="0"/>
                                  <a:ea typeface="Cambria Math" panose="02040503050406030204" pitchFamily="18" charset="0"/>
                                </a:rPr>
                                <m:t>𝜂</m:t>
                              </m:r>
                              <m:r>
                                <a:rPr lang="en-US" b="0" i="1" smtClean="0">
                                  <a:solidFill>
                                    <a:srgbClr val="7030A0"/>
                                  </a:solidFill>
                                  <a:latin typeface="Cambria Math" panose="02040503050406030204" pitchFamily="18" charset="0"/>
                                  <a:ea typeface="Cambria Math" panose="02040503050406030204" pitchFamily="18" charset="0"/>
                                </a:rPr>
                                <m:t>_</m:t>
                              </m:r>
                              <m:r>
                                <a:rPr lang="en-US" i="1">
                                  <a:solidFill>
                                    <a:srgbClr val="7030A0"/>
                                  </a:solidFill>
                                  <a:latin typeface="Cambria Math" panose="02040503050406030204" pitchFamily="18" charset="0"/>
                                  <a:ea typeface="Cambria Math" panose="02040503050406030204" pitchFamily="18" charset="0"/>
                                </a:rPr>
                                <m:t>𝑜𝑚𝑐𝑤𝑐</m:t>
                              </m:r>
                            </m:sub>
                          </m:sSub>
                        </m:num>
                        <m:den>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𝑅</m:t>
                              </m:r>
                            </m:e>
                            <m:sub>
                              <m:r>
                                <a:rPr lang="en-US" i="1">
                                  <a:solidFill>
                                    <a:srgbClr val="7030A0"/>
                                  </a:solidFill>
                                  <a:latin typeface="Cambria Math" panose="02040503050406030204" pitchFamily="18" charset="0"/>
                                </a:rPr>
                                <m:t>𝑟𝑒𝑓𝑒𝑟𝑒𝑛𝑐𝑒</m:t>
                              </m:r>
                            </m:sub>
                          </m:sSub>
                        </m:den>
                      </m:f>
                    </m:oMath>
                  </m:oMathPara>
                </a14:m>
                <a:endParaRPr lang="en-US" dirty="0">
                  <a:solidFill>
                    <a:srgbClr val="7030A0"/>
                  </a:solidFill>
                </a:endParaRPr>
              </a:p>
            </p:txBody>
          </p:sp>
        </mc:Choice>
        <mc:Fallback xmlns="">
          <p:sp>
            <p:nvSpPr>
              <p:cNvPr id="15" name="TextBox 14">
                <a:extLst>
                  <a:ext uri="{FF2B5EF4-FFF2-40B4-BE49-F238E27FC236}">
                    <a16:creationId xmlns:a16="http://schemas.microsoft.com/office/drawing/2014/main" id="{CA2689CC-4B80-6847-A8EE-6300FC933533}"/>
                  </a:ext>
                </a:extLst>
              </p:cNvPr>
              <p:cNvSpPr txBox="1">
                <a:spLocks noRot="1" noChangeAspect="1" noMove="1" noResize="1" noEditPoints="1" noAdjustHandles="1" noChangeArrowheads="1" noChangeShapeType="1" noTextEdit="1"/>
              </p:cNvSpPr>
              <p:nvPr/>
            </p:nvSpPr>
            <p:spPr>
              <a:xfrm>
                <a:off x="4120737" y="3651661"/>
                <a:ext cx="1985736" cy="606961"/>
              </a:xfrm>
              <a:prstGeom prst="rect">
                <a:avLst/>
              </a:prstGeom>
              <a:blipFill>
                <a:blip r:embed="rId7"/>
                <a:stretch>
                  <a:fillRect l="-2548" t="-2128"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1D2813E-BA3C-DE46-A8CA-DE1BAAF9949A}"/>
                  </a:ext>
                </a:extLst>
              </p:cNvPr>
              <p:cNvSpPr txBox="1"/>
              <p:nvPr/>
            </p:nvSpPr>
            <p:spPr>
              <a:xfrm>
                <a:off x="6765613" y="5314207"/>
                <a:ext cx="2232854" cy="11934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d>
                                <m:dPr>
                                  <m:begChr m:val=""/>
                                  <m:endChr m:val="|"/>
                                  <m:ctrlPr>
                                    <a:rPr lang="en-US" b="1" i="1" smtClean="0">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𝜟</m:t>
                                  </m:r>
                                  <m:r>
                                    <a:rPr lang="en-US" b="1" i="1">
                                      <a:latin typeface="Cambria Math" panose="02040503050406030204" pitchFamily="18" charset="0"/>
                                      <a:ea typeface="Cambria Math" panose="02040503050406030204" pitchFamily="18" charset="0"/>
                                    </a:rPr>
                                    <m:t>𝑳</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𝑷𝑪𝑨𝑳</m:t>
                                  </m:r>
                                </m:e>
                              </m:d>
                            </m:e>
                            <m:sub>
                              <m:r>
                                <a:rPr lang="en-US" b="1" i="1" smtClean="0">
                                  <a:latin typeface="Cambria Math" panose="02040503050406030204" pitchFamily="18" charset="0"/>
                                </a:rPr>
                                <m:t>𝟐𝟎𝟎𝟑𝟏𝟔</m:t>
                              </m:r>
                            </m:sub>
                          </m:sSub>
                        </m:num>
                        <m:den>
                          <m:sSub>
                            <m:sSubPr>
                              <m:ctrlPr>
                                <a:rPr lang="en-US" b="1" i="1">
                                  <a:latin typeface="Cambria Math" panose="02040503050406030204" pitchFamily="18" charset="0"/>
                                </a:rPr>
                              </m:ctrlPr>
                            </m:sSubPr>
                            <m:e>
                              <m:d>
                                <m:dPr>
                                  <m:begChr m:val=""/>
                                  <m:endChr m:val="|"/>
                                  <m:ctrlPr>
                                    <a:rPr lang="en-US" b="1" i="1">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𝜟</m:t>
                                  </m:r>
                                  <m:r>
                                    <a:rPr lang="en-US" b="1" i="1">
                                      <a:latin typeface="Cambria Math" panose="02040503050406030204" pitchFamily="18" charset="0"/>
                                      <a:ea typeface="Cambria Math" panose="02040503050406030204" pitchFamily="18" charset="0"/>
                                    </a:rPr>
                                    <m:t>𝑳</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𝑷𝑪𝑨𝑳</m:t>
                                  </m:r>
                                </m:e>
                              </m:d>
                            </m:e>
                            <m:sub>
                              <m:r>
                                <a:rPr lang="en-US" b="1" i="1">
                                  <a:latin typeface="Cambria Math" panose="02040503050406030204" pitchFamily="18" charset="0"/>
                                </a:rPr>
                                <m:t>𝟐𝟎𝟎𝟑</m:t>
                              </m:r>
                              <m:r>
                                <a:rPr lang="en-US" b="1" i="1" smtClean="0">
                                  <a:latin typeface="Cambria Math" panose="02040503050406030204" pitchFamily="18" charset="0"/>
                                </a:rPr>
                                <m:t>𝟎𝟗</m:t>
                              </m:r>
                            </m:sub>
                          </m:sSub>
                        </m:den>
                      </m:f>
                    </m:oMath>
                  </m:oMathPara>
                </a14:m>
                <a:endParaRPr lang="en-US" b="1"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 </m:t>
                      </m:r>
                      <m:f>
                        <m:fPr>
                          <m:ctrlPr>
                            <a:rPr lang="en-US" b="1" i="1" smtClean="0">
                              <a:latin typeface="Cambria Math" panose="02040503050406030204" pitchFamily="18" charset="0"/>
                            </a:rPr>
                          </m:ctrlPr>
                        </m:fPr>
                        <m:num>
                          <m:sSub>
                            <m:sSubPr>
                              <m:ctrlPr>
                                <a:rPr lang="en-US" b="1" i="1">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𝒓𝒆𝒇𝒆𝒓𝒆𝒏𝒄𝒆</m:t>
                              </m:r>
                            </m:sub>
                          </m:sSub>
                        </m:num>
                        <m:den>
                          <m:sSub>
                            <m:sSubPr>
                              <m:ctrlPr>
                                <a:rPr lang="en-US" b="1" i="1">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𝒘𝒊𝒕𝒉</m:t>
                              </m:r>
                              <m:r>
                                <a:rPr lang="en-US" b="1" i="1">
                                  <a:latin typeface="Cambria Math" panose="02040503050406030204" pitchFamily="18" charset="0"/>
                                </a:rPr>
                                <m:t>_</m:t>
                              </m:r>
                              <m:r>
                                <a:rPr lang="en-US" b="1" i="1">
                                  <a:latin typeface="Cambria Math" panose="02040503050406030204" pitchFamily="18" charset="0"/>
                                  <a:ea typeface="Cambria Math" panose="02040503050406030204" pitchFamily="18" charset="0"/>
                                </a:rPr>
                                <m:t>𝜼</m:t>
                              </m:r>
                              <m:r>
                                <a:rPr lang="en-US" b="1" i="1">
                                  <a:latin typeface="Cambria Math" panose="02040503050406030204" pitchFamily="18" charset="0"/>
                                  <a:ea typeface="Cambria Math" panose="02040503050406030204" pitchFamily="18" charset="0"/>
                                </a:rPr>
                                <m:t>_</m:t>
                              </m:r>
                              <m:r>
                                <a:rPr lang="en-US" b="1" i="1">
                                  <a:latin typeface="Cambria Math" panose="02040503050406030204" pitchFamily="18" charset="0"/>
                                  <a:ea typeface="Cambria Math" panose="02040503050406030204" pitchFamily="18" charset="0"/>
                                </a:rPr>
                                <m:t>𝒐𝒎𝒄𝒘𝒄</m:t>
                              </m:r>
                            </m:sub>
                          </m:sSub>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𝜼</m:t>
                              </m:r>
                            </m:e>
                            <m:sub>
                              <m:r>
                                <a:rPr lang="en-US" b="1" i="1">
                                  <a:latin typeface="Cambria Math" panose="02040503050406030204" pitchFamily="18" charset="0"/>
                                  <a:ea typeface="Cambria Math" panose="02040503050406030204" pitchFamily="18" charset="0"/>
                                </a:rPr>
                                <m:t>𝑹</m:t>
                              </m:r>
                            </m:sub>
                          </m:sSub>
                        </m:den>
                      </m:f>
                    </m:oMath>
                  </m:oMathPara>
                </a14:m>
                <a:endParaRPr lang="en-US" b="1" dirty="0"/>
              </a:p>
            </p:txBody>
          </p:sp>
        </mc:Choice>
        <mc:Fallback xmlns="">
          <p:sp>
            <p:nvSpPr>
              <p:cNvPr id="16" name="TextBox 15">
                <a:extLst>
                  <a:ext uri="{FF2B5EF4-FFF2-40B4-BE49-F238E27FC236}">
                    <a16:creationId xmlns:a16="http://schemas.microsoft.com/office/drawing/2014/main" id="{81D2813E-BA3C-DE46-A8CA-DE1BAAF9949A}"/>
                  </a:ext>
                </a:extLst>
              </p:cNvPr>
              <p:cNvSpPr txBox="1">
                <a:spLocks noRot="1" noChangeAspect="1" noMove="1" noResize="1" noEditPoints="1" noAdjustHandles="1" noChangeArrowheads="1" noChangeShapeType="1" noTextEdit="1"/>
              </p:cNvSpPr>
              <p:nvPr/>
            </p:nvSpPr>
            <p:spPr>
              <a:xfrm>
                <a:off x="6765613" y="5314207"/>
                <a:ext cx="2232854" cy="1193468"/>
              </a:xfrm>
              <a:prstGeom prst="rect">
                <a:avLst/>
              </a:prstGeom>
              <a:blipFill>
                <a:blip r:embed="rId8"/>
                <a:stretch>
                  <a:fillRect l="-565" t="-38947" b="-6316"/>
                </a:stretch>
              </a:blipFill>
            </p:spPr>
            <p:txBody>
              <a:bodyPr/>
              <a:lstStyle/>
              <a:p>
                <a:r>
                  <a:rPr lang="en-US">
                    <a:noFill/>
                  </a:rPr>
                  <a:t> </a:t>
                </a:r>
              </a:p>
            </p:txBody>
          </p:sp>
        </mc:Fallback>
      </mc:AlternateContent>
      <p:sp>
        <p:nvSpPr>
          <p:cNvPr id="17" name="Title 1">
            <a:extLst>
              <a:ext uri="{FF2B5EF4-FFF2-40B4-BE49-F238E27FC236}">
                <a16:creationId xmlns:a16="http://schemas.microsoft.com/office/drawing/2014/main" id="{A764FD15-B977-A14C-BDD5-16601CB218C0}"/>
              </a:ext>
            </a:extLst>
          </p:cNvPr>
          <p:cNvSpPr>
            <a:spLocks noGrp="1"/>
          </p:cNvSpPr>
          <p:nvPr>
            <p:ph type="title"/>
          </p:nvPr>
        </p:nvSpPr>
        <p:spPr>
          <a:xfrm>
            <a:off x="0" y="1"/>
            <a:ext cx="9144000" cy="691376"/>
          </a:xfrm>
        </p:spPr>
        <p:txBody>
          <a:bodyPr>
            <a:normAutofit fontScale="90000"/>
          </a:bodyPr>
          <a:lstStyle/>
          <a:p>
            <a:r>
              <a:rPr lang="en-US" dirty="0"/>
              <a:t>II.6 Compare Against Measurement</a:t>
            </a:r>
          </a:p>
        </p:txBody>
      </p:sp>
      <p:sp>
        <p:nvSpPr>
          <p:cNvPr id="18" name="TextBox 17">
            <a:extLst>
              <a:ext uri="{FF2B5EF4-FFF2-40B4-BE49-F238E27FC236}">
                <a16:creationId xmlns:a16="http://schemas.microsoft.com/office/drawing/2014/main" id="{D46E933B-1AF2-C443-A2C6-89AA6B45D83F}"/>
              </a:ext>
            </a:extLst>
          </p:cNvPr>
          <p:cNvSpPr txBox="1"/>
          <p:nvPr/>
        </p:nvSpPr>
        <p:spPr>
          <a:xfrm>
            <a:off x="35625" y="1436914"/>
            <a:ext cx="5425268" cy="369332"/>
          </a:xfrm>
          <a:prstGeom prst="rect">
            <a:avLst/>
          </a:prstGeom>
          <a:noFill/>
        </p:spPr>
        <p:txBody>
          <a:bodyPr wrap="none" rtlCol="0">
            <a:spAutoFit/>
          </a:bodyPr>
          <a:lstStyle/>
          <a:p>
            <a:r>
              <a:rPr lang="en-US" dirty="0">
                <a:solidFill>
                  <a:srgbClr val="0000FF"/>
                </a:solidFill>
              </a:rPr>
              <a:t>On page 115, we’ve defined the systematic error in C as</a:t>
            </a:r>
          </a:p>
        </p:txBody>
      </p:sp>
      <p:sp>
        <p:nvSpPr>
          <p:cNvPr id="19" name="TextBox 18">
            <a:extLst>
              <a:ext uri="{FF2B5EF4-FFF2-40B4-BE49-F238E27FC236}">
                <a16:creationId xmlns:a16="http://schemas.microsoft.com/office/drawing/2014/main" id="{BD5D63AE-CE61-9741-87B8-906CA7F99E53}"/>
              </a:ext>
            </a:extLst>
          </p:cNvPr>
          <p:cNvSpPr txBox="1"/>
          <p:nvPr/>
        </p:nvSpPr>
        <p:spPr>
          <a:xfrm>
            <a:off x="5476072" y="2218703"/>
            <a:ext cx="3667928" cy="369332"/>
          </a:xfrm>
          <a:prstGeom prst="rect">
            <a:avLst/>
          </a:prstGeom>
          <a:noFill/>
        </p:spPr>
        <p:txBody>
          <a:bodyPr wrap="none" rtlCol="0">
            <a:spAutoFit/>
          </a:bodyPr>
          <a:lstStyle/>
          <a:p>
            <a:pPr algn="r"/>
            <a:r>
              <a:rPr lang="en-US" dirty="0">
                <a:solidFill>
                  <a:srgbClr val="7030A0"/>
                </a:solidFill>
              </a:rPr>
              <a:t>Then, on page 117 and 118 we show </a:t>
            </a:r>
          </a:p>
        </p:txBody>
      </p:sp>
      <p:sp>
        <p:nvSpPr>
          <p:cNvPr id="20" name="TextBox 19">
            <a:extLst>
              <a:ext uri="{FF2B5EF4-FFF2-40B4-BE49-F238E27FC236}">
                <a16:creationId xmlns:a16="http://schemas.microsoft.com/office/drawing/2014/main" id="{B4D51254-68CF-0646-9423-8472D46A4DD5}"/>
              </a:ext>
            </a:extLst>
          </p:cNvPr>
          <p:cNvSpPr txBox="1"/>
          <p:nvPr/>
        </p:nvSpPr>
        <p:spPr>
          <a:xfrm>
            <a:off x="0" y="3833750"/>
            <a:ext cx="3598223" cy="646331"/>
          </a:xfrm>
          <a:prstGeom prst="rect">
            <a:avLst/>
          </a:prstGeom>
          <a:noFill/>
        </p:spPr>
        <p:txBody>
          <a:bodyPr wrap="square" rtlCol="0">
            <a:spAutoFit/>
          </a:bodyPr>
          <a:lstStyle/>
          <a:p>
            <a:r>
              <a:rPr lang="en-US" dirty="0">
                <a:solidFill>
                  <a:srgbClr val="FF0000"/>
                </a:solidFill>
              </a:rPr>
              <a:t>For the measurements on page 121 and 121, remember from </a:t>
            </a:r>
            <a:r>
              <a:rPr lang="en-US" dirty="0">
                <a:solidFill>
                  <a:srgbClr val="FF0000"/>
                </a:solidFill>
                <a:hlinkClick r:id="rId9">
                  <a:extLst>
                    <a:ext uri="{A12FA001-AC4F-418D-AE19-62706E023703}">
                      <ahyp:hlinkClr xmlns:ahyp="http://schemas.microsoft.com/office/drawing/2018/hyperlinkcolor" val="tx"/>
                    </a:ext>
                  </a:extLst>
                </a:hlinkClick>
              </a:rPr>
              <a:t>T1900169</a:t>
            </a:r>
            <a:r>
              <a:rPr lang="en-US" dirty="0">
                <a:solidFill>
                  <a:srgbClr val="FF0000"/>
                </a:solidFill>
              </a:rPr>
              <a:t> </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5A27654-5A25-CB4B-9949-4FB147134F7E}"/>
                  </a:ext>
                </a:extLst>
              </p:cNvPr>
              <p:cNvSpPr/>
              <p:nvPr/>
            </p:nvSpPr>
            <p:spPr>
              <a:xfrm>
                <a:off x="90818" y="4464546"/>
                <a:ext cx="1666225" cy="6598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m:rPr>
                              <m:sty m:val="p"/>
                            </m:rPr>
                            <a:rPr lang="el-GR" i="1">
                              <a:solidFill>
                                <a:srgbClr val="FF0000"/>
                              </a:solidFill>
                              <a:latin typeface="Cambria Math" panose="02040503050406030204" pitchFamily="18" charset="0"/>
                              <a:ea typeface="Cambria Math" panose="02040503050406030204" pitchFamily="18" charset="0"/>
                            </a:rPr>
                            <m:t>Δ</m:t>
                          </m:r>
                          <m:r>
                            <a:rPr lang="en-US" i="1">
                              <a:solidFill>
                                <a:srgbClr val="FF0000"/>
                              </a:solidFill>
                              <a:latin typeface="Cambria Math" panose="02040503050406030204" pitchFamily="18" charset="0"/>
                              <a:ea typeface="Cambria Math" panose="02040503050406030204" pitchFamily="18" charset="0"/>
                            </a:rPr>
                            <m:t>𝐿</m:t>
                          </m:r>
                        </m:num>
                        <m:den>
                          <m:r>
                            <a:rPr lang="en-US" i="1">
                              <a:solidFill>
                                <a:srgbClr val="FF0000"/>
                              </a:solidFill>
                              <a:latin typeface="Cambria Math" panose="02040503050406030204" pitchFamily="18" charset="0"/>
                            </a:rPr>
                            <m:t>𝑃𝐶𝐴𝐿</m:t>
                          </m:r>
                        </m:den>
                      </m:f>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𝑅</m:t>
                              </m:r>
                            </m:e>
                            <m:sub>
                              <m:r>
                                <a:rPr lang="en-US" b="0" i="1" smtClean="0">
                                  <a:solidFill>
                                    <a:srgbClr val="FF0000"/>
                                  </a:solidFill>
                                  <a:latin typeface="Cambria Math" panose="02040503050406030204" pitchFamily="18" charset="0"/>
                                </a:rPr>
                                <m:t>𝐷𝐶𝑆</m:t>
                              </m:r>
                            </m:sub>
                          </m:sSub>
                        </m:num>
                        <m:den>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𝑅</m:t>
                              </m:r>
                            </m:e>
                            <m:sub>
                              <m:r>
                                <a:rPr lang="en-US" b="0" i="1" smtClean="0">
                                  <a:solidFill>
                                    <a:srgbClr val="FF0000"/>
                                  </a:solidFill>
                                  <a:latin typeface="Cambria Math" panose="02040503050406030204" pitchFamily="18" charset="0"/>
                                </a:rPr>
                                <m:t>𝑃𝐶𝐴𝐿</m:t>
                              </m:r>
                            </m:sub>
                          </m:sSub>
                        </m:den>
                      </m:f>
                    </m:oMath>
                  </m:oMathPara>
                </a14:m>
                <a:endParaRPr lang="en-US" dirty="0">
                  <a:solidFill>
                    <a:srgbClr val="FF0000"/>
                  </a:solidFill>
                </a:endParaRPr>
              </a:p>
            </p:txBody>
          </p:sp>
        </mc:Choice>
        <mc:Fallback xmlns="">
          <p:sp>
            <p:nvSpPr>
              <p:cNvPr id="22" name="Rectangle 21">
                <a:extLst>
                  <a:ext uri="{FF2B5EF4-FFF2-40B4-BE49-F238E27FC236}">
                    <a16:creationId xmlns:a16="http://schemas.microsoft.com/office/drawing/2014/main" id="{A5A27654-5A25-CB4B-9949-4FB147134F7E}"/>
                  </a:ext>
                </a:extLst>
              </p:cNvPr>
              <p:cNvSpPr>
                <a:spLocks noRot="1" noChangeAspect="1" noMove="1" noResize="1" noEditPoints="1" noAdjustHandles="1" noChangeArrowheads="1" noChangeShapeType="1" noTextEdit="1"/>
              </p:cNvSpPr>
              <p:nvPr/>
            </p:nvSpPr>
            <p:spPr>
              <a:xfrm>
                <a:off x="90818" y="4464546"/>
                <a:ext cx="1666225" cy="659861"/>
              </a:xfrm>
              <a:prstGeom prst="rect">
                <a:avLst/>
              </a:prstGeom>
              <a:blipFill>
                <a:blip r:embed="rId10"/>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074DA2AF-3A7B-964A-93FE-2AEAC785FD74}"/>
              </a:ext>
            </a:extLst>
          </p:cNvPr>
          <p:cNvSpPr/>
          <p:nvPr/>
        </p:nvSpPr>
        <p:spPr>
          <a:xfrm>
            <a:off x="2428504" y="4483372"/>
            <a:ext cx="4572000" cy="646331"/>
          </a:xfrm>
          <a:prstGeom prst="rect">
            <a:avLst/>
          </a:prstGeom>
        </p:spPr>
        <p:txBody>
          <a:bodyPr>
            <a:spAutoFit/>
          </a:bodyPr>
          <a:lstStyle/>
          <a:p>
            <a:r>
              <a:rPr lang="en-US" dirty="0">
                <a:solidFill>
                  <a:schemeClr val="accent6"/>
                </a:solidFill>
              </a:rPr>
              <a:t>DCS response function isn’t changing – the PCAL excitation is measuring the change, </a:t>
            </a:r>
          </a:p>
        </p:txBody>
      </p:sp>
      <p:sp>
        <p:nvSpPr>
          <p:cNvPr id="24" name="Rectangle 23">
            <a:extLst>
              <a:ext uri="{FF2B5EF4-FFF2-40B4-BE49-F238E27FC236}">
                <a16:creationId xmlns:a16="http://schemas.microsoft.com/office/drawing/2014/main" id="{0E3816D9-C3B3-2E4B-88D4-D33BC4A32454}"/>
              </a:ext>
            </a:extLst>
          </p:cNvPr>
          <p:cNvSpPr/>
          <p:nvPr/>
        </p:nvSpPr>
        <p:spPr>
          <a:xfrm>
            <a:off x="6772570" y="4859377"/>
            <a:ext cx="1459054" cy="369332"/>
          </a:xfrm>
          <a:prstGeom prst="rect">
            <a:avLst/>
          </a:prstGeom>
        </p:spPr>
        <p:txBody>
          <a:bodyPr wrap="none">
            <a:spAutoFit/>
          </a:bodyPr>
          <a:lstStyle/>
          <a:p>
            <a:r>
              <a:rPr lang="en-US" dirty="0"/>
              <a:t>Which means</a:t>
            </a:r>
          </a:p>
        </p:txBody>
      </p:sp>
    </p:spTree>
    <p:extLst>
      <p:ext uri="{BB962C8B-B14F-4D97-AF65-F5344CB8AC3E}">
        <p14:creationId xmlns:p14="http://schemas.microsoft.com/office/powerpoint/2010/main" val="4474873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567827-355F-1F4B-98BF-F860CA21ACAB}"/>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FFE6885D-3BAF-1747-AC2C-EDB927C46FDA}"/>
              </a:ext>
            </a:extLst>
          </p:cNvPr>
          <p:cNvSpPr>
            <a:spLocks noGrp="1"/>
          </p:cNvSpPr>
          <p:nvPr>
            <p:ph type="sldNum" sz="quarter" idx="12"/>
          </p:nvPr>
        </p:nvSpPr>
        <p:spPr/>
        <p:txBody>
          <a:bodyPr/>
          <a:lstStyle/>
          <a:p>
            <a:fld id="{70339496-BD1E-F648-8321-5C9A4B4A55FA}" type="slidenum">
              <a:rPr lang="en-US" smtClean="0"/>
              <a:t>124</a:t>
            </a:fld>
            <a:endParaRPr lang="en-US"/>
          </a:p>
        </p:txBody>
      </p:sp>
      <p:sp>
        <p:nvSpPr>
          <p:cNvPr id="6" name="Title 1">
            <a:extLst>
              <a:ext uri="{FF2B5EF4-FFF2-40B4-BE49-F238E27FC236}">
                <a16:creationId xmlns:a16="http://schemas.microsoft.com/office/drawing/2014/main" id="{DE9B7F56-997D-B94A-AC5C-429A5D2B0274}"/>
              </a:ext>
            </a:extLst>
          </p:cNvPr>
          <p:cNvSpPr>
            <a:spLocks noGrp="1"/>
          </p:cNvSpPr>
          <p:nvPr>
            <p:ph type="title"/>
          </p:nvPr>
        </p:nvSpPr>
        <p:spPr>
          <a:xfrm>
            <a:off x="0" y="1"/>
            <a:ext cx="9144000" cy="691376"/>
          </a:xfrm>
        </p:spPr>
        <p:txBody>
          <a:bodyPr>
            <a:normAutofit fontScale="90000"/>
          </a:bodyPr>
          <a:lstStyle/>
          <a:p>
            <a:r>
              <a:rPr lang="en-US" dirty="0"/>
              <a:t>II.6 Compare Against Measurement</a:t>
            </a:r>
          </a:p>
        </p:txBody>
      </p:sp>
      <p:pic>
        <p:nvPicPr>
          <p:cNvPr id="8" name="Picture 7">
            <a:extLst>
              <a:ext uri="{FF2B5EF4-FFF2-40B4-BE49-F238E27FC236}">
                <a16:creationId xmlns:a16="http://schemas.microsoft.com/office/drawing/2014/main" id="{028E2196-3906-DC48-9777-5640E9F16E45}"/>
              </a:ext>
            </a:extLst>
          </p:cNvPr>
          <p:cNvPicPr>
            <a:picLocks noChangeAspect="1"/>
          </p:cNvPicPr>
          <p:nvPr/>
        </p:nvPicPr>
        <p:blipFill>
          <a:blip r:embed="rId2"/>
          <a:stretch>
            <a:fillRect/>
          </a:stretch>
        </p:blipFill>
        <p:spPr>
          <a:xfrm>
            <a:off x="653142" y="849682"/>
            <a:ext cx="7588332" cy="5299626"/>
          </a:xfrm>
          <a:prstGeom prst="rect">
            <a:avLst/>
          </a:prstGeom>
        </p:spPr>
      </p:pic>
      <p:sp>
        <p:nvSpPr>
          <p:cNvPr id="9" name="TextBox 8">
            <a:extLst>
              <a:ext uri="{FF2B5EF4-FFF2-40B4-BE49-F238E27FC236}">
                <a16:creationId xmlns:a16="http://schemas.microsoft.com/office/drawing/2014/main" id="{395240C2-816B-A747-8EA4-C6FC4DAD8E1F}"/>
              </a:ext>
            </a:extLst>
          </p:cNvPr>
          <p:cNvSpPr txBox="1"/>
          <p:nvPr/>
        </p:nvSpPr>
        <p:spPr>
          <a:xfrm>
            <a:off x="1294411" y="5913910"/>
            <a:ext cx="6982691" cy="923330"/>
          </a:xfrm>
          <a:prstGeom prst="rect">
            <a:avLst/>
          </a:prstGeom>
          <a:noFill/>
        </p:spPr>
        <p:txBody>
          <a:bodyPr wrap="square" rtlCol="0">
            <a:spAutoFit/>
          </a:bodyPr>
          <a:lstStyle/>
          <a:p>
            <a:r>
              <a:rPr lang="en-US" dirty="0" err="1"/>
              <a:t>HaHA</a:t>
            </a:r>
            <a:r>
              <a:rPr lang="en-US" dirty="0"/>
              <a:t>! Vindication! </a:t>
            </a:r>
            <a:r>
              <a:rPr lang="en-US" b="1" dirty="0"/>
              <a:t>The new fit does a good job at predicting the *miniscule* change in the response function. Great!</a:t>
            </a:r>
          </a:p>
          <a:p>
            <a:r>
              <a:rPr lang="en-US" dirty="0"/>
              <a:t>So… what the heck is going on with the 2020-03-23 measurement??</a:t>
            </a:r>
          </a:p>
        </p:txBody>
      </p:sp>
      <p:sp>
        <p:nvSpPr>
          <p:cNvPr id="10" name="TextBox 9">
            <a:extLst>
              <a:ext uri="{FF2B5EF4-FFF2-40B4-BE49-F238E27FC236}">
                <a16:creationId xmlns:a16="http://schemas.microsoft.com/office/drawing/2014/main" id="{98B3CFD9-0F85-564A-B28A-E89C79785CDE}"/>
              </a:ext>
            </a:extLst>
          </p:cNvPr>
          <p:cNvSpPr txBox="1"/>
          <p:nvPr/>
        </p:nvSpPr>
        <p:spPr>
          <a:xfrm>
            <a:off x="83127" y="629393"/>
            <a:ext cx="1046440" cy="369332"/>
          </a:xfrm>
          <a:prstGeom prst="rect">
            <a:avLst/>
          </a:prstGeom>
          <a:noFill/>
        </p:spPr>
        <p:txBody>
          <a:bodyPr wrap="none" rtlCol="0">
            <a:spAutoFit/>
          </a:bodyPr>
          <a:lstStyle/>
          <a:p>
            <a:r>
              <a:rPr lang="en-US" b="1" dirty="0"/>
              <a:t>Sushi go!</a:t>
            </a:r>
          </a:p>
        </p:txBody>
      </p:sp>
    </p:spTree>
    <p:extLst>
      <p:ext uri="{BB962C8B-B14F-4D97-AF65-F5344CB8AC3E}">
        <p14:creationId xmlns:p14="http://schemas.microsoft.com/office/powerpoint/2010/main" val="28157837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lnSpcReduction="10000"/>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solidFill>
                  <a:schemeClr val="bg1">
                    <a:lumMod val="50000"/>
                  </a:schemeClr>
                </a:solidFill>
              </a:rPr>
              <a:t>PART I: The ETMX UIM Driver, from Nov 27 to Dec 03 2019</a:t>
            </a:r>
          </a:p>
          <a:p>
            <a:pPr marL="971550" lvl="1" indent="-514350">
              <a:buFont typeface="+mj-lt"/>
              <a:buAutoNum type="arabicPeriod"/>
            </a:pPr>
            <a:endParaRPr lang="en-US" dirty="0">
              <a:solidFill>
                <a:schemeClr val="bg1">
                  <a:lumMod val="50000"/>
                </a:schemeClr>
              </a:solidFill>
            </a:endParaRPr>
          </a:p>
          <a:p>
            <a:pPr marL="0" indent="0">
              <a:buNone/>
            </a:pPr>
            <a:r>
              <a:rPr lang="en-US" dirty="0"/>
              <a:t>PART II: The OMC Whitening Chassis, from Mar 16 to 27 2020</a:t>
            </a:r>
          </a:p>
          <a:p>
            <a:pPr marL="971550" lvl="1" indent="-514350">
              <a:buFont typeface="+mj-lt"/>
              <a:buAutoNum type="arabicPeriod"/>
            </a:pPr>
            <a:r>
              <a:rPr lang="en-US" dirty="0">
                <a:solidFill>
                  <a:schemeClr val="bg1">
                    <a:lumMod val="50000"/>
                  </a:schemeClr>
                </a:solidFill>
              </a:rPr>
              <a:t>What’s the issue?</a:t>
            </a:r>
          </a:p>
          <a:p>
            <a:pPr marL="971550" lvl="1" indent="-514350">
              <a:buFont typeface="+mj-lt"/>
              <a:buAutoNum type="arabicPeriod"/>
            </a:pPr>
            <a:r>
              <a:rPr lang="en-US" dirty="0">
                <a:solidFill>
                  <a:schemeClr val="bg1">
                    <a:lumMod val="50000"/>
                  </a:schemeClr>
                </a:solidFill>
              </a:rPr>
              <a:t>Game Plan / Review of the Original Data</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Review of the Existing Compensation Scheme</a:t>
            </a:r>
          </a:p>
          <a:p>
            <a:pPr marL="971550" lvl="1" indent="-514350">
              <a:buFont typeface="+mj-lt"/>
              <a:buAutoNum type="arabicPeriod"/>
            </a:pPr>
            <a:r>
              <a:rPr lang="en-US" dirty="0">
                <a:solidFill>
                  <a:schemeClr val="bg1">
                    <a:lumMod val="50000"/>
                  </a:schemeClr>
                </a:solidFill>
              </a:rPr>
              <a:t>Fitting and Predicting the Response Function Systematic Error</a:t>
            </a:r>
          </a:p>
          <a:p>
            <a:pPr marL="971550" lvl="1" indent="-514350">
              <a:buFont typeface="+mj-lt"/>
              <a:buAutoNum type="arabicPeriod"/>
            </a:pPr>
            <a:r>
              <a:rPr lang="en-US" dirty="0">
                <a:solidFill>
                  <a:schemeClr val="bg1">
                    <a:lumMod val="50000"/>
                  </a:schemeClr>
                </a:solidFill>
              </a:rPr>
              <a:t>Comparison against measured Response Function Error</a:t>
            </a:r>
          </a:p>
          <a:p>
            <a:pPr marL="971550" lvl="1" indent="-514350">
              <a:buFont typeface="+mj-lt"/>
              <a:buAutoNum type="arabicPeriod"/>
            </a:pPr>
            <a:r>
              <a:rPr lang="en-US" dirty="0"/>
              <a:t>Collateral Damage on TDCFs</a:t>
            </a:r>
          </a:p>
          <a:p>
            <a:pPr marL="971550" lvl="1" indent="-514350">
              <a:buFont typeface="+mj-lt"/>
              <a:buAutoNum type="arabicPeriod"/>
            </a:pPr>
            <a:r>
              <a:rPr lang="en-US" dirty="0">
                <a:solidFill>
                  <a:schemeClr val="bg1">
                    <a:lumMod val="50000"/>
                  </a:schemeClr>
                </a:solidFill>
              </a:rPr>
              <a:t>Final Answer</a:t>
            </a:r>
          </a:p>
          <a:p>
            <a:pPr marL="971550" lvl="1" indent="-514350">
              <a:buFont typeface="+mj-lt"/>
              <a:buAutoNum type="arabicPeriod"/>
            </a:pPr>
            <a:r>
              <a:rPr lang="en-US" dirty="0">
                <a:solidFill>
                  <a:schemeClr val="bg1">
                    <a:lumMod val="50000"/>
                  </a:schemeClr>
                </a:solidFill>
              </a:rPr>
              <a:t>Conclusions</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125</a:t>
            </a:fld>
            <a:endParaRPr lang="en-US"/>
          </a:p>
        </p:txBody>
      </p:sp>
    </p:spTree>
    <p:extLst>
      <p:ext uri="{BB962C8B-B14F-4D97-AF65-F5344CB8AC3E}">
        <p14:creationId xmlns:p14="http://schemas.microsoft.com/office/powerpoint/2010/main" val="8913464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AD5F-6E4D-DE46-8AA3-469250D596C7}"/>
              </a:ext>
            </a:extLst>
          </p:cNvPr>
          <p:cNvSpPr>
            <a:spLocks noGrp="1"/>
          </p:cNvSpPr>
          <p:nvPr>
            <p:ph type="title"/>
          </p:nvPr>
        </p:nvSpPr>
        <p:spPr/>
        <p:txBody>
          <a:bodyPr>
            <a:normAutofit fontScale="90000"/>
          </a:bodyPr>
          <a:lstStyle/>
          <a:p>
            <a:r>
              <a:rPr lang="en-US" dirty="0"/>
              <a:t>II.7 Collateral Damage on/from TDCFs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2946FDF-544B-5A4F-86EE-AD85A6FC9434}"/>
                  </a:ext>
                </a:extLst>
              </p:cNvPr>
              <p:cNvSpPr>
                <a:spLocks noGrp="1"/>
              </p:cNvSpPr>
              <p:nvPr>
                <p:ph idx="1"/>
              </p:nvPr>
            </p:nvSpPr>
            <p:spPr>
              <a:xfrm>
                <a:off x="486147" y="1160604"/>
                <a:ext cx="8218466" cy="5204570"/>
              </a:xfrm>
            </p:spPr>
            <p:txBody>
              <a:bodyPr>
                <a:normAutofit/>
              </a:bodyPr>
              <a:lstStyle/>
              <a:p>
                <a:r>
                  <a:rPr lang="en-US" sz="1800" dirty="0">
                    <a:hlinkClick r:id="rId2"/>
                  </a:rPr>
                  <a:t>G2001293</a:t>
                </a:r>
                <a:r>
                  <a:rPr lang="en-US" sz="1800" dirty="0"/>
                  <a:t> started out as an unrelated investigation in to why the cavity pole changed by 7 Hz after the OMC whitening chassis change.</a:t>
                </a:r>
              </a:p>
              <a:p>
                <a:endParaRPr lang="en-US" sz="1800" dirty="0"/>
              </a:p>
              <a:p>
                <a:r>
                  <a:rPr lang="en-US" sz="1800" dirty="0"/>
                  <a:t>However, the result of that investigation concludes that </a:t>
                </a:r>
                <a:r>
                  <a:rPr lang="en-US" sz="1800" b="1" dirty="0"/>
                  <a:t>the OMC whitening chassis error</a:t>
                </a:r>
                <a:r>
                  <a:rPr lang="en-US" sz="1800" dirty="0"/>
                  <a:t> (predicted in this talk) </a:t>
                </a:r>
                <a:r>
                  <a:rPr lang="en-US" sz="1800" b="1" dirty="0"/>
                  <a:t>at 410.3 Hz actually  causes the sensing function TDCFs to falsely report a change in the optical gain and cavity pole. </a:t>
                </a:r>
              </a:p>
              <a:p>
                <a:endParaRPr lang="en-US" sz="1800" dirty="0"/>
              </a:p>
              <a:p>
                <a:r>
                  <a:rPr lang="en-US" sz="1800" dirty="0"/>
                  <a:t>These poorly informed TDCFs were then applied to h(t), and thus create a self-inflicted systematic error. In </a:t>
                </a:r>
                <a:r>
                  <a:rPr lang="en-US" sz="1800" dirty="0">
                    <a:hlinkClick r:id="rId2"/>
                  </a:rPr>
                  <a:t>G2001293</a:t>
                </a:r>
                <a:r>
                  <a:rPr lang="en-US" sz="1800" dirty="0"/>
                  <a:t>, we show that </a:t>
                </a:r>
                <a:r>
                  <a:rPr lang="en-US" sz="1800" b="1" dirty="0"/>
                  <a:t>accounting for this error almost entirely accounts for the change between the 2020-03-16 measurement and 2020-03-23 measurement. </a:t>
                </a:r>
                <a:r>
                  <a:rPr lang="en-US" sz="1800" dirty="0"/>
                  <a:t>Mystery solved!</a:t>
                </a:r>
              </a:p>
              <a:p>
                <a:endParaRPr lang="en-US" sz="1800" dirty="0"/>
              </a:p>
              <a:p>
                <a:r>
                  <a:rPr lang="en-US" sz="1800" dirty="0"/>
                  <a:t>But, one last thing (picking up after the conclusion of </a:t>
                </a:r>
                <a:r>
                  <a:rPr lang="en-US" sz="1800" dirty="0">
                    <a:hlinkClick r:id="rId2"/>
                  </a:rPr>
                  <a:t>G2001293</a:t>
                </a:r>
                <a:r>
                  <a:rPr lang="en-US" sz="1800" dirty="0"/>
                  <a:t>): to completely account for impact, we will apply both the (negligible)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𝜂</m:t>
                        </m:r>
                      </m:e>
                      <m:sub>
                        <m:r>
                          <a:rPr lang="en-US" sz="1800" b="0" i="1" smtClean="0">
                            <a:latin typeface="Cambria Math" panose="02040503050406030204" pitchFamily="18" charset="0"/>
                            <a:ea typeface="Cambria Math" panose="02040503050406030204" pitchFamily="18" charset="0"/>
                          </a:rPr>
                          <m:t>𝐶</m:t>
                        </m:r>
                      </m:sub>
                      <m:sup>
                        <m:r>
                          <a:rPr lang="en-US" sz="1800" i="1">
                            <a:latin typeface="Cambria Math" panose="02040503050406030204" pitchFamily="18" charset="0"/>
                          </a:rPr>
                          <m:t>𝑂𝑀𝐶𝑊𝐶</m:t>
                        </m:r>
                      </m:sup>
                    </m:sSubSup>
                  </m:oMath>
                </a14:m>
                <a:r>
                  <a:rPr lang="en-US" sz="1800" dirty="0"/>
                  <a:t>and the (more impactful)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𝜂</m:t>
                        </m:r>
                      </m:e>
                      <m:sub>
                        <m:r>
                          <a:rPr lang="en-US" sz="1800" b="0" i="1" smtClean="0">
                            <a:latin typeface="Cambria Math" panose="02040503050406030204" pitchFamily="18" charset="0"/>
                            <a:ea typeface="Cambria Math" panose="02040503050406030204" pitchFamily="18" charset="0"/>
                          </a:rPr>
                          <m:t>𝐶</m:t>
                        </m:r>
                      </m:sub>
                      <m:sup>
                        <m:r>
                          <a:rPr lang="en-US" sz="1800" i="1">
                            <a:latin typeface="Cambria Math" panose="02040503050406030204" pitchFamily="18" charset="0"/>
                          </a:rPr>
                          <m:t>𝑇𝐷𝐶𝐹𝑠</m:t>
                        </m:r>
                      </m:sup>
                    </m:sSubSup>
                  </m:oMath>
                </a14:m>
                <a:r>
                  <a:rPr lang="en-US" sz="1800" dirty="0"/>
                  <a:t> to the Chunk 2, Period c systematic error and uncertainty budget. </a:t>
                </a:r>
              </a:p>
              <a:p>
                <a:pPr lvl="1"/>
                <a:r>
                  <a:rPr lang="en-US" sz="1800" dirty="0"/>
                  <a:t>(where the application of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𝜂</m:t>
                        </m:r>
                      </m:e>
                      <m:sub>
                        <m:r>
                          <a:rPr lang="en-US" sz="1800" b="0" i="1" smtClean="0">
                            <a:latin typeface="Cambria Math" panose="02040503050406030204" pitchFamily="18" charset="0"/>
                            <a:ea typeface="Cambria Math" panose="02040503050406030204" pitchFamily="18" charset="0"/>
                          </a:rPr>
                          <m:t>𝐶</m:t>
                        </m:r>
                      </m:sub>
                      <m:sup>
                        <m:r>
                          <a:rPr lang="en-US" sz="1800" i="1">
                            <a:latin typeface="Cambria Math" panose="02040503050406030204" pitchFamily="18" charset="0"/>
                          </a:rPr>
                          <m:t>𝑂𝑀𝐶𝑊𝐶</m:t>
                        </m:r>
                      </m:sup>
                    </m:sSubSup>
                  </m:oMath>
                </a14:m>
                <a:r>
                  <a:rPr lang="en-US" sz="1800" dirty="0"/>
                  <a:t> will mostly just account for the small amount of error above 1 kHz)</a:t>
                </a:r>
              </a:p>
              <a:p>
                <a:endParaRPr lang="en-US" sz="1800" dirty="0"/>
              </a:p>
            </p:txBody>
          </p:sp>
        </mc:Choice>
        <mc:Fallback>
          <p:sp>
            <p:nvSpPr>
              <p:cNvPr id="3" name="Content Placeholder 2">
                <a:extLst>
                  <a:ext uri="{FF2B5EF4-FFF2-40B4-BE49-F238E27FC236}">
                    <a16:creationId xmlns:a16="http://schemas.microsoft.com/office/drawing/2014/main" id="{72946FDF-544B-5A4F-86EE-AD85A6FC9434}"/>
                  </a:ext>
                </a:extLst>
              </p:cNvPr>
              <p:cNvSpPr>
                <a:spLocks noGrp="1" noRot="1" noChangeAspect="1" noMove="1" noResize="1" noEditPoints="1" noAdjustHandles="1" noChangeArrowheads="1" noChangeShapeType="1" noTextEdit="1"/>
              </p:cNvSpPr>
              <p:nvPr>
                <p:ph idx="1"/>
              </p:nvPr>
            </p:nvSpPr>
            <p:spPr>
              <a:xfrm>
                <a:off x="486147" y="1160604"/>
                <a:ext cx="8218466" cy="5204570"/>
              </a:xfrm>
              <a:blipFill>
                <a:blip r:embed="rId3"/>
                <a:stretch>
                  <a:fillRect l="-464" t="-976" r="-927" b="-73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C800E99-0BA9-784B-B535-68D248219FBF}"/>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38C5AC2F-54E3-4746-9B69-475260E4978C}"/>
              </a:ext>
            </a:extLst>
          </p:cNvPr>
          <p:cNvSpPr>
            <a:spLocks noGrp="1"/>
          </p:cNvSpPr>
          <p:nvPr>
            <p:ph type="sldNum" sz="quarter" idx="12"/>
          </p:nvPr>
        </p:nvSpPr>
        <p:spPr/>
        <p:txBody>
          <a:bodyPr/>
          <a:lstStyle/>
          <a:p>
            <a:fld id="{70339496-BD1E-F648-8321-5C9A4B4A55FA}" type="slidenum">
              <a:rPr lang="en-US" smtClean="0"/>
              <a:t>126</a:t>
            </a:fld>
            <a:endParaRPr lang="en-US"/>
          </a:p>
        </p:txBody>
      </p:sp>
    </p:spTree>
    <p:extLst>
      <p:ext uri="{BB962C8B-B14F-4D97-AF65-F5344CB8AC3E}">
        <p14:creationId xmlns:p14="http://schemas.microsoft.com/office/powerpoint/2010/main" val="23336040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D7451-3524-8B42-B360-6D520CE1E298}"/>
              </a:ext>
            </a:extLst>
          </p:cNvPr>
          <p:cNvSpPr>
            <a:spLocks noGrp="1"/>
          </p:cNvSpPr>
          <p:nvPr>
            <p:ph type="title"/>
          </p:nvPr>
        </p:nvSpPr>
        <p:spPr/>
        <p:txBody>
          <a:bodyPr>
            <a:normAutofit fontScale="90000"/>
          </a:bodyPr>
          <a:lstStyle/>
          <a:p>
            <a:r>
              <a:rPr lang="en-US" dirty="0"/>
              <a:t>II.7 Collateral Damage on/from TDCFs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F679011-DE89-854C-A8FA-336743DAA5A2}"/>
                  </a:ext>
                </a:extLst>
              </p:cNvPr>
              <p:cNvSpPr>
                <a:spLocks noGrp="1"/>
              </p:cNvSpPr>
              <p:nvPr>
                <p:ph idx="1"/>
              </p:nvPr>
            </p:nvSpPr>
            <p:spPr>
              <a:xfrm>
                <a:off x="569274" y="899350"/>
                <a:ext cx="7886700" cy="4351338"/>
              </a:xfrm>
            </p:spPr>
            <p:txBody>
              <a:bodyPr>
                <a:normAutofit/>
              </a:bodyPr>
              <a:lstStyle/>
              <a:p>
                <a:pPr marL="0" indent="0">
                  <a:buNone/>
                </a:pPr>
                <a:r>
                  <a:rPr lang="en-US" sz="2400" dirty="0"/>
                  <a:t>The </a:t>
                </a:r>
                <a:r>
                  <a:rPr lang="en-US" sz="2400" b="1" dirty="0" err="1">
                    <a:solidFill>
                      <a:schemeClr val="accent6"/>
                    </a:solidFill>
                  </a:rPr>
                  <a:t>maaaaaath</a:t>
                </a:r>
                <a:r>
                  <a:rPr lang="en-US" sz="2400" dirty="0"/>
                  <a:t> covered on page 14 of </a:t>
                </a:r>
                <a:r>
                  <a:rPr lang="en-US" sz="2400" dirty="0">
                    <a:hlinkClick r:id="rId2"/>
                  </a:rPr>
                  <a:t>G2001293</a:t>
                </a:r>
                <a:r>
                  <a:rPr lang="en-US" sz="2400" dirty="0"/>
                  <a:t> reminds us that, because of the “1+” part of the response function, the modification to C is not so straightforwardly propagated to a modification in R. So let’s pick up where we left off, but include </a:t>
                </a:r>
                <a14:m>
                  <m:oMath xmlns:m="http://schemas.openxmlformats.org/officeDocument/2006/math">
                    <m:sSubSup>
                      <m:sSubSupPr>
                        <m:ctrlPr>
                          <a:rPr lang="en-US" sz="2400" i="1" smtClean="0">
                            <a:solidFill>
                              <a:schemeClr val="accent1"/>
                            </a:solidFill>
                            <a:latin typeface="Cambria Math" panose="02040503050406030204" pitchFamily="18" charset="0"/>
                          </a:rPr>
                        </m:ctrlPr>
                      </m:sSubSupPr>
                      <m:e>
                        <m:r>
                          <a:rPr lang="en-US" sz="2400" i="1">
                            <a:solidFill>
                              <a:schemeClr val="accent1"/>
                            </a:solidFill>
                            <a:latin typeface="Cambria Math" panose="02040503050406030204" pitchFamily="18" charset="0"/>
                            <a:ea typeface="Cambria Math" panose="02040503050406030204" pitchFamily="18" charset="0"/>
                          </a:rPr>
                          <m:t>𝜂</m:t>
                        </m:r>
                      </m:e>
                      <m:sub>
                        <m:r>
                          <a:rPr lang="en-US" sz="2400" i="1">
                            <a:solidFill>
                              <a:schemeClr val="accent1"/>
                            </a:solidFill>
                            <a:latin typeface="Cambria Math" panose="02040503050406030204" pitchFamily="18" charset="0"/>
                            <a:ea typeface="Cambria Math" panose="02040503050406030204" pitchFamily="18" charset="0"/>
                          </a:rPr>
                          <m:t>𝐶</m:t>
                        </m:r>
                      </m:sub>
                      <m:sup>
                        <m:r>
                          <a:rPr lang="en-US" sz="2400" i="1">
                            <a:solidFill>
                              <a:schemeClr val="accent1"/>
                            </a:solidFill>
                            <a:latin typeface="Cambria Math" panose="02040503050406030204" pitchFamily="18" charset="0"/>
                          </a:rPr>
                          <m:t>𝑂𝑀𝐶𝑊𝐶</m:t>
                        </m:r>
                      </m:sup>
                    </m:sSubSup>
                  </m:oMath>
                </a14:m>
                <a:r>
                  <a:rPr lang="en-US" sz="2400" dirty="0"/>
                  <a:t> as well as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𝜂</m:t>
                        </m:r>
                      </m:e>
                      <m:sub>
                        <m:r>
                          <a:rPr lang="en-US" sz="2400" i="1">
                            <a:latin typeface="Cambria Math" panose="02040503050406030204" pitchFamily="18" charset="0"/>
                            <a:ea typeface="Cambria Math" panose="02040503050406030204" pitchFamily="18" charset="0"/>
                          </a:rPr>
                          <m:t>𝐶</m:t>
                        </m:r>
                      </m:sub>
                      <m:sup>
                        <m:r>
                          <a:rPr lang="en-US" sz="2400" i="1">
                            <a:latin typeface="Cambria Math" panose="02040503050406030204" pitchFamily="18" charset="0"/>
                          </a:rPr>
                          <m:t>𝑇𝐷𝐶𝐹𝑠</m:t>
                        </m:r>
                      </m:sup>
                    </m:sSubSup>
                  </m:oMath>
                </a14:m>
                <a:r>
                  <a:rPr lang="en-US" sz="2400" dirty="0"/>
                  <a:t>.</a:t>
                </a:r>
              </a:p>
            </p:txBody>
          </p:sp>
        </mc:Choice>
        <mc:Fallback>
          <p:sp>
            <p:nvSpPr>
              <p:cNvPr id="3" name="Content Placeholder 2">
                <a:extLst>
                  <a:ext uri="{FF2B5EF4-FFF2-40B4-BE49-F238E27FC236}">
                    <a16:creationId xmlns:a16="http://schemas.microsoft.com/office/drawing/2014/main" id="{FF679011-DE89-854C-A8FA-336743DAA5A2}"/>
                  </a:ext>
                </a:extLst>
              </p:cNvPr>
              <p:cNvSpPr>
                <a:spLocks noGrp="1" noRot="1" noChangeAspect="1" noMove="1" noResize="1" noEditPoints="1" noAdjustHandles="1" noChangeArrowheads="1" noChangeShapeType="1" noTextEdit="1"/>
              </p:cNvSpPr>
              <p:nvPr>
                <p:ph idx="1"/>
              </p:nvPr>
            </p:nvSpPr>
            <p:spPr>
              <a:xfrm>
                <a:off x="569274" y="899350"/>
                <a:ext cx="7886700" cy="4351338"/>
              </a:xfrm>
              <a:blipFill>
                <a:blip r:embed="rId3"/>
                <a:stretch>
                  <a:fillRect l="-1127" t="-204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ADD1AA7-96B0-6D4E-8D4A-785103BF3C92}"/>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4C73C017-69C5-0244-B742-2289CFE3CE1C}"/>
              </a:ext>
            </a:extLst>
          </p:cNvPr>
          <p:cNvSpPr>
            <a:spLocks noGrp="1"/>
          </p:cNvSpPr>
          <p:nvPr>
            <p:ph type="sldNum" sz="quarter" idx="12"/>
          </p:nvPr>
        </p:nvSpPr>
        <p:spPr/>
        <p:txBody>
          <a:bodyPr/>
          <a:lstStyle/>
          <a:p>
            <a:fld id="{70339496-BD1E-F648-8321-5C9A4B4A55FA}" type="slidenum">
              <a:rPr lang="en-US" smtClean="0"/>
              <a:t>127</a:t>
            </a:fld>
            <a:endParaRPr lang="en-US"/>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E5CCFF2F-C0C4-FC4A-A38B-B02D66E5BAC7}"/>
                  </a:ext>
                </a:extLst>
              </p:cNvPr>
              <p:cNvSpPr/>
              <p:nvPr/>
            </p:nvSpPr>
            <p:spPr>
              <a:xfrm>
                <a:off x="581889" y="2862939"/>
                <a:ext cx="7700698" cy="3873946"/>
              </a:xfrm>
              <a:prstGeom prst="rect">
                <a:avLst/>
              </a:prstGeom>
            </p:spPr>
            <p:txBody>
              <a:bodyPr wrap="none">
                <a:spAutoFit/>
              </a:bodyPr>
              <a:lstStyle/>
              <a:p>
                <a:r>
                  <a:rPr lang="en-US" dirty="0"/>
                  <a:t>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𝑟𝑒𝑓</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r>
                          <a:rPr lang="en-US" i="1">
                            <a:latin typeface="Cambria Math" panose="02040503050406030204" pitchFamily="18" charset="0"/>
                          </a:rPr>
                          <m:t>𝐴𝐷𝐶</m:t>
                        </m:r>
                      </m:num>
                      <m:den>
                        <m:r>
                          <a:rPr lang="en-US" i="1">
                            <a:latin typeface="Cambria Math" panose="02040503050406030204" pitchFamily="18" charset="0"/>
                          </a:rPr>
                          <m:t>𝐶</m:t>
                        </m:r>
                      </m:den>
                    </m:f>
                  </m:oMath>
                </a14:m>
                <a:endParaRPr lang="en-US" i="1" dirty="0">
                  <a:latin typeface="Cambria Math" panose="02040503050406030204" pitchFamily="18" charset="0"/>
                </a:endParaRPr>
              </a:p>
              <a:p>
                <a:r>
                  <a:rPr lang="en-US" dirty="0"/>
                  <a:t>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𝑅</m:t>
                        </m:r>
                      </m:e>
                      <m:sub>
                        <m:r>
                          <a:rPr lang="en-US" b="0" i="1" smtClean="0">
                            <a:solidFill>
                              <a:srgbClr val="FF0000"/>
                            </a:solidFill>
                            <a:latin typeface="Cambria Math" panose="02040503050406030204" pitchFamily="18" charset="0"/>
                          </a:rPr>
                          <m:t>𝑖𝑛𝑐𝑜𝑟𝑟𝑒𝑐𝑡</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𝜅</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m:t>
                            </m:r>
                          </m:sup>
                        </m:sSubSup>
                        <m:r>
                          <a:rPr lang="en-US" b="0" i="1" smtClean="0">
                            <a:latin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𝑐𝑐</m:t>
                                </m:r>
                              </m:sub>
                              <m:sup>
                                <m:r>
                                  <a:rPr lang="en-US" i="1">
                                    <a:latin typeface="Cambria Math" panose="02040503050406030204" pitchFamily="18" charset="0"/>
                                    <a:ea typeface="Cambria Math" panose="02040503050406030204" pitchFamily="18" charset="0"/>
                                  </a:rPr>
                                  <m:t>𝑟𝑒𝑓</m:t>
                                </m:r>
                              </m:sup>
                            </m:sSubSup>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Sup>
                              <m:sSubSupPr>
                                <m:ctrlPr>
                                  <a:rPr lang="en-US" i="1" smtClean="0">
                                    <a:solidFill>
                                      <a:srgbClr val="FF0000"/>
                                    </a:solidFill>
                                    <a:latin typeface="Cambria Math" panose="02040503050406030204" pitchFamily="18" charset="0"/>
                                    <a:ea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𝑐𝑐</m:t>
                                </m:r>
                              </m:sub>
                              <m:sup>
                                <m:r>
                                  <a:rPr lang="en-US" i="1">
                                    <a:solidFill>
                                      <a:srgbClr val="FF0000"/>
                                    </a:solidFill>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den>
                        </m:f>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rPr>
                          <m:t>𝐴𝐷𝐶</m:t>
                        </m:r>
                      </m:num>
                      <m:den>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𝜅</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m:t>
                            </m:r>
                          </m:sup>
                        </m:sSubSup>
                        <m:r>
                          <a:rPr lang="en-US" b="0" i="1" smtClean="0">
                            <a:latin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𝑐𝑐</m:t>
                                </m:r>
                              </m:sub>
                              <m:sup>
                                <m:r>
                                  <a:rPr lang="en-US" i="1">
                                    <a:latin typeface="Cambria Math" panose="02040503050406030204" pitchFamily="18" charset="0"/>
                                    <a:ea typeface="Cambria Math" panose="02040503050406030204" pitchFamily="18" charset="0"/>
                                  </a:rPr>
                                  <m:t>𝑟𝑒𝑓</m:t>
                                </m:r>
                              </m:sup>
                            </m:sSubSup>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Sup>
                              <m:sSubSupPr>
                                <m:ctrlPr>
                                  <a:rPr lang="en-US" i="1" smtClean="0">
                                    <a:solidFill>
                                      <a:srgbClr val="FF0000"/>
                                    </a:solidFill>
                                    <a:latin typeface="Cambria Math" panose="02040503050406030204" pitchFamily="18" charset="0"/>
                                    <a:ea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𝑐𝑐</m:t>
                                </m:r>
                              </m:sub>
                              <m:sup>
                                <m:r>
                                  <a:rPr lang="en-US" i="1">
                                    <a:solidFill>
                                      <a:srgbClr val="FF0000"/>
                                    </a:solidFill>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den>
                        </m:f>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rPr>
                          <m:t>𝐶</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ea typeface="Cambria Math" panose="02040503050406030204" pitchFamily="18" charset="0"/>
                              </a:rPr>
                              <m:t>𝜂</m:t>
                            </m:r>
                          </m:e>
                          <m:sub>
                            <m:r>
                              <a:rPr lang="en-US" b="0" i="1" smtClean="0">
                                <a:solidFill>
                                  <a:srgbClr val="FF0000"/>
                                </a:solidFill>
                                <a:latin typeface="Cambria Math" panose="02040503050406030204" pitchFamily="18" charset="0"/>
                              </a:rPr>
                              <m:t>𝐶</m:t>
                            </m:r>
                          </m:sub>
                          <m:sup>
                            <m:r>
                              <a:rPr lang="en-US" b="0" i="1" smtClean="0">
                                <a:solidFill>
                                  <a:srgbClr val="FF0000"/>
                                </a:solidFill>
                                <a:latin typeface="Cambria Math" panose="02040503050406030204" pitchFamily="18" charset="0"/>
                              </a:rPr>
                              <m:t>𝑟𝑒𝑓</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𝑖𝑛𝑐</m:t>
                            </m:r>
                          </m:sup>
                        </m:sSubSup>
                        <m:r>
                          <a:rPr lang="en-US" b="0" i="1" smtClean="0">
                            <a:latin typeface="Cambria Math" panose="02040503050406030204" pitchFamily="18" charset="0"/>
                          </a:rPr>
                          <m:t>𝐴𝐷𝐶</m:t>
                        </m:r>
                      </m:num>
                      <m:den>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𝜂</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𝑟𝑒𝑓</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𝑖𝑛𝑐</m:t>
                            </m:r>
                          </m:sup>
                        </m:sSubSup>
                        <m:r>
                          <a:rPr lang="en-US" b="0" i="1" smtClean="0">
                            <a:solidFill>
                              <a:schemeClr val="tx1"/>
                            </a:solidFill>
                            <a:latin typeface="Cambria Math" panose="02040503050406030204" pitchFamily="18" charset="0"/>
                          </a:rPr>
                          <m:t>𝐶</m:t>
                        </m:r>
                      </m:den>
                    </m:f>
                  </m:oMath>
                </a14:m>
                <a:endParaRPr lang="en-US" i="1" dirty="0">
                  <a:latin typeface="Cambria Math" panose="02040503050406030204" pitchFamily="18" charset="0"/>
                </a:endParaRPr>
              </a:p>
              <a:p>
                <a:endParaRPr lang="en-US" i="1" dirty="0">
                  <a:latin typeface="Cambria Math" panose="02040503050406030204" pitchFamily="18" charset="0"/>
                </a:endParaRPr>
              </a:p>
              <a:p>
                <a:r>
                  <a:rPr lang="en-US" dirty="0"/>
                  <a:t> </a:t>
                </a:r>
                <a14:m>
                  <m:oMath xmlns:m="http://schemas.openxmlformats.org/officeDocument/2006/math">
                    <m:sSub>
                      <m:sSubPr>
                        <m:ctrlPr>
                          <a:rPr lang="en-US"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𝑅</m:t>
                        </m:r>
                      </m:e>
                      <m:sub>
                        <m:r>
                          <a:rPr lang="en-US" b="0" i="1" smtClean="0">
                            <a:solidFill>
                              <a:schemeClr val="accent6"/>
                            </a:solidFill>
                            <a:latin typeface="Cambria Math" panose="02040503050406030204" pitchFamily="18" charset="0"/>
                          </a:rPr>
                          <m:t>𝑐𝑜𝑟𝑟𝑒𝑐𝑡</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ea typeface="Cambria Math" panose="02040503050406030204" pitchFamily="18" charset="0"/>
                              </a:rPr>
                              <m:t>𝐶</m:t>
                            </m:r>
                          </m:sub>
                          <m:sup>
                            <m:r>
                              <a:rPr lang="en-US" i="1">
                                <a:solidFill>
                                  <a:schemeClr val="accent1"/>
                                </a:solidFill>
                                <a:latin typeface="Cambria Math" panose="02040503050406030204" pitchFamily="18" charset="0"/>
                              </a:rPr>
                              <m:t>𝑂𝑀𝐶𝑊𝐶</m:t>
                            </m:r>
                          </m:sup>
                        </m:sSubSup>
                        <m:f>
                          <m:fPr>
                            <m:ctrlPr>
                              <a:rPr lang="en-US" i="1" smtClean="0">
                                <a:latin typeface="Cambria Math" panose="02040503050406030204" pitchFamily="18" charset="0"/>
                              </a:rPr>
                            </m:ctrlPr>
                          </m:fPr>
                          <m:num>
                            <m:sSub>
                              <m:sSubPr>
                                <m:ctrlPr>
                                  <a:rPr lang="en-US" i="1" smtClean="0">
                                    <a:solidFill>
                                      <a:schemeClr val="accent6"/>
                                    </a:solidFill>
                                    <a:latin typeface="Cambria Math" panose="02040503050406030204" pitchFamily="18" charset="0"/>
                                  </a:rPr>
                                </m:ctrlPr>
                              </m:sSubPr>
                              <m:e>
                                <m:r>
                                  <a:rPr lang="en-US" i="1" smtClean="0">
                                    <a:solidFill>
                                      <a:schemeClr val="accent6"/>
                                    </a:solidFill>
                                    <a:latin typeface="Cambria Math" panose="02040503050406030204" pitchFamily="18" charset="0"/>
                                    <a:ea typeface="Cambria Math" panose="02040503050406030204" pitchFamily="18" charset="0"/>
                                  </a:rPr>
                                  <m:t>𝜅</m:t>
                                </m:r>
                              </m:e>
                              <m:sub>
                                <m:r>
                                  <a:rPr lang="en-US" b="0" i="1" smtClean="0">
                                    <a:solidFill>
                                      <a:schemeClr val="accent6"/>
                                    </a:solidFill>
                                    <a:latin typeface="Cambria Math" panose="02040503050406030204" pitchFamily="18" charset="0"/>
                                  </a:rPr>
                                  <m:t>𝐶</m:t>
                                </m:r>
                              </m:sub>
                            </m:sSub>
                          </m:num>
                          <m:den>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𝜅</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m:t>
                                </m:r>
                              </m:sup>
                            </m:sSubSup>
                          </m:den>
                        </m:f>
                        <m:r>
                          <a:rPr lang="en-US" b="0" i="1" smtClean="0">
                            <a:latin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Sup>
                              <m:sSubSupPr>
                                <m:ctrlPr>
                                  <a:rPr lang="en-US" i="1" smtClean="0">
                                    <a:solidFill>
                                      <a:srgbClr val="FF0000"/>
                                    </a:solidFill>
                                    <a:latin typeface="Cambria Math" panose="02040503050406030204" pitchFamily="18" charset="0"/>
                                    <a:ea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𝑐𝑐</m:t>
                                </m:r>
                              </m:sub>
                              <m:sup>
                                <m:r>
                                  <a:rPr lang="en-US" b="0" i="1" smtClean="0">
                                    <a:solidFill>
                                      <a:srgbClr val="FF0000"/>
                                    </a:solidFill>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
                              <m:sSubPr>
                                <m:ctrlPr>
                                  <a:rPr lang="en-US"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𝑓</m:t>
                                </m:r>
                              </m:e>
                              <m:sub>
                                <m:r>
                                  <a:rPr lang="en-US" b="0" i="1" smtClean="0">
                                    <a:solidFill>
                                      <a:schemeClr val="accent6"/>
                                    </a:solidFill>
                                    <a:latin typeface="Cambria Math" panose="02040503050406030204" pitchFamily="18" charset="0"/>
                                    <a:ea typeface="Cambria Math" panose="02040503050406030204" pitchFamily="18" charset="0"/>
                                  </a:rPr>
                                  <m:t>𝑐𝑐</m:t>
                                </m:r>
                              </m:sub>
                            </m:sSub>
                            <m:r>
                              <a:rPr lang="en-US" i="1">
                                <a:latin typeface="Cambria Math" panose="02040503050406030204" pitchFamily="18" charset="0"/>
                                <a:ea typeface="Cambria Math" panose="02040503050406030204" pitchFamily="18" charset="0"/>
                              </a:rPr>
                              <m:t>)</m:t>
                            </m:r>
                          </m:den>
                        </m:f>
                        <m:r>
                          <a:rPr lang="en-US" b="0" i="1" smtClean="0">
                            <a:latin typeface="Cambria Math" panose="02040503050406030204" pitchFamily="18" charset="0"/>
                            <a:ea typeface="Cambria Math" panose="02040503050406030204" pitchFamily="18" charset="0"/>
                          </a:rPr>
                          <m:t> </m:t>
                        </m:r>
                        <m:sSubSup>
                          <m:sSubSupPr>
                            <m:ctrlPr>
                              <a:rPr lang="en-US" i="1" smtClean="0">
                                <a:solidFill>
                                  <a:srgbClr val="FF0000"/>
                                </a:solidFill>
                                <a:latin typeface="Cambria Math" panose="02040503050406030204" pitchFamily="18" charset="0"/>
                              </a:rPr>
                            </m:ctrlPr>
                          </m:sSubSupPr>
                          <m:e>
                            <m:r>
                              <a:rPr lang="en-US" i="1" smtClean="0">
                                <a:solidFill>
                                  <a:srgbClr val="FF0000"/>
                                </a:solidFill>
                                <a:latin typeface="Cambria Math" panose="02040503050406030204" pitchFamily="18" charset="0"/>
                                <a:ea typeface="Cambria Math" panose="02040503050406030204" pitchFamily="18" charset="0"/>
                              </a:rPr>
                              <m:t>𝜅</m:t>
                            </m:r>
                          </m:e>
                          <m:sub>
                            <m:r>
                              <a:rPr lang="en-US" b="0" i="1" smtClean="0">
                                <a:solidFill>
                                  <a:srgbClr val="FF0000"/>
                                </a:solidFill>
                                <a:latin typeface="Cambria Math" panose="02040503050406030204" pitchFamily="18" charset="0"/>
                              </a:rPr>
                              <m:t>𝐶</m:t>
                            </m:r>
                          </m:sub>
                          <m:sup>
                            <m:r>
                              <a:rPr lang="en-US" b="0" i="1" smtClean="0">
                                <a:solidFill>
                                  <a:srgbClr val="FF0000"/>
                                </a:solidFill>
                                <a:latin typeface="Cambria Math" panose="02040503050406030204" pitchFamily="18" charset="0"/>
                              </a:rPr>
                              <m:t>′</m:t>
                            </m:r>
                          </m:sup>
                        </m:sSubSup>
                        <m:r>
                          <a:rPr lang="en-US" b="0" i="1" smtClean="0">
                            <a:latin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𝑐𝑐</m:t>
                                </m:r>
                              </m:sub>
                              <m:sup>
                                <m:r>
                                  <a:rPr lang="en-US" i="1">
                                    <a:latin typeface="Cambria Math" panose="02040503050406030204" pitchFamily="18" charset="0"/>
                                    <a:ea typeface="Cambria Math" panose="02040503050406030204" pitchFamily="18" charset="0"/>
                                  </a:rPr>
                                  <m:t>𝑟𝑒𝑓</m:t>
                                </m:r>
                              </m:sup>
                            </m:sSubSup>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Sup>
                              <m:sSubSupPr>
                                <m:ctrlPr>
                                  <a:rPr lang="en-US" i="1" smtClean="0">
                                    <a:solidFill>
                                      <a:srgbClr val="FF0000"/>
                                    </a:solidFill>
                                    <a:latin typeface="Cambria Math" panose="02040503050406030204" pitchFamily="18" charset="0"/>
                                    <a:ea typeface="Cambria Math" panose="02040503050406030204" pitchFamily="18" charset="0"/>
                                  </a:rPr>
                                </m:ctrlPr>
                              </m:sSubSupPr>
                              <m:e>
                                <m:r>
                                  <a:rPr lang="en-US" b="0" i="1" smtClean="0">
                                    <a:solidFill>
                                      <a:srgbClr val="FF0000"/>
                                    </a:solidFill>
                                    <a:latin typeface="Cambria Math" panose="02040503050406030204" pitchFamily="18" charset="0"/>
                                    <a:ea typeface="Cambria Math" panose="02040503050406030204" pitchFamily="18" charset="0"/>
                                  </a:rPr>
                                  <m:t>𝑓</m:t>
                                </m:r>
                              </m:e>
                              <m:sub>
                                <m:r>
                                  <a:rPr lang="en-US" b="0" i="1" smtClean="0">
                                    <a:solidFill>
                                      <a:srgbClr val="FF0000"/>
                                    </a:solidFill>
                                    <a:latin typeface="Cambria Math" panose="02040503050406030204" pitchFamily="18" charset="0"/>
                                    <a:ea typeface="Cambria Math" panose="02040503050406030204" pitchFamily="18" charset="0"/>
                                  </a:rPr>
                                  <m:t>𝑐𝑐</m:t>
                                </m:r>
                              </m:sub>
                              <m:sup>
                                <m:r>
                                  <a:rPr lang="en-US" b="0" i="1" smtClean="0">
                                    <a:solidFill>
                                      <a:srgbClr val="FF0000"/>
                                    </a:solidFill>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den>
                        </m:f>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rPr>
                          <m:t>𝐴𝐷𝐶</m:t>
                        </m:r>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ea typeface="Cambria Math" panose="02040503050406030204" pitchFamily="18" charset="0"/>
                              </a:rPr>
                              <m:t>𝐶</m:t>
                            </m:r>
                          </m:sub>
                          <m:sup>
                            <m:r>
                              <a:rPr lang="en-US" i="1">
                                <a:solidFill>
                                  <a:schemeClr val="accent1"/>
                                </a:solidFill>
                                <a:latin typeface="Cambria Math" panose="02040503050406030204" pitchFamily="18" charset="0"/>
                              </a:rPr>
                              <m:t>𝑂𝑀𝐶𝑊𝐶</m:t>
                            </m:r>
                          </m:sup>
                        </m:sSubSup>
                        <m:f>
                          <m:fPr>
                            <m:ctrlPr>
                              <a:rPr lang="en-US" i="1">
                                <a:latin typeface="Cambria Math" panose="02040503050406030204" pitchFamily="18" charset="0"/>
                              </a:rPr>
                            </m:ctrlPr>
                          </m:fPr>
                          <m:num>
                            <m:sSub>
                              <m:sSubPr>
                                <m:ctrlPr>
                                  <a:rPr lang="en-US" i="1" smtClean="0">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𝜅</m:t>
                                </m:r>
                              </m:e>
                              <m:sub>
                                <m:r>
                                  <a:rPr lang="en-US" i="1">
                                    <a:solidFill>
                                      <a:schemeClr val="accent6"/>
                                    </a:solidFill>
                                    <a:latin typeface="Cambria Math" panose="02040503050406030204" pitchFamily="18" charset="0"/>
                                  </a:rPr>
                                  <m:t>𝐶</m:t>
                                </m:r>
                              </m:sub>
                            </m:sSub>
                          </m:num>
                          <m:den>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𝜅</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m:t>
                                </m:r>
                              </m:sup>
                            </m:sSubSup>
                          </m:den>
                        </m:f>
                        <m:r>
                          <a:rPr lang="en-US" b="0" i="1" smtClean="0">
                            <a:latin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Sup>
                              <m:sSubSupPr>
                                <m:ctrlPr>
                                  <a:rPr lang="en-US" i="1" smtClean="0">
                                    <a:solidFill>
                                      <a:srgbClr val="FF0000"/>
                                    </a:solidFill>
                                    <a:latin typeface="Cambria Math" panose="02040503050406030204" pitchFamily="18" charset="0"/>
                                    <a:ea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𝑐𝑐</m:t>
                                </m:r>
                              </m:sub>
                              <m:sup>
                                <m:r>
                                  <a:rPr lang="en-US" i="1">
                                    <a:solidFill>
                                      <a:srgbClr val="FF0000"/>
                                    </a:solidFill>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
                              <m:sSubPr>
                                <m:ctrlPr>
                                  <a:rPr lang="en-US" i="1" smtClean="0">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𝑓</m:t>
                                </m:r>
                              </m:e>
                              <m:sub>
                                <m:r>
                                  <a:rPr lang="en-US" i="1">
                                    <a:solidFill>
                                      <a:schemeClr val="accent6"/>
                                    </a:solidFill>
                                    <a:latin typeface="Cambria Math" panose="02040503050406030204" pitchFamily="18" charset="0"/>
                                    <a:ea typeface="Cambria Math" panose="02040503050406030204" pitchFamily="18" charset="0"/>
                                  </a:rPr>
                                  <m:t>𝑐𝑐</m:t>
                                </m:r>
                              </m:sub>
                            </m:sSub>
                            <m:r>
                              <a:rPr lang="en-US" i="1">
                                <a:latin typeface="Cambria Math" panose="02040503050406030204" pitchFamily="18" charset="0"/>
                                <a:ea typeface="Cambria Math" panose="02040503050406030204" pitchFamily="18" charset="0"/>
                              </a:rPr>
                              <m:t>)</m:t>
                            </m:r>
                          </m:den>
                        </m:f>
                        <m:r>
                          <a:rPr lang="en-US" b="0" i="1" smtClean="0">
                            <a:latin typeface="Cambria Math" panose="02040503050406030204" pitchFamily="18" charset="0"/>
                            <a:ea typeface="Cambria Math" panose="02040503050406030204" pitchFamily="18" charset="0"/>
                          </a:rPr>
                          <m:t> </m:t>
                        </m:r>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𝜅</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m:t>
                            </m:r>
                          </m:sup>
                        </m:sSubSup>
                        <m:r>
                          <a:rPr lang="en-US" b="0" i="1" smtClean="0">
                            <a:latin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𝑐𝑐</m:t>
                                </m:r>
                              </m:sub>
                              <m:sup>
                                <m:r>
                                  <a:rPr lang="en-US" i="1">
                                    <a:latin typeface="Cambria Math" panose="02040503050406030204" pitchFamily="18" charset="0"/>
                                    <a:ea typeface="Cambria Math" panose="02040503050406030204" pitchFamily="18" charset="0"/>
                                  </a:rPr>
                                  <m:t>𝑟𝑒𝑓</m:t>
                                </m:r>
                              </m:sup>
                            </m:sSubSup>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𝑖𝑓</m:t>
                            </m:r>
                            <m:r>
                              <a:rPr lang="en-US" i="1">
                                <a:latin typeface="Cambria Math" panose="02040503050406030204" pitchFamily="18" charset="0"/>
                                <a:ea typeface="Cambria Math" panose="02040503050406030204" pitchFamily="18" charset="0"/>
                              </a:rPr>
                              <m:t>/</m:t>
                            </m:r>
                            <m:sSubSup>
                              <m:sSubSupPr>
                                <m:ctrlPr>
                                  <a:rPr lang="en-US" i="1" smtClean="0">
                                    <a:solidFill>
                                      <a:srgbClr val="FF0000"/>
                                    </a:solidFill>
                                    <a:latin typeface="Cambria Math" panose="02040503050406030204" pitchFamily="18" charset="0"/>
                                    <a:ea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𝑐𝑐</m:t>
                                </m:r>
                              </m:sub>
                              <m:sup>
                                <m:r>
                                  <a:rPr lang="en-US" i="1">
                                    <a:solidFill>
                                      <a:srgbClr val="FF0000"/>
                                    </a:solidFill>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den>
                        </m:f>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rPr>
                          <m:t>𝐶</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ea typeface="Cambria Math" panose="02040503050406030204" pitchFamily="18" charset="0"/>
                              </a:rPr>
                              <m:t>𝐶</m:t>
                            </m:r>
                          </m:sub>
                          <m:sup>
                            <m:r>
                              <a:rPr lang="en-US" i="1">
                                <a:solidFill>
                                  <a:schemeClr val="accent1"/>
                                </a:solidFill>
                                <a:latin typeface="Cambria Math" panose="02040503050406030204" pitchFamily="18" charset="0"/>
                              </a:rPr>
                              <m:t>𝑂𝑀𝐶𝑊𝐶</m:t>
                            </m:r>
                          </m:sup>
                        </m:sSubSup>
                        <m:sSubSup>
                          <m:sSubSupPr>
                            <m:ctrlPr>
                              <a:rPr lang="en-US" i="1" smtClean="0">
                                <a:solidFill>
                                  <a:schemeClr val="accent6"/>
                                </a:solidFill>
                                <a:latin typeface="Cambria Math" panose="02040503050406030204" pitchFamily="18" charset="0"/>
                              </a:rPr>
                            </m:ctrlPr>
                          </m:sSubSupPr>
                          <m:e>
                            <m:r>
                              <a:rPr lang="en-US" i="1">
                                <a:solidFill>
                                  <a:schemeClr val="accent6"/>
                                </a:solidFill>
                                <a:latin typeface="Cambria Math" panose="02040503050406030204" pitchFamily="18" charset="0"/>
                                <a:ea typeface="Cambria Math" panose="02040503050406030204" pitchFamily="18" charset="0"/>
                              </a:rPr>
                              <m:t>𝜂</m:t>
                            </m:r>
                          </m:e>
                          <m:sub>
                            <m:r>
                              <a:rPr lang="en-US" i="1">
                                <a:solidFill>
                                  <a:schemeClr val="accent6"/>
                                </a:solidFill>
                                <a:latin typeface="Cambria Math" panose="02040503050406030204" pitchFamily="18" charset="0"/>
                              </a:rPr>
                              <m:t>𝐶</m:t>
                            </m:r>
                          </m:sub>
                          <m:sup>
                            <m:r>
                              <a:rPr lang="en-US" b="0" i="1" smtClean="0">
                                <a:solidFill>
                                  <a:schemeClr val="accent6"/>
                                </a:solidFill>
                                <a:latin typeface="Cambria Math" panose="02040503050406030204" pitchFamily="18" charset="0"/>
                              </a:rPr>
                              <m:t>𝑖𝑛𝑐</m:t>
                            </m:r>
                            <m:r>
                              <a:rPr lang="en-US" i="1">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𝑐𝑜𝑟</m:t>
                            </m:r>
                          </m:sup>
                        </m:sSubSup>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𝜂</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𝑟𝑒𝑓</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𝑖𝑛𝑐</m:t>
                            </m:r>
                          </m:sup>
                        </m:sSubSup>
                        <m:r>
                          <a:rPr lang="en-US" i="1">
                            <a:latin typeface="Cambria Math" panose="02040503050406030204" pitchFamily="18" charset="0"/>
                          </a:rPr>
                          <m:t>𝐴𝐷𝐶</m:t>
                        </m:r>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ea typeface="Cambria Math" panose="02040503050406030204" pitchFamily="18" charset="0"/>
                              </a:rPr>
                              <m:t>𝐶</m:t>
                            </m:r>
                          </m:sub>
                          <m:sup>
                            <m:r>
                              <a:rPr lang="en-US" i="1">
                                <a:solidFill>
                                  <a:schemeClr val="accent1"/>
                                </a:solidFill>
                                <a:latin typeface="Cambria Math" panose="02040503050406030204" pitchFamily="18" charset="0"/>
                              </a:rPr>
                              <m:t>𝑂𝑀𝐶𝑊𝐶</m:t>
                            </m:r>
                          </m:sup>
                        </m:sSubSup>
                        <m:sSubSup>
                          <m:sSubSupPr>
                            <m:ctrlPr>
                              <a:rPr lang="en-US" i="1" smtClean="0">
                                <a:solidFill>
                                  <a:schemeClr val="accent6"/>
                                </a:solidFill>
                                <a:latin typeface="Cambria Math" panose="02040503050406030204" pitchFamily="18" charset="0"/>
                              </a:rPr>
                            </m:ctrlPr>
                          </m:sSubSupPr>
                          <m:e>
                            <m:r>
                              <a:rPr lang="en-US" i="1">
                                <a:solidFill>
                                  <a:schemeClr val="accent6"/>
                                </a:solidFill>
                                <a:latin typeface="Cambria Math" panose="02040503050406030204" pitchFamily="18" charset="0"/>
                                <a:ea typeface="Cambria Math" panose="02040503050406030204" pitchFamily="18" charset="0"/>
                              </a:rPr>
                              <m:t>𝜂</m:t>
                            </m:r>
                          </m:e>
                          <m:sub>
                            <m:r>
                              <a:rPr lang="en-US" i="1">
                                <a:solidFill>
                                  <a:schemeClr val="accent6"/>
                                </a:solidFill>
                                <a:latin typeface="Cambria Math" panose="02040503050406030204" pitchFamily="18" charset="0"/>
                              </a:rPr>
                              <m:t>𝐶</m:t>
                            </m:r>
                          </m:sub>
                          <m:sup>
                            <m:r>
                              <a:rPr lang="en-US" b="0" i="1" smtClean="0">
                                <a:solidFill>
                                  <a:schemeClr val="accent6"/>
                                </a:solidFill>
                                <a:latin typeface="Cambria Math" panose="02040503050406030204" pitchFamily="18" charset="0"/>
                              </a:rPr>
                              <m:t>𝑖𝑛𝑐</m:t>
                            </m:r>
                            <m:r>
                              <a:rPr lang="en-US" i="1">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𝑐𝑜𝑟</m:t>
                            </m:r>
                          </m:sup>
                        </m:sSubSup>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𝜂</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𝑟𝑒𝑓</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𝑖𝑛𝑐</m:t>
                            </m:r>
                          </m:sup>
                        </m:sSubSup>
                        <m:r>
                          <a:rPr lang="en-US" i="1">
                            <a:latin typeface="Cambria Math" panose="02040503050406030204" pitchFamily="18" charset="0"/>
                          </a:rPr>
                          <m:t>𝐶</m:t>
                        </m:r>
                      </m:den>
                    </m:f>
                  </m:oMath>
                </a14:m>
                <a:r>
                  <a:rPr lang="en-US" dirty="0"/>
                  <a:t> </a:t>
                </a:r>
              </a:p>
              <a:p>
                <a:endParaRPr lang="en-US" dirty="0"/>
              </a:p>
              <a:p>
                <a:r>
                  <a:rPr lang="en-US" dirty="0">
                    <a:ea typeface="Cambria Math" panose="02040503050406030204" pitchFamily="18" charset="0"/>
                  </a:rPr>
                  <a:t> </a:t>
                </a:r>
                <a14:m>
                  <m:oMath xmlns:m="http://schemas.openxmlformats.org/officeDocument/2006/math">
                    <m:sSubSup>
                      <m:sSubSupPr>
                        <m:ctrlPr>
                          <a:rPr lang="en-US" i="1" smtClean="0">
                            <a:solidFill>
                              <a:schemeClr val="accent2"/>
                            </a:solidFill>
                            <a:latin typeface="Cambria Math" panose="02040503050406030204" pitchFamily="18" charset="0"/>
                            <a:ea typeface="Cambria Math" panose="02040503050406030204" pitchFamily="18" charset="0"/>
                          </a:rPr>
                        </m:ctrlPr>
                      </m:sSubSupPr>
                      <m:e>
                        <m:r>
                          <a:rPr lang="en-US" i="1" smtClean="0">
                            <a:solidFill>
                              <a:schemeClr val="accent2"/>
                            </a:solidFill>
                            <a:latin typeface="Cambria Math" panose="02040503050406030204" pitchFamily="18" charset="0"/>
                            <a:ea typeface="Cambria Math" panose="02040503050406030204" pitchFamily="18" charset="0"/>
                          </a:rPr>
                          <m:t>𝜂</m:t>
                        </m:r>
                      </m:e>
                      <m:sub>
                        <m:r>
                          <a:rPr lang="en-US" b="0" i="1" smtClean="0">
                            <a:solidFill>
                              <a:schemeClr val="accent2"/>
                            </a:solidFill>
                            <a:latin typeface="Cambria Math" panose="02040503050406030204" pitchFamily="18" charset="0"/>
                            <a:ea typeface="Cambria Math" panose="02040503050406030204" pitchFamily="18" charset="0"/>
                          </a:rPr>
                          <m:t>𝑅</m:t>
                        </m:r>
                      </m:sub>
                      <m:sup>
                        <m:r>
                          <a:rPr lang="en-US" b="0" i="1" smtClean="0">
                            <a:solidFill>
                              <a:schemeClr val="accent2"/>
                            </a:solidFill>
                            <a:latin typeface="Cambria Math" panose="02040503050406030204" pitchFamily="18" charset="0"/>
                            <a:ea typeface="Cambria Math" panose="02040503050406030204" pitchFamily="18" charset="0"/>
                          </a:rPr>
                          <m:t>𝑓𝑖𝑛𝑎𝑙</m:t>
                        </m:r>
                      </m:sup>
                    </m:sSubSup>
                    <m:r>
                      <a:rPr lang="en-US" i="1">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sSub>
                          <m:sSubPr>
                            <m:ctrlPr>
                              <a:rPr lang="en-US"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𝑅</m:t>
                            </m:r>
                          </m:e>
                          <m:sub>
                            <m:r>
                              <a:rPr lang="en-US" b="0" i="1" smtClean="0">
                                <a:solidFill>
                                  <a:schemeClr val="accent6"/>
                                </a:solidFill>
                                <a:latin typeface="Cambria Math" panose="02040503050406030204" pitchFamily="18" charset="0"/>
                                <a:ea typeface="Cambria Math" panose="02040503050406030204" pitchFamily="18" charset="0"/>
                              </a:rPr>
                              <m:t>𝑐𝑜𝑟𝑟𝑒𝑐𝑡</m:t>
                            </m:r>
                          </m:sub>
                        </m:sSub>
                      </m:num>
                      <m:den>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𝑅</m:t>
                            </m:r>
                          </m:e>
                          <m:sub>
                            <m:r>
                              <a:rPr lang="en-US" b="0" i="1" smtClean="0">
                                <a:solidFill>
                                  <a:srgbClr val="FF0000"/>
                                </a:solidFill>
                                <a:latin typeface="Cambria Math" panose="02040503050406030204" pitchFamily="18" charset="0"/>
                                <a:ea typeface="Cambria Math" panose="02040503050406030204" pitchFamily="18" charset="0"/>
                              </a:rPr>
                              <m:t>𝑖𝑛𝑐𝑜𝑟𝑟𝑒𝑐𝑡</m:t>
                            </m:r>
                          </m:sub>
                        </m:sSub>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rPr>
                          <m:t>1+</m:t>
                        </m:r>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ea typeface="Cambria Math" panose="02040503050406030204" pitchFamily="18" charset="0"/>
                              </a:rPr>
                              <m:t>𝐶</m:t>
                            </m:r>
                          </m:sub>
                          <m:sup>
                            <m:r>
                              <a:rPr lang="en-US" i="1">
                                <a:solidFill>
                                  <a:schemeClr val="accent1"/>
                                </a:solidFill>
                                <a:latin typeface="Cambria Math" panose="02040503050406030204" pitchFamily="18" charset="0"/>
                              </a:rPr>
                              <m:t>𝑂𝑀𝐶𝑊𝐶</m:t>
                            </m:r>
                          </m:sup>
                        </m:sSubSup>
                        <m:sSubSup>
                          <m:sSubSupPr>
                            <m:ctrlPr>
                              <a:rPr lang="en-US" i="1">
                                <a:solidFill>
                                  <a:schemeClr val="accent6"/>
                                </a:solidFill>
                                <a:latin typeface="Cambria Math" panose="02040503050406030204" pitchFamily="18" charset="0"/>
                              </a:rPr>
                            </m:ctrlPr>
                          </m:sSubSupPr>
                          <m:e>
                            <m:r>
                              <a:rPr lang="en-US" i="1">
                                <a:solidFill>
                                  <a:schemeClr val="accent6"/>
                                </a:solidFill>
                                <a:latin typeface="Cambria Math" panose="02040503050406030204" pitchFamily="18" charset="0"/>
                                <a:ea typeface="Cambria Math" panose="02040503050406030204" pitchFamily="18" charset="0"/>
                              </a:rPr>
                              <m:t>𝜂</m:t>
                            </m:r>
                          </m:e>
                          <m:sub>
                            <m:r>
                              <a:rPr lang="en-US" i="1">
                                <a:solidFill>
                                  <a:schemeClr val="accent6"/>
                                </a:solidFill>
                                <a:latin typeface="Cambria Math" panose="02040503050406030204" pitchFamily="18" charset="0"/>
                              </a:rPr>
                              <m:t>𝐶</m:t>
                            </m:r>
                          </m:sub>
                          <m:sup>
                            <m:r>
                              <a:rPr lang="en-US" i="1">
                                <a:solidFill>
                                  <a:schemeClr val="accent6"/>
                                </a:solidFill>
                                <a:latin typeface="Cambria Math" panose="02040503050406030204" pitchFamily="18" charset="0"/>
                              </a:rPr>
                              <m:t>𝑖𝑛𝑐</m:t>
                            </m:r>
                            <m:r>
                              <a:rPr lang="en-US" i="1">
                                <a:solidFill>
                                  <a:schemeClr val="accent6"/>
                                </a:solidFill>
                                <a:latin typeface="Cambria Math" panose="02040503050406030204" pitchFamily="18" charset="0"/>
                              </a:rPr>
                              <m:t>≫</m:t>
                            </m:r>
                            <m:r>
                              <a:rPr lang="en-US" i="1">
                                <a:solidFill>
                                  <a:schemeClr val="accent6"/>
                                </a:solidFill>
                                <a:latin typeface="Cambria Math" panose="02040503050406030204" pitchFamily="18" charset="0"/>
                              </a:rPr>
                              <m:t>𝑐𝑜𝑟</m:t>
                            </m:r>
                          </m:sup>
                        </m:sSubSup>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𝜂</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𝑟𝑒𝑓</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𝑖𝑛𝑐</m:t>
                            </m:r>
                          </m:sup>
                        </m:sSubSup>
                        <m:r>
                          <a:rPr lang="en-US" i="1">
                            <a:latin typeface="Cambria Math" panose="02040503050406030204" pitchFamily="18" charset="0"/>
                          </a:rPr>
                          <m:t>𝐴𝐷𝐶</m:t>
                        </m:r>
                      </m:num>
                      <m:den>
                        <m:r>
                          <a:rPr lang="en-US" i="1">
                            <a:latin typeface="Cambria Math" panose="02040503050406030204" pitchFamily="18" charset="0"/>
                          </a:rPr>
                          <m:t>1+</m:t>
                        </m:r>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𝜂</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𝑟𝑒𝑓</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𝑖𝑛𝑐</m:t>
                            </m:r>
                          </m:sup>
                        </m:sSubSup>
                        <m:r>
                          <a:rPr lang="en-US" i="1">
                            <a:latin typeface="Cambria Math" panose="02040503050406030204" pitchFamily="18" charset="0"/>
                          </a:rPr>
                          <m:t>𝐴𝐷𝐶</m:t>
                        </m:r>
                      </m:den>
                    </m:f>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ea typeface="Cambria Math" panose="02040503050406030204" pitchFamily="18" charset="0"/>
                              </a:rPr>
                              <m:t>𝐶</m:t>
                            </m:r>
                          </m:sub>
                          <m:sup>
                            <m:r>
                              <a:rPr lang="en-US" i="1">
                                <a:solidFill>
                                  <a:schemeClr val="accent1"/>
                                </a:solidFill>
                                <a:latin typeface="Cambria Math" panose="02040503050406030204" pitchFamily="18" charset="0"/>
                              </a:rPr>
                              <m:t>𝑂𝑀𝐶𝑊𝐶</m:t>
                            </m:r>
                          </m:sup>
                        </m:sSubSup>
                        <m:sSubSup>
                          <m:sSubSupPr>
                            <m:ctrlPr>
                              <a:rPr lang="en-US" i="1">
                                <a:solidFill>
                                  <a:schemeClr val="accent6"/>
                                </a:solidFill>
                                <a:latin typeface="Cambria Math" panose="02040503050406030204" pitchFamily="18" charset="0"/>
                              </a:rPr>
                            </m:ctrlPr>
                          </m:sSubSupPr>
                          <m:e>
                            <m:r>
                              <a:rPr lang="en-US" i="1">
                                <a:solidFill>
                                  <a:schemeClr val="accent6"/>
                                </a:solidFill>
                                <a:latin typeface="Cambria Math" panose="02040503050406030204" pitchFamily="18" charset="0"/>
                                <a:ea typeface="Cambria Math" panose="02040503050406030204" pitchFamily="18" charset="0"/>
                              </a:rPr>
                              <m:t>𝜂</m:t>
                            </m:r>
                          </m:e>
                          <m:sub>
                            <m:r>
                              <a:rPr lang="en-US" i="1">
                                <a:solidFill>
                                  <a:schemeClr val="accent6"/>
                                </a:solidFill>
                                <a:latin typeface="Cambria Math" panose="02040503050406030204" pitchFamily="18" charset="0"/>
                              </a:rPr>
                              <m:t>𝐶</m:t>
                            </m:r>
                          </m:sub>
                          <m:sup>
                            <m:r>
                              <a:rPr lang="en-US" b="0" i="1" smtClean="0">
                                <a:solidFill>
                                  <a:schemeClr val="accent6"/>
                                </a:solidFill>
                                <a:latin typeface="Cambria Math" panose="02040503050406030204" pitchFamily="18" charset="0"/>
                              </a:rPr>
                              <m:t>𝑖𝑛𝑐</m:t>
                            </m:r>
                            <m:r>
                              <a:rPr lang="en-US" i="1">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𝑐𝑜𝑟</m:t>
                            </m:r>
                          </m:sup>
                        </m:sSubSup>
                      </m:den>
                    </m:f>
                  </m:oMath>
                </a14:m>
                <a:endParaRPr lang="en-US" dirty="0"/>
              </a:p>
              <a:p>
                <a:endParaRPr lang="en-US" dirty="0"/>
              </a:p>
            </p:txBody>
          </p:sp>
        </mc:Choice>
        <mc:Fallback>
          <p:sp>
            <p:nvSpPr>
              <p:cNvPr id="6" name="Rectangle 5">
                <a:extLst>
                  <a:ext uri="{FF2B5EF4-FFF2-40B4-BE49-F238E27FC236}">
                    <a16:creationId xmlns:a16="http://schemas.microsoft.com/office/drawing/2014/main" id="{E5CCFF2F-C0C4-FC4A-A38B-B02D66E5BAC7}"/>
                  </a:ext>
                </a:extLst>
              </p:cNvPr>
              <p:cNvSpPr>
                <a:spLocks noRot="1" noChangeAspect="1" noMove="1" noResize="1" noEditPoints="1" noAdjustHandles="1" noChangeArrowheads="1" noChangeShapeType="1" noTextEdit="1"/>
              </p:cNvSpPr>
              <p:nvPr/>
            </p:nvSpPr>
            <p:spPr>
              <a:xfrm>
                <a:off x="581889" y="2862939"/>
                <a:ext cx="7700698" cy="387394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26EF3F54-5F5F-A940-B0E5-772D6F1BAB5A}"/>
                  </a:ext>
                </a:extLst>
              </p:cNvPr>
              <p:cNvSpPr/>
              <p:nvPr/>
            </p:nvSpPr>
            <p:spPr>
              <a:xfrm>
                <a:off x="7407274" y="3323706"/>
                <a:ext cx="1833964" cy="55630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sz="1400" i="1" smtClean="0">
                              <a:solidFill>
                                <a:srgbClr val="FF0000"/>
                              </a:solidFill>
                              <a:latin typeface="Cambria Math" panose="02040503050406030204" pitchFamily="18" charset="0"/>
                            </a:rPr>
                          </m:ctrlPr>
                        </m:sSubSupPr>
                        <m:e>
                          <m:r>
                            <a:rPr lang="en-US" sz="1400" i="1" smtClean="0">
                              <a:solidFill>
                                <a:srgbClr val="FF0000"/>
                              </a:solidFill>
                              <a:latin typeface="Cambria Math" panose="02040503050406030204" pitchFamily="18" charset="0"/>
                              <a:ea typeface="Cambria Math" panose="02040503050406030204" pitchFamily="18" charset="0"/>
                            </a:rPr>
                            <m:t>𝜂</m:t>
                          </m:r>
                        </m:e>
                        <m:sub>
                          <m:r>
                            <a:rPr lang="en-US" sz="1400" b="0" i="1" smtClean="0">
                              <a:solidFill>
                                <a:srgbClr val="FF0000"/>
                              </a:solidFill>
                              <a:latin typeface="Cambria Math" panose="02040503050406030204" pitchFamily="18" charset="0"/>
                            </a:rPr>
                            <m:t>𝑅</m:t>
                          </m:r>
                        </m:sub>
                        <m:sup>
                          <m:r>
                            <a:rPr lang="en-US" sz="1400" b="0" i="1" smtClean="0">
                              <a:solidFill>
                                <a:srgbClr val="FF0000"/>
                              </a:solidFill>
                              <a:latin typeface="Cambria Math" panose="02040503050406030204" pitchFamily="18" charset="0"/>
                            </a:rPr>
                            <m:t>𝑟𝑒𝑓</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𝑖𝑛𝑐</m:t>
                          </m:r>
                        </m:sup>
                      </m:sSubSup>
                      <m:r>
                        <a:rPr lang="en-US" sz="1400" i="1">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rPr>
                          </m:ctrlPr>
                        </m:fPr>
                        <m:num>
                          <m:sSub>
                            <m:sSubPr>
                              <m:ctrlPr>
                                <a:rPr lang="en-US" sz="1400" i="1" smtClean="0">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𝑅</m:t>
                              </m:r>
                            </m:e>
                            <m:sub>
                              <m:r>
                                <a:rPr lang="en-US" sz="1400" b="0" i="1" smtClean="0">
                                  <a:solidFill>
                                    <a:srgbClr val="FF0000"/>
                                  </a:solidFill>
                                  <a:latin typeface="Cambria Math" panose="02040503050406030204" pitchFamily="18" charset="0"/>
                                </a:rPr>
                                <m:t>𝑖𝑛𝑐𝑜𝑟𝑟𝑒𝑐𝑡</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𝑟𝑒𝑓</m:t>
                              </m:r>
                            </m:sub>
                          </m:sSub>
                        </m:den>
                      </m:f>
                    </m:oMath>
                  </m:oMathPara>
                </a14:m>
                <a:endParaRPr lang="en-US" sz="1400" dirty="0"/>
              </a:p>
            </p:txBody>
          </p:sp>
        </mc:Choice>
        <mc:Fallback>
          <p:sp>
            <p:nvSpPr>
              <p:cNvPr id="7" name="Rectangle 6">
                <a:extLst>
                  <a:ext uri="{FF2B5EF4-FFF2-40B4-BE49-F238E27FC236}">
                    <a16:creationId xmlns:a16="http://schemas.microsoft.com/office/drawing/2014/main" id="{26EF3F54-5F5F-A940-B0E5-772D6F1BAB5A}"/>
                  </a:ext>
                </a:extLst>
              </p:cNvPr>
              <p:cNvSpPr>
                <a:spLocks noRot="1" noChangeAspect="1" noMove="1" noResize="1" noEditPoints="1" noAdjustHandles="1" noChangeArrowheads="1" noChangeShapeType="1" noTextEdit="1"/>
              </p:cNvSpPr>
              <p:nvPr/>
            </p:nvSpPr>
            <p:spPr>
              <a:xfrm>
                <a:off x="7407274" y="3323706"/>
                <a:ext cx="1833964" cy="556306"/>
              </a:xfrm>
              <a:prstGeom prst="rect">
                <a:avLst/>
              </a:prstGeom>
              <a:blipFill>
                <a:blip r:embed="rId5"/>
                <a:stretch>
                  <a:fillRect b="-22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882C0C87-3A7A-D64F-9B81-ACD2FF327D5D}"/>
                  </a:ext>
                </a:extLst>
              </p:cNvPr>
              <p:cNvSpPr/>
              <p:nvPr/>
            </p:nvSpPr>
            <p:spPr>
              <a:xfrm>
                <a:off x="7408308" y="3929378"/>
                <a:ext cx="1716945" cy="55630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sz="1400" i="1" smtClean="0">
                              <a:solidFill>
                                <a:schemeClr val="accent6"/>
                              </a:solidFill>
                              <a:latin typeface="Cambria Math" panose="02040503050406030204" pitchFamily="18" charset="0"/>
                            </a:rPr>
                          </m:ctrlPr>
                        </m:sSubSupPr>
                        <m:e>
                          <m:r>
                            <a:rPr lang="en-US" sz="1400" i="1" smtClean="0">
                              <a:solidFill>
                                <a:schemeClr val="accent6"/>
                              </a:solidFill>
                              <a:latin typeface="Cambria Math" panose="02040503050406030204" pitchFamily="18" charset="0"/>
                              <a:ea typeface="Cambria Math" panose="02040503050406030204" pitchFamily="18" charset="0"/>
                            </a:rPr>
                            <m:t>𝜂</m:t>
                          </m:r>
                        </m:e>
                        <m:sub>
                          <m:r>
                            <a:rPr lang="en-US" sz="1400" b="0" i="1" smtClean="0">
                              <a:solidFill>
                                <a:schemeClr val="accent6"/>
                              </a:solidFill>
                              <a:latin typeface="Cambria Math" panose="02040503050406030204" pitchFamily="18" charset="0"/>
                            </a:rPr>
                            <m:t>𝑅</m:t>
                          </m:r>
                        </m:sub>
                        <m:sup>
                          <m:r>
                            <a:rPr lang="en-US" sz="1400" b="0" i="1" smtClean="0">
                              <a:solidFill>
                                <a:schemeClr val="accent6"/>
                              </a:solidFill>
                              <a:latin typeface="Cambria Math" panose="02040503050406030204" pitchFamily="18" charset="0"/>
                            </a:rPr>
                            <m:t>𝑟𝑒𝑓</m:t>
                          </m:r>
                          <m:r>
                            <a:rPr lang="en-US" sz="1400" b="0" i="1" smtClean="0">
                              <a:solidFill>
                                <a:schemeClr val="accent6"/>
                              </a:solidFill>
                              <a:latin typeface="Cambria Math" panose="02040503050406030204" pitchFamily="18" charset="0"/>
                            </a:rPr>
                            <m:t>≫</m:t>
                          </m:r>
                          <m:r>
                            <a:rPr lang="en-US" sz="1400" b="0" i="1" smtClean="0">
                              <a:solidFill>
                                <a:schemeClr val="accent6"/>
                              </a:solidFill>
                              <a:latin typeface="Cambria Math" panose="02040503050406030204" pitchFamily="18" charset="0"/>
                            </a:rPr>
                            <m:t>𝑐𝑜𝑟</m:t>
                          </m:r>
                        </m:sup>
                      </m:sSubSup>
                      <m:r>
                        <a:rPr lang="en-US" sz="1400" i="1">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rPr>
                          </m:ctrlPr>
                        </m:fPr>
                        <m:num>
                          <m:sSub>
                            <m:sSubPr>
                              <m:ctrlPr>
                                <a:rPr lang="en-US" sz="1400" i="1" smtClean="0">
                                  <a:solidFill>
                                    <a:schemeClr val="accent6"/>
                                  </a:solidFill>
                                  <a:latin typeface="Cambria Math" panose="02040503050406030204" pitchFamily="18" charset="0"/>
                                </a:rPr>
                              </m:ctrlPr>
                            </m:sSubPr>
                            <m:e>
                              <m:r>
                                <a:rPr lang="en-US" sz="1400" i="1">
                                  <a:solidFill>
                                    <a:schemeClr val="accent6"/>
                                  </a:solidFill>
                                  <a:latin typeface="Cambria Math" panose="02040503050406030204" pitchFamily="18" charset="0"/>
                                </a:rPr>
                                <m:t>𝑅</m:t>
                              </m:r>
                            </m:e>
                            <m:sub>
                              <m:r>
                                <a:rPr lang="en-US" sz="1400" b="0" i="1" smtClean="0">
                                  <a:solidFill>
                                    <a:schemeClr val="accent6"/>
                                  </a:solidFill>
                                  <a:latin typeface="Cambria Math" panose="02040503050406030204" pitchFamily="18" charset="0"/>
                                </a:rPr>
                                <m:t>𝑐𝑜𝑟𝑟𝑒𝑐𝑡</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𝑟𝑒𝑓</m:t>
                              </m:r>
                            </m:sub>
                          </m:sSub>
                        </m:den>
                      </m:f>
                    </m:oMath>
                  </m:oMathPara>
                </a14:m>
                <a:endParaRPr lang="en-US" sz="1400" dirty="0"/>
              </a:p>
            </p:txBody>
          </p:sp>
        </mc:Choice>
        <mc:Fallback>
          <p:sp>
            <p:nvSpPr>
              <p:cNvPr id="8" name="Rectangle 7">
                <a:extLst>
                  <a:ext uri="{FF2B5EF4-FFF2-40B4-BE49-F238E27FC236}">
                    <a16:creationId xmlns:a16="http://schemas.microsoft.com/office/drawing/2014/main" id="{882C0C87-3A7A-D64F-9B81-ACD2FF327D5D}"/>
                  </a:ext>
                </a:extLst>
              </p:cNvPr>
              <p:cNvSpPr>
                <a:spLocks noRot="1" noChangeAspect="1" noMove="1" noResize="1" noEditPoints="1" noAdjustHandles="1" noChangeArrowheads="1" noChangeShapeType="1" noTextEdit="1"/>
              </p:cNvSpPr>
              <p:nvPr/>
            </p:nvSpPr>
            <p:spPr>
              <a:xfrm>
                <a:off x="7408308" y="3929378"/>
                <a:ext cx="1716945" cy="55630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D275A80A-CAE2-8A41-9611-DCD1D87FB0BC}"/>
                  </a:ext>
                </a:extLst>
              </p:cNvPr>
              <p:cNvSpPr/>
              <p:nvPr/>
            </p:nvSpPr>
            <p:spPr>
              <a:xfrm>
                <a:off x="6221060" y="2680963"/>
                <a:ext cx="2788456" cy="35644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sz="1400" i="1" smtClean="0">
                              <a:solidFill>
                                <a:schemeClr val="accent2"/>
                              </a:solidFill>
                              <a:latin typeface="Cambria Math" panose="02040503050406030204" pitchFamily="18" charset="0"/>
                            </a:rPr>
                          </m:ctrlPr>
                        </m:sSubSupPr>
                        <m:e>
                          <m:r>
                            <a:rPr lang="en-US" sz="1400" i="1">
                              <a:solidFill>
                                <a:schemeClr val="accent2"/>
                              </a:solidFill>
                              <a:latin typeface="Cambria Math" panose="02040503050406030204" pitchFamily="18" charset="0"/>
                              <a:ea typeface="Cambria Math" panose="02040503050406030204" pitchFamily="18" charset="0"/>
                            </a:rPr>
                            <m:t>𝜂</m:t>
                          </m:r>
                        </m:e>
                        <m:sub>
                          <m:r>
                            <a:rPr lang="en-US" sz="1400" i="1">
                              <a:solidFill>
                                <a:schemeClr val="accent2"/>
                              </a:solidFill>
                              <a:latin typeface="Cambria Math" panose="02040503050406030204" pitchFamily="18" charset="0"/>
                              <a:ea typeface="Cambria Math" panose="02040503050406030204" pitchFamily="18" charset="0"/>
                            </a:rPr>
                            <m:t>𝐶</m:t>
                          </m:r>
                        </m:sub>
                        <m:sup>
                          <m:r>
                            <a:rPr lang="en-US" sz="1400" b="0" i="1" smtClean="0">
                              <a:solidFill>
                                <a:schemeClr val="accent2"/>
                              </a:solidFill>
                              <a:latin typeface="Cambria Math" panose="02040503050406030204" pitchFamily="18" charset="0"/>
                              <a:ea typeface="Cambria Math" panose="02040503050406030204" pitchFamily="18" charset="0"/>
                            </a:rPr>
                            <m:t>𝑡𝑜𝑡𝑎𝑙</m:t>
                          </m:r>
                        </m:sup>
                      </m:sSubSup>
                      <m:r>
                        <a:rPr lang="en-US" sz="1400" i="1" smtClean="0">
                          <a:solidFill>
                            <a:schemeClr val="tx1"/>
                          </a:solidFill>
                          <a:latin typeface="Cambria Math" panose="02040503050406030204" pitchFamily="18" charset="0"/>
                          <a:ea typeface="Cambria Math" panose="02040503050406030204" pitchFamily="18" charset="0"/>
                        </a:rPr>
                        <m:t>≡</m:t>
                      </m:r>
                      <m:sSubSup>
                        <m:sSubSupPr>
                          <m:ctrlPr>
                            <a:rPr lang="en-US" sz="1400" i="1">
                              <a:solidFill>
                                <a:schemeClr val="accent1"/>
                              </a:solidFill>
                              <a:latin typeface="Cambria Math" panose="02040503050406030204" pitchFamily="18" charset="0"/>
                            </a:rPr>
                          </m:ctrlPr>
                        </m:sSubSupPr>
                        <m:e>
                          <m:r>
                            <a:rPr lang="en-US" sz="1400" i="1">
                              <a:solidFill>
                                <a:schemeClr val="accent1"/>
                              </a:solidFill>
                              <a:latin typeface="Cambria Math" panose="02040503050406030204" pitchFamily="18" charset="0"/>
                              <a:ea typeface="Cambria Math" panose="02040503050406030204" pitchFamily="18" charset="0"/>
                            </a:rPr>
                            <m:t>𝜂</m:t>
                          </m:r>
                        </m:e>
                        <m:sub>
                          <m:r>
                            <a:rPr lang="en-US" sz="1400" i="1">
                              <a:solidFill>
                                <a:schemeClr val="accent1"/>
                              </a:solidFill>
                              <a:latin typeface="Cambria Math" panose="02040503050406030204" pitchFamily="18" charset="0"/>
                              <a:ea typeface="Cambria Math" panose="02040503050406030204" pitchFamily="18" charset="0"/>
                            </a:rPr>
                            <m:t>𝐶</m:t>
                          </m:r>
                        </m:sub>
                        <m:sup>
                          <m:r>
                            <a:rPr lang="en-US" sz="1400" i="1">
                              <a:solidFill>
                                <a:schemeClr val="accent1"/>
                              </a:solidFill>
                              <a:latin typeface="Cambria Math" panose="02040503050406030204" pitchFamily="18" charset="0"/>
                            </a:rPr>
                            <m:t>𝑂𝑀𝐶𝑊𝐶</m:t>
                          </m:r>
                        </m:sup>
                      </m:sSubSup>
                      <m:sSubSup>
                        <m:sSubSupPr>
                          <m:ctrlPr>
                            <a:rPr lang="en-US" sz="1400" i="1">
                              <a:solidFill>
                                <a:schemeClr val="accent6"/>
                              </a:solidFill>
                              <a:latin typeface="Cambria Math" panose="02040503050406030204" pitchFamily="18" charset="0"/>
                            </a:rPr>
                          </m:ctrlPr>
                        </m:sSubSupPr>
                        <m:e>
                          <m:r>
                            <a:rPr lang="en-US" sz="1400" i="1">
                              <a:solidFill>
                                <a:schemeClr val="accent6"/>
                              </a:solidFill>
                              <a:latin typeface="Cambria Math" panose="02040503050406030204" pitchFamily="18" charset="0"/>
                              <a:ea typeface="Cambria Math" panose="02040503050406030204" pitchFamily="18" charset="0"/>
                            </a:rPr>
                            <m:t>𝜂</m:t>
                          </m:r>
                        </m:e>
                        <m:sub>
                          <m:r>
                            <a:rPr lang="en-US" sz="1400" i="1">
                              <a:solidFill>
                                <a:schemeClr val="accent6"/>
                              </a:solidFill>
                              <a:latin typeface="Cambria Math" panose="02040503050406030204" pitchFamily="18" charset="0"/>
                            </a:rPr>
                            <m:t>𝐶</m:t>
                          </m:r>
                        </m:sub>
                        <m:sup>
                          <m:r>
                            <a:rPr lang="en-US" sz="1400" i="1">
                              <a:solidFill>
                                <a:schemeClr val="accent6"/>
                              </a:solidFill>
                              <a:latin typeface="Cambria Math" panose="02040503050406030204" pitchFamily="18" charset="0"/>
                            </a:rPr>
                            <m:t>𝑖𝑛𝑐</m:t>
                          </m:r>
                          <m:r>
                            <a:rPr lang="en-US" sz="1400" i="1">
                              <a:solidFill>
                                <a:schemeClr val="accent6"/>
                              </a:solidFill>
                              <a:latin typeface="Cambria Math" panose="02040503050406030204" pitchFamily="18" charset="0"/>
                            </a:rPr>
                            <m:t>≫</m:t>
                          </m:r>
                          <m:r>
                            <a:rPr lang="en-US" sz="1400" i="1">
                              <a:solidFill>
                                <a:schemeClr val="accent6"/>
                              </a:solidFill>
                              <a:latin typeface="Cambria Math" panose="02040503050406030204" pitchFamily="18" charset="0"/>
                            </a:rPr>
                            <m:t>𝑐𝑜𝑟</m:t>
                          </m:r>
                        </m:sup>
                      </m:sSubSup>
                      <m:sSubSup>
                        <m:sSubSupPr>
                          <m:ctrlPr>
                            <a:rPr lang="en-US" sz="1400" i="1">
                              <a:solidFill>
                                <a:srgbClr val="FF0000"/>
                              </a:solidFill>
                              <a:latin typeface="Cambria Math" panose="02040503050406030204" pitchFamily="18" charset="0"/>
                            </a:rPr>
                          </m:ctrlPr>
                        </m:sSubSupPr>
                        <m:e>
                          <m:r>
                            <a:rPr lang="en-US" sz="1400" i="1">
                              <a:solidFill>
                                <a:srgbClr val="FF0000"/>
                              </a:solidFill>
                              <a:latin typeface="Cambria Math" panose="02040503050406030204" pitchFamily="18" charset="0"/>
                              <a:ea typeface="Cambria Math" panose="02040503050406030204" pitchFamily="18" charset="0"/>
                            </a:rPr>
                            <m:t>𝜂</m:t>
                          </m:r>
                        </m:e>
                        <m:sub>
                          <m:r>
                            <a:rPr lang="en-US" sz="1400" i="1">
                              <a:solidFill>
                                <a:srgbClr val="FF0000"/>
                              </a:solidFill>
                              <a:latin typeface="Cambria Math" panose="02040503050406030204" pitchFamily="18" charset="0"/>
                            </a:rPr>
                            <m:t>𝐶</m:t>
                          </m:r>
                        </m:sub>
                        <m:sup>
                          <m:r>
                            <a:rPr lang="en-US" sz="1400" i="1">
                              <a:solidFill>
                                <a:srgbClr val="FF0000"/>
                              </a:solidFill>
                              <a:latin typeface="Cambria Math" panose="02040503050406030204" pitchFamily="18" charset="0"/>
                            </a:rPr>
                            <m:t>𝑟𝑒𝑓</m:t>
                          </m:r>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𝑖𝑛𝑐</m:t>
                          </m:r>
                        </m:sup>
                      </m:sSubSup>
                    </m:oMath>
                  </m:oMathPara>
                </a14:m>
                <a:endParaRPr lang="en-US" sz="1400" dirty="0"/>
              </a:p>
            </p:txBody>
          </p:sp>
        </mc:Choice>
        <mc:Fallback>
          <p:sp>
            <p:nvSpPr>
              <p:cNvPr id="9" name="Rectangle 8">
                <a:extLst>
                  <a:ext uri="{FF2B5EF4-FFF2-40B4-BE49-F238E27FC236}">
                    <a16:creationId xmlns:a16="http://schemas.microsoft.com/office/drawing/2014/main" id="{D275A80A-CAE2-8A41-9611-DCD1D87FB0BC}"/>
                  </a:ext>
                </a:extLst>
              </p:cNvPr>
              <p:cNvSpPr>
                <a:spLocks noRot="1" noChangeAspect="1" noMove="1" noResize="1" noEditPoints="1" noAdjustHandles="1" noChangeArrowheads="1" noChangeShapeType="1" noTextEdit="1"/>
              </p:cNvSpPr>
              <p:nvPr/>
            </p:nvSpPr>
            <p:spPr>
              <a:xfrm>
                <a:off x="6221060" y="2680963"/>
                <a:ext cx="2788456" cy="356444"/>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647561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AD3531-FB71-A646-A7BB-3932688F5F54}"/>
              </a:ext>
            </a:extLst>
          </p:cNvPr>
          <p:cNvPicPr>
            <a:picLocks noChangeAspect="1"/>
          </p:cNvPicPr>
          <p:nvPr/>
        </p:nvPicPr>
        <p:blipFill>
          <a:blip r:embed="rId2"/>
          <a:stretch>
            <a:fillRect/>
          </a:stretch>
        </p:blipFill>
        <p:spPr>
          <a:xfrm>
            <a:off x="190005" y="584866"/>
            <a:ext cx="8858259" cy="6184068"/>
          </a:xfrm>
          <a:prstGeom prst="rect">
            <a:avLst/>
          </a:prstGeom>
        </p:spPr>
      </p:pic>
      <p:sp>
        <p:nvSpPr>
          <p:cNvPr id="2" name="Title 1">
            <a:extLst>
              <a:ext uri="{FF2B5EF4-FFF2-40B4-BE49-F238E27FC236}">
                <a16:creationId xmlns:a16="http://schemas.microsoft.com/office/drawing/2014/main" id="{6946713A-48C0-A74A-B239-59989DD09BAD}"/>
              </a:ext>
            </a:extLst>
          </p:cNvPr>
          <p:cNvSpPr>
            <a:spLocks noGrp="1"/>
          </p:cNvSpPr>
          <p:nvPr>
            <p:ph type="title"/>
          </p:nvPr>
        </p:nvSpPr>
        <p:spPr/>
        <p:txBody>
          <a:bodyPr>
            <a:normAutofit fontScale="90000"/>
          </a:bodyPr>
          <a:lstStyle/>
          <a:p>
            <a:r>
              <a:rPr lang="en-US" dirty="0"/>
              <a:t>II.7 Collateral Damage on/from TDCFs </a:t>
            </a:r>
          </a:p>
        </p:txBody>
      </p:sp>
      <p:sp>
        <p:nvSpPr>
          <p:cNvPr id="4" name="Date Placeholder 3">
            <a:extLst>
              <a:ext uri="{FF2B5EF4-FFF2-40B4-BE49-F238E27FC236}">
                <a16:creationId xmlns:a16="http://schemas.microsoft.com/office/drawing/2014/main" id="{134E2357-B789-6B4D-94FA-899ED15BCE6E}"/>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D844E80D-B524-DD44-BE2C-A0F0A0B0D8E3}"/>
              </a:ext>
            </a:extLst>
          </p:cNvPr>
          <p:cNvSpPr>
            <a:spLocks noGrp="1"/>
          </p:cNvSpPr>
          <p:nvPr>
            <p:ph type="sldNum" sz="quarter" idx="12"/>
          </p:nvPr>
        </p:nvSpPr>
        <p:spPr/>
        <p:txBody>
          <a:bodyPr/>
          <a:lstStyle/>
          <a:p>
            <a:fld id="{70339496-BD1E-F648-8321-5C9A4B4A55FA}" type="slidenum">
              <a:rPr lang="en-US" smtClean="0"/>
              <a:t>128</a:t>
            </a:fld>
            <a:endParaRPr lang="en-US"/>
          </a:p>
        </p:txBody>
      </p:sp>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A4C87721-CFEA-E54C-AEA2-342F8D0E43AE}"/>
                  </a:ext>
                </a:extLst>
              </p:cNvPr>
              <p:cNvSpPr/>
              <p:nvPr/>
            </p:nvSpPr>
            <p:spPr>
              <a:xfrm>
                <a:off x="3470650" y="1435906"/>
                <a:ext cx="1017843" cy="38010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ea typeface="Cambria Math" panose="02040503050406030204" pitchFamily="18" charset="0"/>
                            </a:rPr>
                            <m:t>𝐶</m:t>
                          </m:r>
                        </m:sub>
                        <m:sup>
                          <m:r>
                            <a:rPr lang="en-US" i="1">
                              <a:solidFill>
                                <a:schemeClr val="accent1"/>
                              </a:solidFill>
                              <a:latin typeface="Cambria Math" panose="02040503050406030204" pitchFamily="18" charset="0"/>
                            </a:rPr>
                            <m:t>𝑂𝑀𝐶𝑊𝐶</m:t>
                          </m:r>
                        </m:sup>
                      </m:sSubSup>
                    </m:oMath>
                  </m:oMathPara>
                </a14:m>
                <a:endParaRPr lang="en-US" dirty="0"/>
              </a:p>
            </p:txBody>
          </p:sp>
        </mc:Choice>
        <mc:Fallback>
          <p:sp>
            <p:nvSpPr>
              <p:cNvPr id="8" name="Rectangle 7">
                <a:extLst>
                  <a:ext uri="{FF2B5EF4-FFF2-40B4-BE49-F238E27FC236}">
                    <a16:creationId xmlns:a16="http://schemas.microsoft.com/office/drawing/2014/main" id="{A4C87721-CFEA-E54C-AEA2-342F8D0E43AE}"/>
                  </a:ext>
                </a:extLst>
              </p:cNvPr>
              <p:cNvSpPr>
                <a:spLocks noRot="1" noChangeAspect="1" noMove="1" noResize="1" noEditPoints="1" noAdjustHandles="1" noChangeArrowheads="1" noChangeShapeType="1" noTextEdit="1"/>
              </p:cNvSpPr>
              <p:nvPr/>
            </p:nvSpPr>
            <p:spPr>
              <a:xfrm>
                <a:off x="3470650" y="1435906"/>
                <a:ext cx="1017843" cy="380104"/>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DF7F41DD-66A6-D548-9C6C-F0C8E9F1D160}"/>
                  </a:ext>
                </a:extLst>
              </p:cNvPr>
              <p:cNvSpPr/>
              <p:nvPr/>
            </p:nvSpPr>
            <p:spPr>
              <a:xfrm>
                <a:off x="5426205" y="1473465"/>
                <a:ext cx="1064394" cy="3906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i="1">
                              <a:solidFill>
                                <a:schemeClr val="accent6"/>
                              </a:solidFill>
                              <a:latin typeface="Cambria Math" panose="02040503050406030204" pitchFamily="18" charset="0"/>
                            </a:rPr>
                          </m:ctrlPr>
                        </m:sSubSupPr>
                        <m:e>
                          <m:r>
                            <a:rPr lang="en-US" i="1">
                              <a:solidFill>
                                <a:schemeClr val="accent6"/>
                              </a:solidFill>
                              <a:latin typeface="Cambria Math" panose="02040503050406030204" pitchFamily="18" charset="0"/>
                              <a:ea typeface="Cambria Math" panose="02040503050406030204" pitchFamily="18" charset="0"/>
                            </a:rPr>
                            <m:t>𝜂</m:t>
                          </m:r>
                        </m:e>
                        <m:sub>
                          <m:r>
                            <a:rPr lang="en-US" i="1">
                              <a:solidFill>
                                <a:schemeClr val="accent6"/>
                              </a:solidFill>
                              <a:latin typeface="Cambria Math" panose="02040503050406030204" pitchFamily="18" charset="0"/>
                            </a:rPr>
                            <m:t>𝐶</m:t>
                          </m:r>
                        </m:sub>
                        <m:sup>
                          <m:r>
                            <a:rPr lang="en-US" i="1">
                              <a:solidFill>
                                <a:schemeClr val="accent6"/>
                              </a:solidFill>
                              <a:latin typeface="Cambria Math" panose="02040503050406030204" pitchFamily="18" charset="0"/>
                            </a:rPr>
                            <m:t>𝑖𝑛𝑐</m:t>
                          </m:r>
                          <m:r>
                            <a:rPr lang="en-US" i="1">
                              <a:solidFill>
                                <a:schemeClr val="accent6"/>
                              </a:solidFill>
                              <a:latin typeface="Cambria Math" panose="02040503050406030204" pitchFamily="18" charset="0"/>
                            </a:rPr>
                            <m:t>≫</m:t>
                          </m:r>
                          <m:r>
                            <a:rPr lang="en-US" i="1">
                              <a:solidFill>
                                <a:schemeClr val="accent6"/>
                              </a:solidFill>
                              <a:latin typeface="Cambria Math" panose="02040503050406030204" pitchFamily="18" charset="0"/>
                            </a:rPr>
                            <m:t>𝑐𝑜𝑟</m:t>
                          </m:r>
                        </m:sup>
                      </m:sSubSup>
                    </m:oMath>
                  </m:oMathPara>
                </a14:m>
                <a:endParaRPr lang="en-US" dirty="0"/>
              </a:p>
            </p:txBody>
          </p:sp>
        </mc:Choice>
        <mc:Fallback>
          <p:sp>
            <p:nvSpPr>
              <p:cNvPr id="9" name="Rectangle 8">
                <a:extLst>
                  <a:ext uri="{FF2B5EF4-FFF2-40B4-BE49-F238E27FC236}">
                    <a16:creationId xmlns:a16="http://schemas.microsoft.com/office/drawing/2014/main" id="{DF7F41DD-66A6-D548-9C6C-F0C8E9F1D160}"/>
                  </a:ext>
                </a:extLst>
              </p:cNvPr>
              <p:cNvSpPr>
                <a:spLocks noRot="1" noChangeAspect="1" noMove="1" noResize="1" noEditPoints="1" noAdjustHandles="1" noChangeArrowheads="1" noChangeShapeType="1" noTextEdit="1"/>
              </p:cNvSpPr>
              <p:nvPr/>
            </p:nvSpPr>
            <p:spPr>
              <a:xfrm>
                <a:off x="5426205" y="1473465"/>
                <a:ext cx="1064394" cy="390620"/>
              </a:xfrm>
              <a:prstGeom prst="rect">
                <a:avLst/>
              </a:prstGeom>
              <a:blipFill>
                <a:blip r:embed="rId4"/>
                <a:stretch>
                  <a:fillRect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2ECD3E49-F858-CA43-888A-44218DE0C7A3}"/>
                  </a:ext>
                </a:extLst>
              </p:cNvPr>
              <p:cNvSpPr/>
              <p:nvPr/>
            </p:nvSpPr>
            <p:spPr>
              <a:xfrm>
                <a:off x="4959978" y="2537623"/>
                <a:ext cx="1071575" cy="43197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𝜂</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𝑟𝑒𝑓</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𝑖𝑛𝑐</m:t>
                          </m:r>
                        </m:sup>
                      </m:sSubSup>
                    </m:oMath>
                  </m:oMathPara>
                </a14:m>
                <a:endParaRPr lang="en-US" dirty="0"/>
              </a:p>
            </p:txBody>
          </p:sp>
        </mc:Choice>
        <mc:Fallback>
          <p:sp>
            <p:nvSpPr>
              <p:cNvPr id="10" name="Rectangle 9">
                <a:extLst>
                  <a:ext uri="{FF2B5EF4-FFF2-40B4-BE49-F238E27FC236}">
                    <a16:creationId xmlns:a16="http://schemas.microsoft.com/office/drawing/2014/main" id="{2ECD3E49-F858-CA43-888A-44218DE0C7A3}"/>
                  </a:ext>
                </a:extLst>
              </p:cNvPr>
              <p:cNvSpPr>
                <a:spLocks noRot="1" noChangeAspect="1" noMove="1" noResize="1" noEditPoints="1" noAdjustHandles="1" noChangeArrowheads="1" noChangeShapeType="1" noTextEdit="1"/>
              </p:cNvSpPr>
              <p:nvPr/>
            </p:nvSpPr>
            <p:spPr>
              <a:xfrm>
                <a:off x="4959978" y="2537623"/>
                <a:ext cx="1071575" cy="431978"/>
              </a:xfrm>
              <a:prstGeom prst="rect">
                <a:avLst/>
              </a:prstGeom>
              <a:blipFill>
                <a:blip r:embed="rId5"/>
                <a:stretch>
                  <a:fillRect b="-58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17340E95-250A-0C4B-85CB-AD2DCBF97868}"/>
                  </a:ext>
                </a:extLst>
              </p:cNvPr>
              <p:cNvSpPr/>
              <p:nvPr/>
            </p:nvSpPr>
            <p:spPr>
              <a:xfrm>
                <a:off x="2560245" y="2857078"/>
                <a:ext cx="793422" cy="38382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i="1">
                              <a:solidFill>
                                <a:schemeClr val="accent2"/>
                              </a:solidFill>
                              <a:latin typeface="Cambria Math" panose="02040503050406030204" pitchFamily="18" charset="0"/>
                            </a:rPr>
                          </m:ctrlPr>
                        </m:sSubSupPr>
                        <m:e>
                          <m:r>
                            <a:rPr lang="en-US" i="1">
                              <a:solidFill>
                                <a:schemeClr val="accent2"/>
                              </a:solidFill>
                              <a:latin typeface="Cambria Math" panose="02040503050406030204" pitchFamily="18" charset="0"/>
                              <a:ea typeface="Cambria Math" panose="02040503050406030204" pitchFamily="18" charset="0"/>
                            </a:rPr>
                            <m:t>𝜂</m:t>
                          </m:r>
                        </m:e>
                        <m:sub>
                          <m:r>
                            <a:rPr lang="en-US" i="1">
                              <a:solidFill>
                                <a:schemeClr val="accent2"/>
                              </a:solidFill>
                              <a:latin typeface="Cambria Math" panose="02040503050406030204" pitchFamily="18" charset="0"/>
                              <a:ea typeface="Cambria Math" panose="02040503050406030204" pitchFamily="18" charset="0"/>
                            </a:rPr>
                            <m:t>𝐶</m:t>
                          </m:r>
                        </m:sub>
                        <m:sup>
                          <m:r>
                            <a:rPr lang="en-US" i="1">
                              <a:solidFill>
                                <a:schemeClr val="accent2"/>
                              </a:solidFill>
                              <a:latin typeface="Cambria Math" panose="02040503050406030204" pitchFamily="18" charset="0"/>
                              <a:ea typeface="Cambria Math" panose="02040503050406030204" pitchFamily="18" charset="0"/>
                            </a:rPr>
                            <m:t>𝑡𝑜𝑡𝑎𝑙</m:t>
                          </m:r>
                        </m:sup>
                      </m:sSubSup>
                    </m:oMath>
                  </m:oMathPara>
                </a14:m>
                <a:endParaRPr lang="en-US" dirty="0"/>
              </a:p>
            </p:txBody>
          </p:sp>
        </mc:Choice>
        <mc:Fallback>
          <p:sp>
            <p:nvSpPr>
              <p:cNvPr id="11" name="Rectangle 10">
                <a:extLst>
                  <a:ext uri="{FF2B5EF4-FFF2-40B4-BE49-F238E27FC236}">
                    <a16:creationId xmlns:a16="http://schemas.microsoft.com/office/drawing/2014/main" id="{17340E95-250A-0C4B-85CB-AD2DCBF97868}"/>
                  </a:ext>
                </a:extLst>
              </p:cNvPr>
              <p:cNvSpPr>
                <a:spLocks noRot="1" noChangeAspect="1" noMove="1" noResize="1" noEditPoints="1" noAdjustHandles="1" noChangeArrowheads="1" noChangeShapeType="1" noTextEdit="1"/>
              </p:cNvSpPr>
              <p:nvPr/>
            </p:nvSpPr>
            <p:spPr>
              <a:xfrm>
                <a:off x="2560245" y="2857078"/>
                <a:ext cx="793422" cy="383823"/>
              </a:xfrm>
              <a:prstGeom prst="rect">
                <a:avLst/>
              </a:prstGeom>
              <a:blipFill>
                <a:blip r:embed="rId6"/>
                <a:stretch>
                  <a:fillRect b="-6667"/>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2042250B-5719-F44F-9FCF-679AA44E15AE}"/>
              </a:ext>
            </a:extLst>
          </p:cNvPr>
          <p:cNvSpPr/>
          <p:nvPr/>
        </p:nvSpPr>
        <p:spPr>
          <a:xfrm>
            <a:off x="1039091" y="3794741"/>
            <a:ext cx="2951018" cy="1169551"/>
          </a:xfrm>
          <a:prstGeom prst="rect">
            <a:avLst/>
          </a:prstGeom>
        </p:spPr>
        <p:txBody>
          <a:bodyPr wrap="square">
            <a:spAutoFit/>
          </a:bodyPr>
          <a:lstStyle/>
          <a:p>
            <a:r>
              <a:rPr lang="en-US" sz="1400" dirty="0" err="1">
                <a:solidFill>
                  <a:srgbClr val="000000"/>
                </a:solidFill>
                <a:latin typeface="Menlo" panose="020B0609030804020204" pitchFamily="49" charset="0"/>
              </a:rPr>
              <a:t>meas_kappaC</a:t>
            </a:r>
            <a:r>
              <a:rPr lang="en-US" sz="1400" dirty="0">
                <a:solidFill>
                  <a:srgbClr val="000000"/>
                </a:solidFill>
                <a:latin typeface="Menlo" panose="020B0609030804020204" pitchFamily="49" charset="0"/>
              </a:rPr>
              <a:t> = </a:t>
            </a:r>
            <a:r>
              <a:rPr lang="en-US" sz="1400" dirty="0">
                <a:solidFill>
                  <a:srgbClr val="1C00CF"/>
                </a:solidFill>
                <a:latin typeface="Menlo" panose="020B0609030804020204" pitchFamily="49" charset="0"/>
              </a:rPr>
              <a:t>0.995</a:t>
            </a:r>
            <a:endParaRPr lang="en-US" sz="1400" dirty="0">
              <a:solidFill>
                <a:srgbClr val="000000"/>
              </a:solidFill>
              <a:latin typeface="Menlo" panose="020B0609030804020204" pitchFamily="49" charset="0"/>
            </a:endParaRPr>
          </a:p>
          <a:p>
            <a:r>
              <a:rPr lang="en-US" sz="1400" dirty="0" err="1">
                <a:solidFill>
                  <a:srgbClr val="000000"/>
                </a:solidFill>
                <a:latin typeface="Menlo" panose="020B0609030804020204" pitchFamily="49" charset="0"/>
              </a:rPr>
              <a:t>meas_kappaCprime</a:t>
            </a:r>
            <a:r>
              <a:rPr lang="en-US" sz="1400" dirty="0">
                <a:solidFill>
                  <a:srgbClr val="000000"/>
                </a:solidFill>
                <a:latin typeface="Menlo" panose="020B0609030804020204" pitchFamily="49" charset="0"/>
              </a:rPr>
              <a:t> = </a:t>
            </a:r>
            <a:r>
              <a:rPr lang="en-US" sz="1400" dirty="0">
                <a:solidFill>
                  <a:srgbClr val="1C00CF"/>
                </a:solidFill>
                <a:latin typeface="Menlo" panose="020B0609030804020204" pitchFamily="49" charset="0"/>
              </a:rPr>
              <a:t>0.9825</a:t>
            </a:r>
          </a:p>
          <a:p>
            <a:r>
              <a:rPr lang="en-US" sz="1400" dirty="0" err="1">
                <a:solidFill>
                  <a:srgbClr val="000000"/>
                </a:solidFill>
                <a:latin typeface="Menlo" panose="020B0609030804020204" pitchFamily="49" charset="0"/>
              </a:rPr>
              <a:t>meas_fcc</a:t>
            </a:r>
            <a:r>
              <a:rPr lang="en-US" sz="1400" dirty="0">
                <a:solidFill>
                  <a:srgbClr val="000000"/>
                </a:solidFill>
                <a:latin typeface="Menlo" panose="020B0609030804020204" pitchFamily="49" charset="0"/>
              </a:rPr>
              <a:t> = </a:t>
            </a:r>
            <a:r>
              <a:rPr lang="en-US" sz="1400" dirty="0">
                <a:solidFill>
                  <a:srgbClr val="1C00CF"/>
                </a:solidFill>
                <a:latin typeface="Menlo" panose="020B0609030804020204" pitchFamily="49" charset="0"/>
              </a:rPr>
              <a:t>413</a:t>
            </a:r>
            <a:endParaRPr lang="en-US" sz="1400" dirty="0">
              <a:solidFill>
                <a:srgbClr val="000000"/>
              </a:solidFill>
              <a:latin typeface="Menlo" panose="020B0609030804020204" pitchFamily="49" charset="0"/>
            </a:endParaRPr>
          </a:p>
          <a:p>
            <a:r>
              <a:rPr lang="en-US" sz="1400" dirty="0" err="1">
                <a:solidFill>
                  <a:srgbClr val="000000"/>
                </a:solidFill>
                <a:latin typeface="Menlo" panose="020B0609030804020204" pitchFamily="49" charset="0"/>
              </a:rPr>
              <a:t>meas_fccprime</a:t>
            </a:r>
            <a:r>
              <a:rPr lang="en-US" sz="1400" dirty="0">
                <a:solidFill>
                  <a:srgbClr val="000000"/>
                </a:solidFill>
                <a:latin typeface="Menlo" panose="020B0609030804020204" pitchFamily="49" charset="0"/>
              </a:rPr>
              <a:t> = </a:t>
            </a:r>
            <a:r>
              <a:rPr lang="en-US" sz="1400" dirty="0">
                <a:solidFill>
                  <a:srgbClr val="1C00CF"/>
                </a:solidFill>
                <a:latin typeface="Menlo" panose="020B0609030804020204" pitchFamily="49" charset="0"/>
              </a:rPr>
              <a:t>423</a:t>
            </a:r>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f2 = </a:t>
            </a:r>
            <a:r>
              <a:rPr lang="en-US" sz="1400" dirty="0">
                <a:solidFill>
                  <a:srgbClr val="1C00CF"/>
                </a:solidFill>
                <a:latin typeface="Menlo" panose="020B0609030804020204" pitchFamily="49" charset="0"/>
              </a:rPr>
              <a:t>410.3</a:t>
            </a:r>
            <a:endParaRPr lang="en-US" sz="1400" dirty="0">
              <a:solidFill>
                <a:srgbClr val="000000"/>
              </a:solidFill>
              <a:latin typeface="Menlo" panose="020B0609030804020204" pitchFamily="49" charset="0"/>
            </a:endParaRPr>
          </a:p>
        </p:txBody>
      </p:sp>
    </p:spTree>
    <p:extLst>
      <p:ext uri="{BB962C8B-B14F-4D97-AF65-F5344CB8AC3E}">
        <p14:creationId xmlns:p14="http://schemas.microsoft.com/office/powerpoint/2010/main" val="23974292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1DDB9D-22D0-6B44-928C-BBFFAA88AF21}"/>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C8893507-61AE-3145-8C23-7F2471463B03}"/>
              </a:ext>
            </a:extLst>
          </p:cNvPr>
          <p:cNvSpPr>
            <a:spLocks noGrp="1"/>
          </p:cNvSpPr>
          <p:nvPr>
            <p:ph type="sldNum" sz="quarter" idx="12"/>
          </p:nvPr>
        </p:nvSpPr>
        <p:spPr/>
        <p:txBody>
          <a:bodyPr/>
          <a:lstStyle/>
          <a:p>
            <a:fld id="{70339496-BD1E-F648-8321-5C9A4B4A55FA}" type="slidenum">
              <a:rPr lang="en-US" smtClean="0"/>
              <a:t>129</a:t>
            </a:fld>
            <a:endParaRPr lang="en-US"/>
          </a:p>
        </p:txBody>
      </p:sp>
      <p:sp>
        <p:nvSpPr>
          <p:cNvPr id="10" name="Title 1">
            <a:extLst>
              <a:ext uri="{FF2B5EF4-FFF2-40B4-BE49-F238E27FC236}">
                <a16:creationId xmlns:a16="http://schemas.microsoft.com/office/drawing/2014/main" id="{D7E53B5B-4183-1C48-9DEC-CDFF759AB730}"/>
              </a:ext>
            </a:extLst>
          </p:cNvPr>
          <p:cNvSpPr>
            <a:spLocks noGrp="1"/>
          </p:cNvSpPr>
          <p:nvPr>
            <p:ph type="title"/>
          </p:nvPr>
        </p:nvSpPr>
        <p:spPr>
          <a:xfrm>
            <a:off x="0" y="1"/>
            <a:ext cx="9144000" cy="691376"/>
          </a:xfrm>
        </p:spPr>
        <p:txBody>
          <a:bodyPr>
            <a:normAutofit fontScale="90000"/>
          </a:bodyPr>
          <a:lstStyle/>
          <a:p>
            <a:r>
              <a:rPr lang="en-US" dirty="0"/>
              <a:t>II.7 Collateral Damage on/from TDCFs </a:t>
            </a:r>
          </a:p>
        </p:txBody>
      </p:sp>
      <p:pic>
        <p:nvPicPr>
          <p:cNvPr id="12" name="Picture 11">
            <a:extLst>
              <a:ext uri="{FF2B5EF4-FFF2-40B4-BE49-F238E27FC236}">
                <a16:creationId xmlns:a16="http://schemas.microsoft.com/office/drawing/2014/main" id="{62A90298-4FEA-A546-B70D-642C06C70D6C}"/>
              </a:ext>
            </a:extLst>
          </p:cNvPr>
          <p:cNvPicPr>
            <a:picLocks noChangeAspect="1"/>
          </p:cNvPicPr>
          <p:nvPr/>
        </p:nvPicPr>
        <p:blipFill>
          <a:blip r:embed="rId2"/>
          <a:stretch>
            <a:fillRect/>
          </a:stretch>
        </p:blipFill>
        <p:spPr>
          <a:xfrm>
            <a:off x="283336" y="860075"/>
            <a:ext cx="8551572" cy="5575625"/>
          </a:xfrm>
          <a:prstGeom prst="rect">
            <a:avLst/>
          </a:prstGeom>
        </p:spPr>
      </p:pic>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6A591DC6-F3AF-4641-984F-ECFB3C4784F3}"/>
                  </a:ext>
                </a:extLst>
              </p:cNvPr>
              <p:cNvSpPr/>
              <p:nvPr/>
            </p:nvSpPr>
            <p:spPr>
              <a:xfrm>
                <a:off x="3345066" y="2821010"/>
                <a:ext cx="5133916" cy="1274901"/>
              </a:xfrm>
              <a:prstGeom prst="rect">
                <a:avLst/>
              </a:prstGeom>
            </p:spPr>
            <p:txBody>
              <a:bodyPr wrap="square">
                <a:spAutoFit/>
              </a:bodyPr>
              <a:lstStyle/>
              <a:p>
                <a:r>
                  <a:rPr lang="en-US" dirty="0"/>
                  <a:t>Even though </a:t>
                </a:r>
                <a14:m>
                  <m:oMath xmlns:m="http://schemas.openxmlformats.org/officeDocument/2006/math">
                    <m:sSubSup>
                      <m:sSubSupPr>
                        <m:ctrlPr>
                          <a:rPr lang="en-US" i="1">
                            <a:solidFill>
                              <a:schemeClr val="accent2"/>
                            </a:solidFill>
                            <a:latin typeface="Cambria Math" panose="02040503050406030204" pitchFamily="18" charset="0"/>
                          </a:rPr>
                        </m:ctrlPr>
                      </m:sSubSupPr>
                      <m:e>
                        <m:r>
                          <a:rPr lang="en-US" i="1">
                            <a:solidFill>
                              <a:schemeClr val="accent2"/>
                            </a:solidFill>
                            <a:latin typeface="Cambria Math" panose="02040503050406030204" pitchFamily="18" charset="0"/>
                            <a:ea typeface="Cambria Math" panose="02040503050406030204" pitchFamily="18" charset="0"/>
                          </a:rPr>
                          <m:t>𝜂</m:t>
                        </m:r>
                      </m:e>
                      <m:sub>
                        <m:r>
                          <a:rPr lang="en-US" i="1">
                            <a:solidFill>
                              <a:schemeClr val="accent2"/>
                            </a:solidFill>
                            <a:latin typeface="Cambria Math" panose="02040503050406030204" pitchFamily="18" charset="0"/>
                            <a:ea typeface="Cambria Math" panose="02040503050406030204" pitchFamily="18" charset="0"/>
                          </a:rPr>
                          <m:t>𝐶</m:t>
                        </m:r>
                      </m:sub>
                      <m:sup>
                        <m:r>
                          <a:rPr lang="en-US" i="1">
                            <a:solidFill>
                              <a:schemeClr val="accent2"/>
                            </a:solidFill>
                            <a:latin typeface="Cambria Math" panose="02040503050406030204" pitchFamily="18" charset="0"/>
                            <a:ea typeface="Cambria Math" panose="02040503050406030204" pitchFamily="18" charset="0"/>
                          </a:rPr>
                          <m:t>𝑡𝑜𝑡𝑎𝑙</m:t>
                        </m:r>
                      </m:sup>
                    </m:sSubSup>
                  </m:oMath>
                </a14:m>
                <a:r>
                  <a:rPr lang="en-US" dirty="0"/>
                  <a:t> is small, it gets amplified from 30 Hz to 250 Hz by a factor of ~2 because of the </a:t>
                </a:r>
                <a:r>
                  <a:rPr lang="en-US" dirty="0">
                    <a:solidFill>
                      <a:srgbClr val="7030A0"/>
                    </a:solidFill>
                  </a:rPr>
                  <a:t>DARM loop shaping</a:t>
                </a:r>
                <a:r>
                  <a:rPr lang="en-US" dirty="0"/>
                  <a:t> of C in both the numerator and denominator of </a:t>
                </a:r>
                <a14:m>
                  <m:oMath xmlns:m="http://schemas.openxmlformats.org/officeDocument/2006/math">
                    <m:sSubSup>
                      <m:sSubSupPr>
                        <m:ctrlPr>
                          <a:rPr lang="en-US" i="1">
                            <a:solidFill>
                              <a:schemeClr val="accent2"/>
                            </a:solidFill>
                            <a:latin typeface="Cambria Math" panose="02040503050406030204" pitchFamily="18" charset="0"/>
                            <a:ea typeface="Cambria Math" panose="02040503050406030204" pitchFamily="18" charset="0"/>
                          </a:rPr>
                        </m:ctrlPr>
                      </m:sSubSupPr>
                      <m:e>
                        <m:r>
                          <a:rPr lang="en-US" i="1">
                            <a:solidFill>
                              <a:schemeClr val="accent2"/>
                            </a:solidFill>
                            <a:latin typeface="Cambria Math" panose="02040503050406030204" pitchFamily="18" charset="0"/>
                            <a:ea typeface="Cambria Math" panose="02040503050406030204" pitchFamily="18" charset="0"/>
                          </a:rPr>
                          <m:t>𝜂</m:t>
                        </m:r>
                      </m:e>
                      <m:sub>
                        <m:r>
                          <a:rPr lang="en-US" i="1">
                            <a:solidFill>
                              <a:schemeClr val="accent2"/>
                            </a:solidFill>
                            <a:latin typeface="Cambria Math" panose="02040503050406030204" pitchFamily="18" charset="0"/>
                            <a:ea typeface="Cambria Math" panose="02040503050406030204" pitchFamily="18" charset="0"/>
                          </a:rPr>
                          <m:t>𝑅</m:t>
                        </m:r>
                      </m:sub>
                      <m:sup>
                        <m:r>
                          <a:rPr lang="en-US" i="1">
                            <a:solidFill>
                              <a:schemeClr val="accent2"/>
                            </a:solidFill>
                            <a:latin typeface="Cambria Math" panose="02040503050406030204" pitchFamily="18" charset="0"/>
                            <a:ea typeface="Cambria Math" panose="02040503050406030204" pitchFamily="18" charset="0"/>
                          </a:rPr>
                          <m:t>𝑓𝑖𝑛𝑎𝑙</m:t>
                        </m:r>
                      </m:sup>
                    </m:sSubSup>
                  </m:oMath>
                </a14:m>
                <a:r>
                  <a:rPr lang="en-US" dirty="0"/>
                  <a:t> </a:t>
                </a:r>
              </a:p>
            </p:txBody>
          </p:sp>
        </mc:Choice>
        <mc:Fallback>
          <p:sp>
            <p:nvSpPr>
              <p:cNvPr id="14" name="Rectangle 13">
                <a:extLst>
                  <a:ext uri="{FF2B5EF4-FFF2-40B4-BE49-F238E27FC236}">
                    <a16:creationId xmlns:a16="http://schemas.microsoft.com/office/drawing/2014/main" id="{6A591DC6-F3AF-4641-984F-ECFB3C4784F3}"/>
                  </a:ext>
                </a:extLst>
              </p:cNvPr>
              <p:cNvSpPr>
                <a:spLocks noRot="1" noChangeAspect="1" noMove="1" noResize="1" noEditPoints="1" noAdjustHandles="1" noChangeArrowheads="1" noChangeShapeType="1" noTextEdit="1"/>
              </p:cNvSpPr>
              <p:nvPr/>
            </p:nvSpPr>
            <p:spPr>
              <a:xfrm>
                <a:off x="3345066" y="2821010"/>
                <a:ext cx="5133916" cy="1274901"/>
              </a:xfrm>
              <a:prstGeom prst="rect">
                <a:avLst/>
              </a:prstGeom>
              <a:blipFill>
                <a:blip r:embed="rId3"/>
                <a:stretch>
                  <a:fillRect l="-990" t="-2000" r="-743" b="-6000"/>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24B3EFBC-E3F6-3640-A63D-EA768ED59028}"/>
              </a:ext>
            </a:extLst>
          </p:cNvPr>
          <p:cNvCxnSpPr>
            <a:cxnSpLocks/>
          </p:cNvCxnSpPr>
          <p:nvPr/>
        </p:nvCxnSpPr>
        <p:spPr>
          <a:xfrm flipH="1" flipV="1">
            <a:off x="5664530" y="1995055"/>
            <a:ext cx="1021279" cy="855024"/>
          </a:xfrm>
          <a:prstGeom prst="straightConnector1">
            <a:avLst/>
          </a:prstGeom>
          <a:ln w="381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036DFF4-6DBE-ED4C-BC7D-8760EC5FAAF1}"/>
              </a:ext>
            </a:extLst>
          </p:cNvPr>
          <p:cNvSpPr txBox="1"/>
          <p:nvPr/>
        </p:nvSpPr>
        <p:spPr>
          <a:xfrm>
            <a:off x="2339441" y="665018"/>
            <a:ext cx="4756367" cy="369332"/>
          </a:xfrm>
          <a:prstGeom prst="rect">
            <a:avLst/>
          </a:prstGeom>
          <a:noFill/>
        </p:spPr>
        <p:txBody>
          <a:bodyPr wrap="none" rtlCol="0">
            <a:spAutoFit/>
          </a:bodyPr>
          <a:lstStyle/>
          <a:p>
            <a:r>
              <a:rPr lang="en-US" dirty="0"/>
              <a:t>2020-01-03 Model Component Contribution to R</a:t>
            </a:r>
          </a:p>
        </p:txBody>
      </p:sp>
    </p:spTree>
    <p:extLst>
      <p:ext uri="{BB962C8B-B14F-4D97-AF65-F5344CB8AC3E}">
        <p14:creationId xmlns:p14="http://schemas.microsoft.com/office/powerpoint/2010/main" val="3728345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BE9CD8-825A-6141-BBEA-5D5A4DC270F4}"/>
              </a:ext>
            </a:extLst>
          </p:cNvPr>
          <p:cNvPicPr>
            <a:picLocks noChangeAspect="1"/>
          </p:cNvPicPr>
          <p:nvPr/>
        </p:nvPicPr>
        <p:blipFill>
          <a:blip r:embed="rId3"/>
          <a:stretch>
            <a:fillRect/>
          </a:stretch>
        </p:blipFill>
        <p:spPr>
          <a:xfrm>
            <a:off x="4906406" y="5395612"/>
            <a:ext cx="2622550" cy="1462388"/>
          </a:xfrm>
          <a:prstGeom prst="rect">
            <a:avLst/>
          </a:prstGeom>
        </p:spPr>
      </p:pic>
      <p:pic>
        <p:nvPicPr>
          <p:cNvPr id="20493" name="Picture 19" descr="parallelimpedance.pdf">
            <a:extLst>
              <a:ext uri="{FF2B5EF4-FFF2-40B4-BE49-F238E27FC236}">
                <a16:creationId xmlns:a16="http://schemas.microsoft.com/office/drawing/2014/main" id="{63F1D113-F76F-A74D-96DD-0E86FB3C2A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41575" y="4705922"/>
            <a:ext cx="237807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2" name="Group 20">
            <a:extLst>
              <a:ext uri="{FF2B5EF4-FFF2-40B4-BE49-F238E27FC236}">
                <a16:creationId xmlns:a16="http://schemas.microsoft.com/office/drawing/2014/main" id="{2F08FC19-80F8-7A4A-9DE1-D419246DE1BA}"/>
              </a:ext>
            </a:extLst>
          </p:cNvPr>
          <p:cNvGrpSpPr>
            <a:grpSpLocks/>
          </p:cNvGrpSpPr>
          <p:nvPr/>
        </p:nvGrpSpPr>
        <p:grpSpPr bwMode="auto">
          <a:xfrm>
            <a:off x="6492875" y="2041960"/>
            <a:ext cx="2382838" cy="1400175"/>
            <a:chOff x="2812617" y="1719263"/>
            <a:chExt cx="2383271" cy="1400026"/>
          </a:xfrm>
        </p:grpSpPr>
        <p:pic>
          <p:nvPicPr>
            <p:cNvPr id="20508" name="Picture 11" descr="voltagedivider.pdf">
              <a:extLst>
                <a:ext uri="{FF2B5EF4-FFF2-40B4-BE49-F238E27FC236}">
                  <a16:creationId xmlns:a16="http://schemas.microsoft.com/office/drawing/2014/main" id="{9C030C4C-4681-344B-824E-074E0B7475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3811" y="1742891"/>
              <a:ext cx="1557050" cy="137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9" name="Object 12">
              <a:extLst>
                <a:ext uri="{FF2B5EF4-FFF2-40B4-BE49-F238E27FC236}">
                  <a16:creationId xmlns:a16="http://schemas.microsoft.com/office/drawing/2014/main" id="{384A9351-9383-CB4B-BB97-5F2C1F1CACE5}"/>
                </a:ext>
              </a:extLst>
            </p:cNvPr>
            <p:cNvGraphicFramePr>
              <a:graphicFrameLocks noChangeAspect="1"/>
            </p:cNvGraphicFramePr>
            <p:nvPr/>
          </p:nvGraphicFramePr>
          <p:xfrm>
            <a:off x="2812617" y="1742758"/>
            <a:ext cx="363537" cy="336550"/>
          </p:xfrm>
          <a:graphic>
            <a:graphicData uri="http://schemas.openxmlformats.org/presentationml/2006/ole">
              <mc:AlternateContent xmlns:mc="http://schemas.openxmlformats.org/markup-compatibility/2006">
                <mc:Choice xmlns:v="urn:schemas-microsoft-com:vml" Requires="v">
                  <p:oleObj spid="_x0000_s29734" name="Equation" r:id="rId6" imgW="190500" imgH="177800" progId="Equation.3">
                    <p:embed/>
                  </p:oleObj>
                </mc:Choice>
                <mc:Fallback>
                  <p:oleObj name="Equation" r:id="rId6" imgW="190500" imgH="177800" progId="Equation.3">
                    <p:embed/>
                    <p:pic>
                      <p:nvPicPr>
                        <p:cNvPr id="20509" name="Object 12">
                          <a:extLst>
                            <a:ext uri="{FF2B5EF4-FFF2-40B4-BE49-F238E27FC236}">
                              <a16:creationId xmlns:a16="http://schemas.microsoft.com/office/drawing/2014/main" id="{384A9351-9383-CB4B-BB97-5F2C1F1CAC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2617" y="1742758"/>
                          <a:ext cx="36353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510" name="Object 13">
              <a:extLst>
                <a:ext uri="{FF2B5EF4-FFF2-40B4-BE49-F238E27FC236}">
                  <a16:creationId xmlns:a16="http://schemas.microsoft.com/office/drawing/2014/main" id="{0000E2A8-4000-D446-88BB-093B0714EAFF}"/>
                </a:ext>
              </a:extLst>
            </p:cNvPr>
            <p:cNvGraphicFramePr>
              <a:graphicFrameLocks noChangeAspect="1"/>
            </p:cNvGraphicFramePr>
            <p:nvPr/>
          </p:nvGraphicFramePr>
          <p:xfrm>
            <a:off x="4733925" y="1719263"/>
            <a:ext cx="461963" cy="336550"/>
          </p:xfrm>
          <a:graphic>
            <a:graphicData uri="http://schemas.openxmlformats.org/presentationml/2006/ole">
              <mc:AlternateContent xmlns:mc="http://schemas.openxmlformats.org/markup-compatibility/2006">
                <mc:Choice xmlns:v="urn:schemas-microsoft-com:vml" Requires="v">
                  <p:oleObj spid="_x0000_s29735" name="Equation" r:id="rId8" imgW="241300" imgH="177800" progId="Equation.3">
                    <p:embed/>
                  </p:oleObj>
                </mc:Choice>
                <mc:Fallback>
                  <p:oleObj name="Equation" r:id="rId8" imgW="241300" imgH="177800" progId="Equation.3">
                    <p:embed/>
                    <p:pic>
                      <p:nvPicPr>
                        <p:cNvPr id="20510" name="Object 13">
                          <a:extLst>
                            <a:ext uri="{FF2B5EF4-FFF2-40B4-BE49-F238E27FC236}">
                              <a16:creationId xmlns:a16="http://schemas.microsoft.com/office/drawing/2014/main" id="{0000E2A8-4000-D446-88BB-093B0714EA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3925" y="1719263"/>
                          <a:ext cx="4619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20483" name="TextBox 4">
            <a:extLst>
              <a:ext uri="{FF2B5EF4-FFF2-40B4-BE49-F238E27FC236}">
                <a16:creationId xmlns:a16="http://schemas.microsoft.com/office/drawing/2014/main" id="{30E21375-93F6-AE47-84C9-EA5F6EF83C5D}"/>
              </a:ext>
            </a:extLst>
          </p:cNvPr>
          <p:cNvSpPr txBox="1">
            <a:spLocks noChangeArrowheads="1"/>
          </p:cNvSpPr>
          <p:nvPr/>
        </p:nvSpPr>
        <p:spPr bwMode="auto">
          <a:xfrm>
            <a:off x="120650" y="683197"/>
            <a:ext cx="6587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Calibri" panose="020F0502020204030204" pitchFamily="34" charset="0"/>
              </a:rPr>
              <a:t>Here’s a friendly reminder of the tools in the circuit analysis toolbox</a:t>
            </a:r>
            <a:r>
              <a:rPr lang="en-US" altLang="ja-JP" sz="1800" dirty="0">
                <a:latin typeface="Calibri" panose="020F0502020204030204" pitchFamily="34" charset="0"/>
              </a:rPr>
              <a:t>:</a:t>
            </a:r>
            <a:endParaRPr lang="en-US" altLang="en-US" sz="1800" dirty="0">
              <a:latin typeface="Calibri" panose="020F0502020204030204" pitchFamily="34" charset="0"/>
            </a:endParaRPr>
          </a:p>
        </p:txBody>
      </p:sp>
      <p:graphicFrame>
        <p:nvGraphicFramePr>
          <p:cNvPr id="20484" name="Object 2">
            <a:extLst>
              <a:ext uri="{FF2B5EF4-FFF2-40B4-BE49-F238E27FC236}">
                <a16:creationId xmlns:a16="http://schemas.microsoft.com/office/drawing/2014/main" id="{530015C2-3B26-6E4A-A25C-CF0725224D92}"/>
              </a:ext>
            </a:extLst>
          </p:cNvPr>
          <p:cNvGraphicFramePr>
            <a:graphicFrameLocks noChangeAspect="1"/>
          </p:cNvGraphicFramePr>
          <p:nvPr>
            <p:extLst>
              <p:ext uri="{D42A27DB-BD31-4B8C-83A1-F6EECF244321}">
                <p14:modId xmlns:p14="http://schemas.microsoft.com/office/powerpoint/2010/main" val="1126704169"/>
              </p:ext>
            </p:extLst>
          </p:nvPr>
        </p:nvGraphicFramePr>
        <p:xfrm>
          <a:off x="5789613" y="2521047"/>
          <a:ext cx="1673225" cy="746125"/>
        </p:xfrm>
        <a:graphic>
          <a:graphicData uri="http://schemas.openxmlformats.org/presentationml/2006/ole">
            <mc:AlternateContent xmlns:mc="http://schemas.openxmlformats.org/markup-compatibility/2006">
              <mc:Choice xmlns:v="urn:schemas-microsoft-com:vml" Requires="v">
                <p:oleObj spid="_x0000_s29736" name="Equation" r:id="rId10" imgW="876300" imgH="393700" progId="Equation.3">
                  <p:embed/>
                </p:oleObj>
              </mc:Choice>
              <mc:Fallback>
                <p:oleObj name="Equation" r:id="rId10" imgW="876300" imgH="393700" progId="Equation.3">
                  <p:embed/>
                  <p:pic>
                    <p:nvPicPr>
                      <p:cNvPr id="20484" name="Object 2">
                        <a:extLst>
                          <a:ext uri="{FF2B5EF4-FFF2-40B4-BE49-F238E27FC236}">
                            <a16:creationId xmlns:a16="http://schemas.microsoft.com/office/drawing/2014/main" id="{530015C2-3B26-6E4A-A25C-CF0725224D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9613" y="2521047"/>
                        <a:ext cx="1673225"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486" name="Object 4">
            <a:extLst>
              <a:ext uri="{FF2B5EF4-FFF2-40B4-BE49-F238E27FC236}">
                <a16:creationId xmlns:a16="http://schemas.microsoft.com/office/drawing/2014/main" id="{C48B89D3-30AE-9C40-9687-F980A129F261}"/>
              </a:ext>
            </a:extLst>
          </p:cNvPr>
          <p:cNvGraphicFramePr>
            <a:graphicFrameLocks noChangeAspect="1"/>
          </p:cNvGraphicFramePr>
          <p:nvPr>
            <p:extLst>
              <p:ext uri="{D42A27DB-BD31-4B8C-83A1-F6EECF244321}">
                <p14:modId xmlns:p14="http://schemas.microsoft.com/office/powerpoint/2010/main" val="3579147177"/>
              </p:ext>
            </p:extLst>
          </p:nvPr>
        </p:nvGraphicFramePr>
        <p:xfrm>
          <a:off x="379413" y="3361310"/>
          <a:ext cx="2012950" cy="385762"/>
        </p:xfrm>
        <a:graphic>
          <a:graphicData uri="http://schemas.openxmlformats.org/presentationml/2006/ole">
            <mc:AlternateContent xmlns:mc="http://schemas.openxmlformats.org/markup-compatibility/2006">
              <mc:Choice xmlns:v="urn:schemas-microsoft-com:vml" Requires="v">
                <p:oleObj spid="_x0000_s29737" name="Equation" r:id="rId12" imgW="1054100" imgH="203200" progId="Equation.3">
                  <p:embed/>
                </p:oleObj>
              </mc:Choice>
              <mc:Fallback>
                <p:oleObj name="Equation" r:id="rId12" imgW="1054100" imgH="203200" progId="Equation.3">
                  <p:embed/>
                  <p:pic>
                    <p:nvPicPr>
                      <p:cNvPr id="20486" name="Object 4">
                        <a:extLst>
                          <a:ext uri="{FF2B5EF4-FFF2-40B4-BE49-F238E27FC236}">
                            <a16:creationId xmlns:a16="http://schemas.microsoft.com/office/drawing/2014/main" id="{C48B89D3-30AE-9C40-9687-F980A129F2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413" y="3361310"/>
                        <a:ext cx="20129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487" name="Object 5">
            <a:extLst>
              <a:ext uri="{FF2B5EF4-FFF2-40B4-BE49-F238E27FC236}">
                <a16:creationId xmlns:a16="http://schemas.microsoft.com/office/drawing/2014/main" id="{F15A42D3-71E9-CC45-B72B-77DB079C7126}"/>
              </a:ext>
            </a:extLst>
          </p:cNvPr>
          <p:cNvGraphicFramePr>
            <a:graphicFrameLocks noChangeAspect="1"/>
          </p:cNvGraphicFramePr>
          <p:nvPr>
            <p:extLst>
              <p:ext uri="{D42A27DB-BD31-4B8C-83A1-F6EECF244321}">
                <p14:modId xmlns:p14="http://schemas.microsoft.com/office/powerpoint/2010/main" val="2200528326"/>
              </p:ext>
            </p:extLst>
          </p:nvPr>
        </p:nvGraphicFramePr>
        <p:xfrm>
          <a:off x="376238" y="4594797"/>
          <a:ext cx="2159000" cy="746125"/>
        </p:xfrm>
        <a:graphic>
          <a:graphicData uri="http://schemas.openxmlformats.org/presentationml/2006/ole">
            <mc:AlternateContent xmlns:mc="http://schemas.openxmlformats.org/markup-compatibility/2006">
              <mc:Choice xmlns:v="urn:schemas-microsoft-com:vml" Requires="v">
                <p:oleObj spid="_x0000_s29738" name="Equation" r:id="rId14" imgW="1130300" imgH="393700" progId="Equation.3">
                  <p:embed/>
                </p:oleObj>
              </mc:Choice>
              <mc:Fallback>
                <p:oleObj name="Equation" r:id="rId14" imgW="1130300" imgH="393700" progId="Equation.3">
                  <p:embed/>
                  <p:pic>
                    <p:nvPicPr>
                      <p:cNvPr id="20487" name="Object 5">
                        <a:extLst>
                          <a:ext uri="{FF2B5EF4-FFF2-40B4-BE49-F238E27FC236}">
                            <a16:creationId xmlns:a16="http://schemas.microsoft.com/office/drawing/2014/main" id="{F15A42D3-71E9-CC45-B72B-77DB079C71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6238" y="4594797"/>
                        <a:ext cx="2159000"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488" name="Object 6">
            <a:extLst>
              <a:ext uri="{FF2B5EF4-FFF2-40B4-BE49-F238E27FC236}">
                <a16:creationId xmlns:a16="http://schemas.microsoft.com/office/drawing/2014/main" id="{DBBFEE00-D238-6241-AA2A-7431EF039178}"/>
              </a:ext>
            </a:extLst>
          </p:cNvPr>
          <p:cNvGraphicFramePr>
            <a:graphicFrameLocks noChangeAspect="1"/>
          </p:cNvGraphicFramePr>
          <p:nvPr>
            <p:extLst>
              <p:ext uri="{D42A27DB-BD31-4B8C-83A1-F6EECF244321}">
                <p14:modId xmlns:p14="http://schemas.microsoft.com/office/powerpoint/2010/main" val="3254461896"/>
              </p:ext>
            </p:extLst>
          </p:nvPr>
        </p:nvGraphicFramePr>
        <p:xfrm>
          <a:off x="396875" y="5480622"/>
          <a:ext cx="1771650" cy="746125"/>
        </p:xfrm>
        <a:graphic>
          <a:graphicData uri="http://schemas.openxmlformats.org/presentationml/2006/ole">
            <mc:AlternateContent xmlns:mc="http://schemas.openxmlformats.org/markup-compatibility/2006">
              <mc:Choice xmlns:v="urn:schemas-microsoft-com:vml" Requires="v">
                <p:oleObj spid="_x0000_s29739" name="Equation" r:id="rId16" imgW="927100" imgH="393700" progId="Equation.3">
                  <p:embed/>
                </p:oleObj>
              </mc:Choice>
              <mc:Fallback>
                <p:oleObj name="Equation" r:id="rId16" imgW="927100" imgH="393700" progId="Equation.3">
                  <p:embed/>
                  <p:pic>
                    <p:nvPicPr>
                      <p:cNvPr id="20488" name="Object 6">
                        <a:extLst>
                          <a:ext uri="{FF2B5EF4-FFF2-40B4-BE49-F238E27FC236}">
                            <a16:creationId xmlns:a16="http://schemas.microsoft.com/office/drawing/2014/main" id="{DBBFEE00-D238-6241-AA2A-7431EF03917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6875" y="5480622"/>
                        <a:ext cx="1771650"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20489" name="Picture 14" descr="resistor.pdf">
            <a:extLst>
              <a:ext uri="{FF2B5EF4-FFF2-40B4-BE49-F238E27FC236}">
                <a16:creationId xmlns:a16="http://schemas.microsoft.com/office/drawing/2014/main" id="{DC3C5EAF-5D37-0A49-A334-0734225B955B}"/>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843088" y="1391222"/>
            <a:ext cx="13589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90" name="Object 7">
            <a:extLst>
              <a:ext uri="{FF2B5EF4-FFF2-40B4-BE49-F238E27FC236}">
                <a16:creationId xmlns:a16="http://schemas.microsoft.com/office/drawing/2014/main" id="{5B3DA9B4-725C-934F-B884-BFA2910290F2}"/>
              </a:ext>
            </a:extLst>
          </p:cNvPr>
          <p:cNvGraphicFramePr>
            <a:graphicFrameLocks noChangeAspect="1"/>
          </p:cNvGraphicFramePr>
          <p:nvPr>
            <p:extLst>
              <p:ext uri="{D42A27DB-BD31-4B8C-83A1-F6EECF244321}">
                <p14:modId xmlns:p14="http://schemas.microsoft.com/office/powerpoint/2010/main" val="2056715622"/>
              </p:ext>
            </p:extLst>
          </p:nvPr>
        </p:nvGraphicFramePr>
        <p:xfrm>
          <a:off x="342900" y="1499172"/>
          <a:ext cx="873125" cy="338138"/>
        </p:xfrm>
        <a:graphic>
          <a:graphicData uri="http://schemas.openxmlformats.org/presentationml/2006/ole">
            <mc:AlternateContent xmlns:mc="http://schemas.openxmlformats.org/markup-compatibility/2006">
              <mc:Choice xmlns:v="urn:schemas-microsoft-com:vml" Requires="v">
                <p:oleObj spid="_x0000_s29740" name="Equation" r:id="rId19" imgW="457200" imgH="177800" progId="Equation.3">
                  <p:embed/>
                </p:oleObj>
              </mc:Choice>
              <mc:Fallback>
                <p:oleObj name="Equation" r:id="rId19" imgW="457200" imgH="177800" progId="Equation.3">
                  <p:embed/>
                  <p:pic>
                    <p:nvPicPr>
                      <p:cNvPr id="20490" name="Object 7">
                        <a:extLst>
                          <a:ext uri="{FF2B5EF4-FFF2-40B4-BE49-F238E27FC236}">
                            <a16:creationId xmlns:a16="http://schemas.microsoft.com/office/drawing/2014/main" id="{5B3DA9B4-725C-934F-B884-BFA2910290F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2900" y="1499172"/>
                        <a:ext cx="873125"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491" name="Object 8">
            <a:extLst>
              <a:ext uri="{FF2B5EF4-FFF2-40B4-BE49-F238E27FC236}">
                <a16:creationId xmlns:a16="http://schemas.microsoft.com/office/drawing/2014/main" id="{4BDA064A-52AA-0049-8422-1AB74F9A6FF6}"/>
              </a:ext>
            </a:extLst>
          </p:cNvPr>
          <p:cNvGraphicFramePr>
            <a:graphicFrameLocks noChangeAspect="1"/>
          </p:cNvGraphicFramePr>
          <p:nvPr>
            <p:extLst>
              <p:ext uri="{D42A27DB-BD31-4B8C-83A1-F6EECF244321}">
                <p14:modId xmlns:p14="http://schemas.microsoft.com/office/powerpoint/2010/main" val="663564982"/>
              </p:ext>
            </p:extLst>
          </p:nvPr>
        </p:nvGraphicFramePr>
        <p:xfrm>
          <a:off x="350838" y="2116710"/>
          <a:ext cx="1363662" cy="327025"/>
        </p:xfrm>
        <a:graphic>
          <a:graphicData uri="http://schemas.openxmlformats.org/presentationml/2006/ole">
            <mc:AlternateContent xmlns:mc="http://schemas.openxmlformats.org/markup-compatibility/2006">
              <mc:Choice xmlns:v="urn:schemas-microsoft-com:vml" Requires="v">
                <p:oleObj spid="_x0000_s29741" name="Equation" r:id="rId21" imgW="736600" imgH="177800" progId="Equation.3">
                  <p:embed/>
                </p:oleObj>
              </mc:Choice>
              <mc:Fallback>
                <p:oleObj name="Equation" r:id="rId21" imgW="736600" imgH="177800" progId="Equation.3">
                  <p:embed/>
                  <p:pic>
                    <p:nvPicPr>
                      <p:cNvPr id="20491" name="Object 8">
                        <a:extLst>
                          <a:ext uri="{FF2B5EF4-FFF2-40B4-BE49-F238E27FC236}">
                            <a16:creationId xmlns:a16="http://schemas.microsoft.com/office/drawing/2014/main" id="{4BDA064A-52AA-0049-8422-1AB74F9A6FF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50838" y="2116710"/>
                        <a:ext cx="1363662" cy="32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20492" name="Picture 17" descr="capacitor.pdf">
            <a:extLst>
              <a:ext uri="{FF2B5EF4-FFF2-40B4-BE49-F238E27FC236}">
                <a16:creationId xmlns:a16="http://schemas.microsoft.com/office/drawing/2014/main" id="{80E3E83D-25A6-7F42-B610-44C51D1A271C}"/>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855788" y="1984947"/>
            <a:ext cx="13335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23" descr="seriesimpedance.pdf">
            <a:extLst>
              <a:ext uri="{FF2B5EF4-FFF2-40B4-BE49-F238E27FC236}">
                <a16:creationId xmlns:a16="http://schemas.microsoft.com/office/drawing/2014/main" id="{83496038-F52F-6544-811B-82305389C1EA}"/>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01663" y="3739135"/>
            <a:ext cx="3898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BC266ECD-9479-0349-8606-D85B972711BC}"/>
              </a:ext>
            </a:extLst>
          </p:cNvPr>
          <p:cNvSpPr txBox="1"/>
          <p:nvPr/>
        </p:nvSpPr>
        <p:spPr>
          <a:xfrm>
            <a:off x="244475" y="3040635"/>
            <a:ext cx="1743075" cy="338137"/>
          </a:xfrm>
          <a:prstGeom prst="rect">
            <a:avLst/>
          </a:prstGeom>
          <a:noFill/>
        </p:spPr>
        <p:txBody>
          <a:bodyPr wrap="none">
            <a:spAutoFit/>
          </a:bodyPr>
          <a:lstStyle/>
          <a:p>
            <a:pPr fontAlgn="auto">
              <a:spcBef>
                <a:spcPts val="0"/>
              </a:spcBef>
              <a:spcAft>
                <a:spcPts val="0"/>
              </a:spcAft>
              <a:defRPr/>
            </a:pPr>
            <a:r>
              <a:rPr lang="en-US" sz="1600" b="1">
                <a:solidFill>
                  <a:schemeClr val="tx1">
                    <a:lumMod val="50000"/>
                    <a:lumOff val="50000"/>
                  </a:schemeClr>
                </a:solidFill>
                <a:latin typeface="+mn-lt"/>
                <a:ea typeface="+mn-ea"/>
              </a:rPr>
              <a:t>Series Impedance:</a:t>
            </a:r>
          </a:p>
        </p:txBody>
      </p:sp>
      <p:sp>
        <p:nvSpPr>
          <p:cNvPr id="26" name="TextBox 25">
            <a:extLst>
              <a:ext uri="{FF2B5EF4-FFF2-40B4-BE49-F238E27FC236}">
                <a16:creationId xmlns:a16="http://schemas.microsoft.com/office/drawing/2014/main" id="{0C75AEF0-1D03-E34D-B8AA-13D83FCCB76B}"/>
              </a:ext>
            </a:extLst>
          </p:cNvPr>
          <p:cNvSpPr txBox="1"/>
          <p:nvPr/>
        </p:nvSpPr>
        <p:spPr>
          <a:xfrm>
            <a:off x="220663" y="4269360"/>
            <a:ext cx="1865312" cy="338137"/>
          </a:xfrm>
          <a:prstGeom prst="rect">
            <a:avLst/>
          </a:prstGeom>
          <a:noFill/>
        </p:spPr>
        <p:txBody>
          <a:bodyPr wrap="none">
            <a:spAutoFit/>
          </a:bodyPr>
          <a:lstStyle/>
          <a:p>
            <a:pPr fontAlgn="auto">
              <a:spcBef>
                <a:spcPts val="0"/>
              </a:spcBef>
              <a:spcAft>
                <a:spcPts val="0"/>
              </a:spcAft>
              <a:defRPr/>
            </a:pPr>
            <a:r>
              <a:rPr lang="en-US" sz="1600" b="1">
                <a:solidFill>
                  <a:schemeClr val="tx1">
                    <a:lumMod val="50000"/>
                    <a:lumOff val="50000"/>
                  </a:schemeClr>
                </a:solidFill>
                <a:latin typeface="+mn-lt"/>
                <a:ea typeface="+mn-ea"/>
              </a:rPr>
              <a:t>Parallel Impedance:</a:t>
            </a:r>
          </a:p>
        </p:txBody>
      </p:sp>
      <p:sp>
        <p:nvSpPr>
          <p:cNvPr id="27" name="TextBox 26">
            <a:extLst>
              <a:ext uri="{FF2B5EF4-FFF2-40B4-BE49-F238E27FC236}">
                <a16:creationId xmlns:a16="http://schemas.microsoft.com/office/drawing/2014/main" id="{E685FE26-F35C-C04A-8C19-18DCD19E7509}"/>
              </a:ext>
            </a:extLst>
          </p:cNvPr>
          <p:cNvSpPr txBox="1"/>
          <p:nvPr/>
        </p:nvSpPr>
        <p:spPr>
          <a:xfrm>
            <a:off x="5106988" y="1803972"/>
            <a:ext cx="1555750" cy="338138"/>
          </a:xfrm>
          <a:prstGeom prst="rect">
            <a:avLst/>
          </a:prstGeom>
          <a:noFill/>
        </p:spPr>
        <p:txBody>
          <a:bodyPr wrap="none">
            <a:spAutoFit/>
          </a:bodyPr>
          <a:lstStyle/>
          <a:p>
            <a:pPr fontAlgn="auto">
              <a:spcBef>
                <a:spcPts val="0"/>
              </a:spcBef>
              <a:spcAft>
                <a:spcPts val="0"/>
              </a:spcAft>
              <a:defRPr/>
            </a:pPr>
            <a:r>
              <a:rPr lang="en-US" sz="1600" b="1">
                <a:solidFill>
                  <a:schemeClr val="tx1">
                    <a:lumMod val="50000"/>
                    <a:lumOff val="50000"/>
                  </a:schemeClr>
                </a:solidFill>
                <a:latin typeface="+mn-lt"/>
                <a:ea typeface="+mn-ea"/>
              </a:rPr>
              <a:t>Voltage Divider:</a:t>
            </a:r>
          </a:p>
        </p:txBody>
      </p:sp>
      <p:sp>
        <p:nvSpPr>
          <p:cNvPr id="28" name="TextBox 27">
            <a:extLst>
              <a:ext uri="{FF2B5EF4-FFF2-40B4-BE49-F238E27FC236}">
                <a16:creationId xmlns:a16="http://schemas.microsoft.com/office/drawing/2014/main" id="{E1092A0F-5BE3-2C46-90C7-BBEEBB76B0B7}"/>
              </a:ext>
            </a:extLst>
          </p:cNvPr>
          <p:cNvSpPr txBox="1"/>
          <p:nvPr/>
        </p:nvSpPr>
        <p:spPr>
          <a:xfrm>
            <a:off x="5110163" y="3480415"/>
            <a:ext cx="2119312" cy="338138"/>
          </a:xfrm>
          <a:prstGeom prst="rect">
            <a:avLst/>
          </a:prstGeom>
          <a:noFill/>
        </p:spPr>
        <p:txBody>
          <a:bodyPr wrap="none">
            <a:spAutoFit/>
          </a:bodyPr>
          <a:lstStyle/>
          <a:p>
            <a:pPr fontAlgn="auto">
              <a:spcBef>
                <a:spcPts val="0"/>
              </a:spcBef>
              <a:spcAft>
                <a:spcPts val="0"/>
              </a:spcAft>
              <a:defRPr/>
            </a:pPr>
            <a:r>
              <a:rPr lang="en-US" sz="1600" b="1" dirty="0">
                <a:solidFill>
                  <a:schemeClr val="tx1">
                    <a:lumMod val="50000"/>
                    <a:lumOff val="50000"/>
                  </a:schemeClr>
                </a:solidFill>
                <a:latin typeface="+mn-lt"/>
                <a:ea typeface="+mn-ea"/>
              </a:rPr>
              <a:t>Non-inverting Op-Amp</a:t>
            </a:r>
          </a:p>
        </p:txBody>
      </p:sp>
      <p:sp>
        <p:nvSpPr>
          <p:cNvPr id="31" name="TextBox 30">
            <a:extLst>
              <a:ext uri="{FF2B5EF4-FFF2-40B4-BE49-F238E27FC236}">
                <a16:creationId xmlns:a16="http://schemas.microsoft.com/office/drawing/2014/main" id="{200FF4D7-9273-D043-93D6-EAC2FBAA580E}"/>
              </a:ext>
            </a:extLst>
          </p:cNvPr>
          <p:cNvSpPr txBox="1"/>
          <p:nvPr/>
        </p:nvSpPr>
        <p:spPr>
          <a:xfrm>
            <a:off x="276225" y="1080072"/>
            <a:ext cx="2384425" cy="338138"/>
          </a:xfrm>
          <a:prstGeom prst="rect">
            <a:avLst/>
          </a:prstGeom>
          <a:noFill/>
        </p:spPr>
        <p:txBody>
          <a:bodyPr wrap="none">
            <a:spAutoFit/>
          </a:bodyPr>
          <a:lstStyle/>
          <a:p>
            <a:pPr fontAlgn="auto">
              <a:spcBef>
                <a:spcPts val="0"/>
              </a:spcBef>
              <a:spcAft>
                <a:spcPts val="0"/>
              </a:spcAft>
              <a:defRPr/>
            </a:pPr>
            <a:r>
              <a:rPr lang="en-US" sz="1600" b="1">
                <a:solidFill>
                  <a:schemeClr val="tx1">
                    <a:lumMod val="50000"/>
                    <a:lumOff val="50000"/>
                  </a:schemeClr>
                </a:solidFill>
                <a:latin typeface="+mn-lt"/>
                <a:ea typeface="+mn-ea"/>
              </a:rPr>
              <a:t>Converting to Impedance:</a:t>
            </a:r>
          </a:p>
        </p:txBody>
      </p:sp>
      <p:graphicFrame>
        <p:nvGraphicFramePr>
          <p:cNvPr id="20501" name="Object 9">
            <a:extLst>
              <a:ext uri="{FF2B5EF4-FFF2-40B4-BE49-F238E27FC236}">
                <a16:creationId xmlns:a16="http://schemas.microsoft.com/office/drawing/2014/main" id="{56872CF6-4E4C-D44F-B2F4-543B9A0F1901}"/>
              </a:ext>
            </a:extLst>
          </p:cNvPr>
          <p:cNvGraphicFramePr>
            <a:graphicFrameLocks noChangeAspect="1"/>
          </p:cNvGraphicFramePr>
          <p:nvPr>
            <p:extLst>
              <p:ext uri="{D42A27DB-BD31-4B8C-83A1-F6EECF244321}">
                <p14:modId xmlns:p14="http://schemas.microsoft.com/office/powerpoint/2010/main" val="1397999213"/>
              </p:ext>
            </p:extLst>
          </p:nvPr>
        </p:nvGraphicFramePr>
        <p:xfrm>
          <a:off x="950913" y="2435797"/>
          <a:ext cx="754062" cy="198438"/>
        </p:xfrm>
        <a:graphic>
          <a:graphicData uri="http://schemas.openxmlformats.org/presentationml/2006/ole">
            <mc:AlternateContent xmlns:mc="http://schemas.openxmlformats.org/markup-compatibility/2006">
              <mc:Choice xmlns:v="urn:schemas-microsoft-com:vml" Requires="v">
                <p:oleObj spid="_x0000_s29742" name="Equation" r:id="rId25" imgW="673100" imgH="177800" progId="Equation.3">
                  <p:embed/>
                </p:oleObj>
              </mc:Choice>
              <mc:Fallback>
                <p:oleObj name="Equation" r:id="rId25" imgW="673100" imgH="177800" progId="Equation.3">
                  <p:embed/>
                  <p:pic>
                    <p:nvPicPr>
                      <p:cNvPr id="20501" name="Object 9">
                        <a:extLst>
                          <a:ext uri="{FF2B5EF4-FFF2-40B4-BE49-F238E27FC236}">
                            <a16:creationId xmlns:a16="http://schemas.microsoft.com/office/drawing/2014/main" id="{56872CF6-4E4C-D44F-B2F4-543B9A0F190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50913" y="2435797"/>
                        <a:ext cx="754062"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502" name="Object 10">
            <a:extLst>
              <a:ext uri="{FF2B5EF4-FFF2-40B4-BE49-F238E27FC236}">
                <a16:creationId xmlns:a16="http://schemas.microsoft.com/office/drawing/2014/main" id="{53C4F0A9-DDA9-DC4F-B101-FF1FD906DE3C}"/>
              </a:ext>
            </a:extLst>
          </p:cNvPr>
          <p:cNvGraphicFramePr>
            <a:graphicFrameLocks noChangeAspect="1"/>
          </p:cNvGraphicFramePr>
          <p:nvPr>
            <p:extLst>
              <p:ext uri="{D42A27DB-BD31-4B8C-83A1-F6EECF244321}">
                <p14:modId xmlns:p14="http://schemas.microsoft.com/office/powerpoint/2010/main" val="736371435"/>
              </p:ext>
            </p:extLst>
          </p:nvPr>
        </p:nvGraphicFramePr>
        <p:xfrm>
          <a:off x="6321425" y="1513460"/>
          <a:ext cx="922338" cy="241300"/>
        </p:xfrm>
        <a:graphic>
          <a:graphicData uri="http://schemas.openxmlformats.org/presentationml/2006/ole">
            <mc:AlternateContent xmlns:mc="http://schemas.openxmlformats.org/markup-compatibility/2006">
              <mc:Choice xmlns:v="urn:schemas-microsoft-com:vml" Requires="v">
                <p:oleObj spid="_x0000_s29743" name="Equation" r:id="rId27" imgW="482600" imgH="127000" progId="Equation.3">
                  <p:embed/>
                </p:oleObj>
              </mc:Choice>
              <mc:Fallback>
                <p:oleObj name="Equation" r:id="rId27" imgW="482600" imgH="127000" progId="Equation.3">
                  <p:embed/>
                  <p:pic>
                    <p:nvPicPr>
                      <p:cNvPr id="20502" name="Object 10">
                        <a:extLst>
                          <a:ext uri="{FF2B5EF4-FFF2-40B4-BE49-F238E27FC236}">
                            <a16:creationId xmlns:a16="http://schemas.microsoft.com/office/drawing/2014/main" id="{53C4F0A9-DDA9-DC4F-B101-FF1FD906DE3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321425" y="1513460"/>
                        <a:ext cx="922338"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4" name="TextBox 33">
            <a:extLst>
              <a:ext uri="{FF2B5EF4-FFF2-40B4-BE49-F238E27FC236}">
                <a16:creationId xmlns:a16="http://schemas.microsoft.com/office/drawing/2014/main" id="{B64F4B08-C27D-834C-88A8-35D923D2E0BF}"/>
              </a:ext>
            </a:extLst>
          </p:cNvPr>
          <p:cNvSpPr txBox="1"/>
          <p:nvPr/>
        </p:nvSpPr>
        <p:spPr>
          <a:xfrm>
            <a:off x="5148263" y="1130872"/>
            <a:ext cx="1165225" cy="338138"/>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7F7F7F"/>
                </a:solidFill>
                <a:latin typeface="Calibri" panose="020F0502020204030204" pitchFamily="34" charset="0"/>
              </a:rPr>
              <a:t>Ohm’s Law:</a:t>
            </a:r>
          </a:p>
        </p:txBody>
      </p:sp>
      <p:sp>
        <p:nvSpPr>
          <p:cNvPr id="36" name="Date Placeholder 35">
            <a:extLst>
              <a:ext uri="{FF2B5EF4-FFF2-40B4-BE49-F238E27FC236}">
                <a16:creationId xmlns:a16="http://schemas.microsoft.com/office/drawing/2014/main" id="{BAD066DA-4136-AE45-865C-205978C2EDF2}"/>
              </a:ext>
            </a:extLst>
          </p:cNvPr>
          <p:cNvSpPr>
            <a:spLocks noGrp="1"/>
          </p:cNvSpPr>
          <p:nvPr>
            <p:ph type="dt" sz="quarter" idx="10"/>
          </p:nvPr>
        </p:nvSpPr>
        <p:spPr/>
        <p:txBody>
          <a:bodyPr/>
          <a:lstStyle/>
          <a:p>
            <a:pPr>
              <a:defRPr/>
            </a:pPr>
            <a:r>
              <a:rPr lang="en-US"/>
              <a:t>G2000527-v5</a:t>
            </a:r>
          </a:p>
        </p:txBody>
      </p:sp>
      <p:sp>
        <p:nvSpPr>
          <p:cNvPr id="20505" name="Slide Number Placeholder 36">
            <a:extLst>
              <a:ext uri="{FF2B5EF4-FFF2-40B4-BE49-F238E27FC236}">
                <a16:creationId xmlns:a16="http://schemas.microsoft.com/office/drawing/2014/main" id="{BF6A0627-2E39-4D40-8140-5A5AF9E657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5F1AFB8-590B-1F44-8E10-3C175367BF3C}" type="slidenum">
              <a:rPr lang="en-US" altLang="en-US" sz="1200">
                <a:solidFill>
                  <a:srgbClr val="898989"/>
                </a:solidFill>
                <a:latin typeface="Calibri" panose="020F0502020204030204" pitchFamily="34" charset="0"/>
              </a:rPr>
              <a:pPr eaLnBrk="1" hangingPunct="1"/>
              <a:t>13</a:t>
            </a:fld>
            <a:endParaRPr lang="en-US" altLang="en-US" sz="1200">
              <a:solidFill>
                <a:srgbClr val="898989"/>
              </a:solidFill>
              <a:latin typeface="Calibri" panose="020F0502020204030204" pitchFamily="34" charset="0"/>
            </a:endParaRPr>
          </a:p>
        </p:txBody>
      </p:sp>
      <p:graphicFrame>
        <p:nvGraphicFramePr>
          <p:cNvPr id="20506" name="Object 11">
            <a:extLst>
              <a:ext uri="{FF2B5EF4-FFF2-40B4-BE49-F238E27FC236}">
                <a16:creationId xmlns:a16="http://schemas.microsoft.com/office/drawing/2014/main" id="{89ACA739-0D7B-E945-A3C5-05D6CC1330C5}"/>
              </a:ext>
            </a:extLst>
          </p:cNvPr>
          <p:cNvGraphicFramePr>
            <a:graphicFrameLocks noChangeAspect="1"/>
          </p:cNvGraphicFramePr>
          <p:nvPr>
            <p:extLst>
              <p:ext uri="{D42A27DB-BD31-4B8C-83A1-F6EECF244321}">
                <p14:modId xmlns:p14="http://schemas.microsoft.com/office/powerpoint/2010/main" val="2009394697"/>
              </p:ext>
            </p:extLst>
          </p:nvPr>
        </p:nvGraphicFramePr>
        <p:xfrm>
          <a:off x="366713" y="2667572"/>
          <a:ext cx="1081087" cy="327025"/>
        </p:xfrm>
        <a:graphic>
          <a:graphicData uri="http://schemas.openxmlformats.org/presentationml/2006/ole">
            <mc:AlternateContent xmlns:mc="http://schemas.openxmlformats.org/markup-compatibility/2006">
              <mc:Choice xmlns:v="urn:schemas-microsoft-com:vml" Requires="v">
                <p:oleObj spid="_x0000_s29744" name="Equation" r:id="rId29" imgW="584200" imgH="177800" progId="Equation.3">
                  <p:embed/>
                </p:oleObj>
              </mc:Choice>
              <mc:Fallback>
                <p:oleObj name="Equation" r:id="rId29" imgW="584200" imgH="177800" progId="Equation.3">
                  <p:embed/>
                  <p:pic>
                    <p:nvPicPr>
                      <p:cNvPr id="20506" name="Object 11">
                        <a:extLst>
                          <a:ext uri="{FF2B5EF4-FFF2-40B4-BE49-F238E27FC236}">
                            <a16:creationId xmlns:a16="http://schemas.microsoft.com/office/drawing/2014/main" id="{89ACA739-0D7B-E945-A3C5-05D6CC1330C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6713" y="2667572"/>
                        <a:ext cx="1081087" cy="32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20507" name="Picture 34" descr="inductor.pdf">
            <a:extLst>
              <a:ext uri="{FF2B5EF4-FFF2-40B4-BE49-F238E27FC236}">
                <a16:creationId xmlns:a16="http://schemas.microsoft.com/office/drawing/2014/main" id="{B1BCBADE-AF0D-744A-8B68-F286EA734D76}"/>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912938" y="2637410"/>
            <a:ext cx="1257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itle 1">
            <a:extLst>
              <a:ext uri="{FF2B5EF4-FFF2-40B4-BE49-F238E27FC236}">
                <a16:creationId xmlns:a16="http://schemas.microsoft.com/office/drawing/2014/main" id="{4498AC1C-C336-E249-B114-5C4C1D5DA813}"/>
              </a:ext>
            </a:extLst>
          </p:cNvPr>
          <p:cNvSpPr txBox="1">
            <a:spLocks/>
          </p:cNvSpPr>
          <p:nvPr/>
        </p:nvSpPr>
        <p:spPr>
          <a:xfrm>
            <a:off x="0" y="1"/>
            <a:ext cx="9144000" cy="69137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I.3 Review of the Circuit: </a:t>
            </a:r>
            <a:r>
              <a:rPr lang="en-US" sz="2900" dirty="0"/>
              <a:t>Trust the Basics</a:t>
            </a:r>
            <a:endParaRPr lang="en-US" sz="4000"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A62E703-6D9D-EB44-9689-A3446428D62A}"/>
                  </a:ext>
                </a:extLst>
              </p:cNvPr>
              <p:cNvSpPr/>
              <p:nvPr/>
            </p:nvSpPr>
            <p:spPr>
              <a:xfrm>
                <a:off x="7318744" y="3907549"/>
                <a:ext cx="1882117" cy="6577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𝑜𝑢𝑡</m:t>
                              </m:r>
                            </m:sub>
                          </m:sSub>
                        </m:num>
                        <m:den>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𝑖𝑛</m:t>
                              </m:r>
                            </m:sub>
                          </m:sSub>
                        </m:den>
                      </m:f>
                      <m:r>
                        <a:rPr lang="en-US" i="1">
                          <a:latin typeface="Cambria Math" panose="02040503050406030204" pitchFamily="18" charset="0"/>
                        </a:rPr>
                        <m:t>=1+</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b="0" i="1" smtClean="0">
                                      <a:latin typeface="Cambria Math" panose="02040503050406030204" pitchFamily="18" charset="0"/>
                                    </a:rPr>
                                    <m:t>1</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2</m:t>
                                  </m:r>
                                </m:sub>
                              </m:sSub>
                            </m:den>
                          </m:f>
                        </m:e>
                      </m:d>
                    </m:oMath>
                  </m:oMathPara>
                </a14:m>
                <a:endParaRPr lang="en-US" dirty="0"/>
              </a:p>
            </p:txBody>
          </p:sp>
        </mc:Choice>
        <mc:Fallback xmlns="">
          <p:sp>
            <p:nvSpPr>
              <p:cNvPr id="2" name="Rectangle 1">
                <a:extLst>
                  <a:ext uri="{FF2B5EF4-FFF2-40B4-BE49-F238E27FC236}">
                    <a16:creationId xmlns:a16="http://schemas.microsoft.com/office/drawing/2014/main" id="{6A62E703-6D9D-EB44-9689-A3446428D62A}"/>
                  </a:ext>
                </a:extLst>
              </p:cNvPr>
              <p:cNvSpPr>
                <a:spLocks noRot="1" noChangeAspect="1" noMove="1" noResize="1" noEditPoints="1" noAdjustHandles="1" noChangeArrowheads="1" noChangeShapeType="1" noTextEdit="1"/>
              </p:cNvSpPr>
              <p:nvPr/>
            </p:nvSpPr>
            <p:spPr>
              <a:xfrm>
                <a:off x="7318744" y="3907549"/>
                <a:ext cx="1882117" cy="657744"/>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9477E3FF-71C8-AF4B-94B2-84CA9ECCC914}"/>
                  </a:ext>
                </a:extLst>
              </p:cNvPr>
              <p:cNvSpPr/>
              <p:nvPr/>
            </p:nvSpPr>
            <p:spPr>
              <a:xfrm>
                <a:off x="7364265" y="5389980"/>
                <a:ext cx="1625317" cy="6577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𝑜𝑢𝑡</m:t>
                              </m:r>
                            </m:sub>
                          </m:sSub>
                        </m:num>
                        <m:den>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𝑖𝑛</m:t>
                              </m:r>
                            </m:sub>
                          </m:sSub>
                        </m:den>
                      </m:f>
                      <m:r>
                        <a:rPr lang="en-US" i="1">
                          <a:latin typeface="Cambria Math" panose="02040503050406030204" pitchFamily="18" charset="0"/>
                        </a:rPr>
                        <m:t>=</m:t>
                      </m:r>
                      <m:r>
                        <a:rPr lang="en-US" b="0" i="1" smtClean="0">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b="0" i="1" smtClean="0">
                                      <a:latin typeface="Cambria Math" panose="02040503050406030204" pitchFamily="18" charset="0"/>
                                    </a:rPr>
                                    <m:t>1</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2</m:t>
                                  </m:r>
                                </m:sub>
                              </m:sSub>
                            </m:den>
                          </m:f>
                        </m:e>
                      </m:d>
                    </m:oMath>
                  </m:oMathPara>
                </a14:m>
                <a:endParaRPr lang="en-US" dirty="0"/>
              </a:p>
            </p:txBody>
          </p:sp>
        </mc:Choice>
        <mc:Fallback xmlns="">
          <p:sp>
            <p:nvSpPr>
              <p:cNvPr id="37" name="Rectangle 36">
                <a:extLst>
                  <a:ext uri="{FF2B5EF4-FFF2-40B4-BE49-F238E27FC236}">
                    <a16:creationId xmlns:a16="http://schemas.microsoft.com/office/drawing/2014/main" id="{9477E3FF-71C8-AF4B-94B2-84CA9ECCC914}"/>
                  </a:ext>
                </a:extLst>
              </p:cNvPr>
              <p:cNvSpPr>
                <a:spLocks noRot="1" noChangeAspect="1" noMove="1" noResize="1" noEditPoints="1" noAdjustHandles="1" noChangeArrowheads="1" noChangeShapeType="1" noTextEdit="1"/>
              </p:cNvSpPr>
              <p:nvPr/>
            </p:nvSpPr>
            <p:spPr>
              <a:xfrm>
                <a:off x="7364265" y="5389980"/>
                <a:ext cx="1625317" cy="657744"/>
              </a:xfrm>
              <a:prstGeom prst="rect">
                <a:avLst/>
              </a:prstGeom>
              <a:blipFill>
                <a:blip r:embed="rId33"/>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280E22A-416A-DD40-94AC-A9D01C31FA89}"/>
              </a:ext>
            </a:extLst>
          </p:cNvPr>
          <p:cNvPicPr>
            <a:picLocks noChangeAspect="1"/>
          </p:cNvPicPr>
          <p:nvPr/>
        </p:nvPicPr>
        <p:blipFill>
          <a:blip r:embed="rId34"/>
          <a:stretch>
            <a:fillRect/>
          </a:stretch>
        </p:blipFill>
        <p:spPr>
          <a:xfrm>
            <a:off x="4745429" y="3909138"/>
            <a:ext cx="2736025" cy="1142410"/>
          </a:xfrm>
          <a:prstGeom prst="rect">
            <a:avLst/>
          </a:prstGeom>
        </p:spPr>
      </p:pic>
      <p:sp>
        <p:nvSpPr>
          <p:cNvPr id="41" name="TextBox 40">
            <a:extLst>
              <a:ext uri="{FF2B5EF4-FFF2-40B4-BE49-F238E27FC236}">
                <a16:creationId xmlns:a16="http://schemas.microsoft.com/office/drawing/2014/main" id="{1F109C47-D8E4-EA40-95E4-BCE278E8C42A}"/>
              </a:ext>
            </a:extLst>
          </p:cNvPr>
          <p:cNvSpPr txBox="1"/>
          <p:nvPr/>
        </p:nvSpPr>
        <p:spPr>
          <a:xfrm>
            <a:off x="5131935" y="5022228"/>
            <a:ext cx="1709122" cy="338554"/>
          </a:xfrm>
          <a:prstGeom prst="rect">
            <a:avLst/>
          </a:prstGeom>
          <a:noFill/>
        </p:spPr>
        <p:txBody>
          <a:bodyPr wrap="none">
            <a:spAutoFit/>
          </a:bodyPr>
          <a:lstStyle/>
          <a:p>
            <a:pPr fontAlgn="auto">
              <a:spcBef>
                <a:spcPts val="0"/>
              </a:spcBef>
              <a:spcAft>
                <a:spcPts val="0"/>
              </a:spcAft>
              <a:defRPr/>
            </a:pPr>
            <a:r>
              <a:rPr lang="en-US" sz="1600" b="1" dirty="0">
                <a:solidFill>
                  <a:schemeClr val="tx1">
                    <a:lumMod val="50000"/>
                    <a:lumOff val="50000"/>
                  </a:schemeClr>
                </a:solidFill>
              </a:rPr>
              <a:t>I</a:t>
            </a:r>
            <a:r>
              <a:rPr lang="en-US" sz="1600" b="1" dirty="0">
                <a:solidFill>
                  <a:schemeClr val="tx1">
                    <a:lumMod val="50000"/>
                    <a:lumOff val="50000"/>
                  </a:schemeClr>
                </a:solidFill>
                <a:latin typeface="+mn-lt"/>
                <a:ea typeface="+mn-ea"/>
              </a:rPr>
              <a:t>nverting Op-Amp</a:t>
            </a:r>
          </a:p>
        </p:txBody>
      </p:sp>
    </p:spTree>
    <p:extLst>
      <p:ext uri="{BB962C8B-B14F-4D97-AF65-F5344CB8AC3E}">
        <p14:creationId xmlns:p14="http://schemas.microsoft.com/office/powerpoint/2010/main" val="313035220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lnSpcReduction="10000"/>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solidFill>
                  <a:schemeClr val="bg1">
                    <a:lumMod val="50000"/>
                  </a:schemeClr>
                </a:solidFill>
              </a:rPr>
              <a:t>PART I: The ETMX UIM Driver, from Nov 27 to Dec 03 2019</a:t>
            </a:r>
          </a:p>
          <a:p>
            <a:pPr marL="971550" lvl="1" indent="-514350">
              <a:buFont typeface="+mj-lt"/>
              <a:buAutoNum type="arabicPeriod"/>
            </a:pPr>
            <a:endParaRPr lang="en-US" dirty="0">
              <a:solidFill>
                <a:schemeClr val="bg1">
                  <a:lumMod val="50000"/>
                </a:schemeClr>
              </a:solidFill>
            </a:endParaRPr>
          </a:p>
          <a:p>
            <a:pPr marL="0" indent="0">
              <a:buNone/>
            </a:pPr>
            <a:r>
              <a:rPr lang="en-US" dirty="0"/>
              <a:t>PART II: The OMC Whitening Chassis, from Mar 16 to 27 2020</a:t>
            </a:r>
          </a:p>
          <a:p>
            <a:pPr marL="971550" lvl="1" indent="-514350">
              <a:buFont typeface="+mj-lt"/>
              <a:buAutoNum type="arabicPeriod"/>
            </a:pPr>
            <a:r>
              <a:rPr lang="en-US" dirty="0">
                <a:solidFill>
                  <a:schemeClr val="bg1">
                    <a:lumMod val="50000"/>
                  </a:schemeClr>
                </a:solidFill>
              </a:rPr>
              <a:t>What’s the issue?</a:t>
            </a:r>
          </a:p>
          <a:p>
            <a:pPr marL="971550" lvl="1" indent="-514350">
              <a:buFont typeface="+mj-lt"/>
              <a:buAutoNum type="arabicPeriod"/>
            </a:pPr>
            <a:r>
              <a:rPr lang="en-US" dirty="0">
                <a:solidFill>
                  <a:schemeClr val="bg1">
                    <a:lumMod val="50000"/>
                  </a:schemeClr>
                </a:solidFill>
              </a:rPr>
              <a:t>Game Plan / Review of the Original Data</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Review of the Existing Compensation Scheme</a:t>
            </a:r>
          </a:p>
          <a:p>
            <a:pPr marL="971550" lvl="1" indent="-514350">
              <a:buFont typeface="+mj-lt"/>
              <a:buAutoNum type="arabicPeriod"/>
            </a:pPr>
            <a:r>
              <a:rPr lang="en-US" dirty="0">
                <a:solidFill>
                  <a:schemeClr val="bg1">
                    <a:lumMod val="50000"/>
                  </a:schemeClr>
                </a:solidFill>
              </a:rPr>
              <a:t>Fitting and Predicting the Response Function Systematic Error</a:t>
            </a:r>
          </a:p>
          <a:p>
            <a:pPr marL="971550" lvl="1" indent="-514350">
              <a:buFont typeface="+mj-lt"/>
              <a:buAutoNum type="arabicPeriod"/>
            </a:pPr>
            <a:r>
              <a:rPr lang="en-US" dirty="0">
                <a:solidFill>
                  <a:schemeClr val="bg1">
                    <a:lumMod val="50000"/>
                  </a:schemeClr>
                </a:solidFill>
              </a:rPr>
              <a:t>Comparison against measured Response Function Error</a:t>
            </a:r>
          </a:p>
          <a:p>
            <a:pPr marL="971550" lvl="1" indent="-514350">
              <a:buFont typeface="+mj-lt"/>
              <a:buAutoNum type="arabicPeriod"/>
            </a:pPr>
            <a:r>
              <a:rPr lang="en-US" dirty="0">
                <a:solidFill>
                  <a:schemeClr val="bg1">
                    <a:lumMod val="50000"/>
                  </a:schemeClr>
                </a:solidFill>
              </a:rPr>
              <a:t>Collateral Damage on TDCFs</a:t>
            </a:r>
          </a:p>
          <a:p>
            <a:pPr marL="971550" lvl="1" indent="-514350">
              <a:buFont typeface="+mj-lt"/>
              <a:buAutoNum type="arabicPeriod"/>
            </a:pPr>
            <a:r>
              <a:rPr lang="en-US" dirty="0"/>
              <a:t>Final Answer</a:t>
            </a:r>
          </a:p>
          <a:p>
            <a:pPr marL="971550" lvl="1" indent="-514350">
              <a:buFont typeface="+mj-lt"/>
              <a:buAutoNum type="arabicPeriod"/>
            </a:pPr>
            <a:r>
              <a:rPr lang="en-US" dirty="0">
                <a:solidFill>
                  <a:schemeClr val="bg1">
                    <a:lumMod val="50000"/>
                  </a:schemeClr>
                </a:solidFill>
              </a:rPr>
              <a:t>Conclusions</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130</a:t>
            </a:fld>
            <a:endParaRPr lang="en-US"/>
          </a:p>
        </p:txBody>
      </p:sp>
    </p:spTree>
    <p:extLst>
      <p:ext uri="{BB962C8B-B14F-4D97-AF65-F5344CB8AC3E}">
        <p14:creationId xmlns:p14="http://schemas.microsoft.com/office/powerpoint/2010/main" val="39951312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5B3CFE-0F23-4F48-ADEB-215000C9A53F}"/>
              </a:ext>
            </a:extLst>
          </p:cNvPr>
          <p:cNvPicPr>
            <a:picLocks noChangeAspect="1"/>
          </p:cNvPicPr>
          <p:nvPr/>
        </p:nvPicPr>
        <p:blipFill>
          <a:blip r:embed="rId2"/>
          <a:stretch>
            <a:fillRect/>
          </a:stretch>
        </p:blipFill>
        <p:spPr>
          <a:xfrm>
            <a:off x="115909" y="670979"/>
            <a:ext cx="8862491" cy="6187021"/>
          </a:xfrm>
          <a:prstGeom prst="rect">
            <a:avLst/>
          </a:prstGeom>
        </p:spPr>
      </p:pic>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460FB668-BE1E-3247-A630-42A83E85B079}"/>
                  </a:ext>
                </a:extLst>
              </p:cNvPr>
              <p:cNvSpPr>
                <a:spLocks noGrp="1"/>
              </p:cNvSpPr>
              <p:nvPr>
                <p:ph type="title"/>
              </p:nvPr>
            </p:nvSpPr>
            <p:spPr/>
            <p:txBody>
              <a:bodyPr>
                <a:normAutofit fontScale="90000"/>
              </a:bodyPr>
              <a:lstStyle/>
              <a:p>
                <a:r>
                  <a:rPr lang="en-US" dirty="0"/>
                  <a:t>II.8 Final Answer: </a:t>
                </a:r>
                <a:r>
                  <a:rPr lang="en-US" sz="2800" dirty="0"/>
                  <a:t>The construction of </a:t>
                </a:r>
                <a14:m>
                  <m:oMath xmlns:m="http://schemas.openxmlformats.org/officeDocument/2006/math">
                    <m:sSubSup>
                      <m:sSubSupPr>
                        <m:ctrlPr>
                          <a:rPr lang="en-US" sz="2800" i="1">
                            <a:solidFill>
                              <a:schemeClr val="accent2"/>
                            </a:solidFill>
                            <a:latin typeface="Cambria Math" panose="02040503050406030204" pitchFamily="18" charset="0"/>
                            <a:ea typeface="Cambria Math" panose="02040503050406030204" pitchFamily="18" charset="0"/>
                          </a:rPr>
                        </m:ctrlPr>
                      </m:sSubSupPr>
                      <m:e>
                        <m:r>
                          <a:rPr lang="en-US" sz="2800" i="1">
                            <a:solidFill>
                              <a:schemeClr val="accent2"/>
                            </a:solidFill>
                            <a:latin typeface="Cambria Math" panose="02040503050406030204" pitchFamily="18" charset="0"/>
                            <a:ea typeface="Cambria Math" panose="02040503050406030204" pitchFamily="18" charset="0"/>
                          </a:rPr>
                          <m:t>𝜂</m:t>
                        </m:r>
                      </m:e>
                      <m:sub>
                        <m:r>
                          <a:rPr lang="en-US" sz="2800" i="1">
                            <a:solidFill>
                              <a:schemeClr val="accent2"/>
                            </a:solidFill>
                            <a:latin typeface="Cambria Math" panose="02040503050406030204" pitchFamily="18" charset="0"/>
                            <a:ea typeface="Cambria Math" panose="02040503050406030204" pitchFamily="18" charset="0"/>
                          </a:rPr>
                          <m:t>𝑅</m:t>
                        </m:r>
                      </m:sub>
                      <m:sup>
                        <m:r>
                          <a:rPr lang="en-US" sz="2800" i="1">
                            <a:solidFill>
                              <a:schemeClr val="accent2"/>
                            </a:solidFill>
                            <a:latin typeface="Cambria Math" panose="02040503050406030204" pitchFamily="18" charset="0"/>
                            <a:ea typeface="Cambria Math" panose="02040503050406030204" pitchFamily="18" charset="0"/>
                          </a:rPr>
                          <m:t>𝑓𝑖𝑛𝑎𝑙</m:t>
                        </m:r>
                      </m:sup>
                    </m:sSubSup>
                  </m:oMath>
                </a14:m>
                <a:r>
                  <a:rPr lang="en-US" sz="2800" dirty="0"/>
                  <a:t> </a:t>
                </a:r>
                <a:endParaRPr lang="en-US" dirty="0"/>
              </a:p>
            </p:txBody>
          </p:sp>
        </mc:Choice>
        <mc:Fallback>
          <p:sp>
            <p:nvSpPr>
              <p:cNvPr id="2" name="Title 1">
                <a:extLst>
                  <a:ext uri="{FF2B5EF4-FFF2-40B4-BE49-F238E27FC236}">
                    <a16:creationId xmlns:a16="http://schemas.microsoft.com/office/drawing/2014/main" id="{460FB668-BE1E-3247-A630-42A83E85B079}"/>
                  </a:ext>
                </a:extLst>
              </p:cNvPr>
              <p:cNvSpPr>
                <a:spLocks noGrp="1" noRot="1" noChangeAspect="1" noMove="1" noResize="1" noEditPoints="1" noAdjustHandles="1" noChangeArrowheads="1" noChangeShapeType="1" noTextEdit="1"/>
              </p:cNvSpPr>
              <p:nvPr>
                <p:ph type="title"/>
              </p:nvPr>
            </p:nvSpPr>
            <p:spPr>
              <a:blipFill>
                <a:blip r:embed="rId3"/>
                <a:stretch>
                  <a:fillRect l="-2222" t="-18519" b="-3518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41CBA3C-B423-2049-94DB-DAC835F9340A}"/>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55EC5AD6-F43A-CF47-B8AE-AC141EE6E77E}"/>
              </a:ext>
            </a:extLst>
          </p:cNvPr>
          <p:cNvSpPr>
            <a:spLocks noGrp="1"/>
          </p:cNvSpPr>
          <p:nvPr>
            <p:ph type="sldNum" sz="quarter" idx="12"/>
          </p:nvPr>
        </p:nvSpPr>
        <p:spPr/>
        <p:txBody>
          <a:bodyPr/>
          <a:lstStyle/>
          <a:p>
            <a:fld id="{70339496-BD1E-F648-8321-5C9A4B4A55FA}" type="slidenum">
              <a:rPr lang="en-US" smtClean="0"/>
              <a:t>131</a:t>
            </a:fld>
            <a:endParaRPr lang="en-US"/>
          </a:p>
        </p:txBody>
      </p:sp>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2080A400-2E63-AE45-93D6-10D1926AE78C}"/>
                  </a:ext>
                </a:extLst>
              </p:cNvPr>
              <p:cNvSpPr/>
              <p:nvPr/>
            </p:nvSpPr>
            <p:spPr>
              <a:xfrm>
                <a:off x="5385291" y="1147177"/>
                <a:ext cx="1833964" cy="55630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sz="1400" i="1" smtClean="0">
                              <a:solidFill>
                                <a:srgbClr val="FF0000"/>
                              </a:solidFill>
                              <a:latin typeface="Cambria Math" panose="02040503050406030204" pitchFamily="18" charset="0"/>
                            </a:rPr>
                          </m:ctrlPr>
                        </m:sSubSupPr>
                        <m:e>
                          <m:r>
                            <a:rPr lang="en-US" sz="1400" i="1" smtClean="0">
                              <a:solidFill>
                                <a:srgbClr val="FF0000"/>
                              </a:solidFill>
                              <a:latin typeface="Cambria Math" panose="02040503050406030204" pitchFamily="18" charset="0"/>
                              <a:ea typeface="Cambria Math" panose="02040503050406030204" pitchFamily="18" charset="0"/>
                            </a:rPr>
                            <m:t>𝜂</m:t>
                          </m:r>
                        </m:e>
                        <m:sub>
                          <m:r>
                            <a:rPr lang="en-US" sz="1400" b="0" i="1" smtClean="0">
                              <a:solidFill>
                                <a:srgbClr val="FF0000"/>
                              </a:solidFill>
                              <a:latin typeface="Cambria Math" panose="02040503050406030204" pitchFamily="18" charset="0"/>
                            </a:rPr>
                            <m:t>𝑅</m:t>
                          </m:r>
                        </m:sub>
                        <m:sup>
                          <m:r>
                            <a:rPr lang="en-US" sz="1400" b="0" i="1" smtClean="0">
                              <a:solidFill>
                                <a:srgbClr val="FF0000"/>
                              </a:solidFill>
                              <a:latin typeface="Cambria Math" panose="02040503050406030204" pitchFamily="18" charset="0"/>
                            </a:rPr>
                            <m:t>𝑟𝑒𝑓</m:t>
                          </m:r>
                          <m:r>
                            <a:rPr lang="en-US" sz="1400" b="0" i="1" smtClean="0">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𝑖𝑛𝑐</m:t>
                          </m:r>
                        </m:sup>
                      </m:sSubSup>
                      <m:r>
                        <a:rPr lang="en-US" sz="1400" i="1">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rPr>
                          </m:ctrlPr>
                        </m:fPr>
                        <m:num>
                          <m:sSub>
                            <m:sSubPr>
                              <m:ctrlPr>
                                <a:rPr lang="en-US" sz="1400" i="1" smtClean="0">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𝑅</m:t>
                              </m:r>
                            </m:e>
                            <m:sub>
                              <m:r>
                                <a:rPr lang="en-US" sz="1400" b="0" i="1" smtClean="0">
                                  <a:solidFill>
                                    <a:srgbClr val="FF0000"/>
                                  </a:solidFill>
                                  <a:latin typeface="Cambria Math" panose="02040503050406030204" pitchFamily="18" charset="0"/>
                                </a:rPr>
                                <m:t>𝑖𝑛𝑐𝑜𝑟𝑟𝑒𝑐𝑡</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𝑟𝑒𝑓</m:t>
                              </m:r>
                            </m:sub>
                          </m:sSub>
                        </m:den>
                      </m:f>
                    </m:oMath>
                  </m:oMathPara>
                </a14:m>
                <a:endParaRPr lang="en-US" sz="1400" dirty="0"/>
              </a:p>
            </p:txBody>
          </p:sp>
        </mc:Choice>
        <mc:Fallback>
          <p:sp>
            <p:nvSpPr>
              <p:cNvPr id="10" name="Rectangle 9">
                <a:extLst>
                  <a:ext uri="{FF2B5EF4-FFF2-40B4-BE49-F238E27FC236}">
                    <a16:creationId xmlns:a16="http://schemas.microsoft.com/office/drawing/2014/main" id="{2080A400-2E63-AE45-93D6-10D1926AE78C}"/>
                  </a:ext>
                </a:extLst>
              </p:cNvPr>
              <p:cNvSpPr>
                <a:spLocks noRot="1" noChangeAspect="1" noMove="1" noResize="1" noEditPoints="1" noAdjustHandles="1" noChangeArrowheads="1" noChangeShapeType="1" noTextEdit="1"/>
              </p:cNvSpPr>
              <p:nvPr/>
            </p:nvSpPr>
            <p:spPr>
              <a:xfrm>
                <a:off x="5385291" y="1147177"/>
                <a:ext cx="1833964" cy="556306"/>
              </a:xfrm>
              <a:prstGeom prst="rect">
                <a:avLst/>
              </a:prstGeom>
              <a:blipFill>
                <a:blip r:embed="rId4"/>
                <a:stretch>
                  <a:fillRect b="-23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2E2C3215-43D3-8F4F-AB69-04C46D338165}"/>
                  </a:ext>
                </a:extLst>
              </p:cNvPr>
              <p:cNvSpPr/>
              <p:nvPr/>
            </p:nvSpPr>
            <p:spPr>
              <a:xfrm>
                <a:off x="1731903" y="1150553"/>
                <a:ext cx="1716945" cy="55630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sz="1400" i="1" smtClean="0">
                              <a:solidFill>
                                <a:schemeClr val="accent6"/>
                              </a:solidFill>
                              <a:latin typeface="Cambria Math" panose="02040503050406030204" pitchFamily="18" charset="0"/>
                            </a:rPr>
                          </m:ctrlPr>
                        </m:sSubSupPr>
                        <m:e>
                          <m:r>
                            <a:rPr lang="en-US" sz="1400" i="1" smtClean="0">
                              <a:solidFill>
                                <a:schemeClr val="accent6"/>
                              </a:solidFill>
                              <a:latin typeface="Cambria Math" panose="02040503050406030204" pitchFamily="18" charset="0"/>
                              <a:ea typeface="Cambria Math" panose="02040503050406030204" pitchFamily="18" charset="0"/>
                            </a:rPr>
                            <m:t>𝜂</m:t>
                          </m:r>
                        </m:e>
                        <m:sub>
                          <m:r>
                            <a:rPr lang="en-US" sz="1400" b="0" i="1" smtClean="0">
                              <a:solidFill>
                                <a:schemeClr val="accent6"/>
                              </a:solidFill>
                              <a:latin typeface="Cambria Math" panose="02040503050406030204" pitchFamily="18" charset="0"/>
                            </a:rPr>
                            <m:t>𝑅</m:t>
                          </m:r>
                        </m:sub>
                        <m:sup>
                          <m:r>
                            <a:rPr lang="en-US" sz="1400" b="0" i="1" smtClean="0">
                              <a:solidFill>
                                <a:schemeClr val="accent6"/>
                              </a:solidFill>
                              <a:latin typeface="Cambria Math" panose="02040503050406030204" pitchFamily="18" charset="0"/>
                            </a:rPr>
                            <m:t>𝑟𝑒𝑓</m:t>
                          </m:r>
                          <m:r>
                            <a:rPr lang="en-US" sz="1400" b="0" i="1" smtClean="0">
                              <a:solidFill>
                                <a:schemeClr val="accent6"/>
                              </a:solidFill>
                              <a:latin typeface="Cambria Math" panose="02040503050406030204" pitchFamily="18" charset="0"/>
                            </a:rPr>
                            <m:t>≫</m:t>
                          </m:r>
                          <m:r>
                            <a:rPr lang="en-US" sz="1400" b="0" i="1" smtClean="0">
                              <a:solidFill>
                                <a:schemeClr val="accent6"/>
                              </a:solidFill>
                              <a:latin typeface="Cambria Math" panose="02040503050406030204" pitchFamily="18" charset="0"/>
                            </a:rPr>
                            <m:t>𝑐𝑜𝑟</m:t>
                          </m:r>
                        </m:sup>
                      </m:sSubSup>
                      <m:r>
                        <a:rPr lang="en-US" sz="1400" i="1">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rPr>
                          </m:ctrlPr>
                        </m:fPr>
                        <m:num>
                          <m:sSub>
                            <m:sSubPr>
                              <m:ctrlPr>
                                <a:rPr lang="en-US" sz="1400" i="1" smtClean="0">
                                  <a:solidFill>
                                    <a:schemeClr val="accent6"/>
                                  </a:solidFill>
                                  <a:latin typeface="Cambria Math" panose="02040503050406030204" pitchFamily="18" charset="0"/>
                                </a:rPr>
                              </m:ctrlPr>
                            </m:sSubPr>
                            <m:e>
                              <m:r>
                                <a:rPr lang="en-US" sz="1400" i="1">
                                  <a:solidFill>
                                    <a:schemeClr val="accent6"/>
                                  </a:solidFill>
                                  <a:latin typeface="Cambria Math" panose="02040503050406030204" pitchFamily="18" charset="0"/>
                                </a:rPr>
                                <m:t>𝑅</m:t>
                              </m:r>
                            </m:e>
                            <m:sub>
                              <m:r>
                                <a:rPr lang="en-US" sz="1400" b="0" i="1" smtClean="0">
                                  <a:solidFill>
                                    <a:schemeClr val="accent6"/>
                                  </a:solidFill>
                                  <a:latin typeface="Cambria Math" panose="02040503050406030204" pitchFamily="18" charset="0"/>
                                </a:rPr>
                                <m:t>𝑐𝑜𝑟𝑟𝑒𝑐𝑡</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𝑟𝑒𝑓</m:t>
                              </m:r>
                            </m:sub>
                          </m:sSub>
                        </m:den>
                      </m:f>
                    </m:oMath>
                  </m:oMathPara>
                </a14:m>
                <a:endParaRPr lang="en-US" sz="1400" dirty="0"/>
              </a:p>
            </p:txBody>
          </p:sp>
        </mc:Choice>
        <mc:Fallback>
          <p:sp>
            <p:nvSpPr>
              <p:cNvPr id="11" name="Rectangle 10">
                <a:extLst>
                  <a:ext uri="{FF2B5EF4-FFF2-40B4-BE49-F238E27FC236}">
                    <a16:creationId xmlns:a16="http://schemas.microsoft.com/office/drawing/2014/main" id="{2E2C3215-43D3-8F4F-AB69-04C46D338165}"/>
                  </a:ext>
                </a:extLst>
              </p:cNvPr>
              <p:cNvSpPr>
                <a:spLocks noRot="1" noChangeAspect="1" noMove="1" noResize="1" noEditPoints="1" noAdjustHandles="1" noChangeArrowheads="1" noChangeShapeType="1" noTextEdit="1"/>
              </p:cNvSpPr>
              <p:nvPr/>
            </p:nvSpPr>
            <p:spPr>
              <a:xfrm>
                <a:off x="1731903" y="1150553"/>
                <a:ext cx="1716945" cy="556306"/>
              </a:xfrm>
              <a:prstGeom prst="rect">
                <a:avLst/>
              </a:prstGeom>
              <a:blipFill>
                <a:blip r:embed="rId5"/>
                <a:stretch>
                  <a:fillRect b="-22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89A120B8-7FBD-EC40-801B-3F9D1F37E71F}"/>
                  </a:ext>
                </a:extLst>
              </p:cNvPr>
              <p:cNvSpPr/>
              <p:nvPr/>
            </p:nvSpPr>
            <p:spPr>
              <a:xfrm>
                <a:off x="1757549" y="2771648"/>
                <a:ext cx="6365173" cy="682174"/>
              </a:xfrm>
              <a:prstGeom prst="rect">
                <a:avLst/>
              </a:prstGeom>
            </p:spPr>
            <p:txBody>
              <a:bodyPr wrap="square">
                <a:spAutoFit/>
              </a:bodyPr>
              <a:lstStyle/>
              <a:p>
                <a:r>
                  <a:rPr lang="en-US" dirty="0">
                    <a:solidFill>
                      <a:schemeClr val="accent2"/>
                    </a:solidFill>
                    <a:ea typeface="Cambria Math" panose="02040503050406030204" pitchFamily="18" charset="0"/>
                  </a:rPr>
                  <a:t> </a:t>
                </a:r>
                <a14:m>
                  <m:oMath xmlns:m="http://schemas.openxmlformats.org/officeDocument/2006/math">
                    <m:sSubSup>
                      <m:sSubSupPr>
                        <m:ctrlPr>
                          <a:rPr lang="en-US" i="1">
                            <a:solidFill>
                              <a:schemeClr val="accent2"/>
                            </a:solidFill>
                            <a:latin typeface="Cambria Math" panose="02040503050406030204" pitchFamily="18" charset="0"/>
                            <a:ea typeface="Cambria Math" panose="02040503050406030204" pitchFamily="18" charset="0"/>
                          </a:rPr>
                        </m:ctrlPr>
                      </m:sSubSupPr>
                      <m:e>
                        <m:r>
                          <a:rPr lang="en-US" i="1">
                            <a:solidFill>
                              <a:schemeClr val="accent2"/>
                            </a:solidFill>
                            <a:latin typeface="Cambria Math" panose="02040503050406030204" pitchFamily="18" charset="0"/>
                            <a:ea typeface="Cambria Math" panose="02040503050406030204" pitchFamily="18" charset="0"/>
                          </a:rPr>
                          <m:t>𝜂</m:t>
                        </m:r>
                      </m:e>
                      <m:sub>
                        <m:r>
                          <a:rPr lang="en-US" i="1">
                            <a:solidFill>
                              <a:schemeClr val="accent2"/>
                            </a:solidFill>
                            <a:latin typeface="Cambria Math" panose="02040503050406030204" pitchFamily="18" charset="0"/>
                            <a:ea typeface="Cambria Math" panose="02040503050406030204" pitchFamily="18" charset="0"/>
                          </a:rPr>
                          <m:t>𝑅</m:t>
                        </m:r>
                      </m:sub>
                      <m:sup>
                        <m:r>
                          <a:rPr lang="en-US" i="1">
                            <a:solidFill>
                              <a:schemeClr val="accent2"/>
                            </a:solidFill>
                            <a:latin typeface="Cambria Math" panose="02040503050406030204" pitchFamily="18" charset="0"/>
                            <a:ea typeface="Cambria Math" panose="02040503050406030204" pitchFamily="18" charset="0"/>
                          </a:rPr>
                          <m:t>𝑓𝑖𝑛𝑎𝑙</m:t>
                        </m:r>
                      </m:sup>
                    </m:sSubSup>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𝑅</m:t>
                            </m:r>
                          </m:e>
                          <m:sub>
                            <m:r>
                              <a:rPr lang="en-US" i="1">
                                <a:solidFill>
                                  <a:schemeClr val="accent6"/>
                                </a:solidFill>
                                <a:latin typeface="Cambria Math" panose="02040503050406030204" pitchFamily="18" charset="0"/>
                                <a:ea typeface="Cambria Math" panose="02040503050406030204" pitchFamily="18" charset="0"/>
                              </a:rPr>
                              <m:t>𝑐𝑜𝑟𝑟𝑒𝑐𝑡</m:t>
                            </m:r>
                          </m:sub>
                        </m:sSub>
                      </m:num>
                      <m:den>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𝑅</m:t>
                            </m:r>
                          </m:e>
                          <m:sub>
                            <m:r>
                              <a:rPr lang="en-US" i="1">
                                <a:solidFill>
                                  <a:srgbClr val="FF0000"/>
                                </a:solidFill>
                                <a:latin typeface="Cambria Math" panose="02040503050406030204" pitchFamily="18" charset="0"/>
                                <a:ea typeface="Cambria Math" panose="02040503050406030204" pitchFamily="18" charset="0"/>
                              </a:rPr>
                              <m:t>𝑖𝑛𝑐𝑜𝑟𝑟𝑒𝑐𝑡</m:t>
                            </m:r>
                          </m:sub>
                        </m:sSub>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rPr>
                          <m:t>1+</m:t>
                        </m:r>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ea typeface="Cambria Math" panose="02040503050406030204" pitchFamily="18" charset="0"/>
                              </a:rPr>
                              <m:t>𝐶</m:t>
                            </m:r>
                          </m:sub>
                          <m:sup>
                            <m:r>
                              <a:rPr lang="en-US" i="1">
                                <a:solidFill>
                                  <a:schemeClr val="accent1"/>
                                </a:solidFill>
                                <a:latin typeface="Cambria Math" panose="02040503050406030204" pitchFamily="18" charset="0"/>
                              </a:rPr>
                              <m:t>𝑂𝑀𝐶𝑊𝐶</m:t>
                            </m:r>
                          </m:sup>
                        </m:sSubSup>
                        <m:sSubSup>
                          <m:sSubSupPr>
                            <m:ctrlPr>
                              <a:rPr lang="en-US" i="1">
                                <a:solidFill>
                                  <a:schemeClr val="accent6"/>
                                </a:solidFill>
                                <a:latin typeface="Cambria Math" panose="02040503050406030204" pitchFamily="18" charset="0"/>
                              </a:rPr>
                            </m:ctrlPr>
                          </m:sSubSupPr>
                          <m:e>
                            <m:r>
                              <a:rPr lang="en-US" i="1">
                                <a:solidFill>
                                  <a:schemeClr val="accent6"/>
                                </a:solidFill>
                                <a:latin typeface="Cambria Math" panose="02040503050406030204" pitchFamily="18" charset="0"/>
                                <a:ea typeface="Cambria Math" panose="02040503050406030204" pitchFamily="18" charset="0"/>
                              </a:rPr>
                              <m:t>𝜂</m:t>
                            </m:r>
                          </m:e>
                          <m:sub>
                            <m:r>
                              <a:rPr lang="en-US" i="1">
                                <a:solidFill>
                                  <a:schemeClr val="accent6"/>
                                </a:solidFill>
                                <a:latin typeface="Cambria Math" panose="02040503050406030204" pitchFamily="18" charset="0"/>
                              </a:rPr>
                              <m:t>𝐶</m:t>
                            </m:r>
                          </m:sub>
                          <m:sup>
                            <m:r>
                              <a:rPr lang="en-US" i="1">
                                <a:solidFill>
                                  <a:schemeClr val="accent6"/>
                                </a:solidFill>
                                <a:latin typeface="Cambria Math" panose="02040503050406030204" pitchFamily="18" charset="0"/>
                              </a:rPr>
                              <m:t>𝑖𝑛𝑐</m:t>
                            </m:r>
                            <m:r>
                              <a:rPr lang="en-US" i="1">
                                <a:solidFill>
                                  <a:schemeClr val="accent6"/>
                                </a:solidFill>
                                <a:latin typeface="Cambria Math" panose="02040503050406030204" pitchFamily="18" charset="0"/>
                              </a:rPr>
                              <m:t>≫</m:t>
                            </m:r>
                            <m:r>
                              <a:rPr lang="en-US" i="1">
                                <a:solidFill>
                                  <a:schemeClr val="accent6"/>
                                </a:solidFill>
                                <a:latin typeface="Cambria Math" panose="02040503050406030204" pitchFamily="18" charset="0"/>
                              </a:rPr>
                              <m:t>𝑐𝑜𝑟</m:t>
                            </m:r>
                          </m:sup>
                        </m:sSubSup>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𝜂</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𝑟𝑒𝑓</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𝑖𝑛𝑐</m:t>
                            </m:r>
                          </m:sup>
                        </m:sSubSup>
                        <m:r>
                          <a:rPr lang="en-US" i="1">
                            <a:latin typeface="Cambria Math" panose="02040503050406030204" pitchFamily="18" charset="0"/>
                          </a:rPr>
                          <m:t>𝐴𝐷𝐶</m:t>
                        </m:r>
                      </m:num>
                      <m:den>
                        <m:r>
                          <a:rPr lang="en-US" i="1">
                            <a:latin typeface="Cambria Math" panose="02040503050406030204" pitchFamily="18" charset="0"/>
                          </a:rPr>
                          <m:t>1+</m:t>
                        </m:r>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𝜂</m:t>
                            </m:r>
                          </m:e>
                          <m:sub>
                            <m:r>
                              <a:rPr lang="en-US" i="1">
                                <a:solidFill>
                                  <a:srgbClr val="FF0000"/>
                                </a:solidFill>
                                <a:latin typeface="Cambria Math" panose="02040503050406030204" pitchFamily="18" charset="0"/>
                              </a:rPr>
                              <m:t>𝐶</m:t>
                            </m:r>
                          </m:sub>
                          <m:sup>
                            <m:r>
                              <a:rPr lang="en-US" i="1">
                                <a:solidFill>
                                  <a:srgbClr val="FF0000"/>
                                </a:solidFill>
                                <a:latin typeface="Cambria Math" panose="02040503050406030204" pitchFamily="18" charset="0"/>
                              </a:rPr>
                              <m:t>𝑟𝑒𝑓</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𝑖𝑛𝑐</m:t>
                            </m:r>
                          </m:sup>
                        </m:sSubSup>
                        <m:r>
                          <a:rPr lang="en-US" i="1">
                            <a:latin typeface="Cambria Math" panose="02040503050406030204" pitchFamily="18" charset="0"/>
                          </a:rPr>
                          <m:t>𝐴𝐷𝐶</m:t>
                        </m:r>
                      </m:den>
                    </m:f>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ea typeface="Cambria Math" panose="02040503050406030204" pitchFamily="18" charset="0"/>
                              </a:rPr>
                              <m:t>𝐶</m:t>
                            </m:r>
                          </m:sub>
                          <m:sup>
                            <m:r>
                              <a:rPr lang="en-US" i="1">
                                <a:solidFill>
                                  <a:schemeClr val="accent1"/>
                                </a:solidFill>
                                <a:latin typeface="Cambria Math" panose="02040503050406030204" pitchFamily="18" charset="0"/>
                              </a:rPr>
                              <m:t>𝑂𝑀𝐶𝑊𝐶</m:t>
                            </m:r>
                          </m:sup>
                        </m:sSubSup>
                        <m:sSubSup>
                          <m:sSubSupPr>
                            <m:ctrlPr>
                              <a:rPr lang="en-US" i="1">
                                <a:solidFill>
                                  <a:schemeClr val="accent6"/>
                                </a:solidFill>
                                <a:latin typeface="Cambria Math" panose="02040503050406030204" pitchFamily="18" charset="0"/>
                              </a:rPr>
                            </m:ctrlPr>
                          </m:sSubSupPr>
                          <m:e>
                            <m:r>
                              <a:rPr lang="en-US" i="1">
                                <a:solidFill>
                                  <a:schemeClr val="accent6"/>
                                </a:solidFill>
                                <a:latin typeface="Cambria Math" panose="02040503050406030204" pitchFamily="18" charset="0"/>
                                <a:ea typeface="Cambria Math" panose="02040503050406030204" pitchFamily="18" charset="0"/>
                              </a:rPr>
                              <m:t>𝜂</m:t>
                            </m:r>
                          </m:e>
                          <m:sub>
                            <m:r>
                              <a:rPr lang="en-US" i="1">
                                <a:solidFill>
                                  <a:schemeClr val="accent6"/>
                                </a:solidFill>
                                <a:latin typeface="Cambria Math" panose="02040503050406030204" pitchFamily="18" charset="0"/>
                              </a:rPr>
                              <m:t>𝐶</m:t>
                            </m:r>
                          </m:sub>
                          <m:sup>
                            <m:r>
                              <a:rPr lang="en-US" i="1">
                                <a:solidFill>
                                  <a:schemeClr val="accent6"/>
                                </a:solidFill>
                                <a:latin typeface="Cambria Math" panose="02040503050406030204" pitchFamily="18" charset="0"/>
                              </a:rPr>
                              <m:t>𝑖𝑛𝑐</m:t>
                            </m:r>
                            <m:r>
                              <a:rPr lang="en-US" i="1">
                                <a:solidFill>
                                  <a:schemeClr val="accent6"/>
                                </a:solidFill>
                                <a:latin typeface="Cambria Math" panose="02040503050406030204" pitchFamily="18" charset="0"/>
                              </a:rPr>
                              <m:t>≫</m:t>
                            </m:r>
                            <m:r>
                              <a:rPr lang="en-US" i="1">
                                <a:solidFill>
                                  <a:schemeClr val="accent6"/>
                                </a:solidFill>
                                <a:latin typeface="Cambria Math" panose="02040503050406030204" pitchFamily="18" charset="0"/>
                              </a:rPr>
                              <m:t>𝑐𝑜𝑟</m:t>
                            </m:r>
                          </m:sup>
                        </m:sSubSup>
                      </m:den>
                    </m:f>
                  </m:oMath>
                </a14:m>
                <a:endParaRPr lang="en-US" dirty="0"/>
              </a:p>
            </p:txBody>
          </p:sp>
        </mc:Choice>
        <mc:Fallback>
          <p:sp>
            <p:nvSpPr>
              <p:cNvPr id="13" name="Rectangle 12">
                <a:extLst>
                  <a:ext uri="{FF2B5EF4-FFF2-40B4-BE49-F238E27FC236}">
                    <a16:creationId xmlns:a16="http://schemas.microsoft.com/office/drawing/2014/main" id="{89A120B8-7FBD-EC40-801B-3F9D1F37E71F}"/>
                  </a:ext>
                </a:extLst>
              </p:cNvPr>
              <p:cNvSpPr>
                <a:spLocks noRot="1" noChangeAspect="1" noMove="1" noResize="1" noEditPoints="1" noAdjustHandles="1" noChangeArrowheads="1" noChangeShapeType="1" noTextEdit="1"/>
              </p:cNvSpPr>
              <p:nvPr/>
            </p:nvSpPr>
            <p:spPr>
              <a:xfrm>
                <a:off x="1757549" y="2771648"/>
                <a:ext cx="6365173" cy="682174"/>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378060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33EE68-A87C-9448-8F64-C3A0A1139EF2}"/>
              </a:ext>
            </a:extLst>
          </p:cNvPr>
          <p:cNvPicPr>
            <a:picLocks noChangeAspect="1"/>
          </p:cNvPicPr>
          <p:nvPr/>
        </p:nvPicPr>
        <p:blipFill>
          <a:blip r:embed="rId2"/>
          <a:stretch>
            <a:fillRect/>
          </a:stretch>
        </p:blipFill>
        <p:spPr>
          <a:xfrm>
            <a:off x="-23750" y="474453"/>
            <a:ext cx="9144000" cy="6383547"/>
          </a:xfrm>
          <a:prstGeom prst="rect">
            <a:avLst/>
          </a:prstGeom>
        </p:spPr>
      </p:pic>
      <p:sp>
        <p:nvSpPr>
          <p:cNvPr id="2" name="Title 1">
            <a:extLst>
              <a:ext uri="{FF2B5EF4-FFF2-40B4-BE49-F238E27FC236}">
                <a16:creationId xmlns:a16="http://schemas.microsoft.com/office/drawing/2014/main" id="{C4598D31-3582-2640-89F4-50C4DFCA5E5A}"/>
              </a:ext>
            </a:extLst>
          </p:cNvPr>
          <p:cNvSpPr>
            <a:spLocks noGrp="1"/>
          </p:cNvSpPr>
          <p:nvPr>
            <p:ph type="title"/>
          </p:nvPr>
        </p:nvSpPr>
        <p:spPr>
          <a:xfrm>
            <a:off x="0" y="1"/>
            <a:ext cx="9417132" cy="691376"/>
          </a:xfrm>
        </p:spPr>
        <p:txBody>
          <a:bodyPr>
            <a:normAutofit fontScale="90000"/>
          </a:bodyPr>
          <a:lstStyle/>
          <a:p>
            <a:r>
              <a:rPr lang="en-US" dirty="0"/>
              <a:t>II.8 Final Answer: </a:t>
            </a:r>
            <a:r>
              <a:rPr lang="en-US" sz="2200" dirty="0"/>
              <a:t>succession of BB vs. Modified Percentile for Period c</a:t>
            </a:r>
            <a:endParaRPr lang="en-US" sz="3100" dirty="0"/>
          </a:p>
        </p:txBody>
      </p:sp>
      <p:sp>
        <p:nvSpPr>
          <p:cNvPr id="4" name="Date Placeholder 3">
            <a:extLst>
              <a:ext uri="{FF2B5EF4-FFF2-40B4-BE49-F238E27FC236}">
                <a16:creationId xmlns:a16="http://schemas.microsoft.com/office/drawing/2014/main" id="{702065AD-FBF4-2D46-9EFC-6351FCEB5FDE}"/>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90A34400-C06B-1743-9714-E77D18AA45CB}"/>
              </a:ext>
            </a:extLst>
          </p:cNvPr>
          <p:cNvSpPr>
            <a:spLocks noGrp="1"/>
          </p:cNvSpPr>
          <p:nvPr>
            <p:ph type="sldNum" sz="quarter" idx="12"/>
          </p:nvPr>
        </p:nvSpPr>
        <p:spPr/>
        <p:txBody>
          <a:bodyPr/>
          <a:lstStyle/>
          <a:p>
            <a:fld id="{70339496-BD1E-F648-8321-5C9A4B4A55FA}" type="slidenum">
              <a:rPr lang="en-US" smtClean="0"/>
              <a:t>132</a:t>
            </a:fld>
            <a:endParaRPr lang="en-US"/>
          </a:p>
        </p:txBody>
      </p:sp>
    </p:spTree>
    <p:extLst>
      <p:ext uri="{BB962C8B-B14F-4D97-AF65-F5344CB8AC3E}">
        <p14:creationId xmlns:p14="http://schemas.microsoft.com/office/powerpoint/2010/main" val="11252896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FE142-E957-A145-BCB8-ED8C8E695394}"/>
              </a:ext>
            </a:extLst>
          </p:cNvPr>
          <p:cNvSpPr>
            <a:spLocks noGrp="1"/>
          </p:cNvSpPr>
          <p:nvPr>
            <p:ph type="title"/>
          </p:nvPr>
        </p:nvSpPr>
        <p:spPr/>
        <p:txBody>
          <a:bodyPr>
            <a:normAutofit fontScale="90000"/>
          </a:bodyPr>
          <a:lstStyle/>
          <a:p>
            <a:r>
              <a:rPr lang="en-US" dirty="0"/>
              <a:t>II.8 Final Answer: </a:t>
            </a:r>
            <a:r>
              <a:rPr lang="en-US" sz="3100" dirty="0"/>
              <a:t>Predicted </a:t>
            </a:r>
            <a:r>
              <a:rPr lang="en-US" sz="2800" dirty="0"/>
              <a:t>Impact across the Entire Band</a:t>
            </a:r>
            <a:endParaRPr lang="en-US" dirty="0"/>
          </a:p>
        </p:txBody>
      </p:sp>
      <p:sp>
        <p:nvSpPr>
          <p:cNvPr id="4" name="Date Placeholder 3">
            <a:extLst>
              <a:ext uri="{FF2B5EF4-FFF2-40B4-BE49-F238E27FC236}">
                <a16:creationId xmlns:a16="http://schemas.microsoft.com/office/drawing/2014/main" id="{884CDD36-C6E7-5645-9ED5-49E3FD077E78}"/>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51D29DD4-65EB-8842-9BEF-109D87324AC0}"/>
              </a:ext>
            </a:extLst>
          </p:cNvPr>
          <p:cNvSpPr>
            <a:spLocks noGrp="1"/>
          </p:cNvSpPr>
          <p:nvPr>
            <p:ph type="sldNum" sz="quarter" idx="12"/>
          </p:nvPr>
        </p:nvSpPr>
        <p:spPr/>
        <p:txBody>
          <a:bodyPr/>
          <a:lstStyle/>
          <a:p>
            <a:fld id="{70339496-BD1E-F648-8321-5C9A4B4A55FA}" type="slidenum">
              <a:rPr lang="en-US" smtClean="0"/>
              <a:t>133</a:t>
            </a:fld>
            <a:endParaRPr lang="en-US"/>
          </a:p>
        </p:txBody>
      </p:sp>
      <p:pic>
        <p:nvPicPr>
          <p:cNvPr id="9" name="Picture 8">
            <a:extLst>
              <a:ext uri="{FF2B5EF4-FFF2-40B4-BE49-F238E27FC236}">
                <a16:creationId xmlns:a16="http://schemas.microsoft.com/office/drawing/2014/main" id="{80AF8A2D-8FB5-3D46-ACE7-2E6B34C8B546}"/>
              </a:ext>
            </a:extLst>
          </p:cNvPr>
          <p:cNvPicPr>
            <a:picLocks noChangeAspect="1"/>
          </p:cNvPicPr>
          <p:nvPr/>
        </p:nvPicPr>
        <p:blipFill>
          <a:blip r:embed="rId2"/>
          <a:stretch>
            <a:fillRect/>
          </a:stretch>
        </p:blipFill>
        <p:spPr>
          <a:xfrm>
            <a:off x="213756" y="629393"/>
            <a:ext cx="8650291" cy="6038882"/>
          </a:xfrm>
          <a:prstGeom prst="rect">
            <a:avLst/>
          </a:prstGeom>
        </p:spPr>
      </p:pic>
    </p:spTree>
    <p:extLst>
      <p:ext uri="{BB962C8B-B14F-4D97-AF65-F5344CB8AC3E}">
        <p14:creationId xmlns:p14="http://schemas.microsoft.com/office/powerpoint/2010/main" val="41851311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878E-7472-4444-AB29-EBCDDFF034D3}"/>
              </a:ext>
            </a:extLst>
          </p:cNvPr>
          <p:cNvSpPr>
            <a:spLocks noGrp="1"/>
          </p:cNvSpPr>
          <p:nvPr>
            <p:ph type="title"/>
          </p:nvPr>
        </p:nvSpPr>
        <p:spPr/>
        <p:txBody>
          <a:bodyPr>
            <a:normAutofit fontScale="90000"/>
          </a:bodyPr>
          <a:lstStyle/>
          <a:p>
            <a:r>
              <a:rPr lang="en-US" dirty="0"/>
              <a:t>II.8 Final Answer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E8B45D7-F1F6-DE40-B95D-57C3628DB4A4}"/>
                  </a:ext>
                </a:extLst>
              </p:cNvPr>
              <p:cNvSpPr>
                <a:spLocks noGrp="1"/>
              </p:cNvSpPr>
              <p:nvPr>
                <p:ph idx="1"/>
              </p:nvPr>
            </p:nvSpPr>
            <p:spPr>
              <a:xfrm>
                <a:off x="249383" y="661840"/>
                <a:ext cx="8763990" cy="4351338"/>
              </a:xfrm>
            </p:spPr>
            <p:txBody>
              <a:bodyPr>
                <a:noAutofit/>
              </a:bodyPr>
              <a:lstStyle/>
              <a:p>
                <a14:m>
                  <m:oMath xmlns:m="http://schemas.openxmlformats.org/officeDocument/2006/math">
                    <m:sSubSup>
                      <m:sSubSupPr>
                        <m:ctrlPr>
                          <a:rPr lang="en-US" sz="1800" i="1" smtClean="0">
                            <a:solidFill>
                              <a:schemeClr val="accent1"/>
                            </a:solidFill>
                            <a:latin typeface="Cambria Math" panose="02040503050406030204" pitchFamily="18" charset="0"/>
                          </a:rPr>
                        </m:ctrlPr>
                      </m:sSubSupPr>
                      <m:e>
                        <m:r>
                          <a:rPr lang="en-US" sz="1800" i="1">
                            <a:solidFill>
                              <a:schemeClr val="accent1"/>
                            </a:solidFill>
                            <a:latin typeface="Cambria Math" panose="02040503050406030204" pitchFamily="18" charset="0"/>
                            <a:ea typeface="Cambria Math" panose="02040503050406030204" pitchFamily="18" charset="0"/>
                          </a:rPr>
                          <m:t>𝜂</m:t>
                        </m:r>
                      </m:e>
                      <m:sub>
                        <m:r>
                          <a:rPr lang="en-US" sz="1800" i="1">
                            <a:solidFill>
                              <a:schemeClr val="accent1"/>
                            </a:solidFill>
                            <a:latin typeface="Cambria Math" panose="02040503050406030204" pitchFamily="18" charset="0"/>
                            <a:ea typeface="Cambria Math" panose="02040503050406030204" pitchFamily="18" charset="0"/>
                          </a:rPr>
                          <m:t>𝐶</m:t>
                        </m:r>
                      </m:sub>
                      <m:sup>
                        <m:r>
                          <a:rPr lang="en-US" sz="1800" i="1">
                            <a:solidFill>
                              <a:schemeClr val="accent1"/>
                            </a:solidFill>
                            <a:latin typeface="Cambria Math" panose="02040503050406030204" pitchFamily="18" charset="0"/>
                          </a:rPr>
                          <m:t>𝑂𝑀𝐶𝑊𝐶</m:t>
                        </m:r>
                      </m:sup>
                    </m:sSubSup>
                  </m:oMath>
                </a14:m>
                <a:r>
                  <a:rPr lang="en-US" sz="1800" dirty="0"/>
                  <a:t> and the bulk of the fitting/modeling plots was produced by</a:t>
                </a:r>
              </a:p>
              <a:p>
                <a:pPr marL="0" indent="0">
                  <a:buNone/>
                </a:pP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ligo</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svncommon</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CalSVN</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aligocalibration</a:t>
                </a:r>
                <a:r>
                  <a:rPr lang="en-US" sz="1100" dirty="0">
                    <a:latin typeface="Courier New" panose="02070309020205020404" pitchFamily="49" charset="0"/>
                    <a:cs typeface="Courier New" panose="02070309020205020404" pitchFamily="49" charset="0"/>
                  </a:rPr>
                  <a:t>/trunk/Common/Electronics/H1/Scripts/</a:t>
                </a:r>
              </a:p>
              <a:p>
                <a:pPr marL="0" indent="0">
                  <a:buNone/>
                </a:pPr>
                <a:r>
                  <a:rPr lang="en-US" sz="1100" dirty="0">
                    <a:latin typeface="Courier New" panose="02070309020205020404" pitchFamily="49" charset="0"/>
                    <a:cs typeface="Courier New" panose="02070309020205020404" pitchFamily="49" charset="0"/>
                  </a:rPr>
                  <a:t>fit_OMCDCPDWhiteningChassis_20190304_forG2000527.py</a:t>
                </a:r>
              </a:p>
              <a:p>
                <a:pPr marL="0" indent="0">
                  <a:buNone/>
                </a:pPr>
                <a:r>
                  <a:rPr lang="en-US" sz="1800" dirty="0"/>
                  <a:t>and exported to</a:t>
                </a:r>
              </a:p>
              <a:p>
                <a:pPr marL="0" indent="0">
                  <a:buNone/>
                </a:pP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ligo</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svncommon</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CalSVN</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aligocalibration</a:t>
                </a:r>
                <a:r>
                  <a:rPr lang="en-US" sz="1100" dirty="0">
                    <a:latin typeface="Courier New" panose="02070309020205020404" pitchFamily="49" charset="0"/>
                    <a:cs typeface="Courier New" panose="02070309020205020404" pitchFamily="49" charset="0"/>
                  </a:rPr>
                  <a:t>/trunk/Runs/O3/H1/Results/Uncertainty/</a:t>
                </a:r>
              </a:p>
              <a:p>
                <a:pPr marL="0" indent="0">
                  <a:buNone/>
                </a:pPr>
                <a:r>
                  <a:rPr lang="en-US" sz="1100" dirty="0">
                    <a:latin typeface="Courier New" panose="02070309020205020404" pitchFamily="49" charset="0"/>
                    <a:cs typeface="Courier New" panose="02070309020205020404" pitchFamily="49" charset="0"/>
                  </a:rPr>
                  <a:t>2020-08-25_measDate2019-03-04_H1OMC_WhiteningChassisTFs_eta_C_omcwc.txt</a:t>
                </a:r>
                <a:endParaRPr lang="en-US" sz="1800" dirty="0"/>
              </a:p>
              <a:p>
                <a14:m>
                  <m:oMath xmlns:m="http://schemas.openxmlformats.org/officeDocument/2006/math">
                    <m:sSubSup>
                      <m:sSubSupPr>
                        <m:ctrlPr>
                          <a:rPr lang="en-US" sz="1800" i="1">
                            <a:solidFill>
                              <a:schemeClr val="accent6"/>
                            </a:solidFill>
                            <a:latin typeface="Cambria Math" panose="02040503050406030204" pitchFamily="18" charset="0"/>
                          </a:rPr>
                        </m:ctrlPr>
                      </m:sSubSupPr>
                      <m:e>
                        <m:r>
                          <a:rPr lang="en-US" sz="1800" i="1">
                            <a:solidFill>
                              <a:schemeClr val="accent6"/>
                            </a:solidFill>
                            <a:latin typeface="Cambria Math" panose="02040503050406030204" pitchFamily="18" charset="0"/>
                            <a:ea typeface="Cambria Math" panose="02040503050406030204" pitchFamily="18" charset="0"/>
                          </a:rPr>
                          <m:t>𝜂</m:t>
                        </m:r>
                      </m:e>
                      <m:sub>
                        <m:r>
                          <a:rPr lang="en-US" sz="1800" i="1">
                            <a:solidFill>
                              <a:schemeClr val="accent6"/>
                            </a:solidFill>
                            <a:latin typeface="Cambria Math" panose="02040503050406030204" pitchFamily="18" charset="0"/>
                          </a:rPr>
                          <m:t>𝐶</m:t>
                        </m:r>
                      </m:sub>
                      <m:sup>
                        <m:r>
                          <a:rPr lang="en-US" sz="1800" i="1">
                            <a:solidFill>
                              <a:schemeClr val="accent6"/>
                            </a:solidFill>
                            <a:latin typeface="Cambria Math" panose="02040503050406030204" pitchFamily="18" charset="0"/>
                          </a:rPr>
                          <m:t>𝑖𝑛𝑐</m:t>
                        </m:r>
                        <m:r>
                          <a:rPr lang="en-US" sz="1800" i="1">
                            <a:solidFill>
                              <a:schemeClr val="accent6"/>
                            </a:solidFill>
                            <a:latin typeface="Cambria Math" panose="02040503050406030204" pitchFamily="18" charset="0"/>
                          </a:rPr>
                          <m:t>≫</m:t>
                        </m:r>
                        <m:r>
                          <a:rPr lang="en-US" sz="1800" i="1">
                            <a:solidFill>
                              <a:schemeClr val="accent6"/>
                            </a:solidFill>
                            <a:latin typeface="Cambria Math" panose="02040503050406030204" pitchFamily="18" charset="0"/>
                          </a:rPr>
                          <m:t>𝑐𝑜𝑟</m:t>
                        </m:r>
                      </m:sup>
                    </m:sSubSup>
                    <m:sSubSup>
                      <m:sSubSupPr>
                        <m:ctrlPr>
                          <a:rPr lang="en-US" sz="1800" i="1">
                            <a:solidFill>
                              <a:srgbClr val="FF0000"/>
                            </a:solidFill>
                            <a:latin typeface="Cambria Math" panose="02040503050406030204" pitchFamily="18" charset="0"/>
                          </a:rPr>
                        </m:ctrlPr>
                      </m:sSubSupPr>
                      <m:e>
                        <m:r>
                          <a:rPr lang="en-US" sz="1800" i="1">
                            <a:solidFill>
                              <a:srgbClr val="FF0000"/>
                            </a:solidFill>
                            <a:latin typeface="Cambria Math" panose="02040503050406030204" pitchFamily="18" charset="0"/>
                            <a:ea typeface="Cambria Math" panose="02040503050406030204" pitchFamily="18" charset="0"/>
                          </a:rPr>
                          <m:t>𝜂</m:t>
                        </m:r>
                      </m:e>
                      <m:sub>
                        <m:r>
                          <a:rPr lang="en-US" sz="1800" i="1">
                            <a:solidFill>
                              <a:srgbClr val="FF0000"/>
                            </a:solidFill>
                            <a:latin typeface="Cambria Math" panose="02040503050406030204" pitchFamily="18" charset="0"/>
                          </a:rPr>
                          <m:t>𝐶</m:t>
                        </m:r>
                      </m:sub>
                      <m:sup>
                        <m:r>
                          <a:rPr lang="en-US" sz="1800" i="1">
                            <a:solidFill>
                              <a:srgbClr val="FF0000"/>
                            </a:solidFill>
                            <a:latin typeface="Cambria Math" panose="02040503050406030204" pitchFamily="18" charset="0"/>
                          </a:rPr>
                          <m:t>𝑟𝑒𝑓</m:t>
                        </m:r>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𝑖𝑛𝑐</m:t>
                        </m:r>
                      </m:sup>
                    </m:sSubSup>
                  </m:oMath>
                </a14:m>
                <a:r>
                  <a:rPr lang="en-US" sz="1800" dirty="0"/>
                  <a:t> and the work presented in </a:t>
                </a:r>
                <a:r>
                  <a:rPr lang="en-US" sz="1800" dirty="0">
                    <a:hlinkClick r:id="rId2"/>
                  </a:rPr>
                  <a:t>G2001293</a:t>
                </a:r>
                <a:r>
                  <a:rPr lang="en-US" sz="1800" dirty="0"/>
                  <a:t> was produced by</a:t>
                </a:r>
              </a:p>
              <a:p>
                <a:pPr marL="0" indent="0">
                  <a:buNone/>
                </a:pP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ligo</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svncommon</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CalSVN</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aligocalibration</a:t>
                </a:r>
                <a:r>
                  <a:rPr lang="en-US" sz="1100" dirty="0">
                    <a:latin typeface="Courier New" panose="02070309020205020404" pitchFamily="49" charset="0"/>
                    <a:cs typeface="Courier New" panose="02070309020205020404" pitchFamily="49" charset="0"/>
                  </a:rPr>
                  <a:t>/trunk/Common/Documents/G2001293_O3BChunk2Periodc_OMCWhitening_and_TDCF_SysError/</a:t>
                </a:r>
              </a:p>
              <a:p>
                <a:pPr marL="0" indent="0">
                  <a:buNone/>
                </a:pPr>
                <a:r>
                  <a:rPr lang="en-US" sz="1100" dirty="0" err="1">
                    <a:latin typeface="Courier New" panose="02070309020205020404" pitchFamily="49" charset="0"/>
                    <a:cs typeface="Courier New" panose="02070309020205020404" pitchFamily="49" charset="0"/>
                  </a:rPr>
                  <a:t>showimpact_omcwhiteningchassiserror_on_sensingTDCFs_and_R.py</a:t>
                </a:r>
                <a:endParaRPr lang="en-US" sz="1800" dirty="0"/>
              </a:p>
              <a:p>
                <a14:m>
                  <m:oMath xmlns:m="http://schemas.openxmlformats.org/officeDocument/2006/math">
                    <m:sSubSup>
                      <m:sSubSupPr>
                        <m:ctrlPr>
                          <a:rPr lang="en-US" sz="1800" i="1">
                            <a:solidFill>
                              <a:schemeClr val="accent1"/>
                            </a:solidFill>
                            <a:latin typeface="Cambria Math" panose="02040503050406030204" pitchFamily="18" charset="0"/>
                          </a:rPr>
                        </m:ctrlPr>
                      </m:sSubSupPr>
                      <m:e>
                        <m:r>
                          <a:rPr lang="en-US" sz="1800" i="1">
                            <a:solidFill>
                              <a:schemeClr val="accent1"/>
                            </a:solidFill>
                            <a:latin typeface="Cambria Math" panose="02040503050406030204" pitchFamily="18" charset="0"/>
                            <a:ea typeface="Cambria Math" panose="02040503050406030204" pitchFamily="18" charset="0"/>
                          </a:rPr>
                          <m:t>𝜂</m:t>
                        </m:r>
                      </m:e>
                      <m:sub>
                        <m:r>
                          <a:rPr lang="en-US" sz="1800" i="1">
                            <a:solidFill>
                              <a:schemeClr val="accent1"/>
                            </a:solidFill>
                            <a:latin typeface="Cambria Math" panose="02040503050406030204" pitchFamily="18" charset="0"/>
                            <a:ea typeface="Cambria Math" panose="02040503050406030204" pitchFamily="18" charset="0"/>
                          </a:rPr>
                          <m:t>𝐶</m:t>
                        </m:r>
                      </m:sub>
                      <m:sup>
                        <m:r>
                          <a:rPr lang="en-US" sz="1800" i="1">
                            <a:solidFill>
                              <a:schemeClr val="accent1"/>
                            </a:solidFill>
                            <a:latin typeface="Cambria Math" panose="02040503050406030204" pitchFamily="18" charset="0"/>
                          </a:rPr>
                          <m:t>𝑂𝑀𝐶𝑊𝐶</m:t>
                        </m:r>
                      </m:sup>
                    </m:sSubSup>
                  </m:oMath>
                </a14:m>
                <a:r>
                  <a:rPr lang="en-US" sz="1800" dirty="0"/>
                  <a:t>,</a:t>
                </a:r>
                <a:r>
                  <a:rPr lang="en-US" sz="1800" dirty="0">
                    <a:solidFill>
                      <a:schemeClr val="accent6"/>
                    </a:solidFill>
                  </a:rPr>
                  <a:t> </a:t>
                </a:r>
                <a14:m>
                  <m:oMath xmlns:m="http://schemas.openxmlformats.org/officeDocument/2006/math">
                    <m:sSubSup>
                      <m:sSubSupPr>
                        <m:ctrlPr>
                          <a:rPr lang="en-US" sz="1800" i="1">
                            <a:solidFill>
                              <a:schemeClr val="accent6"/>
                            </a:solidFill>
                            <a:latin typeface="Cambria Math" panose="02040503050406030204" pitchFamily="18" charset="0"/>
                          </a:rPr>
                        </m:ctrlPr>
                      </m:sSubSupPr>
                      <m:e>
                        <m:r>
                          <a:rPr lang="en-US" sz="1800" i="1">
                            <a:solidFill>
                              <a:schemeClr val="accent6"/>
                            </a:solidFill>
                            <a:latin typeface="Cambria Math" panose="02040503050406030204" pitchFamily="18" charset="0"/>
                            <a:ea typeface="Cambria Math" panose="02040503050406030204" pitchFamily="18" charset="0"/>
                          </a:rPr>
                          <m:t>𝜂</m:t>
                        </m:r>
                      </m:e>
                      <m:sub>
                        <m:r>
                          <a:rPr lang="en-US" sz="1800" i="1">
                            <a:solidFill>
                              <a:schemeClr val="accent6"/>
                            </a:solidFill>
                            <a:latin typeface="Cambria Math" panose="02040503050406030204" pitchFamily="18" charset="0"/>
                          </a:rPr>
                          <m:t>𝐶</m:t>
                        </m:r>
                      </m:sub>
                      <m:sup>
                        <m:r>
                          <a:rPr lang="en-US" sz="1800" i="1">
                            <a:solidFill>
                              <a:schemeClr val="accent6"/>
                            </a:solidFill>
                            <a:latin typeface="Cambria Math" panose="02040503050406030204" pitchFamily="18" charset="0"/>
                          </a:rPr>
                          <m:t>𝑖𝑛𝑐</m:t>
                        </m:r>
                        <m:r>
                          <a:rPr lang="en-US" sz="1800" i="1">
                            <a:solidFill>
                              <a:schemeClr val="accent6"/>
                            </a:solidFill>
                            <a:latin typeface="Cambria Math" panose="02040503050406030204" pitchFamily="18" charset="0"/>
                          </a:rPr>
                          <m:t>≫</m:t>
                        </m:r>
                        <m:r>
                          <a:rPr lang="en-US" sz="1800" i="1">
                            <a:solidFill>
                              <a:schemeClr val="accent6"/>
                            </a:solidFill>
                            <a:latin typeface="Cambria Math" panose="02040503050406030204" pitchFamily="18" charset="0"/>
                          </a:rPr>
                          <m:t>𝑐𝑜𝑟</m:t>
                        </m:r>
                      </m:sup>
                    </m:sSubSup>
                  </m:oMath>
                </a14:m>
                <a:r>
                  <a:rPr lang="en-US" sz="1800" dirty="0"/>
                  <a:t>, and </a:t>
                </a:r>
                <a14:m>
                  <m:oMath xmlns:m="http://schemas.openxmlformats.org/officeDocument/2006/math">
                    <m:sSubSup>
                      <m:sSubSupPr>
                        <m:ctrlPr>
                          <a:rPr lang="en-US" sz="1800" i="1">
                            <a:solidFill>
                              <a:srgbClr val="FF0000"/>
                            </a:solidFill>
                            <a:latin typeface="Cambria Math" panose="02040503050406030204" pitchFamily="18" charset="0"/>
                          </a:rPr>
                        </m:ctrlPr>
                      </m:sSubSupPr>
                      <m:e>
                        <m:r>
                          <a:rPr lang="en-US" sz="1800" i="1">
                            <a:solidFill>
                              <a:srgbClr val="FF0000"/>
                            </a:solidFill>
                            <a:latin typeface="Cambria Math" panose="02040503050406030204" pitchFamily="18" charset="0"/>
                            <a:ea typeface="Cambria Math" panose="02040503050406030204" pitchFamily="18" charset="0"/>
                          </a:rPr>
                          <m:t>𝜂</m:t>
                        </m:r>
                      </m:e>
                      <m:sub>
                        <m:r>
                          <a:rPr lang="en-US" sz="1800" i="1">
                            <a:solidFill>
                              <a:srgbClr val="FF0000"/>
                            </a:solidFill>
                            <a:latin typeface="Cambria Math" panose="02040503050406030204" pitchFamily="18" charset="0"/>
                          </a:rPr>
                          <m:t>𝐶</m:t>
                        </m:r>
                      </m:sub>
                      <m:sup>
                        <m:r>
                          <a:rPr lang="en-US" sz="1800" i="1">
                            <a:solidFill>
                              <a:srgbClr val="FF0000"/>
                            </a:solidFill>
                            <a:latin typeface="Cambria Math" panose="02040503050406030204" pitchFamily="18" charset="0"/>
                          </a:rPr>
                          <m:t>𝑟𝑒𝑓</m:t>
                        </m:r>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𝑖𝑛𝑐</m:t>
                        </m:r>
                      </m:sup>
                    </m:sSubSup>
                  </m:oMath>
                </a14:m>
                <a:r>
                  <a:rPr lang="en-US" sz="1800" dirty="0"/>
                  <a:t> were all combined as described on page 127 by</a:t>
                </a:r>
              </a:p>
              <a:p>
                <a:pPr marL="0" indent="0">
                  <a:buNone/>
                </a:pP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ligo</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svncommon</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CalSVN</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aligocalibration</a:t>
                </a:r>
                <a:r>
                  <a:rPr lang="en-US" sz="1100" dirty="0">
                    <a:latin typeface="Courier New" panose="02070309020205020404" pitchFamily="49" charset="0"/>
                    <a:cs typeface="Courier New" panose="02070309020205020404" pitchFamily="49" charset="0"/>
                  </a:rPr>
                  <a:t>/trunk/Runs/O3/H1/Scripts/Uncertainty/</a:t>
                </a:r>
              </a:p>
              <a:p>
                <a:pPr marL="0" indent="0">
                  <a:buNone/>
                </a:pPr>
                <a:r>
                  <a:rPr lang="en-US" sz="1100" dirty="0">
                    <a:latin typeface="Courier New" panose="02070309020205020404" pitchFamily="49" charset="0"/>
                    <a:cs typeface="Courier New" panose="02070309020205020404" pitchFamily="49" charset="0"/>
                  </a:rPr>
                  <a:t>combine_OMCWC_and_BadSensingTDCF_syserror_H1O3BChunk2Periodc_20200316-20200327.py</a:t>
                </a:r>
                <a:endParaRPr lang="en-US" sz="1800" dirty="0"/>
              </a:p>
              <a:p>
                <a:r>
                  <a:rPr lang="en-US" sz="1800" dirty="0"/>
                  <a:t>The resulting </a:t>
                </a:r>
                <a14:m>
                  <m:oMath xmlns:m="http://schemas.openxmlformats.org/officeDocument/2006/math">
                    <m:sSubSup>
                      <m:sSubSupPr>
                        <m:ctrlPr>
                          <a:rPr lang="en-US" sz="1800" i="1">
                            <a:solidFill>
                              <a:schemeClr val="accent2"/>
                            </a:solidFill>
                            <a:latin typeface="Cambria Math" panose="02040503050406030204" pitchFamily="18" charset="0"/>
                            <a:ea typeface="Cambria Math" panose="02040503050406030204" pitchFamily="18" charset="0"/>
                          </a:rPr>
                        </m:ctrlPr>
                      </m:sSubSupPr>
                      <m:e>
                        <m:r>
                          <a:rPr lang="en-US" sz="1800" i="1">
                            <a:solidFill>
                              <a:schemeClr val="accent2"/>
                            </a:solidFill>
                            <a:latin typeface="Cambria Math" panose="02040503050406030204" pitchFamily="18" charset="0"/>
                            <a:ea typeface="Cambria Math" panose="02040503050406030204" pitchFamily="18" charset="0"/>
                          </a:rPr>
                          <m:t>𝜂</m:t>
                        </m:r>
                      </m:e>
                      <m:sub>
                        <m:r>
                          <a:rPr lang="en-US" sz="1800" i="1">
                            <a:solidFill>
                              <a:schemeClr val="accent2"/>
                            </a:solidFill>
                            <a:latin typeface="Cambria Math" panose="02040503050406030204" pitchFamily="18" charset="0"/>
                            <a:ea typeface="Cambria Math" panose="02040503050406030204" pitchFamily="18" charset="0"/>
                          </a:rPr>
                          <m:t>𝑅</m:t>
                        </m:r>
                      </m:sub>
                      <m:sup>
                        <m:r>
                          <a:rPr lang="en-US" sz="1800" i="1">
                            <a:solidFill>
                              <a:schemeClr val="accent2"/>
                            </a:solidFill>
                            <a:latin typeface="Cambria Math" panose="02040503050406030204" pitchFamily="18" charset="0"/>
                            <a:ea typeface="Cambria Math" panose="02040503050406030204" pitchFamily="18" charset="0"/>
                          </a:rPr>
                          <m:t>𝑓𝑖𝑛𝑎𝑙</m:t>
                        </m:r>
                      </m:sup>
                    </m:sSubSup>
                  </m:oMath>
                </a14:m>
                <a:r>
                  <a:rPr lang="en-US" sz="1800" dirty="0"/>
                  <a:t> produce by that script was exported as</a:t>
                </a:r>
              </a:p>
              <a:p>
                <a:pPr marL="0" indent="0">
                  <a:buNone/>
                </a:pP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ligo</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svncommon</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CalSVN</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aligocalibration</a:t>
                </a:r>
                <a:r>
                  <a:rPr lang="en-US" sz="1100" dirty="0">
                    <a:latin typeface="Courier New" panose="02070309020205020404" pitchFamily="49" charset="0"/>
                    <a:cs typeface="Courier New" panose="02070309020205020404" pitchFamily="49" charset="0"/>
                  </a:rPr>
                  <a:t>/trunk/Runs/O3/H1/Results/Uncertainty/</a:t>
                </a:r>
              </a:p>
              <a:p>
                <a:pPr marL="0" indent="0">
                  <a:buNone/>
                </a:pPr>
                <a:r>
                  <a:rPr lang="en-US" sz="1100" dirty="0">
                    <a:latin typeface="Courier New" panose="02070309020205020404" pitchFamily="49" charset="0"/>
                    <a:cs typeface="Courier New" panose="02070309020205020404" pitchFamily="49" charset="0"/>
                  </a:rPr>
                  <a:t>2020-08-25_H1O3BChunk2Periodc_ResponseFunctionSysError_OMCWC_and_BadTDCFs_eta_R_omcwc_badtdcfs.hdf5</a:t>
                </a:r>
              </a:p>
              <a:p>
                <a:pPr marL="0" indent="0">
                  <a:buNone/>
                </a:pPr>
                <a:endParaRPr lang="en-US" sz="1800" dirty="0"/>
              </a:p>
              <a:p>
                <a:r>
                  <a:rPr lang="en-US" sz="1800" dirty="0" err="1"/>
                  <a:t>RRNom</a:t>
                </a:r>
                <a:r>
                  <a:rPr lang="en-US" sz="1800" dirty="0"/>
                  <a:t> was modified in rev 11150</a:t>
                </a:r>
              </a:p>
            </p:txBody>
          </p:sp>
        </mc:Choice>
        <mc:Fallback>
          <p:sp>
            <p:nvSpPr>
              <p:cNvPr id="3" name="Content Placeholder 2">
                <a:extLst>
                  <a:ext uri="{FF2B5EF4-FFF2-40B4-BE49-F238E27FC236}">
                    <a16:creationId xmlns:a16="http://schemas.microsoft.com/office/drawing/2014/main" id="{4E8B45D7-F1F6-DE40-B95D-57C3628DB4A4}"/>
                  </a:ext>
                </a:extLst>
              </p:cNvPr>
              <p:cNvSpPr>
                <a:spLocks noGrp="1" noRot="1" noChangeAspect="1" noMove="1" noResize="1" noEditPoints="1" noAdjustHandles="1" noChangeArrowheads="1" noChangeShapeType="1" noTextEdit="1"/>
              </p:cNvSpPr>
              <p:nvPr>
                <p:ph idx="1"/>
              </p:nvPr>
            </p:nvSpPr>
            <p:spPr>
              <a:xfrm>
                <a:off x="249383" y="661840"/>
                <a:ext cx="8763990" cy="4351338"/>
              </a:xfrm>
              <a:blipFill>
                <a:blip r:embed="rId3"/>
                <a:stretch>
                  <a:fillRect l="-580" t="-1170" b="-3304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10FCBD5-35D6-7F4A-BFE9-DE89EC475FA1}"/>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046F2080-E7DA-EE40-AEEC-06E21BD10BD7}"/>
              </a:ext>
            </a:extLst>
          </p:cNvPr>
          <p:cNvSpPr>
            <a:spLocks noGrp="1"/>
          </p:cNvSpPr>
          <p:nvPr>
            <p:ph type="sldNum" sz="quarter" idx="12"/>
          </p:nvPr>
        </p:nvSpPr>
        <p:spPr/>
        <p:txBody>
          <a:bodyPr/>
          <a:lstStyle/>
          <a:p>
            <a:fld id="{70339496-BD1E-F648-8321-5C9A4B4A55FA}" type="slidenum">
              <a:rPr lang="en-US" smtClean="0"/>
              <a:t>134</a:t>
            </a:fld>
            <a:endParaRPr lang="en-US"/>
          </a:p>
        </p:txBody>
      </p:sp>
    </p:spTree>
    <p:extLst>
      <p:ext uri="{BB962C8B-B14F-4D97-AF65-F5344CB8AC3E}">
        <p14:creationId xmlns:p14="http://schemas.microsoft.com/office/powerpoint/2010/main" val="15063731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22BF63-195F-584E-944E-F642A0C41100}"/>
              </a:ext>
            </a:extLst>
          </p:cNvPr>
          <p:cNvPicPr>
            <a:picLocks noChangeAspect="1"/>
          </p:cNvPicPr>
          <p:nvPr/>
        </p:nvPicPr>
        <p:blipFill>
          <a:blip r:embed="rId2"/>
          <a:stretch>
            <a:fillRect/>
          </a:stretch>
        </p:blipFill>
        <p:spPr>
          <a:xfrm>
            <a:off x="0" y="631352"/>
            <a:ext cx="8919253" cy="6226648"/>
          </a:xfrm>
          <a:prstGeom prst="rect">
            <a:avLst/>
          </a:prstGeom>
        </p:spPr>
      </p:pic>
      <p:sp>
        <p:nvSpPr>
          <p:cNvPr id="2" name="Title 1">
            <a:extLst>
              <a:ext uri="{FF2B5EF4-FFF2-40B4-BE49-F238E27FC236}">
                <a16:creationId xmlns:a16="http://schemas.microsoft.com/office/drawing/2014/main" id="{373B145E-A59E-9E45-AB3B-83A55DAFBFB6}"/>
              </a:ext>
            </a:extLst>
          </p:cNvPr>
          <p:cNvSpPr>
            <a:spLocks noGrp="1"/>
          </p:cNvSpPr>
          <p:nvPr>
            <p:ph type="title"/>
          </p:nvPr>
        </p:nvSpPr>
        <p:spPr/>
        <p:txBody>
          <a:bodyPr>
            <a:normAutofit fontScale="90000"/>
          </a:bodyPr>
          <a:lstStyle/>
          <a:p>
            <a:r>
              <a:rPr lang="en-US" dirty="0"/>
              <a:t>II.8 Final Answer</a:t>
            </a:r>
          </a:p>
        </p:txBody>
      </p:sp>
      <p:sp>
        <p:nvSpPr>
          <p:cNvPr id="4" name="Date Placeholder 3">
            <a:extLst>
              <a:ext uri="{FF2B5EF4-FFF2-40B4-BE49-F238E27FC236}">
                <a16:creationId xmlns:a16="http://schemas.microsoft.com/office/drawing/2014/main" id="{5BEA3F8D-874D-CE4B-9B94-27209A7CCB2B}"/>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9FE17E9C-B9BA-BC47-AC24-BA7D45FAC74F}"/>
              </a:ext>
            </a:extLst>
          </p:cNvPr>
          <p:cNvSpPr>
            <a:spLocks noGrp="1"/>
          </p:cNvSpPr>
          <p:nvPr>
            <p:ph type="sldNum" sz="quarter" idx="12"/>
          </p:nvPr>
        </p:nvSpPr>
        <p:spPr/>
        <p:txBody>
          <a:bodyPr/>
          <a:lstStyle/>
          <a:p>
            <a:fld id="{70339496-BD1E-F648-8321-5C9A4B4A55FA}" type="slidenum">
              <a:rPr lang="en-US" smtClean="0"/>
              <a:t>135</a:t>
            </a:fld>
            <a:endParaRPr lang="en-US"/>
          </a:p>
        </p:txBody>
      </p:sp>
      <p:sp>
        <p:nvSpPr>
          <p:cNvPr id="10" name="TextBox 9">
            <a:extLst>
              <a:ext uri="{FF2B5EF4-FFF2-40B4-BE49-F238E27FC236}">
                <a16:creationId xmlns:a16="http://schemas.microsoft.com/office/drawing/2014/main" id="{D4114B24-4F05-1142-BAA4-DA4159E8FCFE}"/>
              </a:ext>
            </a:extLst>
          </p:cNvPr>
          <p:cNvSpPr txBox="1"/>
          <p:nvPr/>
        </p:nvSpPr>
        <p:spPr>
          <a:xfrm>
            <a:off x="3669474" y="59375"/>
            <a:ext cx="5533901" cy="646331"/>
          </a:xfrm>
          <a:prstGeom prst="rect">
            <a:avLst/>
          </a:prstGeom>
          <a:noFill/>
        </p:spPr>
        <p:txBody>
          <a:bodyPr wrap="square" rtlCol="0">
            <a:spAutoFit/>
          </a:bodyPr>
          <a:lstStyle/>
          <a:p>
            <a:r>
              <a:rPr lang="en-US" dirty="0">
                <a:hlinkClick r:id="rId3"/>
              </a:rPr>
              <a:t>LHO aLOG 56582</a:t>
            </a:r>
            <a:r>
              <a:rPr lang="en-US" dirty="0"/>
              <a:t> details this, the 2020-03-23 broadband injection against the official, </a:t>
            </a:r>
            <a:r>
              <a:rPr lang="en-US" dirty="0" err="1"/>
              <a:t>RRNom</a:t>
            </a:r>
            <a:r>
              <a:rPr lang="en-US" dirty="0"/>
              <a:t> produced budget</a:t>
            </a:r>
          </a:p>
        </p:txBody>
      </p:sp>
    </p:spTree>
    <p:extLst>
      <p:ext uri="{BB962C8B-B14F-4D97-AF65-F5344CB8AC3E}">
        <p14:creationId xmlns:p14="http://schemas.microsoft.com/office/powerpoint/2010/main" val="732071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lnSpcReduction="10000"/>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solidFill>
                  <a:schemeClr val="bg1">
                    <a:lumMod val="50000"/>
                  </a:schemeClr>
                </a:solidFill>
              </a:rPr>
              <a:t>PART I: The ETMX UIM Driver, from Nov 27 to Dec 03 2019</a:t>
            </a:r>
          </a:p>
          <a:p>
            <a:pPr marL="971550" lvl="1" indent="-514350">
              <a:buFont typeface="+mj-lt"/>
              <a:buAutoNum type="arabicPeriod"/>
            </a:pPr>
            <a:endParaRPr lang="en-US" dirty="0">
              <a:solidFill>
                <a:schemeClr val="bg1">
                  <a:lumMod val="50000"/>
                </a:schemeClr>
              </a:solidFill>
            </a:endParaRPr>
          </a:p>
          <a:p>
            <a:pPr marL="0" indent="0">
              <a:buNone/>
            </a:pPr>
            <a:r>
              <a:rPr lang="en-US" dirty="0"/>
              <a:t>PART II: The OMC Whitening Chassis, from Mar 16 to 27 2020</a:t>
            </a:r>
          </a:p>
          <a:p>
            <a:pPr marL="971550" lvl="1" indent="-514350">
              <a:buFont typeface="+mj-lt"/>
              <a:buAutoNum type="arabicPeriod"/>
            </a:pPr>
            <a:r>
              <a:rPr lang="en-US" dirty="0">
                <a:solidFill>
                  <a:schemeClr val="bg1">
                    <a:lumMod val="50000"/>
                  </a:schemeClr>
                </a:solidFill>
              </a:rPr>
              <a:t>What’s the issue?</a:t>
            </a:r>
          </a:p>
          <a:p>
            <a:pPr marL="971550" lvl="1" indent="-514350">
              <a:buFont typeface="+mj-lt"/>
              <a:buAutoNum type="arabicPeriod"/>
            </a:pPr>
            <a:r>
              <a:rPr lang="en-US" dirty="0">
                <a:solidFill>
                  <a:schemeClr val="bg1">
                    <a:lumMod val="50000"/>
                  </a:schemeClr>
                </a:solidFill>
              </a:rPr>
              <a:t>Game Plan / Review of the Original Data</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Review of the Existing Compensation Scheme</a:t>
            </a:r>
          </a:p>
          <a:p>
            <a:pPr marL="971550" lvl="1" indent="-514350">
              <a:buFont typeface="+mj-lt"/>
              <a:buAutoNum type="arabicPeriod"/>
            </a:pPr>
            <a:r>
              <a:rPr lang="en-US" dirty="0">
                <a:solidFill>
                  <a:schemeClr val="bg1">
                    <a:lumMod val="50000"/>
                  </a:schemeClr>
                </a:solidFill>
              </a:rPr>
              <a:t>Fitting and Predicting the Response Function Systematic Error</a:t>
            </a:r>
          </a:p>
          <a:p>
            <a:pPr marL="971550" lvl="1" indent="-514350">
              <a:buFont typeface="+mj-lt"/>
              <a:buAutoNum type="arabicPeriod"/>
            </a:pPr>
            <a:r>
              <a:rPr lang="en-US" dirty="0">
                <a:solidFill>
                  <a:schemeClr val="bg1">
                    <a:lumMod val="50000"/>
                  </a:schemeClr>
                </a:solidFill>
              </a:rPr>
              <a:t>Comparison against measured Response Function Error</a:t>
            </a:r>
          </a:p>
          <a:p>
            <a:pPr marL="971550" lvl="1" indent="-514350">
              <a:buFont typeface="+mj-lt"/>
              <a:buAutoNum type="arabicPeriod"/>
            </a:pPr>
            <a:r>
              <a:rPr lang="en-US" dirty="0">
                <a:solidFill>
                  <a:schemeClr val="bg1">
                    <a:lumMod val="50000"/>
                  </a:schemeClr>
                </a:solidFill>
              </a:rPr>
              <a:t>Collateral Damage on TDCFs</a:t>
            </a:r>
          </a:p>
          <a:p>
            <a:pPr marL="971550" lvl="1" indent="-514350">
              <a:buFont typeface="+mj-lt"/>
              <a:buAutoNum type="arabicPeriod"/>
            </a:pPr>
            <a:r>
              <a:rPr lang="en-US" dirty="0">
                <a:solidFill>
                  <a:schemeClr val="bg1">
                    <a:lumMod val="50000"/>
                  </a:schemeClr>
                </a:solidFill>
              </a:rPr>
              <a:t>Final Answer</a:t>
            </a:r>
          </a:p>
          <a:p>
            <a:pPr marL="971550" lvl="1" indent="-514350">
              <a:buFont typeface="+mj-lt"/>
              <a:buAutoNum type="arabicPeriod"/>
            </a:pPr>
            <a:r>
              <a:rPr lang="en-US" dirty="0"/>
              <a:t>Conclusions</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136</a:t>
            </a:fld>
            <a:endParaRPr lang="en-US"/>
          </a:p>
        </p:txBody>
      </p:sp>
    </p:spTree>
    <p:extLst>
      <p:ext uri="{BB962C8B-B14F-4D97-AF65-F5344CB8AC3E}">
        <p14:creationId xmlns:p14="http://schemas.microsoft.com/office/powerpoint/2010/main" val="30102552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64B5-E5A0-0944-BA03-2C922EDB519B}"/>
              </a:ext>
            </a:extLst>
          </p:cNvPr>
          <p:cNvSpPr>
            <a:spLocks noGrp="1"/>
          </p:cNvSpPr>
          <p:nvPr>
            <p:ph type="title"/>
          </p:nvPr>
        </p:nvSpPr>
        <p:spPr/>
        <p:txBody>
          <a:bodyPr>
            <a:normAutofit fontScale="90000"/>
          </a:bodyPr>
          <a:lstStyle/>
          <a:p>
            <a:r>
              <a:rPr lang="en-US" dirty="0"/>
              <a:t>II.8 Conclusions</a:t>
            </a:r>
          </a:p>
        </p:txBody>
      </p:sp>
      <p:sp>
        <p:nvSpPr>
          <p:cNvPr id="3" name="Content Placeholder 2">
            <a:extLst>
              <a:ext uri="{FF2B5EF4-FFF2-40B4-BE49-F238E27FC236}">
                <a16:creationId xmlns:a16="http://schemas.microsoft.com/office/drawing/2014/main" id="{F4719027-C818-2B49-8277-B4C3E01F9ADD}"/>
              </a:ext>
            </a:extLst>
          </p:cNvPr>
          <p:cNvSpPr>
            <a:spLocks noGrp="1"/>
          </p:cNvSpPr>
          <p:nvPr>
            <p:ph idx="1"/>
          </p:nvPr>
        </p:nvSpPr>
        <p:spPr>
          <a:xfrm>
            <a:off x="652401" y="970604"/>
            <a:ext cx="7886700" cy="4788931"/>
          </a:xfrm>
        </p:spPr>
        <p:txBody>
          <a:bodyPr>
            <a:normAutofit fontScale="77500" lnSpcReduction="20000"/>
          </a:bodyPr>
          <a:lstStyle/>
          <a:p>
            <a:r>
              <a:rPr lang="en-US" dirty="0"/>
              <a:t>Lessons learned:</a:t>
            </a:r>
          </a:p>
          <a:p>
            <a:pPr lvl="1"/>
            <a:r>
              <a:rPr lang="en-US" dirty="0"/>
              <a:t>We really need to take the time to get to know all of the circuits that matter, and understand how to best measure them</a:t>
            </a:r>
          </a:p>
          <a:p>
            <a:pPr lvl="1"/>
            <a:r>
              <a:rPr lang="en-US" dirty="0"/>
              <a:t>Yes, we can predict the frequency-dependent change caused by electronics errors in the sensing function.</a:t>
            </a:r>
          </a:p>
          <a:p>
            <a:pPr lvl="1"/>
            <a:r>
              <a:rPr lang="en-US" dirty="0"/>
              <a:t>We should take a new measurement of the OMC Whitening Chassis, </a:t>
            </a:r>
          </a:p>
          <a:p>
            <a:pPr lvl="2"/>
            <a:r>
              <a:rPr lang="en-US" dirty="0"/>
              <a:t>be sure to get data down to at least 0.25 Hz (and if patience allows 0.1 Hz), and update the compensation filters.</a:t>
            </a:r>
          </a:p>
          <a:p>
            <a:pPr lvl="2"/>
            <a:r>
              <a:rPr lang="en-US" dirty="0"/>
              <a:t>be sure to take both cascading response and single filter response measurements.</a:t>
            </a:r>
          </a:p>
          <a:p>
            <a:r>
              <a:rPr lang="en-US" dirty="0"/>
              <a:t>We’ve found some insidious collateral damage of the OMC whitening chassis configuration change itself </a:t>
            </a:r>
          </a:p>
          <a:p>
            <a:pPr lvl="1"/>
            <a:r>
              <a:rPr lang="en-US" dirty="0"/>
              <a:t>the sensing function TDCFs were impacted by this, incorrectly reporting plant change, and cause *much worse* systematic error</a:t>
            </a:r>
          </a:p>
          <a:p>
            <a:pPr lvl="1"/>
            <a:r>
              <a:rPr lang="en-US" dirty="0"/>
              <a:t>Discovered and reviewed in </a:t>
            </a:r>
            <a:r>
              <a:rPr lang="en-US" dirty="0">
                <a:hlinkClick r:id="rId2"/>
              </a:rPr>
              <a:t>G2001293</a:t>
            </a:r>
            <a:endParaRPr lang="en-US" dirty="0"/>
          </a:p>
          <a:p>
            <a:pPr lvl="1"/>
            <a:endParaRPr lang="en-US" dirty="0"/>
          </a:p>
          <a:p>
            <a:r>
              <a:rPr lang="en-US" dirty="0"/>
              <a:t>Final answer (where we include OMC error itself *and* the correction for bad TDCFs) agrees nicely with 2020-03-23 measurement.</a:t>
            </a:r>
          </a:p>
        </p:txBody>
      </p:sp>
      <p:sp>
        <p:nvSpPr>
          <p:cNvPr id="4" name="Date Placeholder 3">
            <a:extLst>
              <a:ext uri="{FF2B5EF4-FFF2-40B4-BE49-F238E27FC236}">
                <a16:creationId xmlns:a16="http://schemas.microsoft.com/office/drawing/2014/main" id="{384CF787-67E9-A24F-BDBF-31C8BE02947D}"/>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9870CCCF-086E-164B-BA00-537D9CC9312F}"/>
              </a:ext>
            </a:extLst>
          </p:cNvPr>
          <p:cNvSpPr>
            <a:spLocks noGrp="1"/>
          </p:cNvSpPr>
          <p:nvPr>
            <p:ph type="sldNum" sz="quarter" idx="12"/>
          </p:nvPr>
        </p:nvSpPr>
        <p:spPr/>
        <p:txBody>
          <a:bodyPr/>
          <a:lstStyle/>
          <a:p>
            <a:fld id="{70339496-BD1E-F648-8321-5C9A4B4A55FA}" type="slidenum">
              <a:rPr lang="en-US" smtClean="0"/>
              <a:t>137</a:t>
            </a:fld>
            <a:endParaRPr lang="en-US"/>
          </a:p>
        </p:txBody>
      </p:sp>
      <p:sp>
        <p:nvSpPr>
          <p:cNvPr id="6" name="TextBox 5">
            <a:extLst>
              <a:ext uri="{FF2B5EF4-FFF2-40B4-BE49-F238E27FC236}">
                <a16:creationId xmlns:a16="http://schemas.microsoft.com/office/drawing/2014/main" id="{6F02B701-5A02-AB4C-A95D-4E9720E46D27}"/>
              </a:ext>
            </a:extLst>
          </p:cNvPr>
          <p:cNvSpPr txBox="1"/>
          <p:nvPr/>
        </p:nvSpPr>
        <p:spPr>
          <a:xfrm>
            <a:off x="4061361" y="5913912"/>
            <a:ext cx="950901" cy="769441"/>
          </a:xfrm>
          <a:prstGeom prst="rect">
            <a:avLst/>
          </a:prstGeom>
          <a:noFill/>
        </p:spPr>
        <p:txBody>
          <a:bodyPr wrap="none" rtlCol="0">
            <a:spAutoFit/>
          </a:bodyPr>
          <a:lstStyle/>
          <a:p>
            <a:r>
              <a:rPr lang="en-US" sz="4400" dirty="0"/>
              <a:t>FIN</a:t>
            </a:r>
          </a:p>
        </p:txBody>
      </p:sp>
    </p:spTree>
    <p:extLst>
      <p:ext uri="{BB962C8B-B14F-4D97-AF65-F5344CB8AC3E}">
        <p14:creationId xmlns:p14="http://schemas.microsoft.com/office/powerpoint/2010/main" val="3068736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717CC13-B343-6B4F-9669-9372411CACDD}"/>
              </a:ext>
            </a:extLst>
          </p:cNvPr>
          <p:cNvPicPr>
            <a:picLocks noChangeAspect="1"/>
          </p:cNvPicPr>
          <p:nvPr/>
        </p:nvPicPr>
        <p:blipFill>
          <a:blip r:embed="rId2"/>
          <a:stretch>
            <a:fillRect/>
          </a:stretch>
        </p:blipFill>
        <p:spPr>
          <a:xfrm>
            <a:off x="1562157" y="653145"/>
            <a:ext cx="6957732" cy="2341545"/>
          </a:xfrm>
          <a:prstGeom prst="rect">
            <a:avLst/>
          </a:prstGeom>
        </p:spPr>
      </p:pic>
      <p:sp>
        <p:nvSpPr>
          <p:cNvPr id="2" name="Title 1">
            <a:extLst>
              <a:ext uri="{FF2B5EF4-FFF2-40B4-BE49-F238E27FC236}">
                <a16:creationId xmlns:a16="http://schemas.microsoft.com/office/drawing/2014/main" id="{4228C32C-5803-3342-BA6A-FB61BBADB356}"/>
              </a:ext>
            </a:extLst>
          </p:cNvPr>
          <p:cNvSpPr>
            <a:spLocks noGrp="1"/>
          </p:cNvSpPr>
          <p:nvPr>
            <p:ph type="title"/>
          </p:nvPr>
        </p:nvSpPr>
        <p:spPr/>
        <p:txBody>
          <a:bodyPr>
            <a:normAutofit fontScale="90000"/>
          </a:bodyPr>
          <a:lstStyle/>
          <a:p>
            <a:r>
              <a:rPr lang="en-US" dirty="0"/>
              <a:t>I.3 Review of the Circuit: </a:t>
            </a:r>
            <a:r>
              <a:rPr lang="en-US" sz="3100" dirty="0"/>
              <a:t>Simplified, Single-Ended</a:t>
            </a:r>
            <a:endParaRPr lang="en-US" dirty="0"/>
          </a:p>
        </p:txBody>
      </p:sp>
      <p:sp>
        <p:nvSpPr>
          <p:cNvPr id="4" name="Date Placeholder 3">
            <a:extLst>
              <a:ext uri="{FF2B5EF4-FFF2-40B4-BE49-F238E27FC236}">
                <a16:creationId xmlns:a16="http://schemas.microsoft.com/office/drawing/2014/main" id="{5A3FE51B-AD7A-CA42-86B9-1604D12B46CC}"/>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683C488B-617B-564A-8D22-FA5FA4065505}"/>
              </a:ext>
            </a:extLst>
          </p:cNvPr>
          <p:cNvSpPr>
            <a:spLocks noGrp="1"/>
          </p:cNvSpPr>
          <p:nvPr>
            <p:ph type="sldNum" sz="quarter" idx="12"/>
          </p:nvPr>
        </p:nvSpPr>
        <p:spPr/>
        <p:txBody>
          <a:bodyPr/>
          <a:lstStyle/>
          <a:p>
            <a:fld id="{70339496-BD1E-F648-8321-5C9A4B4A55FA}" type="slidenum">
              <a:rPr lang="en-US" smtClean="0"/>
              <a:t>14</a:t>
            </a:fld>
            <a:endParaRPr lang="en-US"/>
          </a:p>
        </p:txBody>
      </p:sp>
      <p:cxnSp>
        <p:nvCxnSpPr>
          <p:cNvPr id="9" name="Straight Arrow Connector 8">
            <a:extLst>
              <a:ext uri="{FF2B5EF4-FFF2-40B4-BE49-F238E27FC236}">
                <a16:creationId xmlns:a16="http://schemas.microsoft.com/office/drawing/2014/main" id="{7769631B-22C7-9342-AEFB-F1F84ED754E3}"/>
              </a:ext>
            </a:extLst>
          </p:cNvPr>
          <p:cNvCxnSpPr>
            <a:cxnSpLocks/>
          </p:cNvCxnSpPr>
          <p:nvPr/>
        </p:nvCxnSpPr>
        <p:spPr>
          <a:xfrm>
            <a:off x="1392057" y="1601185"/>
            <a:ext cx="0" cy="1391397"/>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814BB1-9685-BA4A-8DF4-2B1BD663FC89}"/>
              </a:ext>
            </a:extLst>
          </p:cNvPr>
          <p:cNvSpPr txBox="1"/>
          <p:nvPr/>
        </p:nvSpPr>
        <p:spPr>
          <a:xfrm>
            <a:off x="948714" y="1767444"/>
            <a:ext cx="455766"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5B325770-5B12-2345-A1DF-B136CC6EF75C}"/>
              </a:ext>
            </a:extLst>
          </p:cNvPr>
          <p:cNvSpPr/>
          <p:nvPr/>
        </p:nvSpPr>
        <p:spPr>
          <a:xfrm>
            <a:off x="95661" y="3149504"/>
            <a:ext cx="8866909" cy="923330"/>
          </a:xfrm>
          <a:prstGeom prst="rect">
            <a:avLst/>
          </a:prstGeom>
        </p:spPr>
        <p:txBody>
          <a:bodyPr wrap="square">
            <a:spAutoFit/>
          </a:bodyPr>
          <a:lstStyle/>
          <a:p>
            <a:pPr marL="285750" indent="-285750">
              <a:buFont typeface="Arial" panose="020B0604020202020204" pitchFamily="34" charset="0"/>
              <a:buChar char="•"/>
            </a:pPr>
            <a:r>
              <a:rPr lang="en-US" b="1" dirty="0"/>
              <a:t>One trick for differential circuit analysis: </a:t>
            </a:r>
            <a:r>
              <a:rPr lang="en-US" dirty="0"/>
              <a:t>consider only one leg, and divide everything that “crosses between legs” by two -- voltage, impedance, </a:t>
            </a:r>
            <a:r>
              <a:rPr lang="en-US" dirty="0" err="1"/>
              <a:t>etc</a:t>
            </a:r>
            <a:r>
              <a:rPr lang="en-US" dirty="0"/>
              <a:t>, -- and reference everything to ground (0V). The transfer functions are the same, and the analysis is equivalent. </a:t>
            </a:r>
          </a:p>
        </p:txBody>
      </p:sp>
      <p:grpSp>
        <p:nvGrpSpPr>
          <p:cNvPr id="22" name="Group 21">
            <a:extLst>
              <a:ext uri="{FF2B5EF4-FFF2-40B4-BE49-F238E27FC236}">
                <a16:creationId xmlns:a16="http://schemas.microsoft.com/office/drawing/2014/main" id="{72B327D9-CE19-084C-A570-975B7DE349CF}"/>
              </a:ext>
            </a:extLst>
          </p:cNvPr>
          <p:cNvGrpSpPr/>
          <p:nvPr/>
        </p:nvGrpSpPr>
        <p:grpSpPr>
          <a:xfrm>
            <a:off x="770584" y="1634842"/>
            <a:ext cx="301686" cy="674131"/>
            <a:chOff x="748146" y="1801092"/>
            <a:chExt cx="301686" cy="674131"/>
          </a:xfrm>
        </p:grpSpPr>
        <p:sp>
          <p:nvSpPr>
            <p:cNvPr id="17" name="TextBox 16">
              <a:extLst>
                <a:ext uri="{FF2B5EF4-FFF2-40B4-BE49-F238E27FC236}">
                  <a16:creationId xmlns:a16="http://schemas.microsoft.com/office/drawing/2014/main" id="{86E4AFCA-5FF3-2341-B235-099AC22C52D3}"/>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18" name="TextBox 17">
              <a:extLst>
                <a:ext uri="{FF2B5EF4-FFF2-40B4-BE49-F238E27FC236}">
                  <a16:creationId xmlns:a16="http://schemas.microsoft.com/office/drawing/2014/main" id="{10351F61-1BC5-3B46-B118-37809F893315}"/>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20" name="Straight Connector 19">
              <a:extLst>
                <a:ext uri="{FF2B5EF4-FFF2-40B4-BE49-F238E27FC236}">
                  <a16:creationId xmlns:a16="http://schemas.microsoft.com/office/drawing/2014/main" id="{6395AA0F-48C9-A44B-8A0A-4A411DD8FBC0}"/>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E40743E-BDE3-784B-9906-DF3257AE8309}"/>
                  </a:ext>
                </a:extLst>
              </p:cNvPr>
              <p:cNvSpPr txBox="1"/>
              <p:nvPr/>
            </p:nvSpPr>
            <p:spPr>
              <a:xfrm>
                <a:off x="212848" y="4372495"/>
                <a:ext cx="2893292" cy="5671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𝑍</m:t>
                          </m:r>
                        </m:e>
                        <m:sub>
                          <m:r>
                            <a:rPr lang="en-US" b="0" i="1" smtClean="0">
                              <a:latin typeface="Cambria Math" panose="02040503050406030204" pitchFamily="18" charset="0"/>
                            </a:rPr>
                            <m:t>𝑠𝑤</m:t>
                          </m:r>
                        </m:sub>
                        <m:sup>
                          <m:r>
                            <a:rPr lang="en-US" b="0" i="1" smtClean="0">
                              <a:latin typeface="Cambria Math" panose="02040503050406030204" pitchFamily="18" charset="0"/>
                            </a:rPr>
                            <m:t>𝑂𝑝𝑒𝑛</m:t>
                          </m:r>
                        </m:sup>
                      </m:sSubSup>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𝜔</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21</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23</m:t>
                                  </m:r>
                                </m:sub>
                              </m:sSub>
                            </m:den>
                          </m:f>
                        </m:e>
                      </m:d>
                    </m:oMath>
                  </m:oMathPara>
                </a14:m>
                <a:endParaRPr lang="en-US" dirty="0"/>
              </a:p>
            </p:txBody>
          </p:sp>
        </mc:Choice>
        <mc:Fallback xmlns="">
          <p:sp>
            <p:nvSpPr>
              <p:cNvPr id="32" name="TextBox 31">
                <a:extLst>
                  <a:ext uri="{FF2B5EF4-FFF2-40B4-BE49-F238E27FC236}">
                    <a16:creationId xmlns:a16="http://schemas.microsoft.com/office/drawing/2014/main" id="{6E40743E-BDE3-784B-9906-DF3257AE8309}"/>
                  </a:ext>
                </a:extLst>
              </p:cNvPr>
              <p:cNvSpPr txBox="1">
                <a:spLocks noRot="1" noChangeAspect="1" noMove="1" noResize="1" noEditPoints="1" noAdjustHandles="1" noChangeArrowheads="1" noChangeShapeType="1" noTextEdit="1"/>
              </p:cNvSpPr>
              <p:nvPr/>
            </p:nvSpPr>
            <p:spPr>
              <a:xfrm>
                <a:off x="212848" y="4372495"/>
                <a:ext cx="2893292" cy="567143"/>
              </a:xfrm>
              <a:prstGeom prst="rect">
                <a:avLst/>
              </a:prstGeom>
              <a:blipFill>
                <a:blip r:embed="rId3"/>
                <a:stretch>
                  <a:fillRect l="-1310" t="-2174"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7A9EB2B-E5BB-CD41-AA71-DB2F044B9B7F}"/>
                  </a:ext>
                </a:extLst>
              </p:cNvPr>
              <p:cNvSpPr txBox="1"/>
              <p:nvPr/>
            </p:nvSpPr>
            <p:spPr>
              <a:xfrm>
                <a:off x="198994" y="5037515"/>
                <a:ext cx="3808287" cy="5671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𝑍</m:t>
                          </m:r>
                        </m:e>
                        <m:sub>
                          <m:r>
                            <a:rPr lang="en-US" b="0" i="1" smtClean="0">
                              <a:latin typeface="Cambria Math" panose="02040503050406030204" pitchFamily="18" charset="0"/>
                            </a:rPr>
                            <m:t>𝑠𝑤</m:t>
                          </m:r>
                        </m:sub>
                        <m:sup>
                          <m:r>
                            <a:rPr lang="en-US" b="0" i="1" smtClean="0">
                              <a:latin typeface="Cambria Math" panose="02040503050406030204" pitchFamily="18" charset="0"/>
                            </a:rPr>
                            <m:t>𝐶𝑙𝑜𝑠𝑒𝑑</m:t>
                          </m:r>
                        </m:sup>
                      </m:sSubSup>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𝜔</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17</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17</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21</m:t>
                                      </m:r>
                                    </m:sub>
                                  </m:sSub>
                                </m:den>
                              </m:f>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23</m:t>
                                  </m:r>
                                </m:sub>
                              </m:sSub>
                            </m:den>
                          </m:f>
                        </m:e>
                      </m:d>
                    </m:oMath>
                  </m:oMathPara>
                </a14:m>
                <a:endParaRPr lang="en-US" dirty="0"/>
              </a:p>
            </p:txBody>
          </p:sp>
        </mc:Choice>
        <mc:Fallback xmlns="">
          <p:sp>
            <p:nvSpPr>
              <p:cNvPr id="33" name="TextBox 32">
                <a:extLst>
                  <a:ext uri="{FF2B5EF4-FFF2-40B4-BE49-F238E27FC236}">
                    <a16:creationId xmlns:a16="http://schemas.microsoft.com/office/drawing/2014/main" id="{67A9EB2B-E5BB-CD41-AA71-DB2F044B9B7F}"/>
                  </a:ext>
                </a:extLst>
              </p:cNvPr>
              <p:cNvSpPr txBox="1">
                <a:spLocks noRot="1" noChangeAspect="1" noMove="1" noResize="1" noEditPoints="1" noAdjustHandles="1" noChangeArrowheads="1" noChangeShapeType="1" noTextEdit="1"/>
              </p:cNvSpPr>
              <p:nvPr/>
            </p:nvSpPr>
            <p:spPr>
              <a:xfrm>
                <a:off x="198994" y="5037515"/>
                <a:ext cx="3808287" cy="567143"/>
              </a:xfrm>
              <a:prstGeom prst="rect">
                <a:avLst/>
              </a:prstGeom>
              <a:blipFill>
                <a:blip r:embed="rId4"/>
                <a:stretch>
                  <a:fillRect l="-997" t="-4444" b="-6667"/>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2DF9581-56B4-774B-8DD3-1BF9128A2AD0}"/>
              </a:ext>
            </a:extLst>
          </p:cNvPr>
          <p:cNvSpPr txBox="1"/>
          <p:nvPr/>
        </p:nvSpPr>
        <p:spPr>
          <a:xfrm>
            <a:off x="3428673" y="1753586"/>
            <a:ext cx="625492" cy="400110"/>
          </a:xfrm>
          <a:prstGeom prst="rect">
            <a:avLst/>
          </a:prstGeom>
          <a:noFill/>
        </p:spPr>
        <p:txBody>
          <a:bodyPr wrap="non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LP1</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B6DEE168-6B44-C44F-B852-2F30DA618D4F}"/>
              </a:ext>
            </a:extLst>
          </p:cNvPr>
          <p:cNvCxnSpPr>
            <a:cxnSpLocks/>
          </p:cNvCxnSpPr>
          <p:nvPr/>
        </p:nvCxnSpPr>
        <p:spPr>
          <a:xfrm>
            <a:off x="3165439" y="1601184"/>
            <a:ext cx="0" cy="1405252"/>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4AEB3654-BAAB-7A4C-AF8A-C6E02F1433BA}"/>
              </a:ext>
            </a:extLst>
          </p:cNvPr>
          <p:cNvGrpSpPr/>
          <p:nvPr/>
        </p:nvGrpSpPr>
        <p:grpSpPr>
          <a:xfrm>
            <a:off x="3208984" y="1607133"/>
            <a:ext cx="301686" cy="674131"/>
            <a:chOff x="748146" y="1801092"/>
            <a:chExt cx="301686" cy="674131"/>
          </a:xfrm>
        </p:grpSpPr>
        <p:sp>
          <p:nvSpPr>
            <p:cNvPr id="38" name="TextBox 37">
              <a:extLst>
                <a:ext uri="{FF2B5EF4-FFF2-40B4-BE49-F238E27FC236}">
                  <a16:creationId xmlns:a16="http://schemas.microsoft.com/office/drawing/2014/main" id="{AF57CB39-A863-DF45-A791-DEB545B5AFF9}"/>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39" name="TextBox 38">
              <a:extLst>
                <a:ext uri="{FF2B5EF4-FFF2-40B4-BE49-F238E27FC236}">
                  <a16:creationId xmlns:a16="http://schemas.microsoft.com/office/drawing/2014/main" id="{D5783A4A-02C3-7747-8F1E-F1657B7B6007}"/>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40" name="Straight Connector 39">
              <a:extLst>
                <a:ext uri="{FF2B5EF4-FFF2-40B4-BE49-F238E27FC236}">
                  <a16:creationId xmlns:a16="http://schemas.microsoft.com/office/drawing/2014/main" id="{FABC4C6E-C9D0-3B46-9306-211EEEB94BE2}"/>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A4364AE-D61F-B544-B1C7-F8ED51037F1B}"/>
                  </a:ext>
                </a:extLst>
              </p:cNvPr>
              <p:cNvSpPr txBox="1"/>
              <p:nvPr/>
            </p:nvSpPr>
            <p:spPr>
              <a:xfrm>
                <a:off x="143576" y="5799514"/>
                <a:ext cx="3823611" cy="5846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𝑉</m:t>
                              </m:r>
                            </m:e>
                            <m:sub>
                              <m:r>
                                <a:rPr lang="en-US" b="0" i="1" smtClean="0">
                                  <a:latin typeface="Cambria Math" panose="02040503050406030204" pitchFamily="18" charset="0"/>
                                </a:rPr>
                                <m:t>𝐿𝑃</m:t>
                              </m:r>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𝑉</m:t>
                              </m:r>
                            </m:e>
                            <m:sub>
                              <m:r>
                                <a:rPr lang="en-US" b="0" i="1" smtClean="0">
                                  <a:latin typeface="Cambria Math" panose="02040503050406030204" pitchFamily="18" charset="0"/>
                                </a:rPr>
                                <m:t>𝑖𝑛</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𝐿𝑃</m:t>
                              </m:r>
                              <m:r>
                                <a:rPr lang="en-US" i="1">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𝑖𝑛</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𝐿𝑃</m:t>
                          </m:r>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𝑠𝑤</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8</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𝑠𝑤</m:t>
                              </m:r>
                            </m:sub>
                          </m:sSub>
                        </m:den>
                      </m:f>
                    </m:oMath>
                  </m:oMathPara>
                </a14:m>
                <a:endParaRPr lang="en-US" dirty="0"/>
              </a:p>
            </p:txBody>
          </p:sp>
        </mc:Choice>
        <mc:Fallback xmlns="">
          <p:sp>
            <p:nvSpPr>
              <p:cNvPr id="41" name="TextBox 40">
                <a:extLst>
                  <a:ext uri="{FF2B5EF4-FFF2-40B4-BE49-F238E27FC236}">
                    <a16:creationId xmlns:a16="http://schemas.microsoft.com/office/drawing/2014/main" id="{9A4364AE-D61F-B544-B1C7-F8ED51037F1B}"/>
                  </a:ext>
                </a:extLst>
              </p:cNvPr>
              <p:cNvSpPr txBox="1">
                <a:spLocks noRot="1" noChangeAspect="1" noMove="1" noResize="1" noEditPoints="1" noAdjustHandles="1" noChangeArrowheads="1" noChangeShapeType="1" noTextEdit="1"/>
              </p:cNvSpPr>
              <p:nvPr/>
            </p:nvSpPr>
            <p:spPr>
              <a:xfrm>
                <a:off x="143576" y="5799514"/>
                <a:ext cx="3823611" cy="584647"/>
              </a:xfrm>
              <a:prstGeom prst="rect">
                <a:avLst/>
              </a:prstGeom>
              <a:blipFill>
                <a:blip r:embed="rId5"/>
                <a:stretch>
                  <a:fillRect l="-2649" t="-78723" b="-1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6BE878A1-6AF2-CB4A-8EC1-0826F078A24D}"/>
                  </a:ext>
                </a:extLst>
              </p:cNvPr>
              <p:cNvSpPr/>
              <p:nvPr/>
            </p:nvSpPr>
            <p:spPr>
              <a:xfrm>
                <a:off x="4529833" y="4679386"/>
                <a:ext cx="4505464" cy="11108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𝐿𝑃</m:t>
                                  </m:r>
                                  <m:r>
                                    <a:rPr lang="en-US" i="1">
                                      <a:latin typeface="Cambria Math" panose="02040503050406030204" pitchFamily="18" charset="0"/>
                                    </a:rPr>
                                    <m:t>1</m:t>
                                  </m:r>
                                </m:sub>
                              </m:sSub>
                            </m:e>
                          </m:d>
                        </m:e>
                        <m:sub>
                          <m:r>
                            <a:rPr lang="en-US" b="0" i="1" smtClean="0">
                              <a:latin typeface="Cambria Math" panose="02040503050406030204" pitchFamily="18" charset="0"/>
                            </a:rPr>
                            <m:t>𝑐𝑙𝑜𝑠𝑒𝑑</m:t>
                          </m:r>
                        </m:sub>
                      </m:sSub>
                      <m:r>
                        <a:rPr lang="en-US" i="1">
                          <a:latin typeface="Cambria Math" panose="02040503050406030204" pitchFamily="18" charset="0"/>
                        </a:rPr>
                        <m:t>=</m:t>
                      </m:r>
                      <m:f>
                        <m:fPr>
                          <m:ctrlPr>
                            <a:rPr lang="en-US" i="1">
                              <a:latin typeface="Cambria Math" panose="02040503050406030204" pitchFamily="18" charset="0"/>
                            </a:rPr>
                          </m:ctrlPr>
                        </m:fPr>
                        <m:num>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17</m:t>
                                          </m:r>
                                        </m:sub>
                                      </m:sSub>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21</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17</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21</m:t>
                                          </m:r>
                                        </m:sub>
                                      </m:sSub>
                                    </m:den>
                                  </m:f>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23</m:t>
                                      </m:r>
                                    </m:sub>
                                  </m:sSub>
                                </m:den>
                              </m:f>
                            </m:e>
                          </m:d>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8</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17</m:t>
                                          </m:r>
                                        </m:sub>
                                      </m:sSub>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21</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17</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21</m:t>
                                          </m:r>
                                        </m:sub>
                                      </m:sSub>
                                    </m:den>
                                  </m:f>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23</m:t>
                                      </m:r>
                                    </m:sub>
                                  </m:sSub>
                                </m:den>
                              </m:f>
                            </m:e>
                          </m:d>
                        </m:den>
                      </m:f>
                    </m:oMath>
                  </m:oMathPara>
                </a14:m>
                <a:endParaRPr lang="en-US" dirty="0"/>
              </a:p>
            </p:txBody>
          </p:sp>
        </mc:Choice>
        <mc:Fallback xmlns="">
          <p:sp>
            <p:nvSpPr>
              <p:cNvPr id="42" name="Rectangle 41">
                <a:extLst>
                  <a:ext uri="{FF2B5EF4-FFF2-40B4-BE49-F238E27FC236}">
                    <a16:creationId xmlns:a16="http://schemas.microsoft.com/office/drawing/2014/main" id="{6BE878A1-6AF2-CB4A-8EC1-0826F078A24D}"/>
                  </a:ext>
                </a:extLst>
              </p:cNvPr>
              <p:cNvSpPr>
                <a:spLocks noRot="1" noChangeAspect="1" noMove="1" noResize="1" noEditPoints="1" noAdjustHandles="1" noChangeArrowheads="1" noChangeShapeType="1" noTextEdit="1"/>
              </p:cNvSpPr>
              <p:nvPr/>
            </p:nvSpPr>
            <p:spPr>
              <a:xfrm>
                <a:off x="4529833" y="4679386"/>
                <a:ext cx="4505464" cy="1110882"/>
              </a:xfrm>
              <a:prstGeom prst="rect">
                <a:avLst/>
              </a:prstGeom>
              <a:blipFill>
                <a:blip r:embed="rId6"/>
                <a:stretch>
                  <a:fillRect l="-3944" t="-49438" b="-86517"/>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8D1024AC-979A-D047-8679-00223D2FEF4C}"/>
              </a:ext>
            </a:extLst>
          </p:cNvPr>
          <p:cNvSpPr txBox="1"/>
          <p:nvPr/>
        </p:nvSpPr>
        <p:spPr>
          <a:xfrm>
            <a:off x="4544291" y="5749636"/>
            <a:ext cx="4599709" cy="923330"/>
          </a:xfrm>
          <a:prstGeom prst="rect">
            <a:avLst/>
          </a:prstGeom>
          <a:noFill/>
        </p:spPr>
        <p:txBody>
          <a:bodyPr wrap="square" rtlCol="0">
            <a:spAutoFit/>
          </a:bodyPr>
          <a:lstStyle/>
          <a:p>
            <a:r>
              <a:rPr lang="en-US" dirty="0"/>
              <a:t>which is enough to plot the transfer function, but we can re-arrange to show the analytic computation of the poles and zeros of this TF…</a:t>
            </a:r>
          </a:p>
        </p:txBody>
      </p:sp>
      <p:sp>
        <p:nvSpPr>
          <p:cNvPr id="45" name="TextBox 44">
            <a:extLst>
              <a:ext uri="{FF2B5EF4-FFF2-40B4-BE49-F238E27FC236}">
                <a16:creationId xmlns:a16="http://schemas.microsoft.com/office/drawing/2014/main" id="{10EC321A-E925-0641-B703-BDAA4B5D4814}"/>
              </a:ext>
            </a:extLst>
          </p:cNvPr>
          <p:cNvSpPr txBox="1"/>
          <p:nvPr/>
        </p:nvSpPr>
        <p:spPr>
          <a:xfrm>
            <a:off x="4530435" y="4308764"/>
            <a:ext cx="3541675" cy="369332"/>
          </a:xfrm>
          <a:prstGeom prst="rect">
            <a:avLst/>
          </a:prstGeom>
          <a:noFill/>
        </p:spPr>
        <p:txBody>
          <a:bodyPr wrap="none" rtlCol="0">
            <a:spAutoFit/>
          </a:bodyPr>
          <a:lstStyle/>
          <a:p>
            <a:r>
              <a:rPr lang="en-US" dirty="0"/>
              <a:t>With the switch closed, that means,</a:t>
            </a:r>
          </a:p>
        </p:txBody>
      </p:sp>
      <p:cxnSp>
        <p:nvCxnSpPr>
          <p:cNvPr id="46" name="Straight Arrow Connector 45">
            <a:extLst>
              <a:ext uri="{FF2B5EF4-FFF2-40B4-BE49-F238E27FC236}">
                <a16:creationId xmlns:a16="http://schemas.microsoft.com/office/drawing/2014/main" id="{3B4E8AC9-3D19-5A47-A2D7-273AC1B5D25A}"/>
              </a:ext>
            </a:extLst>
          </p:cNvPr>
          <p:cNvCxnSpPr>
            <a:cxnSpLocks/>
          </p:cNvCxnSpPr>
          <p:nvPr/>
        </p:nvCxnSpPr>
        <p:spPr>
          <a:xfrm>
            <a:off x="2106561" y="1739732"/>
            <a:ext cx="0" cy="123899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243B270-9CE0-8D49-803D-90FBA9633249}"/>
              </a:ext>
            </a:extLst>
          </p:cNvPr>
          <p:cNvSpPr txBox="1"/>
          <p:nvPr/>
        </p:nvSpPr>
        <p:spPr>
          <a:xfrm>
            <a:off x="1552377" y="2129638"/>
            <a:ext cx="572593"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sw</a:t>
            </a:r>
            <a:endParaRPr lang="en-US" sz="2400" i="1" dirty="0">
              <a:latin typeface="Times New Roman" panose="02020603050405020304" pitchFamily="18" charset="0"/>
              <a:cs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id="{99896831-32EF-6042-A7DF-6405EA269039}"/>
              </a:ext>
            </a:extLst>
          </p:cNvPr>
          <p:cNvCxnSpPr>
            <a:cxnSpLocks/>
          </p:cNvCxnSpPr>
          <p:nvPr/>
        </p:nvCxnSpPr>
        <p:spPr>
          <a:xfrm>
            <a:off x="6191013" y="1721918"/>
            <a:ext cx="94012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4686731-0899-FA4A-8F2F-92E2886B9885}"/>
              </a:ext>
            </a:extLst>
          </p:cNvPr>
          <p:cNvSpPr txBox="1"/>
          <p:nvPr/>
        </p:nvSpPr>
        <p:spPr>
          <a:xfrm>
            <a:off x="6210806" y="1743031"/>
            <a:ext cx="845121" cy="523220"/>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Z</a:t>
            </a:r>
            <a:r>
              <a:rPr lang="en-US" sz="2800" i="1" baseline="-25000" dirty="0" err="1">
                <a:latin typeface="Times New Roman" panose="02020603050405020304" pitchFamily="18" charset="0"/>
                <a:cs typeface="Times New Roman" panose="02020603050405020304" pitchFamily="18" charset="0"/>
              </a:rPr>
              <a:t>out</a:t>
            </a:r>
            <a:endParaRPr lang="en-US" sz="2800" i="1" dirty="0">
              <a:latin typeface="Times New Roman" panose="02020603050405020304" pitchFamily="18" charset="0"/>
              <a:cs typeface="Times New Roman" panose="02020603050405020304" pitchFamily="18" charset="0"/>
            </a:endParaRPr>
          </a:p>
        </p:txBody>
      </p:sp>
      <p:cxnSp>
        <p:nvCxnSpPr>
          <p:cNvPr id="52" name="Straight Arrow Connector 51">
            <a:extLst>
              <a:ext uri="{FF2B5EF4-FFF2-40B4-BE49-F238E27FC236}">
                <a16:creationId xmlns:a16="http://schemas.microsoft.com/office/drawing/2014/main" id="{FB3BE713-2E79-7944-B72C-086259B11805}"/>
              </a:ext>
            </a:extLst>
          </p:cNvPr>
          <p:cNvCxnSpPr>
            <a:cxnSpLocks/>
          </p:cNvCxnSpPr>
          <p:nvPr/>
        </p:nvCxnSpPr>
        <p:spPr>
          <a:xfrm>
            <a:off x="4038600" y="2557150"/>
            <a:ext cx="18288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F185B60-7181-C04A-8A39-B6951D2C5B52}"/>
              </a:ext>
            </a:extLst>
          </p:cNvPr>
          <p:cNvSpPr txBox="1"/>
          <p:nvPr/>
        </p:nvSpPr>
        <p:spPr>
          <a:xfrm>
            <a:off x="4447977" y="1837373"/>
            <a:ext cx="950901" cy="584775"/>
          </a:xfrm>
          <a:prstGeom prst="rect">
            <a:avLst/>
          </a:prstGeom>
          <a:noFill/>
        </p:spPr>
        <p:txBody>
          <a:bodyPr wrap="square" rtlCol="0">
            <a:spAutoFit/>
          </a:bodyPr>
          <a:lstStyle/>
          <a:p>
            <a:r>
              <a:rPr lang="en-US" sz="3200" i="1" dirty="0" err="1">
                <a:latin typeface="Times New Roman" panose="02020603050405020304" pitchFamily="18" charset="0"/>
                <a:cs typeface="Times New Roman" panose="02020603050405020304" pitchFamily="18" charset="0"/>
              </a:rPr>
              <a:t>G</a:t>
            </a:r>
            <a:r>
              <a:rPr lang="en-US" sz="3200" i="1" baseline="-25000" dirty="0" err="1">
                <a:latin typeface="Times New Roman" panose="02020603050405020304" pitchFamily="18" charset="0"/>
                <a:cs typeface="Times New Roman" panose="02020603050405020304" pitchFamily="18" charset="0"/>
              </a:rPr>
              <a:t>amp</a:t>
            </a:r>
            <a:endParaRPr lang="en-US" sz="3200" i="1" dirty="0">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C23FB269-04C9-F244-A94D-A7C47B404A50}"/>
              </a:ext>
            </a:extLst>
          </p:cNvPr>
          <p:cNvSpPr txBox="1"/>
          <p:nvPr/>
        </p:nvSpPr>
        <p:spPr>
          <a:xfrm>
            <a:off x="1785260" y="843144"/>
            <a:ext cx="950901" cy="584775"/>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G</a:t>
            </a:r>
            <a:r>
              <a:rPr lang="en-US" sz="3200" i="1" baseline="-25000" dirty="0">
                <a:latin typeface="Times New Roman" panose="02020603050405020304" pitchFamily="18" charset="0"/>
                <a:cs typeface="Times New Roman" panose="02020603050405020304" pitchFamily="18" charset="0"/>
              </a:rPr>
              <a:t>LP1</a:t>
            </a:r>
            <a:endParaRPr lang="en-US" sz="3200" i="1" dirty="0">
              <a:latin typeface="Times New Roman" panose="02020603050405020304" pitchFamily="18" charset="0"/>
              <a:cs typeface="Times New Roman" panose="02020603050405020304" pitchFamily="18" charset="0"/>
            </a:endParaRPr>
          </a:p>
        </p:txBody>
      </p:sp>
      <p:cxnSp>
        <p:nvCxnSpPr>
          <p:cNvPr id="58" name="Straight Arrow Connector 57">
            <a:extLst>
              <a:ext uri="{FF2B5EF4-FFF2-40B4-BE49-F238E27FC236}">
                <a16:creationId xmlns:a16="http://schemas.microsoft.com/office/drawing/2014/main" id="{4CFE0606-3AAE-574D-A476-6C9AE3006F90}"/>
              </a:ext>
            </a:extLst>
          </p:cNvPr>
          <p:cNvCxnSpPr>
            <a:cxnSpLocks/>
          </p:cNvCxnSpPr>
          <p:nvPr/>
        </p:nvCxnSpPr>
        <p:spPr>
          <a:xfrm>
            <a:off x="1422402" y="1417778"/>
            <a:ext cx="174171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5555D81-79D9-6F4F-A139-E288A2FF6281}"/>
              </a:ext>
            </a:extLst>
          </p:cNvPr>
          <p:cNvCxnSpPr>
            <a:cxnSpLocks/>
          </p:cNvCxnSpPr>
          <p:nvPr/>
        </p:nvCxnSpPr>
        <p:spPr>
          <a:xfrm flipV="1">
            <a:off x="7886701" y="1649846"/>
            <a:ext cx="0" cy="144895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44240B0-AB34-954E-9EE8-FE6ED04BB441}"/>
              </a:ext>
            </a:extLst>
          </p:cNvPr>
          <p:cNvCxnSpPr>
            <a:cxnSpLocks/>
          </p:cNvCxnSpPr>
          <p:nvPr/>
        </p:nvCxnSpPr>
        <p:spPr>
          <a:xfrm>
            <a:off x="7888682" y="2047004"/>
            <a:ext cx="0" cy="6887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4CD54BE-C1A9-3E4C-92CF-5A35071EFA7F}"/>
              </a:ext>
            </a:extLst>
          </p:cNvPr>
          <p:cNvSpPr txBox="1"/>
          <p:nvPr/>
        </p:nvSpPr>
        <p:spPr>
          <a:xfrm>
            <a:off x="7950040" y="2106381"/>
            <a:ext cx="526106" cy="400110"/>
          </a:xfrm>
          <a:prstGeom prst="rect">
            <a:avLst/>
          </a:prstGeom>
          <a:noFill/>
        </p:spPr>
        <p:txBody>
          <a:bodyPr wrap="square" rtlCol="0">
            <a:spAutoFit/>
          </a:bodyPr>
          <a:lstStyle/>
          <a:p>
            <a:r>
              <a:rPr lang="en-US" sz="2000" i="1" dirty="0" err="1">
                <a:solidFill>
                  <a:schemeClr val="accent1"/>
                </a:solidFill>
                <a:latin typeface="Times New Roman" panose="02020603050405020304" pitchFamily="18" charset="0"/>
                <a:cs typeface="Times New Roman" panose="02020603050405020304" pitchFamily="18" charset="0"/>
              </a:rPr>
              <a:t>I</a:t>
            </a:r>
            <a:r>
              <a:rPr lang="en-US" sz="2000" i="1" baseline="-25000" dirty="0" err="1">
                <a:solidFill>
                  <a:schemeClr val="accent1"/>
                </a:solidFill>
                <a:latin typeface="Times New Roman" panose="02020603050405020304" pitchFamily="18" charset="0"/>
                <a:cs typeface="Times New Roman" panose="02020603050405020304" pitchFamily="18" charset="0"/>
              </a:rPr>
              <a:t>coil</a:t>
            </a:r>
            <a:endParaRPr lang="en-US" sz="2000" i="1" dirty="0">
              <a:solidFill>
                <a:schemeClr val="accent1"/>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EDBC16D9-E107-CA44-9682-1E022487330F}"/>
              </a:ext>
            </a:extLst>
          </p:cNvPr>
          <p:cNvSpPr txBox="1"/>
          <p:nvPr/>
        </p:nvSpPr>
        <p:spPr>
          <a:xfrm>
            <a:off x="7940251" y="2558966"/>
            <a:ext cx="1114849"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coil</a:t>
            </a:r>
            <a:r>
              <a:rPr lang="en-US" sz="2400" i="1" dirty="0">
                <a:latin typeface="Times New Roman" panose="02020603050405020304" pitchFamily="18" charset="0"/>
                <a:cs typeface="Times New Roman" panose="02020603050405020304" pitchFamily="18" charset="0"/>
              </a:rPr>
              <a:t> / 2</a:t>
            </a:r>
          </a:p>
        </p:txBody>
      </p:sp>
    </p:spTree>
    <p:extLst>
      <p:ext uri="{BB962C8B-B14F-4D97-AF65-F5344CB8AC3E}">
        <p14:creationId xmlns:p14="http://schemas.microsoft.com/office/powerpoint/2010/main" val="1448863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A475-AE07-C74E-BD84-7986ED91DB9C}"/>
              </a:ext>
            </a:extLst>
          </p:cNvPr>
          <p:cNvSpPr>
            <a:spLocks noGrp="1"/>
          </p:cNvSpPr>
          <p:nvPr>
            <p:ph type="title"/>
          </p:nvPr>
        </p:nvSpPr>
        <p:spPr/>
        <p:txBody>
          <a:bodyPr>
            <a:normAutofit fontScale="90000"/>
          </a:bodyPr>
          <a:lstStyle/>
          <a:p>
            <a:r>
              <a:rPr lang="en-US" dirty="0"/>
              <a:t>I.3 Review of the Circuit: </a:t>
            </a:r>
            <a:r>
              <a:rPr lang="en-US" sz="3100" dirty="0"/>
              <a:t>The Low Pass</a:t>
            </a:r>
            <a:endParaRPr lang="en-US" dirty="0"/>
          </a:p>
        </p:txBody>
      </p:sp>
      <p:sp>
        <p:nvSpPr>
          <p:cNvPr id="4" name="Date Placeholder 3">
            <a:extLst>
              <a:ext uri="{FF2B5EF4-FFF2-40B4-BE49-F238E27FC236}">
                <a16:creationId xmlns:a16="http://schemas.microsoft.com/office/drawing/2014/main" id="{2F1B88BA-C2EB-2048-9A48-DA56C76F7B67}"/>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EC42276F-B7BA-8941-9A75-CD64D312536A}"/>
              </a:ext>
            </a:extLst>
          </p:cNvPr>
          <p:cNvSpPr>
            <a:spLocks noGrp="1"/>
          </p:cNvSpPr>
          <p:nvPr>
            <p:ph type="sldNum" sz="quarter" idx="12"/>
          </p:nvPr>
        </p:nvSpPr>
        <p:spPr/>
        <p:txBody>
          <a:bodyPr/>
          <a:lstStyle/>
          <a:p>
            <a:fld id="{70339496-BD1E-F648-8321-5C9A4B4A55FA}" type="slidenum">
              <a:rPr lang="en-US" smtClean="0"/>
              <a:t>15</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238D94A-C47A-AF41-AF99-95F67F5FBEBF}"/>
                  </a:ext>
                </a:extLst>
              </p:cNvPr>
              <p:cNvSpPr/>
              <p:nvPr/>
            </p:nvSpPr>
            <p:spPr>
              <a:xfrm>
                <a:off x="-360226" y="744472"/>
                <a:ext cx="6151418" cy="124181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𝐿𝑃</m:t>
                                  </m:r>
                                  <m:r>
                                    <a:rPr lang="en-US" b="0" i="1" smtClean="0">
                                      <a:latin typeface="Cambria Math" panose="02040503050406030204" pitchFamily="18" charset="0"/>
                                    </a:rPr>
                                    <m:t>1</m:t>
                                  </m:r>
                                </m:sub>
                              </m:sSub>
                            </m:e>
                          </m:d>
                        </m:e>
                        <m:sub>
                          <m:r>
                            <a:rPr lang="en-US" b="0" i="1" smtClean="0">
                              <a:latin typeface="Cambria Math" panose="02040503050406030204" pitchFamily="18" charset="0"/>
                            </a:rPr>
                            <m:t>𝑐𝑙𝑜𝑠𝑒𝑑</m:t>
                          </m:r>
                        </m:sub>
                      </m:sSub>
                      <m:r>
                        <a:rPr lang="en-US" i="1">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r>
                                <a:rPr lang="en-US" b="0" i="1" smtClean="0">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solidFill>
                                        <a:schemeClr val="accent6"/>
                                      </a:solidFill>
                                      <a:latin typeface="Cambria Math" panose="02040503050406030204" pitchFamily="18" charset="0"/>
                                      <a:ea typeface="Cambria Math" panose="02040503050406030204" pitchFamily="18" charset="0"/>
                                    </a:rPr>
                                  </m:ctrlPr>
                                </m:sSubPr>
                                <m:e>
                                  <m:d>
                                    <m:dPr>
                                      <m:begChr m:val="["/>
                                      <m:endChr m:val="]"/>
                                      <m:ctrlPr>
                                        <a:rPr lang="en-US" i="1">
                                          <a:solidFill>
                                            <a:schemeClr val="accent6"/>
                                          </a:solidFill>
                                          <a:latin typeface="Cambria Math" panose="02040503050406030204" pitchFamily="18" charset="0"/>
                                        </a:rPr>
                                      </m:ctrlPr>
                                    </m:dPr>
                                    <m:e>
                                      <m:f>
                                        <m:fPr>
                                          <m:ctrlPr>
                                            <a:rPr lang="en-US" i="1">
                                              <a:solidFill>
                                                <a:schemeClr val="accent6"/>
                                              </a:solidFill>
                                              <a:latin typeface="Cambria Math" panose="02040503050406030204" pitchFamily="18" charset="0"/>
                                            </a:rPr>
                                          </m:ctrlPr>
                                        </m:fPr>
                                        <m:num>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17</m:t>
                                              </m:r>
                                            </m:sub>
                                          </m:sSub>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21</m:t>
                                              </m:r>
                                            </m:sub>
                                          </m:sSub>
                                        </m:num>
                                        <m:den>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17</m:t>
                                              </m:r>
                                            </m:sub>
                                          </m:sSub>
                                          <m:r>
                                            <a:rPr lang="en-US" i="1">
                                              <a:solidFill>
                                                <a:schemeClr val="accent6"/>
                                              </a:solidFill>
                                              <a:latin typeface="Cambria Math" panose="02040503050406030204" pitchFamily="18" charset="0"/>
                                            </a:rPr>
                                            <m:t>+</m:t>
                                          </m:r>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21</m:t>
                                              </m:r>
                                            </m:sub>
                                          </m:sSub>
                                        </m:den>
                                      </m:f>
                                    </m:e>
                                  </m:d>
                                  <m:r>
                                    <a:rPr lang="en-US" i="1">
                                      <a:solidFill>
                                        <a:schemeClr val="accent6"/>
                                      </a:solidFill>
                                      <a:latin typeface="Cambria Math" panose="02040503050406030204" pitchFamily="18" charset="0"/>
                                      <a:ea typeface="Cambria Math" panose="02040503050406030204" pitchFamily="18" charset="0"/>
                                    </a:rPr>
                                    <m:t>𝐶</m:t>
                                  </m:r>
                                </m:e>
                                <m:sub>
                                  <m:r>
                                    <a:rPr lang="en-US" i="1">
                                      <a:solidFill>
                                        <a:schemeClr val="accent6"/>
                                      </a:solidFill>
                                      <a:latin typeface="Cambria Math" panose="02040503050406030204" pitchFamily="18" charset="0"/>
                                      <a:ea typeface="Cambria Math" panose="02040503050406030204" pitchFamily="18" charset="0"/>
                                    </a:rPr>
                                    <m:t>23</m:t>
                                  </m:r>
                                </m:sub>
                              </m:sSub>
                            </m:e>
                          </m:d>
                        </m:num>
                        <m:den>
                          <m:d>
                            <m:dPr>
                              <m:ctrlPr>
                                <a:rPr lang="en-US" i="1">
                                  <a:latin typeface="Cambria Math" panose="02040503050406030204" pitchFamily="18" charset="0"/>
                                </a:rPr>
                              </m:ctrlPr>
                            </m:dPr>
                            <m:e>
                              <m:r>
                                <a:rPr lang="en-US" b="0" i="1" smtClean="0">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d>
                                <m:dPr>
                                  <m:ctrlPr>
                                    <a:rPr lang="en-US" i="1">
                                      <a:solidFill>
                                        <a:schemeClr val="accent2"/>
                                      </a:solidFill>
                                      <a:latin typeface="Cambria Math" panose="02040503050406030204" pitchFamily="18" charset="0"/>
                                      <a:ea typeface="Cambria Math" panose="02040503050406030204" pitchFamily="18" charset="0"/>
                                    </a:rPr>
                                  </m:ctrlPr>
                                </m:dPr>
                                <m:e>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8</m:t>
                                      </m:r>
                                    </m:sub>
                                  </m:sSub>
                                  <m:r>
                                    <a:rPr lang="en-US" i="1">
                                      <a:solidFill>
                                        <a:schemeClr val="accent2"/>
                                      </a:solidFill>
                                      <a:latin typeface="Cambria Math" panose="02040503050406030204" pitchFamily="18" charset="0"/>
                                      <a:ea typeface="Cambria Math" panose="02040503050406030204" pitchFamily="18" charset="0"/>
                                    </a:rPr>
                                    <m:t>+</m:t>
                                  </m:r>
                                  <m:f>
                                    <m:fPr>
                                      <m:ctrlPr>
                                        <a:rPr lang="en-US" i="1">
                                          <a:solidFill>
                                            <a:schemeClr val="accent2"/>
                                          </a:solidFill>
                                          <a:latin typeface="Cambria Math" panose="02040503050406030204" pitchFamily="18" charset="0"/>
                                          <a:ea typeface="Cambria Math" panose="02040503050406030204" pitchFamily="18" charset="0"/>
                                        </a:rPr>
                                      </m:ctrlPr>
                                    </m:fPr>
                                    <m:num>
                                      <m:r>
                                        <a:rPr lang="en-US" i="1">
                                          <a:solidFill>
                                            <a:schemeClr val="accent2"/>
                                          </a:solidFill>
                                          <a:latin typeface="Cambria Math" panose="02040503050406030204" pitchFamily="18" charset="0"/>
                                          <a:ea typeface="Cambria Math" panose="02040503050406030204" pitchFamily="18" charset="0"/>
                                        </a:rPr>
                                        <m:t>1</m:t>
                                      </m:r>
                                    </m:num>
                                    <m:den>
                                      <m:r>
                                        <a:rPr lang="en-US" i="1">
                                          <a:solidFill>
                                            <a:schemeClr val="accent2"/>
                                          </a:solidFill>
                                          <a:latin typeface="Cambria Math" panose="02040503050406030204" pitchFamily="18" charset="0"/>
                                          <a:ea typeface="Cambria Math" panose="02040503050406030204" pitchFamily="18" charset="0"/>
                                        </a:rPr>
                                        <m:t>2</m:t>
                                      </m:r>
                                    </m:den>
                                  </m:f>
                                  <m:d>
                                    <m:dPr>
                                      <m:begChr m:val="["/>
                                      <m:endChr m:val="]"/>
                                      <m:ctrlPr>
                                        <a:rPr lang="en-US" i="1">
                                          <a:solidFill>
                                            <a:schemeClr val="accent2"/>
                                          </a:solidFill>
                                          <a:latin typeface="Cambria Math" panose="02040503050406030204" pitchFamily="18" charset="0"/>
                                        </a:rPr>
                                      </m:ctrlPr>
                                    </m:dPr>
                                    <m:e>
                                      <m:f>
                                        <m:fPr>
                                          <m:ctrlPr>
                                            <a:rPr lang="en-US" i="1">
                                              <a:solidFill>
                                                <a:schemeClr val="accent2"/>
                                              </a:solidFill>
                                              <a:latin typeface="Cambria Math" panose="02040503050406030204" pitchFamily="18" charset="0"/>
                                            </a:rPr>
                                          </m:ctrlPr>
                                        </m:fPr>
                                        <m:num>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𝑅</m:t>
                                              </m:r>
                                            </m:e>
                                            <m:sub>
                                              <m:r>
                                                <a:rPr lang="en-US" i="1">
                                                  <a:solidFill>
                                                    <a:schemeClr val="accent2"/>
                                                  </a:solidFill>
                                                  <a:latin typeface="Cambria Math" panose="02040503050406030204" pitchFamily="18" charset="0"/>
                                                </a:rPr>
                                                <m:t>17</m:t>
                                              </m:r>
                                            </m:sub>
                                          </m:sSub>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𝑅</m:t>
                                              </m:r>
                                            </m:e>
                                            <m:sub>
                                              <m:r>
                                                <a:rPr lang="en-US" i="1">
                                                  <a:solidFill>
                                                    <a:schemeClr val="accent2"/>
                                                  </a:solidFill>
                                                  <a:latin typeface="Cambria Math" panose="02040503050406030204" pitchFamily="18" charset="0"/>
                                                </a:rPr>
                                                <m:t>21</m:t>
                                              </m:r>
                                            </m:sub>
                                          </m:sSub>
                                        </m:num>
                                        <m:den>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𝑅</m:t>
                                              </m:r>
                                            </m:e>
                                            <m:sub>
                                              <m:r>
                                                <a:rPr lang="en-US" i="1">
                                                  <a:solidFill>
                                                    <a:schemeClr val="accent2"/>
                                                  </a:solidFill>
                                                  <a:latin typeface="Cambria Math" panose="02040503050406030204" pitchFamily="18" charset="0"/>
                                                </a:rPr>
                                                <m:t>17</m:t>
                                              </m:r>
                                            </m:sub>
                                          </m:sSub>
                                          <m:r>
                                            <a:rPr lang="en-US" i="1">
                                              <a:solidFill>
                                                <a:schemeClr val="accent2"/>
                                              </a:solidFill>
                                              <a:latin typeface="Cambria Math" panose="02040503050406030204" pitchFamily="18" charset="0"/>
                                            </a:rPr>
                                            <m:t>+</m:t>
                                          </m:r>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𝑅</m:t>
                                              </m:r>
                                            </m:e>
                                            <m:sub>
                                              <m:r>
                                                <a:rPr lang="en-US" i="1">
                                                  <a:solidFill>
                                                    <a:schemeClr val="accent2"/>
                                                  </a:solidFill>
                                                  <a:latin typeface="Cambria Math" panose="02040503050406030204" pitchFamily="18" charset="0"/>
                                                </a:rPr>
                                                <m:t>21</m:t>
                                              </m:r>
                                            </m:sub>
                                          </m:sSub>
                                        </m:den>
                                      </m:f>
                                    </m:e>
                                  </m:d>
                                </m:e>
                              </m:d>
                              <m:d>
                                <m:dPr>
                                  <m:ctrlPr>
                                    <a:rPr lang="en-US" i="1">
                                      <a:solidFill>
                                        <a:schemeClr val="accent2"/>
                                      </a:solidFill>
                                      <a:latin typeface="Cambria Math" panose="02040503050406030204" pitchFamily="18" charset="0"/>
                                      <a:ea typeface="Cambria Math" panose="02040503050406030204" pitchFamily="18" charset="0"/>
                                    </a:rPr>
                                  </m:ctrlPr>
                                </m:dPr>
                                <m:e>
                                  <m:r>
                                    <a:rPr lang="en-US" i="1">
                                      <a:solidFill>
                                        <a:schemeClr val="accent2"/>
                                      </a:solidFill>
                                      <a:latin typeface="Cambria Math" panose="02040503050406030204" pitchFamily="18" charset="0"/>
                                      <a:ea typeface="Cambria Math" panose="02040503050406030204" pitchFamily="18" charset="0"/>
                                    </a:rPr>
                                    <m:t>2</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𝐶</m:t>
                                      </m:r>
                                    </m:e>
                                    <m:sub>
                                      <m:r>
                                        <a:rPr lang="en-US" i="1">
                                          <a:solidFill>
                                            <a:schemeClr val="accent2"/>
                                          </a:solidFill>
                                          <a:latin typeface="Cambria Math" panose="02040503050406030204" pitchFamily="18" charset="0"/>
                                          <a:ea typeface="Cambria Math" panose="02040503050406030204" pitchFamily="18" charset="0"/>
                                        </a:rPr>
                                        <m:t>23</m:t>
                                      </m:r>
                                    </m:sub>
                                  </m:sSub>
                                </m:e>
                              </m:d>
                            </m:e>
                          </m:d>
                        </m:den>
                      </m:f>
                    </m:oMath>
                  </m:oMathPara>
                </a14:m>
                <a:endParaRPr lang="en-US" dirty="0"/>
              </a:p>
            </p:txBody>
          </p:sp>
        </mc:Choice>
        <mc:Fallback xmlns="">
          <p:sp>
            <p:nvSpPr>
              <p:cNvPr id="6" name="Rectangle 5">
                <a:extLst>
                  <a:ext uri="{FF2B5EF4-FFF2-40B4-BE49-F238E27FC236}">
                    <a16:creationId xmlns:a16="http://schemas.microsoft.com/office/drawing/2014/main" id="{3238D94A-C47A-AF41-AF99-95F67F5FBEBF}"/>
                  </a:ext>
                </a:extLst>
              </p:cNvPr>
              <p:cNvSpPr>
                <a:spLocks noRot="1" noChangeAspect="1" noMove="1" noResize="1" noEditPoints="1" noAdjustHandles="1" noChangeArrowheads="1" noChangeShapeType="1" noTextEdit="1"/>
              </p:cNvSpPr>
              <p:nvPr/>
            </p:nvSpPr>
            <p:spPr>
              <a:xfrm>
                <a:off x="-360226" y="744472"/>
                <a:ext cx="6151418" cy="1241815"/>
              </a:xfrm>
              <a:prstGeom prst="rect">
                <a:avLst/>
              </a:prstGeom>
              <a:blipFill>
                <a:blip r:embed="rId2"/>
                <a:stretch>
                  <a:fillRect t="-46939" b="-6836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FFF038B7-CEE9-0640-8E00-945F6B8FABB6}"/>
              </a:ext>
            </a:extLst>
          </p:cNvPr>
          <p:cNvPicPr>
            <a:picLocks noChangeAspect="1"/>
          </p:cNvPicPr>
          <p:nvPr/>
        </p:nvPicPr>
        <p:blipFill>
          <a:blip r:embed="rId3"/>
          <a:stretch>
            <a:fillRect/>
          </a:stretch>
        </p:blipFill>
        <p:spPr>
          <a:xfrm>
            <a:off x="6052123" y="1352632"/>
            <a:ext cx="2731093" cy="2304720"/>
          </a:xfrm>
          <a:prstGeom prst="rect">
            <a:avLst/>
          </a:prstGeom>
        </p:spPr>
      </p:pic>
      <p:cxnSp>
        <p:nvCxnSpPr>
          <p:cNvPr id="9" name="Straight Arrow Connector 8">
            <a:extLst>
              <a:ext uri="{FF2B5EF4-FFF2-40B4-BE49-F238E27FC236}">
                <a16:creationId xmlns:a16="http://schemas.microsoft.com/office/drawing/2014/main" id="{645A6E35-FB7E-EF4F-B4E8-30F30A1A30CC}"/>
              </a:ext>
            </a:extLst>
          </p:cNvPr>
          <p:cNvCxnSpPr>
            <a:cxnSpLocks/>
          </p:cNvCxnSpPr>
          <p:nvPr/>
        </p:nvCxnSpPr>
        <p:spPr>
          <a:xfrm>
            <a:off x="6244054" y="1549400"/>
            <a:ext cx="0" cy="2006600"/>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048173E-6B69-F742-977E-9030333454B7}"/>
              </a:ext>
            </a:extLst>
          </p:cNvPr>
          <p:cNvSpPr txBox="1"/>
          <p:nvPr/>
        </p:nvSpPr>
        <p:spPr>
          <a:xfrm>
            <a:off x="5764767" y="2302658"/>
            <a:ext cx="616400"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C77685C-6D15-F64F-BEE1-DE5B65E22A9F}"/>
              </a:ext>
            </a:extLst>
          </p:cNvPr>
          <p:cNvSpPr txBox="1"/>
          <p:nvPr/>
        </p:nvSpPr>
        <p:spPr>
          <a:xfrm>
            <a:off x="8572838" y="2261089"/>
            <a:ext cx="651982"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LP1</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E459D096-0307-7A4F-B838-BB476E5047D0}"/>
              </a:ext>
            </a:extLst>
          </p:cNvPr>
          <p:cNvCxnSpPr>
            <a:cxnSpLocks/>
          </p:cNvCxnSpPr>
          <p:nvPr/>
        </p:nvCxnSpPr>
        <p:spPr>
          <a:xfrm>
            <a:off x="8349944" y="1554507"/>
            <a:ext cx="0" cy="1976093"/>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39E931-4AC6-0F4B-B390-4210238BCE1C}"/>
              </a:ext>
            </a:extLst>
          </p:cNvPr>
          <p:cNvSpPr txBox="1"/>
          <p:nvPr/>
        </p:nvSpPr>
        <p:spPr>
          <a:xfrm>
            <a:off x="0" y="1917861"/>
            <a:ext cx="1279004" cy="369332"/>
          </a:xfrm>
          <a:prstGeom prst="rect">
            <a:avLst/>
          </a:prstGeom>
          <a:noFill/>
        </p:spPr>
        <p:txBody>
          <a:bodyPr wrap="none" rtlCol="0">
            <a:spAutoFit/>
          </a:bodyPr>
          <a:lstStyle/>
          <a:p>
            <a:r>
              <a:rPr lang="en-US" dirty="0"/>
              <a:t>That means</a:t>
            </a:r>
            <a:endParaRPr lang="en-US" dirty="0">
              <a:solidFill>
                <a:srgbClr val="7030A0"/>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5BFCB99-0DF1-8843-9DCD-9025A47854C0}"/>
                  </a:ext>
                </a:extLst>
              </p:cNvPr>
              <p:cNvSpPr txBox="1"/>
              <p:nvPr/>
            </p:nvSpPr>
            <p:spPr>
              <a:xfrm>
                <a:off x="143576" y="2300248"/>
                <a:ext cx="5150897" cy="5643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d>
                            <m:dPr>
                              <m:begChr m:val=""/>
                              <m:endChr m:val="|"/>
                              <m:ctrlPr>
                                <a:rPr lang="en-US" i="1">
                                  <a:solidFill>
                                    <a:schemeClr val="accent6"/>
                                  </a:solidFill>
                                  <a:latin typeface="Cambria Math" panose="02040503050406030204" pitchFamily="18" charset="0"/>
                                </a:rPr>
                              </m:ctrlPr>
                            </m:dPr>
                            <m:e>
                              <m:sSubSup>
                                <m:sSubSupPr>
                                  <m:ctrlPr>
                                    <a:rPr lang="en-US" i="1">
                                      <a:solidFill>
                                        <a:schemeClr val="accent6"/>
                                      </a:solidFill>
                                      <a:latin typeface="Cambria Math" panose="02040503050406030204" pitchFamily="18" charset="0"/>
                                    </a:rPr>
                                  </m:ctrlPr>
                                </m:sSubSupPr>
                                <m:e>
                                  <m:r>
                                    <a:rPr lang="en-US" i="1">
                                      <a:solidFill>
                                        <a:schemeClr val="accent6"/>
                                      </a:solidFill>
                                      <a:latin typeface="Cambria Math" panose="02040503050406030204" pitchFamily="18" charset="0"/>
                                    </a:rPr>
                                    <m:t>𝑓</m:t>
                                  </m:r>
                                </m:e>
                                <m:sub>
                                  <m:r>
                                    <a:rPr lang="en-US" i="1">
                                      <a:solidFill>
                                        <a:schemeClr val="accent6"/>
                                      </a:solidFill>
                                      <a:latin typeface="Cambria Math" panose="02040503050406030204" pitchFamily="18" charset="0"/>
                                    </a:rPr>
                                    <m:t>𝑧</m:t>
                                  </m:r>
                                </m:sub>
                                <m:sup>
                                  <m:r>
                                    <a:rPr lang="en-US" i="1">
                                      <a:solidFill>
                                        <a:schemeClr val="accent6"/>
                                      </a:solidFill>
                                      <a:latin typeface="Cambria Math" panose="02040503050406030204" pitchFamily="18" charset="0"/>
                                    </a:rPr>
                                    <m:t>𝐿𝑃</m:t>
                                  </m:r>
                                  <m:r>
                                    <a:rPr lang="en-US" i="1">
                                      <a:solidFill>
                                        <a:schemeClr val="accent6"/>
                                      </a:solidFill>
                                      <a:latin typeface="Cambria Math" panose="02040503050406030204" pitchFamily="18" charset="0"/>
                                    </a:rPr>
                                    <m:t>1</m:t>
                                  </m:r>
                                </m:sup>
                              </m:sSubSup>
                            </m:e>
                          </m:d>
                        </m:e>
                        <m:sub>
                          <m:r>
                            <a:rPr lang="en-US" b="0" i="1" smtClean="0">
                              <a:solidFill>
                                <a:schemeClr val="accent6"/>
                              </a:solidFill>
                              <a:latin typeface="Cambria Math" panose="02040503050406030204" pitchFamily="18" charset="0"/>
                            </a:rPr>
                            <m:t>𝑐𝑙𝑜𝑠𝑒𝑑</m:t>
                          </m:r>
                        </m:sub>
                      </m:sSub>
                      <m:r>
                        <a:rPr lang="en-US" b="0" i="1" smtClean="0">
                          <a:solidFill>
                            <a:schemeClr val="accent6"/>
                          </a:solidFill>
                          <a:latin typeface="Cambria Math" panose="02040503050406030204" pitchFamily="18" charset="0"/>
                        </a:rPr>
                        <m:t>=</m:t>
                      </m:r>
                      <m:f>
                        <m:fPr>
                          <m:type m:val="lin"/>
                          <m:ctrlPr>
                            <a:rPr lang="en-US" b="0" i="1" smtClean="0">
                              <a:solidFill>
                                <a:schemeClr val="accent6"/>
                              </a:solidFill>
                              <a:latin typeface="Cambria Math" panose="02040503050406030204" pitchFamily="18" charset="0"/>
                            </a:rPr>
                          </m:ctrlPr>
                        </m:fPr>
                        <m:num>
                          <m:r>
                            <a:rPr lang="en-US" b="0" i="1" smtClean="0">
                              <a:solidFill>
                                <a:schemeClr val="accent6"/>
                              </a:solidFill>
                              <a:latin typeface="Cambria Math" panose="02040503050406030204" pitchFamily="18" charset="0"/>
                            </a:rPr>
                            <m:t>1</m:t>
                          </m:r>
                        </m:num>
                        <m:den>
                          <m:d>
                            <m:dPr>
                              <m:ctrlPr>
                                <a:rPr lang="en-US" i="1">
                                  <a:solidFill>
                                    <a:schemeClr val="accent6"/>
                                  </a:solidFill>
                                  <a:latin typeface="Cambria Math" panose="02040503050406030204" pitchFamily="18" charset="0"/>
                                  <a:ea typeface="Cambria Math" panose="02040503050406030204" pitchFamily="18" charset="0"/>
                                </a:rPr>
                              </m:ctrlPr>
                            </m:dPr>
                            <m:e>
                              <m:r>
                                <a:rPr lang="en-US" i="1">
                                  <a:solidFill>
                                    <a:schemeClr val="accent6"/>
                                  </a:solidFill>
                                  <a:latin typeface="Cambria Math" panose="02040503050406030204" pitchFamily="18" charset="0"/>
                                  <a:ea typeface="Cambria Math" panose="02040503050406030204" pitchFamily="18" charset="0"/>
                                </a:rPr>
                                <m:t>2</m:t>
                              </m:r>
                              <m:r>
                                <a:rPr lang="en-US" i="1">
                                  <a:solidFill>
                                    <a:schemeClr val="accent6"/>
                                  </a:solidFill>
                                  <a:latin typeface="Cambria Math" panose="02040503050406030204" pitchFamily="18" charset="0"/>
                                  <a:ea typeface="Cambria Math" panose="02040503050406030204" pitchFamily="18" charset="0"/>
                                </a:rPr>
                                <m:t>𝜋</m:t>
                              </m:r>
                              <m:d>
                                <m:dPr>
                                  <m:begChr m:val="["/>
                                  <m:endChr m:val="]"/>
                                  <m:ctrlPr>
                                    <a:rPr lang="en-US" i="1">
                                      <a:solidFill>
                                        <a:schemeClr val="accent6"/>
                                      </a:solidFill>
                                      <a:latin typeface="Cambria Math" panose="02040503050406030204" pitchFamily="18" charset="0"/>
                                    </a:rPr>
                                  </m:ctrlPr>
                                </m:dPr>
                                <m:e>
                                  <m:f>
                                    <m:fPr>
                                      <m:ctrlPr>
                                        <a:rPr lang="en-US" i="1">
                                          <a:solidFill>
                                            <a:schemeClr val="accent6"/>
                                          </a:solidFill>
                                          <a:latin typeface="Cambria Math" panose="02040503050406030204" pitchFamily="18" charset="0"/>
                                        </a:rPr>
                                      </m:ctrlPr>
                                    </m:fPr>
                                    <m:num>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17</m:t>
                                          </m:r>
                                        </m:sub>
                                      </m:sSub>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21</m:t>
                                          </m:r>
                                        </m:sub>
                                      </m:sSub>
                                    </m:num>
                                    <m:den>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17</m:t>
                                          </m:r>
                                        </m:sub>
                                      </m:sSub>
                                      <m:r>
                                        <a:rPr lang="en-US" i="1">
                                          <a:solidFill>
                                            <a:schemeClr val="accent6"/>
                                          </a:solidFill>
                                          <a:latin typeface="Cambria Math" panose="02040503050406030204" pitchFamily="18" charset="0"/>
                                        </a:rPr>
                                        <m:t>+</m:t>
                                      </m:r>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21</m:t>
                                          </m:r>
                                        </m:sub>
                                      </m:sSub>
                                    </m:den>
                                  </m:f>
                                </m:e>
                              </m:d>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𝐶</m:t>
                                  </m:r>
                                </m:e>
                                <m:sub>
                                  <m:r>
                                    <a:rPr lang="en-US" i="1">
                                      <a:solidFill>
                                        <a:schemeClr val="accent6"/>
                                      </a:solidFill>
                                      <a:latin typeface="Cambria Math" panose="02040503050406030204" pitchFamily="18" charset="0"/>
                                    </a:rPr>
                                    <m:t>23</m:t>
                                  </m:r>
                                </m:sub>
                              </m:sSub>
                            </m:e>
                          </m:d>
                        </m:den>
                      </m:f>
                      <m:r>
                        <a:rPr lang="en-US" i="1">
                          <a:solidFill>
                            <a:schemeClr val="accent6"/>
                          </a:solidFill>
                          <a:latin typeface="Cambria Math" panose="02040503050406030204" pitchFamily="18" charset="0"/>
                        </a:rPr>
                        <m:t>=10.2953</m:t>
                      </m:r>
                      <m:r>
                        <a:rPr lang="en-US" b="0" i="0" smtClean="0">
                          <a:solidFill>
                            <a:schemeClr val="accent6"/>
                          </a:solidFill>
                          <a:latin typeface="Cambria Math" panose="02040503050406030204" pitchFamily="18" charset="0"/>
                        </a:rPr>
                        <m:t> </m:t>
                      </m:r>
                      <m:r>
                        <m:rPr>
                          <m:sty m:val="p"/>
                        </m:rPr>
                        <a:rPr lang="en-US" b="0" i="0" smtClean="0">
                          <a:solidFill>
                            <a:schemeClr val="accent6"/>
                          </a:solidFill>
                          <a:latin typeface="Cambria Math" panose="02040503050406030204" pitchFamily="18" charset="0"/>
                        </a:rPr>
                        <m:t>Hz</m:t>
                      </m:r>
                    </m:oMath>
                  </m:oMathPara>
                </a14:m>
                <a:endParaRPr lang="en-US" dirty="0"/>
              </a:p>
            </p:txBody>
          </p:sp>
        </mc:Choice>
        <mc:Fallback xmlns="">
          <p:sp>
            <p:nvSpPr>
              <p:cNvPr id="22" name="TextBox 21">
                <a:extLst>
                  <a:ext uri="{FF2B5EF4-FFF2-40B4-BE49-F238E27FC236}">
                    <a16:creationId xmlns:a16="http://schemas.microsoft.com/office/drawing/2014/main" id="{15BFCB99-0DF1-8843-9DCD-9025A47854C0}"/>
                  </a:ext>
                </a:extLst>
              </p:cNvPr>
              <p:cNvSpPr txBox="1">
                <a:spLocks noRot="1" noChangeAspect="1" noMove="1" noResize="1" noEditPoints="1" noAdjustHandles="1" noChangeArrowheads="1" noChangeShapeType="1" noTextEdit="1"/>
              </p:cNvSpPr>
              <p:nvPr/>
            </p:nvSpPr>
            <p:spPr>
              <a:xfrm>
                <a:off x="143576" y="2300248"/>
                <a:ext cx="5150897" cy="564322"/>
              </a:xfrm>
              <a:prstGeom prst="rect">
                <a:avLst/>
              </a:prstGeom>
              <a:blipFill>
                <a:blip r:embed="rId4"/>
                <a:stretch>
                  <a:fillRect l="-4914" t="-145652" r="-491" b="-2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0C1417-3635-5742-8C12-91F8C04BE83B}"/>
                  </a:ext>
                </a:extLst>
              </p:cNvPr>
              <p:cNvSpPr txBox="1"/>
              <p:nvPr/>
            </p:nvSpPr>
            <p:spPr>
              <a:xfrm>
                <a:off x="129720" y="2826722"/>
                <a:ext cx="6088975" cy="715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2"/>
                              </a:solidFill>
                              <a:latin typeface="Cambria Math" panose="02040503050406030204" pitchFamily="18" charset="0"/>
                            </a:rPr>
                          </m:ctrlPr>
                        </m:sSubPr>
                        <m:e>
                          <m:d>
                            <m:dPr>
                              <m:begChr m:val=""/>
                              <m:endChr m:val="|"/>
                              <m:ctrlPr>
                                <a:rPr lang="en-US" i="1">
                                  <a:solidFill>
                                    <a:schemeClr val="accent2"/>
                                  </a:solidFill>
                                  <a:latin typeface="Cambria Math" panose="02040503050406030204" pitchFamily="18" charset="0"/>
                                </a:rPr>
                              </m:ctrlPr>
                            </m:dPr>
                            <m:e>
                              <m:sSubSup>
                                <m:sSubSupPr>
                                  <m:ctrlPr>
                                    <a:rPr lang="en-US" i="1">
                                      <a:solidFill>
                                        <a:schemeClr val="accent2"/>
                                      </a:solidFill>
                                      <a:latin typeface="Cambria Math" panose="02040503050406030204" pitchFamily="18" charset="0"/>
                                    </a:rPr>
                                  </m:ctrlPr>
                                </m:sSubSupPr>
                                <m:e>
                                  <m:r>
                                    <a:rPr lang="en-US" i="1">
                                      <a:solidFill>
                                        <a:schemeClr val="accent2"/>
                                      </a:solidFill>
                                      <a:latin typeface="Cambria Math" panose="02040503050406030204" pitchFamily="18" charset="0"/>
                                    </a:rPr>
                                    <m:t>𝑓</m:t>
                                  </m:r>
                                </m:e>
                                <m:sub>
                                  <m:r>
                                    <a:rPr lang="en-US" i="1">
                                      <a:solidFill>
                                        <a:schemeClr val="accent2"/>
                                      </a:solidFill>
                                      <a:latin typeface="Cambria Math" panose="02040503050406030204" pitchFamily="18" charset="0"/>
                                    </a:rPr>
                                    <m:t>𝑝</m:t>
                                  </m:r>
                                </m:sub>
                                <m:sup>
                                  <m:r>
                                    <a:rPr lang="en-US" i="1">
                                      <a:solidFill>
                                        <a:schemeClr val="accent2"/>
                                      </a:solidFill>
                                      <a:latin typeface="Cambria Math" panose="02040503050406030204" pitchFamily="18" charset="0"/>
                                    </a:rPr>
                                    <m:t>𝐿𝑃</m:t>
                                  </m:r>
                                  <m:r>
                                    <a:rPr lang="en-US" i="1">
                                      <a:solidFill>
                                        <a:schemeClr val="accent2"/>
                                      </a:solidFill>
                                      <a:latin typeface="Cambria Math" panose="02040503050406030204" pitchFamily="18" charset="0"/>
                                    </a:rPr>
                                    <m:t>1</m:t>
                                  </m:r>
                                </m:sup>
                              </m:sSubSup>
                            </m:e>
                          </m:d>
                        </m:e>
                        <m:sub>
                          <m:r>
                            <a:rPr lang="en-US" b="0" i="1" smtClean="0">
                              <a:solidFill>
                                <a:schemeClr val="accent2"/>
                              </a:solidFill>
                              <a:latin typeface="Cambria Math" panose="02040503050406030204" pitchFamily="18" charset="0"/>
                            </a:rPr>
                            <m:t>𝑐𝑙𝑜𝑠𝑒𝑑</m:t>
                          </m:r>
                        </m:sub>
                      </m:sSub>
                      <m:r>
                        <a:rPr lang="en-US" b="0" i="1" smtClean="0">
                          <a:solidFill>
                            <a:schemeClr val="accent2"/>
                          </a:solidFill>
                          <a:latin typeface="Cambria Math" panose="02040503050406030204" pitchFamily="18" charset="0"/>
                        </a:rPr>
                        <m:t>=</m:t>
                      </m:r>
                      <m:f>
                        <m:fPr>
                          <m:type m:val="lin"/>
                          <m:ctrlPr>
                            <a:rPr lang="en-US" b="0" i="1" smtClean="0">
                              <a:solidFill>
                                <a:schemeClr val="accent2"/>
                              </a:solidFill>
                              <a:latin typeface="Cambria Math" panose="02040503050406030204" pitchFamily="18" charset="0"/>
                            </a:rPr>
                          </m:ctrlPr>
                        </m:fPr>
                        <m:num>
                          <m:r>
                            <a:rPr lang="en-US" b="0" i="1" smtClean="0">
                              <a:solidFill>
                                <a:schemeClr val="accent2"/>
                              </a:solidFill>
                              <a:latin typeface="Cambria Math" panose="02040503050406030204" pitchFamily="18" charset="0"/>
                            </a:rPr>
                            <m:t>1</m:t>
                          </m:r>
                        </m:num>
                        <m:den>
                          <m:d>
                            <m:dPr>
                              <m:ctrlPr>
                                <a:rPr lang="en-US" i="1">
                                  <a:solidFill>
                                    <a:schemeClr val="accent2"/>
                                  </a:solidFill>
                                  <a:latin typeface="Cambria Math" panose="02040503050406030204" pitchFamily="18" charset="0"/>
                                  <a:ea typeface="Cambria Math" panose="02040503050406030204" pitchFamily="18" charset="0"/>
                                </a:rPr>
                              </m:ctrlPr>
                            </m:dPr>
                            <m:e>
                              <m:r>
                                <a:rPr lang="en-US" i="1">
                                  <a:solidFill>
                                    <a:schemeClr val="accent2"/>
                                  </a:solidFill>
                                  <a:latin typeface="Cambria Math" panose="02040503050406030204" pitchFamily="18" charset="0"/>
                                  <a:ea typeface="Cambria Math" panose="02040503050406030204" pitchFamily="18" charset="0"/>
                                </a:rPr>
                                <m:t>2</m:t>
                              </m:r>
                              <m:r>
                                <a:rPr lang="en-US" i="1">
                                  <a:solidFill>
                                    <a:schemeClr val="accent2"/>
                                  </a:solidFill>
                                  <a:latin typeface="Cambria Math" panose="02040503050406030204" pitchFamily="18" charset="0"/>
                                  <a:ea typeface="Cambria Math" panose="02040503050406030204" pitchFamily="18" charset="0"/>
                                </a:rPr>
                                <m:t>𝜋</m:t>
                              </m:r>
                              <m:d>
                                <m:dPr>
                                  <m:begChr m:val="["/>
                                  <m:endChr m:val="]"/>
                                  <m:ctrlPr>
                                    <a:rPr lang="en-US" i="1">
                                      <a:solidFill>
                                        <a:schemeClr val="accent2"/>
                                      </a:solidFill>
                                      <a:latin typeface="Cambria Math" panose="02040503050406030204" pitchFamily="18" charset="0"/>
                                    </a:rPr>
                                  </m:ctrlPr>
                                </m:dPr>
                                <m:e>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𝑅</m:t>
                                      </m:r>
                                    </m:e>
                                    <m:sub>
                                      <m:r>
                                        <a:rPr lang="en-US" b="0" i="1" smtClean="0">
                                          <a:solidFill>
                                            <a:schemeClr val="accent2"/>
                                          </a:solidFill>
                                          <a:latin typeface="Cambria Math" panose="02040503050406030204" pitchFamily="18" charset="0"/>
                                        </a:rPr>
                                        <m:t>8</m:t>
                                      </m:r>
                                    </m:sub>
                                  </m:sSub>
                                  <m:r>
                                    <a:rPr lang="en-US" b="0" i="1" smtClean="0">
                                      <a:solidFill>
                                        <a:schemeClr val="accent2"/>
                                      </a:solidFill>
                                      <a:latin typeface="Cambria Math" panose="02040503050406030204" pitchFamily="18" charset="0"/>
                                    </a:rPr>
                                    <m:t>+</m:t>
                                  </m:r>
                                  <m:f>
                                    <m:fPr>
                                      <m:ctrlPr>
                                        <a:rPr lang="en-US" b="0" i="1" smtClean="0">
                                          <a:solidFill>
                                            <a:schemeClr val="accent2"/>
                                          </a:solidFill>
                                          <a:latin typeface="Cambria Math" panose="02040503050406030204" pitchFamily="18" charset="0"/>
                                        </a:rPr>
                                      </m:ctrlPr>
                                    </m:fPr>
                                    <m:num>
                                      <m:r>
                                        <a:rPr lang="en-US" b="0" i="1" smtClean="0">
                                          <a:solidFill>
                                            <a:schemeClr val="accent2"/>
                                          </a:solidFill>
                                          <a:latin typeface="Cambria Math" panose="02040503050406030204" pitchFamily="18" charset="0"/>
                                        </a:rPr>
                                        <m:t>1</m:t>
                                      </m:r>
                                    </m:num>
                                    <m:den>
                                      <m:r>
                                        <a:rPr lang="en-US" b="0" i="1" smtClean="0">
                                          <a:solidFill>
                                            <a:schemeClr val="accent2"/>
                                          </a:solidFill>
                                          <a:latin typeface="Cambria Math" panose="02040503050406030204" pitchFamily="18" charset="0"/>
                                        </a:rPr>
                                        <m:t>2</m:t>
                                      </m:r>
                                    </m:den>
                                  </m:f>
                                  <m:f>
                                    <m:fPr>
                                      <m:ctrlPr>
                                        <a:rPr lang="en-US" i="1">
                                          <a:solidFill>
                                            <a:schemeClr val="accent2"/>
                                          </a:solidFill>
                                          <a:latin typeface="Cambria Math" panose="02040503050406030204" pitchFamily="18" charset="0"/>
                                        </a:rPr>
                                      </m:ctrlPr>
                                    </m:fPr>
                                    <m:num>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𝑅</m:t>
                                          </m:r>
                                        </m:e>
                                        <m:sub>
                                          <m:r>
                                            <a:rPr lang="en-US" i="1">
                                              <a:solidFill>
                                                <a:schemeClr val="accent2"/>
                                              </a:solidFill>
                                              <a:latin typeface="Cambria Math" panose="02040503050406030204" pitchFamily="18" charset="0"/>
                                            </a:rPr>
                                            <m:t>17</m:t>
                                          </m:r>
                                        </m:sub>
                                      </m:sSub>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𝑅</m:t>
                                          </m:r>
                                        </m:e>
                                        <m:sub>
                                          <m:r>
                                            <a:rPr lang="en-US" i="1">
                                              <a:solidFill>
                                                <a:schemeClr val="accent2"/>
                                              </a:solidFill>
                                              <a:latin typeface="Cambria Math" panose="02040503050406030204" pitchFamily="18" charset="0"/>
                                            </a:rPr>
                                            <m:t>21</m:t>
                                          </m:r>
                                        </m:sub>
                                      </m:sSub>
                                    </m:num>
                                    <m:den>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𝑅</m:t>
                                          </m:r>
                                        </m:e>
                                        <m:sub>
                                          <m:r>
                                            <a:rPr lang="en-US" i="1">
                                              <a:solidFill>
                                                <a:schemeClr val="accent2"/>
                                              </a:solidFill>
                                              <a:latin typeface="Cambria Math" panose="02040503050406030204" pitchFamily="18" charset="0"/>
                                            </a:rPr>
                                            <m:t>17</m:t>
                                          </m:r>
                                        </m:sub>
                                      </m:sSub>
                                      <m:r>
                                        <a:rPr lang="en-US" i="1">
                                          <a:solidFill>
                                            <a:schemeClr val="accent2"/>
                                          </a:solidFill>
                                          <a:latin typeface="Cambria Math" panose="02040503050406030204" pitchFamily="18" charset="0"/>
                                        </a:rPr>
                                        <m:t>+</m:t>
                                      </m:r>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𝑅</m:t>
                                          </m:r>
                                        </m:e>
                                        <m:sub>
                                          <m:r>
                                            <a:rPr lang="en-US" i="1">
                                              <a:solidFill>
                                                <a:schemeClr val="accent2"/>
                                              </a:solidFill>
                                              <a:latin typeface="Cambria Math" panose="02040503050406030204" pitchFamily="18" charset="0"/>
                                            </a:rPr>
                                            <m:t>21</m:t>
                                          </m:r>
                                        </m:sub>
                                      </m:sSub>
                                    </m:den>
                                  </m:f>
                                </m:e>
                              </m:d>
                              <m:d>
                                <m:dPr>
                                  <m:ctrlPr>
                                    <a:rPr lang="en-US" i="1" smtClean="0">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2</m:t>
                                  </m:r>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𝐶</m:t>
                                      </m:r>
                                    </m:e>
                                    <m:sub>
                                      <m:r>
                                        <a:rPr lang="en-US" i="1">
                                          <a:solidFill>
                                            <a:schemeClr val="accent2"/>
                                          </a:solidFill>
                                          <a:latin typeface="Cambria Math" panose="02040503050406030204" pitchFamily="18" charset="0"/>
                                        </a:rPr>
                                        <m:t>23</m:t>
                                      </m:r>
                                    </m:sub>
                                  </m:sSub>
                                </m:e>
                              </m:d>
                            </m:e>
                          </m:d>
                        </m:den>
                      </m:f>
                      <m:r>
                        <a:rPr lang="en-US" i="1">
                          <a:solidFill>
                            <a:schemeClr val="accent2"/>
                          </a:solidFill>
                          <a:latin typeface="Cambria Math" panose="02040503050406030204" pitchFamily="18" charset="0"/>
                        </a:rPr>
                        <m:t>=</m:t>
                      </m:r>
                      <m:r>
                        <a:rPr lang="en-US" b="0" i="0" smtClean="0">
                          <a:solidFill>
                            <a:schemeClr val="accent2"/>
                          </a:solidFill>
                          <a:latin typeface="Cambria Math" panose="02040503050406030204" pitchFamily="18" charset="0"/>
                        </a:rPr>
                        <m:t>0.9596 </m:t>
                      </m:r>
                      <m:r>
                        <m:rPr>
                          <m:sty m:val="p"/>
                        </m:rPr>
                        <a:rPr lang="en-US" b="0" i="0" smtClean="0">
                          <a:solidFill>
                            <a:schemeClr val="accent2"/>
                          </a:solidFill>
                          <a:latin typeface="Cambria Math" panose="02040503050406030204" pitchFamily="18" charset="0"/>
                        </a:rPr>
                        <m:t>Hz</m:t>
                      </m:r>
                    </m:oMath>
                  </m:oMathPara>
                </a14:m>
                <a:endParaRPr lang="en-US" dirty="0">
                  <a:solidFill>
                    <a:schemeClr val="accent2"/>
                  </a:solidFill>
                </a:endParaRPr>
              </a:p>
            </p:txBody>
          </p:sp>
        </mc:Choice>
        <mc:Fallback xmlns="">
          <p:sp>
            <p:nvSpPr>
              <p:cNvPr id="23" name="TextBox 22">
                <a:extLst>
                  <a:ext uri="{FF2B5EF4-FFF2-40B4-BE49-F238E27FC236}">
                    <a16:creationId xmlns:a16="http://schemas.microsoft.com/office/drawing/2014/main" id="{460C1417-3635-5742-8C12-91F8C04BE83B}"/>
                  </a:ext>
                </a:extLst>
              </p:cNvPr>
              <p:cNvSpPr txBox="1">
                <a:spLocks noRot="1" noChangeAspect="1" noMove="1" noResize="1" noEditPoints="1" noAdjustHandles="1" noChangeArrowheads="1" noChangeShapeType="1" noTextEdit="1"/>
              </p:cNvSpPr>
              <p:nvPr/>
            </p:nvSpPr>
            <p:spPr>
              <a:xfrm>
                <a:off x="129720" y="2826722"/>
                <a:ext cx="6088975" cy="715902"/>
              </a:xfrm>
              <a:prstGeom prst="rect">
                <a:avLst/>
              </a:prstGeom>
              <a:blipFill>
                <a:blip r:embed="rId5"/>
                <a:stretch>
                  <a:fillRect l="-3950" t="-107018" r="-208" b="-163158"/>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68E004B-D75E-B74F-B835-52CB00966B73}"/>
              </a:ext>
            </a:extLst>
          </p:cNvPr>
          <p:cNvSpPr txBox="1"/>
          <p:nvPr/>
        </p:nvSpPr>
        <p:spPr>
          <a:xfrm>
            <a:off x="41565" y="3538844"/>
            <a:ext cx="5666510" cy="369332"/>
          </a:xfrm>
          <a:prstGeom prst="rect">
            <a:avLst/>
          </a:prstGeom>
          <a:noFill/>
        </p:spPr>
        <p:txBody>
          <a:bodyPr wrap="square" rtlCol="0">
            <a:spAutoFit/>
          </a:bodyPr>
          <a:lstStyle/>
          <a:p>
            <a:r>
              <a:rPr lang="en-US" dirty="0"/>
              <a:t>Consistent with the expected low pass </a:t>
            </a:r>
            <a:r>
              <a:rPr lang="en-US" dirty="0" err="1"/>
              <a:t>z:p</a:t>
            </a:r>
            <a:r>
              <a:rPr lang="en-US" dirty="0"/>
              <a:t> = (10.5 : 1.0) Hz. </a:t>
            </a:r>
          </a:p>
        </p:txBody>
      </p:sp>
      <p:sp>
        <p:nvSpPr>
          <p:cNvPr id="39" name="TextBox 38">
            <a:extLst>
              <a:ext uri="{FF2B5EF4-FFF2-40B4-BE49-F238E27FC236}">
                <a16:creationId xmlns:a16="http://schemas.microsoft.com/office/drawing/2014/main" id="{CE62A658-7E41-CF42-A780-A7C4D762BA75}"/>
              </a:ext>
            </a:extLst>
          </p:cNvPr>
          <p:cNvSpPr txBox="1"/>
          <p:nvPr/>
        </p:nvSpPr>
        <p:spPr>
          <a:xfrm>
            <a:off x="41565" y="4037605"/>
            <a:ext cx="5137112" cy="646331"/>
          </a:xfrm>
          <a:prstGeom prst="rect">
            <a:avLst/>
          </a:prstGeom>
          <a:noFill/>
        </p:spPr>
        <p:txBody>
          <a:bodyPr wrap="none" rtlCol="0">
            <a:spAutoFit/>
          </a:bodyPr>
          <a:lstStyle/>
          <a:p>
            <a:r>
              <a:rPr lang="en-US" dirty="0"/>
              <a:t>With the switch open, </a:t>
            </a:r>
            <a:r>
              <a:rPr lang="en-US" dirty="0" err="1"/>
              <a:t>Rpara</a:t>
            </a:r>
            <a:r>
              <a:rPr lang="en-US" dirty="0"/>
              <a:t> reduces to R17, leaving,</a:t>
            </a:r>
          </a:p>
          <a:p>
            <a:endParaRPr lang="en-US"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4B89C221-3133-8B40-88FB-492A4A4D3A72}"/>
                  </a:ext>
                </a:extLst>
              </p:cNvPr>
              <p:cNvSpPr/>
              <p:nvPr/>
            </p:nvSpPr>
            <p:spPr>
              <a:xfrm>
                <a:off x="-301449" y="4408231"/>
                <a:ext cx="4915012" cy="86953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𝐿𝑃</m:t>
                                  </m:r>
                                  <m:r>
                                    <a:rPr lang="en-US" b="0" i="1" smtClean="0">
                                      <a:latin typeface="Cambria Math" panose="02040503050406030204" pitchFamily="18" charset="0"/>
                                    </a:rPr>
                                    <m:t>1</m:t>
                                  </m:r>
                                </m:sub>
                              </m:sSub>
                            </m:e>
                          </m:d>
                        </m:e>
                        <m:sub>
                          <m:r>
                            <a:rPr lang="en-US" b="0" i="1" smtClean="0">
                              <a:latin typeface="Cambria Math" panose="02040503050406030204" pitchFamily="18" charset="0"/>
                            </a:rPr>
                            <m:t>𝑜𝑝𝑒𝑛</m:t>
                          </m:r>
                        </m:sub>
                      </m:sSub>
                      <m:r>
                        <a:rPr lang="en-US" i="1">
                          <a:latin typeface="Cambria Math" panose="02040503050406030204" pitchFamily="18" charset="0"/>
                        </a:rPr>
                        <m:t> </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𝑅</m:t>
                              </m:r>
                            </m:e>
                            <m:sub>
                              <m:r>
                                <a:rPr lang="en-US" b="0" i="1" smtClean="0">
                                  <a:solidFill>
                                    <a:schemeClr val="accent6"/>
                                  </a:solidFill>
                                  <a:latin typeface="Cambria Math" panose="02040503050406030204" pitchFamily="18" charset="0"/>
                                  <a:ea typeface="Cambria Math" panose="02040503050406030204" pitchFamily="18" charset="0"/>
                                </a:rPr>
                                <m:t>21</m:t>
                              </m:r>
                            </m:sub>
                          </m:sSub>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𝐶</m:t>
                              </m:r>
                            </m:e>
                            <m:sub>
                              <m:r>
                                <a:rPr lang="en-US" b="0" i="1" smtClean="0">
                                  <a:solidFill>
                                    <a:schemeClr val="accent6"/>
                                  </a:solidFill>
                                  <a:latin typeface="Cambria Math" panose="02040503050406030204" pitchFamily="18" charset="0"/>
                                  <a:ea typeface="Cambria Math" panose="02040503050406030204" pitchFamily="18" charset="0"/>
                                </a:rPr>
                                <m:t>23</m:t>
                              </m:r>
                            </m:sub>
                          </m:sSub>
                        </m:num>
                        <m:den>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d>
                            <m:dPr>
                              <m:ctrlPr>
                                <a:rPr lang="en-US" b="0" i="1" smtClean="0">
                                  <a:solidFill>
                                    <a:schemeClr val="accent2"/>
                                  </a:solidFill>
                                  <a:latin typeface="Cambria Math" panose="02040503050406030204" pitchFamily="18" charset="0"/>
                                  <a:ea typeface="Cambria Math" panose="02040503050406030204" pitchFamily="18" charset="0"/>
                                </a:rPr>
                              </m:ctrlPr>
                            </m:dPr>
                            <m:e>
                              <m:sSub>
                                <m:sSubPr>
                                  <m:ctrlPr>
                                    <a:rPr lang="en-US" b="0" i="1" smtClean="0">
                                      <a:solidFill>
                                        <a:schemeClr val="accent2"/>
                                      </a:solidFill>
                                      <a:latin typeface="Cambria Math" panose="02040503050406030204" pitchFamily="18" charset="0"/>
                                      <a:ea typeface="Cambria Math" panose="02040503050406030204" pitchFamily="18" charset="0"/>
                                    </a:rPr>
                                  </m:ctrlPr>
                                </m:sSubPr>
                                <m:e>
                                  <m:r>
                                    <a:rPr lang="en-US" b="0" i="1" smtClean="0">
                                      <a:solidFill>
                                        <a:schemeClr val="accent2"/>
                                      </a:solidFill>
                                      <a:latin typeface="Cambria Math" panose="02040503050406030204" pitchFamily="18" charset="0"/>
                                      <a:ea typeface="Cambria Math" panose="02040503050406030204" pitchFamily="18" charset="0"/>
                                    </a:rPr>
                                    <m:t>𝑅</m:t>
                                  </m:r>
                                </m:e>
                                <m:sub>
                                  <m:r>
                                    <a:rPr lang="en-US" b="0" i="1" smtClean="0">
                                      <a:solidFill>
                                        <a:schemeClr val="accent2"/>
                                      </a:solidFill>
                                      <a:latin typeface="Cambria Math" panose="02040503050406030204" pitchFamily="18" charset="0"/>
                                      <a:ea typeface="Cambria Math" panose="02040503050406030204" pitchFamily="18" charset="0"/>
                                    </a:rPr>
                                    <m:t>8</m:t>
                                  </m:r>
                                </m:sub>
                              </m:sSub>
                              <m:r>
                                <a:rPr lang="en-US" b="0" i="1" smtClean="0">
                                  <a:solidFill>
                                    <a:schemeClr val="accent2"/>
                                  </a:solidFill>
                                  <a:latin typeface="Cambria Math" panose="02040503050406030204" pitchFamily="18" charset="0"/>
                                  <a:ea typeface="Cambria Math" panose="02040503050406030204" pitchFamily="18" charset="0"/>
                                </a:rPr>
                                <m:t>+</m:t>
                              </m:r>
                              <m:f>
                                <m:fPr>
                                  <m:ctrlPr>
                                    <a:rPr lang="en-US" i="1" smtClean="0">
                                      <a:solidFill>
                                        <a:schemeClr val="accent2"/>
                                      </a:solidFill>
                                      <a:latin typeface="Cambria Math" panose="02040503050406030204" pitchFamily="18" charset="0"/>
                                    </a:rPr>
                                  </m:ctrlPr>
                                </m:fPr>
                                <m:num>
                                  <m:r>
                                    <a:rPr lang="en-US" i="1">
                                      <a:solidFill>
                                        <a:schemeClr val="accent2"/>
                                      </a:solidFill>
                                      <a:latin typeface="Cambria Math" panose="02040503050406030204" pitchFamily="18" charset="0"/>
                                    </a:rPr>
                                    <m:t>1</m:t>
                                  </m:r>
                                </m:num>
                                <m:den>
                                  <m:r>
                                    <a:rPr lang="en-US" i="1">
                                      <a:solidFill>
                                        <a:schemeClr val="accent2"/>
                                      </a:solidFill>
                                      <a:latin typeface="Cambria Math" panose="02040503050406030204" pitchFamily="18" charset="0"/>
                                    </a:rPr>
                                    <m:t>2</m:t>
                                  </m:r>
                                </m:den>
                              </m:f>
                              <m:sSub>
                                <m:sSubPr>
                                  <m:ctrlPr>
                                    <a:rPr lang="en-US" b="0" i="1" smtClean="0">
                                      <a:solidFill>
                                        <a:schemeClr val="accent2"/>
                                      </a:solidFill>
                                      <a:latin typeface="Cambria Math" panose="02040503050406030204" pitchFamily="18" charset="0"/>
                                      <a:ea typeface="Cambria Math" panose="02040503050406030204" pitchFamily="18" charset="0"/>
                                    </a:rPr>
                                  </m:ctrlPr>
                                </m:sSubPr>
                                <m:e>
                                  <m:r>
                                    <a:rPr lang="en-US" b="0" i="1" smtClean="0">
                                      <a:solidFill>
                                        <a:schemeClr val="accent2"/>
                                      </a:solidFill>
                                      <a:latin typeface="Cambria Math" panose="02040503050406030204" pitchFamily="18" charset="0"/>
                                      <a:ea typeface="Cambria Math" panose="02040503050406030204" pitchFamily="18" charset="0"/>
                                    </a:rPr>
                                    <m:t>𝑅</m:t>
                                  </m:r>
                                </m:e>
                                <m:sub>
                                  <m:r>
                                    <a:rPr lang="en-US" b="0" i="1" smtClean="0">
                                      <a:solidFill>
                                        <a:schemeClr val="accent2"/>
                                      </a:solidFill>
                                      <a:latin typeface="Cambria Math" panose="02040503050406030204" pitchFamily="18" charset="0"/>
                                      <a:ea typeface="Cambria Math" panose="02040503050406030204" pitchFamily="18" charset="0"/>
                                    </a:rPr>
                                    <m:t>21</m:t>
                                  </m:r>
                                </m:sub>
                              </m:sSub>
                            </m:e>
                          </m:d>
                          <m:d>
                            <m:dPr>
                              <m:ctrlPr>
                                <a:rPr lang="en-US" b="0" i="1" smtClean="0">
                                  <a:solidFill>
                                    <a:schemeClr val="accent2"/>
                                  </a:solidFill>
                                  <a:latin typeface="Cambria Math" panose="02040503050406030204" pitchFamily="18" charset="0"/>
                                  <a:ea typeface="Cambria Math" panose="02040503050406030204" pitchFamily="18" charset="0"/>
                                </a:rPr>
                              </m:ctrlPr>
                            </m:dPr>
                            <m:e>
                              <m:r>
                                <a:rPr lang="en-US" i="1">
                                  <a:solidFill>
                                    <a:schemeClr val="accent2"/>
                                  </a:solidFill>
                                  <a:latin typeface="Cambria Math" panose="02040503050406030204" pitchFamily="18" charset="0"/>
                                  <a:ea typeface="Cambria Math" panose="02040503050406030204" pitchFamily="18" charset="0"/>
                                </a:rPr>
                                <m:t>2</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𝐶</m:t>
                                  </m:r>
                                </m:e>
                                <m:sub>
                                  <m:r>
                                    <a:rPr lang="en-US" i="1">
                                      <a:solidFill>
                                        <a:schemeClr val="accent2"/>
                                      </a:solidFill>
                                      <a:latin typeface="Cambria Math" panose="02040503050406030204" pitchFamily="18" charset="0"/>
                                      <a:ea typeface="Cambria Math" panose="02040503050406030204" pitchFamily="18" charset="0"/>
                                    </a:rPr>
                                    <m:t>23</m:t>
                                  </m:r>
                                </m:sub>
                              </m:sSub>
                            </m:e>
                          </m:d>
                        </m:den>
                      </m:f>
                    </m:oMath>
                  </m:oMathPara>
                </a14:m>
                <a:endParaRPr lang="en-US" dirty="0"/>
              </a:p>
            </p:txBody>
          </p:sp>
        </mc:Choice>
        <mc:Fallback xmlns="">
          <p:sp>
            <p:nvSpPr>
              <p:cNvPr id="40" name="Rectangle 39">
                <a:extLst>
                  <a:ext uri="{FF2B5EF4-FFF2-40B4-BE49-F238E27FC236}">
                    <a16:creationId xmlns:a16="http://schemas.microsoft.com/office/drawing/2014/main" id="{4B89C221-3133-8B40-88FB-492A4A4D3A72}"/>
                  </a:ext>
                </a:extLst>
              </p:cNvPr>
              <p:cNvSpPr>
                <a:spLocks noRot="1" noChangeAspect="1" noMove="1" noResize="1" noEditPoints="1" noAdjustHandles="1" noChangeArrowheads="1" noChangeShapeType="1" noTextEdit="1"/>
              </p:cNvSpPr>
              <p:nvPr/>
            </p:nvSpPr>
            <p:spPr>
              <a:xfrm>
                <a:off x="-301449" y="4408231"/>
                <a:ext cx="4915012" cy="869533"/>
              </a:xfrm>
              <a:prstGeom prst="rect">
                <a:avLst/>
              </a:prstGeom>
              <a:blipFill>
                <a:blip r:embed="rId6"/>
                <a:stretch>
                  <a:fillRect t="-90000" b="-1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0365360-77BF-1142-920C-4031552A9011}"/>
                  </a:ext>
                </a:extLst>
              </p:cNvPr>
              <p:cNvSpPr txBox="1"/>
              <p:nvPr/>
            </p:nvSpPr>
            <p:spPr>
              <a:xfrm>
                <a:off x="115866" y="5223556"/>
                <a:ext cx="4045979" cy="4805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d>
                            <m:dPr>
                              <m:begChr m:val=""/>
                              <m:endChr m:val="|"/>
                              <m:ctrlPr>
                                <a:rPr lang="en-US" i="1">
                                  <a:solidFill>
                                    <a:schemeClr val="accent6"/>
                                  </a:solidFill>
                                  <a:latin typeface="Cambria Math" panose="02040503050406030204" pitchFamily="18" charset="0"/>
                                </a:rPr>
                              </m:ctrlPr>
                            </m:dPr>
                            <m:e>
                              <m:sSubSup>
                                <m:sSubSupPr>
                                  <m:ctrlPr>
                                    <a:rPr lang="en-US" i="1">
                                      <a:solidFill>
                                        <a:schemeClr val="accent6"/>
                                      </a:solidFill>
                                      <a:latin typeface="Cambria Math" panose="02040503050406030204" pitchFamily="18" charset="0"/>
                                    </a:rPr>
                                  </m:ctrlPr>
                                </m:sSubSupPr>
                                <m:e>
                                  <m:r>
                                    <a:rPr lang="en-US" i="1">
                                      <a:solidFill>
                                        <a:schemeClr val="accent6"/>
                                      </a:solidFill>
                                      <a:latin typeface="Cambria Math" panose="02040503050406030204" pitchFamily="18" charset="0"/>
                                    </a:rPr>
                                    <m:t>𝑓</m:t>
                                  </m:r>
                                </m:e>
                                <m:sub>
                                  <m:r>
                                    <a:rPr lang="en-US" i="1">
                                      <a:solidFill>
                                        <a:schemeClr val="accent6"/>
                                      </a:solidFill>
                                      <a:latin typeface="Cambria Math" panose="02040503050406030204" pitchFamily="18" charset="0"/>
                                    </a:rPr>
                                    <m:t>𝑧</m:t>
                                  </m:r>
                                </m:sub>
                                <m:sup>
                                  <m:r>
                                    <a:rPr lang="en-US" i="1">
                                      <a:solidFill>
                                        <a:schemeClr val="accent6"/>
                                      </a:solidFill>
                                      <a:latin typeface="Cambria Math" panose="02040503050406030204" pitchFamily="18" charset="0"/>
                                    </a:rPr>
                                    <m:t>𝐿𝑃</m:t>
                                  </m:r>
                                  <m:r>
                                    <a:rPr lang="en-US" i="1">
                                      <a:solidFill>
                                        <a:schemeClr val="accent6"/>
                                      </a:solidFill>
                                      <a:latin typeface="Cambria Math" panose="02040503050406030204" pitchFamily="18" charset="0"/>
                                    </a:rPr>
                                    <m:t>1</m:t>
                                  </m:r>
                                </m:sup>
                              </m:sSubSup>
                            </m:e>
                          </m:d>
                        </m:e>
                        <m:sub>
                          <m:r>
                            <a:rPr lang="en-US" b="0" i="1" smtClean="0">
                              <a:solidFill>
                                <a:schemeClr val="accent6"/>
                              </a:solidFill>
                              <a:latin typeface="Cambria Math" panose="02040503050406030204" pitchFamily="18" charset="0"/>
                            </a:rPr>
                            <m:t>𝑜𝑝𝑒𝑛</m:t>
                          </m:r>
                        </m:sub>
                      </m:sSub>
                      <m:r>
                        <a:rPr lang="en-US" i="1">
                          <a:solidFill>
                            <a:schemeClr val="accent6"/>
                          </a:solidFill>
                          <a:latin typeface="Cambria Math" panose="02040503050406030204" pitchFamily="18" charset="0"/>
                        </a:rPr>
                        <m:t> </m:t>
                      </m:r>
                      <m:r>
                        <a:rPr lang="en-US" b="0" i="1" smtClean="0">
                          <a:solidFill>
                            <a:schemeClr val="accent6"/>
                          </a:solidFill>
                          <a:latin typeface="Cambria Math" panose="02040503050406030204" pitchFamily="18" charset="0"/>
                        </a:rPr>
                        <m:t>=</m:t>
                      </m:r>
                      <m:f>
                        <m:fPr>
                          <m:type m:val="lin"/>
                          <m:ctrlPr>
                            <a:rPr lang="en-US" b="0" i="1" smtClean="0">
                              <a:solidFill>
                                <a:schemeClr val="accent6"/>
                              </a:solidFill>
                              <a:latin typeface="Cambria Math" panose="02040503050406030204" pitchFamily="18" charset="0"/>
                            </a:rPr>
                          </m:ctrlPr>
                        </m:fPr>
                        <m:num>
                          <m:r>
                            <a:rPr lang="en-US" b="0" i="1" smtClean="0">
                              <a:solidFill>
                                <a:schemeClr val="accent6"/>
                              </a:solidFill>
                              <a:latin typeface="Cambria Math" panose="02040503050406030204" pitchFamily="18" charset="0"/>
                            </a:rPr>
                            <m:t>1</m:t>
                          </m:r>
                        </m:num>
                        <m:den>
                          <m:d>
                            <m:dPr>
                              <m:ctrlPr>
                                <a:rPr lang="en-US" i="1">
                                  <a:solidFill>
                                    <a:schemeClr val="accent6"/>
                                  </a:solidFill>
                                  <a:latin typeface="Cambria Math" panose="02040503050406030204" pitchFamily="18" charset="0"/>
                                  <a:ea typeface="Cambria Math" panose="02040503050406030204" pitchFamily="18" charset="0"/>
                                </a:rPr>
                              </m:ctrlPr>
                            </m:dPr>
                            <m:e>
                              <m:r>
                                <a:rPr lang="en-US" i="1">
                                  <a:solidFill>
                                    <a:schemeClr val="accent6"/>
                                  </a:solidFill>
                                  <a:latin typeface="Cambria Math" panose="02040503050406030204" pitchFamily="18" charset="0"/>
                                  <a:ea typeface="Cambria Math" panose="02040503050406030204" pitchFamily="18" charset="0"/>
                                </a:rPr>
                                <m:t>2</m:t>
                              </m:r>
                              <m:r>
                                <a:rPr lang="en-US" i="1">
                                  <a:solidFill>
                                    <a:schemeClr val="accent6"/>
                                  </a:solidFill>
                                  <a:latin typeface="Cambria Math" panose="02040503050406030204" pitchFamily="18" charset="0"/>
                                  <a:ea typeface="Cambria Math" panose="02040503050406030204" pitchFamily="18" charset="0"/>
                                </a:rPr>
                                <m:t>𝜋</m:t>
                              </m:r>
                              <m:sSub>
                                <m:sSubPr>
                                  <m:ctrlPr>
                                    <a:rPr lang="en-US"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𝑅</m:t>
                                  </m:r>
                                </m:e>
                                <m:sub>
                                  <m:r>
                                    <a:rPr lang="en-US" b="0" i="1" smtClean="0">
                                      <a:solidFill>
                                        <a:schemeClr val="accent6"/>
                                      </a:solidFill>
                                      <a:latin typeface="Cambria Math" panose="02040503050406030204" pitchFamily="18" charset="0"/>
                                      <a:ea typeface="Cambria Math" panose="02040503050406030204" pitchFamily="18" charset="0"/>
                                    </a:rPr>
                                    <m:t>21</m:t>
                                  </m:r>
                                </m:sub>
                              </m:sSub>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𝐶</m:t>
                                  </m:r>
                                </m:e>
                                <m:sub>
                                  <m:r>
                                    <a:rPr lang="en-US" i="1">
                                      <a:solidFill>
                                        <a:schemeClr val="accent6"/>
                                      </a:solidFill>
                                      <a:latin typeface="Cambria Math" panose="02040503050406030204" pitchFamily="18" charset="0"/>
                                    </a:rPr>
                                    <m:t>23</m:t>
                                  </m:r>
                                </m:sub>
                              </m:sSub>
                            </m:e>
                          </m:d>
                        </m:den>
                      </m:f>
                      <m:r>
                        <a:rPr lang="en-US" i="1">
                          <a:solidFill>
                            <a:schemeClr val="accent6"/>
                          </a:solidFill>
                          <a:latin typeface="Cambria Math" panose="02040503050406030204" pitchFamily="18" charset="0"/>
                        </a:rPr>
                        <m:t>=0.03</m:t>
                      </m:r>
                      <m:r>
                        <a:rPr lang="en-US" b="0" i="0" smtClean="0">
                          <a:solidFill>
                            <a:schemeClr val="accent6"/>
                          </a:solidFill>
                          <a:latin typeface="Cambria Math" panose="02040503050406030204" pitchFamily="18" charset="0"/>
                        </a:rPr>
                        <m:t>39 </m:t>
                      </m:r>
                      <m:r>
                        <m:rPr>
                          <m:sty m:val="p"/>
                        </m:rPr>
                        <a:rPr lang="en-US" b="0" i="0" smtClean="0">
                          <a:solidFill>
                            <a:schemeClr val="accent6"/>
                          </a:solidFill>
                          <a:latin typeface="Cambria Math" panose="02040503050406030204" pitchFamily="18" charset="0"/>
                        </a:rPr>
                        <m:t>Hz</m:t>
                      </m:r>
                    </m:oMath>
                  </m:oMathPara>
                </a14:m>
                <a:endParaRPr lang="en-US" dirty="0"/>
              </a:p>
            </p:txBody>
          </p:sp>
        </mc:Choice>
        <mc:Fallback xmlns="">
          <p:sp>
            <p:nvSpPr>
              <p:cNvPr id="41" name="TextBox 40">
                <a:extLst>
                  <a:ext uri="{FF2B5EF4-FFF2-40B4-BE49-F238E27FC236}">
                    <a16:creationId xmlns:a16="http://schemas.microsoft.com/office/drawing/2014/main" id="{80365360-77BF-1142-920C-4031552A9011}"/>
                  </a:ext>
                </a:extLst>
              </p:cNvPr>
              <p:cNvSpPr txBox="1">
                <a:spLocks noRot="1" noChangeAspect="1" noMove="1" noResize="1" noEditPoints="1" noAdjustHandles="1" noChangeArrowheads="1" noChangeShapeType="1" noTextEdit="1"/>
              </p:cNvSpPr>
              <p:nvPr/>
            </p:nvSpPr>
            <p:spPr>
              <a:xfrm>
                <a:off x="115866" y="5223556"/>
                <a:ext cx="4045979" cy="480516"/>
              </a:xfrm>
              <a:prstGeom prst="rect">
                <a:avLst/>
              </a:prstGeom>
              <a:blipFill>
                <a:blip r:embed="rId7"/>
                <a:stretch>
                  <a:fillRect l="-6250" t="-184615" r="-625" b="-25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2FC3852-E395-4D44-8804-F4DB8D13A544}"/>
                  </a:ext>
                </a:extLst>
              </p:cNvPr>
              <p:cNvSpPr txBox="1"/>
              <p:nvPr/>
            </p:nvSpPr>
            <p:spPr>
              <a:xfrm>
                <a:off x="101981" y="5680761"/>
                <a:ext cx="5453416"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2"/>
                              </a:solidFill>
                              <a:latin typeface="Cambria Math" panose="02040503050406030204" pitchFamily="18" charset="0"/>
                            </a:rPr>
                          </m:ctrlPr>
                        </m:sSubPr>
                        <m:e>
                          <m:d>
                            <m:dPr>
                              <m:begChr m:val=""/>
                              <m:endChr m:val="|"/>
                              <m:ctrlPr>
                                <a:rPr lang="en-US" i="1">
                                  <a:solidFill>
                                    <a:schemeClr val="accent2"/>
                                  </a:solidFill>
                                  <a:latin typeface="Cambria Math" panose="02040503050406030204" pitchFamily="18" charset="0"/>
                                </a:rPr>
                              </m:ctrlPr>
                            </m:dPr>
                            <m:e>
                              <m:sSubSup>
                                <m:sSubSupPr>
                                  <m:ctrlPr>
                                    <a:rPr lang="en-US" i="1">
                                      <a:solidFill>
                                        <a:schemeClr val="accent2"/>
                                      </a:solidFill>
                                      <a:latin typeface="Cambria Math" panose="02040503050406030204" pitchFamily="18" charset="0"/>
                                    </a:rPr>
                                  </m:ctrlPr>
                                </m:sSubSupPr>
                                <m:e>
                                  <m:r>
                                    <a:rPr lang="en-US" i="1">
                                      <a:solidFill>
                                        <a:schemeClr val="accent2"/>
                                      </a:solidFill>
                                      <a:latin typeface="Cambria Math" panose="02040503050406030204" pitchFamily="18" charset="0"/>
                                    </a:rPr>
                                    <m:t>𝑓</m:t>
                                  </m:r>
                                </m:e>
                                <m:sub>
                                  <m:r>
                                    <a:rPr lang="en-US" i="1">
                                      <a:solidFill>
                                        <a:schemeClr val="accent2"/>
                                      </a:solidFill>
                                      <a:latin typeface="Cambria Math" panose="02040503050406030204" pitchFamily="18" charset="0"/>
                                    </a:rPr>
                                    <m:t>𝑝</m:t>
                                  </m:r>
                                </m:sub>
                                <m:sup>
                                  <m:r>
                                    <a:rPr lang="en-US" i="1">
                                      <a:solidFill>
                                        <a:schemeClr val="accent2"/>
                                      </a:solidFill>
                                      <a:latin typeface="Cambria Math" panose="02040503050406030204" pitchFamily="18" charset="0"/>
                                    </a:rPr>
                                    <m:t>𝐿𝑃</m:t>
                                  </m:r>
                                  <m:r>
                                    <a:rPr lang="en-US" i="1">
                                      <a:solidFill>
                                        <a:schemeClr val="accent2"/>
                                      </a:solidFill>
                                      <a:latin typeface="Cambria Math" panose="02040503050406030204" pitchFamily="18" charset="0"/>
                                    </a:rPr>
                                    <m:t>1</m:t>
                                  </m:r>
                                </m:sup>
                              </m:sSubSup>
                            </m:e>
                          </m:d>
                        </m:e>
                        <m:sub>
                          <m:r>
                            <a:rPr lang="en-US" i="1">
                              <a:solidFill>
                                <a:schemeClr val="accent2"/>
                              </a:solidFill>
                              <a:latin typeface="Cambria Math" panose="02040503050406030204" pitchFamily="18" charset="0"/>
                            </a:rPr>
                            <m:t>𝑐𝑙𝑜𝑠𝑒𝑑</m:t>
                          </m:r>
                        </m:sub>
                      </m:sSub>
                      <m:r>
                        <a:rPr lang="en-US" b="0" i="1" smtClean="0">
                          <a:solidFill>
                            <a:schemeClr val="accent2"/>
                          </a:solidFill>
                          <a:latin typeface="Cambria Math" panose="02040503050406030204" pitchFamily="18" charset="0"/>
                        </a:rPr>
                        <m:t>=</m:t>
                      </m:r>
                      <m:f>
                        <m:fPr>
                          <m:type m:val="lin"/>
                          <m:ctrlPr>
                            <a:rPr lang="en-US" b="0" i="1" smtClean="0">
                              <a:solidFill>
                                <a:schemeClr val="accent2"/>
                              </a:solidFill>
                              <a:latin typeface="Cambria Math" panose="02040503050406030204" pitchFamily="18" charset="0"/>
                            </a:rPr>
                          </m:ctrlPr>
                        </m:fPr>
                        <m:num>
                          <m:r>
                            <a:rPr lang="en-US" b="0" i="1" smtClean="0">
                              <a:solidFill>
                                <a:schemeClr val="accent2"/>
                              </a:solidFill>
                              <a:latin typeface="Cambria Math" panose="02040503050406030204" pitchFamily="18" charset="0"/>
                            </a:rPr>
                            <m:t>1</m:t>
                          </m:r>
                        </m:num>
                        <m:den>
                          <m:d>
                            <m:dPr>
                              <m:ctrlPr>
                                <a:rPr lang="en-US" i="1">
                                  <a:solidFill>
                                    <a:schemeClr val="accent2"/>
                                  </a:solidFill>
                                  <a:latin typeface="Cambria Math" panose="02040503050406030204" pitchFamily="18" charset="0"/>
                                  <a:ea typeface="Cambria Math" panose="02040503050406030204" pitchFamily="18" charset="0"/>
                                </a:rPr>
                              </m:ctrlPr>
                            </m:dPr>
                            <m:e>
                              <m:r>
                                <a:rPr lang="en-US" i="1">
                                  <a:solidFill>
                                    <a:schemeClr val="accent2"/>
                                  </a:solidFill>
                                  <a:latin typeface="Cambria Math" panose="02040503050406030204" pitchFamily="18" charset="0"/>
                                  <a:ea typeface="Cambria Math" panose="02040503050406030204" pitchFamily="18" charset="0"/>
                                </a:rPr>
                                <m:t>2</m:t>
                              </m:r>
                              <m:r>
                                <a:rPr lang="en-US" i="1">
                                  <a:solidFill>
                                    <a:schemeClr val="accent2"/>
                                  </a:solidFill>
                                  <a:latin typeface="Cambria Math" panose="02040503050406030204" pitchFamily="18" charset="0"/>
                                  <a:ea typeface="Cambria Math" panose="02040503050406030204" pitchFamily="18" charset="0"/>
                                </a:rPr>
                                <m:t>𝜋</m:t>
                              </m:r>
                              <m:d>
                                <m:dPr>
                                  <m:begChr m:val="["/>
                                  <m:endChr m:val="]"/>
                                  <m:ctrlPr>
                                    <a:rPr lang="en-US" i="1">
                                      <a:solidFill>
                                        <a:schemeClr val="accent2"/>
                                      </a:solidFill>
                                      <a:latin typeface="Cambria Math" panose="02040503050406030204" pitchFamily="18" charset="0"/>
                                    </a:rPr>
                                  </m:ctrlPr>
                                </m:dPr>
                                <m:e>
                                  <m:sSub>
                                    <m:sSubPr>
                                      <m:ctrlPr>
                                        <a:rPr lang="en-US"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𝑅</m:t>
                                      </m:r>
                                    </m:e>
                                    <m:sub>
                                      <m:r>
                                        <a:rPr lang="en-US" b="0" i="1" smtClean="0">
                                          <a:solidFill>
                                            <a:schemeClr val="accent2"/>
                                          </a:solidFill>
                                          <a:latin typeface="Cambria Math" panose="02040503050406030204" pitchFamily="18" charset="0"/>
                                        </a:rPr>
                                        <m:t>8</m:t>
                                      </m:r>
                                    </m:sub>
                                  </m:sSub>
                                  <m:r>
                                    <a:rPr lang="en-US" b="0" i="1" smtClean="0">
                                      <a:solidFill>
                                        <a:schemeClr val="accent2"/>
                                      </a:solidFill>
                                      <a:latin typeface="Cambria Math" panose="02040503050406030204" pitchFamily="18" charset="0"/>
                                    </a:rPr>
                                    <m:t>+</m:t>
                                  </m:r>
                                  <m:f>
                                    <m:fPr>
                                      <m:ctrlPr>
                                        <a:rPr lang="en-US" b="0" i="1" smtClean="0">
                                          <a:solidFill>
                                            <a:schemeClr val="accent2"/>
                                          </a:solidFill>
                                          <a:latin typeface="Cambria Math" panose="02040503050406030204" pitchFamily="18" charset="0"/>
                                        </a:rPr>
                                      </m:ctrlPr>
                                    </m:fPr>
                                    <m:num>
                                      <m:r>
                                        <a:rPr lang="en-US" b="0" i="1" smtClean="0">
                                          <a:solidFill>
                                            <a:schemeClr val="accent2"/>
                                          </a:solidFill>
                                          <a:latin typeface="Cambria Math" panose="02040503050406030204" pitchFamily="18" charset="0"/>
                                        </a:rPr>
                                        <m:t>1</m:t>
                                      </m:r>
                                    </m:num>
                                    <m:den>
                                      <m:r>
                                        <a:rPr lang="en-US" b="0" i="1" smtClean="0">
                                          <a:solidFill>
                                            <a:schemeClr val="accent2"/>
                                          </a:solidFill>
                                          <a:latin typeface="Cambria Math" panose="02040503050406030204" pitchFamily="18" charset="0"/>
                                        </a:rPr>
                                        <m:t>2</m:t>
                                      </m:r>
                                    </m:den>
                                  </m:f>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𝑅</m:t>
                                      </m:r>
                                    </m:e>
                                    <m:sub>
                                      <m:r>
                                        <a:rPr lang="en-US" i="1">
                                          <a:solidFill>
                                            <a:schemeClr val="accent2"/>
                                          </a:solidFill>
                                          <a:latin typeface="Cambria Math" panose="02040503050406030204" pitchFamily="18" charset="0"/>
                                        </a:rPr>
                                        <m:t>21</m:t>
                                      </m:r>
                                    </m:sub>
                                  </m:sSub>
                                </m:e>
                              </m:d>
                              <m:d>
                                <m:dPr>
                                  <m:ctrlPr>
                                    <a:rPr lang="en-US" i="1" smtClean="0">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2</m:t>
                                  </m:r>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𝐶</m:t>
                                      </m:r>
                                    </m:e>
                                    <m:sub>
                                      <m:r>
                                        <a:rPr lang="en-US" i="1">
                                          <a:solidFill>
                                            <a:schemeClr val="accent2"/>
                                          </a:solidFill>
                                          <a:latin typeface="Cambria Math" panose="02040503050406030204" pitchFamily="18" charset="0"/>
                                        </a:rPr>
                                        <m:t>23</m:t>
                                      </m:r>
                                    </m:sub>
                                  </m:sSub>
                                </m:e>
                              </m:d>
                            </m:e>
                          </m:d>
                        </m:den>
                      </m:f>
                      <m:r>
                        <a:rPr lang="en-US" i="1">
                          <a:solidFill>
                            <a:schemeClr val="accent2"/>
                          </a:solidFill>
                          <a:latin typeface="Cambria Math" panose="02040503050406030204" pitchFamily="18" charset="0"/>
                        </a:rPr>
                        <m:t>=</m:t>
                      </m:r>
                      <m:r>
                        <a:rPr lang="en-US">
                          <a:solidFill>
                            <a:schemeClr val="accent2"/>
                          </a:solidFill>
                          <a:latin typeface="Cambria Math" panose="02040503050406030204" pitchFamily="18" charset="0"/>
                        </a:rPr>
                        <m:t>0.0</m:t>
                      </m:r>
                      <m:r>
                        <a:rPr lang="en-US" b="0" i="0" smtClean="0">
                          <a:solidFill>
                            <a:schemeClr val="accent2"/>
                          </a:solidFill>
                          <a:latin typeface="Cambria Math" panose="02040503050406030204" pitchFamily="18" charset="0"/>
                        </a:rPr>
                        <m:t>328 </m:t>
                      </m:r>
                      <m:r>
                        <m:rPr>
                          <m:sty m:val="p"/>
                        </m:rPr>
                        <a:rPr lang="en-US">
                          <a:solidFill>
                            <a:schemeClr val="accent2"/>
                          </a:solidFill>
                          <a:latin typeface="Cambria Math" panose="02040503050406030204" pitchFamily="18" charset="0"/>
                        </a:rPr>
                        <m:t>Hz</m:t>
                      </m:r>
                    </m:oMath>
                  </m:oMathPara>
                </a14:m>
                <a:endParaRPr lang="en-US" dirty="0">
                  <a:solidFill>
                    <a:schemeClr val="accent2"/>
                  </a:solidFill>
                </a:endParaRPr>
              </a:p>
            </p:txBody>
          </p:sp>
        </mc:Choice>
        <mc:Fallback xmlns="">
          <p:sp>
            <p:nvSpPr>
              <p:cNvPr id="42" name="TextBox 41">
                <a:extLst>
                  <a:ext uri="{FF2B5EF4-FFF2-40B4-BE49-F238E27FC236}">
                    <a16:creationId xmlns:a16="http://schemas.microsoft.com/office/drawing/2014/main" id="{F2FC3852-E395-4D44-8804-F4DB8D13A544}"/>
                  </a:ext>
                </a:extLst>
              </p:cNvPr>
              <p:cNvSpPr txBox="1">
                <a:spLocks noRot="1" noChangeAspect="1" noMove="1" noResize="1" noEditPoints="1" noAdjustHandles="1" noChangeArrowheads="1" noChangeShapeType="1" noTextEdit="1"/>
              </p:cNvSpPr>
              <p:nvPr/>
            </p:nvSpPr>
            <p:spPr>
              <a:xfrm>
                <a:off x="101981" y="5680761"/>
                <a:ext cx="5453416" cy="622350"/>
              </a:xfrm>
              <a:prstGeom prst="rect">
                <a:avLst/>
              </a:prstGeom>
              <a:blipFill>
                <a:blip r:embed="rId8"/>
                <a:stretch>
                  <a:fillRect l="-4419" t="-126000" r="-465" b="-194000"/>
                </a:stretch>
              </a:blipFill>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A7364A1E-D1C5-B647-B154-F87B9CEA923F}"/>
              </a:ext>
            </a:extLst>
          </p:cNvPr>
          <p:cNvGrpSpPr/>
          <p:nvPr/>
        </p:nvGrpSpPr>
        <p:grpSpPr>
          <a:xfrm>
            <a:off x="5594930" y="2170054"/>
            <a:ext cx="301686" cy="674131"/>
            <a:chOff x="748146" y="1801092"/>
            <a:chExt cx="301686" cy="674131"/>
          </a:xfrm>
        </p:grpSpPr>
        <p:sp>
          <p:nvSpPr>
            <p:cNvPr id="51" name="TextBox 50">
              <a:extLst>
                <a:ext uri="{FF2B5EF4-FFF2-40B4-BE49-F238E27FC236}">
                  <a16:creationId xmlns:a16="http://schemas.microsoft.com/office/drawing/2014/main" id="{934C76EA-D1F4-9F45-923D-4BA52E5A6511}"/>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52" name="TextBox 51">
              <a:extLst>
                <a:ext uri="{FF2B5EF4-FFF2-40B4-BE49-F238E27FC236}">
                  <a16:creationId xmlns:a16="http://schemas.microsoft.com/office/drawing/2014/main" id="{B39BB320-88A7-B040-ACE0-C98E68C87BE8}"/>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53" name="Straight Connector 52">
              <a:extLst>
                <a:ext uri="{FF2B5EF4-FFF2-40B4-BE49-F238E27FC236}">
                  <a16:creationId xmlns:a16="http://schemas.microsoft.com/office/drawing/2014/main" id="{54501068-C700-3744-AA78-1A52F538274E}"/>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AD48F76-34BB-334B-A39D-AD5374D09AEC}"/>
              </a:ext>
            </a:extLst>
          </p:cNvPr>
          <p:cNvGrpSpPr/>
          <p:nvPr/>
        </p:nvGrpSpPr>
        <p:grpSpPr>
          <a:xfrm>
            <a:off x="8393548" y="2156200"/>
            <a:ext cx="301686" cy="674131"/>
            <a:chOff x="748146" y="1801092"/>
            <a:chExt cx="301686" cy="674131"/>
          </a:xfrm>
        </p:grpSpPr>
        <p:sp>
          <p:nvSpPr>
            <p:cNvPr id="58" name="TextBox 57">
              <a:extLst>
                <a:ext uri="{FF2B5EF4-FFF2-40B4-BE49-F238E27FC236}">
                  <a16:creationId xmlns:a16="http://schemas.microsoft.com/office/drawing/2014/main" id="{0FB377DB-86A4-0141-93B2-6F50FE5CDB69}"/>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59" name="TextBox 58">
              <a:extLst>
                <a:ext uri="{FF2B5EF4-FFF2-40B4-BE49-F238E27FC236}">
                  <a16:creationId xmlns:a16="http://schemas.microsoft.com/office/drawing/2014/main" id="{F430D866-FE3E-244D-B93B-E65F1FC56B4E}"/>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60" name="Straight Connector 59">
              <a:extLst>
                <a:ext uri="{FF2B5EF4-FFF2-40B4-BE49-F238E27FC236}">
                  <a16:creationId xmlns:a16="http://schemas.microsoft.com/office/drawing/2014/main" id="{01D87A6A-7B75-294C-AFFE-6395DD8DA598}"/>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CDAA07CC-8B3F-6443-A847-96DE4F742086}"/>
              </a:ext>
            </a:extLst>
          </p:cNvPr>
          <p:cNvSpPr txBox="1"/>
          <p:nvPr/>
        </p:nvSpPr>
        <p:spPr>
          <a:xfrm>
            <a:off x="6525491" y="4308763"/>
            <a:ext cx="2345770" cy="1477328"/>
          </a:xfrm>
          <a:prstGeom prst="rect">
            <a:avLst/>
          </a:prstGeom>
          <a:noFill/>
        </p:spPr>
        <p:txBody>
          <a:bodyPr wrap="none" rtlCol="0">
            <a:spAutoFit/>
          </a:bodyPr>
          <a:lstStyle/>
          <a:p>
            <a:r>
              <a:rPr lang="en-US" dirty="0">
                <a:solidFill>
                  <a:schemeClr val="bg1">
                    <a:lumMod val="50000"/>
                  </a:schemeClr>
                </a:solidFill>
              </a:rPr>
              <a:t>R8 = 16e3       # Ohms</a:t>
            </a:r>
          </a:p>
          <a:p>
            <a:r>
              <a:rPr lang="en-US" dirty="0">
                <a:solidFill>
                  <a:schemeClr val="bg1">
                    <a:lumMod val="50000"/>
                  </a:schemeClr>
                </a:solidFill>
              </a:rPr>
              <a:t>R17 = 3.3e3     # Ohms</a:t>
            </a:r>
          </a:p>
          <a:p>
            <a:r>
              <a:rPr lang="en-US" dirty="0">
                <a:solidFill>
                  <a:schemeClr val="bg1">
                    <a:lumMod val="50000"/>
                  </a:schemeClr>
                </a:solidFill>
              </a:rPr>
              <a:t>R21 = 1e6       # Ohms</a:t>
            </a:r>
          </a:p>
          <a:p>
            <a:r>
              <a:rPr lang="en-US" dirty="0">
                <a:solidFill>
                  <a:schemeClr val="bg1">
                    <a:lumMod val="50000"/>
                  </a:schemeClr>
                </a:solidFill>
              </a:rPr>
              <a:t>C23 = 4.7e-6    # Farads</a:t>
            </a:r>
          </a:p>
          <a:p>
            <a:endParaRPr lang="en-US" dirty="0">
              <a:solidFill>
                <a:schemeClr val="bg1">
                  <a:lumMod val="50000"/>
                </a:schemeClr>
              </a:solidFill>
            </a:endParaRPr>
          </a:p>
        </p:txBody>
      </p:sp>
      <p:sp>
        <p:nvSpPr>
          <p:cNvPr id="62" name="TextBox 61">
            <a:extLst>
              <a:ext uri="{FF2B5EF4-FFF2-40B4-BE49-F238E27FC236}">
                <a16:creationId xmlns:a16="http://schemas.microsoft.com/office/drawing/2014/main" id="{7FDB8E25-9E11-6C43-A421-EDB8017BB313}"/>
              </a:ext>
            </a:extLst>
          </p:cNvPr>
          <p:cNvSpPr txBox="1"/>
          <p:nvPr/>
        </p:nvSpPr>
        <p:spPr>
          <a:xfrm>
            <a:off x="6818090" y="739729"/>
            <a:ext cx="950901" cy="584775"/>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G</a:t>
            </a:r>
            <a:r>
              <a:rPr lang="en-US" sz="3200" i="1" baseline="-25000" dirty="0">
                <a:latin typeface="Times New Roman" panose="02020603050405020304" pitchFamily="18" charset="0"/>
                <a:cs typeface="Times New Roman" panose="02020603050405020304" pitchFamily="18" charset="0"/>
              </a:rPr>
              <a:t>LP1</a:t>
            </a:r>
            <a:endParaRPr lang="en-US" sz="3200" i="1" dirty="0">
              <a:latin typeface="Times New Roman" panose="02020603050405020304" pitchFamily="18" charset="0"/>
              <a:cs typeface="Times New Roman" panose="02020603050405020304" pitchFamily="18" charset="0"/>
            </a:endParaRPr>
          </a:p>
        </p:txBody>
      </p:sp>
      <p:cxnSp>
        <p:nvCxnSpPr>
          <p:cNvPr id="63" name="Straight Arrow Connector 62">
            <a:extLst>
              <a:ext uri="{FF2B5EF4-FFF2-40B4-BE49-F238E27FC236}">
                <a16:creationId xmlns:a16="http://schemas.microsoft.com/office/drawing/2014/main" id="{B12A7CAA-9A30-054A-908D-985128581942}"/>
              </a:ext>
            </a:extLst>
          </p:cNvPr>
          <p:cNvCxnSpPr>
            <a:cxnSpLocks/>
          </p:cNvCxnSpPr>
          <p:nvPr/>
        </p:nvCxnSpPr>
        <p:spPr>
          <a:xfrm>
            <a:off x="6237514" y="1314363"/>
            <a:ext cx="211908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344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315B0E-B3B8-3F4A-B4A2-447021D3EE00}"/>
              </a:ext>
            </a:extLst>
          </p:cNvPr>
          <p:cNvPicPr>
            <a:picLocks noChangeAspect="1"/>
          </p:cNvPicPr>
          <p:nvPr/>
        </p:nvPicPr>
        <p:blipFill>
          <a:blip r:embed="rId2"/>
          <a:stretch>
            <a:fillRect/>
          </a:stretch>
        </p:blipFill>
        <p:spPr>
          <a:xfrm>
            <a:off x="0" y="488348"/>
            <a:ext cx="6109854" cy="4848190"/>
          </a:xfrm>
          <a:prstGeom prst="rect">
            <a:avLst/>
          </a:prstGeom>
        </p:spPr>
      </p:pic>
      <p:sp>
        <p:nvSpPr>
          <p:cNvPr id="2" name="Title 1">
            <a:extLst>
              <a:ext uri="{FF2B5EF4-FFF2-40B4-BE49-F238E27FC236}">
                <a16:creationId xmlns:a16="http://schemas.microsoft.com/office/drawing/2014/main" id="{95AB509E-2266-ED4B-99F9-C5A74E0C8B88}"/>
              </a:ext>
            </a:extLst>
          </p:cNvPr>
          <p:cNvSpPr>
            <a:spLocks noGrp="1"/>
          </p:cNvSpPr>
          <p:nvPr>
            <p:ph type="title"/>
          </p:nvPr>
        </p:nvSpPr>
        <p:spPr/>
        <p:txBody>
          <a:bodyPr>
            <a:normAutofit fontScale="90000"/>
          </a:bodyPr>
          <a:lstStyle/>
          <a:p>
            <a:r>
              <a:rPr lang="en-US" dirty="0"/>
              <a:t>I.3 Review of the Circuit: </a:t>
            </a:r>
            <a:r>
              <a:rPr lang="en-US" sz="3100" dirty="0"/>
              <a:t>The Low Pass</a:t>
            </a:r>
            <a:endParaRPr lang="en-US" dirty="0"/>
          </a:p>
        </p:txBody>
      </p:sp>
      <p:sp>
        <p:nvSpPr>
          <p:cNvPr id="4" name="Date Placeholder 3">
            <a:extLst>
              <a:ext uri="{FF2B5EF4-FFF2-40B4-BE49-F238E27FC236}">
                <a16:creationId xmlns:a16="http://schemas.microsoft.com/office/drawing/2014/main" id="{DC41F7A9-C3D8-264F-A9B8-EB6800B1EF14}"/>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96BA4BF3-6B89-354A-8275-8D2A368CF9D7}"/>
              </a:ext>
            </a:extLst>
          </p:cNvPr>
          <p:cNvSpPr>
            <a:spLocks noGrp="1"/>
          </p:cNvSpPr>
          <p:nvPr>
            <p:ph type="sldNum" sz="quarter" idx="12"/>
          </p:nvPr>
        </p:nvSpPr>
        <p:spPr/>
        <p:txBody>
          <a:bodyPr/>
          <a:lstStyle/>
          <a:p>
            <a:fld id="{70339496-BD1E-F648-8321-5C9A4B4A55FA}" type="slidenum">
              <a:rPr lang="en-US" smtClean="0"/>
              <a:t>16</a:t>
            </a:fld>
            <a:endParaRPr lang="en-US"/>
          </a:p>
        </p:txBody>
      </p:sp>
      <p:sp>
        <p:nvSpPr>
          <p:cNvPr id="7" name="TextBox 6">
            <a:extLst>
              <a:ext uri="{FF2B5EF4-FFF2-40B4-BE49-F238E27FC236}">
                <a16:creationId xmlns:a16="http://schemas.microsoft.com/office/drawing/2014/main" id="{0243F3A8-BE03-C944-896A-E61DB64AD385}"/>
              </a:ext>
            </a:extLst>
          </p:cNvPr>
          <p:cNvSpPr txBox="1"/>
          <p:nvPr/>
        </p:nvSpPr>
        <p:spPr>
          <a:xfrm>
            <a:off x="0" y="5112333"/>
            <a:ext cx="9144000" cy="1538883"/>
          </a:xfrm>
          <a:prstGeom prst="rect">
            <a:avLst/>
          </a:prstGeom>
          <a:noFill/>
        </p:spPr>
        <p:txBody>
          <a:bodyPr wrap="square" rtlCol="0">
            <a:spAutoFit/>
          </a:bodyPr>
          <a:lstStyle/>
          <a:p>
            <a:pPr marL="285750" indent="-285750">
              <a:buFont typeface="Arial" panose="020B0604020202020204" pitchFamily="34" charset="0"/>
              <a:buChar char="•"/>
            </a:pPr>
            <a:r>
              <a:rPr lang="en-US" dirty="0"/>
              <a:t>When the switch is open, each LP stage – above 0.1 Hz – has gain of 0.969 V/V ≈ 1 V/V.</a:t>
            </a:r>
          </a:p>
          <a:p>
            <a:pPr marL="285750" indent="-285750">
              <a:buFont typeface="Arial" panose="020B0604020202020204" pitchFamily="34" charset="0"/>
              <a:buChar char="•"/>
            </a:pPr>
            <a:r>
              <a:rPr lang="en-US" dirty="0"/>
              <a:t>Where we’re concerned – above 1 Hz – we can treat this as “just” a part of the overall  gain to be measured later, and uninteresting in terms of the frequency response</a:t>
            </a:r>
          </a:p>
          <a:p>
            <a:pPr marL="285750" indent="-285750">
              <a:buFont typeface="Arial" panose="020B0604020202020204" pitchFamily="34" charset="0"/>
              <a:buChar char="•"/>
            </a:pPr>
            <a:r>
              <a:rPr lang="en-US" sz="2000" b="1" dirty="0"/>
              <a:t>Thus: For State 1 (with no low passes on, all switches open), we can ignore the response of all three low passes.</a:t>
            </a:r>
          </a:p>
        </p:txBody>
      </p:sp>
      <p:sp>
        <p:nvSpPr>
          <p:cNvPr id="8" name="TextBox 7">
            <a:extLst>
              <a:ext uri="{FF2B5EF4-FFF2-40B4-BE49-F238E27FC236}">
                <a16:creationId xmlns:a16="http://schemas.microsoft.com/office/drawing/2014/main" id="{7B99F9D1-8BD6-5A41-9283-AEF31D598C35}"/>
              </a:ext>
            </a:extLst>
          </p:cNvPr>
          <p:cNvSpPr txBox="1"/>
          <p:nvPr/>
        </p:nvSpPr>
        <p:spPr>
          <a:xfrm>
            <a:off x="6015182" y="2595418"/>
            <a:ext cx="2854036" cy="1477328"/>
          </a:xfrm>
          <a:prstGeom prst="rect">
            <a:avLst/>
          </a:prstGeom>
          <a:noFill/>
        </p:spPr>
        <p:txBody>
          <a:bodyPr wrap="square" rtlCol="0">
            <a:spAutoFit/>
          </a:bodyPr>
          <a:lstStyle/>
          <a:p>
            <a:r>
              <a:rPr lang="en-US" dirty="0">
                <a:solidFill>
                  <a:schemeClr val="bg1">
                    <a:lumMod val="50000"/>
                  </a:schemeClr>
                </a:solidFill>
              </a:rPr>
              <a:t>Another analysis trick: </a:t>
            </a:r>
          </a:p>
          <a:p>
            <a:r>
              <a:rPr lang="en-US" dirty="0">
                <a:solidFill>
                  <a:schemeClr val="bg1">
                    <a:lumMod val="50000"/>
                  </a:schemeClr>
                </a:solidFill>
              </a:rPr>
              <a:t>the suppression of the low pass (i.e. the asymptotic gain at high frequency) is the ratio of </a:t>
            </a:r>
            <a:r>
              <a:rPr lang="en-US" i="1" dirty="0" err="1">
                <a:solidFill>
                  <a:schemeClr val="bg1">
                    <a:lumMod val="50000"/>
                  </a:schemeClr>
                </a:solidFill>
                <a:latin typeface="Times New Roman" panose="02020603050405020304" pitchFamily="18" charset="0"/>
                <a:cs typeface="Times New Roman" panose="02020603050405020304" pitchFamily="18" charset="0"/>
              </a:rPr>
              <a:t>f</a:t>
            </a:r>
            <a:r>
              <a:rPr lang="en-US" i="1" baseline="-25000" dirty="0" err="1">
                <a:solidFill>
                  <a:schemeClr val="bg1">
                    <a:lumMod val="50000"/>
                  </a:schemeClr>
                </a:solidFill>
                <a:latin typeface="Times New Roman" panose="02020603050405020304" pitchFamily="18" charset="0"/>
                <a:cs typeface="Times New Roman" panose="02020603050405020304" pitchFamily="18" charset="0"/>
              </a:rPr>
              <a:t>p</a:t>
            </a:r>
            <a:r>
              <a:rPr lang="en-US" dirty="0">
                <a:solidFill>
                  <a:schemeClr val="bg1">
                    <a:lumMod val="50000"/>
                  </a:schemeClr>
                </a:solidFill>
              </a:rPr>
              <a:t> / </a:t>
            </a:r>
            <a:r>
              <a:rPr lang="en-US" i="1" dirty="0" err="1">
                <a:solidFill>
                  <a:schemeClr val="bg1">
                    <a:lumMod val="50000"/>
                  </a:schemeClr>
                </a:solidFill>
                <a:latin typeface="Times New Roman" panose="02020603050405020304" pitchFamily="18" charset="0"/>
                <a:cs typeface="Times New Roman" panose="02020603050405020304" pitchFamily="18" charset="0"/>
              </a:rPr>
              <a:t>f</a:t>
            </a:r>
            <a:r>
              <a:rPr lang="en-US" i="1" baseline="-25000" dirty="0" err="1">
                <a:solidFill>
                  <a:schemeClr val="bg1">
                    <a:lumMod val="50000"/>
                  </a:schemeClr>
                </a:solidFill>
                <a:latin typeface="Times New Roman" panose="02020603050405020304" pitchFamily="18" charset="0"/>
                <a:cs typeface="Times New Roman" panose="02020603050405020304" pitchFamily="18" charset="0"/>
              </a:rPr>
              <a:t>z</a:t>
            </a:r>
            <a:endParaRPr lang="en-US" i="1" baseline="-250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07FEA0E-DC63-3548-9F65-AA11CF9FE803}"/>
              </a:ext>
            </a:extLst>
          </p:cNvPr>
          <p:cNvSpPr txBox="1"/>
          <p:nvPr/>
        </p:nvSpPr>
        <p:spPr>
          <a:xfrm>
            <a:off x="6029035" y="4016663"/>
            <a:ext cx="2854036" cy="923330"/>
          </a:xfrm>
          <a:prstGeom prst="rect">
            <a:avLst/>
          </a:prstGeom>
          <a:noFill/>
        </p:spPr>
        <p:txBody>
          <a:bodyPr wrap="square" rtlCol="0">
            <a:spAutoFit/>
          </a:bodyPr>
          <a:lstStyle/>
          <a:p>
            <a:r>
              <a:rPr lang="en-US" dirty="0">
                <a:solidFill>
                  <a:schemeClr val="bg1">
                    <a:lumMod val="50000"/>
                  </a:schemeClr>
                </a:solidFill>
              </a:rPr>
              <a:t>Also, with the switch open, the pole and zero nearly cancel.</a:t>
            </a:r>
            <a:endParaRPr lang="en-US" i="1" baseline="-25000"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350C6FB-DC06-E14C-846A-61DF4BE8B587}"/>
              </a:ext>
            </a:extLst>
          </p:cNvPr>
          <p:cNvPicPr>
            <a:picLocks noChangeAspect="1"/>
          </p:cNvPicPr>
          <p:nvPr/>
        </p:nvPicPr>
        <p:blipFill>
          <a:blip r:embed="rId3"/>
          <a:stretch>
            <a:fillRect/>
          </a:stretch>
        </p:blipFill>
        <p:spPr>
          <a:xfrm>
            <a:off x="6921500" y="831932"/>
            <a:ext cx="2052216" cy="1731828"/>
          </a:xfrm>
          <a:prstGeom prst="rect">
            <a:avLst/>
          </a:prstGeom>
        </p:spPr>
      </p:pic>
      <p:sp>
        <p:nvSpPr>
          <p:cNvPr id="11" name="TextBox 10">
            <a:extLst>
              <a:ext uri="{FF2B5EF4-FFF2-40B4-BE49-F238E27FC236}">
                <a16:creationId xmlns:a16="http://schemas.microsoft.com/office/drawing/2014/main" id="{744D3799-7AB2-4148-99D7-37D4AFB29436}"/>
              </a:ext>
            </a:extLst>
          </p:cNvPr>
          <p:cNvSpPr txBox="1"/>
          <p:nvPr/>
        </p:nvSpPr>
        <p:spPr>
          <a:xfrm>
            <a:off x="7537058" y="50800"/>
            <a:ext cx="1213241" cy="584775"/>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G</a:t>
            </a:r>
            <a:r>
              <a:rPr lang="en-US" sz="3200" i="1" baseline="-25000" dirty="0">
                <a:latin typeface="Times New Roman" panose="02020603050405020304" pitchFamily="18" charset="0"/>
                <a:cs typeface="Times New Roman" panose="02020603050405020304" pitchFamily="18" charset="0"/>
              </a:rPr>
              <a:t>LP1</a:t>
            </a:r>
            <a:endParaRPr lang="en-US" sz="3200" i="1"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B93D78B5-6438-8F4F-9155-56B794BCBAE0}"/>
              </a:ext>
            </a:extLst>
          </p:cNvPr>
          <p:cNvCxnSpPr>
            <a:cxnSpLocks/>
          </p:cNvCxnSpPr>
          <p:nvPr/>
        </p:nvCxnSpPr>
        <p:spPr>
          <a:xfrm>
            <a:off x="7157962" y="742863"/>
            <a:ext cx="159233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63DA8D5-31DB-1A4E-BFC9-3CCCC619CB38}"/>
              </a:ext>
            </a:extLst>
          </p:cNvPr>
          <p:cNvCxnSpPr>
            <a:cxnSpLocks/>
          </p:cNvCxnSpPr>
          <p:nvPr/>
        </p:nvCxnSpPr>
        <p:spPr>
          <a:xfrm>
            <a:off x="7031454" y="977900"/>
            <a:ext cx="0" cy="1485900"/>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3786605-1112-4E4C-A85B-67F277A0207A}"/>
              </a:ext>
            </a:extLst>
          </p:cNvPr>
          <p:cNvSpPr txBox="1"/>
          <p:nvPr/>
        </p:nvSpPr>
        <p:spPr>
          <a:xfrm>
            <a:off x="7009367" y="1858158"/>
            <a:ext cx="616400"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E95B6269-FE3A-A244-B6AC-655021B58E33}"/>
              </a:ext>
            </a:extLst>
          </p:cNvPr>
          <p:cNvSpPr txBox="1"/>
          <p:nvPr/>
        </p:nvSpPr>
        <p:spPr>
          <a:xfrm>
            <a:off x="8492018" y="1854689"/>
            <a:ext cx="651982"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LP1</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59DD3255-DAD3-124F-B803-D9460C2334F5}"/>
              </a:ext>
            </a:extLst>
          </p:cNvPr>
          <p:cNvCxnSpPr>
            <a:cxnSpLocks/>
          </p:cNvCxnSpPr>
          <p:nvPr/>
        </p:nvCxnSpPr>
        <p:spPr>
          <a:xfrm>
            <a:off x="8743644" y="995707"/>
            <a:ext cx="0" cy="1455393"/>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382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E631FC-9F20-B94A-A489-84BA53F9F280}"/>
              </a:ext>
            </a:extLst>
          </p:cNvPr>
          <p:cNvPicPr>
            <a:picLocks noChangeAspect="1"/>
          </p:cNvPicPr>
          <p:nvPr/>
        </p:nvPicPr>
        <p:blipFill>
          <a:blip r:embed="rId2"/>
          <a:stretch>
            <a:fillRect/>
          </a:stretch>
        </p:blipFill>
        <p:spPr>
          <a:xfrm>
            <a:off x="3009900" y="725893"/>
            <a:ext cx="4876800" cy="2232837"/>
          </a:xfrm>
          <a:prstGeom prst="rect">
            <a:avLst/>
          </a:prstGeom>
        </p:spPr>
      </p:pic>
      <p:sp>
        <p:nvSpPr>
          <p:cNvPr id="2" name="Title 1">
            <a:extLst>
              <a:ext uri="{FF2B5EF4-FFF2-40B4-BE49-F238E27FC236}">
                <a16:creationId xmlns:a16="http://schemas.microsoft.com/office/drawing/2014/main" id="{0E4A6ADB-7324-BB46-89A5-13FE943AD641}"/>
              </a:ext>
            </a:extLst>
          </p:cNvPr>
          <p:cNvSpPr>
            <a:spLocks noGrp="1"/>
          </p:cNvSpPr>
          <p:nvPr>
            <p:ph type="title"/>
          </p:nvPr>
        </p:nvSpPr>
        <p:spPr/>
        <p:txBody>
          <a:bodyPr>
            <a:normAutofit fontScale="90000"/>
          </a:bodyPr>
          <a:lstStyle/>
          <a:p>
            <a:r>
              <a:rPr lang="en-US" dirty="0"/>
              <a:t>I.3 Review of the Circuit: </a:t>
            </a:r>
            <a:r>
              <a:rPr lang="en-US" sz="3100" dirty="0"/>
              <a:t>The Output</a:t>
            </a:r>
            <a:endParaRPr lang="en-US" dirty="0"/>
          </a:p>
        </p:txBody>
      </p:sp>
      <p:sp>
        <p:nvSpPr>
          <p:cNvPr id="4" name="Date Placeholder 3">
            <a:extLst>
              <a:ext uri="{FF2B5EF4-FFF2-40B4-BE49-F238E27FC236}">
                <a16:creationId xmlns:a16="http://schemas.microsoft.com/office/drawing/2014/main" id="{B39A1F3F-9E52-FB4F-ACD9-528D3B9745A5}"/>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5EC04274-ECAC-774B-BD65-24963222D578}"/>
              </a:ext>
            </a:extLst>
          </p:cNvPr>
          <p:cNvSpPr>
            <a:spLocks noGrp="1"/>
          </p:cNvSpPr>
          <p:nvPr>
            <p:ph type="sldNum" sz="quarter" idx="12"/>
          </p:nvPr>
        </p:nvSpPr>
        <p:spPr/>
        <p:txBody>
          <a:bodyPr/>
          <a:lstStyle/>
          <a:p>
            <a:fld id="{70339496-BD1E-F648-8321-5C9A4B4A55FA}" type="slidenum">
              <a:rPr lang="en-US" smtClean="0"/>
              <a:t>17</a:t>
            </a:fld>
            <a:endParaRPr lang="en-US"/>
          </a:p>
        </p:txBody>
      </p:sp>
      <p:pic>
        <p:nvPicPr>
          <p:cNvPr id="9" name="Picture 8">
            <a:extLst>
              <a:ext uri="{FF2B5EF4-FFF2-40B4-BE49-F238E27FC236}">
                <a16:creationId xmlns:a16="http://schemas.microsoft.com/office/drawing/2014/main" id="{5D048C73-B136-2147-A530-C6DBCFF91BD4}"/>
              </a:ext>
            </a:extLst>
          </p:cNvPr>
          <p:cNvPicPr>
            <a:picLocks noChangeAspect="1"/>
          </p:cNvPicPr>
          <p:nvPr/>
        </p:nvPicPr>
        <p:blipFill>
          <a:blip r:embed="rId3"/>
          <a:stretch>
            <a:fillRect/>
          </a:stretch>
        </p:blipFill>
        <p:spPr>
          <a:xfrm>
            <a:off x="127000" y="3016539"/>
            <a:ext cx="3416300" cy="3352510"/>
          </a:xfrm>
          <a:prstGeom prst="rect">
            <a:avLst/>
          </a:prstGeom>
        </p:spPr>
      </p:pic>
      <p:pic>
        <p:nvPicPr>
          <p:cNvPr id="13" name="Picture 12">
            <a:extLst>
              <a:ext uri="{FF2B5EF4-FFF2-40B4-BE49-F238E27FC236}">
                <a16:creationId xmlns:a16="http://schemas.microsoft.com/office/drawing/2014/main" id="{2082D95B-7BF9-4547-B14B-47FB06EA12B9}"/>
              </a:ext>
            </a:extLst>
          </p:cNvPr>
          <p:cNvPicPr>
            <a:picLocks noChangeAspect="1"/>
          </p:cNvPicPr>
          <p:nvPr/>
        </p:nvPicPr>
        <p:blipFill>
          <a:blip r:embed="rId4"/>
          <a:stretch>
            <a:fillRect/>
          </a:stretch>
        </p:blipFill>
        <p:spPr>
          <a:xfrm>
            <a:off x="4902199" y="3019520"/>
            <a:ext cx="3725863" cy="1806479"/>
          </a:xfrm>
          <a:prstGeom prst="rect">
            <a:avLst/>
          </a:prstGeom>
        </p:spPr>
      </p:pic>
      <p:cxnSp>
        <p:nvCxnSpPr>
          <p:cNvPr id="14" name="Straight Arrow Connector 13">
            <a:extLst>
              <a:ext uri="{FF2B5EF4-FFF2-40B4-BE49-F238E27FC236}">
                <a16:creationId xmlns:a16="http://schemas.microsoft.com/office/drawing/2014/main" id="{96EE23EB-F5BB-A749-AFD7-C5A483C9F968}"/>
              </a:ext>
            </a:extLst>
          </p:cNvPr>
          <p:cNvCxnSpPr>
            <a:cxnSpLocks/>
          </p:cNvCxnSpPr>
          <p:nvPr/>
        </p:nvCxnSpPr>
        <p:spPr>
          <a:xfrm>
            <a:off x="3670300" y="2023750"/>
            <a:ext cx="16637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C00814D-28A3-FC47-8C83-5AAAA493F9A5}"/>
              </a:ext>
            </a:extLst>
          </p:cNvPr>
          <p:cNvSpPr txBox="1"/>
          <p:nvPr/>
        </p:nvSpPr>
        <p:spPr>
          <a:xfrm>
            <a:off x="3914577" y="2065973"/>
            <a:ext cx="950901" cy="584775"/>
          </a:xfrm>
          <a:prstGeom prst="rect">
            <a:avLst/>
          </a:prstGeom>
          <a:noFill/>
        </p:spPr>
        <p:txBody>
          <a:bodyPr wrap="square" rtlCol="0">
            <a:spAutoFit/>
          </a:bodyPr>
          <a:lstStyle/>
          <a:p>
            <a:r>
              <a:rPr lang="en-US" sz="3200" i="1" dirty="0" err="1">
                <a:latin typeface="Times New Roman" panose="02020603050405020304" pitchFamily="18" charset="0"/>
                <a:cs typeface="Times New Roman" panose="02020603050405020304" pitchFamily="18" charset="0"/>
              </a:rPr>
              <a:t>G</a:t>
            </a:r>
            <a:r>
              <a:rPr lang="en-US" sz="3200" i="1" baseline="-25000" dirty="0" err="1">
                <a:latin typeface="Times New Roman" panose="02020603050405020304" pitchFamily="18" charset="0"/>
                <a:cs typeface="Times New Roman" panose="02020603050405020304" pitchFamily="18" charset="0"/>
              </a:rPr>
              <a:t>amp</a:t>
            </a:r>
            <a:endParaRPr lang="en-US" sz="3200" i="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EF60D44-8BDC-D147-9745-07380C271217}"/>
              </a:ext>
            </a:extLst>
          </p:cNvPr>
          <p:cNvSpPr txBox="1"/>
          <p:nvPr/>
        </p:nvSpPr>
        <p:spPr>
          <a:xfrm>
            <a:off x="3086438" y="1943589"/>
            <a:ext cx="651982"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6F921131-DF27-6B48-8525-8494A9437126}"/>
              </a:ext>
            </a:extLst>
          </p:cNvPr>
          <p:cNvCxnSpPr>
            <a:cxnSpLocks/>
          </p:cNvCxnSpPr>
          <p:nvPr/>
        </p:nvCxnSpPr>
        <p:spPr>
          <a:xfrm>
            <a:off x="3562044" y="1643407"/>
            <a:ext cx="0" cy="1214093"/>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D76E8B8-C30C-914D-BB35-293634876C8E}"/>
              </a:ext>
            </a:extLst>
          </p:cNvPr>
          <p:cNvGrpSpPr/>
          <p:nvPr/>
        </p:nvGrpSpPr>
        <p:grpSpPr>
          <a:xfrm>
            <a:off x="2932548" y="1813300"/>
            <a:ext cx="301686" cy="674131"/>
            <a:chOff x="748146" y="1801092"/>
            <a:chExt cx="301686" cy="674131"/>
          </a:xfrm>
        </p:grpSpPr>
        <p:sp>
          <p:nvSpPr>
            <p:cNvPr id="19" name="TextBox 18">
              <a:extLst>
                <a:ext uri="{FF2B5EF4-FFF2-40B4-BE49-F238E27FC236}">
                  <a16:creationId xmlns:a16="http://schemas.microsoft.com/office/drawing/2014/main" id="{4BB135F6-4FC3-3E42-AE0E-6A8B917F6B79}"/>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20" name="TextBox 19">
              <a:extLst>
                <a:ext uri="{FF2B5EF4-FFF2-40B4-BE49-F238E27FC236}">
                  <a16:creationId xmlns:a16="http://schemas.microsoft.com/office/drawing/2014/main" id="{0CD62F66-6858-2A41-8A39-14506D404836}"/>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21" name="Straight Connector 20">
              <a:extLst>
                <a:ext uri="{FF2B5EF4-FFF2-40B4-BE49-F238E27FC236}">
                  <a16:creationId xmlns:a16="http://schemas.microsoft.com/office/drawing/2014/main" id="{8707D855-E728-F544-A4CC-71BC39E7745C}"/>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B33BB172-D06F-3E49-B622-2CA55F454205}"/>
              </a:ext>
            </a:extLst>
          </p:cNvPr>
          <p:cNvCxnSpPr>
            <a:cxnSpLocks/>
          </p:cNvCxnSpPr>
          <p:nvPr/>
        </p:nvCxnSpPr>
        <p:spPr>
          <a:xfrm>
            <a:off x="5428944" y="1567207"/>
            <a:ext cx="0" cy="1277593"/>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EE3F457-6D9E-7640-8B8D-3A1DE0E14B5B}"/>
              </a:ext>
            </a:extLst>
          </p:cNvPr>
          <p:cNvSpPr txBox="1"/>
          <p:nvPr/>
        </p:nvSpPr>
        <p:spPr>
          <a:xfrm>
            <a:off x="5588338" y="1905489"/>
            <a:ext cx="651982"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out</a:t>
            </a:r>
            <a:endParaRPr lang="en-US" sz="2000" i="1" dirty="0">
              <a:solidFill>
                <a:schemeClr val="accent6"/>
              </a:solidFill>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EF44DCE0-5AF6-5642-8C38-5B259B4F1C51}"/>
              </a:ext>
            </a:extLst>
          </p:cNvPr>
          <p:cNvGrpSpPr/>
          <p:nvPr/>
        </p:nvGrpSpPr>
        <p:grpSpPr>
          <a:xfrm>
            <a:off x="5434448" y="1775200"/>
            <a:ext cx="301686" cy="674131"/>
            <a:chOff x="748146" y="1801092"/>
            <a:chExt cx="301686" cy="674131"/>
          </a:xfrm>
        </p:grpSpPr>
        <p:sp>
          <p:nvSpPr>
            <p:cNvPr id="29" name="TextBox 28">
              <a:extLst>
                <a:ext uri="{FF2B5EF4-FFF2-40B4-BE49-F238E27FC236}">
                  <a16:creationId xmlns:a16="http://schemas.microsoft.com/office/drawing/2014/main" id="{AEFE7A5A-DD65-524E-B212-EF1330CA7F95}"/>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30" name="TextBox 29">
              <a:extLst>
                <a:ext uri="{FF2B5EF4-FFF2-40B4-BE49-F238E27FC236}">
                  <a16:creationId xmlns:a16="http://schemas.microsoft.com/office/drawing/2014/main" id="{DC58C66F-8B2B-6944-B1E7-D2B7A6FE5AA3}"/>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31" name="Straight Connector 30">
              <a:extLst>
                <a:ext uri="{FF2B5EF4-FFF2-40B4-BE49-F238E27FC236}">
                  <a16:creationId xmlns:a16="http://schemas.microsoft.com/office/drawing/2014/main" id="{29C7C189-4F29-524F-9BE4-641C7C4CEEFF}"/>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BF4E60F3-6CB8-BC47-88E6-4BF11E85F96F}"/>
              </a:ext>
            </a:extLst>
          </p:cNvPr>
          <p:cNvCxnSpPr>
            <a:cxnSpLocks/>
          </p:cNvCxnSpPr>
          <p:nvPr/>
        </p:nvCxnSpPr>
        <p:spPr>
          <a:xfrm>
            <a:off x="5568713" y="998018"/>
            <a:ext cx="1035287"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FFB20D7-2AF4-454F-9FC7-C751420AF8A8}"/>
              </a:ext>
            </a:extLst>
          </p:cNvPr>
          <p:cNvSpPr txBox="1"/>
          <p:nvPr/>
        </p:nvSpPr>
        <p:spPr>
          <a:xfrm>
            <a:off x="5753606" y="536531"/>
            <a:ext cx="845121"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out</a:t>
            </a:r>
            <a:endParaRPr lang="en-US" sz="2400" i="1" dirty="0">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22FC9729-D6AA-B943-8240-80D87B4AF591}"/>
              </a:ext>
            </a:extLst>
          </p:cNvPr>
          <p:cNvCxnSpPr>
            <a:cxnSpLocks/>
          </p:cNvCxnSpPr>
          <p:nvPr/>
        </p:nvCxnSpPr>
        <p:spPr>
          <a:xfrm flipV="1">
            <a:off x="7213601" y="1612900"/>
            <a:ext cx="0" cy="118110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1082E3F-BD0D-C84D-A7FC-8D45327F2D1B}"/>
              </a:ext>
            </a:extLst>
          </p:cNvPr>
          <p:cNvSpPr txBox="1"/>
          <p:nvPr/>
        </p:nvSpPr>
        <p:spPr>
          <a:xfrm>
            <a:off x="7305251" y="1923966"/>
            <a:ext cx="1114849"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coil</a:t>
            </a:r>
            <a:r>
              <a:rPr lang="en-US" sz="2400" i="1" dirty="0">
                <a:latin typeface="Times New Roman" panose="02020603050405020304" pitchFamily="18" charset="0"/>
                <a:cs typeface="Times New Roman" panose="02020603050405020304" pitchFamily="18" charset="0"/>
              </a:rPr>
              <a:t> / 2</a:t>
            </a:r>
          </a:p>
        </p:txBody>
      </p:sp>
      <p:sp>
        <p:nvSpPr>
          <p:cNvPr id="40" name="TextBox 39">
            <a:extLst>
              <a:ext uri="{FF2B5EF4-FFF2-40B4-BE49-F238E27FC236}">
                <a16:creationId xmlns:a16="http://schemas.microsoft.com/office/drawing/2014/main" id="{1524C007-4326-EE42-B395-920927610721}"/>
              </a:ext>
            </a:extLst>
          </p:cNvPr>
          <p:cNvSpPr txBox="1"/>
          <p:nvPr/>
        </p:nvSpPr>
        <p:spPr>
          <a:xfrm>
            <a:off x="7229051" y="958766"/>
            <a:ext cx="1114849"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cable</a:t>
            </a:r>
            <a:endParaRPr lang="en-US" sz="2400" i="1"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7183A5C5-B5FC-1A4B-BA39-65C965D0948E}"/>
              </a:ext>
            </a:extLst>
          </p:cNvPr>
          <p:cNvSpPr txBox="1"/>
          <p:nvPr/>
        </p:nvSpPr>
        <p:spPr>
          <a:xfrm>
            <a:off x="6274138" y="1905489"/>
            <a:ext cx="651982"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coil</a:t>
            </a:r>
            <a:endParaRPr lang="en-US" sz="2000" i="1" dirty="0">
              <a:solidFill>
                <a:schemeClr val="accent6"/>
              </a:solidFill>
              <a:latin typeface="Times New Roman" panose="02020603050405020304" pitchFamily="18" charset="0"/>
              <a:cs typeface="Times New Roman" panose="02020603050405020304" pitchFamily="18" charset="0"/>
            </a:endParaRPr>
          </a:p>
        </p:txBody>
      </p:sp>
      <p:grpSp>
        <p:nvGrpSpPr>
          <p:cNvPr id="42" name="Group 41">
            <a:extLst>
              <a:ext uri="{FF2B5EF4-FFF2-40B4-BE49-F238E27FC236}">
                <a16:creationId xmlns:a16="http://schemas.microsoft.com/office/drawing/2014/main" id="{3945BC0A-F5A6-EB46-AE4F-E8FC1979C76D}"/>
              </a:ext>
            </a:extLst>
          </p:cNvPr>
          <p:cNvGrpSpPr/>
          <p:nvPr/>
        </p:nvGrpSpPr>
        <p:grpSpPr>
          <a:xfrm>
            <a:off x="6132948" y="1775200"/>
            <a:ext cx="301686" cy="674131"/>
            <a:chOff x="748146" y="1801092"/>
            <a:chExt cx="301686" cy="674131"/>
          </a:xfrm>
        </p:grpSpPr>
        <p:sp>
          <p:nvSpPr>
            <p:cNvPr id="43" name="TextBox 42">
              <a:extLst>
                <a:ext uri="{FF2B5EF4-FFF2-40B4-BE49-F238E27FC236}">
                  <a16:creationId xmlns:a16="http://schemas.microsoft.com/office/drawing/2014/main" id="{D591D8B6-9B76-B24E-B697-C7CC1E3508B4}"/>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44" name="TextBox 43">
              <a:extLst>
                <a:ext uri="{FF2B5EF4-FFF2-40B4-BE49-F238E27FC236}">
                  <a16:creationId xmlns:a16="http://schemas.microsoft.com/office/drawing/2014/main" id="{3E96126F-C79A-FB4E-B3D3-62EE0A720D98}"/>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45" name="Straight Connector 44">
              <a:extLst>
                <a:ext uri="{FF2B5EF4-FFF2-40B4-BE49-F238E27FC236}">
                  <a16:creationId xmlns:a16="http://schemas.microsoft.com/office/drawing/2014/main" id="{6EA4709E-C725-234F-8855-28DF62FEA41F}"/>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46" name="Straight Arrow Connector 45">
            <a:extLst>
              <a:ext uri="{FF2B5EF4-FFF2-40B4-BE49-F238E27FC236}">
                <a16:creationId xmlns:a16="http://schemas.microsoft.com/office/drawing/2014/main" id="{6810591B-445B-B74B-AA76-21AFC085BA50}"/>
              </a:ext>
            </a:extLst>
          </p:cNvPr>
          <p:cNvCxnSpPr>
            <a:cxnSpLocks/>
          </p:cNvCxnSpPr>
          <p:nvPr/>
        </p:nvCxnSpPr>
        <p:spPr>
          <a:xfrm>
            <a:off x="6813244" y="1567207"/>
            <a:ext cx="0" cy="1277593"/>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DF59B49-810A-3744-9511-8FBAC43DBAED}"/>
              </a:ext>
            </a:extLst>
          </p:cNvPr>
          <p:cNvSpPr txBox="1"/>
          <p:nvPr/>
        </p:nvSpPr>
        <p:spPr>
          <a:xfrm>
            <a:off x="139700" y="660400"/>
            <a:ext cx="2590800" cy="2215991"/>
          </a:xfrm>
          <a:prstGeom prst="rect">
            <a:avLst/>
          </a:prstGeom>
          <a:noFill/>
        </p:spPr>
        <p:txBody>
          <a:bodyPr wrap="square" rtlCol="0">
            <a:spAutoFit/>
          </a:bodyPr>
          <a:lstStyle/>
          <a:p>
            <a:r>
              <a:rPr lang="en-US" sz="2000" b="1" dirty="0"/>
              <a:t>On to the response of the amplifier gain and impedance network</a:t>
            </a:r>
            <a:r>
              <a:rPr lang="en-US" sz="2000" dirty="0"/>
              <a:t>.</a:t>
            </a:r>
          </a:p>
          <a:p>
            <a:endParaRPr lang="en-US" sz="2000" dirty="0"/>
          </a:p>
          <a:p>
            <a:r>
              <a:rPr lang="en-US" sz="2000" dirty="0"/>
              <a:t>These are important for State 1.</a:t>
            </a:r>
          </a:p>
          <a:p>
            <a:endParaRPr lang="en-US" dirty="0"/>
          </a:p>
        </p:txBody>
      </p:sp>
      <p:sp>
        <p:nvSpPr>
          <p:cNvPr id="53" name="TextBox 52">
            <a:extLst>
              <a:ext uri="{FF2B5EF4-FFF2-40B4-BE49-F238E27FC236}">
                <a16:creationId xmlns:a16="http://schemas.microsoft.com/office/drawing/2014/main" id="{1C8C42DB-36A0-E64D-A421-B709913782F5}"/>
              </a:ext>
            </a:extLst>
          </p:cNvPr>
          <p:cNvSpPr txBox="1"/>
          <p:nvPr/>
        </p:nvSpPr>
        <p:spPr>
          <a:xfrm>
            <a:off x="4157472" y="5359706"/>
            <a:ext cx="4986528" cy="1477328"/>
          </a:xfrm>
          <a:prstGeom prst="rect">
            <a:avLst/>
          </a:prstGeom>
          <a:noFill/>
        </p:spPr>
        <p:txBody>
          <a:bodyPr wrap="square" rtlCol="0">
            <a:spAutoFit/>
          </a:bodyPr>
          <a:lstStyle/>
          <a:p>
            <a:r>
              <a:rPr lang="en-US" dirty="0"/>
              <a:t>This complicated network can be treated as  “just” a non-inverting amplifier, with capacitive load, that has been “</a:t>
            </a:r>
            <a:r>
              <a:rPr lang="en-US" dirty="0">
                <a:hlinkClick r:id="rId5"/>
              </a:rPr>
              <a:t>in-loop compensated</a:t>
            </a:r>
            <a:r>
              <a:rPr lang="en-US" dirty="0"/>
              <a:t>.”  More in-loop compensation </a:t>
            </a:r>
            <a:r>
              <a:rPr lang="en-US" dirty="0">
                <a:hlinkClick r:id="rId6"/>
              </a:rPr>
              <a:t>here</a:t>
            </a:r>
            <a:r>
              <a:rPr lang="en-US" dirty="0"/>
              <a:t>. </a:t>
            </a:r>
          </a:p>
          <a:p>
            <a:r>
              <a:rPr lang="en-US" dirty="0"/>
              <a:t>But, with a “duct tape and bubble gum” story …</a:t>
            </a:r>
          </a:p>
        </p:txBody>
      </p:sp>
      <p:sp>
        <p:nvSpPr>
          <p:cNvPr id="54" name="TextBox 53">
            <a:extLst>
              <a:ext uri="{FF2B5EF4-FFF2-40B4-BE49-F238E27FC236}">
                <a16:creationId xmlns:a16="http://schemas.microsoft.com/office/drawing/2014/main" id="{812F0510-D8EE-BD47-A260-10D94F0CEB63}"/>
              </a:ext>
            </a:extLst>
          </p:cNvPr>
          <p:cNvSpPr txBox="1"/>
          <p:nvPr/>
        </p:nvSpPr>
        <p:spPr>
          <a:xfrm>
            <a:off x="6467498" y="4700524"/>
            <a:ext cx="2676502" cy="338554"/>
          </a:xfrm>
          <a:prstGeom prst="rect">
            <a:avLst/>
          </a:prstGeom>
          <a:noFill/>
        </p:spPr>
        <p:txBody>
          <a:bodyPr wrap="none" rtlCol="0">
            <a:spAutoFit/>
          </a:bodyPr>
          <a:lstStyle/>
          <a:p>
            <a:r>
              <a:rPr lang="en-US" sz="1600" dirty="0"/>
              <a:t>From the AD8671 Data Sheet!</a:t>
            </a:r>
          </a:p>
        </p:txBody>
      </p:sp>
      <p:sp>
        <p:nvSpPr>
          <p:cNvPr id="55" name="Left Arrow 54">
            <a:extLst>
              <a:ext uri="{FF2B5EF4-FFF2-40B4-BE49-F238E27FC236}">
                <a16:creationId xmlns:a16="http://schemas.microsoft.com/office/drawing/2014/main" id="{845F1C52-62C4-3941-B64E-C78B2016D6D2}"/>
              </a:ext>
            </a:extLst>
          </p:cNvPr>
          <p:cNvSpPr/>
          <p:nvPr/>
        </p:nvSpPr>
        <p:spPr>
          <a:xfrm rot="19254635">
            <a:off x="3454399" y="3060699"/>
            <a:ext cx="1460500" cy="508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1D2FABDE-76D1-394E-A12F-0C4C0041CC19}"/>
              </a:ext>
            </a:extLst>
          </p:cNvPr>
          <p:cNvSpPr txBox="1"/>
          <p:nvPr/>
        </p:nvSpPr>
        <p:spPr>
          <a:xfrm>
            <a:off x="0" y="3975589"/>
            <a:ext cx="651982"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4040A78F-D755-2D48-AA1C-D860E71E5CD2}"/>
              </a:ext>
            </a:extLst>
          </p:cNvPr>
          <p:cNvSpPr txBox="1"/>
          <p:nvPr/>
        </p:nvSpPr>
        <p:spPr>
          <a:xfrm>
            <a:off x="3022938" y="3404089"/>
            <a:ext cx="651982"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out</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58" name="Left Arrow 57">
            <a:extLst>
              <a:ext uri="{FF2B5EF4-FFF2-40B4-BE49-F238E27FC236}">
                <a16:creationId xmlns:a16="http://schemas.microsoft.com/office/drawing/2014/main" id="{49658494-C149-1945-8645-ECC0E08F13FC}"/>
              </a:ext>
            </a:extLst>
          </p:cNvPr>
          <p:cNvSpPr/>
          <p:nvPr/>
        </p:nvSpPr>
        <p:spPr>
          <a:xfrm rot="10800000">
            <a:off x="3987799" y="4394199"/>
            <a:ext cx="1460500" cy="508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7E115DE-280B-1F4A-AE2C-1E2F54EC3B81}"/>
              </a:ext>
            </a:extLst>
          </p:cNvPr>
          <p:cNvSpPr/>
          <p:nvPr/>
        </p:nvSpPr>
        <p:spPr>
          <a:xfrm>
            <a:off x="88900" y="4566335"/>
            <a:ext cx="2032000" cy="1200329"/>
          </a:xfrm>
          <a:prstGeom prst="rect">
            <a:avLst/>
          </a:prstGeom>
        </p:spPr>
        <p:txBody>
          <a:bodyPr wrap="square">
            <a:spAutoFit/>
          </a:bodyPr>
          <a:lstStyle/>
          <a:p>
            <a:r>
              <a:rPr lang="en-US" dirty="0">
                <a:solidFill>
                  <a:schemeClr val="bg1">
                    <a:lumMod val="50000"/>
                  </a:schemeClr>
                </a:solidFill>
              </a:rPr>
              <a:t>Sometimes, just redrawing the circuit makes things a lot more clear.</a:t>
            </a:r>
          </a:p>
        </p:txBody>
      </p:sp>
      <p:cxnSp>
        <p:nvCxnSpPr>
          <p:cNvPr id="60" name="Straight Arrow Connector 59">
            <a:extLst>
              <a:ext uri="{FF2B5EF4-FFF2-40B4-BE49-F238E27FC236}">
                <a16:creationId xmlns:a16="http://schemas.microsoft.com/office/drawing/2014/main" id="{4114732C-1158-6E46-86A2-55C30DC680A7}"/>
              </a:ext>
            </a:extLst>
          </p:cNvPr>
          <p:cNvCxnSpPr>
            <a:cxnSpLocks/>
          </p:cNvCxnSpPr>
          <p:nvPr/>
        </p:nvCxnSpPr>
        <p:spPr>
          <a:xfrm>
            <a:off x="2368313" y="4033318"/>
            <a:ext cx="0" cy="8688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136CE34D-ADE6-AA4E-903E-49631F0E09A5}"/>
              </a:ext>
            </a:extLst>
          </p:cNvPr>
          <p:cNvSpPr txBox="1"/>
          <p:nvPr/>
        </p:nvSpPr>
        <p:spPr>
          <a:xfrm>
            <a:off x="1676906" y="4130631"/>
            <a:ext cx="845121"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out</a:t>
            </a:r>
            <a:endParaRPr lang="en-US" sz="2400" i="1" dirty="0">
              <a:latin typeface="Times New Roman" panose="02020603050405020304" pitchFamily="18" charset="0"/>
              <a:cs typeface="Times New Roman" panose="02020603050405020304" pitchFamily="18" charset="0"/>
            </a:endParaRPr>
          </a:p>
        </p:txBody>
      </p:sp>
      <p:cxnSp>
        <p:nvCxnSpPr>
          <p:cNvPr id="63" name="Straight Arrow Connector 62">
            <a:extLst>
              <a:ext uri="{FF2B5EF4-FFF2-40B4-BE49-F238E27FC236}">
                <a16:creationId xmlns:a16="http://schemas.microsoft.com/office/drawing/2014/main" id="{788125F8-46F7-2F4D-8F26-EE101210DDE4}"/>
              </a:ext>
            </a:extLst>
          </p:cNvPr>
          <p:cNvCxnSpPr>
            <a:cxnSpLocks/>
          </p:cNvCxnSpPr>
          <p:nvPr/>
        </p:nvCxnSpPr>
        <p:spPr>
          <a:xfrm flipV="1">
            <a:off x="2425701" y="5029200"/>
            <a:ext cx="0" cy="107950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4107FF0-7138-D74D-A87D-DCCE5FEC484B}"/>
              </a:ext>
            </a:extLst>
          </p:cNvPr>
          <p:cNvSpPr txBox="1"/>
          <p:nvPr/>
        </p:nvSpPr>
        <p:spPr>
          <a:xfrm>
            <a:off x="1285451" y="5899066"/>
            <a:ext cx="1457749" cy="1200329"/>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cable</a:t>
            </a:r>
            <a:endParaRPr lang="en-US" sz="2400" i="1" baseline="-25000"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&amp; </a:t>
            </a:r>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coil</a:t>
            </a:r>
            <a:r>
              <a:rPr lang="en-US" sz="2400" i="1" dirty="0">
                <a:latin typeface="Times New Roman" panose="02020603050405020304" pitchFamily="18" charset="0"/>
                <a:cs typeface="Times New Roman" panose="02020603050405020304" pitchFamily="18" charset="0"/>
              </a:rPr>
              <a:t> / 2</a:t>
            </a:r>
          </a:p>
          <a:p>
            <a:endParaRPr lang="en-US" sz="2400" i="1" dirty="0">
              <a:latin typeface="Times New Roman" panose="02020603050405020304" pitchFamily="18" charset="0"/>
              <a:cs typeface="Times New Roman" panose="02020603050405020304" pitchFamily="18" charset="0"/>
            </a:endParaRPr>
          </a:p>
        </p:txBody>
      </p:sp>
      <p:cxnSp>
        <p:nvCxnSpPr>
          <p:cNvPr id="67" name="Straight Arrow Connector 66">
            <a:extLst>
              <a:ext uri="{FF2B5EF4-FFF2-40B4-BE49-F238E27FC236}">
                <a16:creationId xmlns:a16="http://schemas.microsoft.com/office/drawing/2014/main" id="{064755A4-D3C8-C741-80EB-3A0DB56E3A8A}"/>
              </a:ext>
            </a:extLst>
          </p:cNvPr>
          <p:cNvCxnSpPr>
            <a:cxnSpLocks/>
          </p:cNvCxnSpPr>
          <p:nvPr/>
        </p:nvCxnSpPr>
        <p:spPr>
          <a:xfrm>
            <a:off x="3587513" y="3893618"/>
            <a:ext cx="0" cy="22912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8648730B-5B58-9D45-B984-257D17DC6A32}"/>
              </a:ext>
            </a:extLst>
          </p:cNvPr>
          <p:cNvSpPr txBox="1"/>
          <p:nvPr/>
        </p:nvSpPr>
        <p:spPr>
          <a:xfrm>
            <a:off x="3645406" y="4816431"/>
            <a:ext cx="845121"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load</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363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25573-E090-BC49-8810-7D46FF542186}"/>
              </a:ext>
            </a:extLst>
          </p:cNvPr>
          <p:cNvSpPr>
            <a:spLocks noGrp="1"/>
          </p:cNvSpPr>
          <p:nvPr>
            <p:ph type="title"/>
          </p:nvPr>
        </p:nvSpPr>
        <p:spPr>
          <a:xfrm>
            <a:off x="0" y="1"/>
            <a:ext cx="9144000" cy="584200"/>
          </a:xfrm>
        </p:spPr>
        <p:txBody>
          <a:bodyPr>
            <a:noAutofit/>
          </a:bodyPr>
          <a:lstStyle/>
          <a:p>
            <a:r>
              <a:rPr lang="en-US" sz="4000" dirty="0"/>
              <a:t>I.3 Review of the Circuit:</a:t>
            </a:r>
            <a:endParaRPr lang="en-US" sz="2800" dirty="0"/>
          </a:p>
        </p:txBody>
      </p:sp>
      <p:sp>
        <p:nvSpPr>
          <p:cNvPr id="4" name="Date Placeholder 3">
            <a:extLst>
              <a:ext uri="{FF2B5EF4-FFF2-40B4-BE49-F238E27FC236}">
                <a16:creationId xmlns:a16="http://schemas.microsoft.com/office/drawing/2014/main" id="{48111F4D-02C5-2A44-97D4-04D39973252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14F859C8-5407-1E44-9B28-AC6BA93402A5}"/>
              </a:ext>
            </a:extLst>
          </p:cNvPr>
          <p:cNvSpPr>
            <a:spLocks noGrp="1"/>
          </p:cNvSpPr>
          <p:nvPr>
            <p:ph type="sldNum" sz="quarter" idx="12"/>
          </p:nvPr>
        </p:nvSpPr>
        <p:spPr/>
        <p:txBody>
          <a:bodyPr/>
          <a:lstStyle/>
          <a:p>
            <a:fld id="{70339496-BD1E-F648-8321-5C9A4B4A55FA}" type="slidenum">
              <a:rPr lang="en-US" smtClean="0"/>
              <a:t>18</a:t>
            </a:fld>
            <a:endParaRPr lang="en-US"/>
          </a:p>
        </p:txBody>
      </p:sp>
      <p:pic>
        <p:nvPicPr>
          <p:cNvPr id="7" name="Picture 6">
            <a:extLst>
              <a:ext uri="{FF2B5EF4-FFF2-40B4-BE49-F238E27FC236}">
                <a16:creationId xmlns:a16="http://schemas.microsoft.com/office/drawing/2014/main" id="{05A8CCF4-30E6-334B-B8F4-7E9FD7498E2C}"/>
              </a:ext>
            </a:extLst>
          </p:cNvPr>
          <p:cNvPicPr>
            <a:picLocks noChangeAspect="1"/>
          </p:cNvPicPr>
          <p:nvPr/>
        </p:nvPicPr>
        <p:blipFill>
          <a:blip r:embed="rId2"/>
          <a:stretch>
            <a:fillRect/>
          </a:stretch>
        </p:blipFill>
        <p:spPr>
          <a:xfrm>
            <a:off x="0" y="1041400"/>
            <a:ext cx="2200271" cy="1066798"/>
          </a:xfrm>
          <a:prstGeom prst="rect">
            <a:avLst/>
          </a:prstGeom>
        </p:spPr>
      </p:pic>
      <p:sp>
        <p:nvSpPr>
          <p:cNvPr id="8" name="TextBox 7">
            <a:extLst>
              <a:ext uri="{FF2B5EF4-FFF2-40B4-BE49-F238E27FC236}">
                <a16:creationId xmlns:a16="http://schemas.microsoft.com/office/drawing/2014/main" id="{9989C866-D1E8-244F-B846-FABA5170DB0E}"/>
              </a:ext>
            </a:extLst>
          </p:cNvPr>
          <p:cNvSpPr txBox="1"/>
          <p:nvPr/>
        </p:nvSpPr>
        <p:spPr>
          <a:xfrm>
            <a:off x="4483100" y="723900"/>
            <a:ext cx="4711700" cy="6001643"/>
          </a:xfrm>
          <a:prstGeom prst="rect">
            <a:avLst/>
          </a:prstGeom>
          <a:noFill/>
        </p:spPr>
        <p:txBody>
          <a:bodyPr wrap="square" rtlCol="0">
            <a:spAutoFit/>
          </a:bodyPr>
          <a:lstStyle/>
          <a:p>
            <a:pPr marL="285750" indent="-285750">
              <a:buFontTx/>
              <a:buChar char="-"/>
            </a:pPr>
            <a:r>
              <a:rPr lang="en-US" sz="1600" dirty="0"/>
              <a:t>Use the </a:t>
            </a:r>
            <a:r>
              <a:rPr lang="en-US" sz="1600" dirty="0">
                <a:hlinkClick r:id="rId3"/>
              </a:rPr>
              <a:t>AD8671</a:t>
            </a:r>
            <a:r>
              <a:rPr lang="en-US" sz="1600" dirty="0"/>
              <a:t>, it’s a nice, low noise op amp.</a:t>
            </a:r>
          </a:p>
          <a:p>
            <a:pPr marL="285750" indent="-285750">
              <a:buFontTx/>
              <a:buChar char="-"/>
            </a:pPr>
            <a:r>
              <a:rPr lang="en-US" sz="1600" dirty="0">
                <a:solidFill>
                  <a:srgbClr val="92D050"/>
                </a:solidFill>
              </a:rPr>
              <a:t>“OK, I’ll use the data-sheet-recommended configuration, because the cable run will be pretty long – probably 3 </a:t>
            </a:r>
            <a:r>
              <a:rPr lang="en-US" sz="1600" dirty="0" err="1">
                <a:solidFill>
                  <a:srgbClr val="92D050"/>
                </a:solidFill>
              </a:rPr>
              <a:t>nF</a:t>
            </a:r>
            <a:r>
              <a:rPr lang="en-US" sz="1600" dirty="0">
                <a:solidFill>
                  <a:srgbClr val="92D050"/>
                </a:solidFill>
              </a:rPr>
              <a:t> of parasitic capacitance. Same component values should be fine.”</a:t>
            </a:r>
          </a:p>
          <a:p>
            <a:pPr marL="285750" indent="-285750">
              <a:buFontTx/>
              <a:buChar char="-"/>
            </a:pPr>
            <a:r>
              <a:rPr lang="en-US" sz="1600" dirty="0"/>
              <a:t>Right, but be conscious of the current noise, so make sure R</a:t>
            </a:r>
            <a:r>
              <a:rPr lang="en-US" sz="1600" baseline="-25000" dirty="0"/>
              <a:t>L </a:t>
            </a:r>
            <a:r>
              <a:rPr lang="en-US" sz="1600" dirty="0"/>
              <a:t>stays big (the BOSEM, </a:t>
            </a:r>
            <a:r>
              <a:rPr lang="en-US" sz="1600" dirty="0" err="1"/>
              <a:t>Z</a:t>
            </a:r>
            <a:r>
              <a:rPr lang="en-US" sz="1600" baseline="-25000" dirty="0" err="1"/>
              <a:t>coil</a:t>
            </a:r>
            <a:r>
              <a:rPr lang="en-US" sz="1600" dirty="0"/>
              <a:t> , should be connected after it), and DAC noise from upstream.</a:t>
            </a:r>
          </a:p>
          <a:p>
            <a:pPr marL="285750" indent="-285750">
              <a:buFontTx/>
              <a:buChar char="-"/>
            </a:pPr>
            <a:r>
              <a:rPr lang="en-US" sz="1600" dirty="0">
                <a:solidFill>
                  <a:schemeClr val="accent4"/>
                </a:solidFill>
              </a:rPr>
              <a:t>“OK, cool, a big series resistor *in the driver circuit*, prior to the cable load with R5 = 4k and increase R</a:t>
            </a:r>
            <a:r>
              <a:rPr lang="en-US" sz="1600" baseline="-25000" dirty="0">
                <a:solidFill>
                  <a:schemeClr val="accent4"/>
                </a:solidFill>
              </a:rPr>
              <a:t>F</a:t>
            </a:r>
            <a:r>
              <a:rPr lang="en-US" sz="1600" dirty="0">
                <a:solidFill>
                  <a:schemeClr val="accent4"/>
                </a:solidFill>
              </a:rPr>
              <a:t>/R</a:t>
            </a:r>
            <a:r>
              <a:rPr lang="en-US" sz="1600" baseline="-25000" dirty="0">
                <a:solidFill>
                  <a:schemeClr val="accent4"/>
                </a:solidFill>
              </a:rPr>
              <a:t>G</a:t>
            </a:r>
            <a:r>
              <a:rPr lang="en-US" sz="1600" dirty="0">
                <a:solidFill>
                  <a:schemeClr val="accent4"/>
                </a:solidFill>
              </a:rPr>
              <a:t> from 1 to 0.33.”</a:t>
            </a:r>
          </a:p>
          <a:p>
            <a:pPr marL="285750" indent="-285750">
              <a:buFontTx/>
              <a:buChar char="-"/>
            </a:pPr>
            <a:r>
              <a:rPr lang="en-US" sz="1600" dirty="0" err="1"/>
              <a:t>Mmm</a:t>
            </a:r>
            <a:r>
              <a:rPr lang="en-US" sz="1600" dirty="0"/>
              <a:t>... but that reduces the actuator range. Can you give me more gain?</a:t>
            </a:r>
          </a:p>
          <a:p>
            <a:pPr marL="285750" indent="-285750">
              <a:buFontTx/>
              <a:buChar char="-"/>
            </a:pPr>
            <a:r>
              <a:rPr lang="en-US" sz="1600" dirty="0">
                <a:solidFill>
                  <a:schemeClr val="accent2"/>
                </a:solidFill>
              </a:rPr>
              <a:t>“Sure –let’s put in an RC bypass around R</a:t>
            </a:r>
            <a:r>
              <a:rPr lang="en-US" sz="1600" baseline="-25000" dirty="0">
                <a:solidFill>
                  <a:schemeClr val="accent2"/>
                </a:solidFill>
              </a:rPr>
              <a:t>L </a:t>
            </a:r>
            <a:r>
              <a:rPr lang="en-US" sz="1600" dirty="0">
                <a:solidFill>
                  <a:schemeClr val="accent2"/>
                </a:solidFill>
              </a:rPr>
              <a:t>to amplify the range at 100 Hz.”</a:t>
            </a:r>
          </a:p>
          <a:p>
            <a:pPr marL="285750" indent="-285750">
              <a:buFontTx/>
              <a:buChar char="-"/>
            </a:pPr>
            <a:r>
              <a:rPr lang="en-US" sz="1600" dirty="0"/>
              <a:t>That reduces the protection against current noise, but should still be OK. And also… sorry… we still need</a:t>
            </a:r>
            <a:r>
              <a:rPr lang="en-US" sz="1600" dirty="0">
                <a:hlinkClick r:id="rId4"/>
              </a:rPr>
              <a:t> more range</a:t>
            </a:r>
            <a:r>
              <a:rPr lang="en-US" sz="1600" dirty="0"/>
              <a:t>.</a:t>
            </a:r>
          </a:p>
          <a:p>
            <a:pPr marL="285750" indent="-285750">
              <a:buFontTx/>
              <a:buChar char="-"/>
            </a:pPr>
            <a:r>
              <a:rPr lang="en-US" sz="1600" dirty="0">
                <a:solidFill>
                  <a:srgbClr val="FF0000"/>
                </a:solidFill>
              </a:rPr>
              <a:t>“OK, dropping R</a:t>
            </a:r>
            <a:r>
              <a:rPr lang="en-US" sz="1600" baseline="-25000" dirty="0">
                <a:solidFill>
                  <a:srgbClr val="FF0000"/>
                </a:solidFill>
              </a:rPr>
              <a:t>5 </a:t>
            </a:r>
            <a:r>
              <a:rPr lang="en-US" sz="1600" dirty="0">
                <a:solidFill>
                  <a:srgbClr val="FF0000"/>
                </a:solidFill>
              </a:rPr>
              <a:t>to 2k, and bumping R</a:t>
            </a:r>
            <a:r>
              <a:rPr lang="en-US" sz="1600" baseline="-25000" dirty="0">
                <a:solidFill>
                  <a:srgbClr val="FF0000"/>
                </a:solidFill>
              </a:rPr>
              <a:t>F</a:t>
            </a:r>
            <a:r>
              <a:rPr lang="en-US" sz="1600" dirty="0">
                <a:solidFill>
                  <a:srgbClr val="FF0000"/>
                </a:solidFill>
              </a:rPr>
              <a:t>/R</a:t>
            </a:r>
            <a:r>
              <a:rPr lang="en-US" sz="1600" baseline="-25000" dirty="0">
                <a:solidFill>
                  <a:srgbClr val="FF0000"/>
                </a:solidFill>
              </a:rPr>
              <a:t>G</a:t>
            </a:r>
            <a:r>
              <a:rPr lang="en-US" sz="1600" dirty="0">
                <a:solidFill>
                  <a:srgbClr val="FF0000"/>
                </a:solidFill>
              </a:rPr>
              <a:t> up to 0.5.”</a:t>
            </a:r>
            <a:endParaRPr lang="en-US" sz="1600" baseline="-25000" dirty="0">
              <a:solidFill>
                <a:srgbClr val="FF0000"/>
              </a:solidFill>
            </a:endParaRPr>
          </a:p>
          <a:p>
            <a:pPr marL="285750" indent="-285750">
              <a:buFontTx/>
              <a:buChar char="-"/>
            </a:pPr>
            <a:r>
              <a:rPr lang="en-US" sz="1600" b="1" dirty="0"/>
              <a:t>But wait… the circuit isn’t really ever capacitively loaded any more… so the this design doesn’t make sense with this silly R</a:t>
            </a:r>
            <a:r>
              <a:rPr lang="en-US" sz="1600" b="1" baseline="-25000" dirty="0"/>
              <a:t>S</a:t>
            </a:r>
            <a:r>
              <a:rPr lang="en-US" sz="1600" b="1" dirty="0"/>
              <a:t> that makes the circuit confusing to analyze!</a:t>
            </a:r>
          </a:p>
        </p:txBody>
      </p:sp>
      <p:pic>
        <p:nvPicPr>
          <p:cNvPr id="9" name="Picture 8">
            <a:extLst>
              <a:ext uri="{FF2B5EF4-FFF2-40B4-BE49-F238E27FC236}">
                <a16:creationId xmlns:a16="http://schemas.microsoft.com/office/drawing/2014/main" id="{BBA74E02-783A-BE4B-8384-949986B566C0}"/>
              </a:ext>
            </a:extLst>
          </p:cNvPr>
          <p:cNvPicPr>
            <a:picLocks noChangeAspect="1"/>
          </p:cNvPicPr>
          <p:nvPr/>
        </p:nvPicPr>
        <p:blipFill>
          <a:blip r:embed="rId5"/>
          <a:stretch>
            <a:fillRect/>
          </a:stretch>
        </p:blipFill>
        <p:spPr>
          <a:xfrm>
            <a:off x="101600" y="3822700"/>
            <a:ext cx="3584100" cy="1640976"/>
          </a:xfrm>
          <a:prstGeom prst="rect">
            <a:avLst/>
          </a:prstGeom>
        </p:spPr>
      </p:pic>
      <p:sp>
        <p:nvSpPr>
          <p:cNvPr id="11" name="TextBox 10">
            <a:extLst>
              <a:ext uri="{FF2B5EF4-FFF2-40B4-BE49-F238E27FC236}">
                <a16:creationId xmlns:a16="http://schemas.microsoft.com/office/drawing/2014/main" id="{E5B60554-6C26-3442-B028-692927127ACF}"/>
              </a:ext>
            </a:extLst>
          </p:cNvPr>
          <p:cNvSpPr txBox="1"/>
          <p:nvPr/>
        </p:nvSpPr>
        <p:spPr>
          <a:xfrm>
            <a:off x="1993900" y="5092700"/>
            <a:ext cx="1130300" cy="584775"/>
          </a:xfrm>
          <a:prstGeom prst="rect">
            <a:avLst/>
          </a:prstGeom>
          <a:noFill/>
        </p:spPr>
        <p:txBody>
          <a:bodyPr wrap="square" rtlCol="0">
            <a:spAutoFit/>
          </a:bodyPr>
          <a:lstStyle/>
          <a:p>
            <a:r>
              <a:rPr lang="en-US" sz="1600" dirty="0">
                <a:solidFill>
                  <a:schemeClr val="accent4"/>
                </a:solidFill>
              </a:rPr>
              <a:t>Big series resistor</a:t>
            </a:r>
          </a:p>
        </p:txBody>
      </p:sp>
      <p:sp>
        <p:nvSpPr>
          <p:cNvPr id="12" name="TextBox 11">
            <a:extLst>
              <a:ext uri="{FF2B5EF4-FFF2-40B4-BE49-F238E27FC236}">
                <a16:creationId xmlns:a16="http://schemas.microsoft.com/office/drawing/2014/main" id="{21CC3C21-D9E5-1248-BDF7-37DE3FE359A2}"/>
              </a:ext>
            </a:extLst>
          </p:cNvPr>
          <p:cNvSpPr txBox="1"/>
          <p:nvPr/>
        </p:nvSpPr>
        <p:spPr>
          <a:xfrm>
            <a:off x="1905000" y="2768600"/>
            <a:ext cx="1015406" cy="338554"/>
          </a:xfrm>
          <a:prstGeom prst="rect">
            <a:avLst/>
          </a:prstGeom>
          <a:noFill/>
        </p:spPr>
        <p:txBody>
          <a:bodyPr wrap="none" rtlCol="0">
            <a:spAutoFit/>
          </a:bodyPr>
          <a:lstStyle/>
          <a:p>
            <a:r>
              <a:rPr lang="en-US" sz="1600" dirty="0">
                <a:solidFill>
                  <a:schemeClr val="accent2"/>
                </a:solidFill>
              </a:rPr>
              <a:t>RC bypass</a:t>
            </a:r>
          </a:p>
        </p:txBody>
      </p:sp>
      <p:sp>
        <p:nvSpPr>
          <p:cNvPr id="13" name="TextBox 12">
            <a:extLst>
              <a:ext uri="{FF2B5EF4-FFF2-40B4-BE49-F238E27FC236}">
                <a16:creationId xmlns:a16="http://schemas.microsoft.com/office/drawing/2014/main" id="{BD99DF43-DAE5-2547-B26A-8138A77203D2}"/>
              </a:ext>
            </a:extLst>
          </p:cNvPr>
          <p:cNvSpPr txBox="1"/>
          <p:nvPr/>
        </p:nvSpPr>
        <p:spPr>
          <a:xfrm>
            <a:off x="2311400" y="5794970"/>
            <a:ext cx="2413000" cy="830997"/>
          </a:xfrm>
          <a:prstGeom prst="rect">
            <a:avLst/>
          </a:prstGeom>
          <a:noFill/>
        </p:spPr>
        <p:txBody>
          <a:bodyPr wrap="square" rtlCol="0">
            <a:spAutoFit/>
          </a:bodyPr>
          <a:lstStyle/>
          <a:p>
            <a:r>
              <a:rPr lang="en-US" sz="1600" dirty="0">
                <a:solidFill>
                  <a:schemeClr val="accent6"/>
                </a:solidFill>
              </a:rPr>
              <a:t>Original cable load that motivated the in-loop  compensation design</a:t>
            </a:r>
          </a:p>
        </p:txBody>
      </p:sp>
      <p:cxnSp>
        <p:nvCxnSpPr>
          <p:cNvPr id="15" name="Straight Arrow Connector 14">
            <a:extLst>
              <a:ext uri="{FF2B5EF4-FFF2-40B4-BE49-F238E27FC236}">
                <a16:creationId xmlns:a16="http://schemas.microsoft.com/office/drawing/2014/main" id="{4679970D-2E92-A04C-AECB-7A6787D526ED}"/>
              </a:ext>
            </a:extLst>
          </p:cNvPr>
          <p:cNvCxnSpPr>
            <a:cxnSpLocks/>
            <a:stCxn id="11" idx="0"/>
          </p:cNvCxnSpPr>
          <p:nvPr/>
        </p:nvCxnSpPr>
        <p:spPr>
          <a:xfrm flipH="1" flipV="1">
            <a:off x="2438400" y="4597400"/>
            <a:ext cx="120650" cy="49530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1A81C09-9EED-174E-9F36-84F94024645F}"/>
              </a:ext>
            </a:extLst>
          </p:cNvPr>
          <p:cNvCxnSpPr>
            <a:cxnSpLocks/>
          </p:cNvCxnSpPr>
          <p:nvPr/>
        </p:nvCxnSpPr>
        <p:spPr>
          <a:xfrm>
            <a:off x="2514600" y="3200400"/>
            <a:ext cx="0" cy="8763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D63C84C-0168-BF4F-BAAF-343B6D2A0B1C}"/>
              </a:ext>
            </a:extLst>
          </p:cNvPr>
          <p:cNvSpPr txBox="1"/>
          <p:nvPr/>
        </p:nvSpPr>
        <p:spPr>
          <a:xfrm>
            <a:off x="50800" y="4660900"/>
            <a:ext cx="1524000" cy="1569660"/>
          </a:xfrm>
          <a:prstGeom prst="rect">
            <a:avLst/>
          </a:prstGeom>
          <a:noFill/>
        </p:spPr>
        <p:txBody>
          <a:bodyPr wrap="square" rtlCol="0">
            <a:spAutoFit/>
          </a:bodyPr>
          <a:lstStyle/>
          <a:p>
            <a:r>
              <a:rPr lang="en-US" sz="1600" dirty="0">
                <a:solidFill>
                  <a:schemeClr val="accent6"/>
                </a:solidFill>
              </a:rPr>
              <a:t>Original non-inverting </a:t>
            </a:r>
            <a:r>
              <a:rPr lang="en-US" sz="1600" dirty="0" err="1">
                <a:solidFill>
                  <a:schemeClr val="accent6"/>
                </a:solidFill>
              </a:rPr>
              <a:t>opamp</a:t>
            </a:r>
            <a:r>
              <a:rPr lang="en-US" sz="1600" dirty="0">
                <a:solidFill>
                  <a:schemeClr val="accent6"/>
                </a:solidFill>
              </a:rPr>
              <a:t> circuit, in-loop compensated with R104</a:t>
            </a:r>
          </a:p>
        </p:txBody>
      </p:sp>
      <p:sp>
        <p:nvSpPr>
          <p:cNvPr id="29" name="TextBox 28">
            <a:extLst>
              <a:ext uri="{FF2B5EF4-FFF2-40B4-BE49-F238E27FC236}">
                <a16:creationId xmlns:a16="http://schemas.microsoft.com/office/drawing/2014/main" id="{5B3EFB03-5B39-CE4F-9193-F0EA6FFC1EB3}"/>
              </a:ext>
            </a:extLst>
          </p:cNvPr>
          <p:cNvSpPr txBox="1"/>
          <p:nvPr/>
        </p:nvSpPr>
        <p:spPr>
          <a:xfrm>
            <a:off x="165100" y="3175000"/>
            <a:ext cx="1114729" cy="338554"/>
          </a:xfrm>
          <a:prstGeom prst="rect">
            <a:avLst/>
          </a:prstGeom>
          <a:noFill/>
        </p:spPr>
        <p:txBody>
          <a:bodyPr wrap="none" rtlCol="0">
            <a:spAutoFit/>
          </a:bodyPr>
          <a:lstStyle/>
          <a:p>
            <a:r>
              <a:rPr lang="en-US" sz="1600" dirty="0">
                <a:solidFill>
                  <a:srgbClr val="FF0000"/>
                </a:solidFill>
              </a:rPr>
              <a:t>MOAR gain</a:t>
            </a:r>
          </a:p>
        </p:txBody>
      </p:sp>
      <p:cxnSp>
        <p:nvCxnSpPr>
          <p:cNvPr id="36" name="Straight Arrow Connector 35">
            <a:extLst>
              <a:ext uri="{FF2B5EF4-FFF2-40B4-BE49-F238E27FC236}">
                <a16:creationId xmlns:a16="http://schemas.microsoft.com/office/drawing/2014/main" id="{2DDF9DEA-E318-1647-82D2-FD6EFFE71B78}"/>
              </a:ext>
            </a:extLst>
          </p:cNvPr>
          <p:cNvCxnSpPr>
            <a:cxnSpLocks/>
          </p:cNvCxnSpPr>
          <p:nvPr/>
        </p:nvCxnSpPr>
        <p:spPr>
          <a:xfrm flipV="1">
            <a:off x="2032000" y="4584700"/>
            <a:ext cx="241300" cy="482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347ABD7-0CED-874C-B8E9-E8279955F335}"/>
                  </a:ext>
                </a:extLst>
              </p:cNvPr>
              <p:cNvSpPr txBox="1"/>
              <p:nvPr/>
            </p:nvSpPr>
            <p:spPr>
              <a:xfrm>
                <a:off x="2908301" y="2631580"/>
                <a:ext cx="1612899" cy="1409873"/>
              </a:xfrm>
              <a:prstGeom prst="rect">
                <a:avLst/>
              </a:prstGeom>
              <a:noFill/>
            </p:spPr>
            <p:txBody>
              <a:bodyPr wrap="square" lIns="0" tIns="0" rIns="0" bIns="0" rtlCol="0">
                <a:spAutoFit/>
              </a:bodyPr>
              <a:lstStyle/>
              <a:p>
                <a14:m>
                  <m:oMath xmlns:m="http://schemas.openxmlformats.org/officeDocument/2006/math">
                    <m:r>
                      <a:rPr lang="en-US" sz="1400" b="0" i="1" smtClean="0">
                        <a:solidFill>
                          <a:schemeClr val="accent2"/>
                        </a:solidFill>
                        <a:latin typeface="Cambria Math" panose="02040503050406030204" pitchFamily="18" charset="0"/>
                      </a:rPr>
                      <m:t>𝐼𝑚</m:t>
                    </m:r>
                    <m:r>
                      <a:rPr lang="en-US" sz="1400" b="0" i="1" smtClean="0">
                        <a:solidFill>
                          <a:schemeClr val="accent2"/>
                        </a:solidFill>
                        <a:latin typeface="Cambria Math" panose="02040503050406030204" pitchFamily="18" charset="0"/>
                      </a:rPr>
                      <m:t>{</m:t>
                    </m:r>
                    <m:f>
                      <m:fPr>
                        <m:ctrlPr>
                          <a:rPr lang="en-US" sz="1400" b="0" i="1" smtClean="0">
                            <a:solidFill>
                              <a:schemeClr val="accent2"/>
                            </a:solidFill>
                            <a:latin typeface="Cambria Math" panose="02040503050406030204" pitchFamily="18" charset="0"/>
                          </a:rPr>
                        </m:ctrlPr>
                      </m:fPr>
                      <m:num>
                        <m:r>
                          <a:rPr lang="en-US" sz="1400" b="0" i="1" smtClean="0">
                            <a:solidFill>
                              <a:schemeClr val="accent2"/>
                            </a:solidFill>
                            <a:latin typeface="Cambria Math" panose="02040503050406030204" pitchFamily="18" charset="0"/>
                          </a:rPr>
                          <m:t>1</m:t>
                        </m:r>
                      </m:num>
                      <m:den>
                        <m:r>
                          <a:rPr lang="en-US" sz="1400" b="0" i="1" smtClean="0">
                            <a:solidFill>
                              <a:schemeClr val="accent2"/>
                            </a:solidFill>
                            <a:latin typeface="Cambria Math" panose="02040503050406030204" pitchFamily="18" charset="0"/>
                          </a:rPr>
                          <m:t>𝑖</m:t>
                        </m:r>
                        <m:r>
                          <a:rPr lang="en-US" sz="1400" b="0" i="1" smtClean="0">
                            <a:solidFill>
                              <a:schemeClr val="accent2"/>
                            </a:solidFill>
                            <a:latin typeface="Cambria Math" panose="02040503050406030204" pitchFamily="18" charset="0"/>
                            <a:ea typeface="Cambria Math" panose="02040503050406030204" pitchFamily="18" charset="0"/>
                          </a:rPr>
                          <m:t>𝜔</m:t>
                        </m:r>
                        <m:sSub>
                          <m:sSubPr>
                            <m:ctrlPr>
                              <a:rPr lang="en-US" sz="1400" b="0" i="1" smtClean="0">
                                <a:solidFill>
                                  <a:schemeClr val="accent2"/>
                                </a:solidFill>
                                <a:latin typeface="Cambria Math" panose="02040503050406030204" pitchFamily="18" charset="0"/>
                                <a:ea typeface="Cambria Math" panose="02040503050406030204" pitchFamily="18" charset="0"/>
                              </a:rPr>
                            </m:ctrlPr>
                          </m:sSubPr>
                          <m:e>
                            <m:r>
                              <a:rPr lang="en-US" sz="1400" b="0" i="1" smtClean="0">
                                <a:solidFill>
                                  <a:schemeClr val="accent2"/>
                                </a:solidFill>
                                <a:latin typeface="Cambria Math" panose="02040503050406030204" pitchFamily="18" charset="0"/>
                                <a:ea typeface="Cambria Math" panose="02040503050406030204" pitchFamily="18" charset="0"/>
                              </a:rPr>
                              <m:t>𝐶</m:t>
                            </m:r>
                          </m:e>
                          <m:sub>
                            <m:r>
                              <a:rPr lang="en-US" sz="1400" b="0" i="1" smtClean="0">
                                <a:solidFill>
                                  <a:schemeClr val="accent2"/>
                                </a:solidFill>
                                <a:latin typeface="Cambria Math" panose="02040503050406030204" pitchFamily="18" charset="0"/>
                                <a:ea typeface="Cambria Math" panose="02040503050406030204" pitchFamily="18" charset="0"/>
                              </a:rPr>
                              <m:t>12</m:t>
                            </m:r>
                          </m:sub>
                        </m:sSub>
                      </m:den>
                    </m:f>
                    <m:r>
                      <a:rPr lang="en-US" sz="1400" b="0" i="1" smtClean="0">
                        <a:solidFill>
                          <a:schemeClr val="accent2"/>
                        </a:solidFill>
                        <a:latin typeface="Cambria Math" panose="02040503050406030204" pitchFamily="18" charset="0"/>
                        <a:ea typeface="Cambria Math" panose="02040503050406030204" pitchFamily="18" charset="0"/>
                      </a:rPr>
                      <m:t>}≪</m:t>
                    </m:r>
                    <m:f>
                      <m:fPr>
                        <m:ctrlPr>
                          <a:rPr lang="en-US" sz="1400" b="0" i="1" smtClean="0">
                            <a:solidFill>
                              <a:schemeClr val="accent2"/>
                            </a:solidFill>
                            <a:latin typeface="Cambria Math" panose="02040503050406030204" pitchFamily="18" charset="0"/>
                            <a:ea typeface="Cambria Math" panose="02040503050406030204" pitchFamily="18" charset="0"/>
                          </a:rPr>
                        </m:ctrlPr>
                      </m:fPr>
                      <m:num>
                        <m:sSub>
                          <m:sSubPr>
                            <m:ctrlPr>
                              <a:rPr lang="en-US" sz="1400" b="0" i="1" smtClean="0">
                                <a:solidFill>
                                  <a:schemeClr val="accent2"/>
                                </a:solidFill>
                                <a:latin typeface="Cambria Math" panose="02040503050406030204" pitchFamily="18" charset="0"/>
                                <a:ea typeface="Cambria Math" panose="02040503050406030204" pitchFamily="18" charset="0"/>
                              </a:rPr>
                            </m:ctrlPr>
                          </m:sSubPr>
                          <m:e>
                            <m:r>
                              <a:rPr lang="en-US" sz="1400" b="0" i="1" smtClean="0">
                                <a:solidFill>
                                  <a:schemeClr val="accent2"/>
                                </a:solidFill>
                                <a:latin typeface="Cambria Math" panose="02040503050406030204" pitchFamily="18" charset="0"/>
                                <a:ea typeface="Cambria Math" panose="02040503050406030204" pitchFamily="18" charset="0"/>
                              </a:rPr>
                              <m:t>𝑅</m:t>
                            </m:r>
                          </m:e>
                          <m:sub>
                            <m:r>
                              <a:rPr lang="en-US" sz="1400" b="0" i="1" smtClean="0">
                                <a:solidFill>
                                  <a:schemeClr val="accent2"/>
                                </a:solidFill>
                                <a:latin typeface="Cambria Math" panose="02040503050406030204" pitchFamily="18" charset="0"/>
                                <a:ea typeface="Cambria Math" panose="02040503050406030204" pitchFamily="18" charset="0"/>
                              </a:rPr>
                              <m:t>4</m:t>
                            </m:r>
                          </m:sub>
                        </m:sSub>
                        <m:sSub>
                          <m:sSubPr>
                            <m:ctrlPr>
                              <a:rPr lang="en-US" sz="1400" b="0" i="1" smtClean="0">
                                <a:solidFill>
                                  <a:schemeClr val="accent2"/>
                                </a:solidFill>
                                <a:latin typeface="Cambria Math" panose="02040503050406030204" pitchFamily="18" charset="0"/>
                                <a:ea typeface="Cambria Math" panose="02040503050406030204" pitchFamily="18" charset="0"/>
                              </a:rPr>
                            </m:ctrlPr>
                          </m:sSubPr>
                          <m:e>
                            <m:r>
                              <a:rPr lang="en-US" sz="1400" b="0" i="1" smtClean="0">
                                <a:solidFill>
                                  <a:schemeClr val="accent2"/>
                                </a:solidFill>
                                <a:latin typeface="Cambria Math" panose="02040503050406030204" pitchFamily="18" charset="0"/>
                                <a:ea typeface="Cambria Math" panose="02040503050406030204" pitchFamily="18" charset="0"/>
                              </a:rPr>
                              <m:t>𝑅</m:t>
                            </m:r>
                          </m:e>
                          <m:sub>
                            <m:r>
                              <a:rPr lang="en-US" sz="1400" b="0" i="1" smtClean="0">
                                <a:solidFill>
                                  <a:schemeClr val="accent2"/>
                                </a:solidFill>
                                <a:latin typeface="Cambria Math" panose="02040503050406030204" pitchFamily="18" charset="0"/>
                                <a:ea typeface="Cambria Math" panose="02040503050406030204" pitchFamily="18" charset="0"/>
                              </a:rPr>
                              <m:t>5</m:t>
                            </m:r>
                          </m:sub>
                        </m:sSub>
                      </m:num>
                      <m:den>
                        <m:d>
                          <m:dPr>
                            <m:ctrlPr>
                              <a:rPr lang="en-US" sz="1400" b="0" i="1" smtClean="0">
                                <a:solidFill>
                                  <a:schemeClr val="accent2"/>
                                </a:solidFill>
                                <a:latin typeface="Cambria Math" panose="02040503050406030204" pitchFamily="18" charset="0"/>
                                <a:ea typeface="Cambria Math" panose="02040503050406030204" pitchFamily="18" charset="0"/>
                              </a:rPr>
                            </m:ctrlPr>
                          </m:dPr>
                          <m:e>
                            <m:sSub>
                              <m:sSubPr>
                                <m:ctrlPr>
                                  <a:rPr lang="en-US" sz="1400" b="0" i="1" smtClean="0">
                                    <a:solidFill>
                                      <a:schemeClr val="accent2"/>
                                    </a:solidFill>
                                    <a:latin typeface="Cambria Math" panose="02040503050406030204" pitchFamily="18" charset="0"/>
                                    <a:ea typeface="Cambria Math" panose="02040503050406030204" pitchFamily="18" charset="0"/>
                                  </a:rPr>
                                </m:ctrlPr>
                              </m:sSubPr>
                              <m:e>
                                <m:r>
                                  <a:rPr lang="en-US" sz="1400" b="0" i="1" smtClean="0">
                                    <a:solidFill>
                                      <a:schemeClr val="accent2"/>
                                    </a:solidFill>
                                    <a:latin typeface="Cambria Math" panose="02040503050406030204" pitchFamily="18" charset="0"/>
                                    <a:ea typeface="Cambria Math" panose="02040503050406030204" pitchFamily="18" charset="0"/>
                                  </a:rPr>
                                  <m:t>𝑅</m:t>
                                </m:r>
                              </m:e>
                              <m:sub>
                                <m:r>
                                  <a:rPr lang="en-US" sz="1400" b="0" i="1" smtClean="0">
                                    <a:solidFill>
                                      <a:schemeClr val="accent2"/>
                                    </a:solidFill>
                                    <a:latin typeface="Cambria Math" panose="02040503050406030204" pitchFamily="18" charset="0"/>
                                    <a:ea typeface="Cambria Math" panose="02040503050406030204" pitchFamily="18" charset="0"/>
                                  </a:rPr>
                                  <m:t>4</m:t>
                                </m:r>
                              </m:sub>
                            </m:sSub>
                            <m:r>
                              <a:rPr lang="en-US" sz="1400" b="0" i="1" smtClean="0">
                                <a:solidFill>
                                  <a:schemeClr val="accent2"/>
                                </a:solidFill>
                                <a:latin typeface="Cambria Math" panose="02040503050406030204" pitchFamily="18" charset="0"/>
                                <a:ea typeface="Cambria Math" panose="02040503050406030204" pitchFamily="18" charset="0"/>
                              </a:rPr>
                              <m:t>+</m:t>
                            </m:r>
                            <m:sSub>
                              <m:sSubPr>
                                <m:ctrlPr>
                                  <a:rPr lang="en-US" sz="1400" b="0" i="1" smtClean="0">
                                    <a:solidFill>
                                      <a:schemeClr val="accent2"/>
                                    </a:solidFill>
                                    <a:latin typeface="Cambria Math" panose="02040503050406030204" pitchFamily="18" charset="0"/>
                                    <a:ea typeface="Cambria Math" panose="02040503050406030204" pitchFamily="18" charset="0"/>
                                  </a:rPr>
                                </m:ctrlPr>
                              </m:sSubPr>
                              <m:e>
                                <m:r>
                                  <a:rPr lang="en-US" sz="1400" b="0" i="1" smtClean="0">
                                    <a:solidFill>
                                      <a:schemeClr val="accent2"/>
                                    </a:solidFill>
                                    <a:latin typeface="Cambria Math" panose="02040503050406030204" pitchFamily="18" charset="0"/>
                                    <a:ea typeface="Cambria Math" panose="02040503050406030204" pitchFamily="18" charset="0"/>
                                  </a:rPr>
                                  <m:t>𝑅</m:t>
                                </m:r>
                              </m:e>
                              <m:sub>
                                <m:r>
                                  <a:rPr lang="en-US" sz="1400" b="0" i="1" smtClean="0">
                                    <a:solidFill>
                                      <a:schemeClr val="accent2"/>
                                    </a:solidFill>
                                    <a:latin typeface="Cambria Math" panose="02040503050406030204" pitchFamily="18" charset="0"/>
                                    <a:ea typeface="Cambria Math" panose="02040503050406030204" pitchFamily="18" charset="0"/>
                                  </a:rPr>
                                  <m:t>5</m:t>
                                </m:r>
                              </m:sub>
                            </m:sSub>
                          </m:e>
                        </m:d>
                      </m:den>
                    </m:f>
                  </m:oMath>
                </a14:m>
                <a:r>
                  <a:rPr lang="en-US" sz="1400" dirty="0">
                    <a:solidFill>
                      <a:schemeClr val="accent2"/>
                    </a:solidFill>
                  </a:rPr>
                  <a:t> by 1 kHz and above, so AD8671, </a:t>
                </a:r>
                <a:r>
                  <a:rPr lang="en-US" sz="1400" dirty="0">
                    <a:solidFill>
                      <a:schemeClr val="accent2"/>
                    </a:solidFill>
                    <a:hlinkClick r:id="rId3"/>
                  </a:rPr>
                  <a:t>whose UGF is ~2-4 MHz with a gain of 2.5</a:t>
                </a:r>
                <a:r>
                  <a:rPr lang="en-US" sz="1400" dirty="0">
                    <a:solidFill>
                      <a:schemeClr val="accent2"/>
                    </a:solidFill>
                  </a:rPr>
                  <a:t>, is quite stable.</a:t>
                </a:r>
              </a:p>
            </p:txBody>
          </p:sp>
        </mc:Choice>
        <mc:Fallback xmlns="">
          <p:sp>
            <p:nvSpPr>
              <p:cNvPr id="39" name="TextBox 38">
                <a:extLst>
                  <a:ext uri="{FF2B5EF4-FFF2-40B4-BE49-F238E27FC236}">
                    <a16:creationId xmlns:a16="http://schemas.microsoft.com/office/drawing/2014/main" id="{5347ABD7-0CED-874C-B8E9-E8279955F335}"/>
                  </a:ext>
                </a:extLst>
              </p:cNvPr>
              <p:cNvSpPr txBox="1">
                <a:spLocks noRot="1" noChangeAspect="1" noMove="1" noResize="1" noEditPoints="1" noAdjustHandles="1" noChangeArrowheads="1" noChangeShapeType="1" noTextEdit="1"/>
              </p:cNvSpPr>
              <p:nvPr/>
            </p:nvSpPr>
            <p:spPr>
              <a:xfrm>
                <a:off x="2908301" y="2631580"/>
                <a:ext cx="1612899" cy="1409873"/>
              </a:xfrm>
              <a:prstGeom prst="rect">
                <a:avLst/>
              </a:prstGeom>
              <a:blipFill>
                <a:blip r:embed="rId6"/>
                <a:stretch>
                  <a:fillRect l="-6250" r="-5469" b="-6250"/>
                </a:stretch>
              </a:blipFill>
            </p:spPr>
            <p:txBody>
              <a:bodyPr/>
              <a:lstStyle/>
              <a:p>
                <a:r>
                  <a:rPr lang="en-US">
                    <a:noFill/>
                  </a:rPr>
                  <a:t> </a:t>
                </a:r>
              </a:p>
            </p:txBody>
          </p:sp>
        </mc:Fallback>
      </mc:AlternateContent>
      <p:sp>
        <p:nvSpPr>
          <p:cNvPr id="41" name="Rectangle 40">
            <a:extLst>
              <a:ext uri="{FF2B5EF4-FFF2-40B4-BE49-F238E27FC236}">
                <a16:creationId xmlns:a16="http://schemas.microsoft.com/office/drawing/2014/main" id="{4BFC9E02-BF98-034F-B1FB-CF4C0E055963}"/>
              </a:ext>
            </a:extLst>
          </p:cNvPr>
          <p:cNvSpPr/>
          <p:nvPr/>
        </p:nvSpPr>
        <p:spPr>
          <a:xfrm>
            <a:off x="2260600" y="681335"/>
            <a:ext cx="3022600" cy="1815882"/>
          </a:xfrm>
          <a:prstGeom prst="rect">
            <a:avLst/>
          </a:prstGeom>
        </p:spPr>
        <p:txBody>
          <a:bodyPr wrap="square">
            <a:spAutoFit/>
          </a:bodyPr>
          <a:lstStyle/>
          <a:p>
            <a:r>
              <a:rPr lang="en-US" sz="1400" dirty="0">
                <a:solidFill>
                  <a:schemeClr val="bg1">
                    <a:lumMod val="50000"/>
                  </a:schemeClr>
                </a:solidFill>
              </a:rPr>
              <a:t>R</a:t>
            </a:r>
            <a:r>
              <a:rPr lang="en-US" sz="1400" baseline="-25000" dirty="0">
                <a:solidFill>
                  <a:schemeClr val="bg1">
                    <a:lumMod val="50000"/>
                  </a:schemeClr>
                </a:solidFill>
              </a:rPr>
              <a:t>S</a:t>
            </a:r>
            <a:r>
              <a:rPr lang="en-US" sz="1400" dirty="0">
                <a:solidFill>
                  <a:schemeClr val="bg1">
                    <a:lumMod val="50000"/>
                  </a:schemeClr>
                </a:solidFill>
              </a:rPr>
              <a:t> = R104 = 10           # Ohm</a:t>
            </a:r>
          </a:p>
          <a:p>
            <a:r>
              <a:rPr lang="en-US" sz="1400" dirty="0">
                <a:solidFill>
                  <a:schemeClr val="bg1">
                    <a:lumMod val="50000"/>
                  </a:schemeClr>
                </a:solidFill>
              </a:rPr>
              <a:t>R</a:t>
            </a:r>
            <a:r>
              <a:rPr lang="en-US" sz="1400" baseline="-25000" dirty="0">
                <a:solidFill>
                  <a:schemeClr val="bg1">
                    <a:lumMod val="50000"/>
                  </a:schemeClr>
                </a:solidFill>
              </a:rPr>
              <a:t>F</a:t>
            </a:r>
            <a:r>
              <a:rPr lang="en-US" sz="1400" dirty="0">
                <a:solidFill>
                  <a:schemeClr val="bg1">
                    <a:lumMod val="50000"/>
                  </a:schemeClr>
                </a:solidFill>
              </a:rPr>
              <a:t> = R3 = 3.3e3          # Ohm</a:t>
            </a:r>
          </a:p>
          <a:p>
            <a:r>
              <a:rPr lang="en-US" sz="1400" dirty="0">
                <a:solidFill>
                  <a:schemeClr val="bg1">
                    <a:lumMod val="50000"/>
                  </a:schemeClr>
                </a:solidFill>
              </a:rPr>
              <a:t>R</a:t>
            </a:r>
            <a:r>
              <a:rPr lang="en-US" sz="1400" baseline="-25000" dirty="0">
                <a:solidFill>
                  <a:schemeClr val="bg1">
                    <a:lumMod val="50000"/>
                  </a:schemeClr>
                </a:solidFill>
              </a:rPr>
              <a:t>G</a:t>
            </a:r>
            <a:r>
              <a:rPr lang="en-US" sz="1400" dirty="0">
                <a:solidFill>
                  <a:schemeClr val="bg1">
                    <a:lumMod val="50000"/>
                  </a:schemeClr>
                </a:solidFill>
              </a:rPr>
              <a:t> = R10 = 2.2e3       # Ohm</a:t>
            </a:r>
          </a:p>
          <a:p>
            <a:r>
              <a:rPr lang="en-US" sz="1400" dirty="0">
                <a:solidFill>
                  <a:schemeClr val="bg1">
                    <a:lumMod val="50000"/>
                  </a:schemeClr>
                </a:solidFill>
              </a:rPr>
              <a:t>C</a:t>
            </a:r>
            <a:r>
              <a:rPr lang="en-US" sz="1400" baseline="-25000" dirty="0">
                <a:solidFill>
                  <a:schemeClr val="bg1">
                    <a:lumMod val="50000"/>
                  </a:schemeClr>
                </a:solidFill>
              </a:rPr>
              <a:t>F</a:t>
            </a:r>
            <a:r>
              <a:rPr lang="en-US" sz="1400" dirty="0">
                <a:solidFill>
                  <a:schemeClr val="bg1">
                    <a:lumMod val="50000"/>
                  </a:schemeClr>
                </a:solidFill>
              </a:rPr>
              <a:t> = C100 = 0.22e-9  # Farad</a:t>
            </a:r>
          </a:p>
          <a:p>
            <a:r>
              <a:rPr lang="en-US" sz="1400" dirty="0">
                <a:solidFill>
                  <a:schemeClr val="bg1">
                    <a:lumMod val="50000"/>
                  </a:schemeClr>
                </a:solidFill>
              </a:rPr>
              <a:t>C</a:t>
            </a:r>
            <a:r>
              <a:rPr lang="en-US" sz="1400" baseline="-25000" dirty="0">
                <a:solidFill>
                  <a:schemeClr val="bg1">
                    <a:lumMod val="50000"/>
                  </a:schemeClr>
                </a:solidFill>
              </a:rPr>
              <a:t>L</a:t>
            </a:r>
            <a:r>
              <a:rPr lang="en-US" sz="1400" dirty="0">
                <a:solidFill>
                  <a:schemeClr val="bg1">
                    <a:lumMod val="50000"/>
                  </a:schemeClr>
                </a:solidFill>
              </a:rPr>
              <a:t> = </a:t>
            </a:r>
            <a:r>
              <a:rPr lang="en-US" sz="1400" dirty="0" err="1">
                <a:solidFill>
                  <a:schemeClr val="bg1">
                    <a:lumMod val="50000"/>
                  </a:schemeClr>
                </a:solidFill>
              </a:rPr>
              <a:t>C</a:t>
            </a:r>
            <a:r>
              <a:rPr lang="en-US" sz="1400" baseline="-25000" dirty="0" err="1">
                <a:solidFill>
                  <a:schemeClr val="bg1">
                    <a:lumMod val="50000"/>
                  </a:schemeClr>
                </a:solidFill>
              </a:rPr>
              <a:t>cable</a:t>
            </a:r>
            <a:r>
              <a:rPr lang="en-US" sz="1400" dirty="0">
                <a:solidFill>
                  <a:schemeClr val="bg1">
                    <a:lumMod val="50000"/>
                  </a:schemeClr>
                </a:solidFill>
              </a:rPr>
              <a:t> = 1.0e-9     # Farad</a:t>
            </a:r>
          </a:p>
          <a:p>
            <a:r>
              <a:rPr lang="en-US" sz="1400" dirty="0">
                <a:solidFill>
                  <a:schemeClr val="bg1">
                    <a:lumMod val="50000"/>
                  </a:schemeClr>
                </a:solidFill>
              </a:rPr>
              <a:t>R4 = 750.0                  # Ohm</a:t>
            </a:r>
          </a:p>
          <a:p>
            <a:r>
              <a:rPr lang="en-US" sz="1400" dirty="0">
                <a:solidFill>
                  <a:schemeClr val="bg1">
                    <a:lumMod val="50000"/>
                  </a:schemeClr>
                </a:solidFill>
              </a:rPr>
              <a:t>“R</a:t>
            </a:r>
            <a:r>
              <a:rPr lang="en-US" sz="1400" baseline="-25000" dirty="0">
                <a:solidFill>
                  <a:schemeClr val="bg1">
                    <a:lumMod val="50000"/>
                  </a:schemeClr>
                </a:solidFill>
              </a:rPr>
              <a:t>L</a:t>
            </a:r>
            <a:r>
              <a:rPr lang="en-US" sz="1400" dirty="0">
                <a:solidFill>
                  <a:schemeClr val="bg1">
                    <a:lumMod val="50000"/>
                  </a:schemeClr>
                </a:solidFill>
              </a:rPr>
              <a:t>” = R5 = 2.0e3       # Ohm</a:t>
            </a:r>
          </a:p>
          <a:p>
            <a:r>
              <a:rPr lang="en-US" sz="1400" dirty="0">
                <a:solidFill>
                  <a:schemeClr val="bg1">
                    <a:lumMod val="50000"/>
                  </a:schemeClr>
                </a:solidFill>
              </a:rPr>
              <a:t>C12 = 0.68e-6            # Farad</a:t>
            </a:r>
          </a:p>
        </p:txBody>
      </p:sp>
      <p:cxnSp>
        <p:nvCxnSpPr>
          <p:cNvPr id="47" name="Straight Arrow Connector 46">
            <a:extLst>
              <a:ext uri="{FF2B5EF4-FFF2-40B4-BE49-F238E27FC236}">
                <a16:creationId xmlns:a16="http://schemas.microsoft.com/office/drawing/2014/main" id="{80863455-391D-CA4A-AAFE-712AFDA56169}"/>
              </a:ext>
            </a:extLst>
          </p:cNvPr>
          <p:cNvCxnSpPr>
            <a:cxnSpLocks/>
            <a:stCxn id="13" idx="0"/>
          </p:cNvCxnSpPr>
          <p:nvPr/>
        </p:nvCxnSpPr>
        <p:spPr>
          <a:xfrm flipH="1" flipV="1">
            <a:off x="3416300" y="4572000"/>
            <a:ext cx="101600" cy="122297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1" name="Frame 50">
            <a:extLst>
              <a:ext uri="{FF2B5EF4-FFF2-40B4-BE49-F238E27FC236}">
                <a16:creationId xmlns:a16="http://schemas.microsoft.com/office/drawing/2014/main" id="{D6D84EC2-B7F4-F143-987F-DF9A9CB49B53}"/>
              </a:ext>
            </a:extLst>
          </p:cNvPr>
          <p:cNvSpPr/>
          <p:nvPr/>
        </p:nvSpPr>
        <p:spPr>
          <a:xfrm>
            <a:off x="12700" y="3746500"/>
            <a:ext cx="1854200" cy="889000"/>
          </a:xfrm>
          <a:prstGeom prst="frame">
            <a:avLst>
              <a:gd name="adj1" fmla="val 1071"/>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Arrow Connector 29">
            <a:extLst>
              <a:ext uri="{FF2B5EF4-FFF2-40B4-BE49-F238E27FC236}">
                <a16:creationId xmlns:a16="http://schemas.microsoft.com/office/drawing/2014/main" id="{8887238C-9CBE-4F41-AE7A-EFFDAD60AD8C}"/>
              </a:ext>
            </a:extLst>
          </p:cNvPr>
          <p:cNvCxnSpPr>
            <a:cxnSpLocks/>
          </p:cNvCxnSpPr>
          <p:nvPr/>
        </p:nvCxnSpPr>
        <p:spPr>
          <a:xfrm flipH="1">
            <a:off x="431800" y="3530600"/>
            <a:ext cx="279400" cy="3175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1B6494C-8943-474A-A1A3-598A573E6D06}"/>
              </a:ext>
            </a:extLst>
          </p:cNvPr>
          <p:cNvCxnSpPr>
            <a:cxnSpLocks/>
            <a:stCxn id="29" idx="2"/>
          </p:cNvCxnSpPr>
          <p:nvPr/>
        </p:nvCxnSpPr>
        <p:spPr>
          <a:xfrm>
            <a:off x="722465" y="3513554"/>
            <a:ext cx="585635" cy="3599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Left Arrow 9">
            <a:extLst>
              <a:ext uri="{FF2B5EF4-FFF2-40B4-BE49-F238E27FC236}">
                <a16:creationId xmlns:a16="http://schemas.microsoft.com/office/drawing/2014/main" id="{32518F5D-7089-C047-8F0B-326A83A2D4B6}"/>
              </a:ext>
            </a:extLst>
          </p:cNvPr>
          <p:cNvSpPr/>
          <p:nvPr/>
        </p:nvSpPr>
        <p:spPr>
          <a:xfrm rot="16016556">
            <a:off x="1022660" y="2804065"/>
            <a:ext cx="1339387" cy="2664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ame 53">
            <a:extLst>
              <a:ext uri="{FF2B5EF4-FFF2-40B4-BE49-F238E27FC236}">
                <a16:creationId xmlns:a16="http://schemas.microsoft.com/office/drawing/2014/main" id="{8EA9A623-CE74-6648-8266-1AB1E6F10C43}"/>
              </a:ext>
            </a:extLst>
          </p:cNvPr>
          <p:cNvSpPr/>
          <p:nvPr/>
        </p:nvSpPr>
        <p:spPr>
          <a:xfrm>
            <a:off x="0" y="1003300"/>
            <a:ext cx="1778000" cy="1079500"/>
          </a:xfrm>
          <a:prstGeom prst="frame">
            <a:avLst>
              <a:gd name="adj1" fmla="val 1071"/>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1E5C3BB9-C80B-3746-8B2C-91BF6354D54F}"/>
              </a:ext>
            </a:extLst>
          </p:cNvPr>
          <p:cNvSpPr txBox="1"/>
          <p:nvPr/>
        </p:nvSpPr>
        <p:spPr>
          <a:xfrm>
            <a:off x="1422400" y="4711700"/>
            <a:ext cx="863599" cy="584775"/>
          </a:xfrm>
          <a:prstGeom prst="rect">
            <a:avLst/>
          </a:prstGeom>
          <a:noFill/>
        </p:spPr>
        <p:txBody>
          <a:bodyPr wrap="square" rtlCol="0">
            <a:spAutoFit/>
          </a:bodyPr>
          <a:lstStyle/>
          <a:p>
            <a:r>
              <a:rPr lang="en-US" sz="1600" dirty="0">
                <a:solidFill>
                  <a:srgbClr val="FF0000"/>
                </a:solidFill>
              </a:rPr>
              <a:t>MOAR gain</a:t>
            </a:r>
          </a:p>
        </p:txBody>
      </p:sp>
      <p:sp>
        <p:nvSpPr>
          <p:cNvPr id="57" name="Frame 56">
            <a:extLst>
              <a:ext uri="{FF2B5EF4-FFF2-40B4-BE49-F238E27FC236}">
                <a16:creationId xmlns:a16="http://schemas.microsoft.com/office/drawing/2014/main" id="{0D2ECE83-15B2-E04A-A8FA-2D79531A8AF3}"/>
              </a:ext>
            </a:extLst>
          </p:cNvPr>
          <p:cNvSpPr/>
          <p:nvPr/>
        </p:nvSpPr>
        <p:spPr>
          <a:xfrm>
            <a:off x="3149600" y="4292600"/>
            <a:ext cx="723900" cy="304800"/>
          </a:xfrm>
          <a:prstGeom prst="frame">
            <a:avLst>
              <a:gd name="adj1" fmla="val 1071"/>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2" name="Picture 61" descr="A picture containing drawing&#10;&#10;Description automatically generated">
            <a:extLst>
              <a:ext uri="{FF2B5EF4-FFF2-40B4-BE49-F238E27FC236}">
                <a16:creationId xmlns:a16="http://schemas.microsoft.com/office/drawing/2014/main" id="{5434B7CA-2E6A-BC48-A2CF-6213EFC0FADA}"/>
              </a:ext>
            </a:extLst>
          </p:cNvPr>
          <p:cNvPicPr>
            <a:picLocks noChangeAspect="1"/>
          </p:cNvPicPr>
          <p:nvPr/>
        </p:nvPicPr>
        <p:blipFill>
          <a:blip r:embed="rId7"/>
          <a:stretch>
            <a:fillRect/>
          </a:stretch>
        </p:blipFill>
        <p:spPr>
          <a:xfrm>
            <a:off x="6502400" y="-139700"/>
            <a:ext cx="914400" cy="914400"/>
          </a:xfrm>
          <a:prstGeom prst="rect">
            <a:avLst/>
          </a:prstGeom>
        </p:spPr>
      </p:pic>
      <p:pic>
        <p:nvPicPr>
          <p:cNvPr id="60" name="Picture 59" descr="A picture containing drawing&#10;&#10;Description automatically generated">
            <a:extLst>
              <a:ext uri="{FF2B5EF4-FFF2-40B4-BE49-F238E27FC236}">
                <a16:creationId xmlns:a16="http://schemas.microsoft.com/office/drawing/2014/main" id="{D8FF1154-044C-FA4D-84AE-339BB03D5447}"/>
              </a:ext>
            </a:extLst>
          </p:cNvPr>
          <p:cNvPicPr>
            <a:picLocks noChangeAspect="1"/>
          </p:cNvPicPr>
          <p:nvPr/>
        </p:nvPicPr>
        <p:blipFill>
          <a:blip r:embed="rId8"/>
          <a:stretch>
            <a:fillRect/>
          </a:stretch>
        </p:blipFill>
        <p:spPr>
          <a:xfrm>
            <a:off x="5594350" y="0"/>
            <a:ext cx="666750" cy="666750"/>
          </a:xfrm>
          <a:prstGeom prst="rect">
            <a:avLst/>
          </a:prstGeom>
        </p:spPr>
      </p:pic>
      <p:pic>
        <p:nvPicPr>
          <p:cNvPr id="64" name="Picture 63" descr="A picture containing food&#10;&#10;Description automatically generated">
            <a:extLst>
              <a:ext uri="{FF2B5EF4-FFF2-40B4-BE49-F238E27FC236}">
                <a16:creationId xmlns:a16="http://schemas.microsoft.com/office/drawing/2014/main" id="{4E8F364C-CF2A-F347-864A-BAC90B1BA86B}"/>
              </a:ext>
            </a:extLst>
          </p:cNvPr>
          <p:cNvPicPr>
            <a:picLocks noChangeAspect="1"/>
          </p:cNvPicPr>
          <p:nvPr/>
        </p:nvPicPr>
        <p:blipFill>
          <a:blip r:embed="rId9"/>
          <a:stretch>
            <a:fillRect/>
          </a:stretch>
        </p:blipFill>
        <p:spPr>
          <a:xfrm>
            <a:off x="7632700" y="38100"/>
            <a:ext cx="1231900" cy="596702"/>
          </a:xfrm>
          <a:prstGeom prst="rect">
            <a:avLst/>
          </a:prstGeom>
        </p:spPr>
      </p:pic>
    </p:spTree>
    <p:extLst>
      <p:ext uri="{BB962C8B-B14F-4D97-AF65-F5344CB8AC3E}">
        <p14:creationId xmlns:p14="http://schemas.microsoft.com/office/powerpoint/2010/main" val="1580029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8B7C41-10E2-D64C-83A8-C5409932FBBE}"/>
              </a:ext>
            </a:extLst>
          </p:cNvPr>
          <p:cNvPicPr>
            <a:picLocks noChangeAspect="1"/>
          </p:cNvPicPr>
          <p:nvPr/>
        </p:nvPicPr>
        <p:blipFill>
          <a:blip r:embed="rId2"/>
          <a:stretch>
            <a:fillRect/>
          </a:stretch>
        </p:blipFill>
        <p:spPr>
          <a:xfrm>
            <a:off x="5274447" y="762000"/>
            <a:ext cx="3869553" cy="3797300"/>
          </a:xfrm>
          <a:prstGeom prst="rect">
            <a:avLst/>
          </a:prstGeom>
        </p:spPr>
      </p:pic>
      <p:sp>
        <p:nvSpPr>
          <p:cNvPr id="2" name="Title 1">
            <a:extLst>
              <a:ext uri="{FF2B5EF4-FFF2-40B4-BE49-F238E27FC236}">
                <a16:creationId xmlns:a16="http://schemas.microsoft.com/office/drawing/2014/main" id="{DBDEDEC4-430D-1742-9E95-37F2D8F01840}"/>
              </a:ext>
            </a:extLst>
          </p:cNvPr>
          <p:cNvSpPr>
            <a:spLocks noGrp="1"/>
          </p:cNvSpPr>
          <p:nvPr>
            <p:ph type="title"/>
          </p:nvPr>
        </p:nvSpPr>
        <p:spPr/>
        <p:txBody>
          <a:bodyPr>
            <a:normAutofit fontScale="90000"/>
          </a:bodyPr>
          <a:lstStyle/>
          <a:p>
            <a:r>
              <a:rPr lang="en-US" dirty="0"/>
              <a:t>I.3 Review of the Circuit: </a:t>
            </a:r>
            <a:r>
              <a:rPr lang="en-US" sz="3100" dirty="0"/>
              <a:t>Op-Amp = Just a Gain</a:t>
            </a:r>
            <a:endParaRPr lang="en-US" dirty="0"/>
          </a:p>
        </p:txBody>
      </p:sp>
      <p:sp>
        <p:nvSpPr>
          <p:cNvPr id="4" name="Date Placeholder 3">
            <a:extLst>
              <a:ext uri="{FF2B5EF4-FFF2-40B4-BE49-F238E27FC236}">
                <a16:creationId xmlns:a16="http://schemas.microsoft.com/office/drawing/2014/main" id="{F53A4BB3-60CF-5A46-8C6E-3CFD2E9BE661}"/>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6BEAA51B-56BF-FE48-9055-36096EDD51C2}"/>
              </a:ext>
            </a:extLst>
          </p:cNvPr>
          <p:cNvSpPr>
            <a:spLocks noGrp="1"/>
          </p:cNvSpPr>
          <p:nvPr>
            <p:ph type="sldNum" sz="quarter" idx="12"/>
          </p:nvPr>
        </p:nvSpPr>
        <p:spPr/>
        <p:txBody>
          <a:bodyPr/>
          <a:lstStyle/>
          <a:p>
            <a:fld id="{70339496-BD1E-F648-8321-5C9A4B4A55FA}" type="slidenum">
              <a:rPr lang="en-US" smtClean="0"/>
              <a:t>19</a:t>
            </a:fld>
            <a:endParaRPr lang="en-US"/>
          </a:p>
        </p:txBody>
      </p:sp>
      <p:sp>
        <p:nvSpPr>
          <p:cNvPr id="8" name="TextBox 7">
            <a:extLst>
              <a:ext uri="{FF2B5EF4-FFF2-40B4-BE49-F238E27FC236}">
                <a16:creationId xmlns:a16="http://schemas.microsoft.com/office/drawing/2014/main" id="{2687A1BF-CF2D-0A40-9ACC-52E95EF2F0F4}"/>
              </a:ext>
            </a:extLst>
          </p:cNvPr>
          <p:cNvSpPr txBox="1"/>
          <p:nvPr/>
        </p:nvSpPr>
        <p:spPr>
          <a:xfrm>
            <a:off x="114300" y="660400"/>
            <a:ext cx="4762500" cy="923330"/>
          </a:xfrm>
          <a:prstGeom prst="rect">
            <a:avLst/>
          </a:prstGeom>
          <a:noFill/>
        </p:spPr>
        <p:txBody>
          <a:bodyPr wrap="square" rtlCol="0">
            <a:spAutoFit/>
          </a:bodyPr>
          <a:lstStyle/>
          <a:p>
            <a:r>
              <a:rPr lang="en-US" dirty="0"/>
              <a:t>So can we just ignore R</a:t>
            </a:r>
            <a:r>
              <a:rPr lang="en-US" baseline="-25000" dirty="0"/>
              <a:t>S</a:t>
            </a:r>
            <a:r>
              <a:rPr lang="en-US" dirty="0"/>
              <a:t> = R104 = 10 Ohms?</a:t>
            </a:r>
          </a:p>
          <a:p>
            <a:endParaRPr lang="en-US" dirty="0"/>
          </a:p>
          <a:p>
            <a:endParaRPr lang="en-US" dirty="0"/>
          </a:p>
        </p:txBody>
      </p:sp>
      <p:sp>
        <p:nvSpPr>
          <p:cNvPr id="11" name="TextBox 10">
            <a:extLst>
              <a:ext uri="{FF2B5EF4-FFF2-40B4-BE49-F238E27FC236}">
                <a16:creationId xmlns:a16="http://schemas.microsoft.com/office/drawing/2014/main" id="{6A678AD8-BC70-A940-933C-49A3BF1CBAB4}"/>
              </a:ext>
            </a:extLst>
          </p:cNvPr>
          <p:cNvSpPr txBox="1"/>
          <p:nvPr/>
        </p:nvSpPr>
        <p:spPr>
          <a:xfrm>
            <a:off x="7411524" y="1856094"/>
            <a:ext cx="531364"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out</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48E500B-C39A-464F-8BCD-C54038E1FE2E}"/>
              </a:ext>
            </a:extLst>
          </p:cNvPr>
          <p:cNvSpPr txBox="1"/>
          <p:nvPr/>
        </p:nvSpPr>
        <p:spPr>
          <a:xfrm>
            <a:off x="6674924" y="1868794"/>
            <a:ext cx="531364"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out</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8A1FFB6-8176-A540-93B7-B342F5A19B67}"/>
              </a:ext>
            </a:extLst>
          </p:cNvPr>
          <p:cNvSpPr txBox="1"/>
          <p:nvPr/>
        </p:nvSpPr>
        <p:spPr>
          <a:xfrm>
            <a:off x="6896100" y="1803400"/>
            <a:ext cx="242374" cy="369332"/>
          </a:xfrm>
          <a:prstGeom prst="rect">
            <a:avLst/>
          </a:prstGeom>
          <a:noFill/>
        </p:spPr>
        <p:txBody>
          <a:bodyPr wrap="none" rtlCol="0">
            <a:spAutoFit/>
          </a:bodyPr>
          <a:lstStyle/>
          <a:p>
            <a:r>
              <a:rPr lang="en-US" dirty="0">
                <a:solidFill>
                  <a:schemeClr val="accent6"/>
                </a:solidFill>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BAAA886-0678-7046-A061-425ED3155B36}"/>
                  </a:ext>
                </a:extLst>
              </p:cNvPr>
              <p:cNvSpPr txBox="1"/>
              <p:nvPr/>
            </p:nvSpPr>
            <p:spPr>
              <a:xfrm>
                <a:off x="2419763" y="1247140"/>
                <a:ext cx="2594108" cy="5756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𝑜𝑢𝑡</m:t>
                              </m:r>
                            </m:sub>
                          </m:sSub>
                        </m:num>
                        <m:den>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𝑜𝑢𝑡</m:t>
                              </m:r>
                            </m:sub>
                            <m:sup>
                              <m:r>
                                <a:rPr lang="en-US" b="0" i="1" smtClean="0">
                                  <a:latin typeface="Cambria Math" panose="02040503050406030204" pitchFamily="18" charset="0"/>
                                </a:rPr>
                                <m:t>′</m:t>
                              </m:r>
                            </m:sup>
                          </m:sSubSup>
                        </m:den>
                      </m:f>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3</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104</m:t>
                              </m:r>
                            </m:sub>
                          </m:sSub>
                        </m:den>
                      </m:f>
                      <m:r>
                        <a:rPr lang="en-US" b="0" i="1" smtClean="0">
                          <a:latin typeface="Cambria Math" panose="02040503050406030204" pitchFamily="18" charset="0"/>
                        </a:rPr>
                        <m:t>=0.997</m:t>
                      </m:r>
                    </m:oMath>
                  </m:oMathPara>
                </a14:m>
                <a:endParaRPr lang="en-US" dirty="0"/>
              </a:p>
            </p:txBody>
          </p:sp>
        </mc:Choice>
        <mc:Fallback xmlns="">
          <p:sp>
            <p:nvSpPr>
              <p:cNvPr id="14" name="TextBox 13">
                <a:extLst>
                  <a:ext uri="{FF2B5EF4-FFF2-40B4-BE49-F238E27FC236}">
                    <a16:creationId xmlns:a16="http://schemas.microsoft.com/office/drawing/2014/main" id="{1BAAA886-0678-7046-A061-425ED3155B36}"/>
                  </a:ext>
                </a:extLst>
              </p:cNvPr>
              <p:cNvSpPr txBox="1">
                <a:spLocks noRot="1" noChangeAspect="1" noMove="1" noResize="1" noEditPoints="1" noAdjustHandles="1" noChangeArrowheads="1" noChangeShapeType="1" noTextEdit="1"/>
              </p:cNvSpPr>
              <p:nvPr/>
            </p:nvSpPr>
            <p:spPr>
              <a:xfrm>
                <a:off x="2419763" y="1247140"/>
                <a:ext cx="2594108" cy="575607"/>
              </a:xfrm>
              <a:prstGeom prst="rect">
                <a:avLst/>
              </a:prstGeom>
              <a:blipFill>
                <a:blip r:embed="rId3"/>
                <a:stretch>
                  <a:fillRect l="-1463" r="-976" b="-8511"/>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00432E3E-9FA6-E245-B3D8-58F0BFAD782E}"/>
              </a:ext>
            </a:extLst>
          </p:cNvPr>
          <p:cNvSpPr/>
          <p:nvPr/>
        </p:nvSpPr>
        <p:spPr>
          <a:xfrm>
            <a:off x="101600" y="1012736"/>
            <a:ext cx="2565400" cy="1077218"/>
          </a:xfrm>
          <a:prstGeom prst="rect">
            <a:avLst/>
          </a:prstGeom>
        </p:spPr>
        <p:txBody>
          <a:bodyPr wrap="square">
            <a:spAutoFit/>
          </a:bodyPr>
          <a:lstStyle/>
          <a:p>
            <a:r>
              <a:rPr lang="en-US" sz="1600" dirty="0">
                <a:solidFill>
                  <a:schemeClr val="bg1">
                    <a:lumMod val="50000"/>
                  </a:schemeClr>
                </a:solidFill>
              </a:rPr>
              <a:t>R3 = 3.3e3           # Ohm</a:t>
            </a:r>
          </a:p>
          <a:p>
            <a:r>
              <a:rPr lang="en-US" sz="1600" dirty="0">
                <a:solidFill>
                  <a:schemeClr val="bg1">
                    <a:lumMod val="50000"/>
                  </a:schemeClr>
                </a:solidFill>
              </a:rPr>
              <a:t>R10 = 2.2e3         # Ohm</a:t>
            </a:r>
          </a:p>
          <a:p>
            <a:r>
              <a:rPr lang="en-US" sz="1600" dirty="0">
                <a:solidFill>
                  <a:schemeClr val="bg1">
                    <a:lumMod val="50000"/>
                  </a:schemeClr>
                </a:solidFill>
              </a:rPr>
              <a:t>R104 = 10            # Ohm</a:t>
            </a:r>
          </a:p>
          <a:p>
            <a:r>
              <a:rPr lang="en-US" sz="1600" dirty="0">
                <a:solidFill>
                  <a:schemeClr val="bg1">
                    <a:lumMod val="50000"/>
                  </a:schemeClr>
                </a:solidFill>
              </a:rPr>
              <a:t>C100 = 220e-12  # Farad</a:t>
            </a:r>
          </a:p>
        </p:txBody>
      </p:sp>
      <p:sp>
        <p:nvSpPr>
          <p:cNvPr id="18" name="TextBox 17">
            <a:extLst>
              <a:ext uri="{FF2B5EF4-FFF2-40B4-BE49-F238E27FC236}">
                <a16:creationId xmlns:a16="http://schemas.microsoft.com/office/drawing/2014/main" id="{409770DB-C4D4-CF4A-ABD5-B22BDD5B43F0}"/>
              </a:ext>
            </a:extLst>
          </p:cNvPr>
          <p:cNvSpPr txBox="1"/>
          <p:nvPr/>
        </p:nvSpPr>
        <p:spPr>
          <a:xfrm>
            <a:off x="152401" y="2895600"/>
            <a:ext cx="2832099" cy="1477328"/>
          </a:xfrm>
          <a:prstGeom prst="rect">
            <a:avLst/>
          </a:prstGeom>
          <a:noFill/>
        </p:spPr>
        <p:txBody>
          <a:bodyPr wrap="square" rtlCol="0">
            <a:spAutoFit/>
          </a:bodyPr>
          <a:lstStyle/>
          <a:p>
            <a:r>
              <a:rPr lang="en-US" dirty="0"/>
              <a:t>Now, “just” a non-inverting amplifier.</a:t>
            </a:r>
          </a:p>
          <a:p>
            <a:endParaRPr lang="en-US" dirty="0"/>
          </a:p>
          <a:p>
            <a:r>
              <a:rPr lang="en-US" dirty="0"/>
              <a:t>What’s the pole frequency?</a:t>
            </a:r>
          </a:p>
          <a:p>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1E0F64E-71A4-7C43-B76D-024221166CFF}"/>
                  </a:ext>
                </a:extLst>
              </p:cNvPr>
              <p:cNvSpPr txBox="1"/>
              <p:nvPr/>
            </p:nvSpPr>
            <p:spPr>
              <a:xfrm>
                <a:off x="273463" y="4422140"/>
                <a:ext cx="4251228" cy="5746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𝑅𝐶</m:t>
                          </m:r>
                        </m:sub>
                      </m:sSub>
                      <m:r>
                        <a:rPr lang="en-US" i="1">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3</m:t>
                              </m:r>
                            </m:sub>
                          </m:sSub>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100</m:t>
                              </m:r>
                            </m:sub>
                          </m:sSub>
                          <m:r>
                            <a:rPr lang="en-US" b="0" i="1" smtClean="0">
                              <a:latin typeface="Cambria Math" panose="02040503050406030204" pitchFamily="18" charset="0"/>
                            </a:rPr>
                            <m:t>)</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3</m:t>
                              </m:r>
                            </m:sub>
                          </m:sSub>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100</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3</m:t>
                          </m:r>
                        </m:sub>
                      </m:sSub>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3</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100</m:t>
                                  </m:r>
                                </m:sub>
                              </m:sSub>
                            </m:e>
                          </m:d>
                        </m:den>
                      </m:f>
                    </m:oMath>
                  </m:oMathPara>
                </a14:m>
                <a:endParaRPr lang="en-US" b="0" dirty="0"/>
              </a:p>
            </p:txBody>
          </p:sp>
        </mc:Choice>
        <mc:Fallback xmlns="">
          <p:sp>
            <p:nvSpPr>
              <p:cNvPr id="19" name="TextBox 18">
                <a:extLst>
                  <a:ext uri="{FF2B5EF4-FFF2-40B4-BE49-F238E27FC236}">
                    <a16:creationId xmlns:a16="http://schemas.microsoft.com/office/drawing/2014/main" id="{91E0F64E-71A4-7C43-B76D-024221166CFF}"/>
                  </a:ext>
                </a:extLst>
              </p:cNvPr>
              <p:cNvSpPr txBox="1">
                <a:spLocks noRot="1" noChangeAspect="1" noMove="1" noResize="1" noEditPoints="1" noAdjustHandles="1" noChangeArrowheads="1" noChangeShapeType="1" noTextEdit="1"/>
              </p:cNvSpPr>
              <p:nvPr/>
            </p:nvSpPr>
            <p:spPr>
              <a:xfrm>
                <a:off x="273463" y="4422140"/>
                <a:ext cx="4251228" cy="574644"/>
              </a:xfrm>
              <a:prstGeom prst="rect">
                <a:avLst/>
              </a:prstGeom>
              <a:blipFill>
                <a:blip r:embed="rId4"/>
                <a:stretch>
                  <a:fillRect l="-896" t="-4444"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71557EE-4E88-CF48-B467-43F0DFF234A3}"/>
                  </a:ext>
                </a:extLst>
              </p:cNvPr>
              <p:cNvSpPr/>
              <p:nvPr/>
            </p:nvSpPr>
            <p:spPr>
              <a:xfrm>
                <a:off x="139700" y="5076900"/>
                <a:ext cx="5397500" cy="6597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𝑎𝑚𝑝</m:t>
                          </m:r>
                        </m:sub>
                      </m:sSub>
                      <m:r>
                        <a:rPr lang="en-US" i="1">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𝑜𝑢𝑡</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𝑖𝑛</m:t>
                              </m:r>
                            </m:sub>
                          </m:sSub>
                        </m:den>
                      </m:f>
                      <m:r>
                        <a:rPr lang="en-US" i="1">
                          <a:latin typeface="Cambria Math" panose="02040503050406030204" pitchFamily="18" charset="0"/>
                        </a:rPr>
                        <m:t>=1+</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𝑅𝐶</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10</m:t>
                                  </m:r>
                                </m:sub>
                              </m:sSub>
                            </m:den>
                          </m:f>
                        </m:e>
                      </m:d>
                      <m:r>
                        <a:rPr lang="en-US" i="1">
                          <a:latin typeface="Cambria Math" panose="02040503050406030204" pitchFamily="18" charset="0"/>
                        </a:rPr>
                        <m:t>=</m:t>
                      </m:r>
                      <m:r>
                        <a:rPr lang="en-US" i="1">
                          <a:solidFill>
                            <a:srgbClr val="7030A0"/>
                          </a:solidFill>
                          <a:latin typeface="Cambria Math" panose="02040503050406030204" pitchFamily="18" charset="0"/>
                        </a:rPr>
                        <m:t>1+</m:t>
                      </m:r>
                      <m:f>
                        <m:fPr>
                          <m:ctrlPr>
                            <a:rPr lang="en-US" i="1">
                              <a:solidFill>
                                <a:srgbClr val="7030A0"/>
                              </a:solidFill>
                              <a:latin typeface="Cambria Math" panose="02040503050406030204" pitchFamily="18" charset="0"/>
                            </a:rPr>
                          </m:ctrlPr>
                        </m:fPr>
                        <m:num>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𝑅</m:t>
                              </m:r>
                            </m:e>
                            <m:sub>
                              <m:r>
                                <a:rPr lang="en-US" i="1">
                                  <a:solidFill>
                                    <a:srgbClr val="7030A0"/>
                                  </a:solidFill>
                                  <a:latin typeface="Cambria Math" panose="02040503050406030204" pitchFamily="18" charset="0"/>
                                </a:rPr>
                                <m:t>3</m:t>
                              </m:r>
                            </m:sub>
                          </m:sSub>
                        </m:num>
                        <m:den>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𝑅</m:t>
                              </m:r>
                            </m:e>
                            <m:sub>
                              <m:r>
                                <a:rPr lang="en-US" i="1">
                                  <a:solidFill>
                                    <a:srgbClr val="7030A0"/>
                                  </a:solidFill>
                                  <a:latin typeface="Cambria Math" panose="02040503050406030204" pitchFamily="18" charset="0"/>
                                </a:rPr>
                                <m:t>10</m:t>
                              </m:r>
                            </m:sub>
                          </m:sSub>
                        </m:den>
                      </m:f>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3</m:t>
                                  </m:r>
                                </m:sub>
                              </m:sSub>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𝐶</m:t>
                                  </m:r>
                                </m:e>
                                <m:sub>
                                  <m:r>
                                    <a:rPr lang="en-US" i="1">
                                      <a:solidFill>
                                        <a:schemeClr val="accent2"/>
                                      </a:solidFill>
                                      <a:latin typeface="Cambria Math" panose="02040503050406030204" pitchFamily="18" charset="0"/>
                                      <a:ea typeface="Cambria Math" panose="02040503050406030204" pitchFamily="18" charset="0"/>
                                    </a:rPr>
                                    <m:t>100</m:t>
                                  </m:r>
                                </m:sub>
                              </m:sSub>
                            </m:den>
                          </m:f>
                        </m:e>
                      </m:d>
                    </m:oMath>
                  </m:oMathPara>
                </a14:m>
                <a:endParaRPr lang="en-US" dirty="0"/>
              </a:p>
            </p:txBody>
          </p:sp>
        </mc:Choice>
        <mc:Fallback xmlns="">
          <p:sp>
            <p:nvSpPr>
              <p:cNvPr id="20" name="Rectangle 19">
                <a:extLst>
                  <a:ext uri="{FF2B5EF4-FFF2-40B4-BE49-F238E27FC236}">
                    <a16:creationId xmlns:a16="http://schemas.microsoft.com/office/drawing/2014/main" id="{E71557EE-4E88-CF48-B467-43F0DFF234A3}"/>
                  </a:ext>
                </a:extLst>
              </p:cNvPr>
              <p:cNvSpPr>
                <a:spLocks noRot="1" noChangeAspect="1" noMove="1" noResize="1" noEditPoints="1" noAdjustHandles="1" noChangeArrowheads="1" noChangeShapeType="1" noTextEdit="1"/>
              </p:cNvSpPr>
              <p:nvPr/>
            </p:nvSpPr>
            <p:spPr>
              <a:xfrm>
                <a:off x="139700" y="5076900"/>
                <a:ext cx="5397500" cy="659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2B75571-BF8C-CD40-962E-49DF35D494B3}"/>
                  </a:ext>
                </a:extLst>
              </p:cNvPr>
              <p:cNvSpPr/>
              <p:nvPr/>
            </p:nvSpPr>
            <p:spPr>
              <a:xfrm>
                <a:off x="304800" y="6346900"/>
                <a:ext cx="4953000" cy="3979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2"/>
                              </a:solidFill>
                              <a:latin typeface="Cambria Math" panose="02040503050406030204" pitchFamily="18" charset="0"/>
                            </a:rPr>
                          </m:ctrlPr>
                        </m:sSubSupPr>
                        <m:e>
                          <m:r>
                            <a:rPr lang="en-US" b="0" i="1" smtClean="0">
                              <a:solidFill>
                                <a:schemeClr val="accent2"/>
                              </a:solidFill>
                              <a:latin typeface="Cambria Math" panose="02040503050406030204" pitchFamily="18" charset="0"/>
                            </a:rPr>
                            <m:t>𝑓</m:t>
                          </m:r>
                        </m:e>
                        <m:sub>
                          <m:r>
                            <a:rPr lang="en-US" b="0" i="1" smtClean="0">
                              <a:solidFill>
                                <a:schemeClr val="accent2"/>
                              </a:solidFill>
                              <a:latin typeface="Cambria Math" panose="02040503050406030204" pitchFamily="18" charset="0"/>
                            </a:rPr>
                            <m:t>𝑝</m:t>
                          </m:r>
                        </m:sub>
                        <m:sup>
                          <m:r>
                            <a:rPr lang="en-US" b="0" i="1" smtClean="0">
                              <a:solidFill>
                                <a:schemeClr val="accent2"/>
                              </a:solidFill>
                              <a:latin typeface="Cambria Math" panose="02040503050406030204" pitchFamily="18" charset="0"/>
                            </a:rPr>
                            <m:t>𝑅𝐶</m:t>
                          </m:r>
                        </m:sup>
                      </m:sSubSup>
                      <m:r>
                        <a:rPr lang="en-US" i="1">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1/</m:t>
                      </m:r>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2</m:t>
                          </m:r>
                          <m:r>
                            <a:rPr lang="en-US" i="1">
                              <a:solidFill>
                                <a:schemeClr val="accent2"/>
                              </a:solidFill>
                              <a:latin typeface="Cambria Math" panose="02040503050406030204" pitchFamily="18" charset="0"/>
                              <a:ea typeface="Cambria Math" panose="02040503050406030204" pitchFamily="18" charset="0"/>
                            </a:rPr>
                            <m:t>𝜋</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3</m:t>
                              </m:r>
                            </m:sub>
                          </m:sSub>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𝐶</m:t>
                              </m:r>
                            </m:e>
                            <m:sub>
                              <m:r>
                                <a:rPr lang="en-US" i="1">
                                  <a:solidFill>
                                    <a:schemeClr val="accent2"/>
                                  </a:solidFill>
                                  <a:latin typeface="Cambria Math" panose="02040503050406030204" pitchFamily="18" charset="0"/>
                                  <a:ea typeface="Cambria Math" panose="02040503050406030204" pitchFamily="18" charset="0"/>
                                </a:rPr>
                                <m:t>100</m:t>
                              </m:r>
                            </m:sub>
                          </m:sSub>
                        </m:e>
                      </m:d>
                      <m:r>
                        <a:rPr lang="en-US" b="0" i="1" smtClean="0">
                          <a:solidFill>
                            <a:schemeClr val="accent2"/>
                          </a:solidFill>
                          <a:latin typeface="Cambria Math" panose="02040503050406030204" pitchFamily="18" charset="0"/>
                        </a:rPr>
                        <m:t>=219.2 </m:t>
                      </m:r>
                      <m:r>
                        <a:rPr lang="en-US" b="0" i="1" smtClean="0">
                          <a:solidFill>
                            <a:schemeClr val="accent2"/>
                          </a:solidFill>
                          <a:latin typeface="Cambria Math" panose="02040503050406030204" pitchFamily="18" charset="0"/>
                        </a:rPr>
                        <m:t>𝑘𝐻𝑧</m:t>
                      </m:r>
                    </m:oMath>
                  </m:oMathPara>
                </a14:m>
                <a:endParaRPr lang="en-US" dirty="0"/>
              </a:p>
            </p:txBody>
          </p:sp>
        </mc:Choice>
        <mc:Fallback xmlns="">
          <p:sp>
            <p:nvSpPr>
              <p:cNvPr id="21" name="Rectangle 20">
                <a:extLst>
                  <a:ext uri="{FF2B5EF4-FFF2-40B4-BE49-F238E27FC236}">
                    <a16:creationId xmlns:a16="http://schemas.microsoft.com/office/drawing/2014/main" id="{42B75571-BF8C-CD40-962E-49DF35D494B3}"/>
                  </a:ext>
                </a:extLst>
              </p:cNvPr>
              <p:cNvSpPr>
                <a:spLocks noRot="1" noChangeAspect="1" noMove="1" noResize="1" noEditPoints="1" noAdjustHandles="1" noChangeArrowheads="1" noChangeShapeType="1" noTextEdit="1"/>
              </p:cNvSpPr>
              <p:nvPr/>
            </p:nvSpPr>
            <p:spPr>
              <a:xfrm>
                <a:off x="304800" y="6346900"/>
                <a:ext cx="4953000" cy="397994"/>
              </a:xfrm>
              <a:prstGeom prst="rect">
                <a:avLst/>
              </a:prstGeom>
              <a:blipFill>
                <a:blip r:embed="rId6"/>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5D0FC7B-F801-1146-8BD5-498691A35E33}"/>
                  </a:ext>
                </a:extLst>
              </p:cNvPr>
              <p:cNvSpPr/>
              <p:nvPr/>
            </p:nvSpPr>
            <p:spPr>
              <a:xfrm>
                <a:off x="534975" y="5710126"/>
                <a:ext cx="2718565" cy="6579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d>
                            <m:dPr>
                              <m:begChr m:val=""/>
                              <m:endChr m:val="|"/>
                              <m:ctrlPr>
                                <a:rPr lang="en-US" i="1" smtClean="0">
                                  <a:solidFill>
                                    <a:srgbClr val="7030A0"/>
                                  </a:solidFill>
                                  <a:latin typeface="Cambria Math" panose="02040503050406030204" pitchFamily="18" charset="0"/>
                                </a:rPr>
                              </m:ctrlPr>
                            </m:dP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𝐺</m:t>
                                  </m:r>
                                </m:e>
                                <m:sub>
                                  <m:r>
                                    <a:rPr lang="en-US" b="0" i="1" smtClean="0">
                                      <a:solidFill>
                                        <a:srgbClr val="7030A0"/>
                                      </a:solidFill>
                                      <a:latin typeface="Cambria Math" panose="02040503050406030204" pitchFamily="18" charset="0"/>
                                    </a:rPr>
                                    <m:t>𝑎𝑚𝑝</m:t>
                                  </m:r>
                                </m:sub>
                              </m:sSub>
                            </m:e>
                          </m:d>
                        </m:e>
                        <m:sub>
                          <m:r>
                            <a:rPr lang="en-US" b="0" i="1" smtClean="0">
                              <a:solidFill>
                                <a:srgbClr val="7030A0"/>
                              </a:solidFill>
                              <a:latin typeface="Cambria Math" panose="02040503050406030204" pitchFamily="18" charset="0"/>
                            </a:rPr>
                            <m:t>𝐷𝐶</m:t>
                          </m:r>
                        </m:sub>
                      </m:sSub>
                      <m:r>
                        <a:rPr lang="en-US" b="0" i="1" smtClean="0">
                          <a:solidFill>
                            <a:srgbClr val="7030A0"/>
                          </a:solidFill>
                          <a:latin typeface="Cambria Math" panose="02040503050406030204" pitchFamily="18" charset="0"/>
                        </a:rPr>
                        <m:t>=1+</m:t>
                      </m:r>
                      <m:f>
                        <m:fPr>
                          <m:ctrlPr>
                            <a:rPr lang="en-US" b="0" i="1" smtClean="0">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3</m:t>
                              </m:r>
                            </m:sub>
                          </m:sSub>
                        </m:num>
                        <m:den>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10</m:t>
                              </m:r>
                            </m:sub>
                          </m:sSub>
                        </m:den>
                      </m:f>
                      <m:r>
                        <a:rPr lang="en-US" b="0" i="1" smtClean="0">
                          <a:solidFill>
                            <a:srgbClr val="7030A0"/>
                          </a:solidFill>
                          <a:latin typeface="Cambria Math" panose="02040503050406030204" pitchFamily="18" charset="0"/>
                        </a:rPr>
                        <m:t>=2.5</m:t>
                      </m:r>
                    </m:oMath>
                  </m:oMathPara>
                </a14:m>
                <a:endParaRPr lang="en-US" dirty="0">
                  <a:solidFill>
                    <a:srgbClr val="7030A0"/>
                  </a:solidFill>
                </a:endParaRPr>
              </a:p>
            </p:txBody>
          </p:sp>
        </mc:Choice>
        <mc:Fallback xmlns="">
          <p:sp>
            <p:nvSpPr>
              <p:cNvPr id="22" name="Rectangle 21">
                <a:extLst>
                  <a:ext uri="{FF2B5EF4-FFF2-40B4-BE49-F238E27FC236}">
                    <a16:creationId xmlns:a16="http://schemas.microsoft.com/office/drawing/2014/main" id="{15D0FC7B-F801-1146-8BD5-498691A35E33}"/>
                  </a:ext>
                </a:extLst>
              </p:cNvPr>
              <p:cNvSpPr>
                <a:spLocks noRot="1" noChangeAspect="1" noMove="1" noResize="1" noEditPoints="1" noAdjustHandles="1" noChangeArrowheads="1" noChangeShapeType="1" noTextEdit="1"/>
              </p:cNvSpPr>
              <p:nvPr/>
            </p:nvSpPr>
            <p:spPr>
              <a:xfrm>
                <a:off x="534975" y="5710126"/>
                <a:ext cx="2718565" cy="657937"/>
              </a:xfrm>
              <a:prstGeom prst="rect">
                <a:avLst/>
              </a:prstGeom>
              <a:blipFill>
                <a:blip r:embed="rId7"/>
                <a:stretch>
                  <a:fillRect l="-4186" t="-123077" b="-182692"/>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id="{641D4A9F-1253-CD40-A35D-A05965C9AEAC}"/>
              </a:ext>
            </a:extLst>
          </p:cNvPr>
          <p:cNvPicPr>
            <a:picLocks noChangeAspect="1"/>
          </p:cNvPicPr>
          <p:nvPr/>
        </p:nvPicPr>
        <p:blipFill>
          <a:blip r:embed="rId8"/>
          <a:stretch>
            <a:fillRect/>
          </a:stretch>
        </p:blipFill>
        <p:spPr>
          <a:xfrm>
            <a:off x="3047999" y="3168356"/>
            <a:ext cx="2438401" cy="794044"/>
          </a:xfrm>
          <a:prstGeom prst="rect">
            <a:avLst/>
          </a:prstGeom>
        </p:spPr>
      </p:pic>
      <p:grpSp>
        <p:nvGrpSpPr>
          <p:cNvPr id="29" name="Group 28">
            <a:extLst>
              <a:ext uri="{FF2B5EF4-FFF2-40B4-BE49-F238E27FC236}">
                <a16:creationId xmlns:a16="http://schemas.microsoft.com/office/drawing/2014/main" id="{CE377B3D-7BBC-FD48-8111-1DDEABF07492}"/>
              </a:ext>
            </a:extLst>
          </p:cNvPr>
          <p:cNvGrpSpPr/>
          <p:nvPr/>
        </p:nvGrpSpPr>
        <p:grpSpPr>
          <a:xfrm>
            <a:off x="4541324" y="3733800"/>
            <a:ext cx="1262576" cy="465504"/>
            <a:chOff x="4820724" y="4660900"/>
            <a:chExt cx="1262576" cy="465504"/>
          </a:xfrm>
        </p:grpSpPr>
        <p:sp>
          <p:nvSpPr>
            <p:cNvPr id="26" name="TextBox 25">
              <a:extLst>
                <a:ext uri="{FF2B5EF4-FFF2-40B4-BE49-F238E27FC236}">
                  <a16:creationId xmlns:a16="http://schemas.microsoft.com/office/drawing/2014/main" id="{EE30F118-65D2-7947-AB42-ACA44E036C83}"/>
                </a:ext>
              </a:extLst>
            </p:cNvPr>
            <p:cNvSpPr txBox="1"/>
            <p:nvPr/>
          </p:nvSpPr>
          <p:spPr>
            <a:xfrm>
              <a:off x="5227124" y="4713594"/>
              <a:ext cx="856176"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 </a:t>
              </a:r>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out</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DB9F8AE3-99C0-A045-9887-C5FB4AA5AF80}"/>
                </a:ext>
              </a:extLst>
            </p:cNvPr>
            <p:cNvSpPr txBox="1"/>
            <p:nvPr/>
          </p:nvSpPr>
          <p:spPr>
            <a:xfrm>
              <a:off x="4820724" y="4726294"/>
              <a:ext cx="531364"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out</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369DFED0-D40A-E042-A4A7-485605EDEE98}"/>
                </a:ext>
              </a:extLst>
            </p:cNvPr>
            <p:cNvSpPr txBox="1"/>
            <p:nvPr/>
          </p:nvSpPr>
          <p:spPr>
            <a:xfrm>
              <a:off x="5041900" y="4660900"/>
              <a:ext cx="242374" cy="369332"/>
            </a:xfrm>
            <a:prstGeom prst="rect">
              <a:avLst/>
            </a:prstGeom>
            <a:noFill/>
          </p:spPr>
          <p:txBody>
            <a:bodyPr wrap="none" rtlCol="0">
              <a:spAutoFit/>
            </a:bodyPr>
            <a:lstStyle/>
            <a:p>
              <a:r>
                <a:rPr lang="en-US" dirty="0">
                  <a:solidFill>
                    <a:schemeClr val="accent6"/>
                  </a:solidFill>
                </a:rPr>
                <a:t>‘</a:t>
              </a:r>
            </a:p>
          </p:txBody>
        </p:sp>
      </p:grpSp>
      <p:sp>
        <p:nvSpPr>
          <p:cNvPr id="30" name="TextBox 29">
            <a:extLst>
              <a:ext uri="{FF2B5EF4-FFF2-40B4-BE49-F238E27FC236}">
                <a16:creationId xmlns:a16="http://schemas.microsoft.com/office/drawing/2014/main" id="{506B5CCD-1CCC-3149-A02C-79701CF7E4D2}"/>
              </a:ext>
            </a:extLst>
          </p:cNvPr>
          <p:cNvSpPr txBox="1"/>
          <p:nvPr/>
        </p:nvSpPr>
        <p:spPr>
          <a:xfrm>
            <a:off x="5486401" y="4709974"/>
            <a:ext cx="3657599" cy="2031325"/>
          </a:xfrm>
          <a:prstGeom prst="rect">
            <a:avLst/>
          </a:prstGeom>
          <a:noFill/>
        </p:spPr>
        <p:txBody>
          <a:bodyPr wrap="square" rtlCol="0">
            <a:spAutoFit/>
          </a:bodyPr>
          <a:lstStyle/>
          <a:p>
            <a:r>
              <a:rPr lang="en-US" dirty="0"/>
              <a:t>219 kHz is sufficiently high frequency that we can ignore this pole too.</a:t>
            </a:r>
          </a:p>
          <a:p>
            <a:endParaRPr lang="en-US" dirty="0"/>
          </a:p>
          <a:p>
            <a:r>
              <a:rPr lang="en-US" b="1" dirty="0"/>
              <a:t>So, YES, ignore R104 </a:t>
            </a:r>
            <a:r>
              <a:rPr lang="en-US" b="1" i="1" dirty="0"/>
              <a:t>and</a:t>
            </a:r>
            <a:r>
              <a:rPr lang="en-US" b="1" dirty="0"/>
              <a:t> C100. </a:t>
            </a:r>
          </a:p>
          <a:p>
            <a:r>
              <a:rPr lang="en-US" b="1" i="1" dirty="0" err="1">
                <a:latin typeface="Times New Roman" panose="02020603050405020304" pitchFamily="18" charset="0"/>
                <a:cs typeface="Times New Roman" panose="02020603050405020304" pitchFamily="18" charset="0"/>
              </a:rPr>
              <a:t>G</a:t>
            </a:r>
            <a:r>
              <a:rPr lang="en-US" b="1" i="1" baseline="-25000" dirty="0" err="1">
                <a:latin typeface="Times New Roman" panose="02020603050405020304" pitchFamily="18" charset="0"/>
                <a:cs typeface="Times New Roman" panose="02020603050405020304" pitchFamily="18" charset="0"/>
              </a:rPr>
              <a:t>amp</a:t>
            </a:r>
            <a:r>
              <a:rPr lang="en-US" b="1" i="1" dirty="0">
                <a:latin typeface="Times New Roman" panose="02020603050405020304" pitchFamily="18" charset="0"/>
                <a:cs typeface="Times New Roman" panose="02020603050405020304" pitchFamily="18" charset="0"/>
              </a:rPr>
              <a:t> </a:t>
            </a:r>
            <a:r>
              <a:rPr lang="en-US" b="1" dirty="0">
                <a:cs typeface="Times New Roman" panose="02020603050405020304" pitchFamily="18" charset="0"/>
              </a:rPr>
              <a:t>for us is just 2.5.</a:t>
            </a:r>
          </a:p>
          <a:p>
            <a:r>
              <a:rPr lang="en-US" b="1" dirty="0">
                <a:cs typeface="Times New Roman" panose="02020603050405020304" pitchFamily="18" charset="0"/>
              </a:rPr>
              <a:t>This won’t be a part of the State 1 response either</a:t>
            </a:r>
          </a:p>
        </p:txBody>
      </p:sp>
      <p:sp>
        <p:nvSpPr>
          <p:cNvPr id="31" name="Left Arrow 30">
            <a:extLst>
              <a:ext uri="{FF2B5EF4-FFF2-40B4-BE49-F238E27FC236}">
                <a16:creationId xmlns:a16="http://schemas.microsoft.com/office/drawing/2014/main" id="{39EE0C8E-0367-094C-9CE5-5A168237461C}"/>
              </a:ext>
            </a:extLst>
          </p:cNvPr>
          <p:cNvSpPr/>
          <p:nvPr/>
        </p:nvSpPr>
        <p:spPr>
          <a:xfrm rot="18707723">
            <a:off x="4478223" y="2281106"/>
            <a:ext cx="1197954" cy="41064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2E4440A-FE49-3743-83C7-AA61F47DF630}"/>
              </a:ext>
            </a:extLst>
          </p:cNvPr>
          <p:cNvSpPr txBox="1"/>
          <p:nvPr/>
        </p:nvSpPr>
        <p:spPr>
          <a:xfrm>
            <a:off x="3068124" y="3811894"/>
            <a:ext cx="462476"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544DC76E-21F6-A541-9827-BED06948EABE}"/>
              </a:ext>
            </a:extLst>
          </p:cNvPr>
          <p:cNvSpPr txBox="1"/>
          <p:nvPr/>
        </p:nvSpPr>
        <p:spPr>
          <a:xfrm>
            <a:off x="5582724" y="1335394"/>
            <a:ext cx="462476"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A9EBE718-9079-774F-96D8-3DBCC68D1B99}"/>
              </a:ext>
            </a:extLst>
          </p:cNvPr>
          <p:cNvCxnSpPr>
            <a:cxnSpLocks/>
          </p:cNvCxnSpPr>
          <p:nvPr/>
        </p:nvCxnSpPr>
        <p:spPr>
          <a:xfrm>
            <a:off x="5702300" y="2379350"/>
            <a:ext cx="21082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E868196-D802-3F40-93E2-F9301353CC0F}"/>
              </a:ext>
            </a:extLst>
          </p:cNvPr>
          <p:cNvSpPr txBox="1"/>
          <p:nvPr/>
        </p:nvSpPr>
        <p:spPr>
          <a:xfrm>
            <a:off x="5984677" y="2358073"/>
            <a:ext cx="950901" cy="584775"/>
          </a:xfrm>
          <a:prstGeom prst="rect">
            <a:avLst/>
          </a:prstGeom>
          <a:noFill/>
        </p:spPr>
        <p:txBody>
          <a:bodyPr wrap="square" rtlCol="0">
            <a:spAutoFit/>
          </a:bodyPr>
          <a:lstStyle/>
          <a:p>
            <a:r>
              <a:rPr lang="en-US" sz="3200" i="1" dirty="0" err="1">
                <a:latin typeface="Times New Roman" panose="02020603050405020304" pitchFamily="18" charset="0"/>
                <a:cs typeface="Times New Roman" panose="02020603050405020304" pitchFamily="18" charset="0"/>
              </a:rPr>
              <a:t>G</a:t>
            </a:r>
            <a:r>
              <a:rPr lang="en-US" sz="3200" i="1" baseline="-25000" dirty="0" err="1">
                <a:latin typeface="Times New Roman" panose="02020603050405020304" pitchFamily="18" charset="0"/>
                <a:cs typeface="Times New Roman" panose="02020603050405020304" pitchFamily="18" charset="0"/>
              </a:rPr>
              <a:t>amp</a:t>
            </a:r>
            <a:endParaRPr lang="en-US" sz="3200" i="1" dirty="0">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90B37695-D069-1E41-B98F-9FD91805C03B}"/>
              </a:ext>
            </a:extLst>
          </p:cNvPr>
          <p:cNvGrpSpPr/>
          <p:nvPr/>
        </p:nvGrpSpPr>
        <p:grpSpPr>
          <a:xfrm>
            <a:off x="5396348" y="1203700"/>
            <a:ext cx="301686" cy="674131"/>
            <a:chOff x="748146" y="1801092"/>
            <a:chExt cx="301686" cy="674131"/>
          </a:xfrm>
        </p:grpSpPr>
        <p:sp>
          <p:nvSpPr>
            <p:cNvPr id="37" name="TextBox 36">
              <a:extLst>
                <a:ext uri="{FF2B5EF4-FFF2-40B4-BE49-F238E27FC236}">
                  <a16:creationId xmlns:a16="http://schemas.microsoft.com/office/drawing/2014/main" id="{1A9BCB99-6453-A147-ABFD-4504B0064354}"/>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4FC5CBDA-4269-E441-9D82-C60F6910D857}"/>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39" name="Straight Connector 38">
              <a:extLst>
                <a:ext uri="{FF2B5EF4-FFF2-40B4-BE49-F238E27FC236}">
                  <a16:creationId xmlns:a16="http://schemas.microsoft.com/office/drawing/2014/main" id="{DE714E6A-B218-CB46-8FE5-DD25EF556F9B}"/>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FB4702AC-95F3-EE49-9ABE-018B555E5842}"/>
              </a:ext>
            </a:extLst>
          </p:cNvPr>
          <p:cNvGrpSpPr/>
          <p:nvPr/>
        </p:nvGrpSpPr>
        <p:grpSpPr>
          <a:xfrm>
            <a:off x="6501248" y="1737100"/>
            <a:ext cx="301686" cy="674131"/>
            <a:chOff x="748146" y="1801092"/>
            <a:chExt cx="301686" cy="674131"/>
          </a:xfrm>
        </p:grpSpPr>
        <p:sp>
          <p:nvSpPr>
            <p:cNvPr id="41" name="TextBox 40">
              <a:extLst>
                <a:ext uri="{FF2B5EF4-FFF2-40B4-BE49-F238E27FC236}">
                  <a16:creationId xmlns:a16="http://schemas.microsoft.com/office/drawing/2014/main" id="{83EEA3BE-B3EF-224A-9211-0960620C9687}"/>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42" name="TextBox 41">
              <a:extLst>
                <a:ext uri="{FF2B5EF4-FFF2-40B4-BE49-F238E27FC236}">
                  <a16:creationId xmlns:a16="http://schemas.microsoft.com/office/drawing/2014/main" id="{0C052CB3-D5B7-5E4D-B1AE-5C35D47672CC}"/>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43" name="Straight Connector 42">
              <a:extLst>
                <a:ext uri="{FF2B5EF4-FFF2-40B4-BE49-F238E27FC236}">
                  <a16:creationId xmlns:a16="http://schemas.microsoft.com/office/drawing/2014/main" id="{079AE1E0-89D6-5647-A781-E627EFD0D954}"/>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02F4647-8BCE-614D-A57E-94421DEF6B22}"/>
              </a:ext>
            </a:extLst>
          </p:cNvPr>
          <p:cNvGrpSpPr/>
          <p:nvPr/>
        </p:nvGrpSpPr>
        <p:grpSpPr>
          <a:xfrm>
            <a:off x="7225148" y="1724400"/>
            <a:ext cx="301686" cy="674131"/>
            <a:chOff x="748146" y="1801092"/>
            <a:chExt cx="301686" cy="674131"/>
          </a:xfrm>
        </p:grpSpPr>
        <p:sp>
          <p:nvSpPr>
            <p:cNvPr id="45" name="TextBox 44">
              <a:extLst>
                <a:ext uri="{FF2B5EF4-FFF2-40B4-BE49-F238E27FC236}">
                  <a16:creationId xmlns:a16="http://schemas.microsoft.com/office/drawing/2014/main" id="{F89CD7DA-CE4A-8A4A-B8EA-D86882E8E939}"/>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46" name="TextBox 45">
              <a:extLst>
                <a:ext uri="{FF2B5EF4-FFF2-40B4-BE49-F238E27FC236}">
                  <a16:creationId xmlns:a16="http://schemas.microsoft.com/office/drawing/2014/main" id="{6E1ABA2D-E964-714A-BE1F-22E02B368909}"/>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47" name="Straight Connector 46">
              <a:extLst>
                <a:ext uri="{FF2B5EF4-FFF2-40B4-BE49-F238E27FC236}">
                  <a16:creationId xmlns:a16="http://schemas.microsoft.com/office/drawing/2014/main" id="{AE40CB1A-B956-5E4F-A0FF-FC2D5019839A}"/>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a:extLst>
              <a:ext uri="{FF2B5EF4-FFF2-40B4-BE49-F238E27FC236}">
                <a16:creationId xmlns:a16="http://schemas.microsoft.com/office/drawing/2014/main" id="{FE003A43-D46A-E54E-AC96-6647DCEB6C18}"/>
              </a:ext>
            </a:extLst>
          </p:cNvPr>
          <p:cNvCxnSpPr>
            <a:cxnSpLocks/>
          </p:cNvCxnSpPr>
          <p:nvPr/>
        </p:nvCxnSpPr>
        <p:spPr>
          <a:xfrm>
            <a:off x="7747000" y="1689100"/>
            <a:ext cx="0" cy="2768600"/>
          </a:xfrm>
          <a:prstGeom prst="straightConnector1">
            <a:avLst/>
          </a:prstGeom>
          <a:ln w="38100" cmpd="dbl">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D1FA119-1A16-6C4D-80EE-77FCC5D84A76}"/>
              </a:ext>
            </a:extLst>
          </p:cNvPr>
          <p:cNvCxnSpPr>
            <a:cxnSpLocks/>
          </p:cNvCxnSpPr>
          <p:nvPr/>
        </p:nvCxnSpPr>
        <p:spPr>
          <a:xfrm>
            <a:off x="5930900" y="1803400"/>
            <a:ext cx="0" cy="2641600"/>
          </a:xfrm>
          <a:prstGeom prst="straightConnector1">
            <a:avLst/>
          </a:prstGeom>
          <a:ln w="38100" cmpd="dbl">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297AFE2-FB38-864E-8C5D-103A327195E0}"/>
              </a:ext>
            </a:extLst>
          </p:cNvPr>
          <p:cNvCxnSpPr>
            <a:cxnSpLocks/>
          </p:cNvCxnSpPr>
          <p:nvPr/>
        </p:nvCxnSpPr>
        <p:spPr>
          <a:xfrm>
            <a:off x="6972300" y="1727200"/>
            <a:ext cx="0" cy="2730500"/>
          </a:xfrm>
          <a:prstGeom prst="straightConnector1">
            <a:avLst/>
          </a:prstGeom>
          <a:ln w="38100" cmpd="dbl">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66F1DE4B-EB4D-804E-8CC4-265AC52A1C96}"/>
              </a:ext>
            </a:extLst>
          </p:cNvPr>
          <p:cNvSpPr/>
          <p:nvPr/>
        </p:nvSpPr>
        <p:spPr>
          <a:xfrm>
            <a:off x="98432" y="2050534"/>
            <a:ext cx="3648068" cy="646331"/>
          </a:xfrm>
          <a:prstGeom prst="rect">
            <a:avLst/>
          </a:prstGeom>
        </p:spPr>
        <p:txBody>
          <a:bodyPr wrap="square">
            <a:spAutoFit/>
          </a:bodyPr>
          <a:lstStyle/>
          <a:p>
            <a:r>
              <a:rPr lang="en-US" dirty="0"/>
              <a:t>YES. R10 is just a tiny voltage drop between </a:t>
            </a:r>
            <a:r>
              <a:rPr lang="en-US" dirty="0" err="1"/>
              <a:t>Vout</a:t>
            </a:r>
            <a:r>
              <a:rPr lang="en-US" dirty="0"/>
              <a:t> and </a:t>
            </a:r>
            <a:r>
              <a:rPr lang="en-US" dirty="0" err="1"/>
              <a:t>Vout</a:t>
            </a:r>
            <a:r>
              <a:rPr lang="en-US" dirty="0"/>
              <a:t>’. </a:t>
            </a:r>
          </a:p>
        </p:txBody>
      </p:sp>
    </p:spTree>
    <p:extLst>
      <p:ext uri="{BB962C8B-B14F-4D97-AF65-F5344CB8AC3E}">
        <p14:creationId xmlns:p14="http://schemas.microsoft.com/office/powerpoint/2010/main" val="3863798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fontScale="92500" lnSpcReduction="20000"/>
          </a:bodyPr>
          <a:lstStyle/>
          <a:p>
            <a:pPr marL="0" indent="0">
              <a:buNone/>
            </a:pPr>
            <a:r>
              <a:rPr lang="en-US" dirty="0"/>
              <a:t>Two Parts, each quite long. *sigh*</a:t>
            </a:r>
          </a:p>
          <a:p>
            <a:endParaRPr lang="en-US" dirty="0"/>
          </a:p>
          <a:p>
            <a:pPr marL="0" indent="0">
              <a:buNone/>
            </a:pPr>
            <a:r>
              <a:rPr lang="en-US" dirty="0"/>
              <a:t>PART I: The ETMX UIM Driver, from Nov 27 to Dec 03 2019</a:t>
            </a:r>
          </a:p>
          <a:p>
            <a:pPr marL="971550" lvl="1" indent="-514350">
              <a:buFont typeface="+mj-lt"/>
              <a:buAutoNum type="arabicPeriod"/>
            </a:pPr>
            <a:r>
              <a:rPr lang="en-US" dirty="0"/>
              <a:t>Why do you care about the UIM?</a:t>
            </a:r>
          </a:p>
          <a:p>
            <a:pPr marL="971550" lvl="1" indent="-514350">
              <a:buFont typeface="+mj-lt"/>
              <a:buAutoNum type="arabicPeriod"/>
            </a:pPr>
            <a:r>
              <a:rPr lang="en-US" dirty="0"/>
              <a:t>Review where we were before we started</a:t>
            </a:r>
          </a:p>
          <a:p>
            <a:pPr marL="971550" lvl="1" indent="-514350">
              <a:buFont typeface="+mj-lt"/>
              <a:buAutoNum type="arabicPeriod"/>
            </a:pPr>
            <a:r>
              <a:rPr lang="en-US" dirty="0"/>
              <a:t>Review of the Circuit</a:t>
            </a:r>
          </a:p>
          <a:p>
            <a:pPr marL="971550" lvl="1" indent="-514350">
              <a:buFont typeface="+mj-lt"/>
              <a:buAutoNum type="arabicPeriod"/>
            </a:pPr>
            <a:r>
              <a:rPr lang="en-US" dirty="0"/>
              <a:t>The Measurement</a:t>
            </a:r>
          </a:p>
          <a:p>
            <a:pPr marL="971550" lvl="1" indent="-514350">
              <a:buFont typeface="+mj-lt"/>
              <a:buAutoNum type="arabicPeriod"/>
            </a:pPr>
            <a:r>
              <a:rPr lang="en-US" dirty="0"/>
              <a:t>Other models of the circuit </a:t>
            </a:r>
          </a:p>
          <a:p>
            <a:pPr marL="971550" lvl="1" indent="-514350">
              <a:buFont typeface="+mj-lt"/>
              <a:buAutoNum type="arabicPeriod"/>
            </a:pPr>
            <a:r>
              <a:rPr lang="en-US" dirty="0"/>
              <a:t>The Fit and Each Coil Result</a:t>
            </a:r>
          </a:p>
          <a:p>
            <a:pPr marL="971550" lvl="1" indent="-514350">
              <a:buFont typeface="+mj-lt"/>
              <a:buAutoNum type="arabicPeriod"/>
            </a:pPr>
            <a:r>
              <a:rPr lang="en-US" dirty="0"/>
              <a:t>Converting fit results in to systematic error in A</a:t>
            </a:r>
            <a:r>
              <a:rPr lang="en-US" baseline="-25000" dirty="0"/>
              <a:t>UIM</a:t>
            </a:r>
          </a:p>
          <a:p>
            <a:pPr marL="971550" lvl="1" indent="-514350">
              <a:buFont typeface="+mj-lt"/>
              <a:buAutoNum type="arabicPeriod"/>
            </a:pPr>
            <a:r>
              <a:rPr lang="en-US" dirty="0"/>
              <a:t>Converting sys error in A</a:t>
            </a:r>
            <a:r>
              <a:rPr lang="en-US" baseline="-25000" dirty="0"/>
              <a:t>UIM</a:t>
            </a:r>
            <a:r>
              <a:rPr lang="en-US" dirty="0"/>
              <a:t> to sys error in R and Conclusions</a:t>
            </a:r>
          </a:p>
          <a:p>
            <a:pPr marL="971550" lvl="1" indent="-514350">
              <a:buFont typeface="+mj-lt"/>
              <a:buAutoNum type="arabicPeriod"/>
            </a:pPr>
            <a:endParaRPr lang="en-US" dirty="0"/>
          </a:p>
          <a:p>
            <a:pPr marL="0" indent="0">
              <a:buNone/>
            </a:pPr>
            <a:r>
              <a:rPr lang="en-US" dirty="0"/>
              <a:t>PART II: The OMC Whitening Chassis, from Mar 16 to 27 2020</a:t>
            </a:r>
          </a:p>
          <a:p>
            <a:pPr marL="971550" lvl="1" indent="-514350">
              <a:buFont typeface="+mj-lt"/>
              <a:buAutoNum type="arabicPeriod"/>
            </a:pPr>
            <a:r>
              <a:rPr lang="en-US" dirty="0"/>
              <a:t>Review of the Circuit</a:t>
            </a:r>
          </a:p>
          <a:p>
            <a:pPr marL="971550" lvl="1" indent="-514350">
              <a:buFont typeface="+mj-lt"/>
              <a:buAutoNum type="arabicPeriod"/>
            </a:pPr>
            <a:r>
              <a:rPr lang="en-US" dirty="0"/>
              <a:t>Fit Results for each channel</a:t>
            </a:r>
          </a:p>
          <a:p>
            <a:pPr marL="971550" lvl="1" indent="-514350">
              <a:buFont typeface="+mj-lt"/>
              <a:buAutoNum type="arabicPeriod"/>
            </a:pPr>
            <a:r>
              <a:rPr lang="en-US" dirty="0"/>
              <a:t>Converting fit results in to systematic error in C</a:t>
            </a:r>
          </a:p>
          <a:p>
            <a:pPr marL="971550" lvl="1" indent="-514350">
              <a:buFont typeface="+mj-lt"/>
              <a:buAutoNum type="arabicPeriod"/>
            </a:pPr>
            <a:r>
              <a:rPr lang="en-US" dirty="0"/>
              <a:t>Converting sys error in C to sys error in R</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2</a:t>
            </a:fld>
            <a:endParaRPr lang="en-US"/>
          </a:p>
        </p:txBody>
      </p:sp>
    </p:spTree>
    <p:extLst>
      <p:ext uri="{BB962C8B-B14F-4D97-AF65-F5344CB8AC3E}">
        <p14:creationId xmlns:p14="http://schemas.microsoft.com/office/powerpoint/2010/main" val="1370843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86ACD-2705-394B-8AED-0F5DEC8E632A}"/>
              </a:ext>
            </a:extLst>
          </p:cNvPr>
          <p:cNvSpPr>
            <a:spLocks noGrp="1"/>
          </p:cNvSpPr>
          <p:nvPr>
            <p:ph type="title"/>
          </p:nvPr>
        </p:nvSpPr>
        <p:spPr/>
        <p:txBody>
          <a:bodyPr>
            <a:normAutofit fontScale="90000"/>
          </a:bodyPr>
          <a:lstStyle/>
          <a:p>
            <a:r>
              <a:rPr lang="en-US" dirty="0"/>
              <a:t>I.3 Review of the Circuit: </a:t>
            </a:r>
            <a:r>
              <a:rPr lang="en-US" sz="3100" dirty="0"/>
              <a:t>Output </a:t>
            </a:r>
            <a:r>
              <a:rPr lang="en-US" sz="3100" dirty="0" err="1"/>
              <a:t>Zs</a:t>
            </a:r>
            <a:r>
              <a:rPr lang="en-US" sz="3100" dirty="0"/>
              <a:t>: Rs, Ls, and Cs</a:t>
            </a:r>
            <a:endParaRPr lang="en-US" dirty="0"/>
          </a:p>
        </p:txBody>
      </p:sp>
      <p:sp>
        <p:nvSpPr>
          <p:cNvPr id="4" name="Date Placeholder 3">
            <a:extLst>
              <a:ext uri="{FF2B5EF4-FFF2-40B4-BE49-F238E27FC236}">
                <a16:creationId xmlns:a16="http://schemas.microsoft.com/office/drawing/2014/main" id="{29F82A1C-E27B-3E40-A66F-26F32B57DA26}"/>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838D6478-5CA5-5B44-811F-A648BCA3B5B4}"/>
              </a:ext>
            </a:extLst>
          </p:cNvPr>
          <p:cNvSpPr>
            <a:spLocks noGrp="1"/>
          </p:cNvSpPr>
          <p:nvPr>
            <p:ph type="sldNum" sz="quarter" idx="12"/>
          </p:nvPr>
        </p:nvSpPr>
        <p:spPr/>
        <p:txBody>
          <a:bodyPr/>
          <a:lstStyle/>
          <a:p>
            <a:fld id="{70339496-BD1E-F648-8321-5C9A4B4A55FA}" type="slidenum">
              <a:rPr lang="en-US" smtClean="0"/>
              <a:t>20</a:t>
            </a:fld>
            <a:endParaRPr lang="en-US"/>
          </a:p>
        </p:txBody>
      </p:sp>
      <p:sp>
        <p:nvSpPr>
          <p:cNvPr id="19" name="Rectangle 18">
            <a:extLst>
              <a:ext uri="{FF2B5EF4-FFF2-40B4-BE49-F238E27FC236}">
                <a16:creationId xmlns:a16="http://schemas.microsoft.com/office/drawing/2014/main" id="{D9F18582-C5BE-2849-BC2C-9A526E99E566}"/>
              </a:ext>
            </a:extLst>
          </p:cNvPr>
          <p:cNvSpPr/>
          <p:nvPr/>
        </p:nvSpPr>
        <p:spPr>
          <a:xfrm>
            <a:off x="138545" y="625963"/>
            <a:ext cx="4572000" cy="923330"/>
          </a:xfrm>
          <a:prstGeom prst="rect">
            <a:avLst/>
          </a:prstGeom>
        </p:spPr>
        <p:txBody>
          <a:bodyPr>
            <a:spAutoFit/>
          </a:bodyPr>
          <a:lstStyle/>
          <a:p>
            <a:r>
              <a:rPr lang="en-US" b="1" dirty="0"/>
              <a:t>Let’s look at the load impedance. </a:t>
            </a:r>
          </a:p>
          <a:p>
            <a:r>
              <a:rPr lang="en-US" b="1" dirty="0"/>
              <a:t>We’ll find out here’s from were *all* the response from State 1 comes.</a:t>
            </a:r>
          </a:p>
        </p:txBody>
      </p:sp>
      <p:pic>
        <p:nvPicPr>
          <p:cNvPr id="23" name="Picture 22">
            <a:extLst>
              <a:ext uri="{FF2B5EF4-FFF2-40B4-BE49-F238E27FC236}">
                <a16:creationId xmlns:a16="http://schemas.microsoft.com/office/drawing/2014/main" id="{A1EC4FA9-E719-9447-BEEF-9409BDE9AE3A}"/>
              </a:ext>
            </a:extLst>
          </p:cNvPr>
          <p:cNvPicPr>
            <a:picLocks noChangeAspect="1"/>
          </p:cNvPicPr>
          <p:nvPr/>
        </p:nvPicPr>
        <p:blipFill>
          <a:blip r:embed="rId2"/>
          <a:stretch>
            <a:fillRect/>
          </a:stretch>
        </p:blipFill>
        <p:spPr>
          <a:xfrm>
            <a:off x="6483350" y="1250950"/>
            <a:ext cx="2527300" cy="4584700"/>
          </a:xfrm>
          <a:prstGeom prst="rect">
            <a:avLst/>
          </a:prstGeom>
        </p:spPr>
      </p:pic>
      <p:sp>
        <p:nvSpPr>
          <p:cNvPr id="24" name="TextBox 23">
            <a:extLst>
              <a:ext uri="{FF2B5EF4-FFF2-40B4-BE49-F238E27FC236}">
                <a16:creationId xmlns:a16="http://schemas.microsoft.com/office/drawing/2014/main" id="{19CBF888-2466-2248-ADFB-01627A4CAFFC}"/>
              </a:ext>
            </a:extLst>
          </p:cNvPr>
          <p:cNvSpPr txBox="1"/>
          <p:nvPr/>
        </p:nvSpPr>
        <p:spPr>
          <a:xfrm>
            <a:off x="8478324" y="1094094"/>
            <a:ext cx="531364"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out</a:t>
            </a:r>
            <a:endParaRPr lang="en-US" sz="2000" i="1" dirty="0">
              <a:solidFill>
                <a:schemeClr val="accent6"/>
              </a:solidFill>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0CC01997-2010-6B46-B06B-EE4D459D3A77}"/>
              </a:ext>
            </a:extLst>
          </p:cNvPr>
          <p:cNvGrpSpPr/>
          <p:nvPr/>
        </p:nvGrpSpPr>
        <p:grpSpPr>
          <a:xfrm>
            <a:off x="8279248" y="962400"/>
            <a:ext cx="301686" cy="674131"/>
            <a:chOff x="748146" y="1801092"/>
            <a:chExt cx="301686" cy="674131"/>
          </a:xfrm>
        </p:grpSpPr>
        <p:sp>
          <p:nvSpPr>
            <p:cNvPr id="26" name="TextBox 25">
              <a:extLst>
                <a:ext uri="{FF2B5EF4-FFF2-40B4-BE49-F238E27FC236}">
                  <a16:creationId xmlns:a16="http://schemas.microsoft.com/office/drawing/2014/main" id="{3F249C80-ACB5-954A-B737-14196041FAA7}"/>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27" name="TextBox 26">
              <a:extLst>
                <a:ext uri="{FF2B5EF4-FFF2-40B4-BE49-F238E27FC236}">
                  <a16:creationId xmlns:a16="http://schemas.microsoft.com/office/drawing/2014/main" id="{5C2897CD-EA59-8E4E-B974-D4B59435C638}"/>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28" name="Straight Connector 27">
              <a:extLst>
                <a:ext uri="{FF2B5EF4-FFF2-40B4-BE49-F238E27FC236}">
                  <a16:creationId xmlns:a16="http://schemas.microsoft.com/office/drawing/2014/main" id="{FF0BEA60-AF55-7C46-9ECD-A5DB2FC01876}"/>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4B3FFD0E-BB1B-1A4A-8F58-97638B9E3FB5}"/>
              </a:ext>
            </a:extLst>
          </p:cNvPr>
          <p:cNvSpPr txBox="1"/>
          <p:nvPr/>
        </p:nvSpPr>
        <p:spPr>
          <a:xfrm>
            <a:off x="8516424" y="3354694"/>
            <a:ext cx="754576"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coil</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35" name="Elbow Connector 34">
            <a:extLst>
              <a:ext uri="{FF2B5EF4-FFF2-40B4-BE49-F238E27FC236}">
                <a16:creationId xmlns:a16="http://schemas.microsoft.com/office/drawing/2014/main" id="{FB27B3CE-40B0-E64D-AD48-7843FBE45C2B}"/>
              </a:ext>
            </a:extLst>
          </p:cNvPr>
          <p:cNvCxnSpPr>
            <a:cxnSpLocks/>
          </p:cNvCxnSpPr>
          <p:nvPr/>
        </p:nvCxnSpPr>
        <p:spPr>
          <a:xfrm rot="5400000">
            <a:off x="4850516" y="2907416"/>
            <a:ext cx="4484868" cy="1308100"/>
          </a:xfrm>
          <a:prstGeom prst="bentConnector3">
            <a:avLst>
              <a:gd name="adj1" fmla="val 16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1753D04C-4C50-294B-99B0-4D39649ADA18}"/>
              </a:ext>
            </a:extLst>
          </p:cNvPr>
          <p:cNvCxnSpPr>
            <a:cxnSpLocks/>
          </p:cNvCxnSpPr>
          <p:nvPr/>
        </p:nvCxnSpPr>
        <p:spPr>
          <a:xfrm rot="5400000">
            <a:off x="6078097" y="4125470"/>
            <a:ext cx="2229733" cy="1127126"/>
          </a:xfrm>
          <a:prstGeom prst="bentConnector3">
            <a:avLst>
              <a:gd name="adj1" fmla="val -123"/>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86AED55-E560-2D45-8DB6-95F3E8E51162}"/>
              </a:ext>
            </a:extLst>
          </p:cNvPr>
          <p:cNvSpPr txBox="1"/>
          <p:nvPr/>
        </p:nvSpPr>
        <p:spPr>
          <a:xfrm>
            <a:off x="8433306" y="2251031"/>
            <a:ext cx="845121"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out</a:t>
            </a:r>
            <a:endParaRPr lang="en-US" sz="2400" i="1"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A7EE944-0E69-7040-BF5F-403C77F8701A}"/>
              </a:ext>
            </a:extLst>
          </p:cNvPr>
          <p:cNvSpPr txBox="1"/>
          <p:nvPr/>
        </p:nvSpPr>
        <p:spPr>
          <a:xfrm>
            <a:off x="6797251" y="5175071"/>
            <a:ext cx="835449"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cable</a:t>
            </a:r>
            <a:endParaRPr lang="en-US" sz="2400" i="1" baseline="-25000" dirty="0">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F93C254E-B616-1646-A8EA-A20879BEEEF3}"/>
              </a:ext>
            </a:extLst>
          </p:cNvPr>
          <p:cNvSpPr/>
          <p:nvPr/>
        </p:nvSpPr>
        <p:spPr>
          <a:xfrm>
            <a:off x="8351433" y="5149334"/>
            <a:ext cx="665567" cy="461665"/>
          </a:xfrm>
          <a:prstGeom prst="rect">
            <a:avLst/>
          </a:prstGeom>
        </p:spPr>
        <p:txBody>
          <a:bodyPr wrap="none">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coil</a:t>
            </a:r>
            <a:endParaRPr lang="en-US" sz="2400" i="1" dirty="0">
              <a:latin typeface="Times New Roman" panose="02020603050405020304" pitchFamily="18" charset="0"/>
              <a:cs typeface="Times New Roman" panose="02020603050405020304" pitchFamily="18" charset="0"/>
            </a:endParaRPr>
          </a:p>
        </p:txBody>
      </p:sp>
      <p:grpSp>
        <p:nvGrpSpPr>
          <p:cNvPr id="57" name="Group 56">
            <a:extLst>
              <a:ext uri="{FF2B5EF4-FFF2-40B4-BE49-F238E27FC236}">
                <a16:creationId xmlns:a16="http://schemas.microsoft.com/office/drawing/2014/main" id="{FCA2E674-1CEF-4941-8B85-0F707A27A11D}"/>
              </a:ext>
            </a:extLst>
          </p:cNvPr>
          <p:cNvGrpSpPr/>
          <p:nvPr/>
        </p:nvGrpSpPr>
        <p:grpSpPr>
          <a:xfrm>
            <a:off x="8342748" y="3223000"/>
            <a:ext cx="301686" cy="674131"/>
            <a:chOff x="748146" y="1801092"/>
            <a:chExt cx="301686" cy="674131"/>
          </a:xfrm>
        </p:grpSpPr>
        <p:sp>
          <p:nvSpPr>
            <p:cNvPr id="58" name="TextBox 57">
              <a:extLst>
                <a:ext uri="{FF2B5EF4-FFF2-40B4-BE49-F238E27FC236}">
                  <a16:creationId xmlns:a16="http://schemas.microsoft.com/office/drawing/2014/main" id="{40CD6755-34BA-2343-B5C3-02A4B9EE5F15}"/>
                </a:ext>
              </a:extLst>
            </p:cNvPr>
            <p:cNvSpPr txBox="1"/>
            <p:nvPr/>
          </p:nvSpPr>
          <p:spPr>
            <a:xfrm>
              <a:off x="748146" y="1801092"/>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1</a:t>
              </a:r>
            </a:p>
          </p:txBody>
        </p:sp>
        <p:sp>
          <p:nvSpPr>
            <p:cNvPr id="59" name="TextBox 58">
              <a:extLst>
                <a:ext uri="{FF2B5EF4-FFF2-40B4-BE49-F238E27FC236}">
                  <a16:creationId xmlns:a16="http://schemas.microsoft.com/office/drawing/2014/main" id="{8289ACCD-9253-884A-AA25-CB461928EC03}"/>
                </a:ext>
              </a:extLst>
            </p:cNvPr>
            <p:cNvSpPr txBox="1"/>
            <p:nvPr/>
          </p:nvSpPr>
          <p:spPr>
            <a:xfrm>
              <a:off x="748146" y="2105891"/>
              <a:ext cx="301686"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2</a:t>
              </a:r>
            </a:p>
          </p:txBody>
        </p:sp>
        <p:cxnSp>
          <p:nvCxnSpPr>
            <p:cNvPr id="60" name="Straight Connector 59">
              <a:extLst>
                <a:ext uri="{FF2B5EF4-FFF2-40B4-BE49-F238E27FC236}">
                  <a16:creationId xmlns:a16="http://schemas.microsoft.com/office/drawing/2014/main" id="{7D6D18B4-3FBB-1340-B9FD-6C230FD319BE}"/>
                </a:ext>
              </a:extLst>
            </p:cNvPr>
            <p:cNvCxnSpPr>
              <a:cxnSpLocks/>
            </p:cNvCxnSpPr>
            <p:nvPr/>
          </p:nvCxnSpPr>
          <p:spPr>
            <a:xfrm>
              <a:off x="762000" y="2133600"/>
              <a:ext cx="2355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53509440-A643-0648-B9E4-D24CA8CAFD0A}"/>
              </a:ext>
            </a:extLst>
          </p:cNvPr>
          <p:cNvCxnSpPr>
            <a:cxnSpLocks/>
          </p:cNvCxnSpPr>
          <p:nvPr/>
        </p:nvCxnSpPr>
        <p:spPr>
          <a:xfrm>
            <a:off x="8510982" y="4028204"/>
            <a:ext cx="0" cy="6887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04544DC9-F943-E441-B128-BA53A82C36B3}"/>
              </a:ext>
            </a:extLst>
          </p:cNvPr>
          <p:cNvSpPr txBox="1"/>
          <p:nvPr/>
        </p:nvSpPr>
        <p:spPr>
          <a:xfrm>
            <a:off x="8572340" y="4087581"/>
            <a:ext cx="526106" cy="400110"/>
          </a:xfrm>
          <a:prstGeom prst="rect">
            <a:avLst/>
          </a:prstGeom>
          <a:noFill/>
        </p:spPr>
        <p:txBody>
          <a:bodyPr wrap="square" rtlCol="0">
            <a:spAutoFit/>
          </a:bodyPr>
          <a:lstStyle/>
          <a:p>
            <a:r>
              <a:rPr lang="en-US" sz="2000" i="1" dirty="0" err="1">
                <a:solidFill>
                  <a:schemeClr val="accent1"/>
                </a:solidFill>
                <a:latin typeface="Times New Roman" panose="02020603050405020304" pitchFamily="18" charset="0"/>
                <a:cs typeface="Times New Roman" panose="02020603050405020304" pitchFamily="18" charset="0"/>
              </a:rPr>
              <a:t>I</a:t>
            </a:r>
            <a:r>
              <a:rPr lang="en-US" sz="2000" i="1" baseline="-25000" dirty="0" err="1">
                <a:solidFill>
                  <a:schemeClr val="accent1"/>
                </a:solidFill>
                <a:latin typeface="Times New Roman" panose="02020603050405020304" pitchFamily="18" charset="0"/>
                <a:cs typeface="Times New Roman" panose="02020603050405020304" pitchFamily="18" charset="0"/>
              </a:rPr>
              <a:t>coil</a:t>
            </a:r>
            <a:endParaRPr lang="en-US" sz="2000" i="1" dirty="0">
              <a:solidFill>
                <a:schemeClr val="accent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7FFAE38E-9A84-F645-BA28-350EB6930483}"/>
                  </a:ext>
                </a:extLst>
              </p:cNvPr>
              <p:cNvSpPr txBox="1"/>
              <p:nvPr/>
            </p:nvSpPr>
            <p:spPr>
              <a:xfrm>
                <a:off x="234950" y="1644650"/>
                <a:ext cx="5650265" cy="5845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𝑜𝑢𝑡</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5</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4</m:t>
                                  </m:r>
                                </m:sub>
                              </m:sSub>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12</m:t>
                                  </m:r>
                                </m:sub>
                              </m:sSub>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5</m:t>
                              </m:r>
                            </m:sub>
                          </m:sSub>
                          <m:r>
                            <a:rPr lang="en-US" b="0" i="1" smtClean="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4</m:t>
                                  </m:r>
                                </m:sub>
                              </m:sSub>
                              <m:r>
                                <a:rPr lang="en-US" i="1">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12</m:t>
                                  </m:r>
                                </m:sub>
                              </m:sSub>
                            </m:e>
                          </m:d>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5</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𝑅</m:t>
                                  </m:r>
                                </m:e>
                                <m:sub>
                                  <m:r>
                                    <a:rPr lang="en-US" b="0" i="1" smtClean="0">
                                      <a:solidFill>
                                        <a:schemeClr val="accent6"/>
                                      </a:solidFill>
                                      <a:latin typeface="Cambria Math" panose="02040503050406030204" pitchFamily="18" charset="0"/>
                                      <a:ea typeface="Cambria Math" panose="02040503050406030204" pitchFamily="18" charset="0"/>
                                    </a:rPr>
                                    <m:t>4</m:t>
                                  </m:r>
                                </m:sub>
                              </m:sSub>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𝐶</m:t>
                                  </m:r>
                                </m:e>
                                <m:sub>
                                  <m:r>
                                    <a:rPr lang="en-US" b="0" i="1" smtClean="0">
                                      <a:solidFill>
                                        <a:schemeClr val="accent6"/>
                                      </a:solidFill>
                                      <a:latin typeface="Cambria Math" panose="02040503050406030204" pitchFamily="18" charset="0"/>
                                      <a:ea typeface="Cambria Math" panose="02040503050406030204" pitchFamily="18" charset="0"/>
                                    </a:rPr>
                                    <m:t>12</m:t>
                                  </m:r>
                                </m:sub>
                              </m:sSub>
                            </m:num>
                            <m:den>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d>
                                <m:dPr>
                                  <m:ctrlPr>
                                    <a:rPr lang="en-US" b="0" i="1" smtClean="0">
                                      <a:solidFill>
                                        <a:schemeClr val="accent2"/>
                                      </a:solidFill>
                                      <a:latin typeface="Cambria Math" panose="02040503050406030204" pitchFamily="18" charset="0"/>
                                      <a:ea typeface="Cambria Math" panose="02040503050406030204" pitchFamily="18" charset="0"/>
                                    </a:rPr>
                                  </m:ctrlPr>
                                </m:dPr>
                                <m:e>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4</m:t>
                                      </m:r>
                                    </m:sub>
                                  </m:sSub>
                                  <m:r>
                                    <a:rPr lang="en-US" b="0" i="1" smtClean="0">
                                      <a:solidFill>
                                        <a:schemeClr val="accent2"/>
                                      </a:solidFill>
                                      <a:latin typeface="Cambria Math" panose="02040503050406030204" pitchFamily="18" charset="0"/>
                                      <a:ea typeface="Cambria Math" panose="02040503050406030204" pitchFamily="18" charset="0"/>
                                    </a:rPr>
                                    <m:t>+</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b="0" i="1" smtClean="0">
                                          <a:solidFill>
                                            <a:schemeClr val="accent2"/>
                                          </a:solidFill>
                                          <a:latin typeface="Cambria Math" panose="02040503050406030204" pitchFamily="18" charset="0"/>
                                          <a:ea typeface="Cambria Math" panose="02040503050406030204" pitchFamily="18" charset="0"/>
                                        </a:rPr>
                                        <m:t>5</m:t>
                                      </m:r>
                                    </m:sub>
                                  </m:sSub>
                                </m:e>
                              </m:d>
                              <m:sSub>
                                <m:sSubPr>
                                  <m:ctrlPr>
                                    <a:rPr lang="en-US" b="0" i="1" smtClean="0">
                                      <a:solidFill>
                                        <a:schemeClr val="accent2"/>
                                      </a:solidFill>
                                      <a:latin typeface="Cambria Math" panose="02040503050406030204" pitchFamily="18" charset="0"/>
                                      <a:ea typeface="Cambria Math" panose="02040503050406030204" pitchFamily="18" charset="0"/>
                                    </a:rPr>
                                  </m:ctrlPr>
                                </m:sSubPr>
                                <m:e>
                                  <m:r>
                                    <a:rPr lang="en-US" b="0" i="1" smtClean="0">
                                      <a:solidFill>
                                        <a:schemeClr val="accent2"/>
                                      </a:solidFill>
                                      <a:latin typeface="Cambria Math" panose="02040503050406030204" pitchFamily="18" charset="0"/>
                                      <a:ea typeface="Cambria Math" panose="02040503050406030204" pitchFamily="18" charset="0"/>
                                    </a:rPr>
                                    <m:t>𝐶</m:t>
                                  </m:r>
                                </m:e>
                                <m:sub>
                                  <m:r>
                                    <a:rPr lang="en-US" b="0" i="1" smtClean="0">
                                      <a:solidFill>
                                        <a:schemeClr val="accent2"/>
                                      </a:solidFill>
                                      <a:latin typeface="Cambria Math" panose="02040503050406030204" pitchFamily="18" charset="0"/>
                                      <a:ea typeface="Cambria Math" panose="02040503050406030204" pitchFamily="18" charset="0"/>
                                    </a:rPr>
                                    <m:t>12</m:t>
                                  </m:r>
                                </m:sub>
                              </m:sSub>
                            </m:den>
                          </m:f>
                        </m:e>
                      </m:d>
                    </m:oMath>
                  </m:oMathPara>
                </a14:m>
                <a:endParaRPr lang="en-US" dirty="0"/>
              </a:p>
            </p:txBody>
          </p:sp>
        </mc:Choice>
        <mc:Fallback xmlns="">
          <p:sp>
            <p:nvSpPr>
              <p:cNvPr id="64" name="TextBox 63">
                <a:extLst>
                  <a:ext uri="{FF2B5EF4-FFF2-40B4-BE49-F238E27FC236}">
                    <a16:creationId xmlns:a16="http://schemas.microsoft.com/office/drawing/2014/main" id="{7FFAE38E-9A84-F645-BA28-350EB6930483}"/>
                  </a:ext>
                </a:extLst>
              </p:cNvPr>
              <p:cNvSpPr txBox="1">
                <a:spLocks noRot="1" noChangeAspect="1" noMove="1" noResize="1" noEditPoints="1" noAdjustHandles="1" noChangeArrowheads="1" noChangeShapeType="1" noTextEdit="1"/>
              </p:cNvSpPr>
              <p:nvPr/>
            </p:nvSpPr>
            <p:spPr>
              <a:xfrm>
                <a:off x="234950" y="1644650"/>
                <a:ext cx="5650265" cy="584584"/>
              </a:xfrm>
              <a:prstGeom prst="rect">
                <a:avLst/>
              </a:prstGeom>
              <a:blipFill>
                <a:blip r:embed="rId3"/>
                <a:stretch>
                  <a:fillRect t="-2128" b="-17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C2545263-BDD6-EB47-956F-C8D17A61EBC8}"/>
                  </a:ext>
                </a:extLst>
              </p:cNvPr>
              <p:cNvSpPr txBox="1"/>
              <p:nvPr/>
            </p:nvSpPr>
            <p:spPr>
              <a:xfrm>
                <a:off x="260350" y="2978150"/>
                <a:ext cx="5645392"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𝑐𝑜𝑖𝑙</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𝑐𝑜𝑖𝑙</m:t>
                              </m:r>
                            </m:sub>
                          </m:sSub>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𝑐𝑜𝑖𝑙</m:t>
                              </m:r>
                            </m:sub>
                          </m:sSub>
                          <m:r>
                            <m:rPr>
                              <m:nor/>
                            </m:rPr>
                            <a:rPr lang="en-US" dirty="0"/>
                            <m:t> </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𝑐𝑜𝑖𝑙</m:t>
                              </m:r>
                            </m:sub>
                          </m:sSub>
                        </m:num>
                        <m:den>
                          <m:r>
                            <a:rPr lang="en-US" b="0" i="1" smtClean="0">
                              <a:latin typeface="Cambria Math" panose="02040503050406030204" pitchFamily="18" charset="0"/>
                            </a:rPr>
                            <m:t>2</m:t>
                          </m:r>
                        </m:den>
                      </m:f>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𝑐𝑜𝑖𝑙</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𝑐𝑜𝑖𝑙</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oMath>
                  </m:oMathPara>
                </a14:m>
                <a:endParaRPr lang="en-US" dirty="0"/>
              </a:p>
            </p:txBody>
          </p:sp>
        </mc:Choice>
        <mc:Fallback xmlns="">
          <p:sp>
            <p:nvSpPr>
              <p:cNvPr id="65" name="TextBox 64">
                <a:extLst>
                  <a:ext uri="{FF2B5EF4-FFF2-40B4-BE49-F238E27FC236}">
                    <a16:creationId xmlns:a16="http://schemas.microsoft.com/office/drawing/2014/main" id="{C2545263-BDD6-EB47-956F-C8D17A61EBC8}"/>
                  </a:ext>
                </a:extLst>
              </p:cNvPr>
              <p:cNvSpPr txBox="1">
                <a:spLocks noRot="1" noChangeAspect="1" noMove="1" noResize="1" noEditPoints="1" noAdjustHandles="1" noChangeArrowheads="1" noChangeShapeType="1" noTextEdit="1"/>
              </p:cNvSpPr>
              <p:nvPr/>
            </p:nvSpPr>
            <p:spPr>
              <a:xfrm>
                <a:off x="260350" y="2978150"/>
                <a:ext cx="5645392" cy="518604"/>
              </a:xfrm>
              <a:prstGeom prst="rect">
                <a:avLst/>
              </a:prstGeom>
              <a:blipFill>
                <a:blip r:embed="rId4"/>
                <a:stretch>
                  <a:fillRect t="-4878"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68E9CAC-891B-EA4C-9F75-672C85ADBA02}"/>
                  </a:ext>
                </a:extLst>
              </p:cNvPr>
              <p:cNvSpPr txBox="1"/>
              <p:nvPr/>
            </p:nvSpPr>
            <p:spPr>
              <a:xfrm>
                <a:off x="82550" y="3892550"/>
                <a:ext cx="6342506" cy="11412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𝑅𝐿𝐶</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𝑐𝑜𝑖𝑙</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𝑍</m:t>
                          </m:r>
                        </m:e>
                        <m:sub>
                          <m:r>
                            <a:rPr lang="en-US" b="0" i="1" smtClean="0">
                              <a:latin typeface="Cambria Math" panose="02040503050406030204" pitchFamily="18" charset="0"/>
                            </a:rPr>
                            <m:t>𝑐𝑎𝑏𝑙𝑒</m:t>
                          </m:r>
                        </m:sub>
                      </m:sSub>
                    </m:oMath>
                  </m:oMathPara>
                </a14:m>
                <a:endParaRPr lang="en-US" i="1" dirty="0">
                  <a:latin typeface="Cambria Math" panose="02040503050406030204" pitchFamily="18" charset="0"/>
                </a:endParaRPr>
              </a:p>
              <a:p>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𝑐𝑜𝑖𝑙</m:t>
                          </m:r>
                        </m:sub>
                      </m:sSub>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d>
                                <m:dPr>
                                  <m:begChr m:val="["/>
                                  <m:endChr m:val="]"/>
                                  <m:ctrlPr>
                                    <a:rPr lang="en-US"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𝑐𝑜𝑖𝑙</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𝑐𝑜𝑖𝑙</m:t>
                                      </m:r>
                                    </m:sub>
                                  </m:sSub>
                                </m:e>
                              </m:d>
                            </m:e>
                          </m:d>
                          <m:r>
                            <a:rPr lang="en-US" b="0" i="1" smtClean="0">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𝑎𝑏𝑙𝑒</m:t>
                              </m:r>
                            </m:sub>
                          </m:sSub>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𝑐𝑎𝑏𝑙𝑒</m:t>
                              </m:r>
                            </m:sub>
                          </m:sSub>
                          <m:r>
                            <a:rPr lang="en-US" i="1">
                              <a:latin typeface="Cambria Math" panose="02040503050406030204" pitchFamily="18" charset="0"/>
                            </a:rPr>
                            <m:t>)</m:t>
                          </m:r>
                        </m:num>
                        <m:den>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2</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𝑐𝑎𝑏𝑙𝑒</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𝑐𝑜𝑖𝑙</m:t>
                                  </m:r>
                                </m:sub>
                              </m:sSub>
                            </m:e>
                          </m:d>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𝑐𝑎𝑏𝑙𝑒</m:t>
                              </m:r>
                            </m:sub>
                          </m:sSub>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𝜔</m:t>
                              </m:r>
                            </m:e>
                            <m:sup>
                              <m:r>
                                <a:rPr lang="en-US" b="0" i="1" smtClean="0">
                                  <a:latin typeface="Cambria Math" panose="02040503050406030204" pitchFamily="18" charset="0"/>
                                  <a:ea typeface="Cambria Math" panose="02040503050406030204" pitchFamily="18" charset="0"/>
                                </a:rPr>
                                <m:t>2</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𝑐𝑜𝑖𝑙</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𝑐𝑎𝑏𝑙𝑒</m:t>
                              </m:r>
                            </m:sub>
                          </m:sSub>
                          <m:r>
                            <a:rPr lang="en-US" b="0" i="1" smtClean="0">
                              <a:latin typeface="Cambria Math" panose="02040503050406030204" pitchFamily="18" charset="0"/>
                            </a:rPr>
                            <m:t>)</m:t>
                          </m:r>
                        </m:den>
                      </m:f>
                      <m:r>
                        <a:rPr lang="en-US" b="0" i="0" smtClean="0">
                          <a:latin typeface="Cambria Math" panose="02040503050406030204" pitchFamily="18" charset="0"/>
                        </a:rPr>
                        <m:t> </m:t>
                      </m:r>
                    </m:oMath>
                  </m:oMathPara>
                </a14:m>
                <a:endParaRPr lang="en-US" dirty="0"/>
              </a:p>
            </p:txBody>
          </p:sp>
        </mc:Choice>
        <mc:Fallback xmlns="">
          <p:sp>
            <p:nvSpPr>
              <p:cNvPr id="66" name="TextBox 65">
                <a:extLst>
                  <a:ext uri="{FF2B5EF4-FFF2-40B4-BE49-F238E27FC236}">
                    <a16:creationId xmlns:a16="http://schemas.microsoft.com/office/drawing/2014/main" id="{068E9CAC-891B-EA4C-9F75-672C85ADBA02}"/>
                  </a:ext>
                </a:extLst>
              </p:cNvPr>
              <p:cNvSpPr txBox="1">
                <a:spLocks noRot="1" noChangeAspect="1" noMove="1" noResize="1" noEditPoints="1" noAdjustHandles="1" noChangeArrowheads="1" noChangeShapeType="1" noTextEdit="1"/>
              </p:cNvSpPr>
              <p:nvPr/>
            </p:nvSpPr>
            <p:spPr>
              <a:xfrm>
                <a:off x="82550" y="3892550"/>
                <a:ext cx="6342506" cy="1141274"/>
              </a:xfrm>
              <a:prstGeom prst="rect">
                <a:avLst/>
              </a:prstGeom>
              <a:blipFill>
                <a:blip r:embed="rId5"/>
                <a:stretch>
                  <a:fillRect t="-2222" r="-400"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4C014C4F-DEB1-454E-BA91-216B21325699}"/>
                  </a:ext>
                </a:extLst>
              </p:cNvPr>
              <p:cNvSpPr txBox="1"/>
              <p:nvPr/>
            </p:nvSpPr>
            <p:spPr>
              <a:xfrm>
                <a:off x="793750" y="2368550"/>
                <a:ext cx="35238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𝑓</m:t>
                          </m:r>
                        </m:e>
                        <m:sub>
                          <m:r>
                            <a:rPr lang="en-US" b="0" i="1" smtClean="0">
                              <a:solidFill>
                                <a:schemeClr val="accent6"/>
                              </a:solidFill>
                              <a:latin typeface="Cambria Math" panose="02040503050406030204" pitchFamily="18" charset="0"/>
                            </a:rPr>
                            <m:t>𝑧</m:t>
                          </m:r>
                        </m:sub>
                        <m:sup>
                          <m:r>
                            <a:rPr lang="en-US" b="0" i="1" smtClean="0">
                              <a:solidFill>
                                <a:schemeClr val="accent6"/>
                              </a:solidFill>
                              <a:latin typeface="Cambria Math" panose="02040503050406030204" pitchFamily="18" charset="0"/>
                            </a:rPr>
                            <m:t>𝑜𝑢𝑡</m:t>
                          </m:r>
                        </m:sup>
                      </m:sSubSup>
                      <m:r>
                        <a:rPr lang="en-US" b="0" i="1" smtClean="0">
                          <a:solidFill>
                            <a:schemeClr val="accent6"/>
                          </a:solidFill>
                          <a:latin typeface="Cambria Math" panose="02040503050406030204" pitchFamily="18" charset="0"/>
                        </a:rPr>
                        <m:t>=1/</m:t>
                      </m:r>
                      <m:d>
                        <m:dPr>
                          <m:ctrlPr>
                            <a:rPr lang="en-US" i="1">
                              <a:solidFill>
                                <a:schemeClr val="accent6"/>
                              </a:solidFill>
                              <a:latin typeface="Cambria Math" panose="02040503050406030204" pitchFamily="18" charset="0"/>
                            </a:rPr>
                          </m:ctrlPr>
                        </m:dPr>
                        <m:e>
                          <m:r>
                            <a:rPr lang="en-US" i="1">
                              <a:solidFill>
                                <a:schemeClr val="accent6"/>
                              </a:solidFill>
                              <a:latin typeface="Cambria Math" panose="02040503050406030204" pitchFamily="18" charset="0"/>
                            </a:rPr>
                            <m:t>2</m:t>
                          </m:r>
                          <m:r>
                            <a:rPr lang="en-US" i="1">
                              <a:solidFill>
                                <a:schemeClr val="accent6"/>
                              </a:solidFill>
                              <a:latin typeface="Cambria Math" panose="02040503050406030204" pitchFamily="18" charset="0"/>
                              <a:ea typeface="Cambria Math" panose="02040503050406030204" pitchFamily="18" charset="0"/>
                            </a:rPr>
                            <m:t>𝜋</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𝑅</m:t>
                              </m:r>
                            </m:e>
                            <m:sub>
                              <m:r>
                                <a:rPr lang="en-US" i="1">
                                  <a:solidFill>
                                    <a:schemeClr val="accent6"/>
                                  </a:solidFill>
                                  <a:latin typeface="Cambria Math" panose="02040503050406030204" pitchFamily="18" charset="0"/>
                                  <a:ea typeface="Cambria Math" panose="02040503050406030204" pitchFamily="18" charset="0"/>
                                </a:rPr>
                                <m:t>4</m:t>
                              </m:r>
                            </m:sub>
                          </m:sSub>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𝐶</m:t>
                              </m:r>
                            </m:e>
                            <m:sub>
                              <m:r>
                                <a:rPr lang="en-US" i="1">
                                  <a:solidFill>
                                    <a:schemeClr val="accent6"/>
                                  </a:solidFill>
                                  <a:latin typeface="Cambria Math" panose="02040503050406030204" pitchFamily="18" charset="0"/>
                                  <a:ea typeface="Cambria Math" panose="02040503050406030204" pitchFamily="18" charset="0"/>
                                </a:rPr>
                                <m:t>12</m:t>
                              </m:r>
                            </m:sub>
                          </m:sSub>
                        </m:e>
                      </m:d>
                      <m:r>
                        <a:rPr lang="en-US" b="0" i="1" smtClean="0">
                          <a:solidFill>
                            <a:schemeClr val="accent6"/>
                          </a:solidFill>
                          <a:latin typeface="Cambria Math" panose="02040503050406030204" pitchFamily="18" charset="0"/>
                        </a:rPr>
                        <m:t>=312.069 </m:t>
                      </m:r>
                      <m:r>
                        <a:rPr lang="en-US" b="0" i="1" smtClean="0">
                          <a:solidFill>
                            <a:schemeClr val="accent6"/>
                          </a:solidFill>
                          <a:latin typeface="Cambria Math" panose="02040503050406030204" pitchFamily="18" charset="0"/>
                        </a:rPr>
                        <m:t>𝐻𝑧</m:t>
                      </m:r>
                    </m:oMath>
                  </m:oMathPara>
                </a14:m>
                <a:endParaRPr lang="en-US" dirty="0">
                  <a:solidFill>
                    <a:schemeClr val="accent6"/>
                  </a:solidFill>
                </a:endParaRPr>
              </a:p>
            </p:txBody>
          </p:sp>
        </mc:Choice>
        <mc:Fallback xmlns="">
          <p:sp>
            <p:nvSpPr>
              <p:cNvPr id="69" name="TextBox 68">
                <a:extLst>
                  <a:ext uri="{FF2B5EF4-FFF2-40B4-BE49-F238E27FC236}">
                    <a16:creationId xmlns:a16="http://schemas.microsoft.com/office/drawing/2014/main" id="{4C014C4F-DEB1-454E-BA91-216B21325699}"/>
                  </a:ext>
                </a:extLst>
              </p:cNvPr>
              <p:cNvSpPr txBox="1">
                <a:spLocks noRot="1" noChangeAspect="1" noMove="1" noResize="1" noEditPoints="1" noAdjustHandles="1" noChangeArrowheads="1" noChangeShapeType="1" noTextEdit="1"/>
              </p:cNvSpPr>
              <p:nvPr/>
            </p:nvSpPr>
            <p:spPr>
              <a:xfrm>
                <a:off x="793750" y="2368550"/>
                <a:ext cx="3523850" cy="276999"/>
              </a:xfrm>
              <a:prstGeom prst="rect">
                <a:avLst/>
              </a:prstGeom>
              <a:blipFill>
                <a:blip r:embed="rId6"/>
                <a:stretch>
                  <a:fillRect l="-1799" t="-9091" r="-719"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6A8C99AD-9076-4A4A-B9BC-F7D876AC6448}"/>
                  </a:ext>
                </a:extLst>
              </p:cNvPr>
              <p:cNvSpPr txBox="1"/>
              <p:nvPr/>
            </p:nvSpPr>
            <p:spPr>
              <a:xfrm>
                <a:off x="793750" y="2635250"/>
                <a:ext cx="4050404" cy="3005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2"/>
                              </a:solidFill>
                              <a:latin typeface="Cambria Math" panose="02040503050406030204" pitchFamily="18" charset="0"/>
                            </a:rPr>
                          </m:ctrlPr>
                        </m:sSubSupPr>
                        <m:e>
                          <m:r>
                            <a:rPr lang="en-US" b="0" i="1" smtClean="0">
                              <a:solidFill>
                                <a:schemeClr val="accent2"/>
                              </a:solidFill>
                              <a:latin typeface="Cambria Math" panose="02040503050406030204" pitchFamily="18" charset="0"/>
                            </a:rPr>
                            <m:t>𝑓</m:t>
                          </m:r>
                        </m:e>
                        <m:sub>
                          <m:r>
                            <a:rPr lang="en-US" b="0" i="1" smtClean="0">
                              <a:solidFill>
                                <a:schemeClr val="accent2"/>
                              </a:solidFill>
                              <a:latin typeface="Cambria Math" panose="02040503050406030204" pitchFamily="18" charset="0"/>
                            </a:rPr>
                            <m:t>𝑝</m:t>
                          </m:r>
                        </m:sub>
                        <m:sup>
                          <m:r>
                            <a:rPr lang="en-US" b="0" i="1" smtClean="0">
                              <a:solidFill>
                                <a:schemeClr val="accent2"/>
                              </a:solidFill>
                              <a:latin typeface="Cambria Math" panose="02040503050406030204" pitchFamily="18" charset="0"/>
                            </a:rPr>
                            <m:t>𝑜𝑢𝑡</m:t>
                          </m:r>
                        </m:sup>
                      </m:sSubSup>
                      <m:r>
                        <a:rPr lang="en-US" b="0" i="1" smtClean="0">
                          <a:solidFill>
                            <a:schemeClr val="accent2"/>
                          </a:solidFill>
                          <a:latin typeface="Cambria Math" panose="02040503050406030204" pitchFamily="18" charset="0"/>
                        </a:rPr>
                        <m:t>=1/</m:t>
                      </m:r>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2</m:t>
                          </m:r>
                          <m:r>
                            <a:rPr lang="en-US" i="1">
                              <a:solidFill>
                                <a:schemeClr val="accent2"/>
                              </a:solidFill>
                              <a:latin typeface="Cambria Math" panose="02040503050406030204" pitchFamily="18" charset="0"/>
                              <a:ea typeface="Cambria Math" panose="02040503050406030204" pitchFamily="18" charset="0"/>
                            </a:rPr>
                            <m:t>𝜋</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m:t>
                              </m:r>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4</m:t>
                              </m:r>
                            </m:sub>
                          </m:sSub>
                          <m:r>
                            <a:rPr lang="en-US" i="1">
                              <a:solidFill>
                                <a:schemeClr val="accent2"/>
                              </a:solidFill>
                              <a:latin typeface="Cambria Math" panose="02040503050406030204" pitchFamily="18" charset="0"/>
                              <a:ea typeface="Cambria Math" panose="02040503050406030204" pitchFamily="18" charset="0"/>
                            </a:rPr>
                            <m:t>+</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5</m:t>
                              </m:r>
                            </m:sub>
                          </m:sSub>
                          <m:r>
                            <a:rPr lang="en-US" i="1">
                              <a:solidFill>
                                <a:schemeClr val="accent2"/>
                              </a:solidFill>
                              <a:latin typeface="Cambria Math" panose="02040503050406030204" pitchFamily="18" charset="0"/>
                              <a:ea typeface="Cambria Math" panose="02040503050406030204" pitchFamily="18" charset="0"/>
                            </a:rPr>
                            <m:t>)</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𝐶</m:t>
                              </m:r>
                            </m:e>
                            <m:sub>
                              <m:r>
                                <a:rPr lang="en-US" i="1">
                                  <a:solidFill>
                                    <a:schemeClr val="accent2"/>
                                  </a:solidFill>
                                  <a:latin typeface="Cambria Math" panose="02040503050406030204" pitchFamily="18" charset="0"/>
                                  <a:ea typeface="Cambria Math" panose="02040503050406030204" pitchFamily="18" charset="0"/>
                                </a:rPr>
                                <m:t>12</m:t>
                              </m:r>
                            </m:sub>
                          </m:sSub>
                        </m:e>
                      </m:d>
                      <m:r>
                        <a:rPr lang="en-US" b="0" i="1" smtClean="0">
                          <a:solidFill>
                            <a:schemeClr val="accent2"/>
                          </a:solidFill>
                          <a:latin typeface="Cambria Math" panose="02040503050406030204" pitchFamily="18" charset="0"/>
                        </a:rPr>
                        <m:t>=85. 110 </m:t>
                      </m:r>
                      <m:r>
                        <a:rPr lang="en-US" b="0" i="1" smtClean="0">
                          <a:solidFill>
                            <a:schemeClr val="accent2"/>
                          </a:solidFill>
                          <a:latin typeface="Cambria Math" panose="02040503050406030204" pitchFamily="18" charset="0"/>
                        </a:rPr>
                        <m:t>𝐻𝑧</m:t>
                      </m:r>
                    </m:oMath>
                  </m:oMathPara>
                </a14:m>
                <a:endParaRPr lang="en-US" dirty="0">
                  <a:solidFill>
                    <a:schemeClr val="accent2"/>
                  </a:solidFill>
                </a:endParaRPr>
              </a:p>
            </p:txBody>
          </p:sp>
        </mc:Choice>
        <mc:Fallback xmlns="">
          <p:sp>
            <p:nvSpPr>
              <p:cNvPr id="70" name="TextBox 69">
                <a:extLst>
                  <a:ext uri="{FF2B5EF4-FFF2-40B4-BE49-F238E27FC236}">
                    <a16:creationId xmlns:a16="http://schemas.microsoft.com/office/drawing/2014/main" id="{6A8C99AD-9076-4A4A-B9BC-F7D876AC6448}"/>
                  </a:ext>
                </a:extLst>
              </p:cNvPr>
              <p:cNvSpPr txBox="1">
                <a:spLocks noRot="1" noChangeAspect="1" noMove="1" noResize="1" noEditPoints="1" noAdjustHandles="1" noChangeArrowheads="1" noChangeShapeType="1" noTextEdit="1"/>
              </p:cNvSpPr>
              <p:nvPr/>
            </p:nvSpPr>
            <p:spPr>
              <a:xfrm>
                <a:off x="793750" y="2635250"/>
                <a:ext cx="4050404" cy="300531"/>
              </a:xfrm>
              <a:prstGeom prst="rect">
                <a:avLst/>
              </a:prstGeom>
              <a:blipFill>
                <a:blip r:embed="rId7"/>
                <a:stretch>
                  <a:fillRect l="-1567" t="-8333" r="-62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C0E985AD-5763-9144-BD17-02D17E3B4FC2}"/>
                  </a:ext>
                </a:extLst>
              </p:cNvPr>
              <p:cNvSpPr txBox="1"/>
              <p:nvPr/>
            </p:nvSpPr>
            <p:spPr>
              <a:xfrm>
                <a:off x="793750" y="3524250"/>
                <a:ext cx="3988336" cy="285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𝑓</m:t>
                          </m:r>
                        </m:e>
                        <m:sub>
                          <m:r>
                            <a:rPr lang="en-US" b="0" i="1" smtClean="0">
                              <a:solidFill>
                                <a:schemeClr val="accent6"/>
                              </a:solidFill>
                              <a:latin typeface="Cambria Math" panose="02040503050406030204" pitchFamily="18" charset="0"/>
                            </a:rPr>
                            <m:t>𝑧</m:t>
                          </m:r>
                        </m:sub>
                        <m:sup>
                          <m:r>
                            <a:rPr lang="en-US" b="0" i="1" smtClean="0">
                              <a:solidFill>
                                <a:schemeClr val="accent6"/>
                              </a:solidFill>
                              <a:latin typeface="Cambria Math" panose="02040503050406030204" pitchFamily="18" charset="0"/>
                            </a:rPr>
                            <m:t>𝑐𝑜𝑖𝑙</m:t>
                          </m:r>
                        </m:sup>
                      </m:sSubSup>
                      <m:r>
                        <a:rPr lang="en-US" b="0" i="1" smtClean="0">
                          <a:solidFill>
                            <a:schemeClr val="accent6"/>
                          </a:solidFill>
                          <a:latin typeface="Cambria Math" panose="02040503050406030204" pitchFamily="18" charset="0"/>
                        </a:rPr>
                        <m:t>=1/</m:t>
                      </m:r>
                      <m:d>
                        <m:dPr>
                          <m:ctrlPr>
                            <a:rPr lang="en-US" i="1">
                              <a:solidFill>
                                <a:schemeClr val="accent6"/>
                              </a:solidFill>
                              <a:latin typeface="Cambria Math" panose="02040503050406030204" pitchFamily="18" charset="0"/>
                            </a:rPr>
                          </m:ctrlPr>
                        </m:dPr>
                        <m:e>
                          <m:r>
                            <a:rPr lang="en-US" i="1">
                              <a:solidFill>
                                <a:schemeClr val="accent6"/>
                              </a:solidFill>
                              <a:latin typeface="Cambria Math" panose="02040503050406030204" pitchFamily="18" charset="0"/>
                            </a:rPr>
                            <m:t>2</m:t>
                          </m:r>
                          <m:r>
                            <a:rPr lang="en-US" i="1">
                              <a:solidFill>
                                <a:schemeClr val="accent6"/>
                              </a:solidFill>
                              <a:latin typeface="Cambria Math" panose="02040503050406030204" pitchFamily="18" charset="0"/>
                              <a:ea typeface="Cambria Math" panose="02040503050406030204" pitchFamily="18" charset="0"/>
                            </a:rPr>
                            <m:t>𝜋</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𝐿</m:t>
                              </m:r>
                            </m:e>
                            <m:sub>
                              <m:r>
                                <a:rPr lang="en-US" b="0" i="1" smtClean="0">
                                  <a:solidFill>
                                    <a:schemeClr val="accent6"/>
                                  </a:solidFill>
                                  <a:latin typeface="Cambria Math" panose="02040503050406030204" pitchFamily="18" charset="0"/>
                                  <a:ea typeface="Cambria Math" panose="02040503050406030204" pitchFamily="18" charset="0"/>
                                </a:rPr>
                                <m:t>𝑐𝑜𝑖𝑙</m:t>
                              </m:r>
                            </m:sub>
                          </m:sSub>
                          <m:r>
                            <a:rPr lang="en-US" b="0" i="1" smtClean="0">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𝑅</m:t>
                              </m:r>
                            </m:e>
                            <m:sub>
                              <m:r>
                                <a:rPr lang="en-US" b="0" i="1" smtClean="0">
                                  <a:solidFill>
                                    <a:schemeClr val="accent6"/>
                                  </a:solidFill>
                                  <a:latin typeface="Cambria Math" panose="02040503050406030204" pitchFamily="18" charset="0"/>
                                  <a:ea typeface="Cambria Math" panose="02040503050406030204" pitchFamily="18" charset="0"/>
                                </a:rPr>
                                <m:t>𝑐𝑜𝑖𝑙</m:t>
                              </m:r>
                            </m:sub>
                          </m:sSub>
                        </m:e>
                      </m:d>
                      <m:r>
                        <a:rPr lang="en-US" b="0" i="1" smtClean="0">
                          <a:solidFill>
                            <a:schemeClr val="accent6"/>
                          </a:solidFill>
                          <a:latin typeface="Cambria Math" panose="02040503050406030204" pitchFamily="18" charset="0"/>
                        </a:rPr>
                        <m:t>=571.085 </m:t>
                      </m:r>
                      <m:r>
                        <a:rPr lang="en-US" b="0" i="1" smtClean="0">
                          <a:solidFill>
                            <a:schemeClr val="accent6"/>
                          </a:solidFill>
                          <a:latin typeface="Cambria Math" panose="02040503050406030204" pitchFamily="18" charset="0"/>
                        </a:rPr>
                        <m:t>𝐻𝑧</m:t>
                      </m:r>
                    </m:oMath>
                  </m:oMathPara>
                </a14:m>
                <a:endParaRPr lang="en-US" dirty="0">
                  <a:solidFill>
                    <a:schemeClr val="accent6"/>
                  </a:solidFill>
                </a:endParaRPr>
              </a:p>
            </p:txBody>
          </p:sp>
        </mc:Choice>
        <mc:Fallback xmlns="">
          <p:sp>
            <p:nvSpPr>
              <p:cNvPr id="71" name="TextBox 70">
                <a:extLst>
                  <a:ext uri="{FF2B5EF4-FFF2-40B4-BE49-F238E27FC236}">
                    <a16:creationId xmlns:a16="http://schemas.microsoft.com/office/drawing/2014/main" id="{C0E985AD-5763-9144-BD17-02D17E3B4FC2}"/>
                  </a:ext>
                </a:extLst>
              </p:cNvPr>
              <p:cNvSpPr txBox="1">
                <a:spLocks noRot="1" noChangeAspect="1" noMove="1" noResize="1" noEditPoints="1" noAdjustHandles="1" noChangeArrowheads="1" noChangeShapeType="1" noTextEdit="1"/>
              </p:cNvSpPr>
              <p:nvPr/>
            </p:nvSpPr>
            <p:spPr>
              <a:xfrm>
                <a:off x="793750" y="3524250"/>
                <a:ext cx="3988336" cy="285912"/>
              </a:xfrm>
              <a:prstGeom prst="rect">
                <a:avLst/>
              </a:prstGeom>
              <a:blipFill>
                <a:blip r:embed="rId8"/>
                <a:stretch>
                  <a:fillRect l="-1587" t="-4348" r="-317"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831E1C5-79E3-C244-AC93-583B83C27BBD}"/>
                  </a:ext>
                </a:extLst>
              </p:cNvPr>
              <p:cNvSpPr txBox="1"/>
              <p:nvPr/>
            </p:nvSpPr>
            <p:spPr>
              <a:xfrm>
                <a:off x="679450" y="5505450"/>
                <a:ext cx="4104905"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𝑓</m:t>
                          </m:r>
                        </m:e>
                        <m:sub>
                          <m:r>
                            <a:rPr lang="en-US" b="0" i="1" smtClean="0">
                              <a:solidFill>
                                <a:schemeClr val="accent6"/>
                              </a:solidFill>
                              <a:latin typeface="Cambria Math" panose="02040503050406030204" pitchFamily="18" charset="0"/>
                            </a:rPr>
                            <m:t>𝑧</m:t>
                          </m:r>
                        </m:sub>
                        <m:sup>
                          <m:r>
                            <a:rPr lang="en-US" b="0" i="1" smtClean="0">
                              <a:solidFill>
                                <a:schemeClr val="accent6"/>
                              </a:solidFill>
                              <a:latin typeface="Cambria Math" panose="02040503050406030204" pitchFamily="18" charset="0"/>
                            </a:rPr>
                            <m:t>𝑐𝑎𝑏𝑙𝑒</m:t>
                          </m:r>
                        </m:sup>
                      </m:sSubSup>
                      <m:r>
                        <a:rPr lang="en-US" b="0" i="1" smtClean="0">
                          <a:solidFill>
                            <a:schemeClr val="accent6"/>
                          </a:solidFill>
                          <a:latin typeface="Cambria Math" panose="02040503050406030204" pitchFamily="18" charset="0"/>
                        </a:rPr>
                        <m:t>=1/(</m:t>
                      </m:r>
                      <m:r>
                        <a:rPr lang="en-US" i="1">
                          <a:solidFill>
                            <a:schemeClr val="accent6"/>
                          </a:solidFill>
                          <a:latin typeface="Cambria Math" panose="02040503050406030204" pitchFamily="18" charset="0"/>
                        </a:rPr>
                        <m:t>2</m:t>
                      </m:r>
                      <m:r>
                        <a:rPr lang="en-US" i="1">
                          <a:solidFill>
                            <a:schemeClr val="accent6"/>
                          </a:solidFill>
                          <a:latin typeface="Cambria Math" panose="02040503050406030204" pitchFamily="18" charset="0"/>
                          <a:ea typeface="Cambria Math" panose="02040503050406030204" pitchFamily="18" charset="0"/>
                        </a:rPr>
                        <m:t>𝜋</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𝑅</m:t>
                          </m:r>
                        </m:e>
                        <m:sub>
                          <m:r>
                            <a:rPr lang="en-US" i="1">
                              <a:solidFill>
                                <a:schemeClr val="accent6"/>
                              </a:solidFill>
                              <a:latin typeface="Cambria Math" panose="02040503050406030204" pitchFamily="18" charset="0"/>
                              <a:ea typeface="Cambria Math" panose="02040503050406030204" pitchFamily="18" charset="0"/>
                            </a:rPr>
                            <m:t>𝑐𝑎𝑏𝑙𝑒</m:t>
                          </m:r>
                        </m:sub>
                      </m:sSub>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𝐶</m:t>
                          </m:r>
                        </m:e>
                        <m:sub>
                          <m:r>
                            <a:rPr lang="en-US" i="1">
                              <a:solidFill>
                                <a:schemeClr val="accent6"/>
                              </a:solidFill>
                              <a:latin typeface="Cambria Math" panose="02040503050406030204" pitchFamily="18" charset="0"/>
                              <a:ea typeface="Cambria Math" panose="02040503050406030204" pitchFamily="18" charset="0"/>
                            </a:rPr>
                            <m:t>𝑐𝑎𝑏𝑙𝑒</m:t>
                          </m:r>
                        </m:sub>
                      </m:sSub>
                      <m:r>
                        <a:rPr lang="en-US" b="0" i="1" smtClean="0">
                          <a:solidFill>
                            <a:schemeClr val="accent6"/>
                          </a:solidFill>
                          <a:latin typeface="Cambria Math" panose="02040503050406030204" pitchFamily="18" charset="0"/>
                          <a:ea typeface="Cambria Math" panose="02040503050406030204" pitchFamily="18" charset="0"/>
                        </a:rPr>
                        <m:t>)</m:t>
                      </m:r>
                      <m:r>
                        <a:rPr lang="en-US" b="0" i="1" smtClean="0">
                          <a:solidFill>
                            <a:schemeClr val="accent6"/>
                          </a:solidFill>
                          <a:latin typeface="Cambria Math" panose="02040503050406030204" pitchFamily="18" charset="0"/>
                        </a:rPr>
                        <m:t>=2.27 </m:t>
                      </m:r>
                      <m:r>
                        <a:rPr lang="en-US" b="0" i="1" smtClean="0">
                          <a:solidFill>
                            <a:schemeClr val="accent6"/>
                          </a:solidFill>
                          <a:latin typeface="Cambria Math" panose="02040503050406030204" pitchFamily="18" charset="0"/>
                        </a:rPr>
                        <m:t>𝑀𝐻𝑧</m:t>
                      </m:r>
                    </m:oMath>
                  </m:oMathPara>
                </a14:m>
                <a:endParaRPr lang="en-US" dirty="0">
                  <a:solidFill>
                    <a:schemeClr val="accent6"/>
                  </a:solidFill>
                </a:endParaRPr>
              </a:p>
            </p:txBody>
          </p:sp>
        </mc:Choice>
        <mc:Fallback xmlns="">
          <p:sp>
            <p:nvSpPr>
              <p:cNvPr id="72" name="TextBox 71">
                <a:extLst>
                  <a:ext uri="{FF2B5EF4-FFF2-40B4-BE49-F238E27FC236}">
                    <a16:creationId xmlns:a16="http://schemas.microsoft.com/office/drawing/2014/main" id="{1831E1C5-79E3-C244-AC93-583B83C27BBD}"/>
                  </a:ext>
                </a:extLst>
              </p:cNvPr>
              <p:cNvSpPr txBox="1">
                <a:spLocks noRot="1" noChangeAspect="1" noMove="1" noResize="1" noEditPoints="1" noAdjustHandles="1" noChangeArrowheads="1" noChangeShapeType="1" noTextEdit="1"/>
              </p:cNvSpPr>
              <p:nvPr/>
            </p:nvSpPr>
            <p:spPr>
              <a:xfrm>
                <a:off x="679450" y="5505450"/>
                <a:ext cx="4104905" cy="281937"/>
              </a:xfrm>
              <a:prstGeom prst="rect">
                <a:avLst/>
              </a:prstGeom>
              <a:blipFill>
                <a:blip r:embed="rId9"/>
                <a:stretch>
                  <a:fillRect l="-1543" t="-8696" r="-617"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F7F32AA3-EDC4-2347-B471-C0FECE8B6B2A}"/>
                  </a:ext>
                </a:extLst>
              </p:cNvPr>
              <p:cNvSpPr txBox="1"/>
              <p:nvPr/>
            </p:nvSpPr>
            <p:spPr>
              <a:xfrm>
                <a:off x="819150" y="5162550"/>
                <a:ext cx="3988336" cy="285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𝑓</m:t>
                          </m:r>
                        </m:e>
                        <m:sub>
                          <m:r>
                            <a:rPr lang="en-US" b="0" i="1" smtClean="0">
                              <a:solidFill>
                                <a:schemeClr val="accent6"/>
                              </a:solidFill>
                              <a:latin typeface="Cambria Math" panose="02040503050406030204" pitchFamily="18" charset="0"/>
                            </a:rPr>
                            <m:t>𝑧</m:t>
                          </m:r>
                        </m:sub>
                        <m:sup>
                          <m:r>
                            <a:rPr lang="en-US" b="0" i="1" smtClean="0">
                              <a:solidFill>
                                <a:schemeClr val="accent6"/>
                              </a:solidFill>
                              <a:latin typeface="Cambria Math" panose="02040503050406030204" pitchFamily="18" charset="0"/>
                            </a:rPr>
                            <m:t>𝑐𝑜𝑖𝑙</m:t>
                          </m:r>
                        </m:sup>
                      </m:sSubSup>
                      <m:r>
                        <a:rPr lang="en-US" b="0" i="1" smtClean="0">
                          <a:solidFill>
                            <a:schemeClr val="accent6"/>
                          </a:solidFill>
                          <a:latin typeface="Cambria Math" panose="02040503050406030204" pitchFamily="18" charset="0"/>
                        </a:rPr>
                        <m:t>=1/</m:t>
                      </m:r>
                      <m:d>
                        <m:dPr>
                          <m:ctrlPr>
                            <a:rPr lang="en-US" i="1">
                              <a:solidFill>
                                <a:schemeClr val="accent6"/>
                              </a:solidFill>
                              <a:latin typeface="Cambria Math" panose="02040503050406030204" pitchFamily="18" charset="0"/>
                            </a:rPr>
                          </m:ctrlPr>
                        </m:dPr>
                        <m:e>
                          <m:r>
                            <a:rPr lang="en-US" i="1">
                              <a:solidFill>
                                <a:schemeClr val="accent6"/>
                              </a:solidFill>
                              <a:latin typeface="Cambria Math" panose="02040503050406030204" pitchFamily="18" charset="0"/>
                            </a:rPr>
                            <m:t>2</m:t>
                          </m:r>
                          <m:r>
                            <a:rPr lang="en-US" i="1">
                              <a:solidFill>
                                <a:schemeClr val="accent6"/>
                              </a:solidFill>
                              <a:latin typeface="Cambria Math" panose="02040503050406030204" pitchFamily="18" charset="0"/>
                              <a:ea typeface="Cambria Math" panose="02040503050406030204" pitchFamily="18" charset="0"/>
                            </a:rPr>
                            <m:t>𝜋</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𝐿</m:t>
                              </m:r>
                            </m:e>
                            <m:sub>
                              <m:r>
                                <a:rPr lang="en-US" b="0" i="1" smtClean="0">
                                  <a:solidFill>
                                    <a:schemeClr val="accent6"/>
                                  </a:solidFill>
                                  <a:latin typeface="Cambria Math" panose="02040503050406030204" pitchFamily="18" charset="0"/>
                                  <a:ea typeface="Cambria Math" panose="02040503050406030204" pitchFamily="18" charset="0"/>
                                </a:rPr>
                                <m:t>𝑐𝑜𝑖𝑙</m:t>
                              </m:r>
                            </m:sub>
                          </m:sSub>
                          <m:r>
                            <a:rPr lang="en-US" b="0" i="1" smtClean="0">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𝑅</m:t>
                              </m:r>
                            </m:e>
                            <m:sub>
                              <m:r>
                                <a:rPr lang="en-US" b="0" i="1" smtClean="0">
                                  <a:solidFill>
                                    <a:schemeClr val="accent6"/>
                                  </a:solidFill>
                                  <a:latin typeface="Cambria Math" panose="02040503050406030204" pitchFamily="18" charset="0"/>
                                  <a:ea typeface="Cambria Math" panose="02040503050406030204" pitchFamily="18" charset="0"/>
                                </a:rPr>
                                <m:t>𝑐𝑜𝑖𝑙</m:t>
                              </m:r>
                            </m:sub>
                          </m:sSub>
                        </m:e>
                      </m:d>
                      <m:r>
                        <a:rPr lang="en-US" b="0" i="1" smtClean="0">
                          <a:solidFill>
                            <a:schemeClr val="accent6"/>
                          </a:solidFill>
                          <a:latin typeface="Cambria Math" panose="02040503050406030204" pitchFamily="18" charset="0"/>
                        </a:rPr>
                        <m:t>=571.085 </m:t>
                      </m:r>
                      <m:r>
                        <a:rPr lang="en-US" b="0" i="1" smtClean="0">
                          <a:solidFill>
                            <a:schemeClr val="accent6"/>
                          </a:solidFill>
                          <a:latin typeface="Cambria Math" panose="02040503050406030204" pitchFamily="18" charset="0"/>
                        </a:rPr>
                        <m:t>𝐻𝑧</m:t>
                      </m:r>
                    </m:oMath>
                  </m:oMathPara>
                </a14:m>
                <a:endParaRPr lang="en-US" dirty="0">
                  <a:solidFill>
                    <a:schemeClr val="accent6"/>
                  </a:solidFill>
                </a:endParaRPr>
              </a:p>
            </p:txBody>
          </p:sp>
        </mc:Choice>
        <mc:Fallback xmlns="">
          <p:sp>
            <p:nvSpPr>
              <p:cNvPr id="74" name="TextBox 73">
                <a:extLst>
                  <a:ext uri="{FF2B5EF4-FFF2-40B4-BE49-F238E27FC236}">
                    <a16:creationId xmlns:a16="http://schemas.microsoft.com/office/drawing/2014/main" id="{F7F32AA3-EDC4-2347-B471-C0FECE8B6B2A}"/>
                  </a:ext>
                </a:extLst>
              </p:cNvPr>
              <p:cNvSpPr txBox="1">
                <a:spLocks noRot="1" noChangeAspect="1" noMove="1" noResize="1" noEditPoints="1" noAdjustHandles="1" noChangeArrowheads="1" noChangeShapeType="1" noTextEdit="1"/>
              </p:cNvSpPr>
              <p:nvPr/>
            </p:nvSpPr>
            <p:spPr>
              <a:xfrm>
                <a:off x="819150" y="5162550"/>
                <a:ext cx="3988336" cy="285912"/>
              </a:xfrm>
              <a:prstGeom prst="rect">
                <a:avLst/>
              </a:prstGeom>
              <a:blipFill>
                <a:blip r:embed="rId8"/>
                <a:stretch>
                  <a:fillRect l="-1587" t="-4348" r="-317"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A47DE1AB-A7B2-6145-A300-00A44BD35F04}"/>
                  </a:ext>
                </a:extLst>
              </p:cNvPr>
              <p:cNvSpPr txBox="1"/>
              <p:nvPr/>
            </p:nvSpPr>
            <p:spPr>
              <a:xfrm>
                <a:off x="0" y="5810250"/>
                <a:ext cx="5910143"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2"/>
                              </a:solidFill>
                              <a:latin typeface="Cambria Math" panose="02040503050406030204" pitchFamily="18" charset="0"/>
                            </a:rPr>
                          </m:ctrlPr>
                        </m:sSubSupPr>
                        <m:e>
                          <m:r>
                            <a:rPr lang="en-US" b="0" i="1" smtClean="0">
                              <a:solidFill>
                                <a:schemeClr val="accent2"/>
                              </a:solidFill>
                              <a:latin typeface="Cambria Math" panose="02040503050406030204" pitchFamily="18" charset="0"/>
                            </a:rPr>
                            <m:t>𝑓</m:t>
                          </m:r>
                        </m:e>
                        <m:sub>
                          <m:r>
                            <a:rPr lang="en-US" b="0" i="1" smtClean="0">
                              <a:solidFill>
                                <a:schemeClr val="accent2"/>
                              </a:solidFill>
                              <a:latin typeface="Cambria Math" panose="02040503050406030204" pitchFamily="18" charset="0"/>
                            </a:rPr>
                            <m:t>𝑝</m:t>
                          </m:r>
                        </m:sub>
                        <m:sup>
                          <m:r>
                            <a:rPr lang="en-US" b="0" i="1" smtClean="0">
                              <a:solidFill>
                                <a:schemeClr val="accent2"/>
                              </a:solidFill>
                              <a:latin typeface="Cambria Math" panose="02040503050406030204" pitchFamily="18" charset="0"/>
                            </a:rPr>
                            <m:t>𝑐𝑜𝑖𝑙</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𝑐𝑎𝑏𝑙𝑒</m:t>
                          </m:r>
                        </m:sup>
                      </m:sSubSup>
                      <m:r>
                        <a:rPr lang="en-US" b="0" i="1" smtClean="0">
                          <a:solidFill>
                            <a:schemeClr val="accent2"/>
                          </a:solidFill>
                          <a:latin typeface="Cambria Math" panose="02040503050406030204" pitchFamily="18" charset="0"/>
                        </a:rPr>
                        <m:t>=1/(2</m:t>
                      </m:r>
                      <m:r>
                        <a:rPr lang="en-US" b="0" i="1" smtClean="0">
                          <a:solidFill>
                            <a:schemeClr val="accent2"/>
                          </a:solidFill>
                          <a:latin typeface="Cambria Math" panose="02040503050406030204" pitchFamily="18" charset="0"/>
                          <a:ea typeface="Cambria Math" panose="02040503050406030204" pitchFamily="18" charset="0"/>
                        </a:rPr>
                        <m:t>𝜋</m:t>
                      </m:r>
                      <m:r>
                        <a:rPr lang="en-US" b="0" i="1" smtClean="0">
                          <a:solidFill>
                            <a:schemeClr val="accent2"/>
                          </a:solidFill>
                          <a:latin typeface="Cambria Math" panose="02040503050406030204" pitchFamily="18" charset="0"/>
                        </a:rPr>
                        <m:t>)</m:t>
                      </m:r>
                      <m:rad>
                        <m:radPr>
                          <m:degHide m:val="on"/>
                          <m:ctrlPr>
                            <a:rPr lang="en-US" b="0" i="1" smtClean="0">
                              <a:solidFill>
                                <a:schemeClr val="accent2"/>
                              </a:solidFill>
                              <a:latin typeface="Cambria Math" panose="02040503050406030204" pitchFamily="18" charset="0"/>
                            </a:rPr>
                          </m:ctrlPr>
                        </m:radPr>
                        <m:deg/>
                        <m:e>
                          <m:f>
                            <m:fPr>
                              <m:ctrlPr>
                                <a:rPr lang="en-US" b="0" i="1" smtClean="0">
                                  <a:solidFill>
                                    <a:schemeClr val="accent2"/>
                                  </a:solidFill>
                                  <a:latin typeface="Cambria Math" panose="02040503050406030204" pitchFamily="18" charset="0"/>
                                </a:rPr>
                              </m:ctrlPr>
                            </m:fPr>
                            <m:num>
                              <m:r>
                                <a:rPr lang="en-US" b="0" i="1" smtClean="0">
                                  <a:solidFill>
                                    <a:schemeClr val="accent2"/>
                                  </a:solidFill>
                                  <a:latin typeface="Cambria Math" panose="02040503050406030204" pitchFamily="18" charset="0"/>
                                </a:rPr>
                                <m:t>1</m:t>
                              </m:r>
                            </m:num>
                            <m:den>
                              <m:r>
                                <a:rPr lang="en-US" b="0" i="1" smtClean="0">
                                  <a:solidFill>
                                    <a:schemeClr val="accent2"/>
                                  </a:solidFill>
                                  <a:latin typeface="Cambria Math" panose="02040503050406030204" pitchFamily="18" charset="0"/>
                                </a:rPr>
                                <m:t>(1/2</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𝐿</m:t>
                                  </m:r>
                                </m:e>
                                <m:sub>
                                  <m:r>
                                    <a:rPr lang="en-US" b="0" i="1" smtClean="0">
                                      <a:solidFill>
                                        <a:schemeClr val="accent2"/>
                                      </a:solidFill>
                                      <a:latin typeface="Cambria Math" panose="02040503050406030204" pitchFamily="18" charset="0"/>
                                    </a:rPr>
                                    <m:t>𝑐𝑜𝑖𝑙</m:t>
                                  </m:r>
                                </m:sub>
                              </m:sSub>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𝐶</m:t>
                                  </m:r>
                                </m:e>
                                <m:sub>
                                  <m:r>
                                    <a:rPr lang="en-US" b="0" i="1" smtClean="0">
                                      <a:solidFill>
                                        <a:schemeClr val="accent2"/>
                                      </a:solidFill>
                                      <a:latin typeface="Cambria Math" panose="02040503050406030204" pitchFamily="18" charset="0"/>
                                    </a:rPr>
                                    <m:t>𝑐𝑎𝑏𝑙𝑒</m:t>
                                  </m:r>
                                </m:sub>
                              </m:sSub>
                            </m:den>
                          </m:f>
                          <m:r>
                            <a:rPr lang="en-US" b="0" i="1" smtClean="0">
                              <a:solidFill>
                                <a:schemeClr val="accent2"/>
                              </a:solidFill>
                              <a:latin typeface="Cambria Math" panose="02040503050406030204" pitchFamily="18" charset="0"/>
                            </a:rPr>
                            <m:t>−</m:t>
                          </m:r>
                          <m:sSup>
                            <m:sSupPr>
                              <m:ctrlPr>
                                <a:rPr lang="en-US" b="0" i="1" smtClean="0">
                                  <a:solidFill>
                                    <a:schemeClr val="accent2"/>
                                  </a:solidFill>
                                  <a:latin typeface="Cambria Math" panose="02040503050406030204" pitchFamily="18" charset="0"/>
                                </a:rPr>
                              </m:ctrlPr>
                            </m:sSupPr>
                            <m:e>
                              <m:d>
                                <m:dPr>
                                  <m:ctrlPr>
                                    <a:rPr lang="en-US" b="0" i="1" smtClean="0">
                                      <a:solidFill>
                                        <a:schemeClr val="accent2"/>
                                      </a:solidFill>
                                      <a:latin typeface="Cambria Math" panose="02040503050406030204" pitchFamily="18" charset="0"/>
                                    </a:rPr>
                                  </m:ctrlPr>
                                </m:dPr>
                                <m:e>
                                  <m:f>
                                    <m:fPr>
                                      <m:ctrlPr>
                                        <a:rPr lang="en-US" b="0" i="1" smtClean="0">
                                          <a:solidFill>
                                            <a:schemeClr val="accent2"/>
                                          </a:solidFill>
                                          <a:latin typeface="Cambria Math" panose="02040503050406030204" pitchFamily="18" charset="0"/>
                                        </a:rPr>
                                      </m:ctrlPr>
                                    </m:fPr>
                                    <m:num>
                                      <m:r>
                                        <a:rPr lang="en-US" b="0" i="1" smtClean="0">
                                          <a:solidFill>
                                            <a:schemeClr val="accent2"/>
                                          </a:solidFill>
                                          <a:latin typeface="Cambria Math" panose="02040503050406030204" pitchFamily="18" charset="0"/>
                                        </a:rPr>
                                        <m:t>2</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𝑅</m:t>
                                          </m:r>
                                        </m:e>
                                        <m:sub>
                                          <m:r>
                                            <a:rPr lang="en-US" b="0" i="1" smtClean="0">
                                              <a:solidFill>
                                                <a:schemeClr val="accent2"/>
                                              </a:solidFill>
                                              <a:latin typeface="Cambria Math" panose="02040503050406030204" pitchFamily="18" charset="0"/>
                                            </a:rPr>
                                            <m:t>𝑐𝑎𝑏𝑙𝑒</m:t>
                                          </m:r>
                                        </m:sub>
                                      </m:sSub>
                                      <m:r>
                                        <a:rPr lang="en-US" b="0" i="1" smtClean="0">
                                          <a:solidFill>
                                            <a:schemeClr val="accent2"/>
                                          </a:solidFill>
                                          <a:latin typeface="Cambria Math" panose="02040503050406030204" pitchFamily="18" charset="0"/>
                                        </a:rPr>
                                        <m:t>+</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𝑅</m:t>
                                          </m:r>
                                        </m:e>
                                        <m:sub>
                                          <m:r>
                                            <a:rPr lang="en-US" b="0" i="1" smtClean="0">
                                              <a:solidFill>
                                                <a:schemeClr val="accent2"/>
                                              </a:solidFill>
                                              <a:latin typeface="Cambria Math" panose="02040503050406030204" pitchFamily="18" charset="0"/>
                                            </a:rPr>
                                            <m:t>𝑐𝑜𝑖𝑙</m:t>
                                          </m:r>
                                        </m:sub>
                                      </m:sSub>
                                    </m:num>
                                    <m:den>
                                      <m:r>
                                        <a:rPr lang="en-US" b="0" i="1" smtClean="0">
                                          <a:solidFill>
                                            <a:schemeClr val="accent2"/>
                                          </a:solidFill>
                                          <a:latin typeface="Cambria Math" panose="02040503050406030204" pitchFamily="18" charset="0"/>
                                        </a:rPr>
                                        <m:t>(1/2)</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𝐿</m:t>
                                          </m:r>
                                        </m:e>
                                        <m:sub>
                                          <m:r>
                                            <a:rPr lang="en-US" b="0" i="1" smtClean="0">
                                              <a:solidFill>
                                                <a:schemeClr val="accent2"/>
                                              </a:solidFill>
                                              <a:latin typeface="Cambria Math" panose="02040503050406030204" pitchFamily="18" charset="0"/>
                                            </a:rPr>
                                            <m:t>𝑐𝑜𝑖𝑙</m:t>
                                          </m:r>
                                        </m:sub>
                                      </m:sSub>
                                    </m:den>
                                  </m:f>
                                </m:e>
                              </m:d>
                            </m:e>
                            <m:sup>
                              <m:r>
                                <a:rPr lang="en-US" b="0" i="1" smtClean="0">
                                  <a:solidFill>
                                    <a:schemeClr val="accent2"/>
                                  </a:solidFill>
                                  <a:latin typeface="Cambria Math" panose="02040503050406030204" pitchFamily="18" charset="0"/>
                                </a:rPr>
                                <m:t>2</m:t>
                              </m:r>
                            </m:sup>
                          </m:sSup>
                        </m:e>
                      </m:rad>
                    </m:oMath>
                  </m:oMathPara>
                </a14:m>
                <a:endParaRPr lang="en-US" dirty="0">
                  <a:solidFill>
                    <a:schemeClr val="accent2"/>
                  </a:solidFill>
                </a:endParaRPr>
              </a:p>
            </p:txBody>
          </p:sp>
        </mc:Choice>
        <mc:Fallback xmlns="">
          <p:sp>
            <p:nvSpPr>
              <p:cNvPr id="75" name="TextBox 74">
                <a:extLst>
                  <a:ext uri="{FF2B5EF4-FFF2-40B4-BE49-F238E27FC236}">
                    <a16:creationId xmlns:a16="http://schemas.microsoft.com/office/drawing/2014/main" id="{A47DE1AB-A7B2-6145-A300-00A44BD35F04}"/>
                  </a:ext>
                </a:extLst>
              </p:cNvPr>
              <p:cNvSpPr txBox="1">
                <a:spLocks noRot="1" noChangeAspect="1" noMove="1" noResize="1" noEditPoints="1" noAdjustHandles="1" noChangeArrowheads="1" noChangeShapeType="1" noTextEdit="1"/>
              </p:cNvSpPr>
              <p:nvPr/>
            </p:nvSpPr>
            <p:spPr>
              <a:xfrm>
                <a:off x="0" y="5810250"/>
                <a:ext cx="5910143" cy="818366"/>
              </a:xfrm>
              <a:prstGeom prst="rect">
                <a:avLst/>
              </a:prstGeom>
              <a:blipFill>
                <a:blip r:embed="rId10"/>
                <a:stretch>
                  <a:fillRect l="-860"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8CA56365-9F73-0849-A5B6-38579DB658C1}"/>
                  </a:ext>
                </a:extLst>
              </p:cNvPr>
              <p:cNvSpPr txBox="1"/>
              <p:nvPr/>
            </p:nvSpPr>
            <p:spPr>
              <a:xfrm>
                <a:off x="5956300" y="6102350"/>
                <a:ext cx="14418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=65.063 </m:t>
                      </m:r>
                      <m:r>
                        <a:rPr lang="en-US" b="0" i="1" smtClean="0">
                          <a:solidFill>
                            <a:schemeClr val="accent2"/>
                          </a:solidFill>
                          <a:latin typeface="Cambria Math" panose="02040503050406030204" pitchFamily="18" charset="0"/>
                        </a:rPr>
                        <m:t>𝑘𝐻𝑧</m:t>
                      </m:r>
                    </m:oMath>
                  </m:oMathPara>
                </a14:m>
                <a:endParaRPr lang="en-US" dirty="0">
                  <a:solidFill>
                    <a:schemeClr val="accent2"/>
                  </a:solidFill>
                </a:endParaRPr>
              </a:p>
            </p:txBody>
          </p:sp>
        </mc:Choice>
        <mc:Fallback xmlns="">
          <p:sp>
            <p:nvSpPr>
              <p:cNvPr id="76" name="TextBox 75">
                <a:extLst>
                  <a:ext uri="{FF2B5EF4-FFF2-40B4-BE49-F238E27FC236}">
                    <a16:creationId xmlns:a16="http://schemas.microsoft.com/office/drawing/2014/main" id="{8CA56365-9F73-0849-A5B6-38579DB658C1}"/>
                  </a:ext>
                </a:extLst>
              </p:cNvPr>
              <p:cNvSpPr txBox="1">
                <a:spLocks noRot="1" noChangeAspect="1" noMove="1" noResize="1" noEditPoints="1" noAdjustHandles="1" noChangeArrowheads="1" noChangeShapeType="1" noTextEdit="1"/>
              </p:cNvSpPr>
              <p:nvPr/>
            </p:nvSpPr>
            <p:spPr>
              <a:xfrm>
                <a:off x="5956300" y="6102350"/>
                <a:ext cx="1441870" cy="276999"/>
              </a:xfrm>
              <a:prstGeom prst="rect">
                <a:avLst/>
              </a:prstGeom>
              <a:blipFill>
                <a:blip r:embed="rId11"/>
                <a:stretch>
                  <a:fillRect l="-870" t="-9091" r="-2609" b="-36364"/>
                </a:stretch>
              </a:blipFill>
            </p:spPr>
            <p:txBody>
              <a:bodyPr/>
              <a:lstStyle/>
              <a:p>
                <a:r>
                  <a:rPr lang="en-US">
                    <a:noFill/>
                  </a:rPr>
                  <a:t> </a:t>
                </a:r>
              </a:p>
            </p:txBody>
          </p:sp>
        </mc:Fallback>
      </mc:AlternateContent>
    </p:spTree>
    <p:extLst>
      <p:ext uri="{BB962C8B-B14F-4D97-AF65-F5344CB8AC3E}">
        <p14:creationId xmlns:p14="http://schemas.microsoft.com/office/powerpoint/2010/main" val="1712765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752B5D-62E4-7349-A62D-D6301DB88CFD}"/>
              </a:ext>
            </a:extLst>
          </p:cNvPr>
          <p:cNvPicPr>
            <a:picLocks noChangeAspect="1"/>
          </p:cNvPicPr>
          <p:nvPr/>
        </p:nvPicPr>
        <p:blipFill>
          <a:blip r:embed="rId2"/>
          <a:stretch>
            <a:fillRect/>
          </a:stretch>
        </p:blipFill>
        <p:spPr>
          <a:xfrm>
            <a:off x="0" y="508000"/>
            <a:ext cx="9486900" cy="6324600"/>
          </a:xfrm>
          <a:prstGeom prst="rect">
            <a:avLst/>
          </a:prstGeom>
        </p:spPr>
      </p:pic>
      <p:sp>
        <p:nvSpPr>
          <p:cNvPr id="2" name="Title 1">
            <a:extLst>
              <a:ext uri="{FF2B5EF4-FFF2-40B4-BE49-F238E27FC236}">
                <a16:creationId xmlns:a16="http://schemas.microsoft.com/office/drawing/2014/main" id="{7E45FD7B-EA65-CF42-BD7A-03D1944AFD99}"/>
              </a:ext>
            </a:extLst>
          </p:cNvPr>
          <p:cNvSpPr>
            <a:spLocks noGrp="1"/>
          </p:cNvSpPr>
          <p:nvPr>
            <p:ph type="title"/>
          </p:nvPr>
        </p:nvSpPr>
        <p:spPr/>
        <p:txBody>
          <a:bodyPr>
            <a:normAutofit fontScale="90000"/>
          </a:bodyPr>
          <a:lstStyle/>
          <a:p>
            <a:r>
              <a:rPr lang="en-US" dirty="0"/>
              <a:t>I.3 Review of the Circuit: </a:t>
            </a:r>
            <a:r>
              <a:rPr lang="en-US" sz="3100" dirty="0"/>
              <a:t>Z total: poles and zeros</a:t>
            </a:r>
            <a:endParaRPr lang="en-US" dirty="0"/>
          </a:p>
        </p:txBody>
      </p:sp>
      <p:sp>
        <p:nvSpPr>
          <p:cNvPr id="4" name="Date Placeholder 3">
            <a:extLst>
              <a:ext uri="{FF2B5EF4-FFF2-40B4-BE49-F238E27FC236}">
                <a16:creationId xmlns:a16="http://schemas.microsoft.com/office/drawing/2014/main" id="{0C2EEDA3-783B-C343-8DAF-61A8897ED6BC}"/>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BC4069BC-6123-F84C-8A5E-413E3769AD8C}"/>
              </a:ext>
            </a:extLst>
          </p:cNvPr>
          <p:cNvSpPr>
            <a:spLocks noGrp="1"/>
          </p:cNvSpPr>
          <p:nvPr>
            <p:ph type="sldNum" sz="quarter" idx="12"/>
          </p:nvPr>
        </p:nvSpPr>
        <p:spPr/>
        <p:txBody>
          <a:bodyPr/>
          <a:lstStyle/>
          <a:p>
            <a:fld id="{70339496-BD1E-F648-8321-5C9A4B4A55FA}" type="slidenum">
              <a:rPr lang="en-US" smtClean="0"/>
              <a:t>21</a:t>
            </a:fld>
            <a:endParaRPr lang="en-US"/>
          </a:p>
        </p:txBody>
      </p:sp>
      <p:cxnSp>
        <p:nvCxnSpPr>
          <p:cNvPr id="17" name="Straight Arrow Connector 16">
            <a:extLst>
              <a:ext uri="{FF2B5EF4-FFF2-40B4-BE49-F238E27FC236}">
                <a16:creationId xmlns:a16="http://schemas.microsoft.com/office/drawing/2014/main" id="{EF87E16A-181A-CE47-AEA9-F9FCDF48863E}"/>
              </a:ext>
            </a:extLst>
          </p:cNvPr>
          <p:cNvCxnSpPr>
            <a:cxnSpLocks/>
            <a:stCxn id="34" idx="0"/>
          </p:cNvCxnSpPr>
          <p:nvPr/>
        </p:nvCxnSpPr>
        <p:spPr>
          <a:xfrm flipV="1">
            <a:off x="1574800" y="2197100"/>
            <a:ext cx="863600" cy="1143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F4C5CF8-48A8-3047-8D64-F0A8631641F1}"/>
              </a:ext>
            </a:extLst>
          </p:cNvPr>
          <p:cNvCxnSpPr>
            <a:cxnSpLocks/>
            <a:stCxn id="34" idx="0"/>
          </p:cNvCxnSpPr>
          <p:nvPr/>
        </p:nvCxnSpPr>
        <p:spPr>
          <a:xfrm flipV="1">
            <a:off x="1574800" y="2032000"/>
            <a:ext cx="482600" cy="279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F477C0-7084-4C40-A695-02BA90C8EFC0}"/>
              </a:ext>
            </a:extLst>
          </p:cNvPr>
          <p:cNvCxnSpPr>
            <a:cxnSpLocks/>
          </p:cNvCxnSpPr>
          <p:nvPr/>
        </p:nvCxnSpPr>
        <p:spPr>
          <a:xfrm flipH="1">
            <a:off x="2832100" y="2933700"/>
            <a:ext cx="533400" cy="16510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597F00E-DC27-844A-8BF8-A7B5CB12D0EC}"/>
              </a:ext>
            </a:extLst>
          </p:cNvPr>
          <p:cNvCxnSpPr>
            <a:cxnSpLocks/>
          </p:cNvCxnSpPr>
          <p:nvPr/>
        </p:nvCxnSpPr>
        <p:spPr>
          <a:xfrm>
            <a:off x="5499100" y="4851400"/>
            <a:ext cx="5461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8F8A657-EDFC-3C46-8756-7EA5EBAD8774}"/>
              </a:ext>
            </a:extLst>
          </p:cNvPr>
          <p:cNvCxnSpPr>
            <a:cxnSpLocks/>
          </p:cNvCxnSpPr>
          <p:nvPr/>
        </p:nvCxnSpPr>
        <p:spPr>
          <a:xfrm>
            <a:off x="5562600" y="1689100"/>
            <a:ext cx="5461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E8CF11C-DC66-D443-9C99-23A9A310B398}"/>
              </a:ext>
            </a:extLst>
          </p:cNvPr>
          <p:cNvCxnSpPr>
            <a:cxnSpLocks/>
          </p:cNvCxnSpPr>
          <p:nvPr/>
        </p:nvCxnSpPr>
        <p:spPr>
          <a:xfrm flipH="1">
            <a:off x="8064500" y="4851400"/>
            <a:ext cx="444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B43974F-E446-3B49-B89F-51E3715F4186}"/>
              </a:ext>
            </a:extLst>
          </p:cNvPr>
          <p:cNvCxnSpPr>
            <a:cxnSpLocks/>
          </p:cNvCxnSpPr>
          <p:nvPr/>
        </p:nvCxnSpPr>
        <p:spPr>
          <a:xfrm flipH="1">
            <a:off x="8051800" y="1689100"/>
            <a:ext cx="444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84BFAAE-9511-5941-9FE5-BC1BE2B7973A}"/>
              </a:ext>
            </a:extLst>
          </p:cNvPr>
          <p:cNvSpPr txBox="1"/>
          <p:nvPr/>
        </p:nvSpPr>
        <p:spPr>
          <a:xfrm>
            <a:off x="5207001" y="3657600"/>
            <a:ext cx="2819399" cy="1169551"/>
          </a:xfrm>
          <a:prstGeom prst="rect">
            <a:avLst/>
          </a:prstGeom>
          <a:noFill/>
        </p:spPr>
        <p:txBody>
          <a:bodyPr wrap="square" rtlCol="0">
            <a:spAutoFit/>
          </a:bodyPr>
          <a:lstStyle/>
          <a:p>
            <a:r>
              <a:rPr lang="en-US" sz="1400" dirty="0">
                <a:solidFill>
                  <a:schemeClr val="accent1"/>
                </a:solidFill>
              </a:rPr>
              <a:t>Just to drive it home that </a:t>
            </a:r>
            <a:r>
              <a:rPr lang="en-US" sz="1400" dirty="0" err="1">
                <a:solidFill>
                  <a:schemeClr val="accent1"/>
                </a:solidFill>
              </a:rPr>
              <a:t>G</a:t>
            </a:r>
            <a:r>
              <a:rPr lang="en-US" sz="1400" baseline="-25000" dirty="0" err="1">
                <a:solidFill>
                  <a:schemeClr val="accent1"/>
                </a:solidFill>
              </a:rPr>
              <a:t>amp</a:t>
            </a:r>
            <a:r>
              <a:rPr lang="en-US" sz="1400" dirty="0">
                <a:solidFill>
                  <a:schemeClr val="accent1"/>
                </a:solidFill>
              </a:rPr>
              <a:t> design is confusing:</a:t>
            </a:r>
          </a:p>
          <a:p>
            <a:r>
              <a:rPr lang="en-US" sz="1400" dirty="0">
                <a:solidFill>
                  <a:schemeClr val="accent1"/>
                </a:solidFill>
              </a:rPr>
              <a:t>Here we see reactance never gets larger than Resistance below 10 kHz &gt;&gt; The load is *not* capacitive</a:t>
            </a:r>
          </a:p>
        </p:txBody>
      </p:sp>
      <p:sp>
        <p:nvSpPr>
          <p:cNvPr id="34" name="TextBox 33">
            <a:extLst>
              <a:ext uri="{FF2B5EF4-FFF2-40B4-BE49-F238E27FC236}">
                <a16:creationId xmlns:a16="http://schemas.microsoft.com/office/drawing/2014/main" id="{EFC3E234-388F-B941-A623-185075EC5B0F}"/>
              </a:ext>
            </a:extLst>
          </p:cNvPr>
          <p:cNvSpPr txBox="1"/>
          <p:nvPr/>
        </p:nvSpPr>
        <p:spPr>
          <a:xfrm>
            <a:off x="635000" y="2311400"/>
            <a:ext cx="1879599" cy="830997"/>
          </a:xfrm>
          <a:prstGeom prst="rect">
            <a:avLst/>
          </a:prstGeom>
          <a:noFill/>
        </p:spPr>
        <p:txBody>
          <a:bodyPr wrap="square" rtlCol="0">
            <a:spAutoFit/>
          </a:bodyPr>
          <a:lstStyle/>
          <a:p>
            <a:r>
              <a:rPr lang="en-US" sz="1600" b="1" dirty="0"/>
              <a:t>This 312:85 Hz </a:t>
            </a:r>
            <a:r>
              <a:rPr lang="en-US" sz="1600" b="1" dirty="0" err="1"/>
              <a:t>z:p</a:t>
            </a:r>
            <a:r>
              <a:rPr lang="en-US" sz="1600" b="1" dirty="0"/>
              <a:t> pair will define the response of State 1</a:t>
            </a:r>
          </a:p>
        </p:txBody>
      </p:sp>
      <p:cxnSp>
        <p:nvCxnSpPr>
          <p:cNvPr id="35" name="Straight Arrow Connector 34">
            <a:extLst>
              <a:ext uri="{FF2B5EF4-FFF2-40B4-BE49-F238E27FC236}">
                <a16:creationId xmlns:a16="http://schemas.microsoft.com/office/drawing/2014/main" id="{9800F926-A64B-C64A-BAE0-964868D039F8}"/>
              </a:ext>
            </a:extLst>
          </p:cNvPr>
          <p:cNvCxnSpPr>
            <a:cxnSpLocks/>
          </p:cNvCxnSpPr>
          <p:nvPr/>
        </p:nvCxnSpPr>
        <p:spPr>
          <a:xfrm flipV="1">
            <a:off x="3784600" y="1943100"/>
            <a:ext cx="317500" cy="64770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7EF30A8-75E9-D94E-B16D-9C67D7FD7E2A}"/>
              </a:ext>
            </a:extLst>
          </p:cNvPr>
          <p:cNvSpPr txBox="1"/>
          <p:nvPr/>
        </p:nvSpPr>
        <p:spPr>
          <a:xfrm>
            <a:off x="3340101" y="2603500"/>
            <a:ext cx="1676399" cy="830997"/>
          </a:xfrm>
          <a:prstGeom prst="rect">
            <a:avLst/>
          </a:prstGeom>
          <a:noFill/>
        </p:spPr>
        <p:txBody>
          <a:bodyPr wrap="square" rtlCol="0">
            <a:spAutoFit/>
          </a:bodyPr>
          <a:lstStyle/>
          <a:p>
            <a:r>
              <a:rPr lang="en-US" sz="1600" dirty="0">
                <a:solidFill>
                  <a:schemeClr val="bg1">
                    <a:lumMod val="50000"/>
                  </a:schemeClr>
                </a:solidFill>
              </a:rPr>
              <a:t>These will make our measurement confusing…</a:t>
            </a:r>
          </a:p>
        </p:txBody>
      </p:sp>
      <p:cxnSp>
        <p:nvCxnSpPr>
          <p:cNvPr id="60" name="Straight Arrow Connector 59">
            <a:extLst>
              <a:ext uri="{FF2B5EF4-FFF2-40B4-BE49-F238E27FC236}">
                <a16:creationId xmlns:a16="http://schemas.microsoft.com/office/drawing/2014/main" id="{850FE1EB-4F89-AC43-9106-91BD10644D27}"/>
              </a:ext>
            </a:extLst>
          </p:cNvPr>
          <p:cNvCxnSpPr>
            <a:cxnSpLocks/>
          </p:cNvCxnSpPr>
          <p:nvPr/>
        </p:nvCxnSpPr>
        <p:spPr>
          <a:xfrm>
            <a:off x="6604000" y="1790192"/>
            <a:ext cx="0" cy="812800"/>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18F21CA6-3061-E645-A0FA-3CA95F9409AC}"/>
              </a:ext>
            </a:extLst>
          </p:cNvPr>
          <p:cNvSpPr txBox="1"/>
          <p:nvPr/>
        </p:nvSpPr>
        <p:spPr>
          <a:xfrm>
            <a:off x="6667500" y="2139696"/>
            <a:ext cx="1879599" cy="1077218"/>
          </a:xfrm>
          <a:prstGeom prst="rect">
            <a:avLst/>
          </a:prstGeom>
          <a:noFill/>
        </p:spPr>
        <p:txBody>
          <a:bodyPr wrap="square" rtlCol="0">
            <a:spAutoFit/>
          </a:bodyPr>
          <a:lstStyle/>
          <a:p>
            <a:r>
              <a:rPr lang="en-US" sz="1600" b="1" dirty="0">
                <a:solidFill>
                  <a:srgbClr val="C00000"/>
                </a:solidFill>
              </a:rPr>
              <a:t>Also, note for later how much larger </a:t>
            </a:r>
            <a:r>
              <a:rPr lang="en-US" sz="1600" b="1" dirty="0" err="1">
                <a:solidFill>
                  <a:srgbClr val="C00000"/>
                </a:solidFill>
              </a:rPr>
              <a:t>Zout</a:t>
            </a:r>
            <a:r>
              <a:rPr lang="en-US" sz="1600" b="1" dirty="0">
                <a:solidFill>
                  <a:srgbClr val="C00000"/>
                </a:solidFill>
              </a:rPr>
              <a:t> is than </a:t>
            </a:r>
            <a:r>
              <a:rPr lang="en-US" sz="1600" b="1" dirty="0" err="1">
                <a:solidFill>
                  <a:srgbClr val="C00000"/>
                </a:solidFill>
              </a:rPr>
              <a:t>Zcoil</a:t>
            </a:r>
            <a:r>
              <a:rPr lang="en-US" sz="1600" b="1" dirty="0">
                <a:solidFill>
                  <a:srgbClr val="C00000"/>
                </a:solidFill>
              </a:rPr>
              <a:t> at most frequencies</a:t>
            </a:r>
          </a:p>
        </p:txBody>
      </p:sp>
      <p:cxnSp>
        <p:nvCxnSpPr>
          <p:cNvPr id="66" name="Straight Arrow Connector 65">
            <a:extLst>
              <a:ext uri="{FF2B5EF4-FFF2-40B4-BE49-F238E27FC236}">
                <a16:creationId xmlns:a16="http://schemas.microsoft.com/office/drawing/2014/main" id="{71875DD0-34D5-6F44-A6A4-815C838F7EBA}"/>
              </a:ext>
            </a:extLst>
          </p:cNvPr>
          <p:cNvCxnSpPr>
            <a:cxnSpLocks/>
          </p:cNvCxnSpPr>
          <p:nvPr/>
        </p:nvCxnSpPr>
        <p:spPr>
          <a:xfrm>
            <a:off x="6604000" y="4953000"/>
            <a:ext cx="0" cy="812800"/>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229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D65F-599D-1B4F-B293-2FBFDE2A3331}"/>
              </a:ext>
            </a:extLst>
          </p:cNvPr>
          <p:cNvSpPr>
            <a:spLocks noGrp="1"/>
          </p:cNvSpPr>
          <p:nvPr>
            <p:ph type="title"/>
          </p:nvPr>
        </p:nvSpPr>
        <p:spPr/>
        <p:txBody>
          <a:bodyPr>
            <a:normAutofit fontScale="90000"/>
          </a:bodyPr>
          <a:lstStyle/>
          <a:p>
            <a:r>
              <a:rPr lang="en-US" dirty="0"/>
              <a:t>I.3 Review of the Circuit: </a:t>
            </a:r>
            <a:r>
              <a:rPr lang="en-US" sz="3100" dirty="0"/>
              <a:t>OK, Let’s Review</a:t>
            </a:r>
            <a:endParaRPr lang="en-US" dirty="0"/>
          </a:p>
        </p:txBody>
      </p:sp>
      <p:sp>
        <p:nvSpPr>
          <p:cNvPr id="4" name="Date Placeholder 3">
            <a:extLst>
              <a:ext uri="{FF2B5EF4-FFF2-40B4-BE49-F238E27FC236}">
                <a16:creationId xmlns:a16="http://schemas.microsoft.com/office/drawing/2014/main" id="{07DA47EE-A50A-E741-8079-D2EBDCC81025}"/>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C477B08D-8DD9-4F42-BD5F-A352DD3A0B39}"/>
              </a:ext>
            </a:extLst>
          </p:cNvPr>
          <p:cNvSpPr>
            <a:spLocks noGrp="1"/>
          </p:cNvSpPr>
          <p:nvPr>
            <p:ph type="sldNum" sz="quarter" idx="12"/>
          </p:nvPr>
        </p:nvSpPr>
        <p:spPr/>
        <p:txBody>
          <a:bodyPr/>
          <a:lstStyle/>
          <a:p>
            <a:fld id="{70339496-BD1E-F648-8321-5C9A4B4A55FA}" type="slidenum">
              <a:rPr lang="en-US" smtClean="0"/>
              <a:t>22</a:t>
            </a:fld>
            <a:endParaRPr lang="en-US"/>
          </a:p>
        </p:txBody>
      </p:sp>
      <p:pic>
        <p:nvPicPr>
          <p:cNvPr id="6" name="Picture 5">
            <a:extLst>
              <a:ext uri="{FF2B5EF4-FFF2-40B4-BE49-F238E27FC236}">
                <a16:creationId xmlns:a16="http://schemas.microsoft.com/office/drawing/2014/main" id="{0BF15F35-8394-BB4C-A525-87CC017C8159}"/>
              </a:ext>
            </a:extLst>
          </p:cNvPr>
          <p:cNvPicPr>
            <a:picLocks noChangeAspect="1"/>
          </p:cNvPicPr>
          <p:nvPr/>
        </p:nvPicPr>
        <p:blipFill>
          <a:blip r:embed="rId2"/>
          <a:stretch>
            <a:fillRect/>
          </a:stretch>
        </p:blipFill>
        <p:spPr>
          <a:xfrm>
            <a:off x="1025073" y="1395365"/>
            <a:ext cx="7478813" cy="3383463"/>
          </a:xfrm>
          <a:prstGeom prst="rect">
            <a:avLst/>
          </a:prstGeom>
        </p:spPr>
      </p:pic>
      <p:cxnSp>
        <p:nvCxnSpPr>
          <p:cNvPr id="7" name="Straight Arrow Connector 6">
            <a:extLst>
              <a:ext uri="{FF2B5EF4-FFF2-40B4-BE49-F238E27FC236}">
                <a16:creationId xmlns:a16="http://schemas.microsoft.com/office/drawing/2014/main" id="{408678BE-CEEC-DA44-9B50-342552F9024B}"/>
              </a:ext>
            </a:extLst>
          </p:cNvPr>
          <p:cNvCxnSpPr>
            <a:cxnSpLocks/>
          </p:cNvCxnSpPr>
          <p:nvPr/>
        </p:nvCxnSpPr>
        <p:spPr>
          <a:xfrm flipV="1">
            <a:off x="7708901" y="2297545"/>
            <a:ext cx="0" cy="15794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91F06DF-FAE4-A040-A607-BB7B6C1F6C6B}"/>
              </a:ext>
            </a:extLst>
          </p:cNvPr>
          <p:cNvCxnSpPr>
            <a:cxnSpLocks/>
          </p:cNvCxnSpPr>
          <p:nvPr/>
        </p:nvCxnSpPr>
        <p:spPr>
          <a:xfrm>
            <a:off x="7710882" y="2796304"/>
            <a:ext cx="0" cy="6887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64E2804-1CBE-5444-A491-3C8643541493}"/>
              </a:ext>
            </a:extLst>
          </p:cNvPr>
          <p:cNvSpPr txBox="1"/>
          <p:nvPr/>
        </p:nvSpPr>
        <p:spPr>
          <a:xfrm>
            <a:off x="7746840" y="2461981"/>
            <a:ext cx="526106" cy="400110"/>
          </a:xfrm>
          <a:prstGeom prst="rect">
            <a:avLst/>
          </a:prstGeom>
          <a:noFill/>
        </p:spPr>
        <p:txBody>
          <a:bodyPr wrap="square" rtlCol="0">
            <a:spAutoFit/>
          </a:bodyPr>
          <a:lstStyle/>
          <a:p>
            <a:r>
              <a:rPr lang="en-US" sz="2000" i="1" dirty="0" err="1">
                <a:solidFill>
                  <a:schemeClr val="accent1"/>
                </a:solidFill>
                <a:latin typeface="Times New Roman" panose="02020603050405020304" pitchFamily="18" charset="0"/>
                <a:cs typeface="Times New Roman" panose="02020603050405020304" pitchFamily="18" charset="0"/>
              </a:rPr>
              <a:t>I</a:t>
            </a:r>
            <a:r>
              <a:rPr lang="en-US" sz="2000" i="1" baseline="-25000" dirty="0" err="1">
                <a:solidFill>
                  <a:schemeClr val="accent1"/>
                </a:solidFill>
                <a:latin typeface="Times New Roman" panose="02020603050405020304" pitchFamily="18" charset="0"/>
                <a:cs typeface="Times New Roman" panose="02020603050405020304" pitchFamily="18" charset="0"/>
              </a:rPr>
              <a:t>coil</a:t>
            </a:r>
            <a:endParaRPr lang="en-US" sz="2000" i="1" dirty="0">
              <a:solidFill>
                <a:schemeClr val="accent1"/>
              </a:solidFill>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4D9DA912-8D7E-8743-B41C-AA5D08BC0833}"/>
              </a:ext>
            </a:extLst>
          </p:cNvPr>
          <p:cNvCxnSpPr>
            <a:cxnSpLocks/>
          </p:cNvCxnSpPr>
          <p:nvPr/>
        </p:nvCxnSpPr>
        <p:spPr>
          <a:xfrm>
            <a:off x="7278088" y="2340425"/>
            <a:ext cx="0" cy="1508170"/>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5EB6F2-6888-5B4D-9394-74AA8395E660}"/>
              </a:ext>
            </a:extLst>
          </p:cNvPr>
          <p:cNvCxnSpPr>
            <a:cxnSpLocks/>
          </p:cNvCxnSpPr>
          <p:nvPr/>
        </p:nvCxnSpPr>
        <p:spPr>
          <a:xfrm>
            <a:off x="5742212" y="2340425"/>
            <a:ext cx="0" cy="1494316"/>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D7F2BAE-4FF8-064C-B29B-4B7B33DDFEE1}"/>
              </a:ext>
            </a:extLst>
          </p:cNvPr>
          <p:cNvSpPr txBox="1"/>
          <p:nvPr/>
        </p:nvSpPr>
        <p:spPr>
          <a:xfrm>
            <a:off x="6692243" y="2513278"/>
            <a:ext cx="598241"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coil</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8223410-37AF-7C4C-BDCD-186149091C2A}"/>
              </a:ext>
            </a:extLst>
          </p:cNvPr>
          <p:cNvSpPr txBox="1"/>
          <p:nvPr/>
        </p:nvSpPr>
        <p:spPr>
          <a:xfrm>
            <a:off x="5168242" y="2525153"/>
            <a:ext cx="531364"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out</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9CEB8172-35A0-6D48-BE8A-1EFBCF3EE284}"/>
              </a:ext>
            </a:extLst>
          </p:cNvPr>
          <p:cNvCxnSpPr>
            <a:cxnSpLocks/>
          </p:cNvCxnSpPr>
          <p:nvPr/>
        </p:nvCxnSpPr>
        <p:spPr>
          <a:xfrm>
            <a:off x="1075210" y="2457857"/>
            <a:ext cx="0" cy="1266707"/>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BF35C05-8CE7-3940-A518-696FBF38664F}"/>
              </a:ext>
            </a:extLst>
          </p:cNvPr>
          <p:cNvSpPr txBox="1"/>
          <p:nvPr/>
        </p:nvSpPr>
        <p:spPr>
          <a:xfrm>
            <a:off x="618013" y="2485567"/>
            <a:ext cx="455766"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1629C75C-B11B-E94F-860C-7BB50F460E13}"/>
              </a:ext>
            </a:extLst>
          </p:cNvPr>
          <p:cNvCxnSpPr>
            <a:cxnSpLocks/>
          </p:cNvCxnSpPr>
          <p:nvPr/>
        </p:nvCxnSpPr>
        <p:spPr>
          <a:xfrm>
            <a:off x="1120571" y="3978559"/>
            <a:ext cx="169421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EC7A40A-8661-F048-B300-78950950EDB2}"/>
              </a:ext>
            </a:extLst>
          </p:cNvPr>
          <p:cNvSpPr txBox="1"/>
          <p:nvPr/>
        </p:nvSpPr>
        <p:spPr>
          <a:xfrm>
            <a:off x="1497741" y="3996867"/>
            <a:ext cx="936475" cy="584775"/>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G</a:t>
            </a:r>
            <a:r>
              <a:rPr lang="en-US" sz="3200" i="1" baseline="-25000" dirty="0">
                <a:latin typeface="Times New Roman" panose="02020603050405020304" pitchFamily="18" charset="0"/>
                <a:cs typeface="Times New Roman" panose="02020603050405020304" pitchFamily="18" charset="0"/>
              </a:rPr>
              <a:t>LP1</a:t>
            </a:r>
            <a:endParaRPr lang="en-US" sz="3200" i="1" dirty="0">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7DE2BB70-FE3E-3E4A-A28F-9EC7F6752AE1}"/>
              </a:ext>
            </a:extLst>
          </p:cNvPr>
          <p:cNvCxnSpPr>
            <a:cxnSpLocks/>
          </p:cNvCxnSpPr>
          <p:nvPr/>
        </p:nvCxnSpPr>
        <p:spPr>
          <a:xfrm>
            <a:off x="1872842" y="2485568"/>
            <a:ext cx="0" cy="123899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0F09C73-A279-4345-98CC-948A02207C61}"/>
              </a:ext>
            </a:extLst>
          </p:cNvPr>
          <p:cNvSpPr txBox="1"/>
          <p:nvPr/>
        </p:nvSpPr>
        <p:spPr>
          <a:xfrm>
            <a:off x="1318658" y="2875474"/>
            <a:ext cx="572593"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sw</a:t>
            </a:r>
            <a:endParaRPr lang="en-US" sz="2400" i="1" dirty="0">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D3CA4E2A-88B6-AE4C-BC87-70CE8CDC0D8C}"/>
              </a:ext>
            </a:extLst>
          </p:cNvPr>
          <p:cNvCxnSpPr>
            <a:cxnSpLocks/>
          </p:cNvCxnSpPr>
          <p:nvPr/>
        </p:nvCxnSpPr>
        <p:spPr>
          <a:xfrm>
            <a:off x="3028703" y="4868550"/>
            <a:ext cx="280059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7A20E7C-6123-E94A-A22A-781A0F74C603}"/>
              </a:ext>
            </a:extLst>
          </p:cNvPr>
          <p:cNvSpPr txBox="1"/>
          <p:nvPr/>
        </p:nvSpPr>
        <p:spPr>
          <a:xfrm>
            <a:off x="4253846" y="4874487"/>
            <a:ext cx="950901" cy="584775"/>
          </a:xfrm>
          <a:prstGeom prst="rect">
            <a:avLst/>
          </a:prstGeom>
          <a:noFill/>
        </p:spPr>
        <p:txBody>
          <a:bodyPr wrap="square" rtlCol="0">
            <a:spAutoFit/>
          </a:bodyPr>
          <a:lstStyle/>
          <a:p>
            <a:r>
              <a:rPr lang="en-US" sz="3200" i="1" dirty="0" err="1">
                <a:latin typeface="Times New Roman" panose="02020603050405020304" pitchFamily="18" charset="0"/>
                <a:cs typeface="Times New Roman" panose="02020603050405020304" pitchFamily="18" charset="0"/>
              </a:rPr>
              <a:t>G</a:t>
            </a:r>
            <a:r>
              <a:rPr lang="en-US" sz="3200" i="1" baseline="-25000" dirty="0" err="1">
                <a:latin typeface="Times New Roman" panose="02020603050405020304" pitchFamily="18" charset="0"/>
                <a:cs typeface="Times New Roman" panose="02020603050405020304" pitchFamily="18" charset="0"/>
              </a:rPr>
              <a:t>amp</a:t>
            </a:r>
            <a:endParaRPr lang="en-US" sz="3200" i="1" dirty="0">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84117E39-8128-CE47-A0B3-54589DF8986A}"/>
              </a:ext>
            </a:extLst>
          </p:cNvPr>
          <p:cNvCxnSpPr>
            <a:cxnSpLocks/>
          </p:cNvCxnSpPr>
          <p:nvPr/>
        </p:nvCxnSpPr>
        <p:spPr>
          <a:xfrm>
            <a:off x="6058894" y="4559791"/>
            <a:ext cx="94012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0C7A09F-F3ED-E747-B801-F1C11730F392}"/>
              </a:ext>
            </a:extLst>
          </p:cNvPr>
          <p:cNvSpPr txBox="1"/>
          <p:nvPr/>
        </p:nvSpPr>
        <p:spPr>
          <a:xfrm>
            <a:off x="6231087" y="4530104"/>
            <a:ext cx="845121" cy="584775"/>
          </a:xfrm>
          <a:prstGeom prst="rect">
            <a:avLst/>
          </a:prstGeom>
          <a:noFill/>
        </p:spPr>
        <p:txBody>
          <a:bodyPr wrap="square" rtlCol="0">
            <a:spAutoFit/>
          </a:bodyPr>
          <a:lstStyle/>
          <a:p>
            <a:r>
              <a:rPr lang="en-US" sz="3200" i="1" dirty="0" err="1">
                <a:latin typeface="Times New Roman" panose="02020603050405020304" pitchFamily="18" charset="0"/>
                <a:cs typeface="Times New Roman" panose="02020603050405020304" pitchFamily="18" charset="0"/>
              </a:rPr>
              <a:t>Z</a:t>
            </a:r>
            <a:r>
              <a:rPr lang="en-US" sz="3200" i="1" baseline="-25000" dirty="0" err="1">
                <a:latin typeface="Times New Roman" panose="02020603050405020304" pitchFamily="18" charset="0"/>
                <a:cs typeface="Times New Roman" panose="02020603050405020304" pitchFamily="18" charset="0"/>
              </a:rPr>
              <a:t>out</a:t>
            </a:r>
            <a:endParaRPr lang="en-US" sz="3200"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6FDFC1A6-9C96-834D-8DF0-FC8BD0640CB7}"/>
              </a:ext>
            </a:extLst>
          </p:cNvPr>
          <p:cNvSpPr txBox="1"/>
          <p:nvPr/>
        </p:nvSpPr>
        <p:spPr>
          <a:xfrm>
            <a:off x="7762451" y="3282866"/>
            <a:ext cx="665567"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coil</a:t>
            </a:r>
            <a:endParaRPr lang="en-US" sz="2400" i="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FD943B8F-B91E-5147-B9CB-CEF9B72CD553}"/>
              </a:ext>
            </a:extLst>
          </p:cNvPr>
          <p:cNvSpPr txBox="1"/>
          <p:nvPr/>
        </p:nvSpPr>
        <p:spPr>
          <a:xfrm>
            <a:off x="2820882" y="2527131"/>
            <a:ext cx="625492" cy="400110"/>
          </a:xfrm>
          <a:prstGeom prst="rect">
            <a:avLst/>
          </a:prstGeom>
          <a:noFill/>
        </p:spPr>
        <p:txBody>
          <a:bodyPr wrap="non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LP1</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D532BCB7-CBD2-8041-A4F1-151CD94AEB85}"/>
              </a:ext>
            </a:extLst>
          </p:cNvPr>
          <p:cNvCxnSpPr>
            <a:cxnSpLocks/>
          </p:cNvCxnSpPr>
          <p:nvPr/>
        </p:nvCxnSpPr>
        <p:spPr>
          <a:xfrm>
            <a:off x="2820883" y="2471052"/>
            <a:ext cx="0" cy="1266707"/>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C342DE5-F484-B341-8EDD-963BC5CD2711}"/>
              </a:ext>
            </a:extLst>
          </p:cNvPr>
          <p:cNvSpPr txBox="1"/>
          <p:nvPr/>
        </p:nvSpPr>
        <p:spPr>
          <a:xfrm>
            <a:off x="8116238" y="4168238"/>
            <a:ext cx="817305"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cable</a:t>
            </a:r>
            <a:endParaRPr lang="en-US" sz="2400" i="1" dirty="0">
              <a:latin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96359EE8-D98C-C94D-BE18-CD76EEED5FA7}"/>
              </a:ext>
            </a:extLst>
          </p:cNvPr>
          <p:cNvCxnSpPr>
            <a:cxnSpLocks/>
          </p:cNvCxnSpPr>
          <p:nvPr/>
        </p:nvCxnSpPr>
        <p:spPr>
          <a:xfrm>
            <a:off x="7953831" y="4140691"/>
            <a:ext cx="610921"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CFEF2A0-48DD-FF45-8622-6E3A3301AC31}"/>
              </a:ext>
            </a:extLst>
          </p:cNvPr>
          <p:cNvSpPr txBox="1"/>
          <p:nvPr/>
        </p:nvSpPr>
        <p:spPr>
          <a:xfrm>
            <a:off x="215900" y="622300"/>
            <a:ext cx="8750300" cy="646331"/>
          </a:xfrm>
          <a:prstGeom prst="rect">
            <a:avLst/>
          </a:prstGeom>
          <a:noFill/>
        </p:spPr>
        <p:txBody>
          <a:bodyPr wrap="square" rtlCol="0">
            <a:spAutoFit/>
          </a:bodyPr>
          <a:lstStyle/>
          <a:p>
            <a:r>
              <a:rPr lang="en-US" b="1" dirty="0"/>
              <a:t>OK, now that we know what kind of response to expect from everything, we can head back to the differential picture and summarize.</a:t>
            </a:r>
          </a:p>
        </p:txBody>
      </p:sp>
      <p:sp>
        <p:nvSpPr>
          <p:cNvPr id="31" name="TextBox 30">
            <a:extLst>
              <a:ext uri="{FF2B5EF4-FFF2-40B4-BE49-F238E27FC236}">
                <a16:creationId xmlns:a16="http://schemas.microsoft.com/office/drawing/2014/main" id="{A305566A-8CF9-2740-B8A9-D41A5D19622A}"/>
              </a:ext>
            </a:extLst>
          </p:cNvPr>
          <p:cNvSpPr txBox="1"/>
          <p:nvPr/>
        </p:nvSpPr>
        <p:spPr>
          <a:xfrm>
            <a:off x="0" y="4559300"/>
            <a:ext cx="3238500" cy="584775"/>
          </a:xfrm>
          <a:prstGeom prst="rect">
            <a:avLst/>
          </a:prstGeom>
          <a:noFill/>
        </p:spPr>
        <p:txBody>
          <a:bodyPr wrap="square" rtlCol="0">
            <a:spAutoFit/>
          </a:bodyPr>
          <a:lstStyle/>
          <a:p>
            <a:r>
              <a:rPr lang="en-US" sz="1600" dirty="0">
                <a:solidFill>
                  <a:schemeClr val="bg1">
                    <a:lumMod val="50000"/>
                  </a:schemeClr>
                </a:solidFill>
              </a:rPr>
              <a:t>Open: “Just” a gain of ~1 </a:t>
            </a:r>
            <a:r>
              <a:rPr lang="en-US" sz="1600" dirty="0" err="1">
                <a:solidFill>
                  <a:schemeClr val="bg1">
                    <a:lumMod val="50000"/>
                  </a:schemeClr>
                </a:solidFill>
              </a:rPr>
              <a:t>z:p</a:t>
            </a:r>
            <a:r>
              <a:rPr lang="en-US" sz="1600" dirty="0">
                <a:solidFill>
                  <a:schemeClr val="bg1">
                    <a:lumMod val="50000"/>
                  </a:schemeClr>
                </a:solidFill>
              </a:rPr>
              <a:t> </a:t>
            </a:r>
          </a:p>
          <a:p>
            <a:r>
              <a:rPr lang="en-US" sz="1600" dirty="0">
                <a:solidFill>
                  <a:schemeClr val="bg1">
                    <a:lumMod val="50000"/>
                  </a:schemeClr>
                </a:solidFill>
              </a:rPr>
              <a:t>Closed: </a:t>
            </a:r>
            <a:r>
              <a:rPr lang="en-US" sz="1600" dirty="0" err="1">
                <a:solidFill>
                  <a:schemeClr val="bg1">
                    <a:lumMod val="50000"/>
                  </a:schemeClr>
                </a:solidFill>
              </a:rPr>
              <a:t>z:p</a:t>
            </a:r>
            <a:r>
              <a:rPr lang="en-US" sz="1600" dirty="0">
                <a:solidFill>
                  <a:schemeClr val="bg1">
                    <a:lumMod val="50000"/>
                  </a:schemeClr>
                </a:solidFill>
              </a:rPr>
              <a:t> pair at 0.960:10.3 Hz</a:t>
            </a:r>
          </a:p>
        </p:txBody>
      </p:sp>
      <p:sp>
        <p:nvSpPr>
          <p:cNvPr id="32" name="TextBox 31">
            <a:extLst>
              <a:ext uri="{FF2B5EF4-FFF2-40B4-BE49-F238E27FC236}">
                <a16:creationId xmlns:a16="http://schemas.microsoft.com/office/drawing/2014/main" id="{2EFEAA4D-3E79-6544-BC22-DC761C9DEAE5}"/>
              </a:ext>
            </a:extLst>
          </p:cNvPr>
          <p:cNvSpPr txBox="1"/>
          <p:nvPr/>
        </p:nvSpPr>
        <p:spPr>
          <a:xfrm>
            <a:off x="3632200" y="5537200"/>
            <a:ext cx="1993900" cy="369332"/>
          </a:xfrm>
          <a:prstGeom prst="rect">
            <a:avLst/>
          </a:prstGeom>
          <a:noFill/>
        </p:spPr>
        <p:txBody>
          <a:bodyPr wrap="square" rtlCol="0">
            <a:spAutoFit/>
          </a:bodyPr>
          <a:lstStyle/>
          <a:p>
            <a:r>
              <a:rPr lang="en-US" dirty="0">
                <a:solidFill>
                  <a:schemeClr val="bg1">
                    <a:lumMod val="50000"/>
                  </a:schemeClr>
                </a:solidFill>
              </a:rPr>
              <a:t>“Just” a gain of 2.5.</a:t>
            </a:r>
          </a:p>
        </p:txBody>
      </p:sp>
      <p:sp>
        <p:nvSpPr>
          <p:cNvPr id="33" name="TextBox 32">
            <a:extLst>
              <a:ext uri="{FF2B5EF4-FFF2-40B4-BE49-F238E27FC236}">
                <a16:creationId xmlns:a16="http://schemas.microsoft.com/office/drawing/2014/main" id="{B87D5E58-9060-7D48-B228-C5B53ECEBCA9}"/>
              </a:ext>
            </a:extLst>
          </p:cNvPr>
          <p:cNvSpPr txBox="1"/>
          <p:nvPr/>
        </p:nvSpPr>
        <p:spPr>
          <a:xfrm>
            <a:off x="5854700" y="5105400"/>
            <a:ext cx="1549400" cy="646331"/>
          </a:xfrm>
          <a:prstGeom prst="rect">
            <a:avLst/>
          </a:prstGeom>
          <a:noFill/>
        </p:spPr>
        <p:txBody>
          <a:bodyPr wrap="square" rtlCol="0">
            <a:spAutoFit/>
          </a:bodyPr>
          <a:lstStyle/>
          <a:p>
            <a:r>
              <a:rPr lang="en-US" dirty="0">
                <a:solidFill>
                  <a:schemeClr val="bg1">
                    <a:lumMod val="50000"/>
                  </a:schemeClr>
                </a:solidFill>
              </a:rPr>
              <a:t>fixed </a:t>
            </a:r>
            <a:r>
              <a:rPr lang="en-US" dirty="0" err="1">
                <a:solidFill>
                  <a:schemeClr val="bg1">
                    <a:lumMod val="50000"/>
                  </a:schemeClr>
                </a:solidFill>
              </a:rPr>
              <a:t>z:p</a:t>
            </a:r>
            <a:r>
              <a:rPr lang="en-US" dirty="0">
                <a:solidFill>
                  <a:schemeClr val="bg1">
                    <a:lumMod val="50000"/>
                  </a:schemeClr>
                </a:solidFill>
              </a:rPr>
              <a:t> pair at 312:85 Hz</a:t>
            </a:r>
          </a:p>
        </p:txBody>
      </p:sp>
      <p:sp>
        <p:nvSpPr>
          <p:cNvPr id="34" name="TextBox 33">
            <a:extLst>
              <a:ext uri="{FF2B5EF4-FFF2-40B4-BE49-F238E27FC236}">
                <a16:creationId xmlns:a16="http://schemas.microsoft.com/office/drawing/2014/main" id="{935860C8-74E8-844B-8E5E-232AFAF4AA62}"/>
              </a:ext>
            </a:extLst>
          </p:cNvPr>
          <p:cNvSpPr txBox="1"/>
          <p:nvPr/>
        </p:nvSpPr>
        <p:spPr>
          <a:xfrm>
            <a:off x="8128000" y="2908300"/>
            <a:ext cx="1016000" cy="646331"/>
          </a:xfrm>
          <a:prstGeom prst="rect">
            <a:avLst/>
          </a:prstGeom>
          <a:noFill/>
        </p:spPr>
        <p:txBody>
          <a:bodyPr wrap="square" rtlCol="0">
            <a:spAutoFit/>
          </a:bodyPr>
          <a:lstStyle/>
          <a:p>
            <a:r>
              <a:rPr lang="en-US" dirty="0">
                <a:solidFill>
                  <a:schemeClr val="bg1">
                    <a:lumMod val="50000"/>
                  </a:schemeClr>
                </a:solidFill>
              </a:rPr>
              <a:t>fixed z at 571 Hz</a:t>
            </a:r>
          </a:p>
        </p:txBody>
      </p:sp>
      <p:sp>
        <p:nvSpPr>
          <p:cNvPr id="35" name="TextBox 34">
            <a:extLst>
              <a:ext uri="{FF2B5EF4-FFF2-40B4-BE49-F238E27FC236}">
                <a16:creationId xmlns:a16="http://schemas.microsoft.com/office/drawing/2014/main" id="{B682A4B5-C5EA-ED41-96E6-342E024B393F}"/>
              </a:ext>
            </a:extLst>
          </p:cNvPr>
          <p:cNvSpPr txBox="1"/>
          <p:nvPr/>
        </p:nvSpPr>
        <p:spPr>
          <a:xfrm>
            <a:off x="7721600" y="4597400"/>
            <a:ext cx="1524000" cy="646331"/>
          </a:xfrm>
          <a:prstGeom prst="rect">
            <a:avLst/>
          </a:prstGeom>
          <a:noFill/>
        </p:spPr>
        <p:txBody>
          <a:bodyPr wrap="square" rtlCol="0">
            <a:spAutoFit/>
          </a:bodyPr>
          <a:lstStyle/>
          <a:p>
            <a:r>
              <a:rPr lang="en-US" dirty="0">
                <a:solidFill>
                  <a:schemeClr val="bg1">
                    <a:lumMod val="50000"/>
                  </a:schemeClr>
                </a:solidFill>
              </a:rPr>
              <a:t>Unimportant … maybe?</a:t>
            </a:r>
          </a:p>
        </p:txBody>
      </p:sp>
      <p:sp>
        <p:nvSpPr>
          <p:cNvPr id="36" name="TextBox 35">
            <a:extLst>
              <a:ext uri="{FF2B5EF4-FFF2-40B4-BE49-F238E27FC236}">
                <a16:creationId xmlns:a16="http://schemas.microsoft.com/office/drawing/2014/main" id="{5CE8B1D1-5CEE-3B4E-864B-F14468F529F7}"/>
              </a:ext>
            </a:extLst>
          </p:cNvPr>
          <p:cNvSpPr txBox="1"/>
          <p:nvPr/>
        </p:nvSpPr>
        <p:spPr>
          <a:xfrm>
            <a:off x="0" y="5270500"/>
            <a:ext cx="6896100" cy="1323439"/>
          </a:xfrm>
          <a:prstGeom prst="rect">
            <a:avLst/>
          </a:prstGeom>
          <a:noFill/>
        </p:spPr>
        <p:txBody>
          <a:bodyPr wrap="square" rtlCol="0">
            <a:spAutoFit/>
          </a:bodyPr>
          <a:lstStyle/>
          <a:p>
            <a:r>
              <a:rPr lang="en-US" sz="2000" dirty="0"/>
              <a:t>Well, that was a fun exercise.</a:t>
            </a:r>
          </a:p>
          <a:p>
            <a:r>
              <a:rPr lang="en-US" sz="2000" dirty="0"/>
              <a:t>But what do we really want? </a:t>
            </a:r>
          </a:p>
          <a:p>
            <a:r>
              <a:rPr lang="en-US" sz="2000" b="1" dirty="0"/>
              <a:t>The response of the current created across the coil, </a:t>
            </a:r>
            <a:r>
              <a:rPr lang="en-US" sz="2000" b="1" i="1" dirty="0" err="1"/>
              <a:t>I</a:t>
            </a:r>
            <a:r>
              <a:rPr lang="en-US" sz="2000" b="1" i="1" baseline="-25000" dirty="0" err="1"/>
              <a:t>coil</a:t>
            </a:r>
            <a:r>
              <a:rPr lang="en-US" sz="2000" b="1" dirty="0"/>
              <a:t> to V</a:t>
            </a:r>
            <a:r>
              <a:rPr lang="en-US" sz="2000" b="1" baseline="-25000" dirty="0"/>
              <a:t>in</a:t>
            </a:r>
            <a:r>
              <a:rPr lang="en-US" sz="2000" b="1" dirty="0"/>
              <a:t>.</a:t>
            </a:r>
          </a:p>
          <a:p>
            <a:r>
              <a:rPr lang="en-US" sz="2000" b="1" dirty="0"/>
              <a:t>So let’s talk about how to measure it.</a:t>
            </a:r>
          </a:p>
        </p:txBody>
      </p:sp>
    </p:spTree>
    <p:extLst>
      <p:ext uri="{BB962C8B-B14F-4D97-AF65-F5344CB8AC3E}">
        <p14:creationId xmlns:p14="http://schemas.microsoft.com/office/powerpoint/2010/main" val="3996357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t>PART I: The ETMX UIM Driver, from Nov 27 to Dec 03 2019</a:t>
            </a:r>
          </a:p>
          <a:p>
            <a:pPr marL="971550" lvl="1" indent="-514350">
              <a:buFont typeface="+mj-lt"/>
              <a:buAutoNum type="arabicPeriod"/>
            </a:pPr>
            <a:r>
              <a:rPr lang="en-US" dirty="0">
                <a:solidFill>
                  <a:schemeClr val="bg1">
                    <a:lumMod val="50000"/>
                  </a:schemeClr>
                </a:solidFill>
              </a:rPr>
              <a:t>Why do you care about the UIM?</a:t>
            </a:r>
          </a:p>
          <a:p>
            <a:pPr marL="971550" lvl="1" indent="-514350">
              <a:buFont typeface="+mj-lt"/>
              <a:buAutoNum type="arabicPeriod"/>
            </a:pPr>
            <a:r>
              <a:rPr lang="en-US" dirty="0">
                <a:solidFill>
                  <a:schemeClr val="bg1">
                    <a:lumMod val="50000"/>
                  </a:schemeClr>
                </a:solidFill>
              </a:rPr>
              <a:t>Review where we were before we started</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b="1" dirty="0"/>
              <a:t>The Measurement</a:t>
            </a:r>
          </a:p>
          <a:p>
            <a:pPr marL="971550" lvl="1" indent="-514350">
              <a:buFont typeface="+mj-lt"/>
              <a:buAutoNum type="arabicPeriod"/>
            </a:pPr>
            <a:r>
              <a:rPr lang="en-US" dirty="0">
                <a:solidFill>
                  <a:schemeClr val="bg1">
                    <a:lumMod val="50000"/>
                  </a:schemeClr>
                </a:solidFill>
              </a:rPr>
              <a:t>Other models of the circuit </a:t>
            </a:r>
          </a:p>
          <a:p>
            <a:pPr marL="971550" lvl="1" indent="-514350">
              <a:buFont typeface="+mj-lt"/>
              <a:buAutoNum type="arabicPeriod"/>
            </a:pPr>
            <a:r>
              <a:rPr lang="en-US" dirty="0">
                <a:solidFill>
                  <a:schemeClr val="bg1">
                    <a:lumMod val="50000"/>
                  </a:schemeClr>
                </a:solidFill>
              </a:rPr>
              <a:t>The Fit and Each Coil Result</a:t>
            </a:r>
          </a:p>
          <a:p>
            <a:pPr marL="971550" lvl="1" indent="-514350">
              <a:buFont typeface="+mj-lt"/>
              <a:buAutoNum type="arabicPeriod"/>
            </a:pPr>
            <a:r>
              <a:rPr lang="en-US" dirty="0">
                <a:solidFill>
                  <a:schemeClr val="bg1">
                    <a:lumMod val="50000"/>
                  </a:schemeClr>
                </a:solidFill>
              </a:rPr>
              <a:t>Converting fit results in to systematic error in A</a:t>
            </a:r>
            <a:r>
              <a:rPr lang="en-US" baseline="-25000" dirty="0">
                <a:solidFill>
                  <a:schemeClr val="bg1">
                    <a:lumMod val="50000"/>
                  </a:schemeClr>
                </a:solidFill>
              </a:rPr>
              <a:t>UIM</a:t>
            </a:r>
          </a:p>
          <a:p>
            <a:pPr marL="971550" lvl="1" indent="-514350">
              <a:buFont typeface="+mj-lt"/>
              <a:buAutoNum type="arabicPeriod"/>
            </a:pPr>
            <a:r>
              <a:rPr lang="en-US" dirty="0">
                <a:solidFill>
                  <a:schemeClr val="bg1">
                    <a:lumMod val="50000"/>
                  </a:schemeClr>
                </a:solidFill>
              </a:rPr>
              <a:t>Converting sys error in A</a:t>
            </a:r>
            <a:r>
              <a:rPr lang="en-US" baseline="-25000" dirty="0">
                <a:solidFill>
                  <a:schemeClr val="bg1">
                    <a:lumMod val="50000"/>
                  </a:schemeClr>
                </a:solidFill>
              </a:rPr>
              <a:t>UIM</a:t>
            </a:r>
            <a:r>
              <a:rPr lang="en-US" dirty="0">
                <a:solidFill>
                  <a:schemeClr val="bg1">
                    <a:lumMod val="50000"/>
                  </a:schemeClr>
                </a:solidFill>
              </a:rPr>
              <a:t> to sys error in R and Conclusions</a:t>
            </a:r>
          </a:p>
          <a:p>
            <a:pPr marL="971550" lvl="1" indent="-514350">
              <a:buFont typeface="+mj-lt"/>
              <a:buAutoNum type="arabicPeriod"/>
            </a:pPr>
            <a:endParaRPr lang="en-US" dirty="0">
              <a:solidFill>
                <a:schemeClr val="bg1">
                  <a:lumMod val="50000"/>
                </a:schemeClr>
              </a:solidFill>
            </a:endParaRPr>
          </a:p>
          <a:p>
            <a:pPr marL="0" indent="0">
              <a:buNone/>
            </a:pPr>
            <a:r>
              <a:rPr lang="en-US" dirty="0">
                <a:solidFill>
                  <a:schemeClr val="bg1">
                    <a:lumMod val="50000"/>
                  </a:schemeClr>
                </a:solidFill>
              </a:rPr>
              <a:t>PART II: The OMC Whitening Chassis, from Mar 16 to 27 2020</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23</a:t>
            </a:fld>
            <a:endParaRPr lang="en-US"/>
          </a:p>
        </p:txBody>
      </p:sp>
    </p:spTree>
    <p:extLst>
      <p:ext uri="{BB962C8B-B14F-4D97-AF65-F5344CB8AC3E}">
        <p14:creationId xmlns:p14="http://schemas.microsoft.com/office/powerpoint/2010/main" val="3286443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BBB5-40EA-674A-A041-037CD3912A76}"/>
              </a:ext>
            </a:extLst>
          </p:cNvPr>
          <p:cNvSpPr>
            <a:spLocks noGrp="1"/>
          </p:cNvSpPr>
          <p:nvPr>
            <p:ph type="title"/>
          </p:nvPr>
        </p:nvSpPr>
        <p:spPr/>
        <p:txBody>
          <a:bodyPr>
            <a:normAutofit fontScale="90000"/>
          </a:bodyPr>
          <a:lstStyle/>
          <a:p>
            <a:r>
              <a:rPr lang="en-US" dirty="0"/>
              <a:t>I.4 The Measurement: </a:t>
            </a:r>
            <a:r>
              <a:rPr lang="en-US" sz="3100" dirty="0"/>
              <a:t>Coil Current/</a:t>
            </a:r>
            <a:r>
              <a:rPr lang="en-US" sz="3100" dirty="0" err="1"/>
              <a:t>Vout</a:t>
            </a:r>
            <a:endParaRPr lang="en-US" dirty="0"/>
          </a:p>
        </p:txBody>
      </p:sp>
      <p:sp>
        <p:nvSpPr>
          <p:cNvPr id="4" name="Date Placeholder 3">
            <a:extLst>
              <a:ext uri="{FF2B5EF4-FFF2-40B4-BE49-F238E27FC236}">
                <a16:creationId xmlns:a16="http://schemas.microsoft.com/office/drawing/2014/main" id="{66392033-AF72-114D-BCF2-5A8973D5EA69}"/>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F82AF432-3E8D-B24F-B58A-51F8A0BB3AA9}"/>
              </a:ext>
            </a:extLst>
          </p:cNvPr>
          <p:cNvSpPr>
            <a:spLocks noGrp="1"/>
          </p:cNvSpPr>
          <p:nvPr>
            <p:ph type="sldNum" sz="quarter" idx="12"/>
          </p:nvPr>
        </p:nvSpPr>
        <p:spPr/>
        <p:txBody>
          <a:bodyPr/>
          <a:lstStyle/>
          <a:p>
            <a:fld id="{70339496-BD1E-F648-8321-5C9A4B4A55FA}" type="slidenum">
              <a:rPr lang="en-US" smtClean="0"/>
              <a:t>24</a:t>
            </a:fld>
            <a:endParaRPr lang="en-US"/>
          </a:p>
        </p:txBody>
      </p:sp>
      <p:sp>
        <p:nvSpPr>
          <p:cNvPr id="6" name="TextBox 5">
            <a:extLst>
              <a:ext uri="{FF2B5EF4-FFF2-40B4-BE49-F238E27FC236}">
                <a16:creationId xmlns:a16="http://schemas.microsoft.com/office/drawing/2014/main" id="{04A92A5A-479B-994D-A8DC-773340987DC2}"/>
              </a:ext>
            </a:extLst>
          </p:cNvPr>
          <p:cNvSpPr txBox="1"/>
          <p:nvPr/>
        </p:nvSpPr>
        <p:spPr>
          <a:xfrm>
            <a:off x="4305300" y="596900"/>
            <a:ext cx="4838700" cy="3416320"/>
          </a:xfrm>
          <a:prstGeom prst="rect">
            <a:avLst/>
          </a:prstGeom>
          <a:noFill/>
        </p:spPr>
        <p:txBody>
          <a:bodyPr wrap="square" rtlCol="0">
            <a:spAutoFit/>
          </a:bodyPr>
          <a:lstStyle/>
          <a:p>
            <a:r>
              <a:rPr lang="en-US" dirty="0"/>
              <a:t>We calculated that whatever the values of </a:t>
            </a:r>
            <a:r>
              <a:rPr lang="en-US" dirty="0" err="1"/>
              <a:t>Rcable</a:t>
            </a:r>
            <a:r>
              <a:rPr lang="en-US" dirty="0"/>
              <a:t> and </a:t>
            </a:r>
            <a:r>
              <a:rPr lang="en-US" dirty="0" err="1"/>
              <a:t>Ccable</a:t>
            </a:r>
            <a:r>
              <a:rPr lang="en-US" dirty="0"/>
              <a:t> are, they’re not going to matter until several 10s of kHz. So let’s make it easy to think about.</a:t>
            </a:r>
          </a:p>
          <a:p>
            <a:endParaRPr lang="en-US" dirty="0"/>
          </a:p>
          <a:p>
            <a:r>
              <a:rPr lang="en-US" dirty="0"/>
              <a:t>In </a:t>
            </a:r>
            <a:r>
              <a:rPr lang="en-US" b="1" dirty="0"/>
              <a:t>State 1</a:t>
            </a:r>
            <a:r>
              <a:rPr lang="en-US" dirty="0"/>
              <a:t>, we already know, </a:t>
            </a:r>
            <a:r>
              <a:rPr lang="en-US" dirty="0" err="1"/>
              <a:t>Vout</a:t>
            </a:r>
            <a:r>
              <a:rPr lang="en-US" dirty="0"/>
              <a:t>/Vin is “just a gain” at ~2.5. So the current, held fixed by the </a:t>
            </a:r>
            <a:r>
              <a:rPr lang="en-US" dirty="0" err="1"/>
              <a:t>G</a:t>
            </a:r>
            <a:r>
              <a:rPr lang="en-US" baseline="-25000" dirty="0" err="1"/>
              <a:t>amp</a:t>
            </a:r>
            <a:r>
              <a:rPr lang="en-US" baseline="-25000" dirty="0"/>
              <a:t> </a:t>
            </a:r>
            <a:r>
              <a:rPr lang="en-US" dirty="0" err="1"/>
              <a:t>opamps</a:t>
            </a:r>
            <a:r>
              <a:rPr lang="en-US" dirty="0"/>
              <a:t>, will just obey Ohms Law as it heads out to the coil and back across the differential connection to the coil:</a:t>
            </a:r>
          </a:p>
          <a:p>
            <a:endParaRPr lang="en-US" dirty="0"/>
          </a:p>
          <a:p>
            <a:endParaRPr lang="en-US" dirty="0"/>
          </a:p>
        </p:txBody>
      </p:sp>
      <p:pic>
        <p:nvPicPr>
          <p:cNvPr id="8" name="Picture 7">
            <a:extLst>
              <a:ext uri="{FF2B5EF4-FFF2-40B4-BE49-F238E27FC236}">
                <a16:creationId xmlns:a16="http://schemas.microsoft.com/office/drawing/2014/main" id="{2921CF81-5DF3-E84D-A112-22963160E996}"/>
              </a:ext>
            </a:extLst>
          </p:cNvPr>
          <p:cNvPicPr>
            <a:picLocks noChangeAspect="1"/>
          </p:cNvPicPr>
          <p:nvPr/>
        </p:nvPicPr>
        <p:blipFill>
          <a:blip r:embed="rId2"/>
          <a:stretch>
            <a:fillRect/>
          </a:stretch>
        </p:blipFill>
        <p:spPr>
          <a:xfrm>
            <a:off x="546100" y="927099"/>
            <a:ext cx="2781300" cy="358981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E266D65-6DC5-3F46-95C9-71F9DDBA0188}"/>
                  </a:ext>
                </a:extLst>
              </p:cNvPr>
              <p:cNvSpPr txBox="1"/>
              <p:nvPr/>
            </p:nvSpPr>
            <p:spPr>
              <a:xfrm>
                <a:off x="4768850" y="3479800"/>
                <a:ext cx="39292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𝑜𝑢𝑡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𝑐𝑜𝑖𝑙</m:t>
                              </m:r>
                            </m:sub>
                          </m:sSub>
                          <m:r>
                            <a:rPr lang="en-US" b="0" i="1" smtClean="0">
                              <a:latin typeface="Cambria Math" panose="02040503050406030204" pitchFamily="18" charset="0"/>
                            </a:rPr>
                            <m:t> </m:t>
                          </m:r>
                          <m:r>
                            <a:rPr lang="en-US" b="0" i="1" smtClean="0">
                              <a:latin typeface="Cambria Math" panose="02040503050406030204" pitchFamily="18" charset="0"/>
                            </a:rPr>
                            <m:t>𝑍</m:t>
                          </m:r>
                        </m:e>
                        <m:sub>
                          <m:r>
                            <a:rPr lang="en-US" b="0" i="1" smtClean="0">
                              <a:latin typeface="Cambria Math" panose="02040503050406030204" pitchFamily="18" charset="0"/>
                            </a:rPr>
                            <m:t>𝑡𝑜𝑡𝑎𝑙</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𝑐𝑜𝑖𝑙</m:t>
                          </m:r>
                        </m:sub>
                      </m:sSub>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𝑜𝑢𝑡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𝑐𝑜𝑖𝑙</m:t>
                          </m:r>
                        </m:sub>
                      </m:sSub>
                      <m:r>
                        <a:rPr lang="en-US" b="0" i="1" smtClean="0">
                          <a:latin typeface="Cambria Math" panose="02040503050406030204" pitchFamily="18" charset="0"/>
                        </a:rPr>
                        <m:t>)</m:t>
                      </m:r>
                    </m:oMath>
                  </m:oMathPara>
                </a14:m>
                <a:endParaRPr lang="en-US" dirty="0"/>
              </a:p>
            </p:txBody>
          </p:sp>
        </mc:Choice>
        <mc:Fallback xmlns="">
          <p:sp>
            <p:nvSpPr>
              <p:cNvPr id="9" name="TextBox 8">
                <a:extLst>
                  <a:ext uri="{FF2B5EF4-FFF2-40B4-BE49-F238E27FC236}">
                    <a16:creationId xmlns:a16="http://schemas.microsoft.com/office/drawing/2014/main" id="{FE266D65-6DC5-3F46-95C9-71F9DDBA0188}"/>
                  </a:ext>
                </a:extLst>
              </p:cNvPr>
              <p:cNvSpPr txBox="1">
                <a:spLocks noRot="1" noChangeAspect="1" noMove="1" noResize="1" noEditPoints="1" noAdjustHandles="1" noChangeArrowheads="1" noChangeShapeType="1" noTextEdit="1"/>
              </p:cNvSpPr>
              <p:nvPr/>
            </p:nvSpPr>
            <p:spPr>
              <a:xfrm>
                <a:off x="4768850" y="3479800"/>
                <a:ext cx="3929217" cy="276999"/>
              </a:xfrm>
              <a:prstGeom prst="rect">
                <a:avLst/>
              </a:prstGeom>
              <a:blipFill>
                <a:blip r:embed="rId3"/>
                <a:stretch>
                  <a:fillRect l="-968" t="-4348" r="-161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562DBB5-D5AC-E84B-B1D8-A09DBEF686F4}"/>
                  </a:ext>
                </a:extLst>
              </p:cNvPr>
              <p:cNvSpPr txBox="1"/>
              <p:nvPr/>
            </p:nvSpPr>
            <p:spPr>
              <a:xfrm>
                <a:off x="4933950" y="3924300"/>
                <a:ext cx="3472617" cy="8858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sSub>
                            <m:sSubPr>
                              <m:ctrlPr>
                                <a:rPr lang="en-US" sz="2800" i="1" smtClean="0">
                                  <a:solidFill>
                                    <a:schemeClr val="accent1"/>
                                  </a:solidFill>
                                  <a:latin typeface="Cambria Math" panose="02040503050406030204" pitchFamily="18" charset="0"/>
                                </a:rPr>
                              </m:ctrlPr>
                            </m:sSubPr>
                            <m:e>
                              <m:r>
                                <a:rPr lang="en-US" sz="2800" b="0" i="1" smtClean="0">
                                  <a:solidFill>
                                    <a:schemeClr val="accent1"/>
                                  </a:solidFill>
                                  <a:latin typeface="Cambria Math" panose="02040503050406030204" pitchFamily="18" charset="0"/>
                                </a:rPr>
                                <m:t>𝐼</m:t>
                              </m:r>
                            </m:e>
                            <m:sub>
                              <m:r>
                                <a:rPr lang="en-US" sz="2800" b="0" i="1" smtClean="0">
                                  <a:solidFill>
                                    <a:schemeClr val="accent1"/>
                                  </a:solidFill>
                                  <a:latin typeface="Cambria Math" panose="02040503050406030204" pitchFamily="18" charset="0"/>
                                </a:rPr>
                                <m:t>𝑐𝑜𝑖𝑙</m:t>
                              </m:r>
                            </m:sub>
                          </m:sSub>
                        </m:num>
                        <m:den>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𝑜𝑢𝑡</m:t>
                              </m:r>
                            </m:sub>
                          </m:sSub>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i="1">
                              <a:latin typeface="Cambria Math" panose="02040503050406030204" pitchFamily="18" charset="0"/>
                            </a:rPr>
                            <m:t>(2</m:t>
                          </m:r>
                          <m:sSub>
                            <m:sSubPr>
                              <m:ctrlPr>
                                <a:rPr lang="en-US" sz="2800" i="1">
                                  <a:latin typeface="Cambria Math" panose="02040503050406030204" pitchFamily="18" charset="0"/>
                                </a:rPr>
                              </m:ctrlPr>
                            </m:sSubPr>
                            <m:e>
                              <m:r>
                                <a:rPr lang="en-US" sz="2800" i="1">
                                  <a:latin typeface="Cambria Math" panose="02040503050406030204" pitchFamily="18" charset="0"/>
                                </a:rPr>
                                <m:t>𝑍</m:t>
                              </m:r>
                            </m:e>
                            <m:sub>
                              <m:r>
                                <a:rPr lang="en-US" sz="2800" i="1">
                                  <a:latin typeface="Cambria Math" panose="02040503050406030204" pitchFamily="18" charset="0"/>
                                </a:rPr>
                                <m:t>𝑜𝑢𝑡</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𝑍</m:t>
                              </m:r>
                            </m:e>
                            <m:sub>
                              <m:r>
                                <a:rPr lang="en-US" sz="2800" i="1">
                                  <a:latin typeface="Cambria Math" panose="02040503050406030204" pitchFamily="18" charset="0"/>
                                </a:rPr>
                                <m:t>𝑐𝑜𝑖𝑙</m:t>
                              </m:r>
                            </m:sub>
                          </m:sSub>
                          <m:r>
                            <a:rPr lang="en-US" sz="2800" i="1">
                              <a:latin typeface="Cambria Math" panose="02040503050406030204" pitchFamily="18" charset="0"/>
                            </a:rPr>
                            <m:t>)</m:t>
                          </m:r>
                        </m:den>
                      </m:f>
                    </m:oMath>
                  </m:oMathPara>
                </a14:m>
                <a:endParaRPr lang="en-US" sz="2800" dirty="0"/>
              </a:p>
            </p:txBody>
          </p:sp>
        </mc:Choice>
        <mc:Fallback xmlns="">
          <p:sp>
            <p:nvSpPr>
              <p:cNvPr id="11" name="TextBox 10">
                <a:extLst>
                  <a:ext uri="{FF2B5EF4-FFF2-40B4-BE49-F238E27FC236}">
                    <a16:creationId xmlns:a16="http://schemas.microsoft.com/office/drawing/2014/main" id="{5562DBB5-D5AC-E84B-B1D8-A09DBEF686F4}"/>
                  </a:ext>
                </a:extLst>
              </p:cNvPr>
              <p:cNvSpPr txBox="1">
                <a:spLocks noRot="1" noChangeAspect="1" noMove="1" noResize="1" noEditPoints="1" noAdjustHandles="1" noChangeArrowheads="1" noChangeShapeType="1" noTextEdit="1"/>
              </p:cNvSpPr>
              <p:nvPr/>
            </p:nvSpPr>
            <p:spPr>
              <a:xfrm>
                <a:off x="4933950" y="3924300"/>
                <a:ext cx="3472617" cy="885884"/>
              </a:xfrm>
              <a:prstGeom prst="rect">
                <a:avLst/>
              </a:prstGeom>
              <a:blipFill>
                <a:blip r:embed="rId4"/>
                <a:stretch>
                  <a:fillRect l="-1825" t="-1408" r="-2920" b="-15493"/>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50FBC285-01A5-3C4D-B750-B2B6567AAC69}"/>
              </a:ext>
            </a:extLst>
          </p:cNvPr>
          <p:cNvSpPr txBox="1"/>
          <p:nvPr/>
        </p:nvSpPr>
        <p:spPr>
          <a:xfrm>
            <a:off x="165100" y="4940300"/>
            <a:ext cx="3764428" cy="369332"/>
          </a:xfrm>
          <a:prstGeom prst="rect">
            <a:avLst/>
          </a:prstGeom>
          <a:noFill/>
        </p:spPr>
        <p:txBody>
          <a:bodyPr wrap="none" rtlCol="0">
            <a:spAutoFit/>
          </a:bodyPr>
          <a:lstStyle/>
          <a:p>
            <a:r>
              <a:rPr lang="en-US" dirty="0"/>
              <a:t>And, we know for State 1, that means,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F7E8AD7-C20B-CD4D-B43B-77A200A8426C}"/>
                  </a:ext>
                </a:extLst>
              </p:cNvPr>
              <p:cNvSpPr txBox="1"/>
              <p:nvPr/>
            </p:nvSpPr>
            <p:spPr>
              <a:xfrm>
                <a:off x="234950" y="5384800"/>
                <a:ext cx="4474110" cy="10175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d>
                            <m:dPr>
                              <m:begChr m:val=""/>
                              <m:endChr m:val="|"/>
                              <m:ctrlPr>
                                <a:rPr lang="en-US" sz="2800" i="1" smtClean="0">
                                  <a:latin typeface="Cambria Math" panose="02040503050406030204" pitchFamily="18" charset="0"/>
                                </a:rPr>
                              </m:ctrlPr>
                            </m:dPr>
                            <m:e>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𝐼</m:t>
                                      </m:r>
                                    </m:e>
                                    <m:sub>
                                      <m:r>
                                        <a:rPr lang="en-US" sz="2800" i="1">
                                          <a:latin typeface="Cambria Math" panose="02040503050406030204" pitchFamily="18" charset="0"/>
                                        </a:rPr>
                                        <m:t>𝑐𝑜𝑖𝑙</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i="1">
                                          <a:latin typeface="Cambria Math" panose="02040503050406030204" pitchFamily="18" charset="0"/>
                                        </a:rPr>
                                        <m:t>𝑖𝑛</m:t>
                                      </m:r>
                                    </m:sub>
                                  </m:sSub>
                                </m:den>
                              </m:f>
                            </m:e>
                          </m:d>
                        </m:e>
                        <m:sub>
                          <m:r>
                            <a:rPr lang="en-US" sz="2800" b="0" i="1" smtClean="0">
                              <a:latin typeface="Cambria Math" panose="02040503050406030204" pitchFamily="18" charset="0"/>
                            </a:rPr>
                            <m:t>𝑆𝑡𝑎𝑡𝑒</m:t>
                          </m:r>
                          <m:r>
                            <a:rPr lang="en-US" sz="2800" b="0" i="1" smtClean="0">
                              <a:latin typeface="Cambria Math" panose="02040503050406030204" pitchFamily="18" charset="0"/>
                            </a:rPr>
                            <m:t> 1</m:t>
                          </m:r>
                        </m:sub>
                      </m:sSub>
                      <m:r>
                        <a:rPr lang="en-US" sz="2800" i="1">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2.5</m:t>
                          </m:r>
                        </m:num>
                        <m:den>
                          <m:r>
                            <a:rPr lang="en-US" sz="2800" i="1">
                              <a:latin typeface="Cambria Math" panose="02040503050406030204" pitchFamily="18" charset="0"/>
                            </a:rPr>
                            <m:t>(2</m:t>
                          </m:r>
                          <m:sSub>
                            <m:sSubPr>
                              <m:ctrlPr>
                                <a:rPr lang="en-US" sz="2800" i="1">
                                  <a:latin typeface="Cambria Math" panose="02040503050406030204" pitchFamily="18" charset="0"/>
                                </a:rPr>
                              </m:ctrlPr>
                            </m:sSubPr>
                            <m:e>
                              <m:r>
                                <a:rPr lang="en-US" sz="2800" i="1">
                                  <a:latin typeface="Cambria Math" panose="02040503050406030204" pitchFamily="18" charset="0"/>
                                </a:rPr>
                                <m:t>𝑍</m:t>
                              </m:r>
                            </m:e>
                            <m:sub>
                              <m:r>
                                <a:rPr lang="en-US" sz="2800" i="1">
                                  <a:latin typeface="Cambria Math" panose="02040503050406030204" pitchFamily="18" charset="0"/>
                                </a:rPr>
                                <m:t>𝑜𝑢𝑡</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𝑍</m:t>
                              </m:r>
                            </m:e>
                            <m:sub>
                              <m:r>
                                <a:rPr lang="en-US" sz="2800" i="1">
                                  <a:latin typeface="Cambria Math" panose="02040503050406030204" pitchFamily="18" charset="0"/>
                                </a:rPr>
                                <m:t>𝑐𝑜𝑖𝑙</m:t>
                              </m:r>
                            </m:sub>
                          </m:sSub>
                          <m:r>
                            <a:rPr lang="en-US" sz="2800" i="1">
                              <a:latin typeface="Cambria Math" panose="02040503050406030204" pitchFamily="18" charset="0"/>
                            </a:rPr>
                            <m:t>)</m:t>
                          </m:r>
                        </m:den>
                      </m:f>
                    </m:oMath>
                  </m:oMathPara>
                </a14:m>
                <a:endParaRPr lang="en-US" sz="2800" dirty="0"/>
              </a:p>
            </p:txBody>
          </p:sp>
        </mc:Choice>
        <mc:Fallback xmlns="">
          <p:sp>
            <p:nvSpPr>
              <p:cNvPr id="14" name="TextBox 13">
                <a:extLst>
                  <a:ext uri="{FF2B5EF4-FFF2-40B4-BE49-F238E27FC236}">
                    <a16:creationId xmlns:a16="http://schemas.microsoft.com/office/drawing/2014/main" id="{2F7E8AD7-C20B-CD4D-B43B-77A200A8426C}"/>
                  </a:ext>
                </a:extLst>
              </p:cNvPr>
              <p:cNvSpPr txBox="1">
                <a:spLocks noRot="1" noChangeAspect="1" noMove="1" noResize="1" noEditPoints="1" noAdjustHandles="1" noChangeArrowheads="1" noChangeShapeType="1" noTextEdit="1"/>
              </p:cNvSpPr>
              <p:nvPr/>
            </p:nvSpPr>
            <p:spPr>
              <a:xfrm>
                <a:off x="234950" y="5384800"/>
                <a:ext cx="4474110" cy="1017586"/>
              </a:xfrm>
              <a:prstGeom prst="rect">
                <a:avLst/>
              </a:prstGeom>
              <a:blipFill>
                <a:blip r:embed="rId5"/>
                <a:stretch>
                  <a:fillRect l="-25212" t="-213580" r="-1983" b="-301235"/>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3C38F519-9ACC-F446-860D-B91CAD655CB6}"/>
              </a:ext>
            </a:extLst>
          </p:cNvPr>
          <p:cNvCxnSpPr>
            <a:cxnSpLocks/>
          </p:cNvCxnSpPr>
          <p:nvPr/>
        </p:nvCxnSpPr>
        <p:spPr>
          <a:xfrm flipV="1">
            <a:off x="3467101" y="1980045"/>
            <a:ext cx="0" cy="15794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B3FD78-9F7B-B747-988F-16C72A355AA7}"/>
              </a:ext>
            </a:extLst>
          </p:cNvPr>
          <p:cNvCxnSpPr>
            <a:cxnSpLocks/>
          </p:cNvCxnSpPr>
          <p:nvPr/>
        </p:nvCxnSpPr>
        <p:spPr>
          <a:xfrm>
            <a:off x="3469082" y="2478804"/>
            <a:ext cx="0" cy="6887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3F2F49D-8A61-DD42-A2DA-C1C27BDB078E}"/>
              </a:ext>
            </a:extLst>
          </p:cNvPr>
          <p:cNvSpPr txBox="1"/>
          <p:nvPr/>
        </p:nvSpPr>
        <p:spPr>
          <a:xfrm>
            <a:off x="3505040" y="2144481"/>
            <a:ext cx="526106" cy="400110"/>
          </a:xfrm>
          <a:prstGeom prst="rect">
            <a:avLst/>
          </a:prstGeom>
          <a:noFill/>
        </p:spPr>
        <p:txBody>
          <a:bodyPr wrap="square" rtlCol="0">
            <a:spAutoFit/>
          </a:bodyPr>
          <a:lstStyle/>
          <a:p>
            <a:r>
              <a:rPr lang="en-US" sz="2000" i="1" dirty="0" err="1">
                <a:solidFill>
                  <a:schemeClr val="accent1"/>
                </a:solidFill>
                <a:latin typeface="Times New Roman" panose="02020603050405020304" pitchFamily="18" charset="0"/>
                <a:cs typeface="Times New Roman" panose="02020603050405020304" pitchFamily="18" charset="0"/>
              </a:rPr>
              <a:t>I</a:t>
            </a:r>
            <a:r>
              <a:rPr lang="en-US" sz="2000" i="1" baseline="-25000" dirty="0" err="1">
                <a:solidFill>
                  <a:schemeClr val="accent1"/>
                </a:solidFill>
                <a:latin typeface="Times New Roman" panose="02020603050405020304" pitchFamily="18" charset="0"/>
                <a:cs typeface="Times New Roman" panose="02020603050405020304" pitchFamily="18" charset="0"/>
              </a:rPr>
              <a:t>coil</a:t>
            </a:r>
            <a:endParaRPr lang="en-US" sz="2000" i="1" dirty="0">
              <a:solidFill>
                <a:schemeClr val="accent1"/>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1DD928D5-12F2-5E4F-B3D9-8E0147E38047}"/>
              </a:ext>
            </a:extLst>
          </p:cNvPr>
          <p:cNvCxnSpPr>
            <a:cxnSpLocks/>
          </p:cNvCxnSpPr>
          <p:nvPr/>
        </p:nvCxnSpPr>
        <p:spPr>
          <a:xfrm>
            <a:off x="2985488" y="1730825"/>
            <a:ext cx="0" cy="2041075"/>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1C33EC5-B377-8242-987C-8FC16D6AC856}"/>
              </a:ext>
            </a:extLst>
          </p:cNvPr>
          <p:cNvCxnSpPr>
            <a:cxnSpLocks/>
          </p:cNvCxnSpPr>
          <p:nvPr/>
        </p:nvCxnSpPr>
        <p:spPr>
          <a:xfrm>
            <a:off x="865412" y="1705425"/>
            <a:ext cx="0" cy="2053775"/>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052EA89-4FC3-1F40-9AE7-222B430E25A7}"/>
              </a:ext>
            </a:extLst>
          </p:cNvPr>
          <p:cNvSpPr txBox="1"/>
          <p:nvPr/>
        </p:nvSpPr>
        <p:spPr>
          <a:xfrm>
            <a:off x="2399643" y="1865578"/>
            <a:ext cx="598241"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coil</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180BF5A-C613-7246-A88C-F535B3074A21}"/>
              </a:ext>
            </a:extLst>
          </p:cNvPr>
          <p:cNvSpPr txBox="1"/>
          <p:nvPr/>
        </p:nvSpPr>
        <p:spPr>
          <a:xfrm>
            <a:off x="316842" y="1890153"/>
            <a:ext cx="531364"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out</a:t>
            </a:r>
            <a:endParaRPr lang="en-US" sz="2000" i="1" dirty="0">
              <a:solidFill>
                <a:schemeClr val="accent6"/>
              </a:solidFill>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AD689EE7-FFC5-AC48-BA29-5AE0C2458EA1}"/>
              </a:ext>
            </a:extLst>
          </p:cNvPr>
          <p:cNvCxnSpPr>
            <a:cxnSpLocks/>
          </p:cNvCxnSpPr>
          <p:nvPr/>
        </p:nvCxnSpPr>
        <p:spPr>
          <a:xfrm>
            <a:off x="1042394" y="3543791"/>
            <a:ext cx="165000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53F7647-9EFC-4E4D-9A76-891D32E7D58B}"/>
              </a:ext>
            </a:extLst>
          </p:cNvPr>
          <p:cNvSpPr txBox="1"/>
          <p:nvPr/>
        </p:nvSpPr>
        <p:spPr>
          <a:xfrm>
            <a:off x="1570187" y="2968004"/>
            <a:ext cx="845121"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out</a:t>
            </a:r>
            <a:endParaRPr lang="en-US" sz="2400"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0A0B08DA-26E6-834A-9F83-830C4DD5EC9A}"/>
              </a:ext>
            </a:extLst>
          </p:cNvPr>
          <p:cNvSpPr txBox="1"/>
          <p:nvPr/>
        </p:nvSpPr>
        <p:spPr>
          <a:xfrm>
            <a:off x="3520651" y="2965366"/>
            <a:ext cx="665567"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coil</a:t>
            </a:r>
            <a:endParaRPr lang="en-US" sz="2400" i="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D8B47F84-E5DD-2544-9D03-3ED1426B3165}"/>
              </a:ext>
            </a:extLst>
          </p:cNvPr>
          <p:cNvSpPr txBox="1"/>
          <p:nvPr/>
        </p:nvSpPr>
        <p:spPr>
          <a:xfrm>
            <a:off x="5816601" y="5499100"/>
            <a:ext cx="2806699" cy="923330"/>
          </a:xfrm>
          <a:prstGeom prst="rect">
            <a:avLst/>
          </a:prstGeom>
          <a:noFill/>
        </p:spPr>
        <p:txBody>
          <a:bodyPr wrap="square" rtlCol="0">
            <a:spAutoFit/>
          </a:bodyPr>
          <a:lstStyle/>
          <a:p>
            <a:r>
              <a:rPr lang="en-US" b="1" dirty="0"/>
              <a:t>So let’s look at that response, with our basic analytic model.</a:t>
            </a:r>
          </a:p>
        </p:txBody>
      </p:sp>
    </p:spTree>
    <p:extLst>
      <p:ext uri="{BB962C8B-B14F-4D97-AF65-F5344CB8AC3E}">
        <p14:creationId xmlns:p14="http://schemas.microsoft.com/office/powerpoint/2010/main" val="1454612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555E103-F585-F24B-AC08-0B11A0357C2B}"/>
              </a:ext>
            </a:extLst>
          </p:cNvPr>
          <p:cNvPicPr>
            <a:picLocks noChangeAspect="1"/>
          </p:cNvPicPr>
          <p:nvPr/>
        </p:nvPicPr>
        <p:blipFill>
          <a:blip r:embed="rId2"/>
          <a:stretch>
            <a:fillRect/>
          </a:stretch>
        </p:blipFill>
        <p:spPr>
          <a:xfrm>
            <a:off x="88900" y="1104900"/>
            <a:ext cx="8629650" cy="5753100"/>
          </a:xfrm>
          <a:prstGeom prst="rect">
            <a:avLst/>
          </a:prstGeom>
        </p:spPr>
      </p:pic>
      <p:sp>
        <p:nvSpPr>
          <p:cNvPr id="2" name="Title 1">
            <a:extLst>
              <a:ext uri="{FF2B5EF4-FFF2-40B4-BE49-F238E27FC236}">
                <a16:creationId xmlns:a16="http://schemas.microsoft.com/office/drawing/2014/main" id="{58733F7B-CC9B-B940-8837-54E15C37424F}"/>
              </a:ext>
            </a:extLst>
          </p:cNvPr>
          <p:cNvSpPr>
            <a:spLocks noGrp="1"/>
          </p:cNvSpPr>
          <p:nvPr>
            <p:ph type="title"/>
          </p:nvPr>
        </p:nvSpPr>
        <p:spPr/>
        <p:txBody>
          <a:bodyPr>
            <a:normAutofit fontScale="90000"/>
          </a:bodyPr>
          <a:lstStyle/>
          <a:p>
            <a:r>
              <a:rPr lang="en-US" dirty="0"/>
              <a:t>I.4 The Measurement: </a:t>
            </a:r>
            <a:r>
              <a:rPr lang="en-US" sz="3100" dirty="0"/>
              <a:t>Coil Current / </a:t>
            </a:r>
            <a:r>
              <a:rPr lang="en-US" sz="3100" dirty="0" err="1"/>
              <a:t>Vout</a:t>
            </a:r>
            <a:r>
              <a:rPr lang="en-US" sz="3100" dirty="0"/>
              <a:t> </a:t>
            </a:r>
            <a:endParaRPr lang="en-US" dirty="0"/>
          </a:p>
        </p:txBody>
      </p:sp>
      <p:sp>
        <p:nvSpPr>
          <p:cNvPr id="4" name="Date Placeholder 3">
            <a:extLst>
              <a:ext uri="{FF2B5EF4-FFF2-40B4-BE49-F238E27FC236}">
                <a16:creationId xmlns:a16="http://schemas.microsoft.com/office/drawing/2014/main" id="{919D0B15-1835-994A-BB61-26539141DE0B}"/>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75188985-DDF8-0145-A012-33BA7077EEE4}"/>
              </a:ext>
            </a:extLst>
          </p:cNvPr>
          <p:cNvSpPr>
            <a:spLocks noGrp="1"/>
          </p:cNvSpPr>
          <p:nvPr>
            <p:ph type="sldNum" sz="quarter" idx="12"/>
          </p:nvPr>
        </p:nvSpPr>
        <p:spPr/>
        <p:txBody>
          <a:bodyPr/>
          <a:lstStyle/>
          <a:p>
            <a:fld id="{70339496-BD1E-F648-8321-5C9A4B4A55FA}" type="slidenum">
              <a:rPr lang="en-US" smtClean="0"/>
              <a:t>25</a:t>
            </a:fld>
            <a:endParaRPr lang="en-US"/>
          </a:p>
        </p:txBody>
      </p:sp>
      <p:sp>
        <p:nvSpPr>
          <p:cNvPr id="12" name="TextBox 11">
            <a:extLst>
              <a:ext uri="{FF2B5EF4-FFF2-40B4-BE49-F238E27FC236}">
                <a16:creationId xmlns:a16="http://schemas.microsoft.com/office/drawing/2014/main" id="{AFC77F50-0EF5-D443-A31B-E79A40C3D394}"/>
              </a:ext>
            </a:extLst>
          </p:cNvPr>
          <p:cNvSpPr txBox="1"/>
          <p:nvPr/>
        </p:nvSpPr>
        <p:spPr>
          <a:xfrm>
            <a:off x="6134100" y="698500"/>
            <a:ext cx="3009900" cy="1754326"/>
          </a:xfrm>
          <a:prstGeom prst="rect">
            <a:avLst/>
          </a:prstGeom>
          <a:noFill/>
        </p:spPr>
        <p:txBody>
          <a:bodyPr wrap="square" rtlCol="0">
            <a:spAutoFit/>
          </a:bodyPr>
          <a:lstStyle/>
          <a:p>
            <a:pPr algn="r"/>
            <a:r>
              <a:rPr lang="en-US" dirty="0"/>
              <a:t>Ah – OK, since </a:t>
            </a:r>
          </a:p>
          <a:p>
            <a:pPr algn="r"/>
            <a:r>
              <a:rPr lang="en-US" b="1" dirty="0">
                <a:solidFill>
                  <a:schemeClr val="accent1"/>
                </a:solidFill>
              </a:rPr>
              <a:t>abs(2 </a:t>
            </a:r>
            <a:r>
              <a:rPr lang="en-US" b="1" dirty="0" err="1">
                <a:solidFill>
                  <a:schemeClr val="accent1"/>
                </a:solidFill>
              </a:rPr>
              <a:t>Z</a:t>
            </a:r>
            <a:r>
              <a:rPr lang="en-US" b="1" baseline="-25000" dirty="0" err="1">
                <a:solidFill>
                  <a:schemeClr val="accent1"/>
                </a:solidFill>
              </a:rPr>
              <a:t>out</a:t>
            </a:r>
            <a:r>
              <a:rPr lang="en-US" b="1" dirty="0">
                <a:solidFill>
                  <a:schemeClr val="accent1"/>
                </a:solidFill>
              </a:rPr>
              <a:t> )</a:t>
            </a:r>
            <a:r>
              <a:rPr lang="en-US" dirty="0"/>
              <a:t>&gt;&gt; </a:t>
            </a:r>
            <a:r>
              <a:rPr lang="en-US" b="1" dirty="0">
                <a:solidFill>
                  <a:schemeClr val="accent2"/>
                </a:solidFill>
              </a:rPr>
              <a:t>abs(</a:t>
            </a:r>
            <a:r>
              <a:rPr lang="en-US" b="1" dirty="0" err="1">
                <a:solidFill>
                  <a:schemeClr val="accent2"/>
                </a:solidFill>
              </a:rPr>
              <a:t>Z</a:t>
            </a:r>
            <a:r>
              <a:rPr lang="en-US" b="1" baseline="-25000" dirty="0" err="1">
                <a:solidFill>
                  <a:schemeClr val="accent2"/>
                </a:solidFill>
              </a:rPr>
              <a:t>coil</a:t>
            </a:r>
            <a:r>
              <a:rPr lang="en-US" b="1" dirty="0">
                <a:solidFill>
                  <a:schemeClr val="accent2"/>
                </a:solidFill>
              </a:rPr>
              <a:t> ) </a:t>
            </a:r>
          </a:p>
          <a:p>
            <a:pPr algn="r"/>
            <a:r>
              <a:rPr lang="en-US" dirty="0">
                <a:solidFill>
                  <a:schemeClr val="bg1">
                    <a:lumMod val="50000"/>
                  </a:schemeClr>
                </a:solidFill>
              </a:rPr>
              <a:t>(from slide 17)</a:t>
            </a:r>
          </a:p>
          <a:p>
            <a:pPr algn="r"/>
            <a:r>
              <a:rPr lang="en-US" dirty="0"/>
              <a:t>then </a:t>
            </a:r>
            <a:r>
              <a:rPr lang="en-US" b="1" dirty="0"/>
              <a:t>it’s </a:t>
            </a:r>
            <a:r>
              <a:rPr lang="en-US" b="1" dirty="0" err="1"/>
              <a:t>Z</a:t>
            </a:r>
            <a:r>
              <a:rPr lang="en-US" b="1" baseline="-25000" dirty="0" err="1"/>
              <a:t>out</a:t>
            </a:r>
            <a:r>
              <a:rPr lang="en-US" b="1" baseline="-25000" dirty="0"/>
              <a:t> </a:t>
            </a:r>
            <a:r>
              <a:rPr lang="en-US" b="1" dirty="0"/>
              <a:t>that dominates this transfer function out to a few kHz  </a:t>
            </a:r>
          </a:p>
        </p:txBody>
      </p:sp>
      <p:sp>
        <p:nvSpPr>
          <p:cNvPr id="31" name="TextBox 30">
            <a:extLst>
              <a:ext uri="{FF2B5EF4-FFF2-40B4-BE49-F238E27FC236}">
                <a16:creationId xmlns:a16="http://schemas.microsoft.com/office/drawing/2014/main" id="{C603BF95-230F-E945-9C61-17BCF3E1D744}"/>
              </a:ext>
            </a:extLst>
          </p:cNvPr>
          <p:cNvSpPr txBox="1"/>
          <p:nvPr/>
        </p:nvSpPr>
        <p:spPr>
          <a:xfrm>
            <a:off x="787400" y="5219700"/>
            <a:ext cx="2540000" cy="1200329"/>
          </a:xfrm>
          <a:prstGeom prst="rect">
            <a:avLst/>
          </a:prstGeom>
          <a:noFill/>
        </p:spPr>
        <p:txBody>
          <a:bodyPr wrap="square" rtlCol="0">
            <a:spAutoFit/>
          </a:bodyPr>
          <a:lstStyle/>
          <a:p>
            <a:r>
              <a:rPr lang="en-US" dirty="0"/>
              <a:t>Note that the </a:t>
            </a:r>
            <a:r>
              <a:rPr lang="en-US" dirty="0" err="1"/>
              <a:t>z:p</a:t>
            </a:r>
            <a:r>
              <a:rPr lang="en-US" dirty="0"/>
              <a:t> have flipped to 85:312 Hz, because they’re in the denominator</a:t>
            </a:r>
          </a:p>
        </p:txBody>
      </p:sp>
      <p:cxnSp>
        <p:nvCxnSpPr>
          <p:cNvPr id="35" name="Straight Arrow Connector 34">
            <a:extLst>
              <a:ext uri="{FF2B5EF4-FFF2-40B4-BE49-F238E27FC236}">
                <a16:creationId xmlns:a16="http://schemas.microsoft.com/office/drawing/2014/main" id="{5C74F41A-8C80-1D41-B097-CFC266842A2C}"/>
              </a:ext>
            </a:extLst>
          </p:cNvPr>
          <p:cNvCxnSpPr>
            <a:cxnSpLocks/>
          </p:cNvCxnSpPr>
          <p:nvPr/>
        </p:nvCxnSpPr>
        <p:spPr>
          <a:xfrm flipV="1">
            <a:off x="2730500" y="2870200"/>
            <a:ext cx="1701800" cy="2349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C204A1-D1CD-D543-8BD1-94B8C9E87229}"/>
              </a:ext>
            </a:extLst>
          </p:cNvPr>
          <p:cNvCxnSpPr>
            <a:cxnSpLocks/>
          </p:cNvCxnSpPr>
          <p:nvPr/>
        </p:nvCxnSpPr>
        <p:spPr>
          <a:xfrm flipV="1">
            <a:off x="2755900" y="3124200"/>
            <a:ext cx="965200" cy="20701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097E32F4-58EC-DC44-9F9D-615C246D9A8F}"/>
                  </a:ext>
                </a:extLst>
              </p:cNvPr>
              <p:cNvSpPr txBox="1"/>
              <p:nvPr/>
            </p:nvSpPr>
            <p:spPr>
              <a:xfrm>
                <a:off x="2038350" y="698500"/>
                <a:ext cx="471289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accent1"/>
                              </a:solidFill>
                              <a:latin typeface="Cambria Math" panose="02040503050406030204" pitchFamily="18" charset="0"/>
                            </a:rPr>
                          </m:ctrlPr>
                        </m:sSubPr>
                        <m:e>
                          <m:r>
                            <a:rPr lang="en-US" sz="2800" i="1">
                              <a:solidFill>
                                <a:schemeClr val="accent1"/>
                              </a:solidFill>
                              <a:latin typeface="Cambria Math" panose="02040503050406030204" pitchFamily="18" charset="0"/>
                            </a:rPr>
                            <m:t>𝐼</m:t>
                          </m:r>
                        </m:e>
                        <m:sub>
                          <m:r>
                            <a:rPr lang="en-US" sz="2800" i="1">
                              <a:solidFill>
                                <a:schemeClr val="accent1"/>
                              </a:solidFill>
                              <a:latin typeface="Cambria Math" panose="02040503050406030204" pitchFamily="18" charset="0"/>
                            </a:rPr>
                            <m:t>𝑐𝑜𝑖𝑙</m:t>
                          </m:r>
                        </m:sub>
                      </m:sSub>
                      <m:r>
                        <a:rPr lang="en-US" sz="2800" i="1">
                          <a:solidFill>
                            <a:schemeClr val="accent1"/>
                          </a:solidFill>
                          <a:latin typeface="Cambria Math" panose="02040503050406030204" pitchFamily="18" charset="0"/>
                        </a:rPr>
                        <m:t> </m:t>
                      </m:r>
                      <m:r>
                        <a:rPr lang="en-US" sz="2800" b="0" i="1" smtClean="0">
                          <a:solidFill>
                            <a:schemeClr val="tx1"/>
                          </a:solidFill>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i="1">
                              <a:latin typeface="Cambria Math" panose="02040503050406030204" pitchFamily="18" charset="0"/>
                            </a:rPr>
                            <m:t>𝑜𝑢𝑡</m:t>
                          </m:r>
                        </m:sub>
                      </m:sSub>
                      <m:r>
                        <a:rPr lang="en-US" sz="2800" b="0" i="1" smtClean="0">
                          <a:latin typeface="Cambria Math" panose="02040503050406030204" pitchFamily="18" charset="0"/>
                        </a:rPr>
                        <m:t>=1/</m:t>
                      </m:r>
                      <m:r>
                        <a:rPr lang="en-US" sz="2800" i="1">
                          <a:latin typeface="Cambria Math" panose="02040503050406030204" pitchFamily="18" charset="0"/>
                        </a:rPr>
                        <m:t>(2</m:t>
                      </m:r>
                      <m:sSub>
                        <m:sSubPr>
                          <m:ctrlPr>
                            <a:rPr lang="en-US" sz="2800" i="1">
                              <a:latin typeface="Cambria Math" panose="02040503050406030204" pitchFamily="18" charset="0"/>
                            </a:rPr>
                          </m:ctrlPr>
                        </m:sSubPr>
                        <m:e>
                          <m:r>
                            <a:rPr lang="en-US" sz="2800" i="1">
                              <a:latin typeface="Cambria Math" panose="02040503050406030204" pitchFamily="18" charset="0"/>
                            </a:rPr>
                            <m:t>𝑍</m:t>
                          </m:r>
                        </m:e>
                        <m:sub>
                          <m:r>
                            <a:rPr lang="en-US" sz="2800" i="1">
                              <a:latin typeface="Cambria Math" panose="02040503050406030204" pitchFamily="18" charset="0"/>
                            </a:rPr>
                            <m:t>𝑜𝑢𝑡</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𝑍</m:t>
                          </m:r>
                        </m:e>
                        <m:sub>
                          <m:r>
                            <a:rPr lang="en-US" sz="2800" i="1">
                              <a:latin typeface="Cambria Math" panose="02040503050406030204" pitchFamily="18" charset="0"/>
                            </a:rPr>
                            <m:t>𝑐𝑜𝑖𝑙</m:t>
                          </m:r>
                        </m:sub>
                      </m:sSub>
                      <m:r>
                        <a:rPr lang="en-US" sz="2800" i="1">
                          <a:latin typeface="Cambria Math" panose="02040503050406030204" pitchFamily="18" charset="0"/>
                        </a:rPr>
                        <m:t>)</m:t>
                      </m:r>
                    </m:oMath>
                  </m:oMathPara>
                </a14:m>
                <a:endParaRPr lang="en-US" sz="2800" dirty="0"/>
              </a:p>
            </p:txBody>
          </p:sp>
        </mc:Choice>
        <mc:Fallback xmlns="">
          <p:sp>
            <p:nvSpPr>
              <p:cNvPr id="47" name="TextBox 46">
                <a:extLst>
                  <a:ext uri="{FF2B5EF4-FFF2-40B4-BE49-F238E27FC236}">
                    <a16:creationId xmlns:a16="http://schemas.microsoft.com/office/drawing/2014/main" id="{097E32F4-58EC-DC44-9F9D-615C246D9A8F}"/>
                  </a:ext>
                </a:extLst>
              </p:cNvPr>
              <p:cNvSpPr txBox="1">
                <a:spLocks noRot="1" noChangeAspect="1" noMove="1" noResize="1" noEditPoints="1" noAdjustHandles="1" noChangeArrowheads="1" noChangeShapeType="1" noTextEdit="1"/>
              </p:cNvSpPr>
              <p:nvPr/>
            </p:nvSpPr>
            <p:spPr>
              <a:xfrm>
                <a:off x="2038350" y="698500"/>
                <a:ext cx="4712893" cy="430887"/>
              </a:xfrm>
              <a:prstGeom prst="rect">
                <a:avLst/>
              </a:prstGeom>
              <a:blipFill>
                <a:blip r:embed="rId3"/>
                <a:stretch>
                  <a:fillRect l="-1344" t="-8571" r="-2151" b="-34286"/>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9FB4FFA8-0405-B647-9109-8893F07D8E8E}"/>
              </a:ext>
            </a:extLst>
          </p:cNvPr>
          <p:cNvCxnSpPr>
            <a:cxnSpLocks/>
            <a:stCxn id="51" idx="1"/>
          </p:cNvCxnSpPr>
          <p:nvPr/>
        </p:nvCxnSpPr>
        <p:spPr>
          <a:xfrm flipH="1" flipV="1">
            <a:off x="5205984" y="5193792"/>
            <a:ext cx="708152" cy="56942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2070F75-050B-CA4E-A16F-F8704EFF524A}"/>
              </a:ext>
            </a:extLst>
          </p:cNvPr>
          <p:cNvSpPr txBox="1"/>
          <p:nvPr/>
        </p:nvSpPr>
        <p:spPr>
          <a:xfrm>
            <a:off x="5914136" y="5347716"/>
            <a:ext cx="2729992" cy="830997"/>
          </a:xfrm>
          <a:prstGeom prst="rect">
            <a:avLst/>
          </a:prstGeom>
          <a:noFill/>
        </p:spPr>
        <p:txBody>
          <a:bodyPr wrap="square" rtlCol="0">
            <a:spAutoFit/>
          </a:bodyPr>
          <a:lstStyle/>
          <a:p>
            <a:r>
              <a:rPr lang="en-US" sz="1600" dirty="0">
                <a:solidFill>
                  <a:schemeClr val="bg1">
                    <a:lumMod val="50000"/>
                  </a:schemeClr>
                </a:solidFill>
              </a:rPr>
              <a:t>The </a:t>
            </a:r>
            <a:r>
              <a:rPr lang="en-US" sz="1600" b="1" dirty="0">
                <a:solidFill>
                  <a:schemeClr val="bg1">
                    <a:lumMod val="50000"/>
                  </a:schemeClr>
                </a:solidFill>
              </a:rPr>
              <a:t>phase loss </a:t>
            </a:r>
            <a:r>
              <a:rPr lang="en-US" sz="1600" dirty="0">
                <a:solidFill>
                  <a:schemeClr val="bg1">
                    <a:lumMod val="50000"/>
                  </a:schemeClr>
                </a:solidFill>
              </a:rPr>
              <a:t>from excluding the coil and cable is only a ~few degrees above 1 kHz</a:t>
            </a:r>
          </a:p>
        </p:txBody>
      </p:sp>
    </p:spTree>
    <p:extLst>
      <p:ext uri="{BB962C8B-B14F-4D97-AF65-F5344CB8AC3E}">
        <p14:creationId xmlns:p14="http://schemas.microsoft.com/office/powerpoint/2010/main" val="3003628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3DB00-E75B-834E-A07A-B6B0B2E22146}"/>
              </a:ext>
            </a:extLst>
          </p:cNvPr>
          <p:cNvSpPr>
            <a:spLocks noGrp="1"/>
          </p:cNvSpPr>
          <p:nvPr>
            <p:ph type="title"/>
          </p:nvPr>
        </p:nvSpPr>
        <p:spPr/>
        <p:txBody>
          <a:bodyPr>
            <a:normAutofit fontScale="90000"/>
          </a:bodyPr>
          <a:lstStyle/>
          <a:p>
            <a:r>
              <a:rPr lang="en-US" dirty="0"/>
              <a:t>I.4 The Measurement: </a:t>
            </a:r>
            <a:r>
              <a:rPr lang="en-US" sz="3100" dirty="0"/>
              <a:t>Fast Current Monitor?</a:t>
            </a:r>
            <a:endParaRPr lang="en-US" dirty="0"/>
          </a:p>
        </p:txBody>
      </p:sp>
      <p:sp>
        <p:nvSpPr>
          <p:cNvPr id="3" name="Content Placeholder 2">
            <a:extLst>
              <a:ext uri="{FF2B5EF4-FFF2-40B4-BE49-F238E27FC236}">
                <a16:creationId xmlns:a16="http://schemas.microsoft.com/office/drawing/2014/main" id="{9873A68D-BBEE-2A4B-83F4-26C10947E55E}"/>
              </a:ext>
            </a:extLst>
          </p:cNvPr>
          <p:cNvSpPr>
            <a:spLocks noGrp="1"/>
          </p:cNvSpPr>
          <p:nvPr>
            <p:ph idx="1"/>
          </p:nvPr>
        </p:nvSpPr>
        <p:spPr>
          <a:xfrm>
            <a:off x="209550" y="682625"/>
            <a:ext cx="7886700" cy="854076"/>
          </a:xfrm>
        </p:spPr>
        <p:txBody>
          <a:bodyPr>
            <a:normAutofit/>
          </a:bodyPr>
          <a:lstStyle/>
          <a:p>
            <a:pPr marL="0" indent="0">
              <a:buNone/>
            </a:pPr>
            <a:r>
              <a:rPr lang="en-US" sz="1800" b="1" dirty="0"/>
              <a:t>Why do we have to physically measure the transfer function in analog? Why not use the fast current monitor?</a:t>
            </a:r>
          </a:p>
        </p:txBody>
      </p:sp>
      <p:sp>
        <p:nvSpPr>
          <p:cNvPr id="4" name="Date Placeholder 3">
            <a:extLst>
              <a:ext uri="{FF2B5EF4-FFF2-40B4-BE49-F238E27FC236}">
                <a16:creationId xmlns:a16="http://schemas.microsoft.com/office/drawing/2014/main" id="{4E66EB84-C00E-1944-9186-41FD128EA4B5}"/>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E4504771-2372-6A48-A4EA-CB168EBE8D57}"/>
              </a:ext>
            </a:extLst>
          </p:cNvPr>
          <p:cNvSpPr>
            <a:spLocks noGrp="1"/>
          </p:cNvSpPr>
          <p:nvPr>
            <p:ph type="sldNum" sz="quarter" idx="12"/>
          </p:nvPr>
        </p:nvSpPr>
        <p:spPr/>
        <p:txBody>
          <a:bodyPr/>
          <a:lstStyle/>
          <a:p>
            <a:fld id="{70339496-BD1E-F648-8321-5C9A4B4A55FA}" type="slidenum">
              <a:rPr lang="en-US" smtClean="0"/>
              <a:t>26</a:t>
            </a:fld>
            <a:endParaRPr lang="en-US"/>
          </a:p>
        </p:txBody>
      </p:sp>
      <p:pic>
        <p:nvPicPr>
          <p:cNvPr id="15" name="Picture 14" descr="A close up of text on a white background&#10;&#10;Description automatically generated">
            <a:extLst>
              <a:ext uri="{FF2B5EF4-FFF2-40B4-BE49-F238E27FC236}">
                <a16:creationId xmlns:a16="http://schemas.microsoft.com/office/drawing/2014/main" id="{CD62314A-60C1-224D-93DA-1E7E04A82994}"/>
              </a:ext>
            </a:extLst>
          </p:cNvPr>
          <p:cNvPicPr>
            <a:picLocks noChangeAspect="1"/>
          </p:cNvPicPr>
          <p:nvPr/>
        </p:nvPicPr>
        <p:blipFill>
          <a:blip r:embed="rId2"/>
          <a:stretch>
            <a:fillRect/>
          </a:stretch>
        </p:blipFill>
        <p:spPr>
          <a:xfrm>
            <a:off x="5179312" y="1165714"/>
            <a:ext cx="3837179" cy="3918350"/>
          </a:xfrm>
          <a:prstGeom prst="rect">
            <a:avLst/>
          </a:prstGeom>
        </p:spPr>
      </p:pic>
      <p:sp>
        <p:nvSpPr>
          <p:cNvPr id="16" name="TextBox 15">
            <a:extLst>
              <a:ext uri="{FF2B5EF4-FFF2-40B4-BE49-F238E27FC236}">
                <a16:creationId xmlns:a16="http://schemas.microsoft.com/office/drawing/2014/main" id="{EF2007AD-2812-3A43-BA10-FFD08C8ABC6F}"/>
              </a:ext>
            </a:extLst>
          </p:cNvPr>
          <p:cNvSpPr txBox="1"/>
          <p:nvPr/>
        </p:nvSpPr>
        <p:spPr>
          <a:xfrm>
            <a:off x="7454900" y="1143000"/>
            <a:ext cx="1535485" cy="369332"/>
          </a:xfrm>
          <a:prstGeom prst="rect">
            <a:avLst/>
          </a:prstGeom>
          <a:noFill/>
        </p:spPr>
        <p:txBody>
          <a:bodyPr wrap="none" rtlCol="0">
            <a:spAutoFit/>
          </a:bodyPr>
          <a:lstStyle/>
          <a:p>
            <a:r>
              <a:rPr lang="en-US" dirty="0"/>
              <a:t>from </a:t>
            </a:r>
            <a:r>
              <a:rPr lang="en-US" dirty="0">
                <a:hlinkClick r:id="rId3"/>
              </a:rPr>
              <a:t>D070480</a:t>
            </a:r>
            <a:endParaRPr lang="en-US" dirty="0"/>
          </a:p>
        </p:txBody>
      </p:sp>
      <p:sp>
        <p:nvSpPr>
          <p:cNvPr id="17" name="TextBox 16">
            <a:extLst>
              <a:ext uri="{FF2B5EF4-FFF2-40B4-BE49-F238E27FC236}">
                <a16:creationId xmlns:a16="http://schemas.microsoft.com/office/drawing/2014/main" id="{CED25C9F-8C55-8F47-9C09-F4F1AFC9A21F}"/>
              </a:ext>
            </a:extLst>
          </p:cNvPr>
          <p:cNvSpPr txBox="1"/>
          <p:nvPr/>
        </p:nvSpPr>
        <p:spPr>
          <a:xfrm>
            <a:off x="92964" y="1368762"/>
            <a:ext cx="5222748" cy="5355312"/>
          </a:xfrm>
          <a:prstGeom prst="rect">
            <a:avLst/>
          </a:prstGeom>
          <a:noFill/>
        </p:spPr>
        <p:txBody>
          <a:bodyPr wrap="square" rtlCol="0">
            <a:spAutoFit/>
          </a:bodyPr>
          <a:lstStyle/>
          <a:p>
            <a:pPr marL="285750" indent="-285750">
              <a:buFont typeface="Arial" panose="020B0604020202020204" pitchFamily="34" charset="0"/>
              <a:buChar char="•"/>
            </a:pPr>
            <a:r>
              <a:rPr lang="en-US" b="1" dirty="0"/>
              <a:t>The answer does include the output impedance network for this driver </a:t>
            </a:r>
            <a:r>
              <a:rPr lang="en-US" dirty="0">
                <a:solidFill>
                  <a:schemeClr val="bg1">
                    <a:lumMod val="50000"/>
                  </a:schemeClr>
                </a:solidFill>
              </a:rPr>
              <a:t>(contrary to popular belief, started by 2014 Jeff)</a:t>
            </a:r>
          </a:p>
          <a:p>
            <a:pPr marL="285750" indent="-285750">
              <a:buFont typeface="Arial" panose="020B0604020202020204" pitchFamily="34" charset="0"/>
              <a:buChar char="•"/>
            </a:pPr>
            <a:r>
              <a:rPr lang="en-US" dirty="0"/>
              <a:t>BUT -- the fast current monitor board itself may contribute some frequency dependence, and there’s an AA chassis between the analog IMON signal and where it’s read in by the DAQ. </a:t>
            </a:r>
            <a:r>
              <a:rPr lang="en-US" b="1" dirty="0"/>
              <a:t>These responses will confuse fitting routines and/or your interpretation of the results.</a:t>
            </a:r>
          </a:p>
          <a:p>
            <a:pPr marL="285750" indent="-285750">
              <a:buFont typeface="Arial" panose="020B0604020202020204" pitchFamily="34" charset="0"/>
              <a:buChar char="•"/>
            </a:pPr>
            <a:r>
              <a:rPr lang="en-US" dirty="0"/>
              <a:t>It works well for *ratios* of measurements, namely to get poles and zeros from things that *change* between states (i.e. the low pass filters), but it does not help you characterize State 1. </a:t>
            </a:r>
          </a:p>
          <a:p>
            <a:pPr marL="285750" indent="-285750">
              <a:buFont typeface="Arial" panose="020B0604020202020204" pitchFamily="34" charset="0"/>
              <a:buChar char="•"/>
            </a:pPr>
            <a:r>
              <a:rPr lang="en-US" dirty="0"/>
              <a:t>We typically operate in state 1, and at least the AA chassis has appreciable response in frequency bands of interest to us, so …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Analog measurement it is.</a:t>
            </a:r>
          </a:p>
          <a:p>
            <a:pPr marL="285750" indent="-285750">
              <a:buFont typeface="Arial" panose="020B0604020202020204" pitchFamily="34" charset="0"/>
              <a:buChar char="•"/>
            </a:pPr>
            <a:endParaRPr lang="en-US" dirty="0"/>
          </a:p>
        </p:txBody>
      </p:sp>
      <p:pic>
        <p:nvPicPr>
          <p:cNvPr id="21" name="Picture 20" descr="A picture containing screen, sitting, light, yellow&#10;&#10;Description automatically generated">
            <a:extLst>
              <a:ext uri="{FF2B5EF4-FFF2-40B4-BE49-F238E27FC236}">
                <a16:creationId xmlns:a16="http://schemas.microsoft.com/office/drawing/2014/main" id="{1588BA9F-9BC1-A24E-8A24-4AD0E7A96FF7}"/>
              </a:ext>
            </a:extLst>
          </p:cNvPr>
          <p:cNvPicPr>
            <a:picLocks noChangeAspect="1"/>
          </p:cNvPicPr>
          <p:nvPr/>
        </p:nvPicPr>
        <p:blipFill>
          <a:blip r:embed="rId4"/>
          <a:stretch>
            <a:fillRect/>
          </a:stretch>
        </p:blipFill>
        <p:spPr>
          <a:xfrm>
            <a:off x="5577585" y="5254244"/>
            <a:ext cx="3149215" cy="1244600"/>
          </a:xfrm>
          <a:prstGeom prst="rect">
            <a:avLst/>
          </a:prstGeom>
        </p:spPr>
      </p:pic>
    </p:spTree>
    <p:extLst>
      <p:ext uri="{BB962C8B-B14F-4D97-AF65-F5344CB8AC3E}">
        <p14:creationId xmlns:p14="http://schemas.microsoft.com/office/powerpoint/2010/main" val="115250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DB39489-CF88-614E-A473-C8A1D7A3B008}"/>
              </a:ext>
            </a:extLst>
          </p:cNvPr>
          <p:cNvPicPr>
            <a:picLocks noChangeAspect="1"/>
          </p:cNvPicPr>
          <p:nvPr/>
        </p:nvPicPr>
        <p:blipFill>
          <a:blip r:embed="rId2"/>
          <a:stretch>
            <a:fillRect/>
          </a:stretch>
        </p:blipFill>
        <p:spPr>
          <a:xfrm>
            <a:off x="177800" y="1955799"/>
            <a:ext cx="7823200" cy="4450853"/>
          </a:xfrm>
          <a:prstGeom prst="rect">
            <a:avLst/>
          </a:prstGeom>
        </p:spPr>
      </p:pic>
      <p:sp>
        <p:nvSpPr>
          <p:cNvPr id="2" name="Title 1">
            <a:extLst>
              <a:ext uri="{FF2B5EF4-FFF2-40B4-BE49-F238E27FC236}">
                <a16:creationId xmlns:a16="http://schemas.microsoft.com/office/drawing/2014/main" id="{2F10155F-787A-7B47-99B9-3F877861370C}"/>
              </a:ext>
            </a:extLst>
          </p:cNvPr>
          <p:cNvSpPr>
            <a:spLocks noGrp="1"/>
          </p:cNvSpPr>
          <p:nvPr>
            <p:ph type="title"/>
          </p:nvPr>
        </p:nvSpPr>
        <p:spPr/>
        <p:txBody>
          <a:bodyPr>
            <a:normAutofit fontScale="90000"/>
          </a:bodyPr>
          <a:lstStyle/>
          <a:p>
            <a:r>
              <a:rPr lang="en-US" dirty="0"/>
              <a:t>I.4 The Measurement: </a:t>
            </a:r>
            <a:r>
              <a:rPr lang="en-US" sz="3100" dirty="0"/>
              <a:t>Should / Would / Could…</a:t>
            </a:r>
            <a:endParaRPr lang="en-US" dirty="0"/>
          </a:p>
        </p:txBody>
      </p:sp>
      <p:sp>
        <p:nvSpPr>
          <p:cNvPr id="4" name="Date Placeholder 3">
            <a:extLst>
              <a:ext uri="{FF2B5EF4-FFF2-40B4-BE49-F238E27FC236}">
                <a16:creationId xmlns:a16="http://schemas.microsoft.com/office/drawing/2014/main" id="{9041B68A-37DF-EA42-A5CE-7A1A9844283A}"/>
              </a:ext>
            </a:extLst>
          </p:cNvPr>
          <p:cNvSpPr>
            <a:spLocks noGrp="1"/>
          </p:cNvSpPr>
          <p:nvPr>
            <p:ph type="dt" sz="half" idx="10"/>
          </p:nvPr>
        </p:nvSpPr>
        <p:spPr/>
        <p:txBody>
          <a:bodyPr/>
          <a:lstStyle/>
          <a:p>
            <a:r>
              <a:rPr lang="en-US"/>
              <a:t>G2000527-v5</a:t>
            </a:r>
          </a:p>
        </p:txBody>
      </p:sp>
      <p:sp>
        <p:nvSpPr>
          <p:cNvPr id="22" name="TextBox 21">
            <a:extLst>
              <a:ext uri="{FF2B5EF4-FFF2-40B4-BE49-F238E27FC236}">
                <a16:creationId xmlns:a16="http://schemas.microsoft.com/office/drawing/2014/main" id="{5434D41B-A0CA-7742-A2F7-A5E0B6C1EC9B}"/>
              </a:ext>
            </a:extLst>
          </p:cNvPr>
          <p:cNvSpPr txBox="1"/>
          <p:nvPr/>
        </p:nvSpPr>
        <p:spPr>
          <a:xfrm>
            <a:off x="101600" y="584200"/>
            <a:ext cx="8864600" cy="1477328"/>
          </a:xfrm>
          <a:prstGeom prst="rect">
            <a:avLst/>
          </a:prstGeom>
          <a:noFill/>
        </p:spPr>
        <p:txBody>
          <a:bodyPr wrap="square" rtlCol="0">
            <a:spAutoFit/>
          </a:bodyPr>
          <a:lstStyle/>
          <a:p>
            <a:r>
              <a:rPr lang="en-US" dirty="0"/>
              <a:t>OK Great! Gung-ho Jeff will go out there, he’ll take some clip leads, a differential driver, and breakout boards, to measure at the output of the driver – but leaving output connected to the OSEM as normal, “because you need the current to go across the output legs” – the op-amps need to be loaded with *something,* so might as well make it “as accurate as possible.”</a:t>
            </a:r>
          </a:p>
        </p:txBody>
      </p:sp>
      <p:sp>
        <p:nvSpPr>
          <p:cNvPr id="5" name="Slide Number Placeholder 4">
            <a:extLst>
              <a:ext uri="{FF2B5EF4-FFF2-40B4-BE49-F238E27FC236}">
                <a16:creationId xmlns:a16="http://schemas.microsoft.com/office/drawing/2014/main" id="{EA181884-8BF3-E647-9CAF-FAC83EF31D92}"/>
              </a:ext>
            </a:extLst>
          </p:cNvPr>
          <p:cNvSpPr>
            <a:spLocks noGrp="1"/>
          </p:cNvSpPr>
          <p:nvPr>
            <p:ph type="sldNum" sz="quarter" idx="12"/>
          </p:nvPr>
        </p:nvSpPr>
        <p:spPr/>
        <p:txBody>
          <a:bodyPr/>
          <a:lstStyle/>
          <a:p>
            <a:fld id="{70339496-BD1E-F648-8321-5C9A4B4A55FA}" type="slidenum">
              <a:rPr lang="en-US" smtClean="0"/>
              <a:t>27</a:t>
            </a:fld>
            <a:endParaRPr lang="en-US"/>
          </a:p>
        </p:txBody>
      </p:sp>
      <p:pic>
        <p:nvPicPr>
          <p:cNvPr id="39" name="Picture 38">
            <a:extLst>
              <a:ext uri="{FF2B5EF4-FFF2-40B4-BE49-F238E27FC236}">
                <a16:creationId xmlns:a16="http://schemas.microsoft.com/office/drawing/2014/main" id="{480B5ABE-DE65-304F-BABD-2F5930AEF9CC}"/>
              </a:ext>
            </a:extLst>
          </p:cNvPr>
          <p:cNvPicPr>
            <a:picLocks noChangeAspect="1"/>
          </p:cNvPicPr>
          <p:nvPr/>
        </p:nvPicPr>
        <p:blipFill>
          <a:blip r:embed="rId3"/>
          <a:stretch>
            <a:fillRect/>
          </a:stretch>
        </p:blipFill>
        <p:spPr>
          <a:xfrm>
            <a:off x="4889500" y="4483099"/>
            <a:ext cx="4044123" cy="2078571"/>
          </a:xfrm>
          <a:prstGeom prst="rect">
            <a:avLst/>
          </a:prstGeom>
        </p:spPr>
      </p:pic>
      <p:cxnSp>
        <p:nvCxnSpPr>
          <p:cNvPr id="41" name="Straight Arrow Connector 40">
            <a:extLst>
              <a:ext uri="{FF2B5EF4-FFF2-40B4-BE49-F238E27FC236}">
                <a16:creationId xmlns:a16="http://schemas.microsoft.com/office/drawing/2014/main" id="{A42CB41B-AC7E-544F-BB71-EC808D22D7F3}"/>
              </a:ext>
            </a:extLst>
          </p:cNvPr>
          <p:cNvCxnSpPr>
            <a:cxnSpLocks/>
          </p:cNvCxnSpPr>
          <p:nvPr/>
        </p:nvCxnSpPr>
        <p:spPr>
          <a:xfrm>
            <a:off x="9006282" y="5196604"/>
            <a:ext cx="0" cy="6887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738E6DF-D94F-4C45-BAE9-7401DBB5DA19}"/>
              </a:ext>
            </a:extLst>
          </p:cNvPr>
          <p:cNvSpPr txBox="1"/>
          <p:nvPr/>
        </p:nvSpPr>
        <p:spPr>
          <a:xfrm>
            <a:off x="8617894" y="6132281"/>
            <a:ext cx="526106" cy="400110"/>
          </a:xfrm>
          <a:prstGeom prst="rect">
            <a:avLst/>
          </a:prstGeom>
          <a:noFill/>
        </p:spPr>
        <p:txBody>
          <a:bodyPr wrap="square" rtlCol="0">
            <a:spAutoFit/>
          </a:bodyPr>
          <a:lstStyle/>
          <a:p>
            <a:r>
              <a:rPr lang="en-US" sz="2000" i="1" dirty="0" err="1">
                <a:solidFill>
                  <a:schemeClr val="accent1"/>
                </a:solidFill>
                <a:latin typeface="Times New Roman" panose="02020603050405020304" pitchFamily="18" charset="0"/>
                <a:cs typeface="Times New Roman" panose="02020603050405020304" pitchFamily="18" charset="0"/>
              </a:rPr>
              <a:t>I</a:t>
            </a:r>
            <a:r>
              <a:rPr lang="en-US" sz="2000" i="1" baseline="-25000" dirty="0" err="1">
                <a:solidFill>
                  <a:schemeClr val="accent1"/>
                </a:solidFill>
                <a:latin typeface="Times New Roman" panose="02020603050405020304" pitchFamily="18" charset="0"/>
                <a:cs typeface="Times New Roman" panose="02020603050405020304" pitchFamily="18" charset="0"/>
              </a:rPr>
              <a:t>coil</a:t>
            </a:r>
            <a:endParaRPr lang="en-US" sz="2000" i="1" dirty="0">
              <a:solidFill>
                <a:schemeClr val="accent1"/>
              </a:solidFill>
              <a:latin typeface="Times New Roman" panose="02020603050405020304" pitchFamily="18" charset="0"/>
              <a:cs typeface="Times New Roman" panose="02020603050405020304" pitchFamily="18" charset="0"/>
            </a:endParaRPr>
          </a:p>
        </p:txBody>
      </p:sp>
      <p:cxnSp>
        <p:nvCxnSpPr>
          <p:cNvPr id="43" name="Straight Arrow Connector 42">
            <a:extLst>
              <a:ext uri="{FF2B5EF4-FFF2-40B4-BE49-F238E27FC236}">
                <a16:creationId xmlns:a16="http://schemas.microsoft.com/office/drawing/2014/main" id="{345C548A-CA28-744B-B2DA-C60D4796A425}"/>
              </a:ext>
            </a:extLst>
          </p:cNvPr>
          <p:cNvCxnSpPr>
            <a:cxnSpLocks/>
          </p:cNvCxnSpPr>
          <p:nvPr/>
        </p:nvCxnSpPr>
        <p:spPr>
          <a:xfrm>
            <a:off x="8751288" y="5070925"/>
            <a:ext cx="0" cy="923475"/>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DB29C34-150F-7A42-A614-5B09E3A35BD8}"/>
              </a:ext>
            </a:extLst>
          </p:cNvPr>
          <p:cNvCxnSpPr>
            <a:cxnSpLocks/>
          </p:cNvCxnSpPr>
          <p:nvPr/>
        </p:nvCxnSpPr>
        <p:spPr>
          <a:xfrm>
            <a:off x="4967512" y="5147125"/>
            <a:ext cx="0" cy="771075"/>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984F050-198D-F749-B4D0-BE98B58B7C18}"/>
              </a:ext>
            </a:extLst>
          </p:cNvPr>
          <p:cNvSpPr txBox="1"/>
          <p:nvPr/>
        </p:nvSpPr>
        <p:spPr>
          <a:xfrm>
            <a:off x="8051143" y="5307278"/>
            <a:ext cx="598241"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coil</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D43544E7-C4FB-E049-B404-B4BB04CA6E14}"/>
              </a:ext>
            </a:extLst>
          </p:cNvPr>
          <p:cNvSpPr txBox="1"/>
          <p:nvPr/>
        </p:nvSpPr>
        <p:spPr>
          <a:xfrm>
            <a:off x="3123542" y="3096653"/>
            <a:ext cx="531364"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31D9239F-FC7C-4248-BAB3-8EC71287A395}"/>
              </a:ext>
            </a:extLst>
          </p:cNvPr>
          <p:cNvSpPr txBox="1"/>
          <p:nvPr/>
        </p:nvSpPr>
        <p:spPr>
          <a:xfrm>
            <a:off x="5955642" y="2448952"/>
            <a:ext cx="800758" cy="707886"/>
          </a:xfrm>
          <a:prstGeom prst="rect">
            <a:avLst/>
          </a:prstGeom>
          <a:solidFill>
            <a:schemeClr val="bg1"/>
          </a:solid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coil</a:t>
            </a:r>
            <a:endParaRPr lang="en-US" sz="2000" i="1" baseline="-25000" dirty="0">
              <a:solidFill>
                <a:schemeClr val="accent6"/>
              </a:solidFill>
              <a:latin typeface="Times New Roman" panose="02020603050405020304" pitchFamily="18" charset="0"/>
              <a:cs typeface="Times New Roman" panose="02020603050405020304" pitchFamily="18" charset="0"/>
            </a:endParaRPr>
          </a:p>
          <a:p>
            <a:endParaRPr lang="en-US" sz="2000" i="1" dirty="0">
              <a:solidFill>
                <a:schemeClr val="accent6"/>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95B9507D-7069-CE48-B51B-33D68A17736D}"/>
              </a:ext>
            </a:extLst>
          </p:cNvPr>
          <p:cNvSpPr txBox="1"/>
          <p:nvPr/>
        </p:nvSpPr>
        <p:spPr>
          <a:xfrm>
            <a:off x="4736442" y="6068453"/>
            <a:ext cx="531364"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082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F28E3-CD10-244D-A50B-39F1A8BF2029}"/>
              </a:ext>
            </a:extLst>
          </p:cNvPr>
          <p:cNvSpPr>
            <a:spLocks noGrp="1"/>
          </p:cNvSpPr>
          <p:nvPr>
            <p:ph type="title"/>
          </p:nvPr>
        </p:nvSpPr>
        <p:spPr/>
        <p:txBody>
          <a:bodyPr>
            <a:normAutofit fontScale="90000"/>
          </a:bodyPr>
          <a:lstStyle/>
          <a:p>
            <a:r>
              <a:rPr lang="en-US" dirty="0"/>
              <a:t>I.4 The Measurement: </a:t>
            </a:r>
            <a:r>
              <a:rPr lang="en-US" sz="3100" dirty="0"/>
              <a:t>Facepalm!</a:t>
            </a:r>
            <a:endParaRPr lang="en-US" dirty="0"/>
          </a:p>
        </p:txBody>
      </p:sp>
      <p:sp>
        <p:nvSpPr>
          <p:cNvPr id="4" name="Date Placeholder 3">
            <a:extLst>
              <a:ext uri="{FF2B5EF4-FFF2-40B4-BE49-F238E27FC236}">
                <a16:creationId xmlns:a16="http://schemas.microsoft.com/office/drawing/2014/main" id="{98E7FA61-E9C7-1F45-97AD-D6747B65CCC7}"/>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551B1F69-6837-A74F-B4DE-15E69BEB3C4B}"/>
              </a:ext>
            </a:extLst>
          </p:cNvPr>
          <p:cNvSpPr>
            <a:spLocks noGrp="1"/>
          </p:cNvSpPr>
          <p:nvPr>
            <p:ph type="sldNum" sz="quarter" idx="12"/>
          </p:nvPr>
        </p:nvSpPr>
        <p:spPr/>
        <p:txBody>
          <a:bodyPr/>
          <a:lstStyle/>
          <a:p>
            <a:fld id="{70339496-BD1E-F648-8321-5C9A4B4A55FA}" type="slidenum">
              <a:rPr lang="en-US" smtClean="0"/>
              <a:t>28</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814A07E-DCFF-DF4E-A9D0-045599F46140}"/>
                  </a:ext>
                </a:extLst>
              </p:cNvPr>
              <p:cNvSpPr txBox="1"/>
              <p:nvPr/>
            </p:nvSpPr>
            <p:spPr>
              <a:xfrm>
                <a:off x="222250" y="1689100"/>
                <a:ext cx="2657587" cy="7248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solidFill>
                                            <a:schemeClr val="accent1"/>
                                          </a:solidFill>
                                          <a:latin typeface="Cambria Math" panose="02040503050406030204" pitchFamily="18" charset="0"/>
                                        </a:rPr>
                                      </m:ctrlPr>
                                    </m:sSubPr>
                                    <m:e>
                                      <m:r>
                                        <a:rPr lang="en-US" sz="2000" i="1">
                                          <a:solidFill>
                                            <a:schemeClr val="accent1"/>
                                          </a:solidFill>
                                          <a:latin typeface="Cambria Math" panose="02040503050406030204" pitchFamily="18" charset="0"/>
                                        </a:rPr>
                                        <m:t>𝐼</m:t>
                                      </m:r>
                                    </m:e>
                                    <m:sub>
                                      <m:r>
                                        <a:rPr lang="en-US" sz="2000" i="1">
                                          <a:solidFill>
                                            <a:schemeClr val="accent1"/>
                                          </a:solidFill>
                                          <a:latin typeface="Cambria Math" panose="02040503050406030204" pitchFamily="18" charset="0"/>
                                        </a:rPr>
                                        <m:t>𝑐𝑜𝑖𝑙</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𝑖𝑛</m:t>
                                      </m:r>
                                    </m:sub>
                                  </m:sSub>
                                </m:den>
                              </m:f>
                            </m:e>
                          </m:d>
                        </m:e>
                        <m:sub>
                          <m:r>
                            <a:rPr lang="en-US" sz="2000" b="0" i="1" smtClean="0">
                              <a:latin typeface="Cambria Math" panose="02040503050406030204" pitchFamily="18" charset="0"/>
                            </a:rPr>
                            <m:t>1</m:t>
                          </m:r>
                        </m:sub>
                      </m:sSub>
                      <m:r>
                        <a:rPr lang="en-US" sz="2000" i="1">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2.5</m:t>
                          </m:r>
                        </m:num>
                        <m:den>
                          <m:r>
                            <a:rPr lang="en-US" sz="2000" i="1">
                              <a:latin typeface="Cambria Math" panose="02040503050406030204" pitchFamily="18" charset="0"/>
                            </a:rPr>
                            <m:t>(2</m:t>
                          </m:r>
                          <m:sSub>
                            <m:sSubPr>
                              <m:ctrlPr>
                                <a:rPr lang="en-US" sz="2000" i="1">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𝑜𝑢𝑡</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𝑐𝑜𝑖𝑙</m:t>
                              </m:r>
                            </m:sub>
                          </m:sSub>
                          <m:r>
                            <a:rPr lang="en-US" sz="2000" i="1">
                              <a:latin typeface="Cambria Math" panose="02040503050406030204" pitchFamily="18" charset="0"/>
                            </a:rPr>
                            <m:t>)</m:t>
                          </m:r>
                        </m:den>
                      </m:f>
                    </m:oMath>
                  </m:oMathPara>
                </a14:m>
                <a:endParaRPr lang="en-US" sz="2000" dirty="0"/>
              </a:p>
            </p:txBody>
          </p:sp>
        </mc:Choice>
        <mc:Fallback xmlns="">
          <p:sp>
            <p:nvSpPr>
              <p:cNvPr id="6" name="TextBox 5">
                <a:extLst>
                  <a:ext uri="{FF2B5EF4-FFF2-40B4-BE49-F238E27FC236}">
                    <a16:creationId xmlns:a16="http://schemas.microsoft.com/office/drawing/2014/main" id="{3814A07E-DCFF-DF4E-A9D0-045599F46140}"/>
                  </a:ext>
                </a:extLst>
              </p:cNvPr>
              <p:cNvSpPr txBox="1">
                <a:spLocks noRot="1" noChangeAspect="1" noMove="1" noResize="1" noEditPoints="1" noAdjustHandles="1" noChangeArrowheads="1" noChangeShapeType="1" noTextEdit="1"/>
              </p:cNvSpPr>
              <p:nvPr/>
            </p:nvSpPr>
            <p:spPr>
              <a:xfrm>
                <a:off x="222250" y="1689100"/>
                <a:ext cx="2657587" cy="724878"/>
              </a:xfrm>
              <a:prstGeom prst="rect">
                <a:avLst/>
              </a:prstGeom>
              <a:blipFill>
                <a:blip r:embed="rId2"/>
                <a:stretch>
                  <a:fillRect l="-29524" t="-210345" r="-2381" b="-294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2CEFACF-A7C6-B94E-976F-3BC2438EE060}"/>
                  </a:ext>
                </a:extLst>
              </p:cNvPr>
              <p:cNvSpPr txBox="1"/>
              <p:nvPr/>
            </p:nvSpPr>
            <p:spPr>
              <a:xfrm>
                <a:off x="946150" y="3035300"/>
                <a:ext cx="180741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𝑐𝑜𝑖𝑙</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𝑐𝑜𝑖𝑙</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𝑍</m:t>
                          </m:r>
                        </m:e>
                        <m:sub>
                          <m:r>
                            <a:rPr lang="en-US" sz="2000" b="0" i="1" smtClean="0">
                              <a:latin typeface="Cambria Math" panose="02040503050406030204" pitchFamily="18" charset="0"/>
                            </a:rPr>
                            <m:t>𝑐𝑜𝑖𝑙</m:t>
                          </m:r>
                        </m:sub>
                      </m:sSub>
                    </m:oMath>
                  </m:oMathPara>
                </a14:m>
                <a:endParaRPr lang="en-US" sz="2000" dirty="0"/>
              </a:p>
            </p:txBody>
          </p:sp>
        </mc:Choice>
        <mc:Fallback xmlns="">
          <p:sp>
            <p:nvSpPr>
              <p:cNvPr id="7" name="TextBox 6">
                <a:extLst>
                  <a:ext uri="{FF2B5EF4-FFF2-40B4-BE49-F238E27FC236}">
                    <a16:creationId xmlns:a16="http://schemas.microsoft.com/office/drawing/2014/main" id="{52CEFACF-A7C6-B94E-976F-3BC2438EE060}"/>
                  </a:ext>
                </a:extLst>
              </p:cNvPr>
              <p:cNvSpPr txBox="1">
                <a:spLocks noRot="1" noChangeAspect="1" noMove="1" noResize="1" noEditPoints="1" noAdjustHandles="1" noChangeArrowheads="1" noChangeShapeType="1" noTextEdit="1"/>
              </p:cNvSpPr>
              <p:nvPr/>
            </p:nvSpPr>
            <p:spPr>
              <a:xfrm>
                <a:off x="946150" y="3035300"/>
                <a:ext cx="1807418" cy="307777"/>
              </a:xfrm>
              <a:prstGeom prst="rect">
                <a:avLst/>
              </a:prstGeom>
              <a:blipFill>
                <a:blip r:embed="rId3"/>
                <a:stretch>
                  <a:fillRect l="-2797"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E14A6A4-F846-9141-9919-F47F45271788}"/>
                  </a:ext>
                </a:extLst>
              </p:cNvPr>
              <p:cNvSpPr txBox="1"/>
              <p:nvPr/>
            </p:nvSpPr>
            <p:spPr>
              <a:xfrm>
                <a:off x="133350" y="3543300"/>
                <a:ext cx="3239990" cy="869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d>
                            <m:dPr>
                              <m:begChr m:val=""/>
                              <m:endChr m:val="|"/>
                              <m:ctrlPr>
                                <a:rPr lang="en-US" sz="2400" i="1">
                                  <a:latin typeface="Cambria Math" panose="02040503050406030204" pitchFamily="18" charset="0"/>
                                </a:rPr>
                              </m:ctrlPr>
                            </m:dPr>
                            <m:e>
                              <m:f>
                                <m:fPr>
                                  <m:ctrlPr>
                                    <a:rPr lang="en-US" sz="2400" i="1">
                                      <a:latin typeface="Cambria Math" panose="02040503050406030204" pitchFamily="18" charset="0"/>
                                    </a:rPr>
                                  </m:ctrlPr>
                                </m:fPr>
                                <m:num>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𝑉</m:t>
                                      </m:r>
                                    </m:e>
                                    <m:sub>
                                      <m:r>
                                        <a:rPr lang="en-US" sz="2400" i="1">
                                          <a:solidFill>
                                            <a:schemeClr val="tx1"/>
                                          </a:solidFill>
                                          <a:latin typeface="Cambria Math" panose="02040503050406030204" pitchFamily="18" charset="0"/>
                                        </a:rPr>
                                        <m:t>𝑐𝑜𝑖𝑙</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𝑖𝑛</m:t>
                                      </m:r>
                                    </m:sub>
                                  </m:sSub>
                                </m:den>
                              </m:f>
                            </m:e>
                          </m:d>
                        </m:e>
                        <m:sub>
                          <m:r>
                            <a:rPr lang="en-US" sz="2400" i="1">
                              <a:latin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f>
                        <m:fPr>
                          <m:ctrlPr>
                            <a:rPr lang="en-US" sz="2400" b="0" i="1" smtClean="0">
                              <a:solidFill>
                                <a:schemeClr val="tx1"/>
                              </a:solidFill>
                              <a:latin typeface="Cambria Math" panose="02040503050406030204" pitchFamily="18" charset="0"/>
                            </a:rPr>
                          </m:ctrlPr>
                        </m:fPr>
                        <m:num>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2.5 </m:t>
                              </m:r>
                              <m:r>
                                <a:rPr lang="en-US" sz="2400" b="0" i="1" smtClean="0">
                                  <a:solidFill>
                                    <a:schemeClr val="tx1"/>
                                  </a:solidFill>
                                  <a:latin typeface="Cambria Math" panose="02040503050406030204" pitchFamily="18" charset="0"/>
                                </a:rPr>
                                <m:t>𝑍</m:t>
                              </m:r>
                            </m:e>
                            <m:sub>
                              <m:r>
                                <a:rPr lang="en-US" sz="2400" b="0" i="1" smtClean="0">
                                  <a:solidFill>
                                    <a:schemeClr val="tx1"/>
                                  </a:solidFill>
                                  <a:latin typeface="Cambria Math" panose="02040503050406030204" pitchFamily="18" charset="0"/>
                                </a:rPr>
                                <m:t>𝑐𝑜𝑖𝑙</m:t>
                              </m:r>
                            </m:sub>
                          </m:sSub>
                        </m:num>
                        <m:den>
                          <m:r>
                            <a:rPr lang="en-US" sz="2400" i="1">
                              <a:solidFill>
                                <a:schemeClr val="tx1"/>
                              </a:solidFill>
                              <a:latin typeface="Cambria Math" panose="02040503050406030204" pitchFamily="18" charset="0"/>
                            </a:rPr>
                            <m:t>(2</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𝑍</m:t>
                              </m:r>
                            </m:e>
                            <m:sub>
                              <m:r>
                                <a:rPr lang="en-US" sz="2400" i="1">
                                  <a:solidFill>
                                    <a:schemeClr val="tx1"/>
                                  </a:solidFill>
                                  <a:latin typeface="Cambria Math" panose="02040503050406030204" pitchFamily="18" charset="0"/>
                                </a:rPr>
                                <m:t>𝑜𝑢𝑡</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𝑍</m:t>
                              </m:r>
                            </m:e>
                            <m:sub>
                              <m:r>
                                <a:rPr lang="en-US" sz="2400" i="1">
                                  <a:solidFill>
                                    <a:schemeClr val="tx1"/>
                                  </a:solidFill>
                                  <a:latin typeface="Cambria Math" panose="02040503050406030204" pitchFamily="18" charset="0"/>
                                </a:rPr>
                                <m:t>𝑐𝑜𝑖𝑙</m:t>
                              </m:r>
                            </m:sub>
                          </m:sSub>
                          <m:r>
                            <a:rPr lang="en-US" sz="2400" i="1">
                              <a:solidFill>
                                <a:schemeClr val="tx1"/>
                              </a:solidFill>
                              <a:latin typeface="Cambria Math" panose="02040503050406030204" pitchFamily="18" charset="0"/>
                            </a:rPr>
                            <m:t>)</m:t>
                          </m:r>
                        </m:den>
                      </m:f>
                    </m:oMath>
                  </m:oMathPara>
                </a14:m>
                <a:endParaRPr lang="en-US" sz="2400" dirty="0">
                  <a:solidFill>
                    <a:schemeClr val="tx1"/>
                  </a:solidFill>
                </a:endParaRPr>
              </a:p>
            </p:txBody>
          </p:sp>
        </mc:Choice>
        <mc:Fallback xmlns="">
          <p:sp>
            <p:nvSpPr>
              <p:cNvPr id="8" name="TextBox 7">
                <a:extLst>
                  <a:ext uri="{FF2B5EF4-FFF2-40B4-BE49-F238E27FC236}">
                    <a16:creationId xmlns:a16="http://schemas.microsoft.com/office/drawing/2014/main" id="{BE14A6A4-F846-9141-9919-F47F45271788}"/>
                  </a:ext>
                </a:extLst>
              </p:cNvPr>
              <p:cNvSpPr txBox="1">
                <a:spLocks noRot="1" noChangeAspect="1" noMove="1" noResize="1" noEditPoints="1" noAdjustHandles="1" noChangeArrowheads="1" noChangeShapeType="1" noTextEdit="1"/>
              </p:cNvSpPr>
              <p:nvPr/>
            </p:nvSpPr>
            <p:spPr>
              <a:xfrm>
                <a:off x="133350" y="3543300"/>
                <a:ext cx="3239990" cy="869854"/>
              </a:xfrm>
              <a:prstGeom prst="rect">
                <a:avLst/>
              </a:prstGeom>
              <a:blipFill>
                <a:blip r:embed="rId4"/>
                <a:stretch>
                  <a:fillRect l="-28125" t="-214493" r="-2344" b="-30579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AA846D6-9A19-8B46-8D15-BE1B9F45A2CC}"/>
              </a:ext>
            </a:extLst>
          </p:cNvPr>
          <p:cNvSpPr txBox="1"/>
          <p:nvPr/>
        </p:nvSpPr>
        <p:spPr>
          <a:xfrm>
            <a:off x="139701" y="698500"/>
            <a:ext cx="4089399" cy="923330"/>
          </a:xfrm>
          <a:prstGeom prst="rect">
            <a:avLst/>
          </a:prstGeom>
          <a:noFill/>
        </p:spPr>
        <p:txBody>
          <a:bodyPr wrap="square" rtlCol="0">
            <a:spAutoFit/>
          </a:bodyPr>
          <a:lstStyle/>
          <a:p>
            <a:r>
              <a:rPr lang="en-US" b="1" dirty="0"/>
              <a:t>But wait – </a:t>
            </a:r>
            <a:r>
              <a:rPr lang="en-US" dirty="0"/>
              <a:t>if you’ve left the coil connect “as normal” then you’re not going to measure…</a:t>
            </a:r>
          </a:p>
        </p:txBody>
      </p:sp>
      <p:pic>
        <p:nvPicPr>
          <p:cNvPr id="10" name="Picture 9">
            <a:extLst>
              <a:ext uri="{FF2B5EF4-FFF2-40B4-BE49-F238E27FC236}">
                <a16:creationId xmlns:a16="http://schemas.microsoft.com/office/drawing/2014/main" id="{7688035E-EFF6-D941-A344-876B212C32ED}"/>
              </a:ext>
            </a:extLst>
          </p:cNvPr>
          <p:cNvPicPr>
            <a:picLocks noChangeAspect="1"/>
          </p:cNvPicPr>
          <p:nvPr/>
        </p:nvPicPr>
        <p:blipFill>
          <a:blip r:embed="rId5"/>
          <a:stretch>
            <a:fillRect/>
          </a:stretch>
        </p:blipFill>
        <p:spPr>
          <a:xfrm>
            <a:off x="3962400" y="1003299"/>
            <a:ext cx="4971223" cy="2555076"/>
          </a:xfrm>
          <a:prstGeom prst="rect">
            <a:avLst/>
          </a:prstGeom>
        </p:spPr>
      </p:pic>
      <p:cxnSp>
        <p:nvCxnSpPr>
          <p:cNvPr id="11" name="Straight Arrow Connector 10">
            <a:extLst>
              <a:ext uri="{FF2B5EF4-FFF2-40B4-BE49-F238E27FC236}">
                <a16:creationId xmlns:a16="http://schemas.microsoft.com/office/drawing/2014/main" id="{435CFD89-BAF1-6640-BFB5-4E4298F70759}"/>
              </a:ext>
            </a:extLst>
          </p:cNvPr>
          <p:cNvCxnSpPr>
            <a:cxnSpLocks/>
          </p:cNvCxnSpPr>
          <p:nvPr/>
        </p:nvCxnSpPr>
        <p:spPr>
          <a:xfrm>
            <a:off x="9006282" y="1716804"/>
            <a:ext cx="0" cy="8374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8553B85-751A-6D44-91D3-EA7F0E2A3C1F}"/>
              </a:ext>
            </a:extLst>
          </p:cNvPr>
          <p:cNvSpPr txBox="1"/>
          <p:nvPr/>
        </p:nvSpPr>
        <p:spPr>
          <a:xfrm>
            <a:off x="8497286" y="2652480"/>
            <a:ext cx="646714" cy="400110"/>
          </a:xfrm>
          <a:prstGeom prst="rect">
            <a:avLst/>
          </a:prstGeom>
          <a:noFill/>
        </p:spPr>
        <p:txBody>
          <a:bodyPr wrap="square" rtlCol="0">
            <a:spAutoFit/>
          </a:bodyPr>
          <a:lstStyle/>
          <a:p>
            <a:r>
              <a:rPr lang="en-US" sz="2000" i="1" dirty="0" err="1">
                <a:solidFill>
                  <a:schemeClr val="accent1"/>
                </a:solidFill>
                <a:latin typeface="Times New Roman" panose="02020603050405020304" pitchFamily="18" charset="0"/>
                <a:cs typeface="Times New Roman" panose="02020603050405020304" pitchFamily="18" charset="0"/>
              </a:rPr>
              <a:t>I</a:t>
            </a:r>
            <a:r>
              <a:rPr lang="en-US" sz="2000" i="1" baseline="-25000" dirty="0" err="1">
                <a:solidFill>
                  <a:schemeClr val="accent1"/>
                </a:solidFill>
                <a:latin typeface="Times New Roman" panose="02020603050405020304" pitchFamily="18" charset="0"/>
                <a:cs typeface="Times New Roman" panose="02020603050405020304" pitchFamily="18" charset="0"/>
              </a:rPr>
              <a:t>coil</a:t>
            </a:r>
            <a:endParaRPr lang="en-US" sz="2000" i="1" dirty="0">
              <a:solidFill>
                <a:schemeClr val="accent1"/>
              </a:solidFill>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22543C6D-1760-A54C-8FF2-A5DA2595555F}"/>
              </a:ext>
            </a:extLst>
          </p:cNvPr>
          <p:cNvCxnSpPr>
            <a:cxnSpLocks/>
          </p:cNvCxnSpPr>
          <p:nvPr/>
        </p:nvCxnSpPr>
        <p:spPr>
          <a:xfrm>
            <a:off x="8501031" y="1735504"/>
            <a:ext cx="0" cy="1122838"/>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674A587-9201-934C-AAF4-84A451A8BAC3}"/>
              </a:ext>
            </a:extLst>
          </p:cNvPr>
          <p:cNvCxnSpPr>
            <a:cxnSpLocks/>
          </p:cNvCxnSpPr>
          <p:nvPr/>
        </p:nvCxnSpPr>
        <p:spPr>
          <a:xfrm>
            <a:off x="4043487" y="1802079"/>
            <a:ext cx="0" cy="937538"/>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517BC78-9935-294C-97BA-62EC2367BFE8}"/>
              </a:ext>
            </a:extLst>
          </p:cNvPr>
          <p:cNvSpPr txBox="1"/>
          <p:nvPr/>
        </p:nvSpPr>
        <p:spPr>
          <a:xfrm>
            <a:off x="7913999" y="1827477"/>
            <a:ext cx="735386" cy="400110"/>
          </a:xfrm>
          <a:prstGeom prst="rect">
            <a:avLst/>
          </a:prstGeom>
          <a:noFill/>
        </p:spPr>
        <p:txBody>
          <a:bodyPr wrap="square" rtlCol="0">
            <a:spAutoFit/>
          </a:bodyPr>
          <a:lstStyle/>
          <a:p>
            <a:r>
              <a:rPr lang="en-US" sz="2000" i="1" dirty="0" err="1">
                <a:solidFill>
                  <a:schemeClr val="accent6"/>
                </a:solidFill>
                <a:latin typeface="Times New Roman" panose="02020603050405020304" pitchFamily="18" charset="0"/>
                <a:cs typeface="Times New Roman" panose="02020603050405020304" pitchFamily="18" charset="0"/>
              </a:rPr>
              <a:t>V</a:t>
            </a:r>
            <a:r>
              <a:rPr lang="en-US" sz="2000" i="1" baseline="-25000" dirty="0" err="1">
                <a:solidFill>
                  <a:schemeClr val="accent6"/>
                </a:solidFill>
                <a:latin typeface="Times New Roman" panose="02020603050405020304" pitchFamily="18" charset="0"/>
                <a:cs typeface="Times New Roman" panose="02020603050405020304" pitchFamily="18" charset="0"/>
              </a:rPr>
              <a:t>coil</a:t>
            </a:r>
            <a:endParaRPr lang="en-US" sz="2000" i="1" dirty="0">
              <a:solidFill>
                <a:schemeClr val="accent6"/>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67620FE-2CDE-E849-B405-9D97B5B5698D}"/>
                  </a:ext>
                </a:extLst>
              </p:cNvPr>
              <p:cNvSpPr txBox="1"/>
              <p:nvPr/>
            </p:nvSpPr>
            <p:spPr>
              <a:xfrm>
                <a:off x="336550" y="4629150"/>
                <a:ext cx="3988336" cy="285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𝑓</m:t>
                          </m:r>
                        </m:e>
                        <m:sub>
                          <m:r>
                            <a:rPr lang="en-US" b="0" i="1" smtClean="0">
                              <a:solidFill>
                                <a:schemeClr val="accent6"/>
                              </a:solidFill>
                              <a:latin typeface="Cambria Math" panose="02040503050406030204" pitchFamily="18" charset="0"/>
                            </a:rPr>
                            <m:t>𝑧</m:t>
                          </m:r>
                        </m:sub>
                        <m:sup>
                          <m:r>
                            <a:rPr lang="en-US" b="0" i="1" smtClean="0">
                              <a:solidFill>
                                <a:schemeClr val="accent6"/>
                              </a:solidFill>
                              <a:latin typeface="Cambria Math" panose="02040503050406030204" pitchFamily="18" charset="0"/>
                            </a:rPr>
                            <m:t>𝑐𝑜𝑖𝑙</m:t>
                          </m:r>
                        </m:sup>
                      </m:sSubSup>
                      <m:r>
                        <a:rPr lang="en-US" b="0" i="1" smtClean="0">
                          <a:solidFill>
                            <a:schemeClr val="accent6"/>
                          </a:solidFill>
                          <a:latin typeface="Cambria Math" panose="02040503050406030204" pitchFamily="18" charset="0"/>
                        </a:rPr>
                        <m:t>=1/</m:t>
                      </m:r>
                      <m:d>
                        <m:dPr>
                          <m:ctrlPr>
                            <a:rPr lang="en-US" i="1">
                              <a:solidFill>
                                <a:schemeClr val="accent6"/>
                              </a:solidFill>
                              <a:latin typeface="Cambria Math" panose="02040503050406030204" pitchFamily="18" charset="0"/>
                            </a:rPr>
                          </m:ctrlPr>
                        </m:dPr>
                        <m:e>
                          <m:r>
                            <a:rPr lang="en-US" i="1">
                              <a:solidFill>
                                <a:schemeClr val="accent6"/>
                              </a:solidFill>
                              <a:latin typeface="Cambria Math" panose="02040503050406030204" pitchFamily="18" charset="0"/>
                            </a:rPr>
                            <m:t>2</m:t>
                          </m:r>
                          <m:r>
                            <a:rPr lang="en-US" i="1">
                              <a:solidFill>
                                <a:schemeClr val="accent6"/>
                              </a:solidFill>
                              <a:latin typeface="Cambria Math" panose="02040503050406030204" pitchFamily="18" charset="0"/>
                              <a:ea typeface="Cambria Math" panose="02040503050406030204" pitchFamily="18" charset="0"/>
                            </a:rPr>
                            <m:t>𝜋</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𝐿</m:t>
                              </m:r>
                            </m:e>
                            <m:sub>
                              <m:r>
                                <a:rPr lang="en-US" b="0" i="1" smtClean="0">
                                  <a:solidFill>
                                    <a:schemeClr val="accent6"/>
                                  </a:solidFill>
                                  <a:latin typeface="Cambria Math" panose="02040503050406030204" pitchFamily="18" charset="0"/>
                                  <a:ea typeface="Cambria Math" panose="02040503050406030204" pitchFamily="18" charset="0"/>
                                </a:rPr>
                                <m:t>𝑐𝑜𝑖𝑙</m:t>
                              </m:r>
                            </m:sub>
                          </m:sSub>
                          <m:r>
                            <a:rPr lang="en-US" b="0" i="1" smtClean="0">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𝑅</m:t>
                              </m:r>
                            </m:e>
                            <m:sub>
                              <m:r>
                                <a:rPr lang="en-US" b="0" i="1" smtClean="0">
                                  <a:solidFill>
                                    <a:schemeClr val="accent6"/>
                                  </a:solidFill>
                                  <a:latin typeface="Cambria Math" panose="02040503050406030204" pitchFamily="18" charset="0"/>
                                  <a:ea typeface="Cambria Math" panose="02040503050406030204" pitchFamily="18" charset="0"/>
                                </a:rPr>
                                <m:t>𝑐𝑜𝑖𝑙</m:t>
                              </m:r>
                            </m:sub>
                          </m:sSub>
                        </m:e>
                      </m:d>
                      <m:r>
                        <a:rPr lang="en-US" b="0" i="1" smtClean="0">
                          <a:solidFill>
                            <a:schemeClr val="accent6"/>
                          </a:solidFill>
                          <a:latin typeface="Cambria Math" panose="02040503050406030204" pitchFamily="18" charset="0"/>
                        </a:rPr>
                        <m:t>=571.085 </m:t>
                      </m:r>
                      <m:r>
                        <a:rPr lang="en-US" b="0" i="1" smtClean="0">
                          <a:solidFill>
                            <a:schemeClr val="accent6"/>
                          </a:solidFill>
                          <a:latin typeface="Cambria Math" panose="02040503050406030204" pitchFamily="18" charset="0"/>
                        </a:rPr>
                        <m:t>𝐻𝑧</m:t>
                      </m:r>
                    </m:oMath>
                  </m:oMathPara>
                </a14:m>
                <a:endParaRPr lang="en-US" dirty="0">
                  <a:solidFill>
                    <a:schemeClr val="accent6"/>
                  </a:solidFill>
                </a:endParaRPr>
              </a:p>
            </p:txBody>
          </p:sp>
        </mc:Choice>
        <mc:Fallback xmlns="">
          <p:sp>
            <p:nvSpPr>
              <p:cNvPr id="20" name="TextBox 19">
                <a:extLst>
                  <a:ext uri="{FF2B5EF4-FFF2-40B4-BE49-F238E27FC236}">
                    <a16:creationId xmlns:a16="http://schemas.microsoft.com/office/drawing/2014/main" id="{B67620FE-2CDE-E849-B405-9D97B5B5698D}"/>
                  </a:ext>
                </a:extLst>
              </p:cNvPr>
              <p:cNvSpPr txBox="1">
                <a:spLocks noRot="1" noChangeAspect="1" noMove="1" noResize="1" noEditPoints="1" noAdjustHandles="1" noChangeArrowheads="1" noChangeShapeType="1" noTextEdit="1"/>
              </p:cNvSpPr>
              <p:nvPr/>
            </p:nvSpPr>
            <p:spPr>
              <a:xfrm>
                <a:off x="336550" y="4629150"/>
                <a:ext cx="3988336" cy="285912"/>
              </a:xfrm>
              <a:prstGeom prst="rect">
                <a:avLst/>
              </a:prstGeom>
              <a:blipFill>
                <a:blip r:embed="rId6"/>
                <a:stretch>
                  <a:fillRect l="-1587" t="-4348" r="-317"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4560A2F-D53B-3943-BB6A-947F0DF64E2D}"/>
                  </a:ext>
                </a:extLst>
              </p:cNvPr>
              <p:cNvSpPr txBox="1"/>
              <p:nvPr/>
            </p:nvSpPr>
            <p:spPr>
              <a:xfrm>
                <a:off x="349250" y="4972050"/>
                <a:ext cx="3523849" cy="303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2"/>
                              </a:solidFill>
                              <a:latin typeface="Cambria Math" panose="02040503050406030204" pitchFamily="18" charset="0"/>
                            </a:rPr>
                          </m:ctrlPr>
                        </m:sSubSupPr>
                        <m:e>
                          <m:r>
                            <a:rPr lang="en-US" b="0" i="1" smtClean="0">
                              <a:solidFill>
                                <a:schemeClr val="accent2"/>
                              </a:solidFill>
                              <a:latin typeface="Cambria Math" panose="02040503050406030204" pitchFamily="18" charset="0"/>
                            </a:rPr>
                            <m:t>𝑓</m:t>
                          </m:r>
                        </m:e>
                        <m:sub>
                          <m:r>
                            <a:rPr lang="en-US" b="0" i="1" smtClean="0">
                              <a:solidFill>
                                <a:schemeClr val="accent2"/>
                              </a:solidFill>
                              <a:latin typeface="Cambria Math" panose="02040503050406030204" pitchFamily="18" charset="0"/>
                            </a:rPr>
                            <m:t>𝑝</m:t>
                          </m:r>
                        </m:sub>
                        <m:sup>
                          <m:r>
                            <a:rPr lang="en-US" b="0" i="1" smtClean="0">
                              <a:solidFill>
                                <a:schemeClr val="accent2"/>
                              </a:solidFill>
                              <a:latin typeface="Cambria Math" panose="02040503050406030204" pitchFamily="18" charset="0"/>
                            </a:rPr>
                            <m:t>𝑜𝑢𝑡</m:t>
                          </m:r>
                        </m:sup>
                      </m:sSubSup>
                      <m:r>
                        <a:rPr lang="en-US" b="0" i="1" smtClean="0">
                          <a:solidFill>
                            <a:schemeClr val="accent2"/>
                          </a:solidFill>
                          <a:latin typeface="Cambria Math" panose="02040503050406030204" pitchFamily="18" charset="0"/>
                        </a:rPr>
                        <m:t>=1/</m:t>
                      </m:r>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2</m:t>
                          </m:r>
                          <m:r>
                            <a:rPr lang="en-US" i="1">
                              <a:solidFill>
                                <a:schemeClr val="accent2"/>
                              </a:solidFill>
                              <a:latin typeface="Cambria Math" panose="02040503050406030204" pitchFamily="18" charset="0"/>
                              <a:ea typeface="Cambria Math" panose="02040503050406030204" pitchFamily="18" charset="0"/>
                            </a:rPr>
                            <m:t>𝜋</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4</m:t>
                              </m:r>
                            </m:sub>
                          </m:sSub>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𝐶</m:t>
                              </m:r>
                            </m:e>
                            <m:sub>
                              <m:r>
                                <a:rPr lang="en-US" i="1">
                                  <a:solidFill>
                                    <a:schemeClr val="accent2"/>
                                  </a:solidFill>
                                  <a:latin typeface="Cambria Math" panose="02040503050406030204" pitchFamily="18" charset="0"/>
                                  <a:ea typeface="Cambria Math" panose="02040503050406030204" pitchFamily="18" charset="0"/>
                                </a:rPr>
                                <m:t>12</m:t>
                              </m:r>
                            </m:sub>
                          </m:sSub>
                        </m:e>
                      </m:d>
                      <m:r>
                        <a:rPr lang="en-US" b="0" i="1" smtClean="0">
                          <a:solidFill>
                            <a:schemeClr val="accent2"/>
                          </a:solidFill>
                          <a:latin typeface="Cambria Math" panose="02040503050406030204" pitchFamily="18" charset="0"/>
                        </a:rPr>
                        <m:t>=312.069 </m:t>
                      </m:r>
                      <m:r>
                        <a:rPr lang="en-US" b="0" i="1" smtClean="0">
                          <a:solidFill>
                            <a:schemeClr val="accent2"/>
                          </a:solidFill>
                          <a:latin typeface="Cambria Math" panose="02040503050406030204" pitchFamily="18" charset="0"/>
                        </a:rPr>
                        <m:t>𝐻𝑧</m:t>
                      </m:r>
                    </m:oMath>
                  </m:oMathPara>
                </a14:m>
                <a:endParaRPr lang="en-US" dirty="0">
                  <a:solidFill>
                    <a:schemeClr val="accent2"/>
                  </a:solidFill>
                </a:endParaRPr>
              </a:p>
            </p:txBody>
          </p:sp>
        </mc:Choice>
        <mc:Fallback xmlns="">
          <p:sp>
            <p:nvSpPr>
              <p:cNvPr id="21" name="TextBox 20">
                <a:extLst>
                  <a:ext uri="{FF2B5EF4-FFF2-40B4-BE49-F238E27FC236}">
                    <a16:creationId xmlns:a16="http://schemas.microsoft.com/office/drawing/2014/main" id="{B4560A2F-D53B-3943-BB6A-947F0DF64E2D}"/>
                  </a:ext>
                </a:extLst>
              </p:cNvPr>
              <p:cNvSpPr txBox="1">
                <a:spLocks noRot="1" noChangeAspect="1" noMove="1" noResize="1" noEditPoints="1" noAdjustHandles="1" noChangeArrowheads="1" noChangeShapeType="1" noTextEdit="1"/>
              </p:cNvSpPr>
              <p:nvPr/>
            </p:nvSpPr>
            <p:spPr>
              <a:xfrm>
                <a:off x="349250" y="4972050"/>
                <a:ext cx="3523849" cy="303288"/>
              </a:xfrm>
              <a:prstGeom prst="rect">
                <a:avLst/>
              </a:prstGeom>
              <a:blipFill>
                <a:blip r:embed="rId7"/>
                <a:stretch>
                  <a:fillRect l="-1799" t="-8333" r="-719"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3D5F682-46FD-494F-861C-22B5297199F4}"/>
                  </a:ext>
                </a:extLst>
              </p:cNvPr>
              <p:cNvSpPr txBox="1"/>
              <p:nvPr/>
            </p:nvSpPr>
            <p:spPr>
              <a:xfrm>
                <a:off x="336550" y="5314950"/>
                <a:ext cx="40504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𝑓</m:t>
                          </m:r>
                        </m:e>
                        <m:sub>
                          <m:r>
                            <a:rPr lang="en-US" b="0" i="1" smtClean="0">
                              <a:solidFill>
                                <a:schemeClr val="accent6"/>
                              </a:solidFill>
                              <a:latin typeface="Cambria Math" panose="02040503050406030204" pitchFamily="18" charset="0"/>
                            </a:rPr>
                            <m:t>𝑧</m:t>
                          </m:r>
                        </m:sub>
                        <m:sup>
                          <m:r>
                            <a:rPr lang="en-US" b="0" i="1" smtClean="0">
                              <a:solidFill>
                                <a:schemeClr val="accent6"/>
                              </a:solidFill>
                              <a:latin typeface="Cambria Math" panose="02040503050406030204" pitchFamily="18" charset="0"/>
                            </a:rPr>
                            <m:t>𝑜𝑢𝑡</m:t>
                          </m:r>
                        </m:sup>
                      </m:sSubSup>
                      <m:r>
                        <a:rPr lang="en-US" b="0" i="1" smtClean="0">
                          <a:solidFill>
                            <a:schemeClr val="accent6"/>
                          </a:solidFill>
                          <a:latin typeface="Cambria Math" panose="02040503050406030204" pitchFamily="18" charset="0"/>
                        </a:rPr>
                        <m:t>=1/</m:t>
                      </m:r>
                      <m:d>
                        <m:dPr>
                          <m:ctrlPr>
                            <a:rPr lang="en-US" i="1">
                              <a:solidFill>
                                <a:schemeClr val="accent6"/>
                              </a:solidFill>
                              <a:latin typeface="Cambria Math" panose="02040503050406030204" pitchFamily="18" charset="0"/>
                            </a:rPr>
                          </m:ctrlPr>
                        </m:dPr>
                        <m:e>
                          <m:r>
                            <a:rPr lang="en-US" i="1">
                              <a:solidFill>
                                <a:schemeClr val="accent6"/>
                              </a:solidFill>
                              <a:latin typeface="Cambria Math" panose="02040503050406030204" pitchFamily="18" charset="0"/>
                            </a:rPr>
                            <m:t>2</m:t>
                          </m:r>
                          <m:r>
                            <a:rPr lang="en-US" i="1">
                              <a:solidFill>
                                <a:schemeClr val="accent6"/>
                              </a:solidFill>
                              <a:latin typeface="Cambria Math" panose="02040503050406030204" pitchFamily="18" charset="0"/>
                              <a:ea typeface="Cambria Math" panose="02040503050406030204" pitchFamily="18" charset="0"/>
                            </a:rPr>
                            <m:t>𝜋</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m:t>
                              </m:r>
                              <m:r>
                                <a:rPr lang="en-US" i="1">
                                  <a:solidFill>
                                    <a:schemeClr val="accent6"/>
                                  </a:solidFill>
                                  <a:latin typeface="Cambria Math" panose="02040503050406030204" pitchFamily="18" charset="0"/>
                                  <a:ea typeface="Cambria Math" panose="02040503050406030204" pitchFamily="18" charset="0"/>
                                </a:rPr>
                                <m:t>𝑅</m:t>
                              </m:r>
                            </m:e>
                            <m:sub>
                              <m:r>
                                <a:rPr lang="en-US" i="1">
                                  <a:solidFill>
                                    <a:schemeClr val="accent6"/>
                                  </a:solidFill>
                                  <a:latin typeface="Cambria Math" panose="02040503050406030204" pitchFamily="18" charset="0"/>
                                  <a:ea typeface="Cambria Math" panose="02040503050406030204" pitchFamily="18" charset="0"/>
                                </a:rPr>
                                <m:t>4</m:t>
                              </m:r>
                            </m:sub>
                          </m:sSub>
                          <m:r>
                            <a:rPr lang="en-US" i="1">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𝑅</m:t>
                              </m:r>
                            </m:e>
                            <m:sub>
                              <m:r>
                                <a:rPr lang="en-US" i="1">
                                  <a:solidFill>
                                    <a:schemeClr val="accent6"/>
                                  </a:solidFill>
                                  <a:latin typeface="Cambria Math" panose="02040503050406030204" pitchFamily="18" charset="0"/>
                                  <a:ea typeface="Cambria Math" panose="02040503050406030204" pitchFamily="18" charset="0"/>
                                </a:rPr>
                                <m:t>5</m:t>
                              </m:r>
                            </m:sub>
                          </m:sSub>
                          <m:r>
                            <a:rPr lang="en-US" i="1">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𝐶</m:t>
                              </m:r>
                            </m:e>
                            <m:sub>
                              <m:r>
                                <a:rPr lang="en-US" i="1">
                                  <a:solidFill>
                                    <a:schemeClr val="accent6"/>
                                  </a:solidFill>
                                  <a:latin typeface="Cambria Math" panose="02040503050406030204" pitchFamily="18" charset="0"/>
                                  <a:ea typeface="Cambria Math" panose="02040503050406030204" pitchFamily="18" charset="0"/>
                                </a:rPr>
                                <m:t>12</m:t>
                              </m:r>
                            </m:sub>
                          </m:sSub>
                        </m:e>
                      </m:d>
                      <m:r>
                        <a:rPr lang="en-US" b="0" i="1" smtClean="0">
                          <a:solidFill>
                            <a:schemeClr val="accent6"/>
                          </a:solidFill>
                          <a:latin typeface="Cambria Math" panose="02040503050406030204" pitchFamily="18" charset="0"/>
                        </a:rPr>
                        <m:t>=85. 110 </m:t>
                      </m:r>
                      <m:r>
                        <a:rPr lang="en-US" b="0" i="1" smtClean="0">
                          <a:solidFill>
                            <a:schemeClr val="accent6"/>
                          </a:solidFill>
                          <a:latin typeface="Cambria Math" panose="02040503050406030204" pitchFamily="18" charset="0"/>
                        </a:rPr>
                        <m:t>𝐻𝑧</m:t>
                      </m:r>
                    </m:oMath>
                  </m:oMathPara>
                </a14:m>
                <a:endParaRPr lang="en-US" dirty="0">
                  <a:solidFill>
                    <a:schemeClr val="accent6"/>
                  </a:solidFill>
                </a:endParaRPr>
              </a:p>
            </p:txBody>
          </p:sp>
        </mc:Choice>
        <mc:Fallback xmlns="">
          <p:sp>
            <p:nvSpPr>
              <p:cNvPr id="22" name="TextBox 21">
                <a:extLst>
                  <a:ext uri="{FF2B5EF4-FFF2-40B4-BE49-F238E27FC236}">
                    <a16:creationId xmlns:a16="http://schemas.microsoft.com/office/drawing/2014/main" id="{83D5F682-46FD-494F-861C-22B5297199F4}"/>
                  </a:ext>
                </a:extLst>
              </p:cNvPr>
              <p:cNvSpPr txBox="1">
                <a:spLocks noRot="1" noChangeAspect="1" noMove="1" noResize="1" noEditPoints="1" noAdjustHandles="1" noChangeArrowheads="1" noChangeShapeType="1" noTextEdit="1"/>
              </p:cNvSpPr>
              <p:nvPr/>
            </p:nvSpPr>
            <p:spPr>
              <a:xfrm>
                <a:off x="336550" y="5314950"/>
                <a:ext cx="4050403" cy="276999"/>
              </a:xfrm>
              <a:prstGeom prst="rect">
                <a:avLst/>
              </a:prstGeom>
              <a:blipFill>
                <a:blip r:embed="rId8"/>
                <a:stretch>
                  <a:fillRect l="-1567" t="-9091" r="-627" b="-36364"/>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8B39C650-88CC-574D-81B3-8F8E851C9C6F}"/>
              </a:ext>
            </a:extLst>
          </p:cNvPr>
          <p:cNvCxnSpPr>
            <a:cxnSpLocks/>
            <a:stCxn id="29" idx="1"/>
          </p:cNvCxnSpPr>
          <p:nvPr/>
        </p:nvCxnSpPr>
        <p:spPr>
          <a:xfrm flipH="1">
            <a:off x="4483100" y="5161866"/>
            <a:ext cx="774700" cy="28643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E8AC8EA-AD17-574F-B1CA-9F42AED7130C}"/>
              </a:ext>
            </a:extLst>
          </p:cNvPr>
          <p:cNvCxnSpPr>
            <a:cxnSpLocks/>
            <a:stCxn id="29" idx="1"/>
          </p:cNvCxnSpPr>
          <p:nvPr/>
        </p:nvCxnSpPr>
        <p:spPr>
          <a:xfrm flipH="1" flipV="1">
            <a:off x="4178300" y="5118100"/>
            <a:ext cx="1079500" cy="4376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B00A16B-7961-8E48-A2C4-6043A76364BD}"/>
              </a:ext>
            </a:extLst>
          </p:cNvPr>
          <p:cNvSpPr txBox="1"/>
          <p:nvPr/>
        </p:nvSpPr>
        <p:spPr>
          <a:xfrm>
            <a:off x="5257800" y="4838700"/>
            <a:ext cx="2425700" cy="646331"/>
          </a:xfrm>
          <a:prstGeom prst="rect">
            <a:avLst/>
          </a:prstGeom>
          <a:noFill/>
        </p:spPr>
        <p:txBody>
          <a:bodyPr wrap="square" rtlCol="0">
            <a:spAutoFit/>
          </a:bodyPr>
          <a:lstStyle/>
          <a:p>
            <a:r>
              <a:rPr lang="en-US" dirty="0">
                <a:solidFill>
                  <a:schemeClr val="bg1">
                    <a:lumMod val="50000"/>
                  </a:schemeClr>
                </a:solidFill>
              </a:rPr>
              <a:t>flipped because </a:t>
            </a:r>
            <a:r>
              <a:rPr lang="en-US" dirty="0" err="1">
                <a:solidFill>
                  <a:schemeClr val="bg1">
                    <a:lumMod val="50000"/>
                  </a:schemeClr>
                </a:solidFill>
              </a:rPr>
              <a:t>Zout</a:t>
            </a:r>
            <a:r>
              <a:rPr lang="en-US" dirty="0">
                <a:solidFill>
                  <a:schemeClr val="bg1">
                    <a:lumMod val="50000"/>
                  </a:schemeClr>
                </a:solidFill>
              </a:rPr>
              <a:t> is in the denominator</a:t>
            </a:r>
          </a:p>
        </p:txBody>
      </p:sp>
      <p:sp>
        <p:nvSpPr>
          <p:cNvPr id="32" name="TextBox 31">
            <a:extLst>
              <a:ext uri="{FF2B5EF4-FFF2-40B4-BE49-F238E27FC236}">
                <a16:creationId xmlns:a16="http://schemas.microsoft.com/office/drawing/2014/main" id="{27E9B7E3-DB0E-3542-BE7C-F383DC6202B6}"/>
              </a:ext>
            </a:extLst>
          </p:cNvPr>
          <p:cNvSpPr txBox="1"/>
          <p:nvPr/>
        </p:nvSpPr>
        <p:spPr>
          <a:xfrm>
            <a:off x="101601" y="5765800"/>
            <a:ext cx="8013699" cy="707886"/>
          </a:xfrm>
          <a:prstGeom prst="rect">
            <a:avLst/>
          </a:prstGeom>
          <a:noFill/>
        </p:spPr>
        <p:txBody>
          <a:bodyPr wrap="square" rtlCol="0">
            <a:spAutoFit/>
          </a:bodyPr>
          <a:lstStyle/>
          <a:p>
            <a:r>
              <a:rPr lang="en-US" sz="2000" b="1" dirty="0"/>
              <a:t>Which means you’re going to be confused for months – YEARS – by your results, until you write this presentation!</a:t>
            </a:r>
          </a:p>
        </p:txBody>
      </p:sp>
      <p:sp>
        <p:nvSpPr>
          <p:cNvPr id="33" name="Rectangle 32">
            <a:extLst>
              <a:ext uri="{FF2B5EF4-FFF2-40B4-BE49-F238E27FC236}">
                <a16:creationId xmlns:a16="http://schemas.microsoft.com/office/drawing/2014/main" id="{8160F8AB-8CE3-354D-A772-519889FAF461}"/>
              </a:ext>
            </a:extLst>
          </p:cNvPr>
          <p:cNvSpPr/>
          <p:nvPr/>
        </p:nvSpPr>
        <p:spPr>
          <a:xfrm>
            <a:off x="157575" y="2596634"/>
            <a:ext cx="1432828" cy="369332"/>
          </a:xfrm>
          <a:prstGeom prst="rect">
            <a:avLst/>
          </a:prstGeom>
        </p:spPr>
        <p:txBody>
          <a:bodyPr wrap="none">
            <a:spAutoFit/>
          </a:bodyPr>
          <a:lstStyle/>
          <a:p>
            <a:r>
              <a:rPr lang="en-US" b="1" dirty="0"/>
              <a:t>But instead…</a:t>
            </a:r>
          </a:p>
        </p:txBody>
      </p:sp>
      <p:sp>
        <p:nvSpPr>
          <p:cNvPr id="34" name="TextBox 33">
            <a:extLst>
              <a:ext uri="{FF2B5EF4-FFF2-40B4-BE49-F238E27FC236}">
                <a16:creationId xmlns:a16="http://schemas.microsoft.com/office/drawing/2014/main" id="{C3F6C463-EB31-CD43-9276-9D7DA64AB374}"/>
              </a:ext>
            </a:extLst>
          </p:cNvPr>
          <p:cNvSpPr txBox="1"/>
          <p:nvPr/>
        </p:nvSpPr>
        <p:spPr>
          <a:xfrm>
            <a:off x="3542526" y="2018379"/>
            <a:ext cx="735386" cy="400110"/>
          </a:xfrm>
          <a:prstGeom prst="rect">
            <a:avLst/>
          </a:prstGeom>
          <a:noFill/>
        </p:spPr>
        <p:txBody>
          <a:bodyPr wrap="square" rtlCol="0">
            <a:spAutoFit/>
          </a:bodyPr>
          <a:lstStyle/>
          <a:p>
            <a:r>
              <a:rPr lang="en-US" sz="2000" i="1" dirty="0">
                <a:solidFill>
                  <a:schemeClr val="accent6"/>
                </a:solidFill>
                <a:latin typeface="Times New Roman" panose="02020603050405020304" pitchFamily="18" charset="0"/>
                <a:cs typeface="Times New Roman" panose="02020603050405020304" pitchFamily="18" charset="0"/>
              </a:rPr>
              <a:t>V</a:t>
            </a:r>
            <a:r>
              <a:rPr lang="en-US" sz="2000" i="1" baseline="-25000" dirty="0">
                <a:solidFill>
                  <a:schemeClr val="accent6"/>
                </a:solidFill>
                <a:latin typeface="Times New Roman" panose="02020603050405020304" pitchFamily="18" charset="0"/>
                <a:cs typeface="Times New Roman" panose="02020603050405020304" pitchFamily="18" charset="0"/>
              </a:rPr>
              <a:t>in</a:t>
            </a:r>
            <a:endParaRPr lang="en-US" sz="2000" i="1"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737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D2CCB1-586E-B247-9349-9DF5E34BFD90}"/>
              </a:ext>
            </a:extLst>
          </p:cNvPr>
          <p:cNvPicPr>
            <a:picLocks noChangeAspect="1"/>
          </p:cNvPicPr>
          <p:nvPr/>
        </p:nvPicPr>
        <p:blipFill>
          <a:blip r:embed="rId2"/>
          <a:stretch>
            <a:fillRect/>
          </a:stretch>
        </p:blipFill>
        <p:spPr>
          <a:xfrm>
            <a:off x="253999" y="1075266"/>
            <a:ext cx="8521703" cy="5681134"/>
          </a:xfrm>
          <a:prstGeom prst="rect">
            <a:avLst/>
          </a:prstGeom>
        </p:spPr>
      </p:pic>
      <p:sp>
        <p:nvSpPr>
          <p:cNvPr id="2" name="Title 1">
            <a:extLst>
              <a:ext uri="{FF2B5EF4-FFF2-40B4-BE49-F238E27FC236}">
                <a16:creationId xmlns:a16="http://schemas.microsoft.com/office/drawing/2014/main" id="{5A4E3ECC-D01A-4F4D-829F-CAA36DB5BB35}"/>
              </a:ext>
            </a:extLst>
          </p:cNvPr>
          <p:cNvSpPr>
            <a:spLocks noGrp="1"/>
          </p:cNvSpPr>
          <p:nvPr>
            <p:ph type="title"/>
          </p:nvPr>
        </p:nvSpPr>
        <p:spPr>
          <a:xfrm>
            <a:off x="0" y="1"/>
            <a:ext cx="9296400" cy="691376"/>
          </a:xfrm>
        </p:spPr>
        <p:txBody>
          <a:bodyPr>
            <a:normAutofit fontScale="90000"/>
          </a:bodyPr>
          <a:lstStyle/>
          <a:p>
            <a:r>
              <a:rPr lang="en-US" dirty="0"/>
              <a:t>I.4 The Measurement: </a:t>
            </a:r>
            <a:r>
              <a:rPr lang="en-US" sz="3100" dirty="0"/>
              <a:t>“missing” pole, </a:t>
            </a:r>
            <a:r>
              <a:rPr lang="en-US" sz="3100" i="1" dirty="0"/>
              <a:t>really </a:t>
            </a:r>
            <a:r>
              <a:rPr lang="en-US" sz="3100" dirty="0"/>
              <a:t>solved.</a:t>
            </a:r>
            <a:endParaRPr lang="en-US" dirty="0"/>
          </a:p>
        </p:txBody>
      </p:sp>
      <p:sp>
        <p:nvSpPr>
          <p:cNvPr id="4" name="Date Placeholder 3">
            <a:extLst>
              <a:ext uri="{FF2B5EF4-FFF2-40B4-BE49-F238E27FC236}">
                <a16:creationId xmlns:a16="http://schemas.microsoft.com/office/drawing/2014/main" id="{31B2A1AB-5EB1-B647-824A-7BE9609FA7F0}"/>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4433A5FD-50F9-D04E-A426-9FC69BB0A3E8}"/>
              </a:ext>
            </a:extLst>
          </p:cNvPr>
          <p:cNvSpPr>
            <a:spLocks noGrp="1"/>
          </p:cNvSpPr>
          <p:nvPr>
            <p:ph type="sldNum" sz="quarter" idx="12"/>
          </p:nvPr>
        </p:nvSpPr>
        <p:spPr/>
        <p:txBody>
          <a:bodyPr/>
          <a:lstStyle/>
          <a:p>
            <a:fld id="{70339496-BD1E-F648-8321-5C9A4B4A55FA}" type="slidenum">
              <a:rPr lang="en-US" smtClean="0"/>
              <a:t>29</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CB39B15-8898-1447-84E1-05909A800AE1}"/>
                  </a:ext>
                </a:extLst>
              </p:cNvPr>
              <p:cNvSpPr txBox="1"/>
              <p:nvPr/>
            </p:nvSpPr>
            <p:spPr>
              <a:xfrm>
                <a:off x="2406650" y="673100"/>
                <a:ext cx="436254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𝑐𝑜𝑖𝑙</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𝑖𝑛</m:t>
                          </m:r>
                        </m:sub>
                      </m:sSub>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𝑍</m:t>
                          </m:r>
                        </m:e>
                        <m:sub>
                          <m:r>
                            <a:rPr lang="en-US" sz="2400" i="1">
                              <a:latin typeface="Cambria Math" panose="02040503050406030204" pitchFamily="18" charset="0"/>
                            </a:rPr>
                            <m:t>𝑐𝑜𝑖𝑙</m:t>
                          </m:r>
                        </m:sub>
                      </m:sSub>
                      <m:r>
                        <a:rPr lang="en-US" sz="2400" b="0" i="1" smtClean="0">
                          <a:latin typeface="Cambria Math" panose="02040503050406030204" pitchFamily="18" charset="0"/>
                        </a:rPr>
                        <m:t>/</m:t>
                      </m:r>
                      <m:r>
                        <a:rPr lang="en-US" sz="2400" i="1">
                          <a:latin typeface="Cambria Math" panose="02040503050406030204" pitchFamily="18" charset="0"/>
                        </a:rPr>
                        <m:t>(2</m:t>
                      </m:r>
                      <m:sSub>
                        <m:sSubPr>
                          <m:ctrlPr>
                            <a:rPr lang="en-US" sz="2400" i="1">
                              <a:latin typeface="Cambria Math" panose="02040503050406030204" pitchFamily="18" charset="0"/>
                            </a:rPr>
                          </m:ctrlPr>
                        </m:sSubPr>
                        <m:e>
                          <m:r>
                            <a:rPr lang="en-US" sz="2400" i="1">
                              <a:latin typeface="Cambria Math" panose="02040503050406030204" pitchFamily="18" charset="0"/>
                            </a:rPr>
                            <m:t>𝑍</m:t>
                          </m:r>
                        </m:e>
                        <m:sub>
                          <m:r>
                            <a:rPr lang="en-US" sz="2400" i="1">
                              <a:latin typeface="Cambria Math" panose="02040503050406030204" pitchFamily="18" charset="0"/>
                            </a:rPr>
                            <m:t>𝑜𝑢𝑡</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𝑍</m:t>
                          </m:r>
                        </m:e>
                        <m:sub>
                          <m:r>
                            <a:rPr lang="en-US" sz="2400" i="1">
                              <a:latin typeface="Cambria Math" panose="02040503050406030204" pitchFamily="18" charset="0"/>
                            </a:rPr>
                            <m:t>𝑐𝑜𝑖𝑙</m:t>
                          </m:r>
                        </m:sub>
                      </m:sSub>
                      <m:r>
                        <a:rPr lang="en-US" sz="2400" i="1">
                          <a:latin typeface="Cambria Math" panose="02040503050406030204" pitchFamily="18" charset="0"/>
                        </a:rPr>
                        <m:t>)</m:t>
                      </m:r>
                    </m:oMath>
                  </m:oMathPara>
                </a14:m>
                <a:endParaRPr lang="en-US" sz="2400" dirty="0">
                  <a:solidFill>
                    <a:schemeClr val="tx1"/>
                  </a:solidFill>
                </a:endParaRPr>
              </a:p>
            </p:txBody>
          </p:sp>
        </mc:Choice>
        <mc:Fallback xmlns="">
          <p:sp>
            <p:nvSpPr>
              <p:cNvPr id="11" name="TextBox 10">
                <a:extLst>
                  <a:ext uri="{FF2B5EF4-FFF2-40B4-BE49-F238E27FC236}">
                    <a16:creationId xmlns:a16="http://schemas.microsoft.com/office/drawing/2014/main" id="{9CB39B15-8898-1447-84E1-05909A800AE1}"/>
                  </a:ext>
                </a:extLst>
              </p:cNvPr>
              <p:cNvSpPr txBox="1">
                <a:spLocks noRot="1" noChangeAspect="1" noMove="1" noResize="1" noEditPoints="1" noAdjustHandles="1" noChangeArrowheads="1" noChangeShapeType="1" noTextEdit="1"/>
              </p:cNvSpPr>
              <p:nvPr/>
            </p:nvSpPr>
            <p:spPr>
              <a:xfrm>
                <a:off x="2406650" y="673100"/>
                <a:ext cx="4362541" cy="369332"/>
              </a:xfrm>
              <a:prstGeom prst="rect">
                <a:avLst/>
              </a:prstGeom>
              <a:blipFill>
                <a:blip r:embed="rId3"/>
                <a:stretch>
                  <a:fillRect l="-1163" t="-6667" r="-2035" b="-3666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BF03FBDD-72D2-A348-B556-71107B02E150}"/>
              </a:ext>
            </a:extLst>
          </p:cNvPr>
          <p:cNvSpPr txBox="1"/>
          <p:nvPr/>
        </p:nvSpPr>
        <p:spPr>
          <a:xfrm>
            <a:off x="850900" y="1244600"/>
            <a:ext cx="4076700" cy="3139321"/>
          </a:xfrm>
          <a:prstGeom prst="rect">
            <a:avLst/>
          </a:prstGeom>
          <a:noFill/>
        </p:spPr>
        <p:txBody>
          <a:bodyPr wrap="square" rtlCol="0">
            <a:spAutoFit/>
          </a:bodyPr>
          <a:lstStyle/>
          <a:p>
            <a:r>
              <a:rPr lang="en-US" dirty="0"/>
              <a:t>”Why don’t I see the ~312 Hz pole??”</a:t>
            </a:r>
          </a:p>
          <a:p>
            <a:r>
              <a:rPr lang="en-US" b="1" dirty="0"/>
              <a:t>Well, Gung-Ho Jeff</a:t>
            </a:r>
            <a:r>
              <a:rPr lang="en-US" dirty="0"/>
              <a:t>. It’s because</a:t>
            </a:r>
          </a:p>
          <a:p>
            <a:r>
              <a:rPr lang="en-US" dirty="0"/>
              <a:t>(a) You didn’t measure </a:t>
            </a:r>
            <a:r>
              <a:rPr lang="en-US" dirty="0" err="1"/>
              <a:t>I</a:t>
            </a:r>
            <a:r>
              <a:rPr lang="en-US" baseline="-25000" dirty="0" err="1"/>
              <a:t>coil</a:t>
            </a:r>
            <a:r>
              <a:rPr lang="en-US" dirty="0"/>
              <a:t>/V</a:t>
            </a:r>
            <a:r>
              <a:rPr lang="en-US" baseline="-25000" dirty="0"/>
              <a:t>in</a:t>
            </a:r>
            <a:r>
              <a:rPr lang="en-US" dirty="0"/>
              <a:t>,  you measured </a:t>
            </a:r>
            <a:r>
              <a:rPr lang="en-US" dirty="0" err="1"/>
              <a:t>V</a:t>
            </a:r>
            <a:r>
              <a:rPr lang="en-US" baseline="-25000" dirty="0" err="1"/>
              <a:t>coil</a:t>
            </a:r>
            <a:r>
              <a:rPr lang="en-US" dirty="0"/>
              <a:t>/V</a:t>
            </a:r>
            <a:r>
              <a:rPr lang="en-US" baseline="-25000" dirty="0"/>
              <a:t>in</a:t>
            </a:r>
            <a:r>
              <a:rPr lang="en-US" dirty="0"/>
              <a:t>, and</a:t>
            </a:r>
          </a:p>
          <a:p>
            <a:r>
              <a:rPr lang="en-US" dirty="0"/>
              <a:t>(b) you’ve loaded the circuit with the coil. </a:t>
            </a:r>
          </a:p>
          <a:p>
            <a:r>
              <a:rPr lang="en-US" b="1" dirty="0"/>
              <a:t>So the coil’s </a:t>
            </a:r>
            <a:r>
              <a:rPr lang="en-US" b="1" dirty="0">
                <a:solidFill>
                  <a:schemeClr val="accent2"/>
                </a:solidFill>
              </a:rPr>
              <a:t>570Hz zero </a:t>
            </a:r>
            <a:r>
              <a:rPr lang="en-US" b="1" dirty="0"/>
              <a:t>almost cancels the 1/</a:t>
            </a:r>
            <a:r>
              <a:rPr lang="en-US" b="1" dirty="0" err="1"/>
              <a:t>Zout</a:t>
            </a:r>
            <a:r>
              <a:rPr lang="en-US" b="1" dirty="0"/>
              <a:t> </a:t>
            </a:r>
            <a:r>
              <a:rPr lang="en-US" b="1" dirty="0">
                <a:solidFill>
                  <a:schemeClr val="accent1"/>
                </a:solidFill>
              </a:rPr>
              <a:t>312 Hz pole</a:t>
            </a:r>
            <a:r>
              <a:rPr lang="en-US" b="1" dirty="0"/>
              <a:t>.</a:t>
            </a:r>
          </a:p>
          <a:p>
            <a:endParaRPr lang="en-US" dirty="0"/>
          </a:p>
          <a:p>
            <a:endParaRPr lang="en-US" dirty="0"/>
          </a:p>
          <a:p>
            <a:endParaRPr lang="en-US" dirty="0"/>
          </a:p>
          <a:p>
            <a:endParaRPr lang="en-US" dirty="0"/>
          </a:p>
        </p:txBody>
      </p:sp>
      <p:sp>
        <p:nvSpPr>
          <p:cNvPr id="13" name="Rectangle 12">
            <a:extLst>
              <a:ext uri="{FF2B5EF4-FFF2-40B4-BE49-F238E27FC236}">
                <a16:creationId xmlns:a16="http://schemas.microsoft.com/office/drawing/2014/main" id="{A0A18684-E840-F74A-8F19-5072AC460A82}"/>
              </a:ext>
            </a:extLst>
          </p:cNvPr>
          <p:cNvSpPr/>
          <p:nvPr/>
        </p:nvSpPr>
        <p:spPr>
          <a:xfrm>
            <a:off x="5727700" y="2757855"/>
            <a:ext cx="3416300" cy="923330"/>
          </a:xfrm>
          <a:prstGeom prst="rect">
            <a:avLst/>
          </a:prstGeom>
        </p:spPr>
        <p:txBody>
          <a:bodyPr wrap="square">
            <a:spAutoFit/>
          </a:bodyPr>
          <a:lstStyle/>
          <a:p>
            <a:r>
              <a:rPr lang="en-US" dirty="0"/>
              <a:t>Also, you didn’t consider </a:t>
            </a:r>
            <a:r>
              <a:rPr lang="en-US" dirty="0">
                <a:solidFill>
                  <a:srgbClr val="FF0000"/>
                </a:solidFill>
              </a:rPr>
              <a:t>cable impedance</a:t>
            </a:r>
            <a:r>
              <a:rPr lang="en-US" dirty="0"/>
              <a:t>, so you got confused by that too.</a:t>
            </a:r>
          </a:p>
        </p:txBody>
      </p:sp>
      <p:sp>
        <p:nvSpPr>
          <p:cNvPr id="14" name="TextBox 13">
            <a:extLst>
              <a:ext uri="{FF2B5EF4-FFF2-40B4-BE49-F238E27FC236}">
                <a16:creationId xmlns:a16="http://schemas.microsoft.com/office/drawing/2014/main" id="{31EF7DB3-FDFB-C94A-A083-90CC4F6C2761}"/>
              </a:ext>
            </a:extLst>
          </p:cNvPr>
          <p:cNvSpPr txBox="1"/>
          <p:nvPr/>
        </p:nvSpPr>
        <p:spPr>
          <a:xfrm>
            <a:off x="888999" y="3955145"/>
            <a:ext cx="6438393" cy="2308324"/>
          </a:xfrm>
          <a:prstGeom prst="rect">
            <a:avLst/>
          </a:prstGeom>
          <a:noFill/>
        </p:spPr>
        <p:txBody>
          <a:bodyPr wrap="square" rtlCol="0">
            <a:spAutoFit/>
          </a:bodyPr>
          <a:lstStyle/>
          <a:p>
            <a:r>
              <a:rPr lang="en-US" sz="2400" b="1" dirty="0"/>
              <a:t>This is still the basic analytic model *of* the measurement, not the measurement itself. I wanted you to understand why I was confused when I saw the data.</a:t>
            </a:r>
          </a:p>
          <a:p>
            <a:endParaRPr lang="en-US" sz="2400" b="1" dirty="0"/>
          </a:p>
          <a:p>
            <a:r>
              <a:rPr lang="en-US" sz="2400" b="1" dirty="0"/>
              <a:t>What does the REAL data look like? </a:t>
            </a:r>
          </a:p>
        </p:txBody>
      </p:sp>
    </p:spTree>
    <p:extLst>
      <p:ext uri="{BB962C8B-B14F-4D97-AF65-F5344CB8AC3E}">
        <p14:creationId xmlns:p14="http://schemas.microsoft.com/office/powerpoint/2010/main" val="54582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D98F-B595-D24E-BCB2-BA32E1F80A94}"/>
              </a:ext>
            </a:extLst>
          </p:cNvPr>
          <p:cNvSpPr>
            <a:spLocks noGrp="1"/>
          </p:cNvSpPr>
          <p:nvPr>
            <p:ph type="title"/>
          </p:nvPr>
        </p:nvSpPr>
        <p:spPr/>
        <p:txBody>
          <a:bodyPr>
            <a:normAutofit fontScale="90000"/>
          </a:bodyPr>
          <a:lstStyle/>
          <a:p>
            <a:r>
              <a:rPr lang="en-US" dirty="0"/>
              <a:t>But -- your time is valuable</a:t>
            </a:r>
          </a:p>
        </p:txBody>
      </p:sp>
      <p:sp>
        <p:nvSpPr>
          <p:cNvPr id="3" name="Content Placeholder 2">
            <a:extLst>
              <a:ext uri="{FF2B5EF4-FFF2-40B4-BE49-F238E27FC236}">
                <a16:creationId xmlns:a16="http://schemas.microsoft.com/office/drawing/2014/main" id="{EE0B7A56-64CB-1544-B964-83275CC9B34C}"/>
              </a:ext>
            </a:extLst>
          </p:cNvPr>
          <p:cNvSpPr>
            <a:spLocks noGrp="1"/>
          </p:cNvSpPr>
          <p:nvPr>
            <p:ph idx="1"/>
          </p:nvPr>
        </p:nvSpPr>
        <p:spPr>
          <a:xfrm>
            <a:off x="0" y="1720330"/>
            <a:ext cx="9144000" cy="4882351"/>
          </a:xfrm>
        </p:spPr>
        <p:txBody>
          <a:bodyPr>
            <a:normAutofit fontScale="92500" lnSpcReduction="20000"/>
          </a:bodyPr>
          <a:lstStyle/>
          <a:p>
            <a:pPr marL="0" indent="0">
              <a:buNone/>
            </a:pPr>
            <a:r>
              <a:rPr lang="en-US" sz="2000" dirty="0"/>
              <a:t>PART I: The ETMX UIM Driver, from Nov 27 to Dec 03 2019</a:t>
            </a:r>
          </a:p>
          <a:p>
            <a:r>
              <a:rPr lang="en-US" sz="2000" b="1" dirty="0"/>
              <a:t>Executive summary: </a:t>
            </a:r>
            <a:r>
              <a:rPr lang="en-US" sz="2000" dirty="0"/>
              <a:t>non-Jeff’s everywhere whom guessed the answer ahead of time are vindicated in that </a:t>
            </a:r>
            <a:r>
              <a:rPr lang="en-US" sz="2000" b="1" u="sng" dirty="0"/>
              <a:t>the UIM electronics error </a:t>
            </a:r>
            <a:r>
              <a:rPr lang="en-US" sz="2000" dirty="0"/>
              <a:t>-- either from differences in compensation between states, or poor compensation in general – </a:t>
            </a:r>
            <a:r>
              <a:rPr lang="en-US" sz="2000" b="1" u="sng" dirty="0"/>
              <a:t>doesn’t substantially contribute to the response function systematic error. </a:t>
            </a:r>
            <a:r>
              <a:rPr lang="en-US" sz="2000" b="1" dirty="0"/>
              <a:t>(See slide 70 for quantitative answer)</a:t>
            </a:r>
          </a:p>
          <a:p>
            <a:r>
              <a:rPr lang="en-US" sz="2000" dirty="0"/>
              <a:t>We may safely proceed with O3B chunk 1 uncertainty budget development without including this systematic error.</a:t>
            </a:r>
          </a:p>
          <a:p>
            <a:pPr lvl="1"/>
            <a:r>
              <a:rPr lang="en-US" sz="1800" dirty="0"/>
              <a:t>Note that this would have *not* been “covered” by the GPR even it it were non-negligible.</a:t>
            </a:r>
            <a:endParaRPr lang="en-US" sz="2000" dirty="0"/>
          </a:p>
          <a:p>
            <a:pPr marL="0" indent="0">
              <a:buNone/>
            </a:pPr>
            <a:r>
              <a:rPr lang="en-US" sz="2000" dirty="0"/>
              <a:t>PART II: The OMC Whitening Chassis, from Mar 16 to 27 2020</a:t>
            </a:r>
          </a:p>
          <a:p>
            <a:r>
              <a:rPr lang="en-US" sz="2000" b="1" dirty="0"/>
              <a:t>Executive summary: </a:t>
            </a:r>
            <a:r>
              <a:rPr lang="en-US" sz="2000" dirty="0"/>
              <a:t>While I can predict the systematic error from the configuration switch, </a:t>
            </a:r>
            <a:r>
              <a:rPr lang="en-US" sz="2000" b="1" u="sng" dirty="0"/>
              <a:t>it also doesn’t substantially contribute to the response function systematic error</a:t>
            </a:r>
            <a:r>
              <a:rPr lang="en-US" sz="2000" b="1" dirty="0"/>
              <a:t> (see slide 124 for quantitative answer)</a:t>
            </a:r>
            <a:r>
              <a:rPr lang="en-US" sz="2000" dirty="0"/>
              <a:t>. </a:t>
            </a:r>
          </a:p>
          <a:p>
            <a:r>
              <a:rPr lang="en-US" sz="2000" dirty="0"/>
              <a:t>We can probably proceed with O3B chunk 2 uncertainty development without including this systematic error.</a:t>
            </a:r>
          </a:p>
          <a:p>
            <a:r>
              <a:rPr lang="en-US" sz="2000" dirty="0"/>
              <a:t>We need to remeasure and recompensate the OMC Whitening Chassis. </a:t>
            </a:r>
          </a:p>
          <a:p>
            <a:r>
              <a:rPr lang="en-US" sz="2000" dirty="0"/>
              <a:t>We need to find out what happened on / around 2020-03-23 instead.</a:t>
            </a:r>
          </a:p>
          <a:p>
            <a:r>
              <a:rPr lang="en-US" sz="2000" dirty="0"/>
              <a:t>We need to use different measurements we have to make the best guess for the systematic error…</a:t>
            </a:r>
          </a:p>
        </p:txBody>
      </p:sp>
      <p:sp>
        <p:nvSpPr>
          <p:cNvPr id="4" name="Date Placeholder 3">
            <a:extLst>
              <a:ext uri="{FF2B5EF4-FFF2-40B4-BE49-F238E27FC236}">
                <a16:creationId xmlns:a16="http://schemas.microsoft.com/office/drawing/2014/main" id="{C4656AA3-71EF-484A-B6E2-1BBDCD0F6183}"/>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E4CBA042-E56A-344B-A2A2-C2B58FDC981F}"/>
              </a:ext>
            </a:extLst>
          </p:cNvPr>
          <p:cNvSpPr>
            <a:spLocks noGrp="1"/>
          </p:cNvSpPr>
          <p:nvPr>
            <p:ph type="sldNum" sz="quarter" idx="12"/>
          </p:nvPr>
        </p:nvSpPr>
        <p:spPr/>
        <p:txBody>
          <a:bodyPr/>
          <a:lstStyle/>
          <a:p>
            <a:fld id="{70339496-BD1E-F648-8321-5C9A4B4A55FA}" type="slidenum">
              <a:rPr lang="en-US" smtClean="0"/>
              <a:t>3</a:t>
            </a:fld>
            <a:endParaRPr lang="en-US"/>
          </a:p>
        </p:txBody>
      </p:sp>
      <p:sp>
        <p:nvSpPr>
          <p:cNvPr id="7" name="TextBox 6">
            <a:extLst>
              <a:ext uri="{FF2B5EF4-FFF2-40B4-BE49-F238E27FC236}">
                <a16:creationId xmlns:a16="http://schemas.microsoft.com/office/drawing/2014/main" id="{1A8DEA33-E7E0-2B40-A771-AE484FC3762A}"/>
              </a:ext>
            </a:extLst>
          </p:cNvPr>
          <p:cNvSpPr txBox="1"/>
          <p:nvPr/>
        </p:nvSpPr>
        <p:spPr>
          <a:xfrm>
            <a:off x="731520" y="646176"/>
            <a:ext cx="7705344" cy="923330"/>
          </a:xfrm>
          <a:prstGeom prst="rect">
            <a:avLst/>
          </a:prstGeom>
          <a:noFill/>
        </p:spPr>
        <p:txBody>
          <a:bodyPr wrap="square" rtlCol="0">
            <a:spAutoFit/>
          </a:bodyPr>
          <a:lstStyle/>
          <a:p>
            <a:r>
              <a:rPr lang="en-US" dirty="0"/>
              <a:t>This is 126 page slide show. Here are the answers, in case you don’t have time to be educated as to how I came to each conclusion, with the confusing details and the lessons learned that got me to it. I hope at least some folks read it.</a:t>
            </a:r>
          </a:p>
        </p:txBody>
      </p:sp>
    </p:spTree>
    <p:extLst>
      <p:ext uri="{BB962C8B-B14F-4D97-AF65-F5344CB8AC3E}">
        <p14:creationId xmlns:p14="http://schemas.microsoft.com/office/powerpoint/2010/main" val="168224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B2C67D-827F-084E-B29A-DA876EA52A56}"/>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08BE4C6A-1B43-CD4D-8FE9-672AA6829ADB}"/>
              </a:ext>
            </a:extLst>
          </p:cNvPr>
          <p:cNvSpPr>
            <a:spLocks noGrp="1"/>
          </p:cNvSpPr>
          <p:nvPr>
            <p:ph type="sldNum" sz="quarter" idx="12"/>
          </p:nvPr>
        </p:nvSpPr>
        <p:spPr/>
        <p:txBody>
          <a:bodyPr/>
          <a:lstStyle/>
          <a:p>
            <a:fld id="{70339496-BD1E-F648-8321-5C9A4B4A55FA}" type="slidenum">
              <a:rPr lang="en-US" smtClean="0"/>
              <a:t>30</a:t>
            </a:fld>
            <a:endParaRPr lang="en-US"/>
          </a:p>
        </p:txBody>
      </p:sp>
      <p:pic>
        <p:nvPicPr>
          <p:cNvPr id="7" name="Picture 6">
            <a:extLst>
              <a:ext uri="{FF2B5EF4-FFF2-40B4-BE49-F238E27FC236}">
                <a16:creationId xmlns:a16="http://schemas.microsoft.com/office/drawing/2014/main" id="{C30D01FF-0554-E049-A089-289B9DE80812}"/>
              </a:ext>
            </a:extLst>
          </p:cNvPr>
          <p:cNvPicPr>
            <a:picLocks noChangeAspect="1"/>
          </p:cNvPicPr>
          <p:nvPr/>
        </p:nvPicPr>
        <p:blipFill>
          <a:blip r:embed="rId2"/>
          <a:stretch>
            <a:fillRect/>
          </a:stretch>
        </p:blipFill>
        <p:spPr>
          <a:xfrm>
            <a:off x="952500" y="2926447"/>
            <a:ext cx="7302500" cy="4154611"/>
          </a:xfrm>
          <a:prstGeom prst="rect">
            <a:avLst/>
          </a:prstGeom>
        </p:spPr>
      </p:pic>
      <p:sp>
        <p:nvSpPr>
          <p:cNvPr id="8" name="TextBox 7">
            <a:extLst>
              <a:ext uri="{FF2B5EF4-FFF2-40B4-BE49-F238E27FC236}">
                <a16:creationId xmlns:a16="http://schemas.microsoft.com/office/drawing/2014/main" id="{59164D84-1E26-9748-BCFA-B26663AB9DD0}"/>
              </a:ext>
            </a:extLst>
          </p:cNvPr>
          <p:cNvSpPr txBox="1"/>
          <p:nvPr/>
        </p:nvSpPr>
        <p:spPr>
          <a:xfrm>
            <a:off x="165100" y="665877"/>
            <a:ext cx="8877300" cy="1785104"/>
          </a:xfrm>
          <a:prstGeom prst="rect">
            <a:avLst/>
          </a:prstGeom>
          <a:noFill/>
        </p:spPr>
        <p:txBody>
          <a:bodyPr wrap="square" rtlCol="0">
            <a:spAutoFit/>
          </a:bodyPr>
          <a:lstStyle/>
          <a:p>
            <a:r>
              <a:rPr lang="en-US" sz="2000" b="1" dirty="0"/>
              <a:t>But wait … it gets worse.</a:t>
            </a:r>
            <a:r>
              <a:rPr lang="en-US" sz="2000" dirty="0"/>
              <a:t> </a:t>
            </a:r>
            <a:r>
              <a:rPr lang="en-US" dirty="0"/>
              <a:t>To quote </a:t>
            </a:r>
            <a:r>
              <a:rPr lang="en-US" dirty="0">
                <a:hlinkClick r:id="rId3"/>
              </a:rPr>
              <a:t>[LHO:46927]</a:t>
            </a:r>
            <a:r>
              <a:rPr lang="en-US" dirty="0"/>
              <a:t>:</a:t>
            </a:r>
          </a:p>
          <a:p>
            <a:r>
              <a:rPr lang="en-US" dirty="0"/>
              <a:t>“This time (unlike the 2016 attempt; with measurement as shown on the last slide, as in </a:t>
            </a:r>
            <a:r>
              <a:rPr lang="en-US" dirty="0">
                <a:hlinkClick r:id="rId4"/>
              </a:rPr>
              <a:t>[LHO:24725]</a:t>
            </a:r>
            <a:r>
              <a:rPr lang="en-US" dirty="0"/>
              <a:t>) we tried to cut corners by only driving the coil drivers with single-ended input directly from the SR785 -- so we can avoid having to characterize the details of the differential driver box that has been used previously. This failed, causing (what we believe to be saturations) of the coil driver electronics and wonky unphysical*** transfer functions.” </a:t>
            </a:r>
          </a:p>
        </p:txBody>
      </p:sp>
      <p:sp>
        <p:nvSpPr>
          <p:cNvPr id="9" name="Title 1">
            <a:extLst>
              <a:ext uri="{FF2B5EF4-FFF2-40B4-BE49-F238E27FC236}">
                <a16:creationId xmlns:a16="http://schemas.microsoft.com/office/drawing/2014/main" id="{90A9DDBB-D9DB-494A-B033-32E175821A98}"/>
              </a:ext>
            </a:extLst>
          </p:cNvPr>
          <p:cNvSpPr>
            <a:spLocks noGrp="1"/>
          </p:cNvSpPr>
          <p:nvPr>
            <p:ph type="title"/>
          </p:nvPr>
        </p:nvSpPr>
        <p:spPr/>
        <p:txBody>
          <a:bodyPr>
            <a:normAutofit fontScale="90000"/>
          </a:bodyPr>
          <a:lstStyle/>
          <a:p>
            <a:r>
              <a:rPr lang="en-US" dirty="0"/>
              <a:t>I.4 The Measurement: </a:t>
            </a:r>
            <a:r>
              <a:rPr lang="en-US" sz="3100" dirty="0"/>
              <a:t>What we really did…</a:t>
            </a:r>
            <a:endParaRPr lang="en-US" dirty="0"/>
          </a:p>
        </p:txBody>
      </p:sp>
      <p:sp>
        <p:nvSpPr>
          <p:cNvPr id="11" name="TextBox 10">
            <a:extLst>
              <a:ext uri="{FF2B5EF4-FFF2-40B4-BE49-F238E27FC236}">
                <a16:creationId xmlns:a16="http://schemas.microsoft.com/office/drawing/2014/main" id="{DF6DCD54-53FB-DE49-8E1E-17D8437DB688}"/>
              </a:ext>
            </a:extLst>
          </p:cNvPr>
          <p:cNvSpPr txBox="1"/>
          <p:nvPr/>
        </p:nvSpPr>
        <p:spPr>
          <a:xfrm>
            <a:off x="503335" y="2464576"/>
            <a:ext cx="8102924" cy="400110"/>
          </a:xfrm>
          <a:prstGeom prst="rect">
            <a:avLst/>
          </a:prstGeom>
          <a:noFill/>
        </p:spPr>
        <p:txBody>
          <a:bodyPr wrap="none" rtlCol="0">
            <a:spAutoFit/>
          </a:bodyPr>
          <a:lstStyle/>
          <a:p>
            <a:r>
              <a:rPr lang="en-US" sz="2000" dirty="0">
                <a:solidFill>
                  <a:schemeClr val="bg1">
                    <a:lumMod val="50000"/>
                  </a:schemeClr>
                </a:solidFill>
              </a:rPr>
              <a:t>The joys of that Sunday measurement you think will work to save you time…</a:t>
            </a:r>
          </a:p>
        </p:txBody>
      </p:sp>
      <p:sp>
        <p:nvSpPr>
          <p:cNvPr id="12" name="TextBox 11">
            <a:extLst>
              <a:ext uri="{FF2B5EF4-FFF2-40B4-BE49-F238E27FC236}">
                <a16:creationId xmlns:a16="http://schemas.microsoft.com/office/drawing/2014/main" id="{07909AA6-DD5F-8E40-93A3-A344712DCE55}"/>
              </a:ext>
            </a:extLst>
          </p:cNvPr>
          <p:cNvSpPr txBox="1"/>
          <p:nvPr/>
        </p:nvSpPr>
        <p:spPr>
          <a:xfrm>
            <a:off x="2414954" y="6394549"/>
            <a:ext cx="6021910" cy="369332"/>
          </a:xfrm>
          <a:prstGeom prst="rect">
            <a:avLst/>
          </a:prstGeom>
          <a:noFill/>
        </p:spPr>
        <p:txBody>
          <a:bodyPr wrap="square" rtlCol="0">
            <a:spAutoFit/>
          </a:bodyPr>
          <a:lstStyle/>
          <a:p>
            <a:r>
              <a:rPr lang="en-US" b="1" dirty="0"/>
              <a:t>Notice, that only one leg of V</a:t>
            </a:r>
            <a:r>
              <a:rPr lang="en-US" b="1" baseline="-25000" dirty="0"/>
              <a:t>in</a:t>
            </a:r>
            <a:r>
              <a:rPr lang="en-US" b="1" dirty="0"/>
              <a:t> is being driven by the SR785…</a:t>
            </a:r>
          </a:p>
        </p:txBody>
      </p:sp>
      <p:sp>
        <p:nvSpPr>
          <p:cNvPr id="15" name="TextBox 14">
            <a:extLst>
              <a:ext uri="{FF2B5EF4-FFF2-40B4-BE49-F238E27FC236}">
                <a16:creationId xmlns:a16="http://schemas.microsoft.com/office/drawing/2014/main" id="{5EEE2270-BC39-5C44-838F-B44CB0A859C7}"/>
              </a:ext>
            </a:extLst>
          </p:cNvPr>
          <p:cNvSpPr txBox="1"/>
          <p:nvPr/>
        </p:nvSpPr>
        <p:spPr>
          <a:xfrm>
            <a:off x="6975230" y="3644315"/>
            <a:ext cx="2391508" cy="646331"/>
          </a:xfrm>
          <a:prstGeom prst="rect">
            <a:avLst/>
          </a:prstGeom>
          <a:noFill/>
        </p:spPr>
        <p:txBody>
          <a:bodyPr wrap="square" rtlCol="0">
            <a:spAutoFit/>
          </a:bodyPr>
          <a:lstStyle/>
          <a:p>
            <a:r>
              <a:rPr lang="en-US" dirty="0"/>
              <a:t>But </a:t>
            </a:r>
            <a:r>
              <a:rPr lang="en-US" dirty="0" err="1"/>
              <a:t>V</a:t>
            </a:r>
            <a:r>
              <a:rPr lang="en-US" baseline="-25000" dirty="0" err="1"/>
              <a:t>coil</a:t>
            </a:r>
            <a:r>
              <a:rPr lang="en-US" dirty="0"/>
              <a:t> is measured differentially…</a:t>
            </a:r>
          </a:p>
        </p:txBody>
      </p:sp>
    </p:spTree>
    <p:extLst>
      <p:ext uri="{BB962C8B-B14F-4D97-AF65-F5344CB8AC3E}">
        <p14:creationId xmlns:p14="http://schemas.microsoft.com/office/powerpoint/2010/main" val="2184371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B2341-AA6F-4F47-9683-3275C7AF9C3F}"/>
              </a:ext>
            </a:extLst>
          </p:cNvPr>
          <p:cNvPicPr>
            <a:picLocks noChangeAspect="1"/>
          </p:cNvPicPr>
          <p:nvPr/>
        </p:nvPicPr>
        <p:blipFill>
          <a:blip r:embed="rId2"/>
          <a:stretch>
            <a:fillRect/>
          </a:stretch>
        </p:blipFill>
        <p:spPr>
          <a:xfrm>
            <a:off x="-419100" y="281710"/>
            <a:ext cx="7607300" cy="5878368"/>
          </a:xfrm>
          <a:prstGeom prst="rect">
            <a:avLst/>
          </a:prstGeom>
        </p:spPr>
      </p:pic>
      <p:sp>
        <p:nvSpPr>
          <p:cNvPr id="2" name="Title 1">
            <a:extLst>
              <a:ext uri="{FF2B5EF4-FFF2-40B4-BE49-F238E27FC236}">
                <a16:creationId xmlns:a16="http://schemas.microsoft.com/office/drawing/2014/main" id="{FEF6B5B9-0199-E945-923A-C4A87DAE11CC}"/>
              </a:ext>
            </a:extLst>
          </p:cNvPr>
          <p:cNvSpPr>
            <a:spLocks noGrp="1"/>
          </p:cNvSpPr>
          <p:nvPr>
            <p:ph type="title"/>
          </p:nvPr>
        </p:nvSpPr>
        <p:spPr/>
        <p:txBody>
          <a:bodyPr>
            <a:normAutofit fontScale="90000"/>
          </a:bodyPr>
          <a:lstStyle/>
          <a:p>
            <a:r>
              <a:rPr lang="en-US" dirty="0"/>
              <a:t>I.4 The Measurement: </a:t>
            </a:r>
            <a:r>
              <a:rPr lang="en-US" sz="3100" dirty="0"/>
              <a:t>*** wonky, unphysical TFs</a:t>
            </a:r>
            <a:endParaRPr lang="en-US" dirty="0"/>
          </a:p>
        </p:txBody>
      </p:sp>
      <p:sp>
        <p:nvSpPr>
          <p:cNvPr id="4" name="Date Placeholder 3">
            <a:extLst>
              <a:ext uri="{FF2B5EF4-FFF2-40B4-BE49-F238E27FC236}">
                <a16:creationId xmlns:a16="http://schemas.microsoft.com/office/drawing/2014/main" id="{3F9B4504-C1A4-3341-BBF7-32485B0BC8CF}"/>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27F4A30A-48B2-6844-97EE-90F85A78ACA1}"/>
              </a:ext>
            </a:extLst>
          </p:cNvPr>
          <p:cNvSpPr>
            <a:spLocks noGrp="1"/>
          </p:cNvSpPr>
          <p:nvPr>
            <p:ph type="sldNum" sz="quarter" idx="12"/>
          </p:nvPr>
        </p:nvSpPr>
        <p:spPr/>
        <p:txBody>
          <a:bodyPr/>
          <a:lstStyle/>
          <a:p>
            <a:fld id="{70339496-BD1E-F648-8321-5C9A4B4A55FA}" type="slidenum">
              <a:rPr lang="en-US" smtClean="0"/>
              <a:t>31</a:t>
            </a:fld>
            <a:endParaRPr lang="en-US"/>
          </a:p>
        </p:txBody>
      </p:sp>
      <p:sp>
        <p:nvSpPr>
          <p:cNvPr id="8" name="TextBox 7">
            <a:extLst>
              <a:ext uri="{FF2B5EF4-FFF2-40B4-BE49-F238E27FC236}">
                <a16:creationId xmlns:a16="http://schemas.microsoft.com/office/drawing/2014/main" id="{4D00053A-9EE6-A740-B0CD-EDFC168398C5}"/>
              </a:ext>
            </a:extLst>
          </p:cNvPr>
          <p:cNvSpPr txBox="1"/>
          <p:nvPr/>
        </p:nvSpPr>
        <p:spPr>
          <a:xfrm>
            <a:off x="0" y="5905381"/>
            <a:ext cx="5156200" cy="646331"/>
          </a:xfrm>
          <a:prstGeom prst="rect">
            <a:avLst/>
          </a:prstGeom>
          <a:noFill/>
        </p:spPr>
        <p:txBody>
          <a:bodyPr wrap="square" rtlCol="0">
            <a:spAutoFit/>
          </a:bodyPr>
          <a:lstStyle/>
          <a:p>
            <a:r>
              <a:rPr lang="en-US" sz="1100" dirty="0">
                <a:latin typeface="Courier New" panose="02070309020205020404" pitchFamily="49" charset="0"/>
                <a:cs typeface="Courier New" panose="02070309020205020404" pitchFamily="49" charset="0"/>
                <a:hlinkClick r:id="rId3"/>
              </a:rPr>
              <a:t>^/trunk/Common/Electronics/H1/Data/SUSElectronics/ETMX/UIM/2019-02-03</a:t>
            </a:r>
            <a:r>
              <a:rPr lang="en-US" sz="1100" dirty="0">
                <a:latin typeface="Courier New" panose="02070309020205020404" pitchFamily="49" charset="0"/>
                <a:cs typeface="Courier New" panose="02070309020205020404" pitchFamily="49" charset="0"/>
              </a:rPr>
              <a:t>/2019-02-03_UIMdriver_measurementnotes.txt</a:t>
            </a:r>
          </a:p>
          <a:p>
            <a:endParaRPr lang="en-US" sz="1400" dirty="0"/>
          </a:p>
        </p:txBody>
      </p:sp>
      <p:sp>
        <p:nvSpPr>
          <p:cNvPr id="9" name="TextBox 8">
            <a:extLst>
              <a:ext uri="{FF2B5EF4-FFF2-40B4-BE49-F238E27FC236}">
                <a16:creationId xmlns:a16="http://schemas.microsoft.com/office/drawing/2014/main" id="{158F73AB-32CA-C243-8B3A-73E4FCCB10E2}"/>
              </a:ext>
            </a:extLst>
          </p:cNvPr>
          <p:cNvSpPr txBox="1"/>
          <p:nvPr/>
        </p:nvSpPr>
        <p:spPr>
          <a:xfrm>
            <a:off x="6565900" y="698500"/>
            <a:ext cx="2578100" cy="4770537"/>
          </a:xfrm>
          <a:prstGeom prst="rect">
            <a:avLst/>
          </a:prstGeom>
          <a:noFill/>
        </p:spPr>
        <p:txBody>
          <a:bodyPr wrap="square" rtlCol="0">
            <a:spAutoFit/>
          </a:bodyPr>
          <a:lstStyle/>
          <a:p>
            <a:r>
              <a:rPr lang="en-US" sz="1600" dirty="0"/>
              <a:t>Evan plotted the results 2019-02-03 results the next day (see </a:t>
            </a:r>
            <a:r>
              <a:rPr lang="en-US" sz="1600" dirty="0">
                <a:hlinkClick r:id="rId4"/>
              </a:rPr>
              <a:t>[LHO:46773]</a:t>
            </a:r>
            <a:r>
              <a:rPr lang="en-US" sz="1600" dirty="0"/>
              <a:t>).</a:t>
            </a:r>
          </a:p>
          <a:p>
            <a:r>
              <a:rPr lang="en-US" sz="1600" dirty="0">
                <a:solidFill>
                  <a:schemeClr val="bg1">
                    <a:lumMod val="50000"/>
                  </a:schemeClr>
                </a:solidFill>
              </a:rPr>
              <a:t>Evan apologizes for the lack of tick marks.</a:t>
            </a:r>
          </a:p>
          <a:p>
            <a:endParaRPr lang="en-US" sz="1600" dirty="0"/>
          </a:p>
          <a:p>
            <a:r>
              <a:rPr lang="en-US" sz="1600" dirty="0"/>
              <a:t>Sure, it looks like there’s “there’s no 300 Hz pole,” but we now understand that.</a:t>
            </a:r>
          </a:p>
          <a:p>
            <a:endParaRPr lang="en-US" sz="1600" dirty="0"/>
          </a:p>
          <a:p>
            <a:r>
              <a:rPr lang="en-US" sz="1600" dirty="0"/>
              <a:t>Further, it looks like, for at least State 2, the </a:t>
            </a:r>
            <a:r>
              <a:rPr lang="en-US" sz="1600" dirty="0" err="1"/>
              <a:t>z:p</a:t>
            </a:r>
            <a:r>
              <a:rPr lang="en-US" sz="1600" dirty="0"/>
              <a:t> = 10.5:0.95 Hz low pass shows up, good…</a:t>
            </a:r>
          </a:p>
          <a:p>
            <a:endParaRPr lang="en-US" sz="1600" dirty="0"/>
          </a:p>
          <a:p>
            <a:r>
              <a:rPr lang="en-US" sz="1600" b="1" dirty="0"/>
              <a:t>But look at how the </a:t>
            </a:r>
            <a:r>
              <a:rPr lang="en-US" sz="1600" b="1" dirty="0">
                <a:solidFill>
                  <a:srgbClr val="FF0000"/>
                </a:solidFill>
              </a:rPr>
              <a:t>magnitude gets distorted </a:t>
            </a:r>
            <a:r>
              <a:rPr lang="en-US" sz="1600" b="1" dirty="0"/>
              <a:t>at </a:t>
            </a:r>
            <a:r>
              <a:rPr lang="en-US" sz="1600" b="1" dirty="0">
                <a:solidFill>
                  <a:schemeClr val="bg1">
                    <a:lumMod val="50000"/>
                  </a:schemeClr>
                </a:solidFill>
              </a:rPr>
              <a:t>(let’s say 500 Hz) </a:t>
            </a:r>
            <a:r>
              <a:rPr lang="en-US" sz="1600" b="1" dirty="0"/>
              <a:t>and above in States 3 and 4...</a:t>
            </a:r>
          </a:p>
        </p:txBody>
      </p:sp>
      <p:sp>
        <p:nvSpPr>
          <p:cNvPr id="12" name="Freeform 11">
            <a:extLst>
              <a:ext uri="{FF2B5EF4-FFF2-40B4-BE49-F238E27FC236}">
                <a16:creationId xmlns:a16="http://schemas.microsoft.com/office/drawing/2014/main" id="{30E5575F-4C4B-1141-9128-9C751970DE3F}"/>
              </a:ext>
            </a:extLst>
          </p:cNvPr>
          <p:cNvSpPr/>
          <p:nvPr/>
        </p:nvSpPr>
        <p:spPr>
          <a:xfrm>
            <a:off x="1028700" y="3695701"/>
            <a:ext cx="2374900" cy="1905000"/>
          </a:xfrm>
          <a:custGeom>
            <a:avLst/>
            <a:gdLst>
              <a:gd name="connsiteX0" fmla="*/ 1295400 w 1372053"/>
              <a:gd name="connsiteY0" fmla="*/ 31417 h 1618917"/>
              <a:gd name="connsiteX1" fmla="*/ 1295400 w 1372053"/>
              <a:gd name="connsiteY1" fmla="*/ 31417 h 1618917"/>
              <a:gd name="connsiteX2" fmla="*/ 1181100 w 1372053"/>
              <a:gd name="connsiteY2" fmla="*/ 6017 h 1618917"/>
              <a:gd name="connsiteX3" fmla="*/ 901700 w 1372053"/>
              <a:gd name="connsiteY3" fmla="*/ 31417 h 1618917"/>
              <a:gd name="connsiteX4" fmla="*/ 800100 w 1372053"/>
              <a:gd name="connsiteY4" fmla="*/ 56817 h 1618917"/>
              <a:gd name="connsiteX5" fmla="*/ 762000 w 1372053"/>
              <a:gd name="connsiteY5" fmla="*/ 69517 h 1618917"/>
              <a:gd name="connsiteX6" fmla="*/ 723900 w 1372053"/>
              <a:gd name="connsiteY6" fmla="*/ 94917 h 1618917"/>
              <a:gd name="connsiteX7" fmla="*/ 647700 w 1372053"/>
              <a:gd name="connsiteY7" fmla="*/ 120317 h 1618917"/>
              <a:gd name="connsiteX8" fmla="*/ 609600 w 1372053"/>
              <a:gd name="connsiteY8" fmla="*/ 145717 h 1618917"/>
              <a:gd name="connsiteX9" fmla="*/ 520700 w 1372053"/>
              <a:gd name="connsiteY9" fmla="*/ 196517 h 1618917"/>
              <a:gd name="connsiteX10" fmla="*/ 482600 w 1372053"/>
              <a:gd name="connsiteY10" fmla="*/ 234617 h 1618917"/>
              <a:gd name="connsiteX11" fmla="*/ 431800 w 1372053"/>
              <a:gd name="connsiteY11" fmla="*/ 272717 h 1618917"/>
              <a:gd name="connsiteX12" fmla="*/ 393700 w 1372053"/>
              <a:gd name="connsiteY12" fmla="*/ 323517 h 1618917"/>
              <a:gd name="connsiteX13" fmla="*/ 304800 w 1372053"/>
              <a:gd name="connsiteY13" fmla="*/ 399717 h 1618917"/>
              <a:gd name="connsiteX14" fmla="*/ 279400 w 1372053"/>
              <a:gd name="connsiteY14" fmla="*/ 437817 h 1618917"/>
              <a:gd name="connsiteX15" fmla="*/ 241300 w 1372053"/>
              <a:gd name="connsiteY15" fmla="*/ 475917 h 1618917"/>
              <a:gd name="connsiteX16" fmla="*/ 228600 w 1372053"/>
              <a:gd name="connsiteY16" fmla="*/ 514017 h 1618917"/>
              <a:gd name="connsiteX17" fmla="*/ 190500 w 1372053"/>
              <a:gd name="connsiteY17" fmla="*/ 552117 h 1618917"/>
              <a:gd name="connsiteX18" fmla="*/ 165100 w 1372053"/>
              <a:gd name="connsiteY18" fmla="*/ 602917 h 1618917"/>
              <a:gd name="connsiteX19" fmla="*/ 114300 w 1372053"/>
              <a:gd name="connsiteY19" fmla="*/ 691817 h 1618917"/>
              <a:gd name="connsiteX20" fmla="*/ 88900 w 1372053"/>
              <a:gd name="connsiteY20" fmla="*/ 768017 h 1618917"/>
              <a:gd name="connsiteX21" fmla="*/ 76200 w 1372053"/>
              <a:gd name="connsiteY21" fmla="*/ 806117 h 1618917"/>
              <a:gd name="connsiteX22" fmla="*/ 63500 w 1372053"/>
              <a:gd name="connsiteY22" fmla="*/ 856917 h 1618917"/>
              <a:gd name="connsiteX23" fmla="*/ 50800 w 1372053"/>
              <a:gd name="connsiteY23" fmla="*/ 895017 h 1618917"/>
              <a:gd name="connsiteX24" fmla="*/ 25400 w 1372053"/>
              <a:gd name="connsiteY24" fmla="*/ 996617 h 1618917"/>
              <a:gd name="connsiteX25" fmla="*/ 0 w 1372053"/>
              <a:gd name="connsiteY25" fmla="*/ 1085517 h 1618917"/>
              <a:gd name="connsiteX26" fmla="*/ 12700 w 1372053"/>
              <a:gd name="connsiteY26" fmla="*/ 1390317 h 1618917"/>
              <a:gd name="connsiteX27" fmla="*/ 25400 w 1372053"/>
              <a:gd name="connsiteY27" fmla="*/ 1428417 h 1618917"/>
              <a:gd name="connsiteX28" fmla="*/ 63500 w 1372053"/>
              <a:gd name="connsiteY28" fmla="*/ 1466517 h 1618917"/>
              <a:gd name="connsiteX29" fmla="*/ 88900 w 1372053"/>
              <a:gd name="connsiteY29" fmla="*/ 1504617 h 1618917"/>
              <a:gd name="connsiteX30" fmla="*/ 165100 w 1372053"/>
              <a:gd name="connsiteY30" fmla="*/ 1555417 h 1618917"/>
              <a:gd name="connsiteX31" fmla="*/ 203200 w 1372053"/>
              <a:gd name="connsiteY31" fmla="*/ 1580817 h 1618917"/>
              <a:gd name="connsiteX32" fmla="*/ 254000 w 1372053"/>
              <a:gd name="connsiteY32" fmla="*/ 1593517 h 1618917"/>
              <a:gd name="connsiteX33" fmla="*/ 330200 w 1372053"/>
              <a:gd name="connsiteY33" fmla="*/ 1618917 h 1618917"/>
              <a:gd name="connsiteX34" fmla="*/ 520700 w 1372053"/>
              <a:gd name="connsiteY34" fmla="*/ 1606217 h 1618917"/>
              <a:gd name="connsiteX35" fmla="*/ 660400 w 1372053"/>
              <a:gd name="connsiteY35" fmla="*/ 1568117 h 1618917"/>
              <a:gd name="connsiteX36" fmla="*/ 723900 w 1372053"/>
              <a:gd name="connsiteY36" fmla="*/ 1555417 h 1618917"/>
              <a:gd name="connsiteX37" fmla="*/ 774700 w 1372053"/>
              <a:gd name="connsiteY37" fmla="*/ 1530017 h 1618917"/>
              <a:gd name="connsiteX38" fmla="*/ 812800 w 1372053"/>
              <a:gd name="connsiteY38" fmla="*/ 1517317 h 1618917"/>
              <a:gd name="connsiteX39" fmla="*/ 889000 w 1372053"/>
              <a:gd name="connsiteY39" fmla="*/ 1441117 h 1618917"/>
              <a:gd name="connsiteX40" fmla="*/ 1016000 w 1372053"/>
              <a:gd name="connsiteY40" fmla="*/ 1288717 h 1618917"/>
              <a:gd name="connsiteX41" fmla="*/ 1054100 w 1372053"/>
              <a:gd name="connsiteY41" fmla="*/ 1237917 h 1618917"/>
              <a:gd name="connsiteX42" fmla="*/ 1092200 w 1372053"/>
              <a:gd name="connsiteY42" fmla="*/ 1174417 h 1618917"/>
              <a:gd name="connsiteX43" fmla="*/ 1143000 w 1372053"/>
              <a:gd name="connsiteY43" fmla="*/ 1072817 h 1618917"/>
              <a:gd name="connsiteX44" fmla="*/ 1181100 w 1372053"/>
              <a:gd name="connsiteY44" fmla="*/ 1022017 h 1618917"/>
              <a:gd name="connsiteX45" fmla="*/ 1231900 w 1372053"/>
              <a:gd name="connsiteY45" fmla="*/ 907717 h 1618917"/>
              <a:gd name="connsiteX46" fmla="*/ 1257300 w 1372053"/>
              <a:gd name="connsiteY46" fmla="*/ 818817 h 1618917"/>
              <a:gd name="connsiteX47" fmla="*/ 1282700 w 1372053"/>
              <a:gd name="connsiteY47" fmla="*/ 755317 h 1618917"/>
              <a:gd name="connsiteX48" fmla="*/ 1308100 w 1372053"/>
              <a:gd name="connsiteY48" fmla="*/ 653717 h 1618917"/>
              <a:gd name="connsiteX49" fmla="*/ 1320800 w 1372053"/>
              <a:gd name="connsiteY49" fmla="*/ 602917 h 1618917"/>
              <a:gd name="connsiteX50" fmla="*/ 1346200 w 1372053"/>
              <a:gd name="connsiteY50" fmla="*/ 552117 h 1618917"/>
              <a:gd name="connsiteX51" fmla="*/ 1371600 w 1372053"/>
              <a:gd name="connsiteY51" fmla="*/ 463217 h 1618917"/>
              <a:gd name="connsiteX52" fmla="*/ 1346200 w 1372053"/>
              <a:gd name="connsiteY52" fmla="*/ 209217 h 1618917"/>
              <a:gd name="connsiteX53" fmla="*/ 1320800 w 1372053"/>
              <a:gd name="connsiteY53" fmla="*/ 171117 h 1618917"/>
              <a:gd name="connsiteX54" fmla="*/ 1282700 w 1372053"/>
              <a:gd name="connsiteY54" fmla="*/ 145717 h 1618917"/>
              <a:gd name="connsiteX55" fmla="*/ 1257300 w 1372053"/>
              <a:gd name="connsiteY55" fmla="*/ 107617 h 1618917"/>
              <a:gd name="connsiteX56" fmla="*/ 1181100 w 1372053"/>
              <a:gd name="connsiteY56" fmla="*/ 69517 h 1618917"/>
              <a:gd name="connsiteX57" fmla="*/ 1143000 w 1372053"/>
              <a:gd name="connsiteY57" fmla="*/ 44117 h 1618917"/>
              <a:gd name="connsiteX58" fmla="*/ 952500 w 1372053"/>
              <a:gd name="connsiteY58" fmla="*/ 18717 h 1618917"/>
              <a:gd name="connsiteX59" fmla="*/ 711200 w 1372053"/>
              <a:gd name="connsiteY59" fmla="*/ 18717 h 161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2053" h="1618917">
                <a:moveTo>
                  <a:pt x="1295400" y="31417"/>
                </a:moveTo>
                <a:lnTo>
                  <a:pt x="1295400" y="31417"/>
                </a:lnTo>
                <a:cubicBezTo>
                  <a:pt x="1257300" y="22950"/>
                  <a:pt x="1220105" y="7410"/>
                  <a:pt x="1181100" y="6017"/>
                </a:cubicBezTo>
                <a:cubicBezTo>
                  <a:pt x="863998" y="-5308"/>
                  <a:pt x="1026588" y="-2643"/>
                  <a:pt x="901700" y="31417"/>
                </a:cubicBezTo>
                <a:cubicBezTo>
                  <a:pt x="868021" y="40602"/>
                  <a:pt x="833218" y="45778"/>
                  <a:pt x="800100" y="56817"/>
                </a:cubicBezTo>
                <a:cubicBezTo>
                  <a:pt x="787400" y="61050"/>
                  <a:pt x="773974" y="63530"/>
                  <a:pt x="762000" y="69517"/>
                </a:cubicBezTo>
                <a:cubicBezTo>
                  <a:pt x="748348" y="76343"/>
                  <a:pt x="737848" y="88718"/>
                  <a:pt x="723900" y="94917"/>
                </a:cubicBezTo>
                <a:cubicBezTo>
                  <a:pt x="699434" y="105791"/>
                  <a:pt x="669977" y="105465"/>
                  <a:pt x="647700" y="120317"/>
                </a:cubicBezTo>
                <a:cubicBezTo>
                  <a:pt x="635000" y="128784"/>
                  <a:pt x="622852" y="138144"/>
                  <a:pt x="609600" y="145717"/>
                </a:cubicBezTo>
                <a:cubicBezTo>
                  <a:pt x="570076" y="168302"/>
                  <a:pt x="554454" y="168388"/>
                  <a:pt x="520700" y="196517"/>
                </a:cubicBezTo>
                <a:cubicBezTo>
                  <a:pt x="506902" y="208015"/>
                  <a:pt x="496237" y="222928"/>
                  <a:pt x="482600" y="234617"/>
                </a:cubicBezTo>
                <a:cubicBezTo>
                  <a:pt x="466529" y="248392"/>
                  <a:pt x="446767" y="257750"/>
                  <a:pt x="431800" y="272717"/>
                </a:cubicBezTo>
                <a:cubicBezTo>
                  <a:pt x="416833" y="287684"/>
                  <a:pt x="407638" y="307587"/>
                  <a:pt x="393700" y="323517"/>
                </a:cubicBezTo>
                <a:cubicBezTo>
                  <a:pt x="350585" y="372791"/>
                  <a:pt x="351048" y="368885"/>
                  <a:pt x="304800" y="399717"/>
                </a:cubicBezTo>
                <a:cubicBezTo>
                  <a:pt x="296333" y="412417"/>
                  <a:pt x="289171" y="426091"/>
                  <a:pt x="279400" y="437817"/>
                </a:cubicBezTo>
                <a:cubicBezTo>
                  <a:pt x="267902" y="451615"/>
                  <a:pt x="251263" y="460973"/>
                  <a:pt x="241300" y="475917"/>
                </a:cubicBezTo>
                <a:cubicBezTo>
                  <a:pt x="233874" y="487056"/>
                  <a:pt x="236026" y="502878"/>
                  <a:pt x="228600" y="514017"/>
                </a:cubicBezTo>
                <a:cubicBezTo>
                  <a:pt x="218637" y="528961"/>
                  <a:pt x="200939" y="537502"/>
                  <a:pt x="190500" y="552117"/>
                </a:cubicBezTo>
                <a:cubicBezTo>
                  <a:pt x="179496" y="567523"/>
                  <a:pt x="174493" y="586479"/>
                  <a:pt x="165100" y="602917"/>
                </a:cubicBezTo>
                <a:cubicBezTo>
                  <a:pt x="134552" y="656376"/>
                  <a:pt x="139886" y="627853"/>
                  <a:pt x="114300" y="691817"/>
                </a:cubicBezTo>
                <a:cubicBezTo>
                  <a:pt x="104356" y="716676"/>
                  <a:pt x="97367" y="742617"/>
                  <a:pt x="88900" y="768017"/>
                </a:cubicBezTo>
                <a:cubicBezTo>
                  <a:pt x="84667" y="780717"/>
                  <a:pt x="79447" y="793130"/>
                  <a:pt x="76200" y="806117"/>
                </a:cubicBezTo>
                <a:cubicBezTo>
                  <a:pt x="71967" y="823050"/>
                  <a:pt x="68295" y="840134"/>
                  <a:pt x="63500" y="856917"/>
                </a:cubicBezTo>
                <a:cubicBezTo>
                  <a:pt x="59822" y="869789"/>
                  <a:pt x="54322" y="882102"/>
                  <a:pt x="50800" y="895017"/>
                </a:cubicBezTo>
                <a:cubicBezTo>
                  <a:pt x="41615" y="928696"/>
                  <a:pt x="36439" y="963499"/>
                  <a:pt x="25400" y="996617"/>
                </a:cubicBezTo>
                <a:cubicBezTo>
                  <a:pt x="7180" y="1051276"/>
                  <a:pt x="15947" y="1021730"/>
                  <a:pt x="0" y="1085517"/>
                </a:cubicBezTo>
                <a:cubicBezTo>
                  <a:pt x="4233" y="1187117"/>
                  <a:pt x="5188" y="1288907"/>
                  <a:pt x="12700" y="1390317"/>
                </a:cubicBezTo>
                <a:cubicBezTo>
                  <a:pt x="13689" y="1403667"/>
                  <a:pt x="17974" y="1417278"/>
                  <a:pt x="25400" y="1428417"/>
                </a:cubicBezTo>
                <a:cubicBezTo>
                  <a:pt x="35363" y="1443361"/>
                  <a:pt x="52002" y="1452719"/>
                  <a:pt x="63500" y="1466517"/>
                </a:cubicBezTo>
                <a:cubicBezTo>
                  <a:pt x="73271" y="1478243"/>
                  <a:pt x="77413" y="1494566"/>
                  <a:pt x="88900" y="1504617"/>
                </a:cubicBezTo>
                <a:cubicBezTo>
                  <a:pt x="111874" y="1524719"/>
                  <a:pt x="139700" y="1538484"/>
                  <a:pt x="165100" y="1555417"/>
                </a:cubicBezTo>
                <a:cubicBezTo>
                  <a:pt x="177800" y="1563884"/>
                  <a:pt x="188392" y="1577115"/>
                  <a:pt x="203200" y="1580817"/>
                </a:cubicBezTo>
                <a:cubicBezTo>
                  <a:pt x="220133" y="1585050"/>
                  <a:pt x="237282" y="1588501"/>
                  <a:pt x="254000" y="1593517"/>
                </a:cubicBezTo>
                <a:cubicBezTo>
                  <a:pt x="279645" y="1601210"/>
                  <a:pt x="330200" y="1618917"/>
                  <a:pt x="330200" y="1618917"/>
                </a:cubicBezTo>
                <a:cubicBezTo>
                  <a:pt x="393700" y="1614684"/>
                  <a:pt x="457594" y="1614448"/>
                  <a:pt x="520700" y="1606217"/>
                </a:cubicBezTo>
                <a:cubicBezTo>
                  <a:pt x="650136" y="1589334"/>
                  <a:pt x="583488" y="1587345"/>
                  <a:pt x="660400" y="1568117"/>
                </a:cubicBezTo>
                <a:cubicBezTo>
                  <a:pt x="681341" y="1562882"/>
                  <a:pt x="702733" y="1559650"/>
                  <a:pt x="723900" y="1555417"/>
                </a:cubicBezTo>
                <a:cubicBezTo>
                  <a:pt x="740833" y="1546950"/>
                  <a:pt x="757299" y="1537475"/>
                  <a:pt x="774700" y="1530017"/>
                </a:cubicBezTo>
                <a:cubicBezTo>
                  <a:pt x="787005" y="1524744"/>
                  <a:pt x="802233" y="1525536"/>
                  <a:pt x="812800" y="1517317"/>
                </a:cubicBezTo>
                <a:cubicBezTo>
                  <a:pt x="841154" y="1495264"/>
                  <a:pt x="863600" y="1466517"/>
                  <a:pt x="889000" y="1441117"/>
                </a:cubicBezTo>
                <a:cubicBezTo>
                  <a:pt x="959460" y="1370657"/>
                  <a:pt x="920832" y="1412436"/>
                  <a:pt x="1016000" y="1288717"/>
                </a:cubicBezTo>
                <a:cubicBezTo>
                  <a:pt x="1028906" y="1271940"/>
                  <a:pt x="1043210" y="1256067"/>
                  <a:pt x="1054100" y="1237917"/>
                </a:cubicBezTo>
                <a:cubicBezTo>
                  <a:pt x="1066800" y="1216750"/>
                  <a:pt x="1080497" y="1196151"/>
                  <a:pt x="1092200" y="1174417"/>
                </a:cubicBezTo>
                <a:cubicBezTo>
                  <a:pt x="1110151" y="1141079"/>
                  <a:pt x="1120282" y="1103108"/>
                  <a:pt x="1143000" y="1072817"/>
                </a:cubicBezTo>
                <a:lnTo>
                  <a:pt x="1181100" y="1022017"/>
                </a:lnTo>
                <a:cubicBezTo>
                  <a:pt x="1211327" y="931337"/>
                  <a:pt x="1191648" y="968094"/>
                  <a:pt x="1231900" y="907717"/>
                </a:cubicBezTo>
                <a:cubicBezTo>
                  <a:pt x="1240367" y="878084"/>
                  <a:pt x="1247554" y="848055"/>
                  <a:pt x="1257300" y="818817"/>
                </a:cubicBezTo>
                <a:cubicBezTo>
                  <a:pt x="1264509" y="797190"/>
                  <a:pt x="1275996" y="777106"/>
                  <a:pt x="1282700" y="755317"/>
                </a:cubicBezTo>
                <a:cubicBezTo>
                  <a:pt x="1292966" y="721952"/>
                  <a:pt x="1299633" y="687584"/>
                  <a:pt x="1308100" y="653717"/>
                </a:cubicBezTo>
                <a:cubicBezTo>
                  <a:pt x="1312333" y="636784"/>
                  <a:pt x="1312994" y="618529"/>
                  <a:pt x="1320800" y="602917"/>
                </a:cubicBezTo>
                <a:cubicBezTo>
                  <a:pt x="1329267" y="585984"/>
                  <a:pt x="1338742" y="569518"/>
                  <a:pt x="1346200" y="552117"/>
                </a:cubicBezTo>
                <a:cubicBezTo>
                  <a:pt x="1357132" y="526610"/>
                  <a:pt x="1365155" y="488996"/>
                  <a:pt x="1371600" y="463217"/>
                </a:cubicBezTo>
                <a:cubicBezTo>
                  <a:pt x="1370858" y="450599"/>
                  <a:pt x="1379331" y="275478"/>
                  <a:pt x="1346200" y="209217"/>
                </a:cubicBezTo>
                <a:cubicBezTo>
                  <a:pt x="1339374" y="195565"/>
                  <a:pt x="1331593" y="181910"/>
                  <a:pt x="1320800" y="171117"/>
                </a:cubicBezTo>
                <a:cubicBezTo>
                  <a:pt x="1310007" y="160324"/>
                  <a:pt x="1295400" y="154184"/>
                  <a:pt x="1282700" y="145717"/>
                </a:cubicBezTo>
                <a:cubicBezTo>
                  <a:pt x="1274233" y="133017"/>
                  <a:pt x="1268093" y="118410"/>
                  <a:pt x="1257300" y="107617"/>
                </a:cubicBezTo>
                <a:cubicBezTo>
                  <a:pt x="1220904" y="71221"/>
                  <a:pt x="1222417" y="90175"/>
                  <a:pt x="1181100" y="69517"/>
                </a:cubicBezTo>
                <a:cubicBezTo>
                  <a:pt x="1167448" y="62691"/>
                  <a:pt x="1156948" y="50316"/>
                  <a:pt x="1143000" y="44117"/>
                </a:cubicBezTo>
                <a:cubicBezTo>
                  <a:pt x="1058741" y="6669"/>
                  <a:pt x="1053607" y="18717"/>
                  <a:pt x="952500" y="18717"/>
                </a:cubicBezTo>
                <a:lnTo>
                  <a:pt x="711200" y="18717"/>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A8115F6-A662-BF4E-840D-B74EF0B5840B}"/>
              </a:ext>
            </a:extLst>
          </p:cNvPr>
          <p:cNvSpPr txBox="1"/>
          <p:nvPr/>
        </p:nvSpPr>
        <p:spPr>
          <a:xfrm>
            <a:off x="4927600" y="508000"/>
            <a:ext cx="465192" cy="369332"/>
          </a:xfrm>
          <a:prstGeom prst="rect">
            <a:avLst/>
          </a:prstGeom>
          <a:solidFill>
            <a:schemeClr val="bg1"/>
          </a:solidFill>
        </p:spPr>
        <p:txBody>
          <a:bodyPr wrap="none" rtlCol="0">
            <a:spAutoFit/>
          </a:bodyPr>
          <a:lstStyle/>
          <a:p>
            <a:r>
              <a:rPr lang="en-US" b="1" dirty="0"/>
              <a:t>UR</a:t>
            </a:r>
          </a:p>
        </p:txBody>
      </p:sp>
      <p:sp>
        <p:nvSpPr>
          <p:cNvPr id="14" name="TextBox 13">
            <a:extLst>
              <a:ext uri="{FF2B5EF4-FFF2-40B4-BE49-F238E27FC236}">
                <a16:creationId xmlns:a16="http://schemas.microsoft.com/office/drawing/2014/main" id="{020E9AC1-7E4D-FB4E-8099-C18E8C465ED9}"/>
              </a:ext>
            </a:extLst>
          </p:cNvPr>
          <p:cNvSpPr txBox="1"/>
          <p:nvPr/>
        </p:nvSpPr>
        <p:spPr>
          <a:xfrm>
            <a:off x="1612900" y="571500"/>
            <a:ext cx="433132" cy="369332"/>
          </a:xfrm>
          <a:prstGeom prst="rect">
            <a:avLst/>
          </a:prstGeom>
          <a:solidFill>
            <a:schemeClr val="bg1"/>
          </a:solidFill>
        </p:spPr>
        <p:txBody>
          <a:bodyPr wrap="none" rtlCol="0">
            <a:spAutoFit/>
          </a:bodyPr>
          <a:lstStyle/>
          <a:p>
            <a:r>
              <a:rPr lang="en-US" b="1" dirty="0"/>
              <a:t>UL</a:t>
            </a:r>
          </a:p>
        </p:txBody>
      </p:sp>
      <p:sp>
        <p:nvSpPr>
          <p:cNvPr id="15" name="TextBox 14">
            <a:extLst>
              <a:ext uri="{FF2B5EF4-FFF2-40B4-BE49-F238E27FC236}">
                <a16:creationId xmlns:a16="http://schemas.microsoft.com/office/drawing/2014/main" id="{77E88A12-F2E3-5D46-ABD8-D0EF46B666F7}"/>
              </a:ext>
            </a:extLst>
          </p:cNvPr>
          <p:cNvSpPr txBox="1"/>
          <p:nvPr/>
        </p:nvSpPr>
        <p:spPr>
          <a:xfrm>
            <a:off x="1612900" y="3251200"/>
            <a:ext cx="380232" cy="369332"/>
          </a:xfrm>
          <a:prstGeom prst="rect">
            <a:avLst/>
          </a:prstGeom>
          <a:solidFill>
            <a:schemeClr val="bg1"/>
          </a:solidFill>
        </p:spPr>
        <p:txBody>
          <a:bodyPr wrap="none" rtlCol="0">
            <a:spAutoFit/>
          </a:bodyPr>
          <a:lstStyle/>
          <a:p>
            <a:r>
              <a:rPr lang="en-US" b="1" dirty="0"/>
              <a:t>LL</a:t>
            </a:r>
          </a:p>
        </p:txBody>
      </p:sp>
      <p:sp>
        <p:nvSpPr>
          <p:cNvPr id="16" name="TextBox 15">
            <a:extLst>
              <a:ext uri="{FF2B5EF4-FFF2-40B4-BE49-F238E27FC236}">
                <a16:creationId xmlns:a16="http://schemas.microsoft.com/office/drawing/2014/main" id="{5FEFD733-3344-9A43-83DC-4AC5A6C02611}"/>
              </a:ext>
            </a:extLst>
          </p:cNvPr>
          <p:cNvSpPr txBox="1"/>
          <p:nvPr/>
        </p:nvSpPr>
        <p:spPr>
          <a:xfrm>
            <a:off x="4991100" y="3225800"/>
            <a:ext cx="412292" cy="369332"/>
          </a:xfrm>
          <a:prstGeom prst="rect">
            <a:avLst/>
          </a:prstGeom>
          <a:solidFill>
            <a:schemeClr val="bg1"/>
          </a:solidFill>
        </p:spPr>
        <p:txBody>
          <a:bodyPr wrap="none" rtlCol="0">
            <a:spAutoFit/>
          </a:bodyPr>
          <a:lstStyle/>
          <a:p>
            <a:r>
              <a:rPr lang="en-US" b="1" dirty="0"/>
              <a:t>LR</a:t>
            </a:r>
          </a:p>
        </p:txBody>
      </p:sp>
      <p:sp>
        <p:nvSpPr>
          <p:cNvPr id="17" name="TextBox 16">
            <a:extLst>
              <a:ext uri="{FF2B5EF4-FFF2-40B4-BE49-F238E27FC236}">
                <a16:creationId xmlns:a16="http://schemas.microsoft.com/office/drawing/2014/main" id="{8E572409-FD38-3D4D-9362-0EB5219E915B}"/>
              </a:ext>
            </a:extLst>
          </p:cNvPr>
          <p:cNvSpPr txBox="1"/>
          <p:nvPr/>
        </p:nvSpPr>
        <p:spPr>
          <a:xfrm>
            <a:off x="5266944" y="5746587"/>
            <a:ext cx="4023360" cy="1200329"/>
          </a:xfrm>
          <a:prstGeom prst="rect">
            <a:avLst/>
          </a:prstGeom>
          <a:noFill/>
        </p:spPr>
        <p:txBody>
          <a:bodyPr wrap="square" rtlCol="0">
            <a:spAutoFit/>
          </a:bodyPr>
          <a:lstStyle/>
          <a:p>
            <a:r>
              <a:rPr lang="en-US" sz="2400" b="1" dirty="0"/>
              <a:t>But … this is the data we have. Maybe we can salvage the data for States 1 and 2?</a:t>
            </a:r>
          </a:p>
        </p:txBody>
      </p:sp>
    </p:spTree>
    <p:extLst>
      <p:ext uri="{BB962C8B-B14F-4D97-AF65-F5344CB8AC3E}">
        <p14:creationId xmlns:p14="http://schemas.microsoft.com/office/powerpoint/2010/main" val="1546001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17EDC7-8391-1F45-8CD3-49F918F5CA45}"/>
              </a:ext>
            </a:extLst>
          </p:cNvPr>
          <p:cNvPicPr>
            <a:picLocks noChangeAspect="1"/>
          </p:cNvPicPr>
          <p:nvPr/>
        </p:nvPicPr>
        <p:blipFill>
          <a:blip r:embed="rId2"/>
          <a:stretch>
            <a:fillRect/>
          </a:stretch>
        </p:blipFill>
        <p:spPr>
          <a:xfrm>
            <a:off x="114300" y="640471"/>
            <a:ext cx="8953623" cy="6179429"/>
          </a:xfrm>
          <a:prstGeom prst="rect">
            <a:avLst/>
          </a:prstGeom>
        </p:spPr>
      </p:pic>
      <p:sp>
        <p:nvSpPr>
          <p:cNvPr id="2" name="Title 1">
            <a:extLst>
              <a:ext uri="{FF2B5EF4-FFF2-40B4-BE49-F238E27FC236}">
                <a16:creationId xmlns:a16="http://schemas.microsoft.com/office/drawing/2014/main" id="{CC5E7FDE-9B02-2C43-933D-C607CC2B3D03}"/>
              </a:ext>
            </a:extLst>
          </p:cNvPr>
          <p:cNvSpPr>
            <a:spLocks noGrp="1"/>
          </p:cNvSpPr>
          <p:nvPr>
            <p:ph type="title"/>
          </p:nvPr>
        </p:nvSpPr>
        <p:spPr/>
        <p:txBody>
          <a:bodyPr>
            <a:normAutofit fontScale="90000"/>
          </a:bodyPr>
          <a:lstStyle/>
          <a:p>
            <a:r>
              <a:rPr lang="en-US" dirty="0"/>
              <a:t>I.4 The Measurement: Finally, The Data.</a:t>
            </a:r>
          </a:p>
        </p:txBody>
      </p:sp>
      <p:sp>
        <p:nvSpPr>
          <p:cNvPr id="4" name="Date Placeholder 3">
            <a:extLst>
              <a:ext uri="{FF2B5EF4-FFF2-40B4-BE49-F238E27FC236}">
                <a16:creationId xmlns:a16="http://schemas.microsoft.com/office/drawing/2014/main" id="{366DD5DD-F96D-7D4E-A696-DC6FF5ACC2CE}"/>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7360AA05-188C-3544-BBBA-ECD60BFACEA9}"/>
              </a:ext>
            </a:extLst>
          </p:cNvPr>
          <p:cNvSpPr>
            <a:spLocks noGrp="1"/>
          </p:cNvSpPr>
          <p:nvPr>
            <p:ph type="sldNum" sz="quarter" idx="12"/>
          </p:nvPr>
        </p:nvSpPr>
        <p:spPr/>
        <p:txBody>
          <a:bodyPr/>
          <a:lstStyle/>
          <a:p>
            <a:fld id="{70339496-BD1E-F648-8321-5C9A4B4A55FA}" type="slidenum">
              <a:rPr lang="en-US" smtClean="0"/>
              <a:t>32</a:t>
            </a:fld>
            <a:endParaRPr lang="en-US"/>
          </a:p>
        </p:txBody>
      </p:sp>
      <p:sp>
        <p:nvSpPr>
          <p:cNvPr id="8" name="TextBox 7">
            <a:extLst>
              <a:ext uri="{FF2B5EF4-FFF2-40B4-BE49-F238E27FC236}">
                <a16:creationId xmlns:a16="http://schemas.microsoft.com/office/drawing/2014/main" id="{AEEF7579-C34C-9F44-9C16-FD0B3799B7C3}"/>
              </a:ext>
            </a:extLst>
          </p:cNvPr>
          <p:cNvSpPr txBox="1"/>
          <p:nvPr/>
        </p:nvSpPr>
        <p:spPr>
          <a:xfrm>
            <a:off x="1067777" y="2780323"/>
            <a:ext cx="4497321" cy="369332"/>
          </a:xfrm>
          <a:prstGeom prst="rect">
            <a:avLst/>
          </a:prstGeom>
          <a:noFill/>
        </p:spPr>
        <p:txBody>
          <a:bodyPr wrap="none" rtlCol="0">
            <a:spAutoFit/>
          </a:bodyPr>
          <a:lstStyle/>
          <a:p>
            <a:r>
              <a:rPr lang="en-US" dirty="0"/>
              <a:t>Yeah, magnitude looks OK … on a loglog plot…</a:t>
            </a:r>
          </a:p>
        </p:txBody>
      </p:sp>
      <p:sp>
        <p:nvSpPr>
          <p:cNvPr id="9" name="TextBox 8">
            <a:extLst>
              <a:ext uri="{FF2B5EF4-FFF2-40B4-BE49-F238E27FC236}">
                <a16:creationId xmlns:a16="http://schemas.microsoft.com/office/drawing/2014/main" id="{CC50EBD3-2F52-EE42-913E-CFFF817B6606}"/>
              </a:ext>
            </a:extLst>
          </p:cNvPr>
          <p:cNvSpPr txBox="1"/>
          <p:nvPr/>
        </p:nvSpPr>
        <p:spPr>
          <a:xfrm>
            <a:off x="970742" y="4878668"/>
            <a:ext cx="7352163" cy="1231106"/>
          </a:xfrm>
          <a:prstGeom prst="rect">
            <a:avLst/>
          </a:prstGeom>
          <a:noFill/>
        </p:spPr>
        <p:txBody>
          <a:bodyPr wrap="square" rtlCol="0">
            <a:spAutoFit/>
          </a:bodyPr>
          <a:lstStyle/>
          <a:p>
            <a:r>
              <a:rPr lang="en-US" dirty="0"/>
              <a:t>The phase gets bad by ~300-400 Hz.</a:t>
            </a:r>
          </a:p>
          <a:p>
            <a:r>
              <a:rPr lang="en-US" dirty="0"/>
              <a:t>Even for the UIM, that’s no </a:t>
            </a:r>
            <a:r>
              <a:rPr lang="en-US" dirty="0" err="1"/>
              <a:t>bueno</a:t>
            </a:r>
            <a:r>
              <a:rPr lang="en-US" dirty="0"/>
              <a:t>, since we expect UIM contributions to “flare up” around blade bending resonances between 50 - 200 Hz </a:t>
            </a:r>
          </a:p>
          <a:p>
            <a:r>
              <a:rPr lang="en-US" sz="2000" b="1" dirty="0"/>
              <a:t>Is it a result of the bad measurement technique, or is this real??</a:t>
            </a:r>
          </a:p>
        </p:txBody>
      </p:sp>
      <p:sp>
        <p:nvSpPr>
          <p:cNvPr id="10" name="TextBox 9">
            <a:extLst>
              <a:ext uri="{FF2B5EF4-FFF2-40B4-BE49-F238E27FC236}">
                <a16:creationId xmlns:a16="http://schemas.microsoft.com/office/drawing/2014/main" id="{F28FFD3A-D92E-A64C-8AFB-5293531752D7}"/>
              </a:ext>
            </a:extLst>
          </p:cNvPr>
          <p:cNvSpPr txBox="1"/>
          <p:nvPr/>
        </p:nvSpPr>
        <p:spPr>
          <a:xfrm>
            <a:off x="6510528" y="2103120"/>
            <a:ext cx="2733040" cy="830997"/>
          </a:xfrm>
          <a:prstGeom prst="rect">
            <a:avLst/>
          </a:prstGeom>
          <a:noFill/>
        </p:spPr>
        <p:txBody>
          <a:bodyPr wrap="square" rtlCol="0">
            <a:spAutoFit/>
          </a:bodyPr>
          <a:lstStyle/>
          <a:p>
            <a:r>
              <a:rPr lang="en-US" sz="1600" dirty="0">
                <a:solidFill>
                  <a:schemeClr val="bg1">
                    <a:lumMod val="50000"/>
                  </a:schemeClr>
                </a:solidFill>
              </a:rPr>
              <a:t>But… this doesn’t look like </a:t>
            </a:r>
            <a:r>
              <a:rPr lang="en-US" sz="1600" dirty="0">
                <a:solidFill>
                  <a:srgbClr val="FF0000"/>
                </a:solidFill>
              </a:rPr>
              <a:t>the high Q cable impedance RLC resonance </a:t>
            </a:r>
            <a:r>
              <a:rPr lang="en-US" sz="1600" dirty="0">
                <a:solidFill>
                  <a:schemeClr val="bg1">
                    <a:lumMod val="50000"/>
                  </a:schemeClr>
                </a:solidFill>
              </a:rPr>
              <a:t>we expected…</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312BB1-A203-E448-8DC1-799B246E06D6}"/>
                  </a:ext>
                </a:extLst>
              </p:cNvPr>
              <p:cNvSpPr txBox="1"/>
              <p:nvPr/>
            </p:nvSpPr>
            <p:spPr>
              <a:xfrm>
                <a:off x="1121996" y="1503485"/>
                <a:ext cx="3755194" cy="753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𝑐𝑜𝑖𝑙</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𝑖𝑛</m:t>
                              </m:r>
                            </m:sub>
                          </m:sSub>
                        </m:den>
                      </m:f>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𝑍</m:t>
                          </m:r>
                        </m:e>
                        <m:sub>
                          <m:r>
                            <a:rPr lang="en-US" sz="2400" i="1">
                              <a:latin typeface="Cambria Math" panose="02040503050406030204" pitchFamily="18" charset="0"/>
                            </a:rPr>
                            <m:t>𝑐𝑜𝑖𝑙</m:t>
                          </m:r>
                        </m:sub>
                      </m:sSub>
                      <m:r>
                        <a:rPr lang="en-US" sz="2400" b="0" i="1" smtClean="0">
                          <a:latin typeface="Cambria Math" panose="02040503050406030204" pitchFamily="18" charset="0"/>
                        </a:rPr>
                        <m:t>/</m:t>
                      </m:r>
                      <m:r>
                        <a:rPr lang="en-US" sz="2400" i="1">
                          <a:latin typeface="Cambria Math" panose="02040503050406030204" pitchFamily="18" charset="0"/>
                        </a:rPr>
                        <m:t>(2</m:t>
                      </m:r>
                      <m:sSub>
                        <m:sSubPr>
                          <m:ctrlPr>
                            <a:rPr lang="en-US" sz="2400" i="1">
                              <a:latin typeface="Cambria Math" panose="02040503050406030204" pitchFamily="18" charset="0"/>
                            </a:rPr>
                          </m:ctrlPr>
                        </m:sSubPr>
                        <m:e>
                          <m:r>
                            <a:rPr lang="en-US" sz="2400" i="1">
                              <a:latin typeface="Cambria Math" panose="02040503050406030204" pitchFamily="18" charset="0"/>
                            </a:rPr>
                            <m:t>𝑍</m:t>
                          </m:r>
                        </m:e>
                        <m:sub>
                          <m:r>
                            <a:rPr lang="en-US" sz="2400" i="1">
                              <a:latin typeface="Cambria Math" panose="02040503050406030204" pitchFamily="18" charset="0"/>
                            </a:rPr>
                            <m:t>𝑜𝑢𝑡</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𝑍</m:t>
                          </m:r>
                        </m:e>
                        <m:sub>
                          <m:r>
                            <a:rPr lang="en-US" sz="2400" i="1">
                              <a:latin typeface="Cambria Math" panose="02040503050406030204" pitchFamily="18" charset="0"/>
                            </a:rPr>
                            <m:t>𝑐𝑜𝑖𝑙</m:t>
                          </m:r>
                        </m:sub>
                      </m:sSub>
                      <m:r>
                        <a:rPr lang="en-US" sz="2400" i="1">
                          <a:latin typeface="Cambria Math" panose="02040503050406030204" pitchFamily="18" charset="0"/>
                        </a:rPr>
                        <m:t>)</m:t>
                      </m:r>
                    </m:oMath>
                  </m:oMathPara>
                </a14:m>
                <a:endParaRPr lang="en-US" sz="2400" dirty="0">
                  <a:solidFill>
                    <a:schemeClr val="tx1"/>
                  </a:solidFill>
                </a:endParaRPr>
              </a:p>
            </p:txBody>
          </p:sp>
        </mc:Choice>
        <mc:Fallback xmlns="">
          <p:sp>
            <p:nvSpPr>
              <p:cNvPr id="11" name="TextBox 10">
                <a:extLst>
                  <a:ext uri="{FF2B5EF4-FFF2-40B4-BE49-F238E27FC236}">
                    <a16:creationId xmlns:a16="http://schemas.microsoft.com/office/drawing/2014/main" id="{5A312BB1-A203-E448-8DC1-799B246E06D6}"/>
                  </a:ext>
                </a:extLst>
              </p:cNvPr>
              <p:cNvSpPr txBox="1">
                <a:spLocks noRot="1" noChangeAspect="1" noMove="1" noResize="1" noEditPoints="1" noAdjustHandles="1" noChangeArrowheads="1" noChangeShapeType="1" noTextEdit="1"/>
              </p:cNvSpPr>
              <p:nvPr/>
            </p:nvSpPr>
            <p:spPr>
              <a:xfrm>
                <a:off x="1121996" y="1503485"/>
                <a:ext cx="3755194" cy="753861"/>
              </a:xfrm>
              <a:prstGeom prst="rect">
                <a:avLst/>
              </a:prstGeom>
              <a:blipFill>
                <a:blip r:embed="rId3"/>
                <a:stretch>
                  <a:fillRect l="-1010" r="-2357" b="-819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9065326-9911-BA4E-9074-02CEC8C0D021}"/>
              </a:ext>
            </a:extLst>
          </p:cNvPr>
          <p:cNvSpPr txBox="1"/>
          <p:nvPr/>
        </p:nvSpPr>
        <p:spPr>
          <a:xfrm>
            <a:off x="2662116" y="734646"/>
            <a:ext cx="4597862" cy="369332"/>
          </a:xfrm>
          <a:prstGeom prst="rect">
            <a:avLst/>
          </a:prstGeom>
          <a:solidFill>
            <a:schemeClr val="bg1"/>
          </a:solidFill>
        </p:spPr>
        <p:txBody>
          <a:bodyPr wrap="none" rtlCol="0">
            <a:spAutoFit/>
          </a:bodyPr>
          <a:lstStyle/>
          <a:p>
            <a:r>
              <a:rPr lang="en-US" b="1" dirty="0"/>
              <a:t>ETMX UIM UL State 1, Analytic Model vs. Data</a:t>
            </a:r>
          </a:p>
        </p:txBody>
      </p:sp>
    </p:spTree>
    <p:extLst>
      <p:ext uri="{BB962C8B-B14F-4D97-AF65-F5344CB8AC3E}">
        <p14:creationId xmlns:p14="http://schemas.microsoft.com/office/powerpoint/2010/main" val="483662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t>PART I: The ETMX UIM Driver, from Nov 27 to Dec 03 2019</a:t>
            </a:r>
          </a:p>
          <a:p>
            <a:pPr marL="971550" lvl="1" indent="-514350">
              <a:buFont typeface="+mj-lt"/>
              <a:buAutoNum type="arabicPeriod"/>
            </a:pPr>
            <a:r>
              <a:rPr lang="en-US" dirty="0">
                <a:solidFill>
                  <a:schemeClr val="bg1">
                    <a:lumMod val="50000"/>
                  </a:schemeClr>
                </a:solidFill>
              </a:rPr>
              <a:t>Why do you care about the UIM?</a:t>
            </a:r>
          </a:p>
          <a:p>
            <a:pPr marL="971550" lvl="1" indent="-514350">
              <a:buFont typeface="+mj-lt"/>
              <a:buAutoNum type="arabicPeriod"/>
            </a:pPr>
            <a:r>
              <a:rPr lang="en-US" dirty="0">
                <a:solidFill>
                  <a:schemeClr val="bg1">
                    <a:lumMod val="50000"/>
                  </a:schemeClr>
                </a:solidFill>
              </a:rPr>
              <a:t>Review where we were before we started</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The Measurement</a:t>
            </a:r>
          </a:p>
          <a:p>
            <a:pPr marL="971550" lvl="1" indent="-514350">
              <a:buFont typeface="+mj-lt"/>
              <a:buAutoNum type="arabicPeriod"/>
            </a:pPr>
            <a:r>
              <a:rPr lang="en-US" b="1" dirty="0"/>
              <a:t>Other models of the circuit </a:t>
            </a:r>
          </a:p>
          <a:p>
            <a:pPr marL="971550" lvl="1" indent="-514350">
              <a:buFont typeface="+mj-lt"/>
              <a:buAutoNum type="arabicPeriod"/>
            </a:pPr>
            <a:r>
              <a:rPr lang="en-US" dirty="0">
                <a:solidFill>
                  <a:schemeClr val="bg1">
                    <a:lumMod val="50000"/>
                  </a:schemeClr>
                </a:solidFill>
              </a:rPr>
              <a:t>The Fit and Each Coil Result</a:t>
            </a:r>
          </a:p>
          <a:p>
            <a:pPr marL="971550" lvl="1" indent="-514350">
              <a:buFont typeface="+mj-lt"/>
              <a:buAutoNum type="arabicPeriod"/>
            </a:pPr>
            <a:r>
              <a:rPr lang="en-US" dirty="0">
                <a:solidFill>
                  <a:schemeClr val="bg1">
                    <a:lumMod val="50000"/>
                  </a:schemeClr>
                </a:solidFill>
              </a:rPr>
              <a:t>Converting fit results in to systematic error in A</a:t>
            </a:r>
            <a:r>
              <a:rPr lang="en-US" baseline="-25000" dirty="0">
                <a:solidFill>
                  <a:schemeClr val="bg1">
                    <a:lumMod val="50000"/>
                  </a:schemeClr>
                </a:solidFill>
              </a:rPr>
              <a:t>UIM</a:t>
            </a:r>
          </a:p>
          <a:p>
            <a:pPr marL="971550" lvl="1" indent="-514350">
              <a:buFont typeface="+mj-lt"/>
              <a:buAutoNum type="arabicPeriod"/>
            </a:pPr>
            <a:r>
              <a:rPr lang="en-US" dirty="0">
                <a:solidFill>
                  <a:schemeClr val="bg1">
                    <a:lumMod val="50000"/>
                  </a:schemeClr>
                </a:solidFill>
              </a:rPr>
              <a:t>Converting sys error in A</a:t>
            </a:r>
            <a:r>
              <a:rPr lang="en-US" baseline="-25000" dirty="0">
                <a:solidFill>
                  <a:schemeClr val="bg1">
                    <a:lumMod val="50000"/>
                  </a:schemeClr>
                </a:solidFill>
              </a:rPr>
              <a:t>UIM</a:t>
            </a:r>
            <a:r>
              <a:rPr lang="en-US" dirty="0">
                <a:solidFill>
                  <a:schemeClr val="bg1">
                    <a:lumMod val="50000"/>
                  </a:schemeClr>
                </a:solidFill>
              </a:rPr>
              <a:t> to sys error in R and Conclusions</a:t>
            </a:r>
          </a:p>
          <a:p>
            <a:pPr marL="971550" lvl="1" indent="-514350">
              <a:buFont typeface="+mj-lt"/>
              <a:buAutoNum type="arabicPeriod"/>
            </a:pPr>
            <a:endParaRPr lang="en-US" dirty="0">
              <a:solidFill>
                <a:schemeClr val="bg1">
                  <a:lumMod val="50000"/>
                </a:schemeClr>
              </a:solidFill>
            </a:endParaRPr>
          </a:p>
          <a:p>
            <a:pPr marL="0" indent="0">
              <a:buNone/>
            </a:pPr>
            <a:r>
              <a:rPr lang="en-US" dirty="0">
                <a:solidFill>
                  <a:schemeClr val="bg1">
                    <a:lumMod val="50000"/>
                  </a:schemeClr>
                </a:solidFill>
              </a:rPr>
              <a:t>PART II: The OMC Whitening Chassis, from Mar 16 to 27 2020</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33</a:t>
            </a:fld>
            <a:endParaRPr lang="en-US"/>
          </a:p>
        </p:txBody>
      </p:sp>
    </p:spTree>
    <p:extLst>
      <p:ext uri="{BB962C8B-B14F-4D97-AF65-F5344CB8AC3E}">
        <p14:creationId xmlns:p14="http://schemas.microsoft.com/office/powerpoint/2010/main" val="3697544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42B0-56E3-DD4D-BA50-49A7B27011E4}"/>
              </a:ext>
            </a:extLst>
          </p:cNvPr>
          <p:cNvSpPr>
            <a:spLocks noGrp="1"/>
          </p:cNvSpPr>
          <p:nvPr>
            <p:ph type="title"/>
          </p:nvPr>
        </p:nvSpPr>
        <p:spPr/>
        <p:txBody>
          <a:bodyPr>
            <a:normAutofit fontScale="90000"/>
          </a:bodyPr>
          <a:lstStyle/>
          <a:p>
            <a:r>
              <a:rPr lang="en-US" dirty="0"/>
              <a:t>I.5 Other Models of the Circuit</a:t>
            </a:r>
          </a:p>
        </p:txBody>
      </p:sp>
      <p:sp>
        <p:nvSpPr>
          <p:cNvPr id="3" name="Content Placeholder 2">
            <a:extLst>
              <a:ext uri="{FF2B5EF4-FFF2-40B4-BE49-F238E27FC236}">
                <a16:creationId xmlns:a16="http://schemas.microsoft.com/office/drawing/2014/main" id="{880E1B5D-DF97-C547-B877-A454718394DF}"/>
              </a:ext>
            </a:extLst>
          </p:cNvPr>
          <p:cNvSpPr>
            <a:spLocks noGrp="1"/>
          </p:cNvSpPr>
          <p:nvPr>
            <p:ph idx="1"/>
          </p:nvPr>
        </p:nvSpPr>
        <p:spPr>
          <a:xfrm>
            <a:off x="285750" y="936624"/>
            <a:ext cx="8324850" cy="5337176"/>
          </a:xfrm>
        </p:spPr>
        <p:txBody>
          <a:bodyPr>
            <a:normAutofit fontScale="85000" lnSpcReduction="20000"/>
          </a:bodyPr>
          <a:lstStyle/>
          <a:p>
            <a:r>
              <a:rPr lang="en-US" b="1" dirty="0"/>
              <a:t>What if we use a more sophisticated model? Can we predict this deviation? </a:t>
            </a:r>
            <a:r>
              <a:rPr lang="en-US" dirty="0"/>
              <a:t>There are lots of more sophisticated modelling tools for circuits out there, LISO, Spice, Altium, etc.</a:t>
            </a:r>
          </a:p>
          <a:p>
            <a:endParaRPr lang="en-US" dirty="0"/>
          </a:p>
          <a:p>
            <a:r>
              <a:rPr lang="en-US" dirty="0"/>
              <a:t>Chris Wipf put together a </a:t>
            </a:r>
            <a:r>
              <a:rPr lang="en-US" dirty="0">
                <a:hlinkClick r:id="rId2"/>
              </a:rPr>
              <a:t>LISO</a:t>
            </a:r>
            <a:r>
              <a:rPr lang="en-US" dirty="0"/>
              <a:t> model of the UIM circuit in the Noise Budget SVN,</a:t>
            </a:r>
          </a:p>
          <a:p>
            <a:pPr lvl="1"/>
            <a:r>
              <a:rPr lang="en-US" dirty="0">
                <a:hlinkClick r:id="rId3"/>
              </a:rPr>
              <a:t>https://svn.ligo.caltech.edu/svn/aligonoisebudget/trunk/Dev/SusElectronics/LISO/QUAD/UIM</a:t>
            </a:r>
            <a:endParaRPr lang="en-US" dirty="0"/>
          </a:p>
          <a:p>
            <a:pPr lvl="1"/>
            <a:r>
              <a:rPr lang="en-US" dirty="0"/>
              <a:t>Note that, unfortunately, the LISO models Chris ran didn’t export poles and zeros, we so don’t have them </a:t>
            </a:r>
            <a:r>
              <a:rPr lang="en-US" dirty="0">
                <a:solidFill>
                  <a:schemeClr val="bg1">
                    <a:lumMod val="50000"/>
                  </a:schemeClr>
                </a:solidFill>
              </a:rPr>
              <a:t>(we’ll find later that re-running to get them won’t be worth it)</a:t>
            </a:r>
          </a:p>
          <a:p>
            <a:pPr lvl="1"/>
            <a:endParaRPr lang="en-US" dirty="0"/>
          </a:p>
          <a:p>
            <a:r>
              <a:rPr lang="en-US" dirty="0"/>
              <a:t>It will be instructive to show that model too, especially because </a:t>
            </a:r>
          </a:p>
          <a:p>
            <a:pPr lvl="1"/>
            <a:r>
              <a:rPr lang="en-US" dirty="0"/>
              <a:t>More models = more understanding</a:t>
            </a:r>
          </a:p>
          <a:p>
            <a:pPr lvl="1"/>
            <a:r>
              <a:rPr lang="en-US" dirty="0"/>
              <a:t>More poles and zeros will appear from the fit than we predict from the analytic model, </a:t>
            </a:r>
          </a:p>
          <a:p>
            <a:pPr lvl="1"/>
            <a:r>
              <a:rPr lang="en-US" dirty="0"/>
              <a:t>The LISO model doesn’t make approximations for clarity, and</a:t>
            </a:r>
          </a:p>
          <a:p>
            <a:pPr lvl="1"/>
            <a:r>
              <a:rPr lang="en-US" dirty="0"/>
              <a:t>The parameters of the cable and coil load are (apparently) quite uncertain</a:t>
            </a:r>
          </a:p>
        </p:txBody>
      </p:sp>
      <p:sp>
        <p:nvSpPr>
          <p:cNvPr id="4" name="Date Placeholder 3">
            <a:extLst>
              <a:ext uri="{FF2B5EF4-FFF2-40B4-BE49-F238E27FC236}">
                <a16:creationId xmlns:a16="http://schemas.microsoft.com/office/drawing/2014/main" id="{2AC33A03-BCCF-E34D-8461-A59E62487B9B}"/>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5438F235-4961-874C-BD54-B895085B0B1E}"/>
              </a:ext>
            </a:extLst>
          </p:cNvPr>
          <p:cNvSpPr>
            <a:spLocks noGrp="1"/>
          </p:cNvSpPr>
          <p:nvPr>
            <p:ph type="sldNum" sz="quarter" idx="12"/>
          </p:nvPr>
        </p:nvSpPr>
        <p:spPr/>
        <p:txBody>
          <a:bodyPr/>
          <a:lstStyle/>
          <a:p>
            <a:fld id="{70339496-BD1E-F648-8321-5C9A4B4A55FA}" type="slidenum">
              <a:rPr lang="en-US" smtClean="0"/>
              <a:t>34</a:t>
            </a:fld>
            <a:endParaRPr lang="en-US"/>
          </a:p>
        </p:txBody>
      </p:sp>
      <p:sp>
        <p:nvSpPr>
          <p:cNvPr id="6" name="TextBox 5">
            <a:extLst>
              <a:ext uri="{FF2B5EF4-FFF2-40B4-BE49-F238E27FC236}">
                <a16:creationId xmlns:a16="http://schemas.microsoft.com/office/drawing/2014/main" id="{BD6B3A00-C414-4540-BE65-788D791EEF00}"/>
              </a:ext>
            </a:extLst>
          </p:cNvPr>
          <p:cNvSpPr txBox="1"/>
          <p:nvPr/>
        </p:nvSpPr>
        <p:spPr>
          <a:xfrm>
            <a:off x="2247900" y="6083300"/>
            <a:ext cx="4728923" cy="523220"/>
          </a:xfrm>
          <a:prstGeom prst="rect">
            <a:avLst/>
          </a:prstGeom>
          <a:noFill/>
        </p:spPr>
        <p:txBody>
          <a:bodyPr wrap="none" rtlCol="0">
            <a:spAutoFit/>
          </a:bodyPr>
          <a:lstStyle/>
          <a:p>
            <a:r>
              <a:rPr lang="en-US" sz="2800" b="1" dirty="0"/>
              <a:t>But, also, let’s just fit the data.</a:t>
            </a:r>
          </a:p>
        </p:txBody>
      </p:sp>
    </p:spTree>
    <p:extLst>
      <p:ext uri="{BB962C8B-B14F-4D97-AF65-F5344CB8AC3E}">
        <p14:creationId xmlns:p14="http://schemas.microsoft.com/office/powerpoint/2010/main" val="1765423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t>PART I: The ETMX UIM Driver, from Nov 27 to Dec 03 2019</a:t>
            </a:r>
          </a:p>
          <a:p>
            <a:pPr marL="971550" lvl="1" indent="-514350">
              <a:buFont typeface="+mj-lt"/>
              <a:buAutoNum type="arabicPeriod"/>
            </a:pPr>
            <a:r>
              <a:rPr lang="en-US" dirty="0">
                <a:solidFill>
                  <a:schemeClr val="bg1">
                    <a:lumMod val="50000"/>
                  </a:schemeClr>
                </a:solidFill>
              </a:rPr>
              <a:t>Why do you care about the UIM?</a:t>
            </a:r>
          </a:p>
          <a:p>
            <a:pPr marL="971550" lvl="1" indent="-514350">
              <a:buFont typeface="+mj-lt"/>
              <a:buAutoNum type="arabicPeriod"/>
            </a:pPr>
            <a:r>
              <a:rPr lang="en-US" dirty="0">
                <a:solidFill>
                  <a:schemeClr val="bg1">
                    <a:lumMod val="50000"/>
                  </a:schemeClr>
                </a:solidFill>
              </a:rPr>
              <a:t>Review where we were before we started</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The Measurement</a:t>
            </a:r>
          </a:p>
          <a:p>
            <a:pPr marL="971550" lvl="1" indent="-514350">
              <a:buFont typeface="+mj-lt"/>
              <a:buAutoNum type="arabicPeriod"/>
            </a:pPr>
            <a:r>
              <a:rPr lang="en-US" dirty="0">
                <a:solidFill>
                  <a:schemeClr val="bg1">
                    <a:lumMod val="50000"/>
                  </a:schemeClr>
                </a:solidFill>
              </a:rPr>
              <a:t>Other models of the circuit </a:t>
            </a:r>
          </a:p>
          <a:p>
            <a:pPr marL="971550" lvl="1" indent="-514350">
              <a:buFont typeface="+mj-lt"/>
              <a:buAutoNum type="arabicPeriod"/>
            </a:pPr>
            <a:r>
              <a:rPr lang="en-US" b="1" dirty="0"/>
              <a:t>The Fit and Each Coil Result</a:t>
            </a:r>
          </a:p>
          <a:p>
            <a:pPr marL="971550" lvl="1" indent="-514350">
              <a:buFont typeface="+mj-lt"/>
              <a:buAutoNum type="arabicPeriod"/>
            </a:pPr>
            <a:r>
              <a:rPr lang="en-US" dirty="0">
                <a:solidFill>
                  <a:schemeClr val="bg1">
                    <a:lumMod val="50000"/>
                  </a:schemeClr>
                </a:solidFill>
              </a:rPr>
              <a:t>Converting fit results in to systematic error in A</a:t>
            </a:r>
            <a:r>
              <a:rPr lang="en-US" baseline="-25000" dirty="0">
                <a:solidFill>
                  <a:schemeClr val="bg1">
                    <a:lumMod val="50000"/>
                  </a:schemeClr>
                </a:solidFill>
              </a:rPr>
              <a:t>UIM</a:t>
            </a:r>
          </a:p>
          <a:p>
            <a:pPr marL="971550" lvl="1" indent="-514350">
              <a:buFont typeface="+mj-lt"/>
              <a:buAutoNum type="arabicPeriod"/>
            </a:pPr>
            <a:r>
              <a:rPr lang="en-US" dirty="0">
                <a:solidFill>
                  <a:schemeClr val="bg1">
                    <a:lumMod val="50000"/>
                  </a:schemeClr>
                </a:solidFill>
              </a:rPr>
              <a:t>Converting sys error in A</a:t>
            </a:r>
            <a:r>
              <a:rPr lang="en-US" baseline="-25000" dirty="0">
                <a:solidFill>
                  <a:schemeClr val="bg1">
                    <a:lumMod val="50000"/>
                  </a:schemeClr>
                </a:solidFill>
              </a:rPr>
              <a:t>UIM</a:t>
            </a:r>
            <a:r>
              <a:rPr lang="en-US" dirty="0">
                <a:solidFill>
                  <a:schemeClr val="bg1">
                    <a:lumMod val="50000"/>
                  </a:schemeClr>
                </a:solidFill>
              </a:rPr>
              <a:t> to sys error in R and Conclusions</a:t>
            </a:r>
          </a:p>
          <a:p>
            <a:pPr marL="971550" lvl="1" indent="-514350">
              <a:buFont typeface="+mj-lt"/>
              <a:buAutoNum type="arabicPeriod"/>
            </a:pPr>
            <a:endParaRPr lang="en-US" dirty="0">
              <a:solidFill>
                <a:schemeClr val="bg1">
                  <a:lumMod val="50000"/>
                </a:schemeClr>
              </a:solidFill>
            </a:endParaRPr>
          </a:p>
          <a:p>
            <a:pPr marL="0" indent="0">
              <a:buNone/>
            </a:pPr>
            <a:r>
              <a:rPr lang="en-US" dirty="0">
                <a:solidFill>
                  <a:schemeClr val="bg1">
                    <a:lumMod val="50000"/>
                  </a:schemeClr>
                </a:solidFill>
              </a:rPr>
              <a:t>PART II: The OMC Whitening Chassis, from Mar 16 to 27 2020</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35</a:t>
            </a:fld>
            <a:endParaRPr lang="en-US"/>
          </a:p>
        </p:txBody>
      </p:sp>
      <p:sp>
        <p:nvSpPr>
          <p:cNvPr id="6" name="TextBox 5">
            <a:extLst>
              <a:ext uri="{FF2B5EF4-FFF2-40B4-BE49-F238E27FC236}">
                <a16:creationId xmlns:a16="http://schemas.microsoft.com/office/drawing/2014/main" id="{19321BD4-F41A-8447-96DC-27FC2F0291B1}"/>
              </a:ext>
            </a:extLst>
          </p:cNvPr>
          <p:cNvSpPr txBox="1"/>
          <p:nvPr/>
        </p:nvSpPr>
        <p:spPr>
          <a:xfrm>
            <a:off x="5019869" y="3265715"/>
            <a:ext cx="3526671" cy="369332"/>
          </a:xfrm>
          <a:prstGeom prst="rect">
            <a:avLst/>
          </a:prstGeom>
          <a:noFill/>
        </p:spPr>
        <p:txBody>
          <a:bodyPr wrap="none" rtlCol="0">
            <a:spAutoFit/>
          </a:bodyPr>
          <a:lstStyle/>
          <a:p>
            <a:r>
              <a:rPr lang="en-US" dirty="0"/>
              <a:t>This parts a four-sub-part </a:t>
            </a:r>
            <a:r>
              <a:rPr lang="en-US" dirty="0" err="1"/>
              <a:t>doooosey</a:t>
            </a:r>
            <a:endParaRPr lang="en-US" dirty="0"/>
          </a:p>
        </p:txBody>
      </p:sp>
    </p:spTree>
    <p:extLst>
      <p:ext uri="{BB962C8B-B14F-4D97-AF65-F5344CB8AC3E}">
        <p14:creationId xmlns:p14="http://schemas.microsoft.com/office/powerpoint/2010/main" val="2832080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25FF-8F5D-584C-8F83-AD7AFA8C86C5}"/>
              </a:ext>
            </a:extLst>
          </p:cNvPr>
          <p:cNvSpPr>
            <a:spLocks noGrp="1"/>
          </p:cNvSpPr>
          <p:nvPr>
            <p:ph type="title"/>
          </p:nvPr>
        </p:nvSpPr>
        <p:spPr/>
        <p:txBody>
          <a:bodyPr>
            <a:normAutofit fontScale="90000"/>
          </a:bodyPr>
          <a:lstStyle/>
          <a:p>
            <a:r>
              <a:rPr lang="en-US" dirty="0"/>
              <a:t>I.6.1 The Fit: IIR Rational is Awesome</a:t>
            </a:r>
          </a:p>
        </p:txBody>
      </p:sp>
      <p:sp>
        <p:nvSpPr>
          <p:cNvPr id="3" name="Content Placeholder 2">
            <a:extLst>
              <a:ext uri="{FF2B5EF4-FFF2-40B4-BE49-F238E27FC236}">
                <a16:creationId xmlns:a16="http://schemas.microsoft.com/office/drawing/2014/main" id="{09F5F2AB-401F-A640-8735-3BF196BBADCD}"/>
              </a:ext>
            </a:extLst>
          </p:cNvPr>
          <p:cNvSpPr>
            <a:spLocks noGrp="1"/>
          </p:cNvSpPr>
          <p:nvPr>
            <p:ph idx="1"/>
          </p:nvPr>
        </p:nvSpPr>
        <p:spPr>
          <a:xfrm>
            <a:off x="273050" y="708025"/>
            <a:ext cx="8604250" cy="4351338"/>
          </a:xfrm>
        </p:spPr>
        <p:txBody>
          <a:bodyPr>
            <a:normAutofit/>
          </a:bodyPr>
          <a:lstStyle/>
          <a:p>
            <a:r>
              <a:rPr lang="en-US" sz="2000" dirty="0"/>
              <a:t>Most transfer function software is unruly: if you don’t understand what your data is, or the quality of the data, you’re going to have a tough time tailoring the tool to suit your needs, and/or understanding the results.</a:t>
            </a:r>
          </a:p>
          <a:p>
            <a:r>
              <a:rPr lang="en-US" sz="1800" dirty="0"/>
              <a:t>A 2016 call to action, </a:t>
            </a:r>
            <a:r>
              <a:rPr lang="en-US" sz="1800" dirty="0">
                <a:hlinkClick r:id="rId2"/>
              </a:rPr>
              <a:t>G1601173</a:t>
            </a:r>
            <a:r>
              <a:rPr lang="en-US" sz="1800" dirty="0"/>
              <a:t>, inspired Lee </a:t>
            </a:r>
            <a:r>
              <a:rPr lang="en-US" sz="1800" dirty="0" err="1"/>
              <a:t>McCuller</a:t>
            </a:r>
            <a:r>
              <a:rPr lang="en-US" sz="1800" dirty="0"/>
              <a:t> to develop </a:t>
            </a:r>
            <a:r>
              <a:rPr lang="en-US" sz="1800" dirty="0">
                <a:hlinkClick r:id="rId3"/>
              </a:rPr>
              <a:t>IIRrational</a:t>
            </a:r>
            <a:r>
              <a:rPr lang="en-US" sz="1800" dirty="0"/>
              <a:t>v2. I’ve found it to work excellently, with minimal input.</a:t>
            </a:r>
          </a:p>
          <a:p>
            <a:r>
              <a:rPr lang="en-US" sz="1800" dirty="0"/>
              <a:t>The script to run the fit lives here: </a:t>
            </a:r>
            <a:r>
              <a:rPr lang="en-US" dirty="0"/>
              <a:t> </a:t>
            </a:r>
          </a:p>
          <a:p>
            <a:r>
              <a:rPr lang="en-US" sz="1400" dirty="0">
                <a:latin typeface="Courier New" panose="02070309020205020404" pitchFamily="49" charset="0"/>
                <a:cs typeface="Courier New" panose="02070309020205020404" pitchFamily="49" charset="0"/>
                <a:hlinkClick r:id="rId4"/>
              </a:rPr>
              <a:t>^/trunk/Common/Electronics/H1/Scripts/fit_ETMX_UIM_driver_20190203_IIRrational_20200401.py</a:t>
            </a:r>
            <a:endParaRPr lang="en-US" sz="1800" dirty="0"/>
          </a:p>
          <a:p>
            <a:r>
              <a:rPr lang="en-US" sz="2000" dirty="0"/>
              <a:t>Here’s my environment that I used to get it to work (determined using </a:t>
            </a:r>
            <a:r>
              <a:rPr lang="en-US" sz="1400" dirty="0">
                <a:latin typeface="Courier New" panose="02070309020205020404" pitchFamily="49" charset="0"/>
                <a:cs typeface="Courier New" panose="02070309020205020404" pitchFamily="49" charset="0"/>
                <a:hlinkClick r:id="rId5"/>
              </a:rPr>
              <a:t>^/trunk/Common/Misc/Scripts/versioncheck.py</a:t>
            </a:r>
            <a:r>
              <a:rPr lang="en-US" sz="1400" dirty="0">
                <a:latin typeface="Courier New" panose="02070309020205020404" pitchFamily="49" charset="0"/>
                <a:cs typeface="Courier New" panose="02070309020205020404" pitchFamily="49" charset="0"/>
              </a:rPr>
              <a:t> </a:t>
            </a:r>
            <a:r>
              <a:rPr lang="en-US" sz="1800" dirty="0"/>
              <a:t>the output of which is quoted here):</a:t>
            </a:r>
          </a:p>
        </p:txBody>
      </p:sp>
      <p:sp>
        <p:nvSpPr>
          <p:cNvPr id="4" name="Date Placeholder 3">
            <a:extLst>
              <a:ext uri="{FF2B5EF4-FFF2-40B4-BE49-F238E27FC236}">
                <a16:creationId xmlns:a16="http://schemas.microsoft.com/office/drawing/2014/main" id="{2D1D7EFD-A4C7-604F-994D-922C88647159}"/>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319E60DA-9B5E-C743-9731-29F896B1BCA0}"/>
              </a:ext>
            </a:extLst>
          </p:cNvPr>
          <p:cNvSpPr>
            <a:spLocks noGrp="1"/>
          </p:cNvSpPr>
          <p:nvPr>
            <p:ph type="sldNum" sz="quarter" idx="12"/>
          </p:nvPr>
        </p:nvSpPr>
        <p:spPr/>
        <p:txBody>
          <a:bodyPr/>
          <a:lstStyle/>
          <a:p>
            <a:fld id="{70339496-BD1E-F648-8321-5C9A4B4A55FA}" type="slidenum">
              <a:rPr lang="en-US" smtClean="0"/>
              <a:t>36</a:t>
            </a:fld>
            <a:endParaRPr lang="en-US"/>
          </a:p>
        </p:txBody>
      </p:sp>
      <p:sp>
        <p:nvSpPr>
          <p:cNvPr id="6" name="TextBox 5">
            <a:extLst>
              <a:ext uri="{FF2B5EF4-FFF2-40B4-BE49-F238E27FC236}">
                <a16:creationId xmlns:a16="http://schemas.microsoft.com/office/drawing/2014/main" id="{2B321C9C-5475-8C44-8EC3-DAE5502602CE}"/>
              </a:ext>
            </a:extLst>
          </p:cNvPr>
          <p:cNvSpPr txBox="1"/>
          <p:nvPr/>
        </p:nvSpPr>
        <p:spPr>
          <a:xfrm>
            <a:off x="2860431" y="3986823"/>
            <a:ext cx="3909646" cy="2970044"/>
          </a:xfrm>
          <a:prstGeom prst="rect">
            <a:avLst/>
          </a:prstGeom>
          <a:noFill/>
        </p:spPr>
        <p:txBody>
          <a:bodyPr wrap="square" rtlCol="0">
            <a:spAutoFit/>
          </a:bodyPr>
          <a:lstStyle/>
          <a:p>
            <a:r>
              <a:rPr lang="en-US" sz="1100" dirty="0">
                <a:latin typeface="Courier New" panose="02070309020205020404" pitchFamily="49" charset="0"/>
                <a:cs typeface="Courier New" panose="02070309020205020404" pitchFamily="49" charset="0"/>
              </a:rPr>
              <a:t>This is Python version:</a:t>
            </a:r>
          </a:p>
          <a:p>
            <a:r>
              <a:rPr lang="en-US" sz="1100" dirty="0">
                <a:latin typeface="Courier New" panose="02070309020205020404" pitchFamily="49" charset="0"/>
                <a:cs typeface="Courier New" panose="02070309020205020404" pitchFamily="49" charset="0"/>
              </a:rPr>
              <a:t>3.7.4 (default, Aug 13 2019, 15:17:50) </a:t>
            </a:r>
          </a:p>
          <a:p>
            <a:r>
              <a:rPr lang="en-US" sz="1100" dirty="0">
                <a:latin typeface="Courier New" panose="02070309020205020404" pitchFamily="49" charset="0"/>
                <a:cs typeface="Courier New" panose="02070309020205020404" pitchFamily="49" charset="0"/>
              </a:rPr>
              <a:t>[Clang 4.0.1 (tags/RELEASE_401/final)]</a:t>
            </a:r>
          </a:p>
          <a:p>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If you import the following packages, you will get the versions listed below:</a:t>
            </a:r>
          </a:p>
          <a:p>
            <a:r>
              <a:rPr lang="en-US" sz="1100"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matplotlib.__version</a:t>
            </a:r>
            <a:r>
              <a:rPr lang="en-US" sz="1100" b="1" dirty="0">
                <a:latin typeface="Courier New" panose="02070309020205020404" pitchFamily="49" charset="0"/>
                <a:cs typeface="Courier New" panose="02070309020205020404" pitchFamily="49" charset="0"/>
              </a:rPr>
              <a:t>__ = 3.1.1</a:t>
            </a:r>
          </a:p>
          <a:p>
            <a:r>
              <a:rPr lang="en-US" sz="1100"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numpy</a:t>
            </a:r>
            <a:r>
              <a:rPr lang="en-US" sz="1100" b="1" dirty="0">
                <a:latin typeface="Courier New" panose="02070309020205020404" pitchFamily="49" charset="0"/>
                <a:cs typeface="Courier New" panose="02070309020205020404" pitchFamily="49" charset="0"/>
              </a:rPr>
              <a:t>.__version__ = 1.17.2</a:t>
            </a: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scipy</a:t>
            </a:r>
            <a:r>
              <a:rPr lang="en-US" sz="1100" b="1" dirty="0">
                <a:latin typeface="Courier New" panose="02070309020205020404" pitchFamily="49" charset="0"/>
                <a:cs typeface="Courier New" panose="02070309020205020404" pitchFamily="49" charset="0"/>
              </a:rPr>
              <a:t>.__version__ = 1.3.1</a:t>
            </a: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sklearn</a:t>
            </a:r>
            <a:r>
              <a:rPr lang="en-US" sz="1100" dirty="0">
                <a:latin typeface="Courier New" panose="02070309020205020404" pitchFamily="49" charset="0"/>
                <a:cs typeface="Courier New" panose="02070309020205020404" pitchFamily="49" charset="0"/>
              </a:rPr>
              <a:t>.__version__ = 0.21.3</a:t>
            </a: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gwpy</a:t>
            </a:r>
            <a:r>
              <a:rPr lang="en-US" sz="1100" dirty="0">
                <a:latin typeface="Courier New" panose="02070309020205020404" pitchFamily="49" charset="0"/>
                <a:cs typeface="Courier New" panose="02070309020205020404" pitchFamily="49" charset="0"/>
              </a:rPr>
              <a:t>.__version__ = 1.0.1</a:t>
            </a:r>
          </a:p>
          <a:p>
            <a:r>
              <a:rPr lang="en-US" sz="1100" dirty="0">
                <a:latin typeface="Courier New" panose="02070309020205020404" pitchFamily="49" charset="0"/>
                <a:cs typeface="Courier New" panose="02070309020205020404" pitchFamily="49" charset="0"/>
              </a:rPr>
              <a:t>    nds2.__version__ = 0.16.5</a:t>
            </a:r>
          </a:p>
          <a:p>
            <a:r>
              <a:rPr lang="en-US" sz="1100"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IIRrational</a:t>
            </a:r>
            <a:r>
              <a:rPr lang="en-US" sz="1100" b="1" dirty="0">
                <a:latin typeface="Courier New" panose="02070309020205020404" pitchFamily="49" charset="0"/>
                <a:cs typeface="Courier New" panose="02070309020205020404" pitchFamily="49" charset="0"/>
              </a:rPr>
              <a:t>.__version__ = 2.0.11</a:t>
            </a:r>
          </a:p>
          <a:p>
            <a:r>
              <a:rPr lang="en-US" sz="1100" dirty="0">
                <a:latin typeface="Courier New" panose="02070309020205020404" pitchFamily="49" charset="0"/>
                <a:cs typeface="Courier New" panose="02070309020205020404" pitchFamily="49" charset="0"/>
              </a:rPr>
              <a:t>    h5py.__version__ = 2.9.0</a:t>
            </a: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emcee.__version</a:t>
            </a:r>
            <a:r>
              <a:rPr lang="en-US" sz="1100" dirty="0">
                <a:latin typeface="Courier New" panose="02070309020205020404" pitchFamily="49" charset="0"/>
                <a:cs typeface="Courier New" panose="02070309020205020404" pitchFamily="49" charset="0"/>
              </a:rPr>
              <a:t>__ = 3.0.2</a:t>
            </a: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corner.__version</a:t>
            </a:r>
            <a:r>
              <a:rPr lang="en-US" sz="1100" dirty="0">
                <a:latin typeface="Courier New" panose="02070309020205020404" pitchFamily="49" charset="0"/>
                <a:cs typeface="Courier New" panose="02070309020205020404" pitchFamily="49" charset="0"/>
              </a:rPr>
              <a:t>__ = 2.0.1</a:t>
            </a:r>
          </a:p>
          <a:p>
            <a:endParaRPr lang="en-US" sz="11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099780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DDF88-7194-B041-B6FB-96805990454B}"/>
              </a:ext>
            </a:extLst>
          </p:cNvPr>
          <p:cNvPicPr>
            <a:picLocks noChangeAspect="1"/>
          </p:cNvPicPr>
          <p:nvPr/>
        </p:nvPicPr>
        <p:blipFill>
          <a:blip r:embed="rId2"/>
          <a:stretch>
            <a:fillRect/>
          </a:stretch>
        </p:blipFill>
        <p:spPr>
          <a:xfrm>
            <a:off x="768352" y="639763"/>
            <a:ext cx="7404100" cy="4885763"/>
          </a:xfrm>
          <a:prstGeom prst="rect">
            <a:avLst/>
          </a:prstGeom>
        </p:spPr>
      </p:pic>
      <p:sp>
        <p:nvSpPr>
          <p:cNvPr id="2" name="Title 1">
            <a:extLst>
              <a:ext uri="{FF2B5EF4-FFF2-40B4-BE49-F238E27FC236}">
                <a16:creationId xmlns:a16="http://schemas.microsoft.com/office/drawing/2014/main" id="{E89CB0F9-2B00-5D42-9780-80BDE6A87515}"/>
              </a:ext>
            </a:extLst>
          </p:cNvPr>
          <p:cNvSpPr>
            <a:spLocks noGrp="1"/>
          </p:cNvSpPr>
          <p:nvPr>
            <p:ph type="title"/>
          </p:nvPr>
        </p:nvSpPr>
        <p:spPr/>
        <p:txBody>
          <a:bodyPr>
            <a:normAutofit fontScale="90000"/>
          </a:bodyPr>
          <a:lstStyle/>
          <a:p>
            <a:r>
              <a:rPr lang="en-US" dirty="0"/>
              <a:t>I.6.1 The Fit Results Per Coil: </a:t>
            </a:r>
            <a:r>
              <a:rPr lang="en-US" sz="3100" dirty="0"/>
              <a:t>Intro to Plot</a:t>
            </a:r>
            <a:endParaRPr lang="en-US" dirty="0"/>
          </a:p>
        </p:txBody>
      </p:sp>
      <p:sp>
        <p:nvSpPr>
          <p:cNvPr id="4" name="Date Placeholder 3">
            <a:extLst>
              <a:ext uri="{FF2B5EF4-FFF2-40B4-BE49-F238E27FC236}">
                <a16:creationId xmlns:a16="http://schemas.microsoft.com/office/drawing/2014/main" id="{649999D5-B90E-694C-97B3-D0C12FEF6AB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13050EB1-EEEE-2D4F-B77D-6C1B416CF284}"/>
              </a:ext>
            </a:extLst>
          </p:cNvPr>
          <p:cNvSpPr>
            <a:spLocks noGrp="1"/>
          </p:cNvSpPr>
          <p:nvPr>
            <p:ph type="sldNum" sz="quarter" idx="12"/>
          </p:nvPr>
        </p:nvSpPr>
        <p:spPr/>
        <p:txBody>
          <a:bodyPr/>
          <a:lstStyle/>
          <a:p>
            <a:fld id="{70339496-BD1E-F648-8321-5C9A4B4A55FA}" type="slidenum">
              <a:rPr lang="en-US" smtClean="0"/>
              <a:t>37</a:t>
            </a:fld>
            <a:endParaRPr lang="en-US"/>
          </a:p>
        </p:txBody>
      </p:sp>
      <p:sp>
        <p:nvSpPr>
          <p:cNvPr id="8" name="TextBox 7">
            <a:extLst>
              <a:ext uri="{FF2B5EF4-FFF2-40B4-BE49-F238E27FC236}">
                <a16:creationId xmlns:a16="http://schemas.microsoft.com/office/drawing/2014/main" id="{A60E6406-29A7-2F46-A4CB-1885E4E66376}"/>
              </a:ext>
            </a:extLst>
          </p:cNvPr>
          <p:cNvSpPr txBox="1"/>
          <p:nvPr/>
        </p:nvSpPr>
        <p:spPr>
          <a:xfrm>
            <a:off x="582608" y="5312464"/>
            <a:ext cx="8304213"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a:t>
            </a:r>
            <a:r>
              <a:rPr lang="en-US" sz="1600" b="1" dirty="0">
                <a:solidFill>
                  <a:srgbClr val="C00000"/>
                </a:solidFill>
              </a:rPr>
              <a:t>basic analytic model </a:t>
            </a:r>
            <a:r>
              <a:rPr lang="en-US" sz="1600" dirty="0"/>
              <a:t>is as bad as we know from slide 27 (residual shown in </a:t>
            </a:r>
            <a:r>
              <a:rPr lang="en-US" sz="1600" dirty="0">
                <a:solidFill>
                  <a:schemeClr val="accent6"/>
                </a:solidFill>
              </a:rPr>
              <a:t>dotted green</a:t>
            </a:r>
            <a:r>
              <a:rPr lang="en-US" sz="1600" dirty="0"/>
              <a:t>)</a:t>
            </a:r>
          </a:p>
          <a:p>
            <a:pPr marL="285750" indent="-285750">
              <a:buFont typeface="Arial" panose="020B0604020202020204" pitchFamily="34" charset="0"/>
              <a:buChar char="•"/>
            </a:pPr>
            <a:r>
              <a:rPr lang="en-US" sz="1600" dirty="0"/>
              <a:t>The </a:t>
            </a:r>
            <a:r>
              <a:rPr lang="en-US" sz="1600" b="1" dirty="0">
                <a:solidFill>
                  <a:schemeClr val="accent6"/>
                </a:solidFill>
              </a:rPr>
              <a:t>LISO model</a:t>
            </a:r>
            <a:r>
              <a:rPr lang="en-US" sz="1600" b="1" dirty="0"/>
              <a:t> </a:t>
            </a:r>
            <a:r>
              <a:rPr lang="en-US" sz="1600" dirty="0"/>
              <a:t>seems to miss the basic RC and Coil pole and zero frequencies,  resulting in magnitude error of ~15% by 300 Hz, and also bad in phase (residual, in </a:t>
            </a:r>
            <a:r>
              <a:rPr lang="en-US" sz="1600" dirty="0">
                <a:solidFill>
                  <a:schemeClr val="accent6"/>
                </a:solidFill>
              </a:rPr>
              <a:t>dashed green</a:t>
            </a:r>
            <a:r>
              <a:rPr lang="en-US" sz="1600" dirty="0"/>
              <a:t>, is 10 deg by 1 kHz).</a:t>
            </a:r>
          </a:p>
          <a:p>
            <a:pPr marL="285750" indent="-285750">
              <a:buFont typeface="Arial" panose="020B0604020202020204" pitchFamily="34" charset="0"/>
              <a:buChar char="•"/>
            </a:pPr>
            <a:r>
              <a:rPr lang="en-US" sz="1600" dirty="0"/>
              <a:t>The </a:t>
            </a:r>
            <a:r>
              <a:rPr lang="en-US" sz="1600" b="1" dirty="0" err="1">
                <a:solidFill>
                  <a:schemeClr val="accent2"/>
                </a:solidFill>
              </a:rPr>
              <a:t>IIRrational</a:t>
            </a:r>
            <a:r>
              <a:rPr lang="en-US" sz="1600" b="1" dirty="0">
                <a:solidFill>
                  <a:schemeClr val="accent2"/>
                </a:solidFill>
              </a:rPr>
              <a:t> fit</a:t>
            </a:r>
            <a:r>
              <a:rPr lang="en-US" sz="1600" dirty="0"/>
              <a:t> is excellent, all the way out to 10 kHz. But … let’s look at all the poles and zeros it returns …</a:t>
            </a:r>
          </a:p>
        </p:txBody>
      </p:sp>
      <p:sp>
        <p:nvSpPr>
          <p:cNvPr id="9" name="TextBox 8">
            <a:extLst>
              <a:ext uri="{FF2B5EF4-FFF2-40B4-BE49-F238E27FC236}">
                <a16:creationId xmlns:a16="http://schemas.microsoft.com/office/drawing/2014/main" id="{E3AF385A-D698-CF44-8892-2578790635D4}"/>
              </a:ext>
            </a:extLst>
          </p:cNvPr>
          <p:cNvSpPr txBox="1"/>
          <p:nvPr/>
        </p:nvSpPr>
        <p:spPr>
          <a:xfrm rot="16200000">
            <a:off x="3359283" y="3977789"/>
            <a:ext cx="2156360" cy="338554"/>
          </a:xfrm>
          <a:prstGeom prst="rect">
            <a:avLst/>
          </a:prstGeom>
          <a:noFill/>
        </p:spPr>
        <p:txBody>
          <a:bodyPr wrap="none" rtlCol="0">
            <a:spAutoFit/>
          </a:bodyPr>
          <a:lstStyle/>
          <a:p>
            <a:r>
              <a:rPr lang="en-US" sz="1600" dirty="0">
                <a:solidFill>
                  <a:schemeClr val="accent1">
                    <a:lumMod val="60000"/>
                    <a:lumOff val="40000"/>
                  </a:schemeClr>
                </a:solidFill>
              </a:rPr>
              <a:t> Phase(Model/Fit) [deg]</a:t>
            </a:r>
          </a:p>
        </p:txBody>
      </p:sp>
      <p:sp>
        <p:nvSpPr>
          <p:cNvPr id="11" name="TextBox 10">
            <a:extLst>
              <a:ext uri="{FF2B5EF4-FFF2-40B4-BE49-F238E27FC236}">
                <a16:creationId xmlns:a16="http://schemas.microsoft.com/office/drawing/2014/main" id="{42A3F875-5093-2146-BC2E-1039B963416E}"/>
              </a:ext>
            </a:extLst>
          </p:cNvPr>
          <p:cNvSpPr txBox="1"/>
          <p:nvPr/>
        </p:nvSpPr>
        <p:spPr>
          <a:xfrm>
            <a:off x="4136889" y="512545"/>
            <a:ext cx="1157561" cy="369332"/>
          </a:xfrm>
          <a:prstGeom prst="rect">
            <a:avLst/>
          </a:prstGeom>
          <a:noFill/>
        </p:spPr>
        <p:txBody>
          <a:bodyPr wrap="none" rtlCol="0">
            <a:spAutoFit/>
          </a:bodyPr>
          <a:lstStyle/>
          <a:p>
            <a:r>
              <a:rPr lang="en-US" dirty="0">
                <a:solidFill>
                  <a:schemeClr val="accent1">
                    <a:lumMod val="60000"/>
                    <a:lumOff val="40000"/>
                  </a:schemeClr>
                </a:solidFill>
              </a:rPr>
              <a:t>|Data/Fit|</a:t>
            </a:r>
          </a:p>
        </p:txBody>
      </p:sp>
      <p:sp>
        <p:nvSpPr>
          <p:cNvPr id="12" name="TextBox 11">
            <a:extLst>
              <a:ext uri="{FF2B5EF4-FFF2-40B4-BE49-F238E27FC236}">
                <a16:creationId xmlns:a16="http://schemas.microsoft.com/office/drawing/2014/main" id="{B1AE9850-4F66-7044-BE8A-2C76CA9DD8B3}"/>
              </a:ext>
            </a:extLst>
          </p:cNvPr>
          <p:cNvSpPr txBox="1"/>
          <p:nvPr/>
        </p:nvSpPr>
        <p:spPr>
          <a:xfrm>
            <a:off x="7337289" y="537945"/>
            <a:ext cx="1330814" cy="369332"/>
          </a:xfrm>
          <a:prstGeom prst="rect">
            <a:avLst/>
          </a:prstGeom>
          <a:noFill/>
        </p:spPr>
        <p:txBody>
          <a:bodyPr wrap="none" rtlCol="0">
            <a:spAutoFit/>
          </a:bodyPr>
          <a:lstStyle/>
          <a:p>
            <a:r>
              <a:rPr lang="en-US" dirty="0">
                <a:solidFill>
                  <a:schemeClr val="accent6"/>
                </a:solidFill>
              </a:rPr>
              <a:t>|Model/Fit|</a:t>
            </a:r>
          </a:p>
        </p:txBody>
      </p:sp>
      <p:sp>
        <p:nvSpPr>
          <p:cNvPr id="14" name="TextBox 13">
            <a:extLst>
              <a:ext uri="{FF2B5EF4-FFF2-40B4-BE49-F238E27FC236}">
                <a16:creationId xmlns:a16="http://schemas.microsoft.com/office/drawing/2014/main" id="{96EFCF4B-0DC7-1344-8021-3A45CCC748B6}"/>
              </a:ext>
            </a:extLst>
          </p:cNvPr>
          <p:cNvSpPr txBox="1"/>
          <p:nvPr/>
        </p:nvSpPr>
        <p:spPr>
          <a:xfrm rot="5400000">
            <a:off x="7200370" y="3977575"/>
            <a:ext cx="2109873" cy="338554"/>
          </a:xfrm>
          <a:prstGeom prst="rect">
            <a:avLst/>
          </a:prstGeom>
          <a:noFill/>
        </p:spPr>
        <p:txBody>
          <a:bodyPr wrap="none" rtlCol="0">
            <a:spAutoFit/>
          </a:bodyPr>
          <a:lstStyle/>
          <a:p>
            <a:r>
              <a:rPr lang="en-US" sz="1600" dirty="0">
                <a:solidFill>
                  <a:schemeClr val="accent6"/>
                </a:solidFill>
              </a:rPr>
              <a:t>Phase(Model/Fit) [deg]</a:t>
            </a:r>
          </a:p>
        </p:txBody>
      </p:sp>
      <p:sp>
        <p:nvSpPr>
          <p:cNvPr id="15" name="TextBox 14">
            <a:extLst>
              <a:ext uri="{FF2B5EF4-FFF2-40B4-BE49-F238E27FC236}">
                <a16:creationId xmlns:a16="http://schemas.microsoft.com/office/drawing/2014/main" id="{E55DCCAA-C9CF-2F4C-B976-481096AA8313}"/>
              </a:ext>
            </a:extLst>
          </p:cNvPr>
          <p:cNvSpPr txBox="1"/>
          <p:nvPr/>
        </p:nvSpPr>
        <p:spPr>
          <a:xfrm>
            <a:off x="4821236" y="3095622"/>
            <a:ext cx="2501900" cy="646331"/>
          </a:xfrm>
          <a:prstGeom prst="rect">
            <a:avLst/>
          </a:prstGeom>
          <a:noFill/>
        </p:spPr>
        <p:txBody>
          <a:bodyPr wrap="square" rtlCol="0">
            <a:spAutoFit/>
          </a:bodyPr>
          <a:lstStyle/>
          <a:p>
            <a:r>
              <a:rPr lang="en-US" dirty="0"/>
              <a:t>Note the different scales of </a:t>
            </a:r>
            <a:r>
              <a:rPr lang="en-US" dirty="0">
                <a:solidFill>
                  <a:schemeClr val="accent1">
                    <a:lumMod val="60000"/>
                    <a:lumOff val="40000"/>
                  </a:schemeClr>
                </a:solidFill>
              </a:rPr>
              <a:t>L</a:t>
            </a:r>
            <a:r>
              <a:rPr lang="en-US" dirty="0"/>
              <a:t> and </a:t>
            </a:r>
            <a:r>
              <a:rPr lang="en-US" dirty="0">
                <a:solidFill>
                  <a:schemeClr val="accent6"/>
                </a:solidFill>
              </a:rPr>
              <a:t>R</a:t>
            </a:r>
            <a:r>
              <a:rPr lang="en-US" dirty="0"/>
              <a:t> axes!!</a:t>
            </a:r>
          </a:p>
        </p:txBody>
      </p:sp>
      <p:sp>
        <p:nvSpPr>
          <p:cNvPr id="17" name="TextBox 16">
            <a:extLst>
              <a:ext uri="{FF2B5EF4-FFF2-40B4-BE49-F238E27FC236}">
                <a16:creationId xmlns:a16="http://schemas.microsoft.com/office/drawing/2014/main" id="{12264551-938D-FB41-92D5-A3833540443D}"/>
              </a:ext>
            </a:extLst>
          </p:cNvPr>
          <p:cNvSpPr txBox="1"/>
          <p:nvPr/>
        </p:nvSpPr>
        <p:spPr>
          <a:xfrm>
            <a:off x="1382529" y="2525414"/>
            <a:ext cx="2221314" cy="369332"/>
          </a:xfrm>
          <a:prstGeom prst="rect">
            <a:avLst/>
          </a:prstGeom>
          <a:solidFill>
            <a:schemeClr val="bg1"/>
          </a:solidFill>
        </p:spPr>
        <p:txBody>
          <a:bodyPr wrap="none" rtlCol="0">
            <a:spAutoFit/>
          </a:bodyPr>
          <a:lstStyle/>
          <a:p>
            <a:r>
              <a:rPr lang="en-US" b="1" dirty="0"/>
              <a:t>ETMX UIM UL State 1</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6516245-D700-9E49-BA71-91359FEEBC34}"/>
                  </a:ext>
                </a:extLst>
              </p:cNvPr>
              <p:cNvSpPr txBox="1"/>
              <p:nvPr/>
            </p:nvSpPr>
            <p:spPr>
              <a:xfrm>
                <a:off x="1322091" y="4525128"/>
                <a:ext cx="2761311" cy="5025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1" i="1" smtClean="0">
                              <a:latin typeface="Cambria Math" panose="02040503050406030204" pitchFamily="18" charset="0"/>
                            </a:rPr>
                          </m:ctrlPr>
                        </m:fPr>
                        <m:num>
                          <m:sSub>
                            <m:sSubPr>
                              <m:ctrlPr>
                                <a:rPr lang="en-US" sz="1600" b="1" i="1" smtClean="0">
                                  <a:latin typeface="Cambria Math" panose="02040503050406030204" pitchFamily="18" charset="0"/>
                                </a:rPr>
                              </m:ctrlPr>
                            </m:sSubPr>
                            <m:e>
                              <m:r>
                                <a:rPr lang="en-US" sz="1600" b="1" i="1">
                                  <a:latin typeface="Cambria Math" panose="02040503050406030204" pitchFamily="18" charset="0"/>
                                </a:rPr>
                                <m:t>𝑽</m:t>
                              </m:r>
                            </m:e>
                            <m:sub>
                              <m:r>
                                <a:rPr lang="en-US" sz="1600" b="1" i="1">
                                  <a:latin typeface="Cambria Math" panose="02040503050406030204" pitchFamily="18" charset="0"/>
                                </a:rPr>
                                <m:t>𝒄𝒐𝒊𝒍</m:t>
                              </m:r>
                            </m:sub>
                          </m:sSub>
                        </m:num>
                        <m:den>
                          <m:sSub>
                            <m:sSubPr>
                              <m:ctrlPr>
                                <a:rPr lang="en-US" sz="1600" b="1" i="1">
                                  <a:latin typeface="Cambria Math" panose="02040503050406030204" pitchFamily="18" charset="0"/>
                                </a:rPr>
                              </m:ctrlPr>
                            </m:sSubPr>
                            <m:e>
                              <m:r>
                                <a:rPr lang="en-US" sz="1600" b="1" i="1">
                                  <a:latin typeface="Cambria Math" panose="02040503050406030204" pitchFamily="18" charset="0"/>
                                </a:rPr>
                                <m:t>𝑽</m:t>
                              </m:r>
                            </m:e>
                            <m:sub>
                              <m:r>
                                <a:rPr lang="en-US" sz="1600" b="1" i="1">
                                  <a:latin typeface="Cambria Math" panose="02040503050406030204" pitchFamily="18" charset="0"/>
                                </a:rPr>
                                <m:t>𝒊𝒏</m:t>
                              </m:r>
                            </m:sub>
                          </m:sSub>
                        </m:den>
                      </m:f>
                      <m:r>
                        <a:rPr lang="en-US" sz="1600" b="1" i="1" smtClean="0">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𝒁</m:t>
                          </m:r>
                        </m:e>
                        <m:sub>
                          <m:r>
                            <a:rPr lang="en-US" sz="1600" b="1" i="1">
                              <a:latin typeface="Cambria Math" panose="02040503050406030204" pitchFamily="18" charset="0"/>
                            </a:rPr>
                            <m:t>𝒄𝒐𝒊𝒍</m:t>
                          </m:r>
                        </m:sub>
                      </m:sSub>
                      <m:r>
                        <a:rPr lang="en-US" sz="1600" b="1" i="1" smtClean="0">
                          <a:latin typeface="Cambria Math" panose="02040503050406030204" pitchFamily="18" charset="0"/>
                        </a:rPr>
                        <m:t>/</m:t>
                      </m:r>
                      <m:r>
                        <a:rPr lang="en-US" sz="1600" b="1" i="1">
                          <a:latin typeface="Cambria Math" panose="02040503050406030204" pitchFamily="18" charset="0"/>
                        </a:rPr>
                        <m:t>(</m:t>
                      </m:r>
                      <m:r>
                        <a:rPr lang="en-US" sz="1600" b="1" i="1">
                          <a:latin typeface="Cambria Math" panose="02040503050406030204" pitchFamily="18" charset="0"/>
                        </a:rPr>
                        <m:t>𝟐</m:t>
                      </m:r>
                      <m:sSub>
                        <m:sSubPr>
                          <m:ctrlPr>
                            <a:rPr lang="en-US" sz="1600" b="1" i="1">
                              <a:latin typeface="Cambria Math" panose="02040503050406030204" pitchFamily="18" charset="0"/>
                            </a:rPr>
                          </m:ctrlPr>
                        </m:sSubPr>
                        <m:e>
                          <m:r>
                            <a:rPr lang="en-US" sz="1600" b="1" i="1">
                              <a:latin typeface="Cambria Math" panose="02040503050406030204" pitchFamily="18" charset="0"/>
                            </a:rPr>
                            <m:t>𝒁</m:t>
                          </m:r>
                        </m:e>
                        <m:sub>
                          <m:r>
                            <a:rPr lang="en-US" sz="1600" b="1" i="1">
                              <a:latin typeface="Cambria Math" panose="02040503050406030204" pitchFamily="18" charset="0"/>
                            </a:rPr>
                            <m:t>𝒐𝒖𝒕</m:t>
                          </m:r>
                        </m:sub>
                      </m:sSub>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𝒁</m:t>
                          </m:r>
                        </m:e>
                        <m:sub>
                          <m:r>
                            <a:rPr lang="en-US" sz="1600" b="1" i="1">
                              <a:latin typeface="Cambria Math" panose="02040503050406030204" pitchFamily="18" charset="0"/>
                            </a:rPr>
                            <m:t>𝒄𝒐𝒊𝒍</m:t>
                          </m:r>
                        </m:sub>
                      </m:sSub>
                      <m:r>
                        <a:rPr lang="en-US" sz="1600" b="1" i="1">
                          <a:latin typeface="Cambria Math" panose="02040503050406030204" pitchFamily="18" charset="0"/>
                        </a:rPr>
                        <m:t>)</m:t>
                      </m:r>
                    </m:oMath>
                  </m:oMathPara>
                </a14:m>
                <a:endParaRPr lang="en-US" sz="1600" b="1" dirty="0">
                  <a:solidFill>
                    <a:schemeClr val="tx1"/>
                  </a:solidFill>
                </a:endParaRPr>
              </a:p>
            </p:txBody>
          </p:sp>
        </mc:Choice>
        <mc:Fallback xmlns="">
          <p:sp>
            <p:nvSpPr>
              <p:cNvPr id="18" name="TextBox 17">
                <a:extLst>
                  <a:ext uri="{FF2B5EF4-FFF2-40B4-BE49-F238E27FC236}">
                    <a16:creationId xmlns:a16="http://schemas.microsoft.com/office/drawing/2014/main" id="{86516245-D700-9E49-BA71-91359FEEBC34}"/>
                  </a:ext>
                </a:extLst>
              </p:cNvPr>
              <p:cNvSpPr txBox="1">
                <a:spLocks noRot="1" noChangeAspect="1" noMove="1" noResize="1" noEditPoints="1" noAdjustHandles="1" noChangeArrowheads="1" noChangeShapeType="1" noTextEdit="1"/>
              </p:cNvSpPr>
              <p:nvPr/>
            </p:nvSpPr>
            <p:spPr>
              <a:xfrm>
                <a:off x="1322091" y="4525128"/>
                <a:ext cx="2761311" cy="502573"/>
              </a:xfrm>
              <a:prstGeom prst="rect">
                <a:avLst/>
              </a:prstGeom>
              <a:blipFill>
                <a:blip r:embed="rId3"/>
                <a:stretch>
                  <a:fillRect b="-7317"/>
                </a:stretch>
              </a:blipFill>
            </p:spPr>
            <p:txBody>
              <a:bodyPr/>
              <a:lstStyle/>
              <a:p>
                <a:r>
                  <a:rPr lang="en-US">
                    <a:noFill/>
                  </a:rPr>
                  <a:t> </a:t>
                </a:r>
              </a:p>
            </p:txBody>
          </p:sp>
        </mc:Fallback>
      </mc:AlternateContent>
    </p:spTree>
    <p:extLst>
      <p:ext uri="{BB962C8B-B14F-4D97-AF65-F5344CB8AC3E}">
        <p14:creationId xmlns:p14="http://schemas.microsoft.com/office/powerpoint/2010/main" val="1858621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F0718AC-F170-4840-9594-F87AE0ECF73D}"/>
              </a:ext>
            </a:extLst>
          </p:cNvPr>
          <p:cNvPicPr>
            <a:picLocks noChangeAspect="1"/>
          </p:cNvPicPr>
          <p:nvPr/>
        </p:nvPicPr>
        <p:blipFill>
          <a:blip r:embed="rId2"/>
          <a:stretch>
            <a:fillRect/>
          </a:stretch>
        </p:blipFill>
        <p:spPr>
          <a:xfrm>
            <a:off x="3013504" y="483502"/>
            <a:ext cx="6130495" cy="4045346"/>
          </a:xfrm>
          <a:prstGeom prst="rect">
            <a:avLst/>
          </a:prstGeom>
        </p:spPr>
      </p:pic>
      <p:graphicFrame>
        <p:nvGraphicFramePr>
          <p:cNvPr id="7" name="Table 6">
            <a:extLst>
              <a:ext uri="{FF2B5EF4-FFF2-40B4-BE49-F238E27FC236}">
                <a16:creationId xmlns:a16="http://schemas.microsoft.com/office/drawing/2014/main" id="{31999E54-323A-EF49-B501-3E5D4F450206}"/>
              </a:ext>
            </a:extLst>
          </p:cNvPr>
          <p:cNvGraphicFramePr>
            <a:graphicFrameLocks noGrp="1"/>
          </p:cNvGraphicFramePr>
          <p:nvPr>
            <p:extLst>
              <p:ext uri="{D42A27DB-BD31-4B8C-83A1-F6EECF244321}">
                <p14:modId xmlns:p14="http://schemas.microsoft.com/office/powerpoint/2010/main" val="3730220227"/>
              </p:ext>
            </p:extLst>
          </p:nvPr>
        </p:nvGraphicFramePr>
        <p:xfrm>
          <a:off x="142875" y="4514857"/>
          <a:ext cx="5800725" cy="2053199"/>
        </p:xfrm>
        <a:graphic>
          <a:graphicData uri="http://schemas.openxmlformats.org/drawingml/2006/table">
            <a:tbl>
              <a:tblPr firstRow="1" bandRow="1">
                <a:tableStyleId>{F5AB1C69-6EDB-4FF4-983F-18BD219EF322}</a:tableStyleId>
              </a:tblPr>
              <a:tblGrid>
                <a:gridCol w="1386693">
                  <a:extLst>
                    <a:ext uri="{9D8B030D-6E8A-4147-A177-3AD203B41FA5}">
                      <a16:colId xmlns:a16="http://schemas.microsoft.com/office/drawing/2014/main" val="1635201676"/>
                    </a:ext>
                  </a:extLst>
                </a:gridCol>
                <a:gridCol w="2209049">
                  <a:extLst>
                    <a:ext uri="{9D8B030D-6E8A-4147-A177-3AD203B41FA5}">
                      <a16:colId xmlns:a16="http://schemas.microsoft.com/office/drawing/2014/main" val="3387876179"/>
                    </a:ext>
                  </a:extLst>
                </a:gridCol>
                <a:gridCol w="2204983">
                  <a:extLst>
                    <a:ext uri="{9D8B030D-6E8A-4147-A177-3AD203B41FA5}">
                      <a16:colId xmlns:a16="http://schemas.microsoft.com/office/drawing/2014/main" val="112454524"/>
                    </a:ext>
                  </a:extLst>
                </a:gridCol>
              </a:tblGrid>
              <a:tr h="398266">
                <a:tc>
                  <a:txBody>
                    <a:bodyPr/>
                    <a:lstStyle/>
                    <a:p>
                      <a:r>
                        <a:rPr lang="en-US" sz="1200" b="1" dirty="0"/>
                        <a:t>Circuit Feature Assignment</a:t>
                      </a:r>
                    </a:p>
                  </a:txBody>
                  <a:tcPr/>
                </a:tc>
                <a:tc>
                  <a:txBody>
                    <a:bodyPr/>
                    <a:lstStyle/>
                    <a:p>
                      <a:r>
                        <a:rPr lang="en-US" sz="1200" b="1" dirty="0"/>
                        <a:t>UL Fit Zeros</a:t>
                      </a:r>
                    </a:p>
                  </a:txBody>
                  <a:tcPr/>
                </a:tc>
                <a:tc>
                  <a:txBody>
                    <a:bodyPr/>
                    <a:lstStyle/>
                    <a:p>
                      <a:r>
                        <a:rPr lang="en-US" sz="1200" b="1" dirty="0"/>
                        <a:t>UL Fit Poles</a:t>
                      </a:r>
                    </a:p>
                  </a:txBody>
                  <a:tcPr/>
                </a:tc>
                <a:extLst>
                  <a:ext uri="{0D108BD9-81ED-4DB2-BD59-A6C34878D82A}">
                    <a16:rowId xmlns:a16="http://schemas.microsoft.com/office/drawing/2014/main" val="68233779"/>
                  </a:ext>
                </a:extLst>
              </a:tr>
              <a:tr h="280258">
                <a:tc>
                  <a:txBody>
                    <a:bodyPr/>
                    <a:lstStyle/>
                    <a:p>
                      <a:r>
                        <a:rPr lang="en-US" sz="1200" b="1" dirty="0"/>
                        <a:t>Coil Impedance</a:t>
                      </a:r>
                    </a:p>
                  </a:txBody>
                  <a:tcPr/>
                </a:tc>
                <a:tc>
                  <a:txBody>
                    <a:bodyPr/>
                    <a:lstStyle/>
                    <a:p>
                      <a:r>
                        <a:rPr lang="en-US" sz="1200" b="1" dirty="0"/>
                        <a:t>696.5942 Hz</a:t>
                      </a:r>
                    </a:p>
                  </a:txBody>
                  <a:tcPr/>
                </a:tc>
                <a:tc>
                  <a:txBody>
                    <a:bodyPr/>
                    <a:lstStyle/>
                    <a:p>
                      <a:endParaRPr lang="en-US" sz="1200" b="1"/>
                    </a:p>
                  </a:txBody>
                  <a:tcPr/>
                </a:tc>
                <a:extLst>
                  <a:ext uri="{0D108BD9-81ED-4DB2-BD59-A6C34878D82A}">
                    <a16:rowId xmlns:a16="http://schemas.microsoft.com/office/drawing/2014/main" val="2160597237"/>
                  </a:ext>
                </a:extLst>
              </a:tr>
              <a:tr h="297484">
                <a:tc>
                  <a:txBody>
                    <a:bodyPr/>
                    <a:lstStyle/>
                    <a:p>
                      <a:r>
                        <a:rPr lang="en-US" sz="1200" b="1" dirty="0"/>
                        <a:t>RC Network</a:t>
                      </a:r>
                    </a:p>
                  </a:txBody>
                  <a:tcPr/>
                </a:tc>
                <a:tc>
                  <a:txBody>
                    <a:bodyPr/>
                    <a:lstStyle/>
                    <a:p>
                      <a:r>
                        <a:rPr lang="en-US" sz="1200" b="1" dirty="0"/>
                        <a:t>87.0329 Hz</a:t>
                      </a:r>
                    </a:p>
                  </a:txBody>
                  <a:tcPr/>
                </a:tc>
                <a:tc>
                  <a:txBody>
                    <a:bodyPr/>
                    <a:lstStyle/>
                    <a:p>
                      <a:r>
                        <a:rPr lang="en-US" sz="1200" b="1" dirty="0"/>
                        <a:t>431.3965 Hz</a:t>
                      </a:r>
                    </a:p>
                  </a:txBody>
                  <a:tcPr/>
                </a:tc>
                <a:extLst>
                  <a:ext uri="{0D108BD9-81ED-4DB2-BD59-A6C34878D82A}">
                    <a16:rowId xmlns:a16="http://schemas.microsoft.com/office/drawing/2014/main" val="3162479393"/>
                  </a:ext>
                </a:extLst>
              </a:tr>
              <a:tr h="280799">
                <a:tc>
                  <a:txBody>
                    <a:bodyPr/>
                    <a:lstStyle/>
                    <a:p>
                      <a:r>
                        <a:rPr lang="en-US" sz="1200" b="1" dirty="0"/>
                        <a:t>SW Closed LP</a:t>
                      </a:r>
                    </a:p>
                  </a:txBody>
                  <a:tcPr/>
                </a:tc>
                <a:tc>
                  <a:txBody>
                    <a:bodyPr/>
                    <a:lstStyle/>
                    <a:p>
                      <a:r>
                        <a:rPr lang="en-US" sz="1200" b="1" dirty="0"/>
                        <a:t>0.0325 Hz</a:t>
                      </a:r>
                    </a:p>
                  </a:txBody>
                  <a:tcPr/>
                </a:tc>
                <a:tc>
                  <a:txBody>
                    <a:bodyPr/>
                    <a:lstStyle/>
                    <a:p>
                      <a:r>
                        <a:rPr lang="en-US" sz="1200" b="1" dirty="0"/>
                        <a:t>0.0293 Hz</a:t>
                      </a:r>
                    </a:p>
                  </a:txBody>
                  <a:tcPr/>
                </a:tc>
                <a:extLst>
                  <a:ext uri="{0D108BD9-81ED-4DB2-BD59-A6C34878D82A}">
                    <a16:rowId xmlns:a16="http://schemas.microsoft.com/office/drawing/2014/main" val="2861131554"/>
                  </a:ext>
                </a:extLst>
              </a:tr>
              <a:tr h="280258">
                <a:tc>
                  <a:txBody>
                    <a:bodyPr/>
                    <a:lstStyle/>
                    <a:p>
                      <a:r>
                        <a:rPr lang="en-US" sz="1200" b="1" dirty="0"/>
                        <a:t>?????</a:t>
                      </a:r>
                    </a:p>
                  </a:txBody>
                  <a:tcPr/>
                </a:tc>
                <a:tc>
                  <a:txBody>
                    <a:bodyPr/>
                    <a:lstStyle/>
                    <a:p>
                      <a:r>
                        <a:rPr lang="en-US" sz="1200" b="1" dirty="0"/>
                        <a:t>2246.0201 Hz</a:t>
                      </a:r>
                    </a:p>
                  </a:txBody>
                  <a:tcPr/>
                </a:tc>
                <a:tc>
                  <a:txBody>
                    <a:bodyPr/>
                    <a:lstStyle/>
                    <a:p>
                      <a:r>
                        <a:rPr lang="en-US" sz="1200" b="1" dirty="0"/>
                        <a:t>1592.0174</a:t>
                      </a:r>
                    </a:p>
                  </a:txBody>
                  <a:tcPr/>
                </a:tc>
                <a:extLst>
                  <a:ext uri="{0D108BD9-81ED-4DB2-BD59-A6C34878D82A}">
                    <a16:rowId xmlns:a16="http://schemas.microsoft.com/office/drawing/2014/main" val="989812772"/>
                  </a:ext>
                </a:extLst>
              </a:tr>
              <a:tr h="410123">
                <a:tc>
                  <a:txBody>
                    <a:bodyPr/>
                    <a:lstStyle/>
                    <a:p>
                      <a:r>
                        <a:rPr lang="en-US" sz="1200" b="1" dirty="0"/>
                        <a:t>Cable impedance?</a:t>
                      </a:r>
                    </a:p>
                  </a:txBody>
                  <a:tcPr/>
                </a:tc>
                <a:tc>
                  <a:txBody>
                    <a:bodyPr/>
                    <a:lstStyle/>
                    <a:p>
                      <a:endParaRPr lang="en-US" sz="1200" b="1" dirty="0"/>
                    </a:p>
                  </a:txBody>
                  <a:tcPr/>
                </a:tc>
                <a:tc>
                  <a:txBody>
                    <a:bodyPr/>
                    <a:lstStyle/>
                    <a:p>
                      <a:r>
                        <a:rPr lang="en-US" sz="1200" b="1" dirty="0"/>
                        <a:t>pair(22092.54 Hz, </a:t>
                      </a:r>
                    </a:p>
                    <a:p>
                      <a:r>
                        <a:rPr lang="en-US" sz="1200" b="1" dirty="0"/>
                        <a:t>         59.37 deg)</a:t>
                      </a:r>
                    </a:p>
                  </a:txBody>
                  <a:tcPr/>
                </a:tc>
                <a:extLst>
                  <a:ext uri="{0D108BD9-81ED-4DB2-BD59-A6C34878D82A}">
                    <a16:rowId xmlns:a16="http://schemas.microsoft.com/office/drawing/2014/main" val="2600755705"/>
                  </a:ext>
                </a:extLst>
              </a:tr>
            </a:tbl>
          </a:graphicData>
        </a:graphic>
      </p:graphicFrame>
      <p:sp>
        <p:nvSpPr>
          <p:cNvPr id="2" name="Title 1">
            <a:extLst>
              <a:ext uri="{FF2B5EF4-FFF2-40B4-BE49-F238E27FC236}">
                <a16:creationId xmlns:a16="http://schemas.microsoft.com/office/drawing/2014/main" id="{C62678A4-6FF0-D441-8C00-174E41F316A6}"/>
              </a:ext>
            </a:extLst>
          </p:cNvPr>
          <p:cNvSpPr>
            <a:spLocks noGrp="1"/>
          </p:cNvSpPr>
          <p:nvPr>
            <p:ph type="title"/>
          </p:nvPr>
        </p:nvSpPr>
        <p:spPr/>
        <p:txBody>
          <a:bodyPr>
            <a:normAutofit fontScale="90000"/>
          </a:bodyPr>
          <a:lstStyle/>
          <a:p>
            <a:r>
              <a:rPr lang="en-US" dirty="0"/>
              <a:t>I.6.1 Fit per Coil: </a:t>
            </a:r>
            <a:r>
              <a:rPr lang="en-US" sz="3100" dirty="0"/>
              <a:t>State 1 Results Interpretation</a:t>
            </a:r>
            <a:endParaRPr lang="en-US" dirty="0"/>
          </a:p>
        </p:txBody>
      </p:sp>
      <p:sp>
        <p:nvSpPr>
          <p:cNvPr id="4" name="Date Placeholder 3">
            <a:extLst>
              <a:ext uri="{FF2B5EF4-FFF2-40B4-BE49-F238E27FC236}">
                <a16:creationId xmlns:a16="http://schemas.microsoft.com/office/drawing/2014/main" id="{87C84E97-8245-554D-B5FA-79C4171C61D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0248BB1E-7860-114A-840A-A36C7184194C}"/>
              </a:ext>
            </a:extLst>
          </p:cNvPr>
          <p:cNvSpPr>
            <a:spLocks noGrp="1"/>
          </p:cNvSpPr>
          <p:nvPr>
            <p:ph type="sldNum" sz="quarter" idx="12"/>
          </p:nvPr>
        </p:nvSpPr>
        <p:spPr/>
        <p:txBody>
          <a:bodyPr/>
          <a:lstStyle/>
          <a:p>
            <a:fld id="{70339496-BD1E-F648-8321-5C9A4B4A55FA}" type="slidenum">
              <a:rPr lang="en-US" smtClean="0"/>
              <a:t>38</a:t>
            </a:fld>
            <a:endParaRPr lang="en-US"/>
          </a:p>
        </p:txBody>
      </p:sp>
      <p:sp>
        <p:nvSpPr>
          <p:cNvPr id="11" name="TextBox 10">
            <a:extLst>
              <a:ext uri="{FF2B5EF4-FFF2-40B4-BE49-F238E27FC236}">
                <a16:creationId xmlns:a16="http://schemas.microsoft.com/office/drawing/2014/main" id="{95C08024-8792-CD4D-9B25-FCD4C6D8F309}"/>
              </a:ext>
            </a:extLst>
          </p:cNvPr>
          <p:cNvSpPr txBox="1"/>
          <p:nvPr/>
        </p:nvSpPr>
        <p:spPr>
          <a:xfrm>
            <a:off x="3608389" y="1811704"/>
            <a:ext cx="2221314" cy="369332"/>
          </a:xfrm>
          <a:prstGeom prst="rect">
            <a:avLst/>
          </a:prstGeom>
          <a:solidFill>
            <a:schemeClr val="bg1"/>
          </a:solidFill>
        </p:spPr>
        <p:txBody>
          <a:bodyPr wrap="none" rtlCol="0">
            <a:spAutoFit/>
          </a:bodyPr>
          <a:lstStyle/>
          <a:p>
            <a:r>
              <a:rPr lang="en-US" b="1" dirty="0"/>
              <a:t>ETMX UIM UL State 1</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E2C420B-12BC-0349-95E7-057C2C381476}"/>
                  </a:ext>
                </a:extLst>
              </p:cNvPr>
              <p:cNvSpPr txBox="1"/>
              <p:nvPr/>
            </p:nvSpPr>
            <p:spPr>
              <a:xfrm>
                <a:off x="0" y="3953627"/>
                <a:ext cx="2761311" cy="5025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1" i="1" smtClean="0">
                              <a:latin typeface="Cambria Math" panose="02040503050406030204" pitchFamily="18" charset="0"/>
                            </a:rPr>
                          </m:ctrlPr>
                        </m:fPr>
                        <m:num>
                          <m:sSub>
                            <m:sSubPr>
                              <m:ctrlPr>
                                <a:rPr lang="en-US" sz="1600" b="1" i="1" smtClean="0">
                                  <a:latin typeface="Cambria Math" panose="02040503050406030204" pitchFamily="18" charset="0"/>
                                </a:rPr>
                              </m:ctrlPr>
                            </m:sSubPr>
                            <m:e>
                              <m:r>
                                <a:rPr lang="en-US" sz="1600" b="1" i="1">
                                  <a:latin typeface="Cambria Math" panose="02040503050406030204" pitchFamily="18" charset="0"/>
                                </a:rPr>
                                <m:t>𝑽</m:t>
                              </m:r>
                            </m:e>
                            <m:sub>
                              <m:r>
                                <a:rPr lang="en-US" sz="1600" b="1" i="1">
                                  <a:latin typeface="Cambria Math" panose="02040503050406030204" pitchFamily="18" charset="0"/>
                                </a:rPr>
                                <m:t>𝒄𝒐𝒊𝒍</m:t>
                              </m:r>
                            </m:sub>
                          </m:sSub>
                        </m:num>
                        <m:den>
                          <m:sSub>
                            <m:sSubPr>
                              <m:ctrlPr>
                                <a:rPr lang="en-US" sz="1600" b="1" i="1">
                                  <a:latin typeface="Cambria Math" panose="02040503050406030204" pitchFamily="18" charset="0"/>
                                </a:rPr>
                              </m:ctrlPr>
                            </m:sSubPr>
                            <m:e>
                              <m:r>
                                <a:rPr lang="en-US" sz="1600" b="1" i="1">
                                  <a:latin typeface="Cambria Math" panose="02040503050406030204" pitchFamily="18" charset="0"/>
                                </a:rPr>
                                <m:t>𝑽</m:t>
                              </m:r>
                            </m:e>
                            <m:sub>
                              <m:r>
                                <a:rPr lang="en-US" sz="1600" b="1" i="1">
                                  <a:latin typeface="Cambria Math" panose="02040503050406030204" pitchFamily="18" charset="0"/>
                                </a:rPr>
                                <m:t>𝒊𝒏</m:t>
                              </m:r>
                            </m:sub>
                          </m:sSub>
                        </m:den>
                      </m:f>
                      <m:r>
                        <a:rPr lang="en-US" sz="1600" b="1" i="1" smtClean="0">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𝒁</m:t>
                          </m:r>
                        </m:e>
                        <m:sub>
                          <m:r>
                            <a:rPr lang="en-US" sz="1600" b="1" i="1">
                              <a:latin typeface="Cambria Math" panose="02040503050406030204" pitchFamily="18" charset="0"/>
                            </a:rPr>
                            <m:t>𝒄𝒐𝒊𝒍</m:t>
                          </m:r>
                        </m:sub>
                      </m:sSub>
                      <m:r>
                        <a:rPr lang="en-US" sz="1600" b="1" i="1" smtClean="0">
                          <a:latin typeface="Cambria Math" panose="02040503050406030204" pitchFamily="18" charset="0"/>
                        </a:rPr>
                        <m:t>/</m:t>
                      </m:r>
                      <m:r>
                        <a:rPr lang="en-US" sz="1600" b="1" i="1">
                          <a:latin typeface="Cambria Math" panose="02040503050406030204" pitchFamily="18" charset="0"/>
                        </a:rPr>
                        <m:t>(</m:t>
                      </m:r>
                      <m:r>
                        <a:rPr lang="en-US" sz="1600" b="1" i="1">
                          <a:latin typeface="Cambria Math" panose="02040503050406030204" pitchFamily="18" charset="0"/>
                        </a:rPr>
                        <m:t>𝟐</m:t>
                      </m:r>
                      <m:sSub>
                        <m:sSubPr>
                          <m:ctrlPr>
                            <a:rPr lang="en-US" sz="1600" b="1" i="1">
                              <a:latin typeface="Cambria Math" panose="02040503050406030204" pitchFamily="18" charset="0"/>
                            </a:rPr>
                          </m:ctrlPr>
                        </m:sSubPr>
                        <m:e>
                          <m:r>
                            <a:rPr lang="en-US" sz="1600" b="1" i="1">
                              <a:latin typeface="Cambria Math" panose="02040503050406030204" pitchFamily="18" charset="0"/>
                            </a:rPr>
                            <m:t>𝒁</m:t>
                          </m:r>
                        </m:e>
                        <m:sub>
                          <m:r>
                            <a:rPr lang="en-US" sz="1600" b="1" i="1">
                              <a:latin typeface="Cambria Math" panose="02040503050406030204" pitchFamily="18" charset="0"/>
                            </a:rPr>
                            <m:t>𝒐𝒖𝒕</m:t>
                          </m:r>
                        </m:sub>
                      </m:sSub>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𝒁</m:t>
                          </m:r>
                        </m:e>
                        <m:sub>
                          <m:r>
                            <a:rPr lang="en-US" sz="1600" b="1" i="1">
                              <a:latin typeface="Cambria Math" panose="02040503050406030204" pitchFamily="18" charset="0"/>
                            </a:rPr>
                            <m:t>𝒄𝒐𝒊𝒍</m:t>
                          </m:r>
                        </m:sub>
                      </m:sSub>
                      <m:r>
                        <a:rPr lang="en-US" sz="1600" b="1" i="1">
                          <a:latin typeface="Cambria Math" panose="02040503050406030204" pitchFamily="18" charset="0"/>
                        </a:rPr>
                        <m:t>)</m:t>
                      </m:r>
                    </m:oMath>
                  </m:oMathPara>
                </a14:m>
                <a:endParaRPr lang="en-US" sz="1600" b="1" dirty="0">
                  <a:solidFill>
                    <a:schemeClr val="tx1"/>
                  </a:solidFill>
                </a:endParaRPr>
              </a:p>
            </p:txBody>
          </p:sp>
        </mc:Choice>
        <mc:Fallback xmlns="">
          <p:sp>
            <p:nvSpPr>
              <p:cNvPr id="12" name="TextBox 11">
                <a:extLst>
                  <a:ext uri="{FF2B5EF4-FFF2-40B4-BE49-F238E27FC236}">
                    <a16:creationId xmlns:a16="http://schemas.microsoft.com/office/drawing/2014/main" id="{9E2C420B-12BC-0349-95E7-057C2C381476}"/>
                  </a:ext>
                </a:extLst>
              </p:cNvPr>
              <p:cNvSpPr txBox="1">
                <a:spLocks noRot="1" noChangeAspect="1" noMove="1" noResize="1" noEditPoints="1" noAdjustHandles="1" noChangeArrowheads="1" noChangeShapeType="1" noTextEdit="1"/>
              </p:cNvSpPr>
              <p:nvPr/>
            </p:nvSpPr>
            <p:spPr>
              <a:xfrm>
                <a:off x="0" y="3953627"/>
                <a:ext cx="2761311" cy="502573"/>
              </a:xfrm>
              <a:prstGeom prst="rect">
                <a:avLst/>
              </a:prstGeom>
              <a:blipFill>
                <a:blip r:embed="rId3"/>
                <a:stretch>
                  <a:fillRect b="-731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5037F8FB-2C16-514B-A6ED-EEB4B6115A83}"/>
              </a:ext>
            </a:extLst>
          </p:cNvPr>
          <p:cNvSpPr txBox="1"/>
          <p:nvPr/>
        </p:nvSpPr>
        <p:spPr>
          <a:xfrm>
            <a:off x="0" y="571497"/>
            <a:ext cx="2543175" cy="3416320"/>
          </a:xfrm>
          <a:prstGeom prst="rect">
            <a:avLst/>
          </a:prstGeom>
          <a:noFill/>
        </p:spPr>
        <p:txBody>
          <a:bodyPr wrap="square" rtlCol="0">
            <a:spAutoFit/>
          </a:bodyPr>
          <a:lstStyle/>
          <a:p>
            <a:r>
              <a:rPr lang="en-US" dirty="0"/>
              <a:t>Again, understand the fit results is an important part of the game: </a:t>
            </a:r>
          </a:p>
          <a:p>
            <a:pPr marL="285750" indent="-285750">
              <a:buFont typeface="Arial" panose="020B0604020202020204" pitchFamily="34" charset="0"/>
              <a:buChar char="•"/>
            </a:pPr>
            <a:r>
              <a:rPr lang="en-US" dirty="0"/>
              <a:t>Do zeros and poles make sense?</a:t>
            </a:r>
          </a:p>
          <a:p>
            <a:pPr marL="285750" indent="-285750">
              <a:buFont typeface="Arial" panose="020B0604020202020204" pitchFamily="34" charset="0"/>
              <a:buChar char="•"/>
            </a:pPr>
            <a:r>
              <a:rPr lang="en-US" dirty="0"/>
              <a:t>Are there more than you expect?</a:t>
            </a:r>
          </a:p>
          <a:p>
            <a:pPr marL="285750" indent="-285750">
              <a:buFont typeface="Arial" panose="020B0604020202020204" pitchFamily="34" charset="0"/>
              <a:buChar char="•"/>
            </a:pPr>
            <a:r>
              <a:rPr lang="en-US" dirty="0"/>
              <a:t>Are results consistent across several coils?</a:t>
            </a:r>
          </a:p>
          <a:p>
            <a:pPr marL="285750" indent="-285750">
              <a:buFont typeface="Arial" panose="020B0604020202020204" pitchFamily="34" charset="0"/>
              <a:buChar char="•"/>
            </a:pPr>
            <a:r>
              <a:rPr lang="en-US" dirty="0"/>
              <a:t>Can we ignore any?</a:t>
            </a:r>
          </a:p>
          <a:p>
            <a:endParaRPr lang="en-US" dirty="0"/>
          </a:p>
          <a:p>
            <a:r>
              <a:rPr lang="en-US" dirty="0"/>
              <a:t>Take UL for example:</a:t>
            </a:r>
          </a:p>
        </p:txBody>
      </p:sp>
      <p:pic>
        <p:nvPicPr>
          <p:cNvPr id="18" name="Picture 17" descr="A picture containing drawing, table&#10;&#10;Description automatically generated">
            <a:extLst>
              <a:ext uri="{FF2B5EF4-FFF2-40B4-BE49-F238E27FC236}">
                <a16:creationId xmlns:a16="http://schemas.microsoft.com/office/drawing/2014/main" id="{7C17565B-9FD5-CF46-AA1B-6B994F07F5BF}"/>
              </a:ext>
            </a:extLst>
          </p:cNvPr>
          <p:cNvPicPr>
            <a:picLocks noChangeAspect="1"/>
          </p:cNvPicPr>
          <p:nvPr/>
        </p:nvPicPr>
        <p:blipFill>
          <a:blip r:embed="rId4"/>
          <a:stretch>
            <a:fillRect/>
          </a:stretch>
        </p:blipFill>
        <p:spPr>
          <a:xfrm rot="5400000">
            <a:off x="3331365" y="5171285"/>
            <a:ext cx="239712" cy="479423"/>
          </a:xfrm>
          <a:prstGeom prst="rect">
            <a:avLst/>
          </a:prstGeom>
        </p:spPr>
      </p:pic>
      <p:pic>
        <p:nvPicPr>
          <p:cNvPr id="19" name="Picture 18" descr="A picture containing drawing, table&#10;&#10;Description automatically generated">
            <a:extLst>
              <a:ext uri="{FF2B5EF4-FFF2-40B4-BE49-F238E27FC236}">
                <a16:creationId xmlns:a16="http://schemas.microsoft.com/office/drawing/2014/main" id="{BC56495C-3D6D-3C4D-952A-C99B0C9367C9}"/>
              </a:ext>
            </a:extLst>
          </p:cNvPr>
          <p:cNvPicPr>
            <a:picLocks noChangeAspect="1"/>
          </p:cNvPicPr>
          <p:nvPr/>
        </p:nvPicPr>
        <p:blipFill>
          <a:blip r:embed="rId4"/>
          <a:stretch>
            <a:fillRect/>
          </a:stretch>
        </p:blipFill>
        <p:spPr>
          <a:xfrm rot="5400000">
            <a:off x="3340890" y="5480848"/>
            <a:ext cx="239712" cy="479423"/>
          </a:xfrm>
          <a:prstGeom prst="rect">
            <a:avLst/>
          </a:prstGeom>
        </p:spPr>
      </p:pic>
      <p:pic>
        <p:nvPicPr>
          <p:cNvPr id="20" name="Picture 19" descr="A picture containing drawing, table&#10;&#10;Description automatically generated">
            <a:extLst>
              <a:ext uri="{FF2B5EF4-FFF2-40B4-BE49-F238E27FC236}">
                <a16:creationId xmlns:a16="http://schemas.microsoft.com/office/drawing/2014/main" id="{3D13CD3E-19C2-9249-BC2C-A63469005E65}"/>
              </a:ext>
            </a:extLst>
          </p:cNvPr>
          <p:cNvPicPr>
            <a:picLocks noChangeAspect="1"/>
          </p:cNvPicPr>
          <p:nvPr/>
        </p:nvPicPr>
        <p:blipFill>
          <a:blip r:embed="rId4"/>
          <a:stretch>
            <a:fillRect/>
          </a:stretch>
        </p:blipFill>
        <p:spPr>
          <a:xfrm rot="5400000">
            <a:off x="5498305" y="5466562"/>
            <a:ext cx="239712" cy="479423"/>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84BBA40A-5714-B249-A226-824CC5F4655E}"/>
              </a:ext>
            </a:extLst>
          </p:cNvPr>
          <p:cNvPicPr>
            <a:picLocks noChangeAspect="1"/>
          </p:cNvPicPr>
          <p:nvPr/>
        </p:nvPicPr>
        <p:blipFill>
          <a:blip r:embed="rId5"/>
          <a:stretch>
            <a:fillRect/>
          </a:stretch>
        </p:blipFill>
        <p:spPr>
          <a:xfrm rot="5400000">
            <a:off x="5498305" y="5169696"/>
            <a:ext cx="239713" cy="479426"/>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EEA5B28E-5446-AC49-85CD-CE48B77F0162}"/>
              </a:ext>
            </a:extLst>
          </p:cNvPr>
          <p:cNvPicPr>
            <a:picLocks noChangeAspect="1"/>
          </p:cNvPicPr>
          <p:nvPr/>
        </p:nvPicPr>
        <p:blipFill>
          <a:blip r:embed="rId5"/>
          <a:stretch>
            <a:fillRect/>
          </a:stretch>
        </p:blipFill>
        <p:spPr>
          <a:xfrm rot="5400000">
            <a:off x="3350418" y="4879183"/>
            <a:ext cx="239713" cy="479426"/>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DF334D7E-A699-3C4C-B33D-218392271423}"/>
              </a:ext>
            </a:extLst>
          </p:cNvPr>
          <p:cNvPicPr>
            <a:picLocks noChangeAspect="1"/>
          </p:cNvPicPr>
          <p:nvPr/>
        </p:nvPicPr>
        <p:blipFill>
          <a:blip r:embed="rId5"/>
          <a:stretch>
            <a:fillRect/>
          </a:stretch>
        </p:blipFill>
        <p:spPr>
          <a:xfrm rot="5400000">
            <a:off x="5529883" y="6168947"/>
            <a:ext cx="239713" cy="479426"/>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7ABFACCF-72B6-274A-B6A3-811D65FF806F}"/>
              </a:ext>
            </a:extLst>
          </p:cNvPr>
          <p:cNvPicPr>
            <a:picLocks noChangeAspect="1"/>
          </p:cNvPicPr>
          <p:nvPr/>
        </p:nvPicPr>
        <p:blipFill>
          <a:blip r:embed="rId6"/>
          <a:stretch>
            <a:fillRect/>
          </a:stretch>
        </p:blipFill>
        <p:spPr>
          <a:xfrm rot="5400000" flipH="1">
            <a:off x="5511199" y="5734299"/>
            <a:ext cx="243621" cy="492538"/>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52A4059E-33EC-9F40-9E77-E50A4F532A4A}"/>
              </a:ext>
            </a:extLst>
          </p:cNvPr>
          <p:cNvPicPr>
            <a:picLocks noChangeAspect="1"/>
          </p:cNvPicPr>
          <p:nvPr/>
        </p:nvPicPr>
        <p:blipFill>
          <a:blip r:embed="rId6"/>
          <a:stretch>
            <a:fillRect/>
          </a:stretch>
        </p:blipFill>
        <p:spPr>
          <a:xfrm rot="5400000" flipH="1">
            <a:off x="3336854" y="5751232"/>
            <a:ext cx="243621" cy="492538"/>
          </a:xfrm>
          <a:prstGeom prst="rect">
            <a:avLst/>
          </a:prstGeom>
        </p:spPr>
      </p:pic>
      <p:pic>
        <p:nvPicPr>
          <p:cNvPr id="26" name="Picture 25" descr="A picture containing drawing, table&#10;&#10;Description automatically generated">
            <a:extLst>
              <a:ext uri="{FF2B5EF4-FFF2-40B4-BE49-F238E27FC236}">
                <a16:creationId xmlns:a16="http://schemas.microsoft.com/office/drawing/2014/main" id="{EF26808A-53C0-7F4F-9A16-3C8B3DA0E7D3}"/>
              </a:ext>
            </a:extLst>
          </p:cNvPr>
          <p:cNvPicPr>
            <a:picLocks noChangeAspect="1"/>
          </p:cNvPicPr>
          <p:nvPr/>
        </p:nvPicPr>
        <p:blipFill>
          <a:blip r:embed="rId4"/>
          <a:stretch>
            <a:fillRect/>
          </a:stretch>
        </p:blipFill>
        <p:spPr>
          <a:xfrm rot="5400000">
            <a:off x="6292846" y="4572008"/>
            <a:ext cx="371473" cy="742944"/>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7F612DAC-2D48-F343-B95D-6EB855123961}"/>
              </a:ext>
            </a:extLst>
          </p:cNvPr>
          <p:cNvPicPr>
            <a:picLocks noChangeAspect="1"/>
          </p:cNvPicPr>
          <p:nvPr/>
        </p:nvPicPr>
        <p:blipFill>
          <a:blip r:embed="rId5"/>
          <a:stretch>
            <a:fillRect/>
          </a:stretch>
        </p:blipFill>
        <p:spPr>
          <a:xfrm rot="5400000">
            <a:off x="6281736" y="5505822"/>
            <a:ext cx="358775" cy="717550"/>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693C5A26-856D-DE47-A554-58E8424B69EB}"/>
              </a:ext>
            </a:extLst>
          </p:cNvPr>
          <p:cNvPicPr>
            <a:picLocks noChangeAspect="1"/>
          </p:cNvPicPr>
          <p:nvPr/>
        </p:nvPicPr>
        <p:blipFill>
          <a:blip r:embed="rId6"/>
          <a:stretch>
            <a:fillRect/>
          </a:stretch>
        </p:blipFill>
        <p:spPr>
          <a:xfrm rot="5400000" flipH="1">
            <a:off x="6273822" y="6290887"/>
            <a:ext cx="375355" cy="758870"/>
          </a:xfrm>
          <a:prstGeom prst="rect">
            <a:avLst/>
          </a:prstGeom>
        </p:spPr>
      </p:pic>
      <p:sp>
        <p:nvSpPr>
          <p:cNvPr id="29" name="TextBox 28">
            <a:extLst>
              <a:ext uri="{FF2B5EF4-FFF2-40B4-BE49-F238E27FC236}">
                <a16:creationId xmlns:a16="http://schemas.microsoft.com/office/drawing/2014/main" id="{23FB792A-2720-3045-8FA1-6D225048A77C}"/>
              </a:ext>
            </a:extLst>
          </p:cNvPr>
          <p:cNvSpPr txBox="1"/>
          <p:nvPr/>
        </p:nvSpPr>
        <p:spPr>
          <a:xfrm>
            <a:off x="6900863" y="4484444"/>
            <a:ext cx="2243137" cy="954107"/>
          </a:xfrm>
          <a:prstGeom prst="rect">
            <a:avLst/>
          </a:prstGeom>
          <a:noFill/>
        </p:spPr>
        <p:txBody>
          <a:bodyPr wrap="square" rtlCol="0">
            <a:spAutoFit/>
          </a:bodyPr>
          <a:lstStyle/>
          <a:p>
            <a:r>
              <a:rPr lang="en-US" sz="1400" dirty="0" err="1">
                <a:solidFill>
                  <a:schemeClr val="accent6"/>
                </a:solidFill>
              </a:rPr>
              <a:t>f</a:t>
            </a:r>
            <a:r>
              <a:rPr lang="en-US" sz="1400" baseline="-25000" dirty="0" err="1">
                <a:solidFill>
                  <a:schemeClr val="accent6"/>
                </a:solidFill>
              </a:rPr>
              <a:t>z</a:t>
            </a:r>
            <a:r>
              <a:rPr lang="en-US" sz="1400" dirty="0">
                <a:solidFill>
                  <a:schemeClr val="accent6"/>
                </a:solidFill>
              </a:rPr>
              <a:t> or </a:t>
            </a:r>
            <a:r>
              <a:rPr lang="en-US" sz="1400" dirty="0" err="1">
                <a:solidFill>
                  <a:schemeClr val="accent6"/>
                </a:solidFill>
              </a:rPr>
              <a:t>f</a:t>
            </a:r>
            <a:r>
              <a:rPr lang="en-US" sz="1400" baseline="-25000" dirty="0" err="1">
                <a:solidFill>
                  <a:schemeClr val="accent6"/>
                </a:solidFill>
              </a:rPr>
              <a:t>p</a:t>
            </a:r>
            <a:r>
              <a:rPr lang="en-US" sz="1400" dirty="0">
                <a:solidFill>
                  <a:schemeClr val="accent6"/>
                </a:solidFill>
              </a:rPr>
              <a:t> , or combo is right about where we expect. Or the </a:t>
            </a:r>
            <a:r>
              <a:rPr lang="en-US" sz="1400" dirty="0" err="1">
                <a:solidFill>
                  <a:schemeClr val="accent6"/>
                </a:solidFill>
              </a:rPr>
              <a:t>fz:fp</a:t>
            </a:r>
            <a:r>
              <a:rPr lang="en-US" sz="1400" dirty="0">
                <a:solidFill>
                  <a:schemeClr val="accent6"/>
                </a:solidFill>
              </a:rPr>
              <a:t> is close enough to “canceling” to ignore</a:t>
            </a:r>
          </a:p>
        </p:txBody>
      </p:sp>
      <p:sp>
        <p:nvSpPr>
          <p:cNvPr id="30" name="TextBox 29">
            <a:extLst>
              <a:ext uri="{FF2B5EF4-FFF2-40B4-BE49-F238E27FC236}">
                <a16:creationId xmlns:a16="http://schemas.microsoft.com/office/drawing/2014/main" id="{AA2AA9CD-3283-2C49-A127-9F09A9F7E1DD}"/>
              </a:ext>
            </a:extLst>
          </p:cNvPr>
          <p:cNvSpPr txBox="1"/>
          <p:nvPr/>
        </p:nvSpPr>
        <p:spPr>
          <a:xfrm>
            <a:off x="6900863" y="5359646"/>
            <a:ext cx="2243137" cy="1169551"/>
          </a:xfrm>
          <a:prstGeom prst="rect">
            <a:avLst/>
          </a:prstGeom>
          <a:noFill/>
        </p:spPr>
        <p:txBody>
          <a:bodyPr wrap="square" rtlCol="0">
            <a:spAutoFit/>
          </a:bodyPr>
          <a:lstStyle/>
          <a:p>
            <a:r>
              <a:rPr lang="en-US" sz="1400" dirty="0" err="1">
                <a:solidFill>
                  <a:schemeClr val="accent4">
                    <a:lumMod val="60000"/>
                    <a:lumOff val="40000"/>
                  </a:schemeClr>
                </a:solidFill>
              </a:rPr>
              <a:t>f</a:t>
            </a:r>
            <a:r>
              <a:rPr lang="en-US" sz="1400" baseline="-25000" dirty="0" err="1">
                <a:solidFill>
                  <a:schemeClr val="accent4">
                    <a:lumMod val="60000"/>
                    <a:lumOff val="40000"/>
                  </a:schemeClr>
                </a:solidFill>
              </a:rPr>
              <a:t>z</a:t>
            </a:r>
            <a:r>
              <a:rPr lang="en-US" sz="1400" dirty="0">
                <a:solidFill>
                  <a:schemeClr val="accent4">
                    <a:lumMod val="60000"/>
                    <a:lumOff val="40000"/>
                  </a:schemeClr>
                </a:solidFill>
              </a:rPr>
              <a:t> or </a:t>
            </a:r>
            <a:r>
              <a:rPr lang="en-US" sz="1400" dirty="0" err="1">
                <a:solidFill>
                  <a:schemeClr val="accent4">
                    <a:lumMod val="60000"/>
                    <a:lumOff val="40000"/>
                  </a:schemeClr>
                </a:solidFill>
              </a:rPr>
              <a:t>f</a:t>
            </a:r>
            <a:r>
              <a:rPr lang="en-US" sz="1400" baseline="-25000" dirty="0" err="1">
                <a:solidFill>
                  <a:schemeClr val="accent4">
                    <a:lumMod val="60000"/>
                    <a:lumOff val="40000"/>
                  </a:schemeClr>
                </a:solidFill>
              </a:rPr>
              <a:t>p</a:t>
            </a:r>
            <a:r>
              <a:rPr lang="en-US" sz="1400" dirty="0">
                <a:solidFill>
                  <a:schemeClr val="accent4">
                    <a:lumMod val="60000"/>
                    <a:lumOff val="40000"/>
                  </a:schemeClr>
                </a:solidFill>
              </a:rPr>
              <a:t> is probably from feature X, but is pretty far off from expected, or maybe high frequency enough to not matter</a:t>
            </a:r>
          </a:p>
        </p:txBody>
      </p:sp>
      <p:sp>
        <p:nvSpPr>
          <p:cNvPr id="31" name="TextBox 30">
            <a:extLst>
              <a:ext uri="{FF2B5EF4-FFF2-40B4-BE49-F238E27FC236}">
                <a16:creationId xmlns:a16="http://schemas.microsoft.com/office/drawing/2014/main" id="{EF2AF284-18FE-1B47-B30E-6D2650A6FCDE}"/>
              </a:ext>
            </a:extLst>
          </p:cNvPr>
          <p:cNvSpPr txBox="1"/>
          <p:nvPr/>
        </p:nvSpPr>
        <p:spPr>
          <a:xfrm>
            <a:off x="6915150" y="6488668"/>
            <a:ext cx="659155" cy="369332"/>
          </a:xfrm>
          <a:prstGeom prst="rect">
            <a:avLst/>
          </a:prstGeom>
          <a:noFill/>
        </p:spPr>
        <p:txBody>
          <a:bodyPr wrap="none" rtlCol="0">
            <a:spAutoFit/>
          </a:bodyPr>
          <a:lstStyle/>
          <a:p>
            <a:r>
              <a:rPr lang="en-US" b="1" dirty="0">
                <a:solidFill>
                  <a:srgbClr val="FF0000"/>
                </a:solidFill>
              </a:rPr>
              <a:t>WUT</a:t>
            </a:r>
          </a:p>
        </p:txBody>
      </p:sp>
    </p:spTree>
    <p:extLst>
      <p:ext uri="{BB962C8B-B14F-4D97-AF65-F5344CB8AC3E}">
        <p14:creationId xmlns:p14="http://schemas.microsoft.com/office/powerpoint/2010/main" val="703907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5DB121E-4221-2C41-A359-FB7594F8234E}"/>
              </a:ext>
            </a:extLst>
          </p:cNvPr>
          <p:cNvGraphicFramePr>
            <a:graphicFrameLocks noGrp="1"/>
          </p:cNvGraphicFramePr>
          <p:nvPr>
            <p:extLst>
              <p:ext uri="{D42A27DB-BD31-4B8C-83A1-F6EECF244321}">
                <p14:modId xmlns:p14="http://schemas.microsoft.com/office/powerpoint/2010/main" val="1212259792"/>
              </p:ext>
            </p:extLst>
          </p:nvPr>
        </p:nvGraphicFramePr>
        <p:xfrm>
          <a:off x="4817884" y="3854635"/>
          <a:ext cx="4314827" cy="2892068"/>
        </p:xfrm>
        <a:graphic>
          <a:graphicData uri="http://schemas.openxmlformats.org/drawingml/2006/table">
            <a:tbl>
              <a:tblPr firstRow="1" bandRow="1">
                <a:tableStyleId>{F5AB1C69-6EDB-4FF4-983F-18BD219EF322}</a:tableStyleId>
              </a:tblPr>
              <a:tblGrid>
                <a:gridCol w="1379213">
                  <a:extLst>
                    <a:ext uri="{9D8B030D-6E8A-4147-A177-3AD203B41FA5}">
                      <a16:colId xmlns:a16="http://schemas.microsoft.com/office/drawing/2014/main" val="1635201676"/>
                    </a:ext>
                  </a:extLst>
                </a:gridCol>
                <a:gridCol w="1411614">
                  <a:extLst>
                    <a:ext uri="{9D8B030D-6E8A-4147-A177-3AD203B41FA5}">
                      <a16:colId xmlns:a16="http://schemas.microsoft.com/office/drawing/2014/main" val="3387876179"/>
                    </a:ext>
                  </a:extLst>
                </a:gridCol>
                <a:gridCol w="1524000">
                  <a:extLst>
                    <a:ext uri="{9D8B030D-6E8A-4147-A177-3AD203B41FA5}">
                      <a16:colId xmlns:a16="http://schemas.microsoft.com/office/drawing/2014/main" val="112454524"/>
                    </a:ext>
                  </a:extLst>
                </a:gridCol>
              </a:tblGrid>
              <a:tr h="398266">
                <a:tc>
                  <a:txBody>
                    <a:bodyPr/>
                    <a:lstStyle/>
                    <a:p>
                      <a:r>
                        <a:rPr lang="en-US" sz="1000" b="1" dirty="0"/>
                        <a:t>Circuit Feature Assignment</a:t>
                      </a:r>
                    </a:p>
                  </a:txBody>
                  <a:tcPr/>
                </a:tc>
                <a:tc>
                  <a:txBody>
                    <a:bodyPr/>
                    <a:lstStyle/>
                    <a:p>
                      <a:r>
                        <a:rPr lang="en-US" sz="1800" b="1" dirty="0"/>
                        <a:t>LR Fit Zeros</a:t>
                      </a:r>
                    </a:p>
                  </a:txBody>
                  <a:tcPr/>
                </a:tc>
                <a:tc>
                  <a:txBody>
                    <a:bodyPr/>
                    <a:lstStyle/>
                    <a:p>
                      <a:r>
                        <a:rPr lang="en-US" sz="1800" b="1" dirty="0"/>
                        <a:t>LR Fit Poles</a:t>
                      </a:r>
                    </a:p>
                  </a:txBody>
                  <a:tcPr/>
                </a:tc>
                <a:extLst>
                  <a:ext uri="{0D108BD9-81ED-4DB2-BD59-A6C34878D82A}">
                    <a16:rowId xmlns:a16="http://schemas.microsoft.com/office/drawing/2014/main" val="68233779"/>
                  </a:ext>
                </a:extLst>
              </a:tr>
              <a:tr h="280258">
                <a:tc>
                  <a:txBody>
                    <a:bodyPr/>
                    <a:lstStyle/>
                    <a:p>
                      <a:r>
                        <a:rPr lang="en-US" sz="1000" b="1" dirty="0"/>
                        <a:t>Coil Impedance</a:t>
                      </a:r>
                    </a:p>
                  </a:txBody>
                  <a:tcPr/>
                </a:tc>
                <a:tc>
                  <a:txBody>
                    <a:bodyPr/>
                    <a:lstStyle/>
                    <a:p>
                      <a:r>
                        <a:rPr lang="en-US" sz="1000" b="1" dirty="0"/>
                        <a:t>570.3 Hz</a:t>
                      </a:r>
                    </a:p>
                  </a:txBody>
                  <a:tcPr/>
                </a:tc>
                <a:tc>
                  <a:txBody>
                    <a:bodyPr/>
                    <a:lstStyle/>
                    <a:p>
                      <a:endParaRPr lang="en-US" sz="1000" b="1"/>
                    </a:p>
                  </a:txBody>
                  <a:tcPr/>
                </a:tc>
                <a:extLst>
                  <a:ext uri="{0D108BD9-81ED-4DB2-BD59-A6C34878D82A}">
                    <a16:rowId xmlns:a16="http://schemas.microsoft.com/office/drawing/2014/main" val="2160597237"/>
                  </a:ext>
                </a:extLst>
              </a:tr>
              <a:tr h="297484">
                <a:tc>
                  <a:txBody>
                    <a:bodyPr/>
                    <a:lstStyle/>
                    <a:p>
                      <a:r>
                        <a:rPr lang="en-US" sz="1000" b="1" dirty="0"/>
                        <a:t>RC Network</a:t>
                      </a:r>
                    </a:p>
                  </a:txBody>
                  <a:tcPr/>
                </a:tc>
                <a:tc>
                  <a:txBody>
                    <a:bodyPr/>
                    <a:lstStyle/>
                    <a:p>
                      <a:r>
                        <a:rPr lang="en-US" sz="1000" b="1" dirty="0"/>
                        <a:t>86.019 Hz</a:t>
                      </a:r>
                    </a:p>
                  </a:txBody>
                  <a:tcPr/>
                </a:tc>
                <a:tc>
                  <a:txBody>
                    <a:bodyPr/>
                    <a:lstStyle/>
                    <a:p>
                      <a:r>
                        <a:rPr lang="en-US" sz="1000" b="1" dirty="0"/>
                        <a:t>380.235 Hz</a:t>
                      </a:r>
                    </a:p>
                  </a:txBody>
                  <a:tcPr/>
                </a:tc>
                <a:extLst>
                  <a:ext uri="{0D108BD9-81ED-4DB2-BD59-A6C34878D82A}">
                    <a16:rowId xmlns:a16="http://schemas.microsoft.com/office/drawing/2014/main" val="3162479393"/>
                  </a:ext>
                </a:extLst>
              </a:tr>
              <a:tr h="280799">
                <a:tc>
                  <a:txBody>
                    <a:bodyPr/>
                    <a:lstStyle/>
                    <a:p>
                      <a:r>
                        <a:rPr lang="en-US" sz="1000" b="1" dirty="0"/>
                        <a:t>SW Closed LP</a:t>
                      </a:r>
                    </a:p>
                  </a:txBody>
                  <a:tcPr/>
                </a:tc>
                <a:tc>
                  <a:txBody>
                    <a:bodyPr/>
                    <a:lstStyle/>
                    <a:p>
                      <a:r>
                        <a:rPr lang="en-US" sz="1000" b="1" dirty="0"/>
                        <a:t>0.036 Hz</a:t>
                      </a:r>
                    </a:p>
                  </a:txBody>
                  <a:tcPr/>
                </a:tc>
                <a:tc>
                  <a:txBody>
                    <a:bodyPr/>
                    <a:lstStyle/>
                    <a:p>
                      <a:r>
                        <a:rPr lang="en-US" sz="1000" b="1" dirty="0"/>
                        <a:t>0.032 Hz</a:t>
                      </a:r>
                    </a:p>
                  </a:txBody>
                  <a:tcPr/>
                </a:tc>
                <a:extLst>
                  <a:ext uri="{0D108BD9-81ED-4DB2-BD59-A6C34878D82A}">
                    <a16:rowId xmlns:a16="http://schemas.microsoft.com/office/drawing/2014/main" val="2861131554"/>
                  </a:ext>
                </a:extLst>
              </a:tr>
              <a:tr h="280258">
                <a:tc>
                  <a:txBody>
                    <a:bodyPr/>
                    <a:lstStyle/>
                    <a:p>
                      <a:r>
                        <a:rPr lang="en-US" sz="1000" b="1" dirty="0"/>
                        <a:t>????</a:t>
                      </a:r>
                    </a:p>
                  </a:txBody>
                  <a:tcPr/>
                </a:tc>
                <a:tc>
                  <a:txBody>
                    <a:bodyPr/>
                    <a:lstStyle/>
                    <a:p>
                      <a:r>
                        <a:rPr lang="en-US" sz="1000" b="1" dirty="0"/>
                        <a:t>160.731 Hz</a:t>
                      </a:r>
                    </a:p>
                  </a:txBody>
                  <a:tcPr/>
                </a:tc>
                <a:tc>
                  <a:txBody>
                    <a:bodyPr/>
                    <a:lstStyle/>
                    <a:p>
                      <a:r>
                        <a:rPr lang="en-US" sz="1000" b="1" dirty="0"/>
                        <a:t>1104.104 Hz</a:t>
                      </a:r>
                    </a:p>
                  </a:txBody>
                  <a:tcPr/>
                </a:tc>
                <a:extLst>
                  <a:ext uri="{0D108BD9-81ED-4DB2-BD59-A6C34878D82A}">
                    <a16:rowId xmlns:a16="http://schemas.microsoft.com/office/drawing/2014/main" val="989812772"/>
                  </a:ext>
                </a:extLst>
              </a:tr>
              <a:tr h="456841">
                <a:tc>
                  <a:txBody>
                    <a:bodyPr/>
                    <a:lstStyle/>
                    <a:p>
                      <a:r>
                        <a:rPr lang="en-US" sz="1000" b="1" dirty="0"/>
                        <a:t>Nearly canceling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pair(3998.485 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         64.2946 deg)</a:t>
                      </a:r>
                    </a:p>
                    <a:p>
                      <a:endParaRPr lang="en-US" sz="1000" b="1" dirty="0"/>
                    </a:p>
                  </a:txBody>
                  <a:tcPr/>
                </a:tc>
                <a:tc>
                  <a:txBody>
                    <a:bodyPr/>
                    <a:lstStyle/>
                    <a:p>
                      <a:r>
                        <a:rPr lang="en-US" sz="1000" b="1" dirty="0"/>
                        <a:t>pair(3991.249Hz, </a:t>
                      </a:r>
                    </a:p>
                    <a:p>
                      <a:r>
                        <a:rPr lang="en-US" sz="1000" b="1" dirty="0"/>
                        <a:t>         63.6625 deg)</a:t>
                      </a:r>
                    </a:p>
                  </a:txBody>
                  <a:tcPr/>
                </a:tc>
                <a:extLst>
                  <a:ext uri="{0D108BD9-81ED-4DB2-BD59-A6C34878D82A}">
                    <a16:rowId xmlns:a16="http://schemas.microsoft.com/office/drawing/2014/main" val="3955806642"/>
                  </a:ext>
                </a:extLst>
              </a:tr>
              <a:tr h="292499">
                <a:tc>
                  <a:txBody>
                    <a:bodyPr/>
                    <a:lstStyle/>
                    <a:p>
                      <a:r>
                        <a:rPr lang="en-US" sz="1000" b="1"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pair(12280.307 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         4.400 deg)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6807.508, 11411.143</a:t>
                      </a:r>
                    </a:p>
                  </a:txBody>
                  <a:tcPr/>
                </a:tc>
                <a:extLst>
                  <a:ext uri="{0D108BD9-81ED-4DB2-BD59-A6C34878D82A}">
                    <a16:rowId xmlns:a16="http://schemas.microsoft.com/office/drawing/2014/main" val="3128557531"/>
                  </a:ext>
                </a:extLst>
              </a:tr>
              <a:tr h="410123">
                <a:tc>
                  <a:txBody>
                    <a:bodyPr/>
                    <a:lstStyle/>
                    <a:p>
                      <a:r>
                        <a:rPr lang="en-US" sz="1000" b="1" dirty="0"/>
                        <a:t>Cable impedance?</a:t>
                      </a:r>
                    </a:p>
                  </a:txBody>
                  <a:tcPr/>
                </a:tc>
                <a:tc>
                  <a:txBody>
                    <a:bodyPr/>
                    <a:lstStyle/>
                    <a:p>
                      <a:endParaRPr lang="en-US" sz="1000" b="1" dirty="0"/>
                    </a:p>
                  </a:txBody>
                  <a:tcPr/>
                </a:tc>
                <a:tc>
                  <a:txBody>
                    <a:bodyPr/>
                    <a:lstStyle/>
                    <a:p>
                      <a:r>
                        <a:rPr lang="en-US" sz="1000" b="1" dirty="0"/>
                        <a:t>pair(21818.686 Hz, </a:t>
                      </a:r>
                    </a:p>
                    <a:p>
                      <a:r>
                        <a:rPr lang="en-US" sz="1000" b="1" dirty="0"/>
                        <a:t>         59.566 deg)</a:t>
                      </a:r>
                    </a:p>
                  </a:txBody>
                  <a:tcPr/>
                </a:tc>
                <a:extLst>
                  <a:ext uri="{0D108BD9-81ED-4DB2-BD59-A6C34878D82A}">
                    <a16:rowId xmlns:a16="http://schemas.microsoft.com/office/drawing/2014/main" val="2600755705"/>
                  </a:ext>
                </a:extLst>
              </a:tr>
            </a:tbl>
          </a:graphicData>
        </a:graphic>
      </p:graphicFrame>
      <p:sp>
        <p:nvSpPr>
          <p:cNvPr id="2" name="Title 1">
            <a:extLst>
              <a:ext uri="{FF2B5EF4-FFF2-40B4-BE49-F238E27FC236}">
                <a16:creationId xmlns:a16="http://schemas.microsoft.com/office/drawing/2014/main" id="{5FC0CE21-AD0F-B840-8499-0D193697586D}"/>
              </a:ext>
            </a:extLst>
          </p:cNvPr>
          <p:cNvSpPr>
            <a:spLocks noGrp="1"/>
          </p:cNvSpPr>
          <p:nvPr>
            <p:ph type="title"/>
          </p:nvPr>
        </p:nvSpPr>
        <p:spPr/>
        <p:txBody>
          <a:bodyPr>
            <a:normAutofit fontScale="90000"/>
          </a:bodyPr>
          <a:lstStyle/>
          <a:p>
            <a:r>
              <a:rPr lang="en-US" dirty="0"/>
              <a:t>I.6.1 Fit per Coil: </a:t>
            </a:r>
            <a:r>
              <a:rPr lang="en-US" sz="3100" dirty="0"/>
              <a:t>State 1 Results Summary </a:t>
            </a:r>
            <a:endParaRPr lang="en-US" dirty="0"/>
          </a:p>
        </p:txBody>
      </p:sp>
      <p:sp>
        <p:nvSpPr>
          <p:cNvPr id="4" name="Date Placeholder 3">
            <a:extLst>
              <a:ext uri="{FF2B5EF4-FFF2-40B4-BE49-F238E27FC236}">
                <a16:creationId xmlns:a16="http://schemas.microsoft.com/office/drawing/2014/main" id="{E6E57DDC-8787-5149-B785-0795F44E0F1F}"/>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8DF68E82-7451-D646-935D-A13CCD6F3F34}"/>
              </a:ext>
            </a:extLst>
          </p:cNvPr>
          <p:cNvSpPr>
            <a:spLocks noGrp="1"/>
          </p:cNvSpPr>
          <p:nvPr>
            <p:ph type="sldNum" sz="quarter" idx="12"/>
          </p:nvPr>
        </p:nvSpPr>
        <p:spPr/>
        <p:txBody>
          <a:bodyPr/>
          <a:lstStyle/>
          <a:p>
            <a:fld id="{70339496-BD1E-F648-8321-5C9A4B4A55FA}" type="slidenum">
              <a:rPr lang="en-US" smtClean="0"/>
              <a:t>39</a:t>
            </a:fld>
            <a:endParaRPr lang="en-US"/>
          </a:p>
        </p:txBody>
      </p:sp>
      <p:graphicFrame>
        <p:nvGraphicFramePr>
          <p:cNvPr id="7" name="Table 6">
            <a:extLst>
              <a:ext uri="{FF2B5EF4-FFF2-40B4-BE49-F238E27FC236}">
                <a16:creationId xmlns:a16="http://schemas.microsoft.com/office/drawing/2014/main" id="{815A1AB4-A31B-9042-803F-6856F5058F7A}"/>
              </a:ext>
            </a:extLst>
          </p:cNvPr>
          <p:cNvGraphicFramePr>
            <a:graphicFrameLocks noGrp="1"/>
          </p:cNvGraphicFramePr>
          <p:nvPr>
            <p:extLst>
              <p:ext uri="{D42A27DB-BD31-4B8C-83A1-F6EECF244321}">
                <p14:modId xmlns:p14="http://schemas.microsoft.com/office/powerpoint/2010/main" val="2328657182"/>
              </p:ext>
            </p:extLst>
          </p:nvPr>
        </p:nvGraphicFramePr>
        <p:xfrm>
          <a:off x="171450" y="714382"/>
          <a:ext cx="4500563" cy="1947188"/>
        </p:xfrm>
        <a:graphic>
          <a:graphicData uri="http://schemas.openxmlformats.org/drawingml/2006/table">
            <a:tbl>
              <a:tblPr firstRow="1" bandRow="1">
                <a:tableStyleId>{F5AB1C69-6EDB-4FF4-983F-18BD219EF322}</a:tableStyleId>
              </a:tblPr>
              <a:tblGrid>
                <a:gridCol w="1157288">
                  <a:extLst>
                    <a:ext uri="{9D8B030D-6E8A-4147-A177-3AD203B41FA5}">
                      <a16:colId xmlns:a16="http://schemas.microsoft.com/office/drawing/2014/main" val="1635201676"/>
                    </a:ext>
                  </a:extLst>
                </a:gridCol>
                <a:gridCol w="1500187">
                  <a:extLst>
                    <a:ext uri="{9D8B030D-6E8A-4147-A177-3AD203B41FA5}">
                      <a16:colId xmlns:a16="http://schemas.microsoft.com/office/drawing/2014/main" val="3387876179"/>
                    </a:ext>
                  </a:extLst>
                </a:gridCol>
                <a:gridCol w="1843088">
                  <a:extLst>
                    <a:ext uri="{9D8B030D-6E8A-4147-A177-3AD203B41FA5}">
                      <a16:colId xmlns:a16="http://schemas.microsoft.com/office/drawing/2014/main" val="112454524"/>
                    </a:ext>
                  </a:extLst>
                </a:gridCol>
              </a:tblGrid>
              <a:tr h="398266">
                <a:tc>
                  <a:txBody>
                    <a:bodyPr/>
                    <a:lstStyle/>
                    <a:p>
                      <a:r>
                        <a:rPr lang="en-US" sz="1000" b="1" dirty="0"/>
                        <a:t>Circuit Feature Assignment</a:t>
                      </a:r>
                    </a:p>
                  </a:txBody>
                  <a:tcPr/>
                </a:tc>
                <a:tc>
                  <a:txBody>
                    <a:bodyPr/>
                    <a:lstStyle/>
                    <a:p>
                      <a:r>
                        <a:rPr lang="en-US" sz="1800" b="1" dirty="0"/>
                        <a:t>UL Fit Zeros</a:t>
                      </a:r>
                    </a:p>
                  </a:txBody>
                  <a:tcPr/>
                </a:tc>
                <a:tc>
                  <a:txBody>
                    <a:bodyPr/>
                    <a:lstStyle/>
                    <a:p>
                      <a:r>
                        <a:rPr lang="en-US" sz="1800" b="1" dirty="0"/>
                        <a:t>UL Fit Poles</a:t>
                      </a:r>
                    </a:p>
                  </a:txBody>
                  <a:tcPr/>
                </a:tc>
                <a:extLst>
                  <a:ext uri="{0D108BD9-81ED-4DB2-BD59-A6C34878D82A}">
                    <a16:rowId xmlns:a16="http://schemas.microsoft.com/office/drawing/2014/main" val="68233779"/>
                  </a:ext>
                </a:extLst>
              </a:tr>
              <a:tr h="280258">
                <a:tc>
                  <a:txBody>
                    <a:bodyPr/>
                    <a:lstStyle/>
                    <a:p>
                      <a:r>
                        <a:rPr lang="en-US" sz="1000" b="1" dirty="0"/>
                        <a:t>Coil Impedance</a:t>
                      </a:r>
                    </a:p>
                  </a:txBody>
                  <a:tcPr/>
                </a:tc>
                <a:tc>
                  <a:txBody>
                    <a:bodyPr/>
                    <a:lstStyle/>
                    <a:p>
                      <a:r>
                        <a:rPr lang="en-US" sz="1000" b="1" dirty="0"/>
                        <a:t>696.5942 Hz</a:t>
                      </a:r>
                    </a:p>
                  </a:txBody>
                  <a:tcPr/>
                </a:tc>
                <a:tc>
                  <a:txBody>
                    <a:bodyPr/>
                    <a:lstStyle/>
                    <a:p>
                      <a:endParaRPr lang="en-US" sz="1000" b="1"/>
                    </a:p>
                  </a:txBody>
                  <a:tcPr/>
                </a:tc>
                <a:extLst>
                  <a:ext uri="{0D108BD9-81ED-4DB2-BD59-A6C34878D82A}">
                    <a16:rowId xmlns:a16="http://schemas.microsoft.com/office/drawing/2014/main" val="2160597237"/>
                  </a:ext>
                </a:extLst>
              </a:tr>
              <a:tr h="297484">
                <a:tc>
                  <a:txBody>
                    <a:bodyPr/>
                    <a:lstStyle/>
                    <a:p>
                      <a:r>
                        <a:rPr lang="en-US" sz="1000" b="1" dirty="0"/>
                        <a:t>RC Network</a:t>
                      </a:r>
                    </a:p>
                  </a:txBody>
                  <a:tcPr/>
                </a:tc>
                <a:tc>
                  <a:txBody>
                    <a:bodyPr/>
                    <a:lstStyle/>
                    <a:p>
                      <a:r>
                        <a:rPr lang="en-US" sz="1000" b="1" dirty="0"/>
                        <a:t>87.0329 Hz</a:t>
                      </a:r>
                    </a:p>
                  </a:txBody>
                  <a:tcPr/>
                </a:tc>
                <a:tc>
                  <a:txBody>
                    <a:bodyPr/>
                    <a:lstStyle/>
                    <a:p>
                      <a:r>
                        <a:rPr lang="en-US" sz="1000" b="1" dirty="0"/>
                        <a:t>431.3965 Hz</a:t>
                      </a:r>
                    </a:p>
                  </a:txBody>
                  <a:tcPr/>
                </a:tc>
                <a:extLst>
                  <a:ext uri="{0D108BD9-81ED-4DB2-BD59-A6C34878D82A}">
                    <a16:rowId xmlns:a16="http://schemas.microsoft.com/office/drawing/2014/main" val="3162479393"/>
                  </a:ext>
                </a:extLst>
              </a:tr>
              <a:tr h="280799">
                <a:tc>
                  <a:txBody>
                    <a:bodyPr/>
                    <a:lstStyle/>
                    <a:p>
                      <a:r>
                        <a:rPr lang="en-US" sz="1000" b="1" dirty="0"/>
                        <a:t>SW Closed LP</a:t>
                      </a:r>
                    </a:p>
                  </a:txBody>
                  <a:tcPr/>
                </a:tc>
                <a:tc>
                  <a:txBody>
                    <a:bodyPr/>
                    <a:lstStyle/>
                    <a:p>
                      <a:r>
                        <a:rPr lang="en-US" sz="1000" b="1" dirty="0"/>
                        <a:t>0.0325 Hz</a:t>
                      </a:r>
                    </a:p>
                  </a:txBody>
                  <a:tcPr/>
                </a:tc>
                <a:tc>
                  <a:txBody>
                    <a:bodyPr/>
                    <a:lstStyle/>
                    <a:p>
                      <a:r>
                        <a:rPr lang="en-US" sz="1000" b="1" dirty="0"/>
                        <a:t>0.0293 Hz</a:t>
                      </a:r>
                    </a:p>
                  </a:txBody>
                  <a:tcPr/>
                </a:tc>
                <a:extLst>
                  <a:ext uri="{0D108BD9-81ED-4DB2-BD59-A6C34878D82A}">
                    <a16:rowId xmlns:a16="http://schemas.microsoft.com/office/drawing/2014/main" val="2861131554"/>
                  </a:ext>
                </a:extLst>
              </a:tr>
              <a:tr h="280258">
                <a:tc>
                  <a:txBody>
                    <a:bodyPr/>
                    <a:lstStyle/>
                    <a:p>
                      <a:r>
                        <a:rPr lang="en-US" sz="1000" b="1" dirty="0"/>
                        <a:t>????</a:t>
                      </a:r>
                    </a:p>
                  </a:txBody>
                  <a:tcPr/>
                </a:tc>
                <a:tc>
                  <a:txBody>
                    <a:bodyPr/>
                    <a:lstStyle/>
                    <a:p>
                      <a:r>
                        <a:rPr lang="en-US" sz="1000" b="1" dirty="0"/>
                        <a:t>2246.0201 Hz</a:t>
                      </a:r>
                    </a:p>
                  </a:txBody>
                  <a:tcPr/>
                </a:tc>
                <a:tc>
                  <a:txBody>
                    <a:bodyPr/>
                    <a:lstStyle/>
                    <a:p>
                      <a:r>
                        <a:rPr lang="en-US" sz="1000" b="1" dirty="0"/>
                        <a:t>1592.0174</a:t>
                      </a:r>
                    </a:p>
                  </a:txBody>
                  <a:tcPr/>
                </a:tc>
                <a:extLst>
                  <a:ext uri="{0D108BD9-81ED-4DB2-BD59-A6C34878D82A}">
                    <a16:rowId xmlns:a16="http://schemas.microsoft.com/office/drawing/2014/main" val="989812772"/>
                  </a:ext>
                </a:extLst>
              </a:tr>
              <a:tr h="410123">
                <a:tc>
                  <a:txBody>
                    <a:bodyPr/>
                    <a:lstStyle/>
                    <a:p>
                      <a:r>
                        <a:rPr lang="en-US" sz="1000" b="1" dirty="0"/>
                        <a:t>Cable impedance?</a:t>
                      </a:r>
                    </a:p>
                  </a:txBody>
                  <a:tcPr/>
                </a:tc>
                <a:tc>
                  <a:txBody>
                    <a:bodyPr/>
                    <a:lstStyle/>
                    <a:p>
                      <a:endParaRPr lang="en-US" sz="1000" b="1" dirty="0"/>
                    </a:p>
                  </a:txBody>
                  <a:tcPr/>
                </a:tc>
                <a:tc>
                  <a:txBody>
                    <a:bodyPr/>
                    <a:lstStyle/>
                    <a:p>
                      <a:r>
                        <a:rPr lang="en-US" sz="1000" b="1" dirty="0"/>
                        <a:t>pair(22092.54 Hz, </a:t>
                      </a:r>
                    </a:p>
                    <a:p>
                      <a:r>
                        <a:rPr lang="en-US" sz="1000" b="1" dirty="0"/>
                        <a:t>         59.37 deg)</a:t>
                      </a:r>
                    </a:p>
                  </a:txBody>
                  <a:tcPr/>
                </a:tc>
                <a:extLst>
                  <a:ext uri="{0D108BD9-81ED-4DB2-BD59-A6C34878D82A}">
                    <a16:rowId xmlns:a16="http://schemas.microsoft.com/office/drawing/2014/main" val="2600755705"/>
                  </a:ext>
                </a:extLst>
              </a:tr>
            </a:tbl>
          </a:graphicData>
        </a:graphic>
      </p:graphicFrame>
      <p:graphicFrame>
        <p:nvGraphicFramePr>
          <p:cNvPr id="9" name="Table 8">
            <a:extLst>
              <a:ext uri="{FF2B5EF4-FFF2-40B4-BE49-F238E27FC236}">
                <a16:creationId xmlns:a16="http://schemas.microsoft.com/office/drawing/2014/main" id="{C9C5B358-60B2-9947-B87D-0F347ADE715E}"/>
              </a:ext>
            </a:extLst>
          </p:cNvPr>
          <p:cNvGraphicFramePr>
            <a:graphicFrameLocks noGrp="1"/>
          </p:cNvGraphicFramePr>
          <p:nvPr>
            <p:extLst>
              <p:ext uri="{D42A27DB-BD31-4B8C-83A1-F6EECF244321}">
                <p14:modId xmlns:p14="http://schemas.microsoft.com/office/powerpoint/2010/main" val="1348867495"/>
              </p:ext>
            </p:extLst>
          </p:nvPr>
        </p:nvGraphicFramePr>
        <p:xfrm>
          <a:off x="114300" y="3830828"/>
          <a:ext cx="4600575" cy="2253677"/>
        </p:xfrm>
        <a:graphic>
          <a:graphicData uri="http://schemas.openxmlformats.org/drawingml/2006/table">
            <a:tbl>
              <a:tblPr firstRow="1" bandRow="1">
                <a:tableStyleId>{F5AB1C69-6EDB-4FF4-983F-18BD219EF322}</a:tableStyleId>
              </a:tblPr>
              <a:tblGrid>
                <a:gridCol w="1171575">
                  <a:extLst>
                    <a:ext uri="{9D8B030D-6E8A-4147-A177-3AD203B41FA5}">
                      <a16:colId xmlns:a16="http://schemas.microsoft.com/office/drawing/2014/main" val="1635201676"/>
                    </a:ext>
                  </a:extLst>
                </a:gridCol>
                <a:gridCol w="1557337">
                  <a:extLst>
                    <a:ext uri="{9D8B030D-6E8A-4147-A177-3AD203B41FA5}">
                      <a16:colId xmlns:a16="http://schemas.microsoft.com/office/drawing/2014/main" val="3387876179"/>
                    </a:ext>
                  </a:extLst>
                </a:gridCol>
                <a:gridCol w="1871663">
                  <a:extLst>
                    <a:ext uri="{9D8B030D-6E8A-4147-A177-3AD203B41FA5}">
                      <a16:colId xmlns:a16="http://schemas.microsoft.com/office/drawing/2014/main" val="112454524"/>
                    </a:ext>
                  </a:extLst>
                </a:gridCol>
              </a:tblGrid>
              <a:tr h="436373">
                <a:tc>
                  <a:txBody>
                    <a:bodyPr/>
                    <a:lstStyle/>
                    <a:p>
                      <a:r>
                        <a:rPr lang="en-US" sz="1000" b="1" dirty="0"/>
                        <a:t>Circuit Feature Assignment</a:t>
                      </a:r>
                    </a:p>
                  </a:txBody>
                  <a:tcPr/>
                </a:tc>
                <a:tc>
                  <a:txBody>
                    <a:bodyPr/>
                    <a:lstStyle/>
                    <a:p>
                      <a:r>
                        <a:rPr lang="en-US" sz="1800" b="1" dirty="0"/>
                        <a:t>LL Fit Zeros</a:t>
                      </a:r>
                    </a:p>
                  </a:txBody>
                  <a:tcPr/>
                </a:tc>
                <a:tc>
                  <a:txBody>
                    <a:bodyPr/>
                    <a:lstStyle/>
                    <a:p>
                      <a:r>
                        <a:rPr lang="en-US" sz="1800" b="1" dirty="0"/>
                        <a:t>LL Fit Poles</a:t>
                      </a:r>
                    </a:p>
                  </a:txBody>
                  <a:tcPr/>
                </a:tc>
                <a:extLst>
                  <a:ext uri="{0D108BD9-81ED-4DB2-BD59-A6C34878D82A}">
                    <a16:rowId xmlns:a16="http://schemas.microsoft.com/office/drawing/2014/main" val="68233779"/>
                  </a:ext>
                </a:extLst>
              </a:tr>
              <a:tr h="280258">
                <a:tc>
                  <a:txBody>
                    <a:bodyPr/>
                    <a:lstStyle/>
                    <a:p>
                      <a:r>
                        <a:rPr lang="en-US" sz="1000" b="1" dirty="0"/>
                        <a:t>Coil Impedance</a:t>
                      </a:r>
                    </a:p>
                  </a:txBody>
                  <a:tcPr/>
                </a:tc>
                <a:tc>
                  <a:txBody>
                    <a:bodyPr/>
                    <a:lstStyle/>
                    <a:p>
                      <a:r>
                        <a:rPr lang="en-US" sz="1000" b="1" dirty="0"/>
                        <a:t>699.0254 Hz</a:t>
                      </a:r>
                    </a:p>
                  </a:txBody>
                  <a:tcPr/>
                </a:tc>
                <a:tc>
                  <a:txBody>
                    <a:bodyPr/>
                    <a:lstStyle/>
                    <a:p>
                      <a:endParaRPr lang="en-US" sz="1000" b="1"/>
                    </a:p>
                  </a:txBody>
                  <a:tcPr/>
                </a:tc>
                <a:extLst>
                  <a:ext uri="{0D108BD9-81ED-4DB2-BD59-A6C34878D82A}">
                    <a16:rowId xmlns:a16="http://schemas.microsoft.com/office/drawing/2014/main" val="2160597237"/>
                  </a:ext>
                </a:extLst>
              </a:tr>
              <a:tr h="297484">
                <a:tc>
                  <a:txBody>
                    <a:bodyPr/>
                    <a:lstStyle/>
                    <a:p>
                      <a:r>
                        <a:rPr lang="en-US" sz="1000" b="1" dirty="0"/>
                        <a:t>RC Network</a:t>
                      </a:r>
                    </a:p>
                  </a:txBody>
                  <a:tcPr/>
                </a:tc>
                <a:tc>
                  <a:txBody>
                    <a:bodyPr/>
                    <a:lstStyle/>
                    <a:p>
                      <a:r>
                        <a:rPr lang="en-US" sz="1000" b="1" dirty="0"/>
                        <a:t>86.5228 Hz</a:t>
                      </a:r>
                    </a:p>
                  </a:txBody>
                  <a:tcPr/>
                </a:tc>
                <a:tc>
                  <a:txBody>
                    <a:bodyPr/>
                    <a:lstStyle/>
                    <a:p>
                      <a:r>
                        <a:rPr lang="en-US" sz="1000" b="1" dirty="0"/>
                        <a:t>427.0135 Hz</a:t>
                      </a:r>
                    </a:p>
                  </a:txBody>
                  <a:tcPr/>
                </a:tc>
                <a:extLst>
                  <a:ext uri="{0D108BD9-81ED-4DB2-BD59-A6C34878D82A}">
                    <a16:rowId xmlns:a16="http://schemas.microsoft.com/office/drawing/2014/main" val="3162479393"/>
                  </a:ext>
                </a:extLst>
              </a:tr>
              <a:tr h="280799">
                <a:tc>
                  <a:txBody>
                    <a:bodyPr/>
                    <a:lstStyle/>
                    <a:p>
                      <a:r>
                        <a:rPr lang="en-US" sz="1000" b="1" dirty="0"/>
                        <a:t>SW Closed LP</a:t>
                      </a:r>
                    </a:p>
                  </a:txBody>
                  <a:tcPr/>
                </a:tc>
                <a:tc>
                  <a:txBody>
                    <a:bodyPr/>
                    <a:lstStyle/>
                    <a:p>
                      <a:r>
                        <a:rPr lang="en-US" sz="1000" b="1" dirty="0"/>
                        <a:t>No fit?</a:t>
                      </a:r>
                    </a:p>
                  </a:txBody>
                  <a:tcPr/>
                </a:tc>
                <a:tc>
                  <a:txBody>
                    <a:bodyPr/>
                    <a:lstStyle/>
                    <a:p>
                      <a:r>
                        <a:rPr lang="en-US" sz="1000" b="1" dirty="0"/>
                        <a:t>No fit?</a:t>
                      </a:r>
                    </a:p>
                  </a:txBody>
                  <a:tcPr/>
                </a:tc>
                <a:extLst>
                  <a:ext uri="{0D108BD9-81ED-4DB2-BD59-A6C34878D82A}">
                    <a16:rowId xmlns:a16="http://schemas.microsoft.com/office/drawing/2014/main" val="2861131554"/>
                  </a:ext>
                </a:extLst>
              </a:tr>
              <a:tr h="280258">
                <a:tc>
                  <a:txBody>
                    <a:bodyPr/>
                    <a:lstStyle/>
                    <a:p>
                      <a:r>
                        <a:rPr lang="en-US" sz="1000" b="1" dirty="0"/>
                        <a:t>????</a:t>
                      </a:r>
                    </a:p>
                  </a:txBody>
                  <a:tcPr/>
                </a:tc>
                <a:tc>
                  <a:txBody>
                    <a:bodyPr/>
                    <a:lstStyle/>
                    <a:p>
                      <a:r>
                        <a:rPr lang="en-US" sz="1000" b="1" dirty="0"/>
                        <a:t>2315.2727, 5247.6252 Hz</a:t>
                      </a:r>
                    </a:p>
                  </a:txBody>
                  <a:tcPr/>
                </a:tc>
                <a:tc>
                  <a:txBody>
                    <a:bodyPr/>
                    <a:lstStyle/>
                    <a:p>
                      <a:r>
                        <a:rPr lang="en-US" sz="1000" b="1" dirty="0"/>
                        <a:t>1623.5029, </a:t>
                      </a:r>
                    </a:p>
                    <a:p>
                      <a:r>
                        <a:rPr lang="en-US" sz="1000" b="1" dirty="0"/>
                        <a:t>pair(5943.6595, </a:t>
                      </a:r>
                    </a:p>
                    <a:p>
                      <a:r>
                        <a:rPr lang="en-US" sz="1000" b="1" dirty="0"/>
                        <a:t>         10.6624 deg)</a:t>
                      </a:r>
                    </a:p>
                  </a:txBody>
                  <a:tcPr/>
                </a:tc>
                <a:extLst>
                  <a:ext uri="{0D108BD9-81ED-4DB2-BD59-A6C34878D82A}">
                    <a16:rowId xmlns:a16="http://schemas.microsoft.com/office/drawing/2014/main" val="989812772"/>
                  </a:ext>
                </a:extLst>
              </a:tr>
              <a:tr h="410123">
                <a:tc>
                  <a:txBody>
                    <a:bodyPr/>
                    <a:lstStyle/>
                    <a:p>
                      <a:r>
                        <a:rPr lang="en-US" sz="1000" b="1" dirty="0"/>
                        <a:t>Cable impedance?</a:t>
                      </a:r>
                    </a:p>
                  </a:txBody>
                  <a:tcPr/>
                </a:tc>
                <a:tc>
                  <a:txBody>
                    <a:bodyPr/>
                    <a:lstStyle/>
                    <a:p>
                      <a:endParaRPr lang="en-US" sz="1000" b="1" dirty="0"/>
                    </a:p>
                  </a:txBody>
                  <a:tcPr/>
                </a:tc>
                <a:tc>
                  <a:txBody>
                    <a:bodyPr/>
                    <a:lstStyle/>
                    <a:p>
                      <a:r>
                        <a:rPr lang="en-US" sz="1000" b="1" dirty="0"/>
                        <a:t>pair(21390.090 Hz, </a:t>
                      </a:r>
                    </a:p>
                    <a:p>
                      <a:r>
                        <a:rPr lang="en-US" sz="1000" b="1" dirty="0"/>
                        <a:t>         58.138 deg)</a:t>
                      </a:r>
                    </a:p>
                  </a:txBody>
                  <a:tcPr/>
                </a:tc>
                <a:extLst>
                  <a:ext uri="{0D108BD9-81ED-4DB2-BD59-A6C34878D82A}">
                    <a16:rowId xmlns:a16="http://schemas.microsoft.com/office/drawing/2014/main" val="2600755705"/>
                  </a:ext>
                </a:extLst>
              </a:tr>
            </a:tbl>
          </a:graphicData>
        </a:graphic>
      </p:graphicFrame>
      <p:graphicFrame>
        <p:nvGraphicFramePr>
          <p:cNvPr id="11" name="Table 10">
            <a:extLst>
              <a:ext uri="{FF2B5EF4-FFF2-40B4-BE49-F238E27FC236}">
                <a16:creationId xmlns:a16="http://schemas.microsoft.com/office/drawing/2014/main" id="{BC7ECA69-4F45-334C-8B9C-E2ED64EF37B2}"/>
              </a:ext>
            </a:extLst>
          </p:cNvPr>
          <p:cNvGraphicFramePr>
            <a:graphicFrameLocks noGrp="1"/>
          </p:cNvGraphicFramePr>
          <p:nvPr>
            <p:extLst>
              <p:ext uri="{D42A27DB-BD31-4B8C-83A1-F6EECF244321}">
                <p14:modId xmlns:p14="http://schemas.microsoft.com/office/powerpoint/2010/main" val="4218847903"/>
              </p:ext>
            </p:extLst>
          </p:nvPr>
        </p:nvGraphicFramePr>
        <p:xfrm>
          <a:off x="4838699" y="703624"/>
          <a:ext cx="4305300" cy="2940727"/>
        </p:xfrm>
        <a:graphic>
          <a:graphicData uri="http://schemas.openxmlformats.org/drawingml/2006/table">
            <a:tbl>
              <a:tblPr firstRow="1" bandRow="1">
                <a:tableStyleId>{F5AB1C69-6EDB-4FF4-983F-18BD219EF322}</a:tableStyleId>
              </a:tblPr>
              <a:tblGrid>
                <a:gridCol w="1358398">
                  <a:extLst>
                    <a:ext uri="{9D8B030D-6E8A-4147-A177-3AD203B41FA5}">
                      <a16:colId xmlns:a16="http://schemas.microsoft.com/office/drawing/2014/main" val="1635201676"/>
                    </a:ext>
                  </a:extLst>
                </a:gridCol>
                <a:gridCol w="1411556">
                  <a:extLst>
                    <a:ext uri="{9D8B030D-6E8A-4147-A177-3AD203B41FA5}">
                      <a16:colId xmlns:a16="http://schemas.microsoft.com/office/drawing/2014/main" val="3387876179"/>
                    </a:ext>
                  </a:extLst>
                </a:gridCol>
                <a:gridCol w="1535346">
                  <a:extLst>
                    <a:ext uri="{9D8B030D-6E8A-4147-A177-3AD203B41FA5}">
                      <a16:colId xmlns:a16="http://schemas.microsoft.com/office/drawing/2014/main" val="112454524"/>
                    </a:ext>
                  </a:extLst>
                </a:gridCol>
              </a:tblGrid>
              <a:tr h="398266">
                <a:tc>
                  <a:txBody>
                    <a:bodyPr/>
                    <a:lstStyle/>
                    <a:p>
                      <a:r>
                        <a:rPr lang="en-US" sz="1000" b="1" dirty="0"/>
                        <a:t>Circuit Feature Assignment</a:t>
                      </a:r>
                    </a:p>
                  </a:txBody>
                  <a:tcPr/>
                </a:tc>
                <a:tc>
                  <a:txBody>
                    <a:bodyPr/>
                    <a:lstStyle/>
                    <a:p>
                      <a:r>
                        <a:rPr lang="en-US" sz="1800" b="1" dirty="0"/>
                        <a:t>UR Fit Zeros</a:t>
                      </a:r>
                    </a:p>
                  </a:txBody>
                  <a:tcPr/>
                </a:tc>
                <a:tc>
                  <a:txBody>
                    <a:bodyPr/>
                    <a:lstStyle/>
                    <a:p>
                      <a:r>
                        <a:rPr lang="en-US" sz="1800" b="1" dirty="0"/>
                        <a:t>UR Fit Poles</a:t>
                      </a:r>
                    </a:p>
                  </a:txBody>
                  <a:tcPr/>
                </a:tc>
                <a:extLst>
                  <a:ext uri="{0D108BD9-81ED-4DB2-BD59-A6C34878D82A}">
                    <a16:rowId xmlns:a16="http://schemas.microsoft.com/office/drawing/2014/main" val="68233779"/>
                  </a:ext>
                </a:extLst>
              </a:tr>
              <a:tr h="280258">
                <a:tc>
                  <a:txBody>
                    <a:bodyPr/>
                    <a:lstStyle/>
                    <a:p>
                      <a:r>
                        <a:rPr lang="en-US" sz="1000" b="1" dirty="0"/>
                        <a:t>Coil Impedance</a:t>
                      </a:r>
                    </a:p>
                  </a:txBody>
                  <a:tcPr/>
                </a:tc>
                <a:tc>
                  <a:txBody>
                    <a:bodyPr/>
                    <a:lstStyle/>
                    <a:p>
                      <a:r>
                        <a:rPr lang="en-US" sz="1000" b="1" dirty="0"/>
                        <a:t>671.7041 Hz</a:t>
                      </a:r>
                    </a:p>
                  </a:txBody>
                  <a:tcPr/>
                </a:tc>
                <a:tc>
                  <a:txBody>
                    <a:bodyPr/>
                    <a:lstStyle/>
                    <a:p>
                      <a:endParaRPr lang="en-US" sz="1000" b="1" dirty="0"/>
                    </a:p>
                  </a:txBody>
                  <a:tcPr/>
                </a:tc>
                <a:extLst>
                  <a:ext uri="{0D108BD9-81ED-4DB2-BD59-A6C34878D82A}">
                    <a16:rowId xmlns:a16="http://schemas.microsoft.com/office/drawing/2014/main" val="2160597237"/>
                  </a:ext>
                </a:extLst>
              </a:tr>
              <a:tr h="297484">
                <a:tc>
                  <a:txBody>
                    <a:bodyPr/>
                    <a:lstStyle/>
                    <a:p>
                      <a:r>
                        <a:rPr lang="en-US" sz="1000" b="1" dirty="0"/>
                        <a:t>RC Network</a:t>
                      </a:r>
                    </a:p>
                  </a:txBody>
                  <a:tcPr/>
                </a:tc>
                <a:tc>
                  <a:txBody>
                    <a:bodyPr/>
                    <a:lstStyle/>
                    <a:p>
                      <a:r>
                        <a:rPr lang="en-US" sz="1000" b="1" dirty="0"/>
                        <a:t>85.9533 Hz</a:t>
                      </a:r>
                    </a:p>
                  </a:txBody>
                  <a:tcPr/>
                </a:tc>
                <a:tc>
                  <a:txBody>
                    <a:bodyPr/>
                    <a:lstStyle/>
                    <a:p>
                      <a:r>
                        <a:rPr lang="en-US" sz="1000" b="1" dirty="0"/>
                        <a:t>422.2943 Hz</a:t>
                      </a:r>
                    </a:p>
                  </a:txBody>
                  <a:tcPr/>
                </a:tc>
                <a:extLst>
                  <a:ext uri="{0D108BD9-81ED-4DB2-BD59-A6C34878D82A}">
                    <a16:rowId xmlns:a16="http://schemas.microsoft.com/office/drawing/2014/main" val="3162479393"/>
                  </a:ext>
                </a:extLst>
              </a:tr>
              <a:tr h="280799">
                <a:tc>
                  <a:txBody>
                    <a:bodyPr/>
                    <a:lstStyle/>
                    <a:p>
                      <a:r>
                        <a:rPr lang="en-US" sz="1000" b="1" dirty="0"/>
                        <a:t>SW Closed LP</a:t>
                      </a:r>
                    </a:p>
                  </a:txBody>
                  <a:tcPr/>
                </a:tc>
                <a:tc>
                  <a:txBody>
                    <a:bodyPr/>
                    <a:lstStyle/>
                    <a:p>
                      <a:r>
                        <a:rPr lang="en-US" sz="1000" b="1" dirty="0"/>
                        <a:t>No fit?</a:t>
                      </a:r>
                    </a:p>
                  </a:txBody>
                  <a:tcPr/>
                </a:tc>
                <a:tc>
                  <a:txBody>
                    <a:bodyPr/>
                    <a:lstStyle/>
                    <a:p>
                      <a:r>
                        <a:rPr lang="en-US" sz="1000" b="1" dirty="0"/>
                        <a:t>No fit?</a:t>
                      </a:r>
                    </a:p>
                  </a:txBody>
                  <a:tcPr/>
                </a:tc>
                <a:extLst>
                  <a:ext uri="{0D108BD9-81ED-4DB2-BD59-A6C34878D82A}">
                    <a16:rowId xmlns:a16="http://schemas.microsoft.com/office/drawing/2014/main" val="2861131554"/>
                  </a:ext>
                </a:extLst>
              </a:tr>
              <a:tr h="280258">
                <a:tc>
                  <a:txBody>
                    <a:bodyPr/>
                    <a:lstStyle/>
                    <a:p>
                      <a:r>
                        <a:rPr lang="en-US" sz="1000" b="1" dirty="0"/>
                        <a:t>????</a:t>
                      </a:r>
                    </a:p>
                  </a:txBody>
                  <a:tcPr/>
                </a:tc>
                <a:tc>
                  <a:txBody>
                    <a:bodyPr/>
                    <a:lstStyle/>
                    <a:p>
                      <a:r>
                        <a:rPr lang="en-US" sz="1000" b="1" dirty="0"/>
                        <a:t>2337.1901 Hz</a:t>
                      </a:r>
                    </a:p>
                  </a:txBody>
                  <a:tcPr/>
                </a:tc>
                <a:tc>
                  <a:txBody>
                    <a:bodyPr/>
                    <a:lstStyle/>
                    <a:p>
                      <a:r>
                        <a:rPr lang="en-US" sz="1000" b="1" dirty="0"/>
                        <a:t>5132.4934 Hz</a:t>
                      </a:r>
                    </a:p>
                  </a:txBody>
                  <a:tcPr/>
                </a:tc>
                <a:extLst>
                  <a:ext uri="{0D108BD9-81ED-4DB2-BD59-A6C34878D82A}">
                    <a16:rowId xmlns:a16="http://schemas.microsoft.com/office/drawing/2014/main" val="989812772"/>
                  </a:ext>
                </a:extLst>
              </a:tr>
              <a:tr h="456841">
                <a:tc>
                  <a:txBody>
                    <a:bodyPr/>
                    <a:lstStyle/>
                    <a:p>
                      <a:r>
                        <a:rPr lang="en-US" sz="1000" b="1"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pair(12262.2781 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         15.218 deg)</a:t>
                      </a:r>
                    </a:p>
                    <a:p>
                      <a:r>
                        <a:rPr lang="en-US" sz="1000" b="1" dirty="0"/>
                        <a:t>pair(12822.8952 Hz,</a:t>
                      </a:r>
                    </a:p>
                    <a:p>
                      <a:r>
                        <a:rPr lang="en-US" sz="1000" b="1" dirty="0"/>
                        <a:t>         21.5666)</a:t>
                      </a:r>
                    </a:p>
                  </a:txBody>
                  <a:tcPr/>
                </a:tc>
                <a:tc>
                  <a:txBody>
                    <a:bodyPr/>
                    <a:lstStyle/>
                    <a:p>
                      <a:r>
                        <a:rPr lang="en-US" sz="1000" b="1" dirty="0"/>
                        <a:t>pair(11037.6219 Hz, </a:t>
                      </a:r>
                    </a:p>
                    <a:p>
                      <a:r>
                        <a:rPr lang="en-US" sz="1000" b="1" dirty="0"/>
                        <a:t>         61.3485 deg)</a:t>
                      </a:r>
                    </a:p>
                  </a:txBody>
                  <a:tcPr/>
                </a:tc>
                <a:extLst>
                  <a:ext uri="{0D108BD9-81ED-4DB2-BD59-A6C34878D82A}">
                    <a16:rowId xmlns:a16="http://schemas.microsoft.com/office/drawing/2014/main" val="3955806642"/>
                  </a:ext>
                </a:extLst>
              </a:tr>
              <a:tr h="292499">
                <a:tc>
                  <a:txBody>
                    <a:bodyPr/>
                    <a:lstStyle/>
                    <a:p>
                      <a:r>
                        <a:rPr lang="en-US" sz="1000" b="1"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19443.5355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dirty="0"/>
                    </a:p>
                  </a:txBody>
                  <a:tcPr/>
                </a:tc>
                <a:extLst>
                  <a:ext uri="{0D108BD9-81ED-4DB2-BD59-A6C34878D82A}">
                    <a16:rowId xmlns:a16="http://schemas.microsoft.com/office/drawing/2014/main" val="3128557531"/>
                  </a:ext>
                </a:extLst>
              </a:tr>
              <a:tr h="410123">
                <a:tc>
                  <a:txBody>
                    <a:bodyPr/>
                    <a:lstStyle/>
                    <a:p>
                      <a:r>
                        <a:rPr lang="en-US" sz="1000" b="1" dirty="0"/>
                        <a:t>Cable impedance?</a:t>
                      </a:r>
                    </a:p>
                  </a:txBody>
                  <a:tcPr/>
                </a:tc>
                <a:tc>
                  <a:txBody>
                    <a:bodyPr/>
                    <a:lstStyle/>
                    <a:p>
                      <a:endParaRPr lang="en-US" sz="1000" b="1" dirty="0"/>
                    </a:p>
                  </a:txBody>
                  <a:tcPr/>
                </a:tc>
                <a:tc>
                  <a:txBody>
                    <a:bodyPr/>
                    <a:lstStyle/>
                    <a:p>
                      <a:r>
                        <a:rPr lang="en-US" sz="1000" b="1" dirty="0"/>
                        <a:t>pair(21731.503 Hz, </a:t>
                      </a:r>
                    </a:p>
                    <a:p>
                      <a:r>
                        <a:rPr lang="en-US" sz="1000" b="1" dirty="0"/>
                        <a:t>         73.7415 deg)</a:t>
                      </a:r>
                    </a:p>
                  </a:txBody>
                  <a:tcPr/>
                </a:tc>
                <a:extLst>
                  <a:ext uri="{0D108BD9-81ED-4DB2-BD59-A6C34878D82A}">
                    <a16:rowId xmlns:a16="http://schemas.microsoft.com/office/drawing/2014/main" val="2600755705"/>
                  </a:ext>
                </a:extLst>
              </a:tr>
            </a:tbl>
          </a:graphicData>
        </a:graphic>
      </p:graphicFrame>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3DF9C56-DBD9-554A-95C4-65F3A0E33BF7}"/>
                  </a:ext>
                </a:extLst>
              </p:cNvPr>
              <p:cNvSpPr txBox="1"/>
              <p:nvPr/>
            </p:nvSpPr>
            <p:spPr>
              <a:xfrm>
                <a:off x="107950" y="2814639"/>
                <a:ext cx="3988336" cy="285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𝑓</m:t>
                          </m:r>
                        </m:e>
                        <m:sub>
                          <m:r>
                            <a:rPr lang="en-US" b="0" i="1" smtClean="0">
                              <a:solidFill>
                                <a:schemeClr val="accent6"/>
                              </a:solidFill>
                              <a:latin typeface="Cambria Math" panose="02040503050406030204" pitchFamily="18" charset="0"/>
                            </a:rPr>
                            <m:t>𝑧</m:t>
                          </m:r>
                        </m:sub>
                        <m:sup>
                          <m:r>
                            <a:rPr lang="en-US" b="0" i="1" smtClean="0">
                              <a:solidFill>
                                <a:schemeClr val="accent6"/>
                              </a:solidFill>
                              <a:latin typeface="Cambria Math" panose="02040503050406030204" pitchFamily="18" charset="0"/>
                            </a:rPr>
                            <m:t>𝑐𝑜𝑖𝑙</m:t>
                          </m:r>
                        </m:sup>
                      </m:sSubSup>
                      <m:r>
                        <a:rPr lang="en-US" b="0" i="1" smtClean="0">
                          <a:solidFill>
                            <a:schemeClr val="accent6"/>
                          </a:solidFill>
                          <a:latin typeface="Cambria Math" panose="02040503050406030204" pitchFamily="18" charset="0"/>
                        </a:rPr>
                        <m:t>=1/</m:t>
                      </m:r>
                      <m:d>
                        <m:dPr>
                          <m:ctrlPr>
                            <a:rPr lang="en-US" i="1">
                              <a:solidFill>
                                <a:schemeClr val="accent6"/>
                              </a:solidFill>
                              <a:latin typeface="Cambria Math" panose="02040503050406030204" pitchFamily="18" charset="0"/>
                            </a:rPr>
                          </m:ctrlPr>
                        </m:dPr>
                        <m:e>
                          <m:r>
                            <a:rPr lang="en-US" i="1">
                              <a:solidFill>
                                <a:schemeClr val="accent6"/>
                              </a:solidFill>
                              <a:latin typeface="Cambria Math" panose="02040503050406030204" pitchFamily="18" charset="0"/>
                            </a:rPr>
                            <m:t>2</m:t>
                          </m:r>
                          <m:r>
                            <a:rPr lang="en-US" i="1">
                              <a:solidFill>
                                <a:schemeClr val="accent6"/>
                              </a:solidFill>
                              <a:latin typeface="Cambria Math" panose="02040503050406030204" pitchFamily="18" charset="0"/>
                              <a:ea typeface="Cambria Math" panose="02040503050406030204" pitchFamily="18" charset="0"/>
                            </a:rPr>
                            <m:t>𝜋</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𝐿</m:t>
                              </m:r>
                            </m:e>
                            <m:sub>
                              <m:r>
                                <a:rPr lang="en-US" b="0" i="1" smtClean="0">
                                  <a:solidFill>
                                    <a:schemeClr val="accent6"/>
                                  </a:solidFill>
                                  <a:latin typeface="Cambria Math" panose="02040503050406030204" pitchFamily="18" charset="0"/>
                                  <a:ea typeface="Cambria Math" panose="02040503050406030204" pitchFamily="18" charset="0"/>
                                </a:rPr>
                                <m:t>𝑐𝑜𝑖𝑙</m:t>
                              </m:r>
                            </m:sub>
                          </m:sSub>
                          <m:r>
                            <a:rPr lang="en-US" b="0" i="1" smtClean="0">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𝑅</m:t>
                              </m:r>
                            </m:e>
                            <m:sub>
                              <m:r>
                                <a:rPr lang="en-US" b="0" i="1" smtClean="0">
                                  <a:solidFill>
                                    <a:schemeClr val="accent6"/>
                                  </a:solidFill>
                                  <a:latin typeface="Cambria Math" panose="02040503050406030204" pitchFamily="18" charset="0"/>
                                  <a:ea typeface="Cambria Math" panose="02040503050406030204" pitchFamily="18" charset="0"/>
                                </a:rPr>
                                <m:t>𝑐𝑜𝑖𝑙</m:t>
                              </m:r>
                            </m:sub>
                          </m:sSub>
                        </m:e>
                      </m:d>
                      <m:r>
                        <a:rPr lang="en-US" b="0" i="1" smtClean="0">
                          <a:solidFill>
                            <a:schemeClr val="accent6"/>
                          </a:solidFill>
                          <a:latin typeface="Cambria Math" panose="02040503050406030204" pitchFamily="18" charset="0"/>
                        </a:rPr>
                        <m:t>=571.085 </m:t>
                      </m:r>
                      <m:r>
                        <a:rPr lang="en-US" b="0" i="1" smtClean="0">
                          <a:solidFill>
                            <a:schemeClr val="accent6"/>
                          </a:solidFill>
                          <a:latin typeface="Cambria Math" panose="02040503050406030204" pitchFamily="18" charset="0"/>
                        </a:rPr>
                        <m:t>𝐻𝑧</m:t>
                      </m:r>
                    </m:oMath>
                  </m:oMathPara>
                </a14:m>
                <a:endParaRPr lang="en-US" dirty="0">
                  <a:solidFill>
                    <a:schemeClr val="accent6"/>
                  </a:solidFill>
                </a:endParaRPr>
              </a:p>
            </p:txBody>
          </p:sp>
        </mc:Choice>
        <mc:Fallback xmlns="">
          <p:sp>
            <p:nvSpPr>
              <p:cNvPr id="13" name="TextBox 12">
                <a:extLst>
                  <a:ext uri="{FF2B5EF4-FFF2-40B4-BE49-F238E27FC236}">
                    <a16:creationId xmlns:a16="http://schemas.microsoft.com/office/drawing/2014/main" id="{D3DF9C56-DBD9-554A-95C4-65F3A0E33BF7}"/>
                  </a:ext>
                </a:extLst>
              </p:cNvPr>
              <p:cNvSpPr txBox="1">
                <a:spLocks noRot="1" noChangeAspect="1" noMove="1" noResize="1" noEditPoints="1" noAdjustHandles="1" noChangeArrowheads="1" noChangeShapeType="1" noTextEdit="1"/>
              </p:cNvSpPr>
              <p:nvPr/>
            </p:nvSpPr>
            <p:spPr>
              <a:xfrm>
                <a:off x="107950" y="2814639"/>
                <a:ext cx="3988336" cy="285912"/>
              </a:xfrm>
              <a:prstGeom prst="rect">
                <a:avLst/>
              </a:prstGeom>
              <a:blipFill>
                <a:blip r:embed="rId2"/>
                <a:stretch>
                  <a:fillRect l="-1587" t="-4348" r="-317"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ECE3215-78F0-9B44-9137-C10A90E3F963}"/>
                  </a:ext>
                </a:extLst>
              </p:cNvPr>
              <p:cNvSpPr txBox="1"/>
              <p:nvPr/>
            </p:nvSpPr>
            <p:spPr>
              <a:xfrm>
                <a:off x="120650" y="3157539"/>
                <a:ext cx="3523849" cy="303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2"/>
                              </a:solidFill>
                              <a:latin typeface="Cambria Math" panose="02040503050406030204" pitchFamily="18" charset="0"/>
                            </a:rPr>
                          </m:ctrlPr>
                        </m:sSubSupPr>
                        <m:e>
                          <m:r>
                            <a:rPr lang="en-US" b="0" i="1" smtClean="0">
                              <a:solidFill>
                                <a:schemeClr val="accent2"/>
                              </a:solidFill>
                              <a:latin typeface="Cambria Math" panose="02040503050406030204" pitchFamily="18" charset="0"/>
                            </a:rPr>
                            <m:t>𝑓</m:t>
                          </m:r>
                        </m:e>
                        <m:sub>
                          <m:r>
                            <a:rPr lang="en-US" b="0" i="1" smtClean="0">
                              <a:solidFill>
                                <a:schemeClr val="accent2"/>
                              </a:solidFill>
                              <a:latin typeface="Cambria Math" panose="02040503050406030204" pitchFamily="18" charset="0"/>
                            </a:rPr>
                            <m:t>𝑝</m:t>
                          </m:r>
                        </m:sub>
                        <m:sup>
                          <m:r>
                            <a:rPr lang="en-US" b="0" i="1" smtClean="0">
                              <a:solidFill>
                                <a:schemeClr val="accent2"/>
                              </a:solidFill>
                              <a:latin typeface="Cambria Math" panose="02040503050406030204" pitchFamily="18" charset="0"/>
                            </a:rPr>
                            <m:t>𝑜𝑢𝑡</m:t>
                          </m:r>
                        </m:sup>
                      </m:sSubSup>
                      <m:r>
                        <a:rPr lang="en-US" b="0" i="1" smtClean="0">
                          <a:solidFill>
                            <a:schemeClr val="accent2"/>
                          </a:solidFill>
                          <a:latin typeface="Cambria Math" panose="02040503050406030204" pitchFamily="18" charset="0"/>
                        </a:rPr>
                        <m:t>=1/</m:t>
                      </m:r>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2</m:t>
                          </m:r>
                          <m:r>
                            <a:rPr lang="en-US" i="1">
                              <a:solidFill>
                                <a:schemeClr val="accent2"/>
                              </a:solidFill>
                              <a:latin typeface="Cambria Math" panose="02040503050406030204" pitchFamily="18" charset="0"/>
                              <a:ea typeface="Cambria Math" panose="02040503050406030204" pitchFamily="18" charset="0"/>
                            </a:rPr>
                            <m:t>𝜋</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4</m:t>
                              </m:r>
                            </m:sub>
                          </m:sSub>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𝐶</m:t>
                              </m:r>
                            </m:e>
                            <m:sub>
                              <m:r>
                                <a:rPr lang="en-US" i="1">
                                  <a:solidFill>
                                    <a:schemeClr val="accent2"/>
                                  </a:solidFill>
                                  <a:latin typeface="Cambria Math" panose="02040503050406030204" pitchFamily="18" charset="0"/>
                                  <a:ea typeface="Cambria Math" panose="02040503050406030204" pitchFamily="18" charset="0"/>
                                </a:rPr>
                                <m:t>12</m:t>
                              </m:r>
                            </m:sub>
                          </m:sSub>
                        </m:e>
                      </m:d>
                      <m:r>
                        <a:rPr lang="en-US" b="0" i="1" smtClean="0">
                          <a:solidFill>
                            <a:schemeClr val="accent2"/>
                          </a:solidFill>
                          <a:latin typeface="Cambria Math" panose="02040503050406030204" pitchFamily="18" charset="0"/>
                        </a:rPr>
                        <m:t>=312.069 </m:t>
                      </m:r>
                      <m:r>
                        <a:rPr lang="en-US" b="0" i="1" smtClean="0">
                          <a:solidFill>
                            <a:schemeClr val="accent2"/>
                          </a:solidFill>
                          <a:latin typeface="Cambria Math" panose="02040503050406030204" pitchFamily="18" charset="0"/>
                        </a:rPr>
                        <m:t>𝐻𝑧</m:t>
                      </m:r>
                    </m:oMath>
                  </m:oMathPara>
                </a14:m>
                <a:endParaRPr lang="en-US" dirty="0">
                  <a:solidFill>
                    <a:schemeClr val="accent2"/>
                  </a:solidFill>
                </a:endParaRPr>
              </a:p>
            </p:txBody>
          </p:sp>
        </mc:Choice>
        <mc:Fallback xmlns="">
          <p:sp>
            <p:nvSpPr>
              <p:cNvPr id="14" name="TextBox 13">
                <a:extLst>
                  <a:ext uri="{FF2B5EF4-FFF2-40B4-BE49-F238E27FC236}">
                    <a16:creationId xmlns:a16="http://schemas.microsoft.com/office/drawing/2014/main" id="{3ECE3215-78F0-9B44-9137-C10A90E3F963}"/>
                  </a:ext>
                </a:extLst>
              </p:cNvPr>
              <p:cNvSpPr txBox="1">
                <a:spLocks noRot="1" noChangeAspect="1" noMove="1" noResize="1" noEditPoints="1" noAdjustHandles="1" noChangeArrowheads="1" noChangeShapeType="1" noTextEdit="1"/>
              </p:cNvSpPr>
              <p:nvPr/>
            </p:nvSpPr>
            <p:spPr>
              <a:xfrm>
                <a:off x="120650" y="3157539"/>
                <a:ext cx="3523849" cy="303288"/>
              </a:xfrm>
              <a:prstGeom prst="rect">
                <a:avLst/>
              </a:prstGeom>
              <a:blipFill>
                <a:blip r:embed="rId3"/>
                <a:stretch>
                  <a:fillRect l="-1799" t="-8000" r="-719"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7BB63C6-131E-9F43-B1A3-A5069B63E9DF}"/>
                  </a:ext>
                </a:extLst>
              </p:cNvPr>
              <p:cNvSpPr txBox="1"/>
              <p:nvPr/>
            </p:nvSpPr>
            <p:spPr>
              <a:xfrm>
                <a:off x="107950" y="3500439"/>
                <a:ext cx="40504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𝑓</m:t>
                          </m:r>
                        </m:e>
                        <m:sub>
                          <m:r>
                            <a:rPr lang="en-US" b="0" i="1" smtClean="0">
                              <a:solidFill>
                                <a:schemeClr val="accent6"/>
                              </a:solidFill>
                              <a:latin typeface="Cambria Math" panose="02040503050406030204" pitchFamily="18" charset="0"/>
                            </a:rPr>
                            <m:t>𝑧</m:t>
                          </m:r>
                        </m:sub>
                        <m:sup>
                          <m:r>
                            <a:rPr lang="en-US" b="0" i="1" smtClean="0">
                              <a:solidFill>
                                <a:schemeClr val="accent6"/>
                              </a:solidFill>
                              <a:latin typeface="Cambria Math" panose="02040503050406030204" pitchFamily="18" charset="0"/>
                            </a:rPr>
                            <m:t>𝑜𝑢𝑡</m:t>
                          </m:r>
                        </m:sup>
                      </m:sSubSup>
                      <m:r>
                        <a:rPr lang="en-US" b="0" i="1" smtClean="0">
                          <a:solidFill>
                            <a:schemeClr val="accent6"/>
                          </a:solidFill>
                          <a:latin typeface="Cambria Math" panose="02040503050406030204" pitchFamily="18" charset="0"/>
                        </a:rPr>
                        <m:t>=1/</m:t>
                      </m:r>
                      <m:d>
                        <m:dPr>
                          <m:ctrlPr>
                            <a:rPr lang="en-US" i="1">
                              <a:solidFill>
                                <a:schemeClr val="accent6"/>
                              </a:solidFill>
                              <a:latin typeface="Cambria Math" panose="02040503050406030204" pitchFamily="18" charset="0"/>
                            </a:rPr>
                          </m:ctrlPr>
                        </m:dPr>
                        <m:e>
                          <m:r>
                            <a:rPr lang="en-US" i="1">
                              <a:solidFill>
                                <a:schemeClr val="accent6"/>
                              </a:solidFill>
                              <a:latin typeface="Cambria Math" panose="02040503050406030204" pitchFamily="18" charset="0"/>
                            </a:rPr>
                            <m:t>2</m:t>
                          </m:r>
                          <m:r>
                            <a:rPr lang="en-US" i="1">
                              <a:solidFill>
                                <a:schemeClr val="accent6"/>
                              </a:solidFill>
                              <a:latin typeface="Cambria Math" panose="02040503050406030204" pitchFamily="18" charset="0"/>
                              <a:ea typeface="Cambria Math" panose="02040503050406030204" pitchFamily="18" charset="0"/>
                            </a:rPr>
                            <m:t>𝜋</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m:t>
                              </m:r>
                              <m:r>
                                <a:rPr lang="en-US" i="1">
                                  <a:solidFill>
                                    <a:schemeClr val="accent6"/>
                                  </a:solidFill>
                                  <a:latin typeface="Cambria Math" panose="02040503050406030204" pitchFamily="18" charset="0"/>
                                  <a:ea typeface="Cambria Math" panose="02040503050406030204" pitchFamily="18" charset="0"/>
                                </a:rPr>
                                <m:t>𝑅</m:t>
                              </m:r>
                            </m:e>
                            <m:sub>
                              <m:r>
                                <a:rPr lang="en-US" i="1">
                                  <a:solidFill>
                                    <a:schemeClr val="accent6"/>
                                  </a:solidFill>
                                  <a:latin typeface="Cambria Math" panose="02040503050406030204" pitchFamily="18" charset="0"/>
                                  <a:ea typeface="Cambria Math" panose="02040503050406030204" pitchFamily="18" charset="0"/>
                                </a:rPr>
                                <m:t>4</m:t>
                              </m:r>
                            </m:sub>
                          </m:sSub>
                          <m:r>
                            <a:rPr lang="en-US" i="1">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𝑅</m:t>
                              </m:r>
                            </m:e>
                            <m:sub>
                              <m:r>
                                <a:rPr lang="en-US" i="1">
                                  <a:solidFill>
                                    <a:schemeClr val="accent6"/>
                                  </a:solidFill>
                                  <a:latin typeface="Cambria Math" panose="02040503050406030204" pitchFamily="18" charset="0"/>
                                  <a:ea typeface="Cambria Math" panose="02040503050406030204" pitchFamily="18" charset="0"/>
                                </a:rPr>
                                <m:t>5</m:t>
                              </m:r>
                            </m:sub>
                          </m:sSub>
                          <m:r>
                            <a:rPr lang="en-US" i="1">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𝐶</m:t>
                              </m:r>
                            </m:e>
                            <m:sub>
                              <m:r>
                                <a:rPr lang="en-US" i="1">
                                  <a:solidFill>
                                    <a:schemeClr val="accent6"/>
                                  </a:solidFill>
                                  <a:latin typeface="Cambria Math" panose="02040503050406030204" pitchFamily="18" charset="0"/>
                                  <a:ea typeface="Cambria Math" panose="02040503050406030204" pitchFamily="18" charset="0"/>
                                </a:rPr>
                                <m:t>12</m:t>
                              </m:r>
                            </m:sub>
                          </m:sSub>
                        </m:e>
                      </m:d>
                      <m:r>
                        <a:rPr lang="en-US" b="0" i="1" smtClean="0">
                          <a:solidFill>
                            <a:schemeClr val="accent6"/>
                          </a:solidFill>
                          <a:latin typeface="Cambria Math" panose="02040503050406030204" pitchFamily="18" charset="0"/>
                        </a:rPr>
                        <m:t>=85. 110 </m:t>
                      </m:r>
                      <m:r>
                        <a:rPr lang="en-US" b="0" i="1" smtClean="0">
                          <a:solidFill>
                            <a:schemeClr val="accent6"/>
                          </a:solidFill>
                          <a:latin typeface="Cambria Math" panose="02040503050406030204" pitchFamily="18" charset="0"/>
                        </a:rPr>
                        <m:t>𝐻𝑧</m:t>
                      </m:r>
                    </m:oMath>
                  </m:oMathPara>
                </a14:m>
                <a:endParaRPr lang="en-US" dirty="0">
                  <a:solidFill>
                    <a:schemeClr val="accent6"/>
                  </a:solidFill>
                </a:endParaRPr>
              </a:p>
            </p:txBody>
          </p:sp>
        </mc:Choice>
        <mc:Fallback xmlns="">
          <p:sp>
            <p:nvSpPr>
              <p:cNvPr id="15" name="TextBox 14">
                <a:extLst>
                  <a:ext uri="{FF2B5EF4-FFF2-40B4-BE49-F238E27FC236}">
                    <a16:creationId xmlns:a16="http://schemas.microsoft.com/office/drawing/2014/main" id="{D7BB63C6-131E-9F43-B1A3-A5069B63E9DF}"/>
                  </a:ext>
                </a:extLst>
              </p:cNvPr>
              <p:cNvSpPr txBox="1">
                <a:spLocks noRot="1" noChangeAspect="1" noMove="1" noResize="1" noEditPoints="1" noAdjustHandles="1" noChangeArrowheads="1" noChangeShapeType="1" noTextEdit="1"/>
              </p:cNvSpPr>
              <p:nvPr/>
            </p:nvSpPr>
            <p:spPr>
              <a:xfrm>
                <a:off x="107950" y="3500439"/>
                <a:ext cx="4050403" cy="276999"/>
              </a:xfrm>
              <a:prstGeom prst="rect">
                <a:avLst/>
              </a:prstGeom>
              <a:blipFill>
                <a:blip r:embed="rId4"/>
                <a:stretch>
                  <a:fillRect l="-1567" t="-9524" r="-627" b="-38095"/>
                </a:stretch>
              </a:blipFill>
            </p:spPr>
            <p:txBody>
              <a:bodyPr/>
              <a:lstStyle/>
              <a:p>
                <a:r>
                  <a:rPr lang="en-US">
                    <a:noFill/>
                  </a:rPr>
                  <a:t> </a:t>
                </a:r>
              </a:p>
            </p:txBody>
          </p:sp>
        </mc:Fallback>
      </mc:AlternateContent>
      <p:pic>
        <p:nvPicPr>
          <p:cNvPr id="23" name="Picture 22" descr="A picture containing drawing, table&#10;&#10;Description automatically generated">
            <a:extLst>
              <a:ext uri="{FF2B5EF4-FFF2-40B4-BE49-F238E27FC236}">
                <a16:creationId xmlns:a16="http://schemas.microsoft.com/office/drawing/2014/main" id="{1BD4FF65-127B-D544-82C4-72D28AF326B6}"/>
              </a:ext>
            </a:extLst>
          </p:cNvPr>
          <p:cNvPicPr>
            <a:picLocks noChangeAspect="1"/>
          </p:cNvPicPr>
          <p:nvPr/>
        </p:nvPicPr>
        <p:blipFill>
          <a:blip r:embed="rId5"/>
          <a:stretch>
            <a:fillRect/>
          </a:stretch>
        </p:blipFill>
        <p:spPr>
          <a:xfrm rot="5400000">
            <a:off x="7227312" y="4140820"/>
            <a:ext cx="239712" cy="479423"/>
          </a:xfrm>
          <a:prstGeom prst="rect">
            <a:avLst/>
          </a:prstGeom>
        </p:spPr>
      </p:pic>
      <p:pic>
        <p:nvPicPr>
          <p:cNvPr id="24" name="Picture 23" descr="A picture containing drawing, table&#10;&#10;Description automatically generated">
            <a:extLst>
              <a:ext uri="{FF2B5EF4-FFF2-40B4-BE49-F238E27FC236}">
                <a16:creationId xmlns:a16="http://schemas.microsoft.com/office/drawing/2014/main" id="{08B4D16A-02B3-3A46-9417-D71256B303FF}"/>
              </a:ext>
            </a:extLst>
          </p:cNvPr>
          <p:cNvPicPr>
            <a:picLocks noChangeAspect="1"/>
          </p:cNvPicPr>
          <p:nvPr/>
        </p:nvPicPr>
        <p:blipFill>
          <a:blip r:embed="rId5"/>
          <a:stretch>
            <a:fillRect/>
          </a:stretch>
        </p:blipFill>
        <p:spPr>
          <a:xfrm rot="5400000">
            <a:off x="7238048" y="4450384"/>
            <a:ext cx="239712" cy="479423"/>
          </a:xfrm>
          <a:prstGeom prst="rect">
            <a:avLst/>
          </a:prstGeom>
        </p:spPr>
      </p:pic>
      <p:pic>
        <p:nvPicPr>
          <p:cNvPr id="25" name="Picture 24" descr="A picture containing drawing, table&#10;&#10;Description automatically generated">
            <a:extLst>
              <a:ext uri="{FF2B5EF4-FFF2-40B4-BE49-F238E27FC236}">
                <a16:creationId xmlns:a16="http://schemas.microsoft.com/office/drawing/2014/main" id="{04905A52-BCB2-824A-B348-DDEE706A3968}"/>
              </a:ext>
            </a:extLst>
          </p:cNvPr>
          <p:cNvPicPr>
            <a:picLocks noChangeAspect="1"/>
          </p:cNvPicPr>
          <p:nvPr/>
        </p:nvPicPr>
        <p:blipFill>
          <a:blip r:embed="rId5"/>
          <a:stretch>
            <a:fillRect/>
          </a:stretch>
        </p:blipFill>
        <p:spPr>
          <a:xfrm rot="5400000">
            <a:off x="7223759" y="4736134"/>
            <a:ext cx="239712" cy="479423"/>
          </a:xfrm>
          <a:prstGeom prst="rect">
            <a:avLst/>
          </a:prstGeom>
        </p:spPr>
      </p:pic>
      <p:pic>
        <p:nvPicPr>
          <p:cNvPr id="26" name="Picture 25" descr="A picture containing drawing, table&#10;&#10;Description automatically generated">
            <a:extLst>
              <a:ext uri="{FF2B5EF4-FFF2-40B4-BE49-F238E27FC236}">
                <a16:creationId xmlns:a16="http://schemas.microsoft.com/office/drawing/2014/main" id="{1CCCE390-7693-9F43-8289-9D7542A27866}"/>
              </a:ext>
            </a:extLst>
          </p:cNvPr>
          <p:cNvPicPr>
            <a:picLocks noChangeAspect="1"/>
          </p:cNvPicPr>
          <p:nvPr/>
        </p:nvPicPr>
        <p:blipFill>
          <a:blip r:embed="rId5"/>
          <a:stretch>
            <a:fillRect/>
          </a:stretch>
        </p:blipFill>
        <p:spPr>
          <a:xfrm rot="5400000">
            <a:off x="8770362" y="4721846"/>
            <a:ext cx="239712" cy="479423"/>
          </a:xfrm>
          <a:prstGeom prst="rect">
            <a:avLst/>
          </a:prstGeom>
        </p:spPr>
      </p:pic>
      <p:pic>
        <p:nvPicPr>
          <p:cNvPr id="27" name="Picture 26" descr="A picture containing drawing, table&#10;&#10;Description automatically generated">
            <a:extLst>
              <a:ext uri="{FF2B5EF4-FFF2-40B4-BE49-F238E27FC236}">
                <a16:creationId xmlns:a16="http://schemas.microsoft.com/office/drawing/2014/main" id="{ABEF32F2-FB83-9A4C-A1A7-46EE18674143}"/>
              </a:ext>
            </a:extLst>
          </p:cNvPr>
          <p:cNvPicPr>
            <a:picLocks noChangeAspect="1"/>
          </p:cNvPicPr>
          <p:nvPr/>
        </p:nvPicPr>
        <p:blipFill>
          <a:blip r:embed="rId5"/>
          <a:stretch>
            <a:fillRect/>
          </a:stretch>
        </p:blipFill>
        <p:spPr>
          <a:xfrm rot="5400000">
            <a:off x="8769152" y="4421809"/>
            <a:ext cx="239712" cy="479423"/>
          </a:xfrm>
          <a:prstGeom prst="rect">
            <a:avLst/>
          </a:prstGeom>
        </p:spPr>
      </p:pic>
      <p:pic>
        <p:nvPicPr>
          <p:cNvPr id="28" name="Picture 27" descr="A picture containing drawing, table&#10;&#10;Description automatically generated">
            <a:extLst>
              <a:ext uri="{FF2B5EF4-FFF2-40B4-BE49-F238E27FC236}">
                <a16:creationId xmlns:a16="http://schemas.microsoft.com/office/drawing/2014/main" id="{AA51FFAC-3C8E-5B41-A95D-927FEB79A379}"/>
              </a:ext>
            </a:extLst>
          </p:cNvPr>
          <p:cNvPicPr>
            <a:picLocks noChangeAspect="1"/>
          </p:cNvPicPr>
          <p:nvPr/>
        </p:nvPicPr>
        <p:blipFill>
          <a:blip r:embed="rId5"/>
          <a:stretch>
            <a:fillRect/>
          </a:stretch>
        </p:blipFill>
        <p:spPr>
          <a:xfrm rot="5400000">
            <a:off x="2450304" y="4418810"/>
            <a:ext cx="239712" cy="479423"/>
          </a:xfrm>
          <a:prstGeom prst="rect">
            <a:avLst/>
          </a:prstGeom>
        </p:spPr>
      </p:pic>
      <p:pic>
        <p:nvPicPr>
          <p:cNvPr id="29" name="Picture 28" descr="A picture containing drawing, table&#10;&#10;Description automatically generated">
            <a:extLst>
              <a:ext uri="{FF2B5EF4-FFF2-40B4-BE49-F238E27FC236}">
                <a16:creationId xmlns:a16="http://schemas.microsoft.com/office/drawing/2014/main" id="{596D2C8C-A2C3-0D46-94A3-9276A1CC5EAE}"/>
              </a:ext>
            </a:extLst>
          </p:cNvPr>
          <p:cNvPicPr>
            <a:picLocks noChangeAspect="1"/>
          </p:cNvPicPr>
          <p:nvPr/>
        </p:nvPicPr>
        <p:blipFill>
          <a:blip r:embed="rId5"/>
          <a:stretch>
            <a:fillRect/>
          </a:stretch>
        </p:blipFill>
        <p:spPr>
          <a:xfrm rot="5400000">
            <a:off x="2416965" y="1299372"/>
            <a:ext cx="239712" cy="479423"/>
          </a:xfrm>
          <a:prstGeom prst="rect">
            <a:avLst/>
          </a:prstGeom>
        </p:spPr>
      </p:pic>
      <p:pic>
        <p:nvPicPr>
          <p:cNvPr id="30" name="Picture 29" descr="A picture containing drawing, table&#10;&#10;Description automatically generated">
            <a:extLst>
              <a:ext uri="{FF2B5EF4-FFF2-40B4-BE49-F238E27FC236}">
                <a16:creationId xmlns:a16="http://schemas.microsoft.com/office/drawing/2014/main" id="{2C6A530E-1F08-164F-8728-ADB40733F62F}"/>
              </a:ext>
            </a:extLst>
          </p:cNvPr>
          <p:cNvPicPr>
            <a:picLocks noChangeAspect="1"/>
          </p:cNvPicPr>
          <p:nvPr/>
        </p:nvPicPr>
        <p:blipFill>
          <a:blip r:embed="rId5"/>
          <a:stretch>
            <a:fillRect/>
          </a:stretch>
        </p:blipFill>
        <p:spPr>
          <a:xfrm rot="5400000">
            <a:off x="2426490" y="1608935"/>
            <a:ext cx="239712" cy="479423"/>
          </a:xfrm>
          <a:prstGeom prst="rect">
            <a:avLst/>
          </a:prstGeom>
        </p:spPr>
      </p:pic>
      <p:pic>
        <p:nvPicPr>
          <p:cNvPr id="31" name="Picture 30" descr="A picture containing drawing, table&#10;&#10;Description automatically generated">
            <a:extLst>
              <a:ext uri="{FF2B5EF4-FFF2-40B4-BE49-F238E27FC236}">
                <a16:creationId xmlns:a16="http://schemas.microsoft.com/office/drawing/2014/main" id="{FC95AA28-1036-BC4F-AE65-E0DD32E78D1E}"/>
              </a:ext>
            </a:extLst>
          </p:cNvPr>
          <p:cNvPicPr>
            <a:picLocks noChangeAspect="1"/>
          </p:cNvPicPr>
          <p:nvPr/>
        </p:nvPicPr>
        <p:blipFill>
          <a:blip r:embed="rId5"/>
          <a:stretch>
            <a:fillRect/>
          </a:stretch>
        </p:blipFill>
        <p:spPr>
          <a:xfrm rot="5400000">
            <a:off x="4269580" y="1594648"/>
            <a:ext cx="239712" cy="479423"/>
          </a:xfrm>
          <a:prstGeom prst="rect">
            <a:avLst/>
          </a:prstGeom>
        </p:spPr>
      </p:pic>
      <p:pic>
        <p:nvPicPr>
          <p:cNvPr id="32" name="Picture 31" descr="A picture containing drawing, table&#10;&#10;Description automatically generated">
            <a:extLst>
              <a:ext uri="{FF2B5EF4-FFF2-40B4-BE49-F238E27FC236}">
                <a16:creationId xmlns:a16="http://schemas.microsoft.com/office/drawing/2014/main" id="{CDCEF33E-6AE1-5F4A-B73F-F4A62224881C}"/>
              </a:ext>
            </a:extLst>
          </p:cNvPr>
          <p:cNvPicPr>
            <a:picLocks noChangeAspect="1"/>
          </p:cNvPicPr>
          <p:nvPr/>
        </p:nvPicPr>
        <p:blipFill>
          <a:blip r:embed="rId5"/>
          <a:stretch>
            <a:fillRect/>
          </a:stretch>
        </p:blipFill>
        <p:spPr>
          <a:xfrm rot="5400000">
            <a:off x="7231289" y="1289847"/>
            <a:ext cx="239712" cy="479423"/>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62B3E32C-F7A2-0B4D-A037-072EE62632DE}"/>
              </a:ext>
            </a:extLst>
          </p:cNvPr>
          <p:cNvPicPr>
            <a:picLocks noChangeAspect="1"/>
          </p:cNvPicPr>
          <p:nvPr/>
        </p:nvPicPr>
        <p:blipFill>
          <a:blip r:embed="rId6"/>
          <a:stretch>
            <a:fillRect/>
          </a:stretch>
        </p:blipFill>
        <p:spPr>
          <a:xfrm rot="5400000">
            <a:off x="4269580" y="1297782"/>
            <a:ext cx="239713" cy="479426"/>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AE20C85F-26A9-BE45-9521-75DDF6484E9E}"/>
              </a:ext>
            </a:extLst>
          </p:cNvPr>
          <p:cNvPicPr>
            <a:picLocks noChangeAspect="1"/>
          </p:cNvPicPr>
          <p:nvPr/>
        </p:nvPicPr>
        <p:blipFill>
          <a:blip r:embed="rId6"/>
          <a:stretch>
            <a:fillRect/>
          </a:stretch>
        </p:blipFill>
        <p:spPr>
          <a:xfrm rot="5400000">
            <a:off x="2436018" y="1007270"/>
            <a:ext cx="239713" cy="479426"/>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E650930B-35BF-A34D-A026-AF2C79A4DAF3}"/>
              </a:ext>
            </a:extLst>
          </p:cNvPr>
          <p:cNvPicPr>
            <a:picLocks noChangeAspect="1"/>
          </p:cNvPicPr>
          <p:nvPr/>
        </p:nvPicPr>
        <p:blipFill>
          <a:blip r:embed="rId6"/>
          <a:stretch>
            <a:fillRect/>
          </a:stretch>
        </p:blipFill>
        <p:spPr>
          <a:xfrm rot="5400000">
            <a:off x="8741567" y="1278732"/>
            <a:ext cx="239713" cy="479426"/>
          </a:xfrm>
          <a:prstGeom prst="rect">
            <a:avLst/>
          </a:prstGeom>
        </p:spPr>
      </p:pic>
      <p:pic>
        <p:nvPicPr>
          <p:cNvPr id="39" name="Picture 38" descr="A picture containing drawing&#10;&#10;Description automatically generated">
            <a:extLst>
              <a:ext uri="{FF2B5EF4-FFF2-40B4-BE49-F238E27FC236}">
                <a16:creationId xmlns:a16="http://schemas.microsoft.com/office/drawing/2014/main" id="{F7176D76-E3B8-0445-AB97-CA0BB0D7CFEA}"/>
              </a:ext>
            </a:extLst>
          </p:cNvPr>
          <p:cNvPicPr>
            <a:picLocks noChangeAspect="1"/>
          </p:cNvPicPr>
          <p:nvPr/>
        </p:nvPicPr>
        <p:blipFill>
          <a:blip r:embed="rId6"/>
          <a:stretch>
            <a:fillRect/>
          </a:stretch>
        </p:blipFill>
        <p:spPr>
          <a:xfrm rot="5400000">
            <a:off x="4317205" y="4431510"/>
            <a:ext cx="239713" cy="479426"/>
          </a:xfrm>
          <a:prstGeom prst="rect">
            <a:avLst/>
          </a:prstGeom>
        </p:spPr>
      </p:pic>
      <p:pic>
        <p:nvPicPr>
          <p:cNvPr id="40" name="Picture 39" descr="A picture containing drawing&#10;&#10;Description automatically generated">
            <a:extLst>
              <a:ext uri="{FF2B5EF4-FFF2-40B4-BE49-F238E27FC236}">
                <a16:creationId xmlns:a16="http://schemas.microsoft.com/office/drawing/2014/main" id="{3B7BFBE6-7A32-C741-A8C0-6F87FCA1054E}"/>
              </a:ext>
            </a:extLst>
          </p:cNvPr>
          <p:cNvPicPr>
            <a:picLocks noChangeAspect="1"/>
          </p:cNvPicPr>
          <p:nvPr/>
        </p:nvPicPr>
        <p:blipFill>
          <a:blip r:embed="rId6"/>
          <a:stretch>
            <a:fillRect/>
          </a:stretch>
        </p:blipFill>
        <p:spPr>
          <a:xfrm rot="5400000">
            <a:off x="4302918" y="4745834"/>
            <a:ext cx="239713" cy="479426"/>
          </a:xfrm>
          <a:prstGeom prst="rect">
            <a:avLst/>
          </a:prstGeom>
        </p:spPr>
      </p:pic>
      <p:pic>
        <p:nvPicPr>
          <p:cNvPr id="41" name="Picture 40" descr="A picture containing drawing&#10;&#10;Description automatically generated">
            <a:extLst>
              <a:ext uri="{FF2B5EF4-FFF2-40B4-BE49-F238E27FC236}">
                <a16:creationId xmlns:a16="http://schemas.microsoft.com/office/drawing/2014/main" id="{53F20B7A-3E92-D94A-B640-F8D39B2A2934}"/>
              </a:ext>
            </a:extLst>
          </p:cNvPr>
          <p:cNvPicPr>
            <a:picLocks noChangeAspect="1"/>
          </p:cNvPicPr>
          <p:nvPr/>
        </p:nvPicPr>
        <p:blipFill>
          <a:blip r:embed="rId6"/>
          <a:stretch>
            <a:fillRect/>
          </a:stretch>
        </p:blipFill>
        <p:spPr>
          <a:xfrm rot="5400000">
            <a:off x="2445544" y="4731547"/>
            <a:ext cx="239713" cy="479426"/>
          </a:xfrm>
          <a:prstGeom prst="rect">
            <a:avLst/>
          </a:prstGeom>
        </p:spPr>
      </p:pic>
      <p:pic>
        <p:nvPicPr>
          <p:cNvPr id="42" name="Picture 41" descr="A picture containing drawing&#10;&#10;Description automatically generated">
            <a:extLst>
              <a:ext uri="{FF2B5EF4-FFF2-40B4-BE49-F238E27FC236}">
                <a16:creationId xmlns:a16="http://schemas.microsoft.com/office/drawing/2014/main" id="{5449DB72-C203-7448-830E-CF5579FE66D7}"/>
              </a:ext>
            </a:extLst>
          </p:cNvPr>
          <p:cNvPicPr>
            <a:picLocks noChangeAspect="1"/>
          </p:cNvPicPr>
          <p:nvPr/>
        </p:nvPicPr>
        <p:blipFill>
          <a:blip r:embed="rId6"/>
          <a:stretch>
            <a:fillRect/>
          </a:stretch>
        </p:blipFill>
        <p:spPr>
          <a:xfrm rot="5400000">
            <a:off x="4311743" y="5729911"/>
            <a:ext cx="239713" cy="479426"/>
          </a:xfrm>
          <a:prstGeom prst="rect">
            <a:avLst/>
          </a:prstGeom>
        </p:spPr>
      </p:pic>
      <p:pic>
        <p:nvPicPr>
          <p:cNvPr id="43" name="Picture 42" descr="A picture containing drawing&#10;&#10;Description automatically generated">
            <a:extLst>
              <a:ext uri="{FF2B5EF4-FFF2-40B4-BE49-F238E27FC236}">
                <a16:creationId xmlns:a16="http://schemas.microsoft.com/office/drawing/2014/main" id="{930672E8-B523-F64D-93F6-187B5C26B983}"/>
              </a:ext>
            </a:extLst>
          </p:cNvPr>
          <p:cNvPicPr>
            <a:picLocks noChangeAspect="1"/>
          </p:cNvPicPr>
          <p:nvPr/>
        </p:nvPicPr>
        <p:blipFill>
          <a:blip r:embed="rId6"/>
          <a:stretch>
            <a:fillRect/>
          </a:stretch>
        </p:blipFill>
        <p:spPr>
          <a:xfrm rot="5400000">
            <a:off x="8784430" y="3300508"/>
            <a:ext cx="239713" cy="479426"/>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D8A2BB34-09BB-284B-A4C1-D7D05A954CEF}"/>
              </a:ext>
            </a:extLst>
          </p:cNvPr>
          <p:cNvPicPr>
            <a:picLocks noChangeAspect="1"/>
          </p:cNvPicPr>
          <p:nvPr/>
        </p:nvPicPr>
        <p:blipFill>
          <a:blip r:embed="rId6"/>
          <a:stretch>
            <a:fillRect/>
          </a:stretch>
        </p:blipFill>
        <p:spPr>
          <a:xfrm rot="5400000">
            <a:off x="5331620" y="3288514"/>
            <a:ext cx="239713" cy="479426"/>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93D14576-041A-6948-A28C-A7948187EF7D}"/>
              </a:ext>
            </a:extLst>
          </p:cNvPr>
          <p:cNvPicPr>
            <a:picLocks noChangeAspect="1"/>
          </p:cNvPicPr>
          <p:nvPr/>
        </p:nvPicPr>
        <p:blipFill>
          <a:blip r:embed="rId6"/>
          <a:stretch>
            <a:fillRect/>
          </a:stretch>
        </p:blipFill>
        <p:spPr>
          <a:xfrm rot="5400000">
            <a:off x="4258295" y="2282745"/>
            <a:ext cx="239713" cy="479426"/>
          </a:xfrm>
          <a:prstGeom prst="rect">
            <a:avLst/>
          </a:prstGeom>
        </p:spPr>
      </p:pic>
      <p:pic>
        <p:nvPicPr>
          <p:cNvPr id="51" name="Picture 50" descr="A picture containing drawing&#10;&#10;Description automatically generated">
            <a:extLst>
              <a:ext uri="{FF2B5EF4-FFF2-40B4-BE49-F238E27FC236}">
                <a16:creationId xmlns:a16="http://schemas.microsoft.com/office/drawing/2014/main" id="{5E23B6C4-622F-1D42-AAD3-5B22544AF453}"/>
              </a:ext>
            </a:extLst>
          </p:cNvPr>
          <p:cNvPicPr>
            <a:picLocks noChangeAspect="1"/>
          </p:cNvPicPr>
          <p:nvPr/>
        </p:nvPicPr>
        <p:blipFill>
          <a:blip r:embed="rId7"/>
          <a:stretch>
            <a:fillRect/>
          </a:stretch>
        </p:blipFill>
        <p:spPr>
          <a:xfrm rot="5400000" flipH="1">
            <a:off x="4268187" y="1862386"/>
            <a:ext cx="243621" cy="492538"/>
          </a:xfrm>
          <a:prstGeom prst="rect">
            <a:avLst/>
          </a:prstGeom>
        </p:spPr>
      </p:pic>
      <p:pic>
        <p:nvPicPr>
          <p:cNvPr id="52" name="Picture 51" descr="A picture containing drawing&#10;&#10;Description automatically generated">
            <a:extLst>
              <a:ext uri="{FF2B5EF4-FFF2-40B4-BE49-F238E27FC236}">
                <a16:creationId xmlns:a16="http://schemas.microsoft.com/office/drawing/2014/main" id="{105E1C03-6F25-9141-A6F6-7A6DEBBAD9D3}"/>
              </a:ext>
            </a:extLst>
          </p:cNvPr>
          <p:cNvPicPr>
            <a:picLocks noChangeAspect="1"/>
          </p:cNvPicPr>
          <p:nvPr/>
        </p:nvPicPr>
        <p:blipFill>
          <a:blip r:embed="rId6"/>
          <a:stretch>
            <a:fillRect/>
          </a:stretch>
        </p:blipFill>
        <p:spPr>
          <a:xfrm rot="5400000">
            <a:off x="2448894" y="4143644"/>
            <a:ext cx="239713" cy="479426"/>
          </a:xfrm>
          <a:prstGeom prst="rect">
            <a:avLst/>
          </a:prstGeom>
        </p:spPr>
      </p:pic>
      <p:pic>
        <p:nvPicPr>
          <p:cNvPr id="53" name="Picture 52" descr="A picture containing drawing&#10;&#10;Description automatically generated">
            <a:extLst>
              <a:ext uri="{FF2B5EF4-FFF2-40B4-BE49-F238E27FC236}">
                <a16:creationId xmlns:a16="http://schemas.microsoft.com/office/drawing/2014/main" id="{0F234271-1C96-594F-B42E-26A1EABDBF33}"/>
              </a:ext>
            </a:extLst>
          </p:cNvPr>
          <p:cNvPicPr>
            <a:picLocks noChangeAspect="1"/>
          </p:cNvPicPr>
          <p:nvPr/>
        </p:nvPicPr>
        <p:blipFill>
          <a:blip r:embed="rId6"/>
          <a:stretch>
            <a:fillRect/>
          </a:stretch>
        </p:blipFill>
        <p:spPr>
          <a:xfrm rot="5400000">
            <a:off x="7224094" y="971467"/>
            <a:ext cx="239713" cy="479426"/>
          </a:xfrm>
          <a:prstGeom prst="rect">
            <a:avLst/>
          </a:prstGeom>
        </p:spPr>
      </p:pic>
      <p:pic>
        <p:nvPicPr>
          <p:cNvPr id="54" name="Picture 53" descr="A picture containing drawing&#10;&#10;Description automatically generated">
            <a:extLst>
              <a:ext uri="{FF2B5EF4-FFF2-40B4-BE49-F238E27FC236}">
                <a16:creationId xmlns:a16="http://schemas.microsoft.com/office/drawing/2014/main" id="{47964D5A-4A92-5341-9E2F-F5999512BDC2}"/>
              </a:ext>
            </a:extLst>
          </p:cNvPr>
          <p:cNvPicPr>
            <a:picLocks noChangeAspect="1"/>
          </p:cNvPicPr>
          <p:nvPr/>
        </p:nvPicPr>
        <p:blipFill>
          <a:blip r:embed="rId6"/>
          <a:stretch>
            <a:fillRect/>
          </a:stretch>
        </p:blipFill>
        <p:spPr>
          <a:xfrm rot="5400000">
            <a:off x="7232512" y="1569777"/>
            <a:ext cx="239713" cy="479426"/>
          </a:xfrm>
          <a:prstGeom prst="rect">
            <a:avLst/>
          </a:prstGeom>
        </p:spPr>
      </p:pic>
      <p:pic>
        <p:nvPicPr>
          <p:cNvPr id="55" name="Picture 54" descr="A picture containing drawing&#10;&#10;Description automatically generated">
            <a:extLst>
              <a:ext uri="{FF2B5EF4-FFF2-40B4-BE49-F238E27FC236}">
                <a16:creationId xmlns:a16="http://schemas.microsoft.com/office/drawing/2014/main" id="{8A309896-B0F4-674C-9E89-63E58EBD4C8A}"/>
              </a:ext>
            </a:extLst>
          </p:cNvPr>
          <p:cNvPicPr>
            <a:picLocks noChangeAspect="1"/>
          </p:cNvPicPr>
          <p:nvPr/>
        </p:nvPicPr>
        <p:blipFill>
          <a:blip r:embed="rId6"/>
          <a:stretch>
            <a:fillRect/>
          </a:stretch>
        </p:blipFill>
        <p:spPr>
          <a:xfrm rot="5400000">
            <a:off x="8750563" y="1575422"/>
            <a:ext cx="239713" cy="479426"/>
          </a:xfrm>
          <a:prstGeom prst="rect">
            <a:avLst/>
          </a:prstGeom>
        </p:spPr>
      </p:pic>
      <p:pic>
        <p:nvPicPr>
          <p:cNvPr id="56" name="Picture 55" descr="A picture containing drawing&#10;&#10;Description automatically generated">
            <a:extLst>
              <a:ext uri="{FF2B5EF4-FFF2-40B4-BE49-F238E27FC236}">
                <a16:creationId xmlns:a16="http://schemas.microsoft.com/office/drawing/2014/main" id="{1C2D8E68-0FA2-E547-BB3C-3BBACE9F84D6}"/>
              </a:ext>
            </a:extLst>
          </p:cNvPr>
          <p:cNvPicPr>
            <a:picLocks noChangeAspect="1"/>
          </p:cNvPicPr>
          <p:nvPr/>
        </p:nvPicPr>
        <p:blipFill>
          <a:blip r:embed="rId7"/>
          <a:stretch>
            <a:fillRect/>
          </a:stretch>
        </p:blipFill>
        <p:spPr>
          <a:xfrm rot="5400000" flipH="1">
            <a:off x="2422454" y="1879319"/>
            <a:ext cx="243621" cy="492538"/>
          </a:xfrm>
          <a:prstGeom prst="rect">
            <a:avLst/>
          </a:prstGeom>
        </p:spPr>
      </p:pic>
      <p:pic>
        <p:nvPicPr>
          <p:cNvPr id="58" name="Picture 57" descr="A picture containing drawing&#10;&#10;Description automatically generated">
            <a:extLst>
              <a:ext uri="{FF2B5EF4-FFF2-40B4-BE49-F238E27FC236}">
                <a16:creationId xmlns:a16="http://schemas.microsoft.com/office/drawing/2014/main" id="{E82F0AF0-D4B4-8D45-93FE-9603255BEB56}"/>
              </a:ext>
            </a:extLst>
          </p:cNvPr>
          <p:cNvPicPr>
            <a:picLocks noChangeAspect="1"/>
          </p:cNvPicPr>
          <p:nvPr/>
        </p:nvPicPr>
        <p:blipFill>
          <a:blip r:embed="rId7"/>
          <a:stretch>
            <a:fillRect/>
          </a:stretch>
        </p:blipFill>
        <p:spPr>
          <a:xfrm rot="5400000" flipH="1">
            <a:off x="7222283" y="1851096"/>
            <a:ext cx="243621" cy="492538"/>
          </a:xfrm>
          <a:prstGeom prst="rect">
            <a:avLst/>
          </a:prstGeom>
        </p:spPr>
      </p:pic>
      <p:pic>
        <p:nvPicPr>
          <p:cNvPr id="59" name="Picture 58" descr="A picture containing drawing&#10;&#10;Description automatically generated">
            <a:extLst>
              <a:ext uri="{FF2B5EF4-FFF2-40B4-BE49-F238E27FC236}">
                <a16:creationId xmlns:a16="http://schemas.microsoft.com/office/drawing/2014/main" id="{B859937B-6A9F-394E-B8F3-5FA71F10BC7A}"/>
              </a:ext>
            </a:extLst>
          </p:cNvPr>
          <p:cNvPicPr>
            <a:picLocks noChangeAspect="1"/>
          </p:cNvPicPr>
          <p:nvPr/>
        </p:nvPicPr>
        <p:blipFill>
          <a:blip r:embed="rId7"/>
          <a:stretch>
            <a:fillRect/>
          </a:stretch>
        </p:blipFill>
        <p:spPr>
          <a:xfrm rot="5400000" flipH="1">
            <a:off x="8753342" y="1845451"/>
            <a:ext cx="243621" cy="492538"/>
          </a:xfrm>
          <a:prstGeom prst="rect">
            <a:avLst/>
          </a:prstGeom>
        </p:spPr>
      </p:pic>
      <p:pic>
        <p:nvPicPr>
          <p:cNvPr id="60" name="Picture 59" descr="A picture containing drawing&#10;&#10;Description automatically generated">
            <a:extLst>
              <a:ext uri="{FF2B5EF4-FFF2-40B4-BE49-F238E27FC236}">
                <a16:creationId xmlns:a16="http://schemas.microsoft.com/office/drawing/2014/main" id="{96FF4F66-60D7-DC41-A475-AE4F94DEA78F}"/>
              </a:ext>
            </a:extLst>
          </p:cNvPr>
          <p:cNvPicPr>
            <a:picLocks noChangeAspect="1"/>
          </p:cNvPicPr>
          <p:nvPr/>
        </p:nvPicPr>
        <p:blipFill>
          <a:blip r:embed="rId7"/>
          <a:stretch>
            <a:fillRect/>
          </a:stretch>
        </p:blipFill>
        <p:spPr>
          <a:xfrm rot="5400000" flipH="1">
            <a:off x="7215970" y="2601807"/>
            <a:ext cx="243621" cy="492538"/>
          </a:xfrm>
          <a:prstGeom prst="rect">
            <a:avLst/>
          </a:prstGeom>
        </p:spPr>
      </p:pic>
      <p:pic>
        <p:nvPicPr>
          <p:cNvPr id="61" name="Picture 60" descr="A picture containing drawing&#10;&#10;Description automatically generated">
            <a:extLst>
              <a:ext uri="{FF2B5EF4-FFF2-40B4-BE49-F238E27FC236}">
                <a16:creationId xmlns:a16="http://schemas.microsoft.com/office/drawing/2014/main" id="{48590974-F815-DF46-A2F2-FB1CCE29ACAA}"/>
              </a:ext>
            </a:extLst>
          </p:cNvPr>
          <p:cNvPicPr>
            <a:picLocks noChangeAspect="1"/>
          </p:cNvPicPr>
          <p:nvPr/>
        </p:nvPicPr>
        <p:blipFill>
          <a:blip r:embed="rId7"/>
          <a:stretch>
            <a:fillRect/>
          </a:stretch>
        </p:blipFill>
        <p:spPr>
          <a:xfrm rot="5400000" flipH="1">
            <a:off x="8775920" y="2573585"/>
            <a:ext cx="243621" cy="492538"/>
          </a:xfrm>
          <a:prstGeom prst="rect">
            <a:avLst/>
          </a:prstGeom>
        </p:spPr>
      </p:pic>
      <p:pic>
        <p:nvPicPr>
          <p:cNvPr id="62" name="Picture 61" descr="A picture containing drawing&#10;&#10;Description automatically generated">
            <a:extLst>
              <a:ext uri="{FF2B5EF4-FFF2-40B4-BE49-F238E27FC236}">
                <a16:creationId xmlns:a16="http://schemas.microsoft.com/office/drawing/2014/main" id="{4ECDC78A-8A3C-0C46-88FE-438CEBB1B61B}"/>
              </a:ext>
            </a:extLst>
          </p:cNvPr>
          <p:cNvPicPr>
            <a:picLocks noChangeAspect="1"/>
          </p:cNvPicPr>
          <p:nvPr/>
        </p:nvPicPr>
        <p:blipFill>
          <a:blip r:embed="rId7"/>
          <a:stretch>
            <a:fillRect/>
          </a:stretch>
        </p:blipFill>
        <p:spPr>
          <a:xfrm rot="5400000" flipH="1">
            <a:off x="7218053" y="2895318"/>
            <a:ext cx="243621" cy="492538"/>
          </a:xfrm>
          <a:prstGeom prst="rect">
            <a:avLst/>
          </a:prstGeom>
        </p:spPr>
      </p:pic>
      <p:pic>
        <p:nvPicPr>
          <p:cNvPr id="63" name="Picture 62" descr="A picture containing drawing&#10;&#10;Description automatically generated">
            <a:extLst>
              <a:ext uri="{FF2B5EF4-FFF2-40B4-BE49-F238E27FC236}">
                <a16:creationId xmlns:a16="http://schemas.microsoft.com/office/drawing/2014/main" id="{3B7CC061-C50D-D349-A55E-157B165E0291}"/>
              </a:ext>
            </a:extLst>
          </p:cNvPr>
          <p:cNvPicPr>
            <a:picLocks noChangeAspect="1"/>
          </p:cNvPicPr>
          <p:nvPr/>
        </p:nvPicPr>
        <p:blipFill>
          <a:blip r:embed="rId6"/>
          <a:stretch>
            <a:fillRect/>
          </a:stretch>
        </p:blipFill>
        <p:spPr>
          <a:xfrm rot="5400000">
            <a:off x="8780221" y="6207398"/>
            <a:ext cx="239713" cy="479426"/>
          </a:xfrm>
          <a:prstGeom prst="rect">
            <a:avLst/>
          </a:prstGeom>
        </p:spPr>
      </p:pic>
      <p:pic>
        <p:nvPicPr>
          <p:cNvPr id="64" name="Picture 63" descr="A picture containing drawing&#10;&#10;Description automatically generated">
            <a:extLst>
              <a:ext uri="{FF2B5EF4-FFF2-40B4-BE49-F238E27FC236}">
                <a16:creationId xmlns:a16="http://schemas.microsoft.com/office/drawing/2014/main" id="{E680C5AB-63CD-ED45-82E2-E1972CED477C}"/>
              </a:ext>
            </a:extLst>
          </p:cNvPr>
          <p:cNvPicPr>
            <a:picLocks noChangeAspect="1"/>
          </p:cNvPicPr>
          <p:nvPr/>
        </p:nvPicPr>
        <p:blipFill>
          <a:blip r:embed="rId7"/>
          <a:stretch>
            <a:fillRect/>
          </a:stretch>
        </p:blipFill>
        <p:spPr>
          <a:xfrm rot="5400000" flipH="1">
            <a:off x="7221816" y="5002826"/>
            <a:ext cx="243621" cy="492538"/>
          </a:xfrm>
          <a:prstGeom prst="rect">
            <a:avLst/>
          </a:prstGeom>
        </p:spPr>
      </p:pic>
      <p:pic>
        <p:nvPicPr>
          <p:cNvPr id="65" name="Picture 64" descr="A picture containing drawing&#10;&#10;Description automatically generated">
            <a:extLst>
              <a:ext uri="{FF2B5EF4-FFF2-40B4-BE49-F238E27FC236}">
                <a16:creationId xmlns:a16="http://schemas.microsoft.com/office/drawing/2014/main" id="{CFB91ECD-0520-A843-9777-DE379B74D863}"/>
              </a:ext>
            </a:extLst>
          </p:cNvPr>
          <p:cNvPicPr>
            <a:picLocks noChangeAspect="1"/>
          </p:cNvPicPr>
          <p:nvPr/>
        </p:nvPicPr>
        <p:blipFill>
          <a:blip r:embed="rId7"/>
          <a:stretch>
            <a:fillRect/>
          </a:stretch>
        </p:blipFill>
        <p:spPr>
          <a:xfrm rot="5400000" flipH="1">
            <a:off x="8766268" y="4974604"/>
            <a:ext cx="243621" cy="492538"/>
          </a:xfrm>
          <a:prstGeom prst="rect">
            <a:avLst/>
          </a:prstGeom>
        </p:spPr>
      </p:pic>
      <p:pic>
        <p:nvPicPr>
          <p:cNvPr id="66" name="Picture 65" descr="A picture containing drawing&#10;&#10;Description automatically generated">
            <a:extLst>
              <a:ext uri="{FF2B5EF4-FFF2-40B4-BE49-F238E27FC236}">
                <a16:creationId xmlns:a16="http://schemas.microsoft.com/office/drawing/2014/main" id="{D1045D02-5155-9242-833E-C35D831F50C9}"/>
              </a:ext>
            </a:extLst>
          </p:cNvPr>
          <p:cNvPicPr>
            <a:picLocks noChangeAspect="1"/>
          </p:cNvPicPr>
          <p:nvPr/>
        </p:nvPicPr>
        <p:blipFill>
          <a:blip r:embed="rId7"/>
          <a:stretch>
            <a:fillRect/>
          </a:stretch>
        </p:blipFill>
        <p:spPr>
          <a:xfrm rot="5400000" flipH="1">
            <a:off x="7223719" y="6009241"/>
            <a:ext cx="243621" cy="492538"/>
          </a:xfrm>
          <a:prstGeom prst="rect">
            <a:avLst/>
          </a:prstGeom>
        </p:spPr>
      </p:pic>
      <p:pic>
        <p:nvPicPr>
          <p:cNvPr id="67" name="Picture 66" descr="A picture containing drawing&#10;&#10;Description automatically generated">
            <a:extLst>
              <a:ext uri="{FF2B5EF4-FFF2-40B4-BE49-F238E27FC236}">
                <a16:creationId xmlns:a16="http://schemas.microsoft.com/office/drawing/2014/main" id="{771209F0-F9CD-0A4F-A4CA-BC4FA07E40BC}"/>
              </a:ext>
            </a:extLst>
          </p:cNvPr>
          <p:cNvPicPr>
            <a:picLocks noChangeAspect="1"/>
          </p:cNvPicPr>
          <p:nvPr/>
        </p:nvPicPr>
        <p:blipFill>
          <a:blip r:embed="rId7"/>
          <a:stretch>
            <a:fillRect/>
          </a:stretch>
        </p:blipFill>
        <p:spPr>
          <a:xfrm rot="5400000" flipH="1">
            <a:off x="8775920" y="5981019"/>
            <a:ext cx="243621" cy="492538"/>
          </a:xfrm>
          <a:prstGeom prst="rect">
            <a:avLst/>
          </a:prstGeom>
        </p:spPr>
      </p:pic>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DBADCA7C-FE7E-BB45-B248-8EB1A7F1954A}"/>
                  </a:ext>
                </a:extLst>
              </p:cNvPr>
              <p:cNvSpPr/>
              <p:nvPr/>
            </p:nvSpPr>
            <p:spPr>
              <a:xfrm>
                <a:off x="14288" y="6101704"/>
                <a:ext cx="2638799" cy="455317"/>
              </a:xfrm>
              <a:prstGeom prst="rect">
                <a:avLst/>
              </a:prstGeom>
            </p:spPr>
            <p:txBody>
              <a:bodyPr wrap="none">
                <a:spAutoFit/>
              </a:bodyPr>
              <a:lstStyle/>
              <a:p>
                <a14:m>
                  <m:oMath xmlns:m="http://schemas.openxmlformats.org/officeDocument/2006/math">
                    <m:sSubSup>
                      <m:sSubSupPr>
                        <m:ctrlPr>
                          <a:rPr lang="en-US" i="1">
                            <a:solidFill>
                              <a:schemeClr val="accent2"/>
                            </a:solidFill>
                            <a:latin typeface="Cambria Math" panose="02040503050406030204" pitchFamily="18" charset="0"/>
                          </a:rPr>
                        </m:ctrlPr>
                      </m:sSubSupPr>
                      <m:e>
                        <m:r>
                          <a:rPr lang="en-US" i="1">
                            <a:solidFill>
                              <a:schemeClr val="accent2"/>
                            </a:solidFill>
                            <a:latin typeface="Cambria Math" panose="02040503050406030204" pitchFamily="18" charset="0"/>
                          </a:rPr>
                          <m:t>𝑓</m:t>
                        </m:r>
                      </m:e>
                      <m:sub>
                        <m:r>
                          <a:rPr lang="en-US" i="1">
                            <a:solidFill>
                              <a:schemeClr val="accent2"/>
                            </a:solidFill>
                            <a:latin typeface="Cambria Math" panose="02040503050406030204" pitchFamily="18" charset="0"/>
                          </a:rPr>
                          <m:t>𝑝</m:t>
                        </m:r>
                      </m:sub>
                      <m:sup>
                        <m:r>
                          <a:rPr lang="en-US" i="1">
                            <a:solidFill>
                              <a:schemeClr val="accent2"/>
                            </a:solidFill>
                            <a:latin typeface="Cambria Math" panose="02040503050406030204" pitchFamily="18" charset="0"/>
                          </a:rPr>
                          <m:t>𝑐𝑜𝑖𝑙</m:t>
                        </m:r>
                        <m:r>
                          <a:rPr lang="en-US" i="1">
                            <a:solidFill>
                              <a:schemeClr val="accent2"/>
                            </a:solidFill>
                            <a:latin typeface="Cambria Math" panose="02040503050406030204" pitchFamily="18" charset="0"/>
                          </a:rPr>
                          <m:t>||</m:t>
                        </m:r>
                        <m:r>
                          <a:rPr lang="en-US" i="1">
                            <a:solidFill>
                              <a:schemeClr val="accent2"/>
                            </a:solidFill>
                            <a:latin typeface="Cambria Math" panose="02040503050406030204" pitchFamily="18" charset="0"/>
                          </a:rPr>
                          <m:t>𝑐𝑎𝑏𝑙𝑒</m:t>
                        </m:r>
                      </m:sup>
                    </m:sSubSup>
                    <m:r>
                      <a:rPr lang="en-US" i="1">
                        <a:solidFill>
                          <a:schemeClr val="accent2"/>
                        </a:solidFill>
                        <a:latin typeface="Cambria Math" panose="02040503050406030204" pitchFamily="18" charset="0"/>
                      </a:rPr>
                      <m:t>=</m:t>
                    </m:r>
                  </m:oMath>
                </a14:m>
                <a:r>
                  <a:rPr lang="en-US" dirty="0">
                    <a:solidFill>
                      <a:schemeClr val="accent2"/>
                    </a:solidFill>
                  </a:rPr>
                  <a:t> </a:t>
                </a:r>
                <a14:m>
                  <m:oMath xmlns:m="http://schemas.openxmlformats.org/officeDocument/2006/math">
                    <m:r>
                      <a:rPr lang="en-US" i="1">
                        <a:solidFill>
                          <a:schemeClr val="accent2"/>
                        </a:solidFill>
                        <a:latin typeface="Cambria Math" panose="02040503050406030204" pitchFamily="18" charset="0"/>
                      </a:rPr>
                      <m:t>65.063 </m:t>
                    </m:r>
                    <m:r>
                      <a:rPr lang="en-US" i="1">
                        <a:solidFill>
                          <a:schemeClr val="accent2"/>
                        </a:solidFill>
                        <a:latin typeface="Cambria Math" panose="02040503050406030204" pitchFamily="18" charset="0"/>
                      </a:rPr>
                      <m:t>𝑘𝐻𝑧</m:t>
                    </m:r>
                  </m:oMath>
                </a14:m>
                <a:endParaRPr lang="en-US" dirty="0"/>
              </a:p>
            </p:txBody>
          </p:sp>
        </mc:Choice>
        <mc:Fallback xmlns="">
          <p:sp>
            <p:nvSpPr>
              <p:cNvPr id="68" name="Rectangle 67">
                <a:extLst>
                  <a:ext uri="{FF2B5EF4-FFF2-40B4-BE49-F238E27FC236}">
                    <a16:creationId xmlns:a16="http://schemas.microsoft.com/office/drawing/2014/main" id="{DBADCA7C-FE7E-BB45-B248-8EB1A7F1954A}"/>
                  </a:ext>
                </a:extLst>
              </p:cNvPr>
              <p:cNvSpPr>
                <a:spLocks noRot="1" noChangeAspect="1" noMove="1" noResize="1" noEditPoints="1" noAdjustHandles="1" noChangeArrowheads="1" noChangeShapeType="1" noTextEdit="1"/>
              </p:cNvSpPr>
              <p:nvPr/>
            </p:nvSpPr>
            <p:spPr>
              <a:xfrm>
                <a:off x="14288" y="6101704"/>
                <a:ext cx="2638799" cy="455317"/>
              </a:xfrm>
              <a:prstGeom prst="rect">
                <a:avLst/>
              </a:prstGeom>
              <a:blipFill>
                <a:blip r:embed="rId8"/>
                <a:stretch>
                  <a:fillRect b="-5556"/>
                </a:stretch>
              </a:blipFill>
            </p:spPr>
            <p:txBody>
              <a:bodyPr/>
              <a:lstStyle/>
              <a:p>
                <a:r>
                  <a:rPr lang="en-US">
                    <a:noFill/>
                  </a:rPr>
                  <a:t> </a:t>
                </a:r>
              </a:p>
            </p:txBody>
          </p:sp>
        </mc:Fallback>
      </mc:AlternateContent>
      <p:pic>
        <p:nvPicPr>
          <p:cNvPr id="71" name="Picture 70" descr="A picture containing drawing, table&#10;&#10;Description automatically generated">
            <a:extLst>
              <a:ext uri="{FF2B5EF4-FFF2-40B4-BE49-F238E27FC236}">
                <a16:creationId xmlns:a16="http://schemas.microsoft.com/office/drawing/2014/main" id="{4B3B8A25-0CD6-8244-91DC-0559B24E0465}"/>
              </a:ext>
            </a:extLst>
          </p:cNvPr>
          <p:cNvPicPr>
            <a:picLocks noChangeAspect="1"/>
          </p:cNvPicPr>
          <p:nvPr/>
        </p:nvPicPr>
        <p:blipFill>
          <a:blip r:embed="rId5"/>
          <a:stretch>
            <a:fillRect/>
          </a:stretch>
        </p:blipFill>
        <p:spPr>
          <a:xfrm rot="5400000">
            <a:off x="7226106" y="5591920"/>
            <a:ext cx="239712" cy="479423"/>
          </a:xfrm>
          <a:prstGeom prst="rect">
            <a:avLst/>
          </a:prstGeom>
        </p:spPr>
      </p:pic>
      <p:pic>
        <p:nvPicPr>
          <p:cNvPr id="72" name="Picture 71" descr="A picture containing drawing, table&#10;&#10;Description automatically generated">
            <a:extLst>
              <a:ext uri="{FF2B5EF4-FFF2-40B4-BE49-F238E27FC236}">
                <a16:creationId xmlns:a16="http://schemas.microsoft.com/office/drawing/2014/main" id="{FB558A5C-C3D0-5543-9B0B-BDB271D16291}"/>
              </a:ext>
            </a:extLst>
          </p:cNvPr>
          <p:cNvPicPr>
            <a:picLocks noChangeAspect="1"/>
          </p:cNvPicPr>
          <p:nvPr/>
        </p:nvPicPr>
        <p:blipFill>
          <a:blip r:embed="rId5"/>
          <a:stretch>
            <a:fillRect/>
          </a:stretch>
        </p:blipFill>
        <p:spPr>
          <a:xfrm rot="5400000">
            <a:off x="8772709" y="5577632"/>
            <a:ext cx="239712" cy="479423"/>
          </a:xfrm>
          <a:prstGeom prst="rect">
            <a:avLst/>
          </a:prstGeom>
        </p:spPr>
      </p:pic>
      <p:pic>
        <p:nvPicPr>
          <p:cNvPr id="73" name="Picture 72" descr="A picture containing drawing&#10;&#10;Description automatically generated">
            <a:extLst>
              <a:ext uri="{FF2B5EF4-FFF2-40B4-BE49-F238E27FC236}">
                <a16:creationId xmlns:a16="http://schemas.microsoft.com/office/drawing/2014/main" id="{FC10F568-58DE-3640-A818-2212A88D16D2}"/>
              </a:ext>
            </a:extLst>
          </p:cNvPr>
          <p:cNvPicPr>
            <a:picLocks noChangeAspect="1"/>
          </p:cNvPicPr>
          <p:nvPr/>
        </p:nvPicPr>
        <p:blipFill>
          <a:blip r:embed="rId7"/>
          <a:stretch>
            <a:fillRect/>
          </a:stretch>
        </p:blipFill>
        <p:spPr>
          <a:xfrm rot="5400000" flipH="1">
            <a:off x="4315079" y="5297247"/>
            <a:ext cx="243621" cy="492538"/>
          </a:xfrm>
          <a:prstGeom prst="rect">
            <a:avLst/>
          </a:prstGeom>
        </p:spPr>
      </p:pic>
      <p:pic>
        <p:nvPicPr>
          <p:cNvPr id="74" name="Picture 73" descr="A picture containing drawing&#10;&#10;Description automatically generated">
            <a:extLst>
              <a:ext uri="{FF2B5EF4-FFF2-40B4-BE49-F238E27FC236}">
                <a16:creationId xmlns:a16="http://schemas.microsoft.com/office/drawing/2014/main" id="{E18CD3DE-0F00-3F4F-9A7E-1BC173D8A8BF}"/>
              </a:ext>
            </a:extLst>
          </p:cNvPr>
          <p:cNvPicPr>
            <a:picLocks noChangeAspect="1"/>
          </p:cNvPicPr>
          <p:nvPr/>
        </p:nvPicPr>
        <p:blipFill>
          <a:blip r:embed="rId7"/>
          <a:stretch>
            <a:fillRect/>
          </a:stretch>
        </p:blipFill>
        <p:spPr>
          <a:xfrm rot="5400000" flipH="1">
            <a:off x="2434177" y="5302457"/>
            <a:ext cx="243621" cy="492538"/>
          </a:xfrm>
          <a:prstGeom prst="rect">
            <a:avLst/>
          </a:prstGeom>
        </p:spPr>
      </p:pic>
    </p:spTree>
    <p:extLst>
      <p:ext uri="{BB962C8B-B14F-4D97-AF65-F5344CB8AC3E}">
        <p14:creationId xmlns:p14="http://schemas.microsoft.com/office/powerpoint/2010/main" val="4166505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B76A-5F90-F04C-9683-F57705709D05}"/>
              </a:ext>
            </a:extLst>
          </p:cNvPr>
          <p:cNvSpPr>
            <a:spLocks noGrp="1"/>
          </p:cNvSpPr>
          <p:nvPr>
            <p:ph type="title"/>
          </p:nvPr>
        </p:nvSpPr>
        <p:spPr>
          <a:xfrm>
            <a:off x="0" y="2303813"/>
            <a:ext cx="9144000" cy="1973913"/>
          </a:xfrm>
        </p:spPr>
        <p:txBody>
          <a:bodyPr>
            <a:normAutofit/>
          </a:bodyPr>
          <a:lstStyle/>
          <a:p>
            <a:pPr algn="ctr"/>
            <a:r>
              <a:rPr lang="en-US" dirty="0"/>
              <a:t>PART I: </a:t>
            </a:r>
            <a:br>
              <a:rPr lang="en-US" dirty="0"/>
            </a:br>
            <a:r>
              <a:rPr lang="en-US" dirty="0"/>
              <a:t>The ETMX UIM Driver, </a:t>
            </a:r>
            <a:br>
              <a:rPr lang="en-US" dirty="0"/>
            </a:br>
            <a:r>
              <a:rPr lang="en-US" dirty="0"/>
              <a:t>from Nov 27 to Dec 03 2019</a:t>
            </a:r>
          </a:p>
        </p:txBody>
      </p:sp>
      <p:sp>
        <p:nvSpPr>
          <p:cNvPr id="4" name="Date Placeholder 3">
            <a:extLst>
              <a:ext uri="{FF2B5EF4-FFF2-40B4-BE49-F238E27FC236}">
                <a16:creationId xmlns:a16="http://schemas.microsoft.com/office/drawing/2014/main" id="{79A72023-204D-F94C-B4B7-94A5A9165A8A}"/>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36698DF1-9C10-8B44-80F2-E48E37B564FC}"/>
              </a:ext>
            </a:extLst>
          </p:cNvPr>
          <p:cNvSpPr>
            <a:spLocks noGrp="1"/>
          </p:cNvSpPr>
          <p:nvPr>
            <p:ph type="sldNum" sz="quarter" idx="12"/>
          </p:nvPr>
        </p:nvSpPr>
        <p:spPr/>
        <p:txBody>
          <a:bodyPr/>
          <a:lstStyle/>
          <a:p>
            <a:fld id="{70339496-BD1E-F648-8321-5C9A4B4A55FA}" type="slidenum">
              <a:rPr lang="en-US" smtClean="0"/>
              <a:t>4</a:t>
            </a:fld>
            <a:endParaRPr lang="en-US"/>
          </a:p>
        </p:txBody>
      </p:sp>
    </p:spTree>
    <p:extLst>
      <p:ext uri="{BB962C8B-B14F-4D97-AF65-F5344CB8AC3E}">
        <p14:creationId xmlns:p14="http://schemas.microsoft.com/office/powerpoint/2010/main" val="24757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5D9AD6-474D-EB4C-A17F-8012C704C0A2}"/>
              </a:ext>
            </a:extLst>
          </p:cNvPr>
          <p:cNvPicPr>
            <a:picLocks noChangeAspect="1"/>
          </p:cNvPicPr>
          <p:nvPr/>
        </p:nvPicPr>
        <p:blipFill>
          <a:blip r:embed="rId2"/>
          <a:stretch>
            <a:fillRect/>
          </a:stretch>
        </p:blipFill>
        <p:spPr>
          <a:xfrm>
            <a:off x="0" y="532696"/>
            <a:ext cx="6489423" cy="4282193"/>
          </a:xfrm>
          <a:prstGeom prst="rect">
            <a:avLst/>
          </a:prstGeom>
        </p:spPr>
      </p:pic>
      <p:sp>
        <p:nvSpPr>
          <p:cNvPr id="2" name="Title 1">
            <a:extLst>
              <a:ext uri="{FF2B5EF4-FFF2-40B4-BE49-F238E27FC236}">
                <a16:creationId xmlns:a16="http://schemas.microsoft.com/office/drawing/2014/main" id="{26280D34-1F37-B94C-9309-417778DF6780}"/>
              </a:ext>
            </a:extLst>
          </p:cNvPr>
          <p:cNvSpPr>
            <a:spLocks noGrp="1"/>
          </p:cNvSpPr>
          <p:nvPr>
            <p:ph type="title"/>
          </p:nvPr>
        </p:nvSpPr>
        <p:spPr/>
        <p:txBody>
          <a:bodyPr>
            <a:normAutofit fontScale="90000"/>
          </a:bodyPr>
          <a:lstStyle/>
          <a:p>
            <a:r>
              <a:rPr lang="en-US" dirty="0"/>
              <a:t>I.6.1 Fit per Coil: </a:t>
            </a:r>
            <a:r>
              <a:rPr lang="en-US" sz="3100" dirty="0"/>
              <a:t>State 1 Results LR </a:t>
            </a:r>
            <a:endParaRPr lang="en-US" dirty="0"/>
          </a:p>
        </p:txBody>
      </p:sp>
      <p:sp>
        <p:nvSpPr>
          <p:cNvPr id="4" name="Date Placeholder 3">
            <a:extLst>
              <a:ext uri="{FF2B5EF4-FFF2-40B4-BE49-F238E27FC236}">
                <a16:creationId xmlns:a16="http://schemas.microsoft.com/office/drawing/2014/main" id="{9C498FE4-7621-524E-8AF3-111BA4FC18B8}"/>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5BB986AB-EF01-1749-B7E1-485818C03B08}"/>
              </a:ext>
            </a:extLst>
          </p:cNvPr>
          <p:cNvSpPr>
            <a:spLocks noGrp="1"/>
          </p:cNvSpPr>
          <p:nvPr>
            <p:ph type="sldNum" sz="quarter" idx="12"/>
          </p:nvPr>
        </p:nvSpPr>
        <p:spPr/>
        <p:txBody>
          <a:bodyPr/>
          <a:lstStyle/>
          <a:p>
            <a:fld id="{70339496-BD1E-F648-8321-5C9A4B4A55FA}" type="slidenum">
              <a:rPr lang="en-US" smtClean="0"/>
              <a:t>40</a:t>
            </a:fld>
            <a:endParaRPr lang="en-US"/>
          </a:p>
        </p:txBody>
      </p:sp>
      <p:graphicFrame>
        <p:nvGraphicFramePr>
          <p:cNvPr id="8" name="Table 7">
            <a:extLst>
              <a:ext uri="{FF2B5EF4-FFF2-40B4-BE49-F238E27FC236}">
                <a16:creationId xmlns:a16="http://schemas.microsoft.com/office/drawing/2014/main" id="{F844F8CF-DE49-054A-9A44-010E322CEF34}"/>
              </a:ext>
            </a:extLst>
          </p:cNvPr>
          <p:cNvGraphicFramePr>
            <a:graphicFrameLocks noGrp="1"/>
          </p:cNvGraphicFramePr>
          <p:nvPr>
            <p:extLst>
              <p:ext uri="{D42A27DB-BD31-4B8C-83A1-F6EECF244321}">
                <p14:modId xmlns:p14="http://schemas.microsoft.com/office/powerpoint/2010/main" val="2191332845"/>
              </p:ext>
            </p:extLst>
          </p:nvPr>
        </p:nvGraphicFramePr>
        <p:xfrm>
          <a:off x="4817884" y="3854635"/>
          <a:ext cx="4314827" cy="2892068"/>
        </p:xfrm>
        <a:graphic>
          <a:graphicData uri="http://schemas.openxmlformats.org/drawingml/2006/table">
            <a:tbl>
              <a:tblPr firstRow="1" bandRow="1">
                <a:tableStyleId>{F5AB1C69-6EDB-4FF4-983F-18BD219EF322}</a:tableStyleId>
              </a:tblPr>
              <a:tblGrid>
                <a:gridCol w="1379213">
                  <a:extLst>
                    <a:ext uri="{9D8B030D-6E8A-4147-A177-3AD203B41FA5}">
                      <a16:colId xmlns:a16="http://schemas.microsoft.com/office/drawing/2014/main" val="1635201676"/>
                    </a:ext>
                  </a:extLst>
                </a:gridCol>
                <a:gridCol w="1411614">
                  <a:extLst>
                    <a:ext uri="{9D8B030D-6E8A-4147-A177-3AD203B41FA5}">
                      <a16:colId xmlns:a16="http://schemas.microsoft.com/office/drawing/2014/main" val="3387876179"/>
                    </a:ext>
                  </a:extLst>
                </a:gridCol>
                <a:gridCol w="1524000">
                  <a:extLst>
                    <a:ext uri="{9D8B030D-6E8A-4147-A177-3AD203B41FA5}">
                      <a16:colId xmlns:a16="http://schemas.microsoft.com/office/drawing/2014/main" val="112454524"/>
                    </a:ext>
                  </a:extLst>
                </a:gridCol>
              </a:tblGrid>
              <a:tr h="398266">
                <a:tc>
                  <a:txBody>
                    <a:bodyPr/>
                    <a:lstStyle/>
                    <a:p>
                      <a:r>
                        <a:rPr lang="en-US" sz="1000" b="1" dirty="0"/>
                        <a:t>Circuit Feature Assignment</a:t>
                      </a:r>
                    </a:p>
                  </a:txBody>
                  <a:tcPr/>
                </a:tc>
                <a:tc>
                  <a:txBody>
                    <a:bodyPr/>
                    <a:lstStyle/>
                    <a:p>
                      <a:r>
                        <a:rPr lang="en-US" sz="1600" b="1" dirty="0"/>
                        <a:t>LR Fit Zeros</a:t>
                      </a:r>
                    </a:p>
                  </a:txBody>
                  <a:tcPr/>
                </a:tc>
                <a:tc>
                  <a:txBody>
                    <a:bodyPr/>
                    <a:lstStyle/>
                    <a:p>
                      <a:r>
                        <a:rPr lang="en-US" sz="1600" b="1" dirty="0"/>
                        <a:t>LR Fit Poles</a:t>
                      </a:r>
                    </a:p>
                  </a:txBody>
                  <a:tcPr/>
                </a:tc>
                <a:extLst>
                  <a:ext uri="{0D108BD9-81ED-4DB2-BD59-A6C34878D82A}">
                    <a16:rowId xmlns:a16="http://schemas.microsoft.com/office/drawing/2014/main" val="68233779"/>
                  </a:ext>
                </a:extLst>
              </a:tr>
              <a:tr h="280258">
                <a:tc>
                  <a:txBody>
                    <a:bodyPr/>
                    <a:lstStyle/>
                    <a:p>
                      <a:r>
                        <a:rPr lang="en-US" sz="1000" b="1" dirty="0"/>
                        <a:t>Coil Impedance</a:t>
                      </a:r>
                    </a:p>
                  </a:txBody>
                  <a:tcPr/>
                </a:tc>
                <a:tc>
                  <a:txBody>
                    <a:bodyPr/>
                    <a:lstStyle/>
                    <a:p>
                      <a:r>
                        <a:rPr lang="en-US" sz="1000" b="1" dirty="0"/>
                        <a:t>570.3 Hz</a:t>
                      </a:r>
                    </a:p>
                  </a:txBody>
                  <a:tcPr/>
                </a:tc>
                <a:tc>
                  <a:txBody>
                    <a:bodyPr/>
                    <a:lstStyle/>
                    <a:p>
                      <a:endParaRPr lang="en-US" sz="1000" b="1"/>
                    </a:p>
                  </a:txBody>
                  <a:tcPr/>
                </a:tc>
                <a:extLst>
                  <a:ext uri="{0D108BD9-81ED-4DB2-BD59-A6C34878D82A}">
                    <a16:rowId xmlns:a16="http://schemas.microsoft.com/office/drawing/2014/main" val="2160597237"/>
                  </a:ext>
                </a:extLst>
              </a:tr>
              <a:tr h="297484">
                <a:tc>
                  <a:txBody>
                    <a:bodyPr/>
                    <a:lstStyle/>
                    <a:p>
                      <a:r>
                        <a:rPr lang="en-US" sz="1000" b="1" dirty="0"/>
                        <a:t>RC Network</a:t>
                      </a:r>
                    </a:p>
                  </a:txBody>
                  <a:tcPr/>
                </a:tc>
                <a:tc>
                  <a:txBody>
                    <a:bodyPr/>
                    <a:lstStyle/>
                    <a:p>
                      <a:r>
                        <a:rPr lang="en-US" sz="1000" b="1" dirty="0"/>
                        <a:t>86.019 Hz</a:t>
                      </a:r>
                    </a:p>
                  </a:txBody>
                  <a:tcPr/>
                </a:tc>
                <a:tc>
                  <a:txBody>
                    <a:bodyPr/>
                    <a:lstStyle/>
                    <a:p>
                      <a:r>
                        <a:rPr lang="en-US" sz="1000" b="1" dirty="0"/>
                        <a:t>380.235 Hz</a:t>
                      </a:r>
                    </a:p>
                  </a:txBody>
                  <a:tcPr/>
                </a:tc>
                <a:extLst>
                  <a:ext uri="{0D108BD9-81ED-4DB2-BD59-A6C34878D82A}">
                    <a16:rowId xmlns:a16="http://schemas.microsoft.com/office/drawing/2014/main" val="3162479393"/>
                  </a:ext>
                </a:extLst>
              </a:tr>
              <a:tr h="280799">
                <a:tc>
                  <a:txBody>
                    <a:bodyPr/>
                    <a:lstStyle/>
                    <a:p>
                      <a:r>
                        <a:rPr lang="en-US" sz="1000" b="1" dirty="0"/>
                        <a:t>SW Closed LP</a:t>
                      </a:r>
                    </a:p>
                  </a:txBody>
                  <a:tcPr/>
                </a:tc>
                <a:tc>
                  <a:txBody>
                    <a:bodyPr/>
                    <a:lstStyle/>
                    <a:p>
                      <a:r>
                        <a:rPr lang="en-US" sz="1000" b="1" dirty="0"/>
                        <a:t>0.036 Hz</a:t>
                      </a:r>
                    </a:p>
                  </a:txBody>
                  <a:tcPr/>
                </a:tc>
                <a:tc>
                  <a:txBody>
                    <a:bodyPr/>
                    <a:lstStyle/>
                    <a:p>
                      <a:r>
                        <a:rPr lang="en-US" sz="1000" b="1" dirty="0"/>
                        <a:t>0.032 Hz</a:t>
                      </a:r>
                    </a:p>
                  </a:txBody>
                  <a:tcPr/>
                </a:tc>
                <a:extLst>
                  <a:ext uri="{0D108BD9-81ED-4DB2-BD59-A6C34878D82A}">
                    <a16:rowId xmlns:a16="http://schemas.microsoft.com/office/drawing/2014/main" val="2861131554"/>
                  </a:ext>
                </a:extLst>
              </a:tr>
              <a:tr h="280258">
                <a:tc>
                  <a:txBody>
                    <a:bodyPr/>
                    <a:lstStyle/>
                    <a:p>
                      <a:r>
                        <a:rPr lang="en-US" sz="1000" b="1" dirty="0"/>
                        <a:t>???</a:t>
                      </a:r>
                    </a:p>
                  </a:txBody>
                  <a:tcPr/>
                </a:tc>
                <a:tc>
                  <a:txBody>
                    <a:bodyPr/>
                    <a:lstStyle/>
                    <a:p>
                      <a:r>
                        <a:rPr lang="en-US" sz="1000" b="1" dirty="0"/>
                        <a:t>160.731 Hz</a:t>
                      </a:r>
                    </a:p>
                  </a:txBody>
                  <a:tcPr/>
                </a:tc>
                <a:tc>
                  <a:txBody>
                    <a:bodyPr/>
                    <a:lstStyle/>
                    <a:p>
                      <a:r>
                        <a:rPr lang="en-US" sz="1000" b="1" dirty="0"/>
                        <a:t>1104.104 Hz</a:t>
                      </a:r>
                    </a:p>
                  </a:txBody>
                  <a:tcPr/>
                </a:tc>
                <a:extLst>
                  <a:ext uri="{0D108BD9-81ED-4DB2-BD59-A6C34878D82A}">
                    <a16:rowId xmlns:a16="http://schemas.microsoft.com/office/drawing/2014/main" val="989812772"/>
                  </a:ext>
                </a:extLst>
              </a:tr>
              <a:tr h="456841">
                <a:tc>
                  <a:txBody>
                    <a:bodyPr/>
                    <a:lstStyle/>
                    <a:p>
                      <a:r>
                        <a:rPr lang="en-US" sz="1000" b="1" dirty="0"/>
                        <a:t>Nearly canceling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pair(3998.485 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         64.2946 deg)</a:t>
                      </a:r>
                    </a:p>
                    <a:p>
                      <a:endParaRPr lang="en-US" sz="1000" b="1" dirty="0"/>
                    </a:p>
                  </a:txBody>
                  <a:tcPr/>
                </a:tc>
                <a:tc>
                  <a:txBody>
                    <a:bodyPr/>
                    <a:lstStyle/>
                    <a:p>
                      <a:r>
                        <a:rPr lang="en-US" sz="1000" b="1" dirty="0"/>
                        <a:t>pair(3991.249Hz, </a:t>
                      </a:r>
                    </a:p>
                    <a:p>
                      <a:r>
                        <a:rPr lang="en-US" sz="1000" b="1" dirty="0"/>
                        <a:t>         63.6625 deg)</a:t>
                      </a:r>
                    </a:p>
                  </a:txBody>
                  <a:tcPr/>
                </a:tc>
                <a:extLst>
                  <a:ext uri="{0D108BD9-81ED-4DB2-BD59-A6C34878D82A}">
                    <a16:rowId xmlns:a16="http://schemas.microsoft.com/office/drawing/2014/main" val="3955806642"/>
                  </a:ext>
                </a:extLst>
              </a:tr>
              <a:tr h="292499">
                <a:tc>
                  <a:txBody>
                    <a:bodyPr/>
                    <a:lstStyle/>
                    <a:p>
                      <a:r>
                        <a:rPr lang="en-US" sz="1000" b="1"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pair(12280.307 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         4.400 deg)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6807.508, 11411.143</a:t>
                      </a:r>
                    </a:p>
                  </a:txBody>
                  <a:tcPr/>
                </a:tc>
                <a:extLst>
                  <a:ext uri="{0D108BD9-81ED-4DB2-BD59-A6C34878D82A}">
                    <a16:rowId xmlns:a16="http://schemas.microsoft.com/office/drawing/2014/main" val="3128557531"/>
                  </a:ext>
                </a:extLst>
              </a:tr>
              <a:tr h="410123">
                <a:tc>
                  <a:txBody>
                    <a:bodyPr/>
                    <a:lstStyle/>
                    <a:p>
                      <a:r>
                        <a:rPr lang="en-US" sz="1000" b="1" dirty="0"/>
                        <a:t>Cable impedance?</a:t>
                      </a:r>
                    </a:p>
                  </a:txBody>
                  <a:tcPr/>
                </a:tc>
                <a:tc>
                  <a:txBody>
                    <a:bodyPr/>
                    <a:lstStyle/>
                    <a:p>
                      <a:endParaRPr lang="en-US" sz="1000" b="1" dirty="0"/>
                    </a:p>
                  </a:txBody>
                  <a:tcPr/>
                </a:tc>
                <a:tc>
                  <a:txBody>
                    <a:bodyPr/>
                    <a:lstStyle/>
                    <a:p>
                      <a:r>
                        <a:rPr lang="en-US" sz="1000" b="1" dirty="0"/>
                        <a:t>pair(21818.686 Hz, </a:t>
                      </a:r>
                    </a:p>
                    <a:p>
                      <a:r>
                        <a:rPr lang="en-US" sz="1000" b="1" dirty="0"/>
                        <a:t>         59.566 deg)</a:t>
                      </a:r>
                    </a:p>
                  </a:txBody>
                  <a:tcPr/>
                </a:tc>
                <a:extLst>
                  <a:ext uri="{0D108BD9-81ED-4DB2-BD59-A6C34878D82A}">
                    <a16:rowId xmlns:a16="http://schemas.microsoft.com/office/drawing/2014/main" val="2600755705"/>
                  </a:ext>
                </a:extLst>
              </a:tr>
            </a:tbl>
          </a:graphicData>
        </a:graphic>
      </p:graphicFrame>
      <p:pic>
        <p:nvPicPr>
          <p:cNvPr id="9" name="Picture 8" descr="A picture containing drawing, table&#10;&#10;Description automatically generated">
            <a:extLst>
              <a:ext uri="{FF2B5EF4-FFF2-40B4-BE49-F238E27FC236}">
                <a16:creationId xmlns:a16="http://schemas.microsoft.com/office/drawing/2014/main" id="{3B731F64-41EB-8F43-A215-21702B932D09}"/>
              </a:ext>
            </a:extLst>
          </p:cNvPr>
          <p:cNvPicPr>
            <a:picLocks noChangeAspect="1"/>
          </p:cNvPicPr>
          <p:nvPr/>
        </p:nvPicPr>
        <p:blipFill>
          <a:blip r:embed="rId3"/>
          <a:stretch>
            <a:fillRect/>
          </a:stretch>
        </p:blipFill>
        <p:spPr>
          <a:xfrm rot="5400000">
            <a:off x="7227312" y="4140820"/>
            <a:ext cx="239712" cy="479423"/>
          </a:xfrm>
          <a:prstGeom prst="rect">
            <a:avLst/>
          </a:prstGeom>
        </p:spPr>
      </p:pic>
      <p:pic>
        <p:nvPicPr>
          <p:cNvPr id="10" name="Picture 9" descr="A picture containing drawing, table&#10;&#10;Description automatically generated">
            <a:extLst>
              <a:ext uri="{FF2B5EF4-FFF2-40B4-BE49-F238E27FC236}">
                <a16:creationId xmlns:a16="http://schemas.microsoft.com/office/drawing/2014/main" id="{2C20EFBD-8C87-B544-86D2-4F7B533B8B4D}"/>
              </a:ext>
            </a:extLst>
          </p:cNvPr>
          <p:cNvPicPr>
            <a:picLocks noChangeAspect="1"/>
          </p:cNvPicPr>
          <p:nvPr/>
        </p:nvPicPr>
        <p:blipFill>
          <a:blip r:embed="rId3"/>
          <a:stretch>
            <a:fillRect/>
          </a:stretch>
        </p:blipFill>
        <p:spPr>
          <a:xfrm rot="5400000">
            <a:off x="7238048" y="4450384"/>
            <a:ext cx="239712" cy="479423"/>
          </a:xfrm>
          <a:prstGeom prst="rect">
            <a:avLst/>
          </a:prstGeom>
        </p:spPr>
      </p:pic>
      <p:pic>
        <p:nvPicPr>
          <p:cNvPr id="11" name="Picture 10" descr="A picture containing drawing, table&#10;&#10;Description automatically generated">
            <a:extLst>
              <a:ext uri="{FF2B5EF4-FFF2-40B4-BE49-F238E27FC236}">
                <a16:creationId xmlns:a16="http://schemas.microsoft.com/office/drawing/2014/main" id="{5F782A58-F40E-C445-B24B-04C627BD46ED}"/>
              </a:ext>
            </a:extLst>
          </p:cNvPr>
          <p:cNvPicPr>
            <a:picLocks noChangeAspect="1"/>
          </p:cNvPicPr>
          <p:nvPr/>
        </p:nvPicPr>
        <p:blipFill>
          <a:blip r:embed="rId3"/>
          <a:stretch>
            <a:fillRect/>
          </a:stretch>
        </p:blipFill>
        <p:spPr>
          <a:xfrm rot="5400000">
            <a:off x="7223759" y="4736134"/>
            <a:ext cx="239712" cy="479423"/>
          </a:xfrm>
          <a:prstGeom prst="rect">
            <a:avLst/>
          </a:prstGeom>
        </p:spPr>
      </p:pic>
      <p:pic>
        <p:nvPicPr>
          <p:cNvPr id="12" name="Picture 11" descr="A picture containing drawing, table&#10;&#10;Description automatically generated">
            <a:extLst>
              <a:ext uri="{FF2B5EF4-FFF2-40B4-BE49-F238E27FC236}">
                <a16:creationId xmlns:a16="http://schemas.microsoft.com/office/drawing/2014/main" id="{0F3469A7-C73B-F745-AFC0-C10DD34441A5}"/>
              </a:ext>
            </a:extLst>
          </p:cNvPr>
          <p:cNvPicPr>
            <a:picLocks noChangeAspect="1"/>
          </p:cNvPicPr>
          <p:nvPr/>
        </p:nvPicPr>
        <p:blipFill>
          <a:blip r:embed="rId3"/>
          <a:stretch>
            <a:fillRect/>
          </a:stretch>
        </p:blipFill>
        <p:spPr>
          <a:xfrm rot="5400000">
            <a:off x="8770362" y="4721846"/>
            <a:ext cx="239712" cy="479423"/>
          </a:xfrm>
          <a:prstGeom prst="rect">
            <a:avLst/>
          </a:prstGeom>
        </p:spPr>
      </p:pic>
      <p:pic>
        <p:nvPicPr>
          <p:cNvPr id="13" name="Picture 12" descr="A picture containing drawing, table&#10;&#10;Description automatically generated">
            <a:extLst>
              <a:ext uri="{FF2B5EF4-FFF2-40B4-BE49-F238E27FC236}">
                <a16:creationId xmlns:a16="http://schemas.microsoft.com/office/drawing/2014/main" id="{9B0CD6EC-72F7-2E47-BE2F-D42A01B45981}"/>
              </a:ext>
            </a:extLst>
          </p:cNvPr>
          <p:cNvPicPr>
            <a:picLocks noChangeAspect="1"/>
          </p:cNvPicPr>
          <p:nvPr/>
        </p:nvPicPr>
        <p:blipFill>
          <a:blip r:embed="rId3"/>
          <a:stretch>
            <a:fillRect/>
          </a:stretch>
        </p:blipFill>
        <p:spPr>
          <a:xfrm rot="5400000">
            <a:off x="8769152" y="4421809"/>
            <a:ext cx="239712" cy="479423"/>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91431D74-EC55-B540-A360-BC8475E980B4}"/>
              </a:ext>
            </a:extLst>
          </p:cNvPr>
          <p:cNvPicPr>
            <a:picLocks noChangeAspect="1"/>
          </p:cNvPicPr>
          <p:nvPr/>
        </p:nvPicPr>
        <p:blipFill>
          <a:blip r:embed="rId4"/>
          <a:stretch>
            <a:fillRect/>
          </a:stretch>
        </p:blipFill>
        <p:spPr>
          <a:xfrm rot="5400000">
            <a:off x="8780221" y="6207398"/>
            <a:ext cx="239713" cy="479426"/>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6D4D4A6C-B96E-7742-BCA1-186651B5B08C}"/>
              </a:ext>
            </a:extLst>
          </p:cNvPr>
          <p:cNvPicPr>
            <a:picLocks noChangeAspect="1"/>
          </p:cNvPicPr>
          <p:nvPr/>
        </p:nvPicPr>
        <p:blipFill>
          <a:blip r:embed="rId5"/>
          <a:stretch>
            <a:fillRect/>
          </a:stretch>
        </p:blipFill>
        <p:spPr>
          <a:xfrm rot="5400000" flipH="1">
            <a:off x="7221816" y="5002826"/>
            <a:ext cx="243621" cy="49253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37232612-10F4-7740-8198-E46C7E5F9F64}"/>
              </a:ext>
            </a:extLst>
          </p:cNvPr>
          <p:cNvPicPr>
            <a:picLocks noChangeAspect="1"/>
          </p:cNvPicPr>
          <p:nvPr/>
        </p:nvPicPr>
        <p:blipFill>
          <a:blip r:embed="rId5"/>
          <a:stretch>
            <a:fillRect/>
          </a:stretch>
        </p:blipFill>
        <p:spPr>
          <a:xfrm rot="5400000" flipH="1">
            <a:off x="8766268" y="4974604"/>
            <a:ext cx="243621" cy="492538"/>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71F584A8-4B0C-A843-A020-2A61E4572DF4}"/>
              </a:ext>
            </a:extLst>
          </p:cNvPr>
          <p:cNvPicPr>
            <a:picLocks noChangeAspect="1"/>
          </p:cNvPicPr>
          <p:nvPr/>
        </p:nvPicPr>
        <p:blipFill>
          <a:blip r:embed="rId5"/>
          <a:stretch>
            <a:fillRect/>
          </a:stretch>
        </p:blipFill>
        <p:spPr>
          <a:xfrm rot="5400000" flipH="1">
            <a:off x="7223719" y="6009241"/>
            <a:ext cx="243621" cy="492538"/>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5F8BA566-DB94-A941-A859-0983BB422F35}"/>
              </a:ext>
            </a:extLst>
          </p:cNvPr>
          <p:cNvPicPr>
            <a:picLocks noChangeAspect="1"/>
          </p:cNvPicPr>
          <p:nvPr/>
        </p:nvPicPr>
        <p:blipFill>
          <a:blip r:embed="rId5"/>
          <a:stretch>
            <a:fillRect/>
          </a:stretch>
        </p:blipFill>
        <p:spPr>
          <a:xfrm rot="5400000" flipH="1">
            <a:off x="8775920" y="5981019"/>
            <a:ext cx="243621" cy="492538"/>
          </a:xfrm>
          <a:prstGeom prst="rect">
            <a:avLst/>
          </a:prstGeom>
        </p:spPr>
      </p:pic>
      <p:sp>
        <p:nvSpPr>
          <p:cNvPr id="21" name="TextBox 20">
            <a:extLst>
              <a:ext uri="{FF2B5EF4-FFF2-40B4-BE49-F238E27FC236}">
                <a16:creationId xmlns:a16="http://schemas.microsoft.com/office/drawing/2014/main" id="{6F1B34C4-C211-7F4F-B27B-78BFB763A42B}"/>
              </a:ext>
            </a:extLst>
          </p:cNvPr>
          <p:cNvSpPr txBox="1"/>
          <p:nvPr/>
        </p:nvSpPr>
        <p:spPr>
          <a:xfrm>
            <a:off x="285750" y="4786313"/>
            <a:ext cx="4214813" cy="1477328"/>
          </a:xfrm>
          <a:prstGeom prst="rect">
            <a:avLst/>
          </a:prstGeom>
          <a:noFill/>
        </p:spPr>
        <p:txBody>
          <a:bodyPr wrap="square" rtlCol="0">
            <a:spAutoFit/>
          </a:bodyPr>
          <a:lstStyle/>
          <a:p>
            <a:r>
              <a:rPr lang="en-US" dirty="0"/>
              <a:t>Just to show that the data, the fit, or the fit residuals for the LR “poster child” don’t look any different, but the fit has poles and zeros </a:t>
            </a:r>
            <a:r>
              <a:rPr lang="en-US" dirty="0">
                <a:solidFill>
                  <a:schemeClr val="accent6"/>
                </a:solidFill>
              </a:rPr>
              <a:t>right where we expect</a:t>
            </a:r>
            <a:r>
              <a:rPr lang="en-US" dirty="0"/>
              <a:t>, AND some ones that </a:t>
            </a:r>
            <a:r>
              <a:rPr lang="en-US" dirty="0">
                <a:solidFill>
                  <a:srgbClr val="FF0000"/>
                </a:solidFill>
              </a:rPr>
              <a:t>we don’t expect at all</a:t>
            </a:r>
            <a:r>
              <a:rPr lang="en-US" dirty="0"/>
              <a:t>.</a:t>
            </a:r>
          </a:p>
        </p:txBody>
      </p:sp>
      <p:pic>
        <p:nvPicPr>
          <p:cNvPr id="22" name="Picture 21" descr="A picture containing drawing, table&#10;&#10;Description automatically generated">
            <a:extLst>
              <a:ext uri="{FF2B5EF4-FFF2-40B4-BE49-F238E27FC236}">
                <a16:creationId xmlns:a16="http://schemas.microsoft.com/office/drawing/2014/main" id="{8D2C9E95-5F05-7743-A3F0-119E578A16B3}"/>
              </a:ext>
            </a:extLst>
          </p:cNvPr>
          <p:cNvPicPr>
            <a:picLocks noChangeAspect="1"/>
          </p:cNvPicPr>
          <p:nvPr/>
        </p:nvPicPr>
        <p:blipFill>
          <a:blip r:embed="rId3"/>
          <a:stretch>
            <a:fillRect/>
          </a:stretch>
        </p:blipFill>
        <p:spPr>
          <a:xfrm rot="5400000">
            <a:off x="7226106" y="5591920"/>
            <a:ext cx="239712" cy="479423"/>
          </a:xfrm>
          <a:prstGeom prst="rect">
            <a:avLst/>
          </a:prstGeom>
        </p:spPr>
      </p:pic>
      <p:pic>
        <p:nvPicPr>
          <p:cNvPr id="23" name="Picture 22" descr="A picture containing drawing, table&#10;&#10;Description automatically generated">
            <a:extLst>
              <a:ext uri="{FF2B5EF4-FFF2-40B4-BE49-F238E27FC236}">
                <a16:creationId xmlns:a16="http://schemas.microsoft.com/office/drawing/2014/main" id="{109F7F35-9913-7443-81D0-51ED1EBE0219}"/>
              </a:ext>
            </a:extLst>
          </p:cNvPr>
          <p:cNvPicPr>
            <a:picLocks noChangeAspect="1"/>
          </p:cNvPicPr>
          <p:nvPr/>
        </p:nvPicPr>
        <p:blipFill>
          <a:blip r:embed="rId3"/>
          <a:stretch>
            <a:fillRect/>
          </a:stretch>
        </p:blipFill>
        <p:spPr>
          <a:xfrm rot="5400000">
            <a:off x="8772709" y="5577632"/>
            <a:ext cx="239712" cy="479423"/>
          </a:xfrm>
          <a:prstGeom prst="rect">
            <a:avLst/>
          </a:prstGeom>
        </p:spPr>
      </p:pic>
    </p:spTree>
    <p:extLst>
      <p:ext uri="{BB962C8B-B14F-4D97-AF65-F5344CB8AC3E}">
        <p14:creationId xmlns:p14="http://schemas.microsoft.com/office/powerpoint/2010/main" val="325719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E0B7D-4FA0-364C-8F43-3DBE645E3388}"/>
              </a:ext>
            </a:extLst>
          </p:cNvPr>
          <p:cNvSpPr>
            <a:spLocks noGrp="1"/>
          </p:cNvSpPr>
          <p:nvPr>
            <p:ph type="title"/>
          </p:nvPr>
        </p:nvSpPr>
        <p:spPr/>
        <p:txBody>
          <a:bodyPr>
            <a:normAutofit fontScale="90000"/>
          </a:bodyPr>
          <a:lstStyle/>
          <a:p>
            <a:r>
              <a:rPr lang="en-US" dirty="0"/>
              <a:t>I.6.1 The Fit per Coil: </a:t>
            </a:r>
            <a:r>
              <a:rPr lang="en-US" sz="3100" dirty="0"/>
              <a:t>State 1 Results Discussion</a:t>
            </a:r>
            <a:endParaRPr lang="en-US" dirty="0"/>
          </a:p>
        </p:txBody>
      </p:sp>
      <p:sp>
        <p:nvSpPr>
          <p:cNvPr id="3" name="Content Placeholder 2">
            <a:extLst>
              <a:ext uri="{FF2B5EF4-FFF2-40B4-BE49-F238E27FC236}">
                <a16:creationId xmlns:a16="http://schemas.microsoft.com/office/drawing/2014/main" id="{0558EC82-8A0C-D447-8892-581E7A0123F8}"/>
              </a:ext>
            </a:extLst>
          </p:cNvPr>
          <p:cNvSpPr>
            <a:spLocks noGrp="1"/>
          </p:cNvSpPr>
          <p:nvPr>
            <p:ph idx="1"/>
          </p:nvPr>
        </p:nvSpPr>
        <p:spPr>
          <a:xfrm>
            <a:off x="0" y="811214"/>
            <a:ext cx="9144000" cy="5646738"/>
          </a:xfrm>
        </p:spPr>
        <p:txBody>
          <a:bodyPr>
            <a:normAutofit/>
          </a:bodyPr>
          <a:lstStyle/>
          <a:p>
            <a:r>
              <a:rPr lang="en-US" sz="2400" dirty="0"/>
              <a:t>Why is LR the poster child, with </a:t>
            </a:r>
            <a:r>
              <a:rPr lang="en-US" sz="2400" dirty="0" err="1"/>
              <a:t>f</a:t>
            </a:r>
            <a:r>
              <a:rPr lang="en-US" sz="2400" baseline="-25000" dirty="0" err="1"/>
              <a:t>z</a:t>
            </a:r>
            <a:r>
              <a:rPr lang="en-US" sz="2400" dirty="0" err="1"/>
              <a:t>:f</a:t>
            </a:r>
            <a:r>
              <a:rPr lang="en-US" sz="2400" baseline="-25000" dirty="0" err="1"/>
              <a:t>p</a:t>
            </a:r>
            <a:r>
              <a:rPr lang="en-US" sz="2400" dirty="0"/>
              <a:t> = (86, 570: 380) Hz, where the other three are consistently </a:t>
            </a:r>
            <a:r>
              <a:rPr lang="en-US" sz="2400" dirty="0" err="1"/>
              <a:t>f</a:t>
            </a:r>
            <a:r>
              <a:rPr lang="en-US" sz="2400" baseline="-25000" dirty="0" err="1"/>
              <a:t>z</a:t>
            </a:r>
            <a:r>
              <a:rPr lang="en-US" sz="2400" dirty="0" err="1"/>
              <a:t>:f</a:t>
            </a:r>
            <a:r>
              <a:rPr lang="en-US" sz="2400" baseline="-25000" dirty="0" err="1"/>
              <a:t>p</a:t>
            </a:r>
            <a:r>
              <a:rPr lang="en-US" sz="2400" dirty="0"/>
              <a:t> = (86, 690: 430)?</a:t>
            </a:r>
          </a:p>
          <a:p>
            <a:pPr lvl="1"/>
            <a:r>
              <a:rPr lang="en-US" sz="2000" dirty="0">
                <a:solidFill>
                  <a:schemeClr val="bg1">
                    <a:lumMod val="50000"/>
                  </a:schemeClr>
                </a:solidFill>
              </a:rPr>
              <a:t>Let’s assume that, for whatever reason, the three coils – though not as expected, are fit at real values. 430 vs. 380 Hz means R4, C12 values are in question, and 690 vs. 570 Hz means </a:t>
            </a:r>
            <a:r>
              <a:rPr lang="en-US" sz="2000" dirty="0" err="1">
                <a:solidFill>
                  <a:schemeClr val="bg1">
                    <a:lumMod val="50000"/>
                  </a:schemeClr>
                </a:solidFill>
              </a:rPr>
              <a:t>R</a:t>
            </a:r>
            <a:r>
              <a:rPr lang="en-US" sz="2000" baseline="-25000" dirty="0" err="1">
                <a:solidFill>
                  <a:schemeClr val="bg1">
                    <a:lumMod val="50000"/>
                  </a:schemeClr>
                </a:solidFill>
              </a:rPr>
              <a:t>coil</a:t>
            </a:r>
            <a:r>
              <a:rPr lang="en-US" sz="2000" dirty="0">
                <a:solidFill>
                  <a:schemeClr val="bg1">
                    <a:lumMod val="50000"/>
                  </a:schemeClr>
                </a:solidFill>
              </a:rPr>
              <a:t> or </a:t>
            </a:r>
            <a:r>
              <a:rPr lang="en-US" sz="2000" dirty="0" err="1">
                <a:solidFill>
                  <a:schemeClr val="bg1">
                    <a:lumMod val="50000"/>
                  </a:schemeClr>
                </a:solidFill>
              </a:rPr>
              <a:t>L</a:t>
            </a:r>
            <a:r>
              <a:rPr lang="en-US" sz="2000" baseline="-25000" dirty="0" err="1">
                <a:solidFill>
                  <a:schemeClr val="bg1">
                    <a:lumMod val="50000"/>
                  </a:schemeClr>
                </a:solidFill>
              </a:rPr>
              <a:t>coil</a:t>
            </a:r>
            <a:r>
              <a:rPr lang="en-US" sz="2000" dirty="0">
                <a:solidFill>
                  <a:schemeClr val="bg1">
                    <a:lumMod val="50000"/>
                  </a:schemeClr>
                </a:solidFill>
              </a:rPr>
              <a:t> are in question.</a:t>
            </a:r>
            <a:endParaRPr lang="en-US" sz="2000" baseline="-25000" dirty="0">
              <a:solidFill>
                <a:schemeClr val="bg1">
                  <a:lumMod val="50000"/>
                </a:schemeClr>
              </a:solidFill>
            </a:endParaRPr>
          </a:p>
          <a:p>
            <a:pPr lvl="1"/>
            <a:r>
              <a:rPr lang="en-US" sz="2000" dirty="0">
                <a:solidFill>
                  <a:schemeClr val="bg1">
                    <a:lumMod val="50000"/>
                  </a:schemeClr>
                </a:solidFill>
              </a:rPr>
              <a:t>Let’s assume we know the resistances well at (R4, </a:t>
            </a:r>
            <a:r>
              <a:rPr lang="en-US" sz="2000" dirty="0" err="1">
                <a:solidFill>
                  <a:schemeClr val="bg1">
                    <a:lumMod val="50000"/>
                  </a:schemeClr>
                </a:solidFill>
              </a:rPr>
              <a:t>R</a:t>
            </a:r>
            <a:r>
              <a:rPr lang="en-US" sz="2000" baseline="-25000" dirty="0" err="1">
                <a:solidFill>
                  <a:schemeClr val="bg1">
                    <a:lumMod val="50000"/>
                  </a:schemeClr>
                </a:solidFill>
              </a:rPr>
              <a:t>coil</a:t>
            </a:r>
            <a:r>
              <a:rPr lang="en-US" sz="2000" dirty="0">
                <a:solidFill>
                  <a:schemeClr val="bg1">
                    <a:lumMod val="50000"/>
                  </a:schemeClr>
                </a:solidFill>
              </a:rPr>
              <a:t>) = (750,42.7) Ohm. That means (C12,L</a:t>
            </a:r>
            <a:r>
              <a:rPr lang="en-US" sz="2000" baseline="-25000" dirty="0">
                <a:solidFill>
                  <a:schemeClr val="bg1">
                    <a:lumMod val="50000"/>
                  </a:schemeClr>
                </a:solidFill>
              </a:rPr>
              <a:t>coil</a:t>
            </a:r>
            <a:r>
              <a:rPr lang="en-US" sz="2000" dirty="0">
                <a:solidFill>
                  <a:schemeClr val="bg1">
                    <a:lumMod val="50000"/>
                  </a:schemeClr>
                </a:solidFill>
              </a:rPr>
              <a:t>) are actually ~(0.49e-6 F, 9.8 </a:t>
            </a:r>
            <a:r>
              <a:rPr lang="en-US" sz="2000" dirty="0" err="1">
                <a:solidFill>
                  <a:schemeClr val="bg1">
                    <a:lumMod val="50000"/>
                  </a:schemeClr>
                </a:solidFill>
              </a:rPr>
              <a:t>mH</a:t>
            </a:r>
            <a:r>
              <a:rPr lang="en-US" sz="2000" dirty="0">
                <a:solidFill>
                  <a:schemeClr val="bg1">
                    <a:lumMod val="50000"/>
                  </a:schemeClr>
                </a:solidFill>
              </a:rPr>
              <a:t>) instead of the drawing/cannon values of (0.68e-6 F, 11.9 </a:t>
            </a:r>
            <a:r>
              <a:rPr lang="en-US" sz="2000" dirty="0" err="1">
                <a:solidFill>
                  <a:schemeClr val="bg1">
                    <a:lumMod val="50000"/>
                  </a:schemeClr>
                </a:solidFill>
              </a:rPr>
              <a:t>mH</a:t>
            </a:r>
            <a:r>
              <a:rPr lang="en-US" sz="2000" dirty="0">
                <a:solidFill>
                  <a:schemeClr val="bg1">
                    <a:lumMod val="50000"/>
                  </a:schemeClr>
                </a:solidFill>
              </a:rPr>
              <a:t>).</a:t>
            </a:r>
          </a:p>
          <a:p>
            <a:pPr lvl="1"/>
            <a:r>
              <a:rPr lang="en-US" sz="2000" dirty="0">
                <a:solidFill>
                  <a:schemeClr val="bg1">
                    <a:lumMod val="50000"/>
                  </a:schemeClr>
                </a:solidFill>
              </a:rPr>
              <a:t>Plausible…</a:t>
            </a:r>
          </a:p>
          <a:p>
            <a:pPr lvl="1"/>
            <a:endParaRPr lang="en-US" sz="2000" dirty="0"/>
          </a:p>
          <a:p>
            <a:r>
              <a:rPr lang="en-US" sz="2400" dirty="0"/>
              <a:t>What are all of these mid- kHz poles and zeros? Can we get by with ignoring the fit results above 1 kHz?</a:t>
            </a:r>
          </a:p>
          <a:p>
            <a:pPr lvl="1"/>
            <a:r>
              <a:rPr lang="en-US" sz="2000" dirty="0">
                <a:solidFill>
                  <a:schemeClr val="bg1">
                    <a:lumMod val="50000"/>
                  </a:schemeClr>
                </a:solidFill>
              </a:rPr>
              <a:t>Is this a manifestation of the bad measurement / saturation?</a:t>
            </a:r>
          </a:p>
          <a:p>
            <a:pPr lvl="1"/>
            <a:endParaRPr lang="en-US" sz="2000" dirty="0"/>
          </a:p>
          <a:p>
            <a:r>
              <a:rPr lang="en-US" sz="2400" dirty="0"/>
              <a:t>Why is the cable impedance so low in frequency and so low in Q?</a:t>
            </a:r>
          </a:p>
          <a:p>
            <a:pPr lvl="1"/>
            <a:r>
              <a:rPr lang="en-US" sz="2000" dirty="0">
                <a:solidFill>
                  <a:schemeClr val="bg1">
                    <a:lumMod val="50000"/>
                  </a:schemeClr>
                </a:solidFill>
              </a:rPr>
              <a:t>Is *this* a manifestation of the bad measurement / saturation? </a:t>
            </a:r>
          </a:p>
          <a:p>
            <a:pPr marL="0" indent="0">
              <a:buNone/>
            </a:pPr>
            <a:endParaRPr lang="en-US" sz="2400" dirty="0"/>
          </a:p>
          <a:p>
            <a:endParaRPr lang="en-US" sz="2400" dirty="0"/>
          </a:p>
        </p:txBody>
      </p:sp>
      <p:sp>
        <p:nvSpPr>
          <p:cNvPr id="4" name="Date Placeholder 3">
            <a:extLst>
              <a:ext uri="{FF2B5EF4-FFF2-40B4-BE49-F238E27FC236}">
                <a16:creationId xmlns:a16="http://schemas.microsoft.com/office/drawing/2014/main" id="{125A23F7-38F0-6644-97C9-678BF196A8F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1D06CDF9-8192-1045-87C1-2974A1F4AF15}"/>
              </a:ext>
            </a:extLst>
          </p:cNvPr>
          <p:cNvSpPr>
            <a:spLocks noGrp="1"/>
          </p:cNvSpPr>
          <p:nvPr>
            <p:ph type="sldNum" sz="quarter" idx="12"/>
          </p:nvPr>
        </p:nvSpPr>
        <p:spPr/>
        <p:txBody>
          <a:bodyPr/>
          <a:lstStyle/>
          <a:p>
            <a:fld id="{70339496-BD1E-F648-8321-5C9A4B4A55FA}" type="slidenum">
              <a:rPr lang="en-US" smtClean="0"/>
              <a:t>41</a:t>
            </a:fld>
            <a:endParaRPr lang="en-US"/>
          </a:p>
        </p:txBody>
      </p:sp>
    </p:spTree>
    <p:extLst>
      <p:ext uri="{BB962C8B-B14F-4D97-AF65-F5344CB8AC3E}">
        <p14:creationId xmlns:p14="http://schemas.microsoft.com/office/powerpoint/2010/main" val="2268169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76E61-CC99-9442-A350-B82E05279FA3}"/>
              </a:ext>
            </a:extLst>
          </p:cNvPr>
          <p:cNvSpPr>
            <a:spLocks noGrp="1"/>
          </p:cNvSpPr>
          <p:nvPr>
            <p:ph type="title"/>
          </p:nvPr>
        </p:nvSpPr>
        <p:spPr/>
        <p:txBody>
          <a:bodyPr>
            <a:normAutofit fontScale="90000"/>
          </a:bodyPr>
          <a:lstStyle/>
          <a:p>
            <a:r>
              <a:rPr lang="en-US" dirty="0"/>
              <a:t>I.6.1 The Fit per Coil: </a:t>
            </a:r>
            <a:r>
              <a:rPr lang="en-US" sz="3100" dirty="0"/>
              <a:t>What’s next?</a:t>
            </a:r>
            <a:endParaRPr lang="en-US" dirty="0"/>
          </a:p>
        </p:txBody>
      </p:sp>
      <p:sp>
        <p:nvSpPr>
          <p:cNvPr id="3" name="Content Placeholder 2">
            <a:extLst>
              <a:ext uri="{FF2B5EF4-FFF2-40B4-BE49-F238E27FC236}">
                <a16:creationId xmlns:a16="http://schemas.microsoft.com/office/drawing/2014/main" id="{9A7E6A25-646A-0047-B845-78E566869914}"/>
              </a:ext>
            </a:extLst>
          </p:cNvPr>
          <p:cNvSpPr>
            <a:spLocks noGrp="1"/>
          </p:cNvSpPr>
          <p:nvPr>
            <p:ph idx="1"/>
          </p:nvPr>
        </p:nvSpPr>
        <p:spPr>
          <a:xfrm>
            <a:off x="428626" y="1839912"/>
            <a:ext cx="8229600" cy="4660900"/>
          </a:xfrm>
        </p:spPr>
        <p:txBody>
          <a:bodyPr>
            <a:normAutofit/>
          </a:bodyPr>
          <a:lstStyle/>
          <a:p>
            <a:pPr marL="514350" indent="-514350">
              <a:buFont typeface="+mj-lt"/>
              <a:buAutoNum type="arabicPeriod" startAt="2"/>
            </a:pPr>
            <a:r>
              <a:rPr lang="en-US" sz="2400" dirty="0"/>
              <a:t>We can blindly assume that the fit is perfect for all coils. If so, we’d use the value of the coil </a:t>
            </a:r>
            <a:r>
              <a:rPr lang="en-US" sz="2400" dirty="0" err="1"/>
              <a:t>f</a:t>
            </a:r>
            <a:r>
              <a:rPr lang="en-US" sz="2400" baseline="-25000" dirty="0" err="1"/>
              <a:t>z</a:t>
            </a:r>
            <a:r>
              <a:rPr lang="en-US" sz="2400" dirty="0"/>
              <a:t>, divide it out of the </a:t>
            </a:r>
            <a:r>
              <a:rPr lang="en-US" sz="2400" dirty="0" err="1"/>
              <a:t>V</a:t>
            </a:r>
            <a:r>
              <a:rPr lang="en-US" sz="2400" baseline="-25000" dirty="0" err="1"/>
              <a:t>coil</a:t>
            </a:r>
            <a:r>
              <a:rPr lang="en-US" sz="2400" dirty="0"/>
              <a:t> / V</a:t>
            </a:r>
            <a:r>
              <a:rPr lang="en-US" sz="2400" baseline="-25000" dirty="0"/>
              <a:t>in</a:t>
            </a:r>
            <a:r>
              <a:rPr lang="en-US" sz="2400" dirty="0"/>
              <a:t> data, and look at the </a:t>
            </a:r>
            <a:r>
              <a:rPr lang="en-US" sz="2400" dirty="0" err="1"/>
              <a:t>I</a:t>
            </a:r>
            <a:r>
              <a:rPr lang="en-US" sz="2400" baseline="-25000" dirty="0" err="1"/>
              <a:t>coil</a:t>
            </a:r>
            <a:r>
              <a:rPr lang="en-US" sz="2400" dirty="0"/>
              <a:t> / V</a:t>
            </a:r>
            <a:r>
              <a:rPr lang="en-US" sz="2400" baseline="-25000" dirty="0"/>
              <a:t>in</a:t>
            </a:r>
            <a:r>
              <a:rPr lang="en-US" sz="2400" dirty="0"/>
              <a:t> transfer function. Does it make sense? Should we bother (re)fitting *that* data?</a:t>
            </a:r>
          </a:p>
          <a:p>
            <a:pPr marL="514350" indent="-514350">
              <a:buFont typeface="+mj-lt"/>
              <a:buAutoNum type="arabicPeriod" startAt="2"/>
            </a:pPr>
            <a:endParaRPr lang="en-US" sz="2400" dirty="0"/>
          </a:p>
          <a:p>
            <a:pPr marL="514350" indent="-514350">
              <a:buFont typeface="+mj-lt"/>
              <a:buAutoNum type="arabicPeriod" startAt="2"/>
            </a:pPr>
            <a:r>
              <a:rPr lang="en-US" sz="2400" dirty="0"/>
              <a:t>Look at the ratio of State 2 to State 1. Is getting the low pass </a:t>
            </a:r>
            <a:r>
              <a:rPr lang="en-US" sz="2400" dirty="0" err="1"/>
              <a:t>f</a:t>
            </a:r>
            <a:r>
              <a:rPr lang="en-US" sz="2400" baseline="-25000" dirty="0" err="1"/>
              <a:t>z</a:t>
            </a:r>
            <a:r>
              <a:rPr lang="en-US" sz="2400" dirty="0" err="1"/>
              <a:t>:f</a:t>
            </a:r>
            <a:r>
              <a:rPr lang="en-US" sz="2400" baseline="-25000" dirty="0" err="1"/>
              <a:t>p</a:t>
            </a:r>
            <a:r>
              <a:rPr lang="en-US" sz="2400" dirty="0"/>
              <a:t> pair from that is as easy as we expect?</a:t>
            </a:r>
          </a:p>
          <a:p>
            <a:pPr marL="514350" indent="-514350">
              <a:buFont typeface="+mj-lt"/>
              <a:buAutoNum type="arabicPeriod" startAt="2"/>
            </a:pPr>
            <a:endParaRPr lang="en-US" sz="2400" dirty="0"/>
          </a:p>
          <a:p>
            <a:pPr marL="514350" indent="-514350">
              <a:buFont typeface="+mj-lt"/>
              <a:buAutoNum type="arabicPeriod" startAt="2"/>
            </a:pPr>
            <a:r>
              <a:rPr lang="en-US" sz="2400" dirty="0"/>
              <a:t>Look (and fit) at state 2 by itself. Does the data match the State 1 fit * (State 2 / State 1) fit?</a:t>
            </a:r>
          </a:p>
          <a:p>
            <a:pPr marL="514350" indent="-514350">
              <a:buFont typeface="+mj-lt"/>
              <a:buAutoNum type="arabicPeriod" startAt="2"/>
            </a:pPr>
            <a:endParaRPr lang="en-US" sz="2400" dirty="0"/>
          </a:p>
        </p:txBody>
      </p:sp>
      <p:sp>
        <p:nvSpPr>
          <p:cNvPr id="4" name="Date Placeholder 3">
            <a:extLst>
              <a:ext uri="{FF2B5EF4-FFF2-40B4-BE49-F238E27FC236}">
                <a16:creationId xmlns:a16="http://schemas.microsoft.com/office/drawing/2014/main" id="{0A05CEE0-3C85-1044-AC4D-7E5BB13F2901}"/>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3ACFB1E-B0B2-6C40-BB35-FB6B8B8AD50D}"/>
              </a:ext>
            </a:extLst>
          </p:cNvPr>
          <p:cNvSpPr>
            <a:spLocks noGrp="1"/>
          </p:cNvSpPr>
          <p:nvPr>
            <p:ph type="sldNum" sz="quarter" idx="12"/>
          </p:nvPr>
        </p:nvSpPr>
        <p:spPr/>
        <p:txBody>
          <a:bodyPr/>
          <a:lstStyle/>
          <a:p>
            <a:fld id="{70339496-BD1E-F648-8321-5C9A4B4A55FA}" type="slidenum">
              <a:rPr lang="en-US" smtClean="0"/>
              <a:t>42</a:t>
            </a:fld>
            <a:endParaRPr lang="en-US"/>
          </a:p>
        </p:txBody>
      </p:sp>
      <p:sp>
        <p:nvSpPr>
          <p:cNvPr id="6" name="TextBox 5">
            <a:extLst>
              <a:ext uri="{FF2B5EF4-FFF2-40B4-BE49-F238E27FC236}">
                <a16:creationId xmlns:a16="http://schemas.microsoft.com/office/drawing/2014/main" id="{49A5490F-7032-484A-9858-177BFC000DFC}"/>
              </a:ext>
            </a:extLst>
          </p:cNvPr>
          <p:cNvSpPr txBox="1"/>
          <p:nvPr/>
        </p:nvSpPr>
        <p:spPr>
          <a:xfrm>
            <a:off x="228601" y="742950"/>
            <a:ext cx="7258050" cy="646331"/>
          </a:xfrm>
          <a:prstGeom prst="rect">
            <a:avLst/>
          </a:prstGeom>
          <a:noFill/>
        </p:spPr>
        <p:txBody>
          <a:bodyPr wrap="square" rtlCol="0">
            <a:spAutoFit/>
          </a:bodyPr>
          <a:lstStyle/>
          <a:p>
            <a:r>
              <a:rPr lang="en-US" dirty="0"/>
              <a:t>You feel I’m in the weeds. I know. *I* feel I’m in the weeds. How can we come back up for air? Look at some more weeds.</a:t>
            </a:r>
          </a:p>
        </p:txBody>
      </p:sp>
    </p:spTree>
    <p:extLst>
      <p:ext uri="{BB962C8B-B14F-4D97-AF65-F5344CB8AC3E}">
        <p14:creationId xmlns:p14="http://schemas.microsoft.com/office/powerpoint/2010/main" val="1868226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8A75DB5-EB17-4B49-BD24-0810DEA479D2}"/>
              </a:ext>
            </a:extLst>
          </p:cNvPr>
          <p:cNvPicPr>
            <a:picLocks noChangeAspect="1"/>
          </p:cNvPicPr>
          <p:nvPr/>
        </p:nvPicPr>
        <p:blipFill>
          <a:blip r:embed="rId2"/>
          <a:stretch>
            <a:fillRect/>
          </a:stretch>
        </p:blipFill>
        <p:spPr>
          <a:xfrm>
            <a:off x="-1" y="756514"/>
            <a:ext cx="8878497" cy="6115774"/>
          </a:xfrm>
          <a:prstGeom prst="rect">
            <a:avLst/>
          </a:prstGeom>
        </p:spPr>
      </p:pic>
      <p:sp>
        <p:nvSpPr>
          <p:cNvPr id="2" name="Title 1">
            <a:extLst>
              <a:ext uri="{FF2B5EF4-FFF2-40B4-BE49-F238E27FC236}">
                <a16:creationId xmlns:a16="http://schemas.microsoft.com/office/drawing/2014/main" id="{1F2896BB-6D7E-1F43-AF6C-3E9E2A1C7BA9}"/>
              </a:ext>
            </a:extLst>
          </p:cNvPr>
          <p:cNvSpPr>
            <a:spLocks noGrp="1"/>
          </p:cNvSpPr>
          <p:nvPr>
            <p:ph type="title"/>
          </p:nvPr>
        </p:nvSpPr>
        <p:spPr/>
        <p:txBody>
          <a:bodyPr>
            <a:normAutofit fontScale="90000"/>
          </a:bodyPr>
          <a:lstStyle/>
          <a:p>
            <a:r>
              <a:rPr lang="en-US" dirty="0"/>
              <a:t>I.6.2 Fit per Coil: </a:t>
            </a:r>
            <a:r>
              <a:rPr lang="en-US" sz="3100" dirty="0"/>
              <a:t>State 1 </a:t>
            </a:r>
            <a:r>
              <a:rPr lang="en-US" sz="3100" dirty="0" err="1"/>
              <a:t>I</a:t>
            </a:r>
            <a:r>
              <a:rPr lang="en-US" sz="3100" baseline="-25000" dirty="0" err="1"/>
              <a:t>coil</a:t>
            </a:r>
            <a:r>
              <a:rPr lang="en-US" sz="3100" dirty="0"/>
              <a:t> / </a:t>
            </a:r>
            <a:r>
              <a:rPr lang="en-US" sz="3100" dirty="0" err="1"/>
              <a:t>V</a:t>
            </a:r>
            <a:r>
              <a:rPr lang="en-US" sz="3100" baseline="-25000" dirty="0" err="1"/>
              <a:t>out</a:t>
            </a:r>
            <a:r>
              <a:rPr lang="en-US" sz="3100" dirty="0"/>
              <a:t>, taking out “knowns”</a:t>
            </a:r>
            <a:endParaRPr lang="en-US" dirty="0"/>
          </a:p>
        </p:txBody>
      </p:sp>
      <p:sp>
        <p:nvSpPr>
          <p:cNvPr id="4" name="Date Placeholder 3">
            <a:extLst>
              <a:ext uri="{FF2B5EF4-FFF2-40B4-BE49-F238E27FC236}">
                <a16:creationId xmlns:a16="http://schemas.microsoft.com/office/drawing/2014/main" id="{9AC698DD-7B5D-7C4E-B49F-A9A5F7CA828C}"/>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02ED80BB-7642-494A-9D93-1A371997BD3B}"/>
              </a:ext>
            </a:extLst>
          </p:cNvPr>
          <p:cNvSpPr>
            <a:spLocks noGrp="1"/>
          </p:cNvSpPr>
          <p:nvPr>
            <p:ph type="sldNum" sz="quarter" idx="12"/>
          </p:nvPr>
        </p:nvSpPr>
        <p:spPr/>
        <p:txBody>
          <a:bodyPr/>
          <a:lstStyle/>
          <a:p>
            <a:fld id="{70339496-BD1E-F648-8321-5C9A4B4A55FA}" type="slidenum">
              <a:rPr lang="en-US" smtClean="0"/>
              <a:t>43</a:t>
            </a:fld>
            <a:endParaRPr lang="en-US"/>
          </a:p>
        </p:txBody>
      </p:sp>
      <p:sp>
        <p:nvSpPr>
          <p:cNvPr id="6" name="TextBox 5">
            <a:extLst>
              <a:ext uri="{FF2B5EF4-FFF2-40B4-BE49-F238E27FC236}">
                <a16:creationId xmlns:a16="http://schemas.microsoft.com/office/drawing/2014/main" id="{CC3CEE5B-91A4-F34D-8703-27F81098B498}"/>
              </a:ext>
            </a:extLst>
          </p:cNvPr>
          <p:cNvSpPr txBox="1"/>
          <p:nvPr/>
        </p:nvSpPr>
        <p:spPr>
          <a:xfrm>
            <a:off x="142875" y="671512"/>
            <a:ext cx="8624990" cy="369332"/>
          </a:xfrm>
          <a:prstGeom prst="rect">
            <a:avLst/>
          </a:prstGeom>
          <a:noFill/>
        </p:spPr>
        <p:txBody>
          <a:bodyPr wrap="none" rtlCol="0">
            <a:spAutoFit/>
          </a:bodyPr>
          <a:lstStyle/>
          <a:p>
            <a:r>
              <a:rPr lang="en-US" dirty="0"/>
              <a:t>What does </a:t>
            </a:r>
            <a:r>
              <a:rPr lang="en-US" dirty="0" err="1"/>
              <a:t>Icoil</a:t>
            </a:r>
            <a:r>
              <a:rPr lang="en-US" dirty="0"/>
              <a:t>/</a:t>
            </a:r>
            <a:r>
              <a:rPr lang="en-US" dirty="0" err="1"/>
              <a:t>Vout</a:t>
            </a:r>
            <a:r>
              <a:rPr lang="en-US" dirty="0"/>
              <a:t> look like, if we assume good fit for </a:t>
            </a:r>
            <a:r>
              <a:rPr lang="en-US" dirty="0">
                <a:solidFill>
                  <a:schemeClr val="accent2"/>
                </a:solidFill>
              </a:rPr>
              <a:t>coil </a:t>
            </a:r>
            <a:r>
              <a:rPr lang="en-US" dirty="0" err="1">
                <a:solidFill>
                  <a:schemeClr val="accent2"/>
                </a:solidFill>
              </a:rPr>
              <a:t>f</a:t>
            </a:r>
            <a:r>
              <a:rPr lang="en-US" baseline="-25000" dirty="0" err="1">
                <a:solidFill>
                  <a:schemeClr val="accent2"/>
                </a:solidFill>
              </a:rPr>
              <a:t>z</a:t>
            </a:r>
            <a:r>
              <a:rPr lang="en-US" dirty="0">
                <a:solidFill>
                  <a:schemeClr val="accent2"/>
                </a:solidFill>
              </a:rPr>
              <a:t> </a:t>
            </a:r>
            <a:r>
              <a:rPr lang="en-US" dirty="0"/>
              <a:t>and the </a:t>
            </a:r>
            <a:r>
              <a:rPr lang="en-US" dirty="0">
                <a:solidFill>
                  <a:srgbClr val="7030A0"/>
                </a:solidFill>
              </a:rPr>
              <a:t>RC network’s </a:t>
            </a:r>
            <a:r>
              <a:rPr lang="en-US" dirty="0" err="1">
                <a:solidFill>
                  <a:srgbClr val="7030A0"/>
                </a:solidFill>
              </a:rPr>
              <a:t>f</a:t>
            </a:r>
            <a:r>
              <a:rPr lang="en-US" baseline="-25000" dirty="0" err="1">
                <a:solidFill>
                  <a:srgbClr val="7030A0"/>
                </a:solidFill>
              </a:rPr>
              <a:t>z</a:t>
            </a:r>
            <a:r>
              <a:rPr lang="en-US" dirty="0" err="1">
                <a:solidFill>
                  <a:srgbClr val="7030A0"/>
                </a:solidFill>
              </a:rPr>
              <a:t>:f</a:t>
            </a:r>
            <a:r>
              <a:rPr lang="en-US" baseline="-25000" dirty="0" err="1">
                <a:solidFill>
                  <a:srgbClr val="7030A0"/>
                </a:solidFill>
              </a:rPr>
              <a:t>p</a:t>
            </a:r>
            <a:r>
              <a:rPr lang="en-US" dirty="0"/>
              <a:t>?</a:t>
            </a:r>
          </a:p>
        </p:txBody>
      </p:sp>
      <p:sp>
        <p:nvSpPr>
          <p:cNvPr id="9" name="TextBox 8">
            <a:extLst>
              <a:ext uri="{FF2B5EF4-FFF2-40B4-BE49-F238E27FC236}">
                <a16:creationId xmlns:a16="http://schemas.microsoft.com/office/drawing/2014/main" id="{1DB312CA-9CFC-E14B-805D-D809A30A4F08}"/>
              </a:ext>
            </a:extLst>
          </p:cNvPr>
          <p:cNvSpPr txBox="1"/>
          <p:nvPr/>
        </p:nvSpPr>
        <p:spPr>
          <a:xfrm>
            <a:off x="6972296" y="1328738"/>
            <a:ext cx="2185988" cy="923330"/>
          </a:xfrm>
          <a:prstGeom prst="rect">
            <a:avLst/>
          </a:prstGeom>
          <a:noFill/>
        </p:spPr>
        <p:txBody>
          <a:bodyPr wrap="square" rtlCol="0">
            <a:spAutoFit/>
          </a:bodyPr>
          <a:lstStyle/>
          <a:p>
            <a:r>
              <a:rPr lang="en-US" dirty="0">
                <a:solidFill>
                  <a:srgbClr val="FF0000"/>
                </a:solidFill>
              </a:rPr>
              <a:t>What is this ~1 kHz feature that remains in every coil??</a:t>
            </a:r>
          </a:p>
        </p:txBody>
      </p:sp>
      <p:sp>
        <p:nvSpPr>
          <p:cNvPr id="10" name="TextBox 9">
            <a:extLst>
              <a:ext uri="{FF2B5EF4-FFF2-40B4-BE49-F238E27FC236}">
                <a16:creationId xmlns:a16="http://schemas.microsoft.com/office/drawing/2014/main" id="{890A5202-85FA-C041-A2E4-E0A124F92E58}"/>
              </a:ext>
            </a:extLst>
          </p:cNvPr>
          <p:cNvSpPr txBox="1"/>
          <p:nvPr/>
        </p:nvSpPr>
        <p:spPr>
          <a:xfrm>
            <a:off x="5210176" y="2466978"/>
            <a:ext cx="2905123" cy="646331"/>
          </a:xfrm>
          <a:prstGeom prst="rect">
            <a:avLst/>
          </a:prstGeom>
          <a:noFill/>
        </p:spPr>
        <p:txBody>
          <a:bodyPr wrap="square" rtlCol="0">
            <a:spAutoFit/>
          </a:bodyPr>
          <a:lstStyle/>
          <a:p>
            <a:r>
              <a:rPr lang="en-US" dirty="0">
                <a:solidFill>
                  <a:schemeClr val="accent4"/>
                </a:solidFill>
              </a:rPr>
              <a:t>Probably the cable impedance, don’t really care</a:t>
            </a:r>
          </a:p>
        </p:txBody>
      </p:sp>
      <p:sp>
        <p:nvSpPr>
          <p:cNvPr id="11" name="TextBox 10">
            <a:extLst>
              <a:ext uri="{FF2B5EF4-FFF2-40B4-BE49-F238E27FC236}">
                <a16:creationId xmlns:a16="http://schemas.microsoft.com/office/drawing/2014/main" id="{0B3D187F-DF5F-0F48-9BC3-E59FFC746E70}"/>
              </a:ext>
            </a:extLst>
          </p:cNvPr>
          <p:cNvSpPr txBox="1"/>
          <p:nvPr/>
        </p:nvSpPr>
        <p:spPr>
          <a:xfrm>
            <a:off x="871537" y="1414462"/>
            <a:ext cx="1737014" cy="369332"/>
          </a:xfrm>
          <a:prstGeom prst="rect">
            <a:avLst/>
          </a:prstGeom>
          <a:noFill/>
        </p:spPr>
        <p:txBody>
          <a:bodyPr wrap="none" rtlCol="0">
            <a:spAutoFit/>
          </a:bodyPr>
          <a:lstStyle/>
          <a:p>
            <a:r>
              <a:rPr lang="en-US" dirty="0"/>
              <a:t>Divide out </a:t>
            </a:r>
            <a:r>
              <a:rPr lang="en-US" dirty="0">
                <a:solidFill>
                  <a:schemeClr val="accent2"/>
                </a:solidFill>
              </a:rPr>
              <a:t>coil </a:t>
            </a:r>
            <a:r>
              <a:rPr lang="en-US" dirty="0" err="1">
                <a:solidFill>
                  <a:schemeClr val="accent2"/>
                </a:solidFill>
              </a:rPr>
              <a:t>f</a:t>
            </a:r>
            <a:r>
              <a:rPr lang="en-US" baseline="-25000" dirty="0" err="1">
                <a:solidFill>
                  <a:schemeClr val="accent2"/>
                </a:solidFill>
              </a:rPr>
              <a:t>z</a:t>
            </a:r>
            <a:endParaRPr lang="en-US" baseline="-25000" dirty="0">
              <a:solidFill>
                <a:schemeClr val="accent2"/>
              </a:solidFill>
            </a:endParaRPr>
          </a:p>
        </p:txBody>
      </p:sp>
      <p:cxnSp>
        <p:nvCxnSpPr>
          <p:cNvPr id="14" name="Straight Arrow Connector 13">
            <a:extLst>
              <a:ext uri="{FF2B5EF4-FFF2-40B4-BE49-F238E27FC236}">
                <a16:creationId xmlns:a16="http://schemas.microsoft.com/office/drawing/2014/main" id="{9656D455-E0AD-354D-AAB7-31A256FF32E2}"/>
              </a:ext>
            </a:extLst>
          </p:cNvPr>
          <p:cNvCxnSpPr>
            <a:cxnSpLocks/>
          </p:cNvCxnSpPr>
          <p:nvPr/>
        </p:nvCxnSpPr>
        <p:spPr>
          <a:xfrm>
            <a:off x="7372350" y="2700337"/>
            <a:ext cx="700088"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3A3D87B-4637-5C4E-B86A-35073F353BDA}"/>
              </a:ext>
            </a:extLst>
          </p:cNvPr>
          <p:cNvCxnSpPr>
            <a:cxnSpLocks/>
          </p:cNvCxnSpPr>
          <p:nvPr/>
        </p:nvCxnSpPr>
        <p:spPr>
          <a:xfrm flipH="1">
            <a:off x="7558088" y="2200275"/>
            <a:ext cx="671514" cy="185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FFF2472-6DAD-7A42-A9E8-6B688A2B6E8E}"/>
              </a:ext>
            </a:extLst>
          </p:cNvPr>
          <p:cNvSpPr txBox="1"/>
          <p:nvPr/>
        </p:nvSpPr>
        <p:spPr>
          <a:xfrm>
            <a:off x="5138737" y="1109663"/>
            <a:ext cx="1842684" cy="369332"/>
          </a:xfrm>
          <a:prstGeom prst="rect">
            <a:avLst/>
          </a:prstGeom>
          <a:noFill/>
        </p:spPr>
        <p:txBody>
          <a:bodyPr wrap="none" rtlCol="0">
            <a:spAutoFit/>
          </a:bodyPr>
          <a:lstStyle/>
          <a:p>
            <a:r>
              <a:rPr lang="en-US" dirty="0"/>
              <a:t>Divide out </a:t>
            </a:r>
            <a:r>
              <a:rPr lang="en-US" dirty="0">
                <a:solidFill>
                  <a:srgbClr val="7030A0"/>
                </a:solidFill>
              </a:rPr>
              <a:t>RC </a:t>
            </a:r>
            <a:r>
              <a:rPr lang="en-US" dirty="0" err="1">
                <a:solidFill>
                  <a:srgbClr val="7030A0"/>
                </a:solidFill>
              </a:rPr>
              <a:t>f</a:t>
            </a:r>
            <a:r>
              <a:rPr lang="en-US" baseline="-25000" dirty="0" err="1">
                <a:solidFill>
                  <a:srgbClr val="7030A0"/>
                </a:solidFill>
              </a:rPr>
              <a:t>z</a:t>
            </a:r>
            <a:r>
              <a:rPr lang="en-US" dirty="0" err="1">
                <a:solidFill>
                  <a:srgbClr val="7030A0"/>
                </a:solidFill>
              </a:rPr>
              <a:t>:f</a:t>
            </a:r>
            <a:r>
              <a:rPr lang="en-US" baseline="-25000" dirty="0" err="1">
                <a:solidFill>
                  <a:srgbClr val="7030A0"/>
                </a:solidFill>
              </a:rPr>
              <a:t>p</a:t>
            </a:r>
            <a:endParaRPr lang="en-US" baseline="-25000" dirty="0">
              <a:solidFill>
                <a:srgbClr val="7030A0"/>
              </a:solidFill>
            </a:endParaRPr>
          </a:p>
        </p:txBody>
      </p:sp>
    </p:spTree>
    <p:extLst>
      <p:ext uri="{BB962C8B-B14F-4D97-AF65-F5344CB8AC3E}">
        <p14:creationId xmlns:p14="http://schemas.microsoft.com/office/powerpoint/2010/main" val="1314532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0585-6F56-CA43-9647-255CA6BDF5C2}"/>
              </a:ext>
            </a:extLst>
          </p:cNvPr>
          <p:cNvSpPr>
            <a:spLocks noGrp="1"/>
          </p:cNvSpPr>
          <p:nvPr>
            <p:ph type="title"/>
          </p:nvPr>
        </p:nvSpPr>
        <p:spPr/>
        <p:txBody>
          <a:bodyPr>
            <a:normAutofit fontScale="90000"/>
          </a:bodyPr>
          <a:lstStyle/>
          <a:p>
            <a:r>
              <a:rPr lang="en-US" dirty="0"/>
              <a:t>I.6.2 Fit per Coil: </a:t>
            </a:r>
            <a:r>
              <a:rPr lang="en-US" sz="3100" dirty="0"/>
              <a:t>State 1 remember our expectations?</a:t>
            </a:r>
            <a:endParaRPr lang="en-US" dirty="0"/>
          </a:p>
        </p:txBody>
      </p:sp>
      <p:sp>
        <p:nvSpPr>
          <p:cNvPr id="4" name="Date Placeholder 3">
            <a:extLst>
              <a:ext uri="{FF2B5EF4-FFF2-40B4-BE49-F238E27FC236}">
                <a16:creationId xmlns:a16="http://schemas.microsoft.com/office/drawing/2014/main" id="{B69DF006-6C6F-BD4F-BE93-C6AC56DEBB6B}"/>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38FBBDFA-8736-4441-93C5-6EF93D0799CD}"/>
              </a:ext>
            </a:extLst>
          </p:cNvPr>
          <p:cNvSpPr>
            <a:spLocks noGrp="1"/>
          </p:cNvSpPr>
          <p:nvPr>
            <p:ph type="sldNum" sz="quarter" idx="12"/>
          </p:nvPr>
        </p:nvSpPr>
        <p:spPr/>
        <p:txBody>
          <a:bodyPr/>
          <a:lstStyle/>
          <a:p>
            <a:fld id="{70339496-BD1E-F648-8321-5C9A4B4A55FA}" type="slidenum">
              <a:rPr lang="en-US" smtClean="0"/>
              <a:t>44</a:t>
            </a:fld>
            <a:endParaRPr lang="en-US"/>
          </a:p>
        </p:txBody>
      </p:sp>
      <p:pic>
        <p:nvPicPr>
          <p:cNvPr id="6" name="Picture 5">
            <a:extLst>
              <a:ext uri="{FF2B5EF4-FFF2-40B4-BE49-F238E27FC236}">
                <a16:creationId xmlns:a16="http://schemas.microsoft.com/office/drawing/2014/main" id="{6C2E40C1-5DC5-714F-B1A2-563FE91A4215}"/>
              </a:ext>
            </a:extLst>
          </p:cNvPr>
          <p:cNvPicPr>
            <a:picLocks noChangeAspect="1"/>
          </p:cNvPicPr>
          <p:nvPr/>
        </p:nvPicPr>
        <p:blipFill>
          <a:blip r:embed="rId2"/>
          <a:stretch>
            <a:fillRect/>
          </a:stretch>
        </p:blipFill>
        <p:spPr>
          <a:xfrm>
            <a:off x="88900" y="1104900"/>
            <a:ext cx="8629650" cy="57531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58F7898-DA4E-1C41-B80D-9B70277CB80A}"/>
                  </a:ext>
                </a:extLst>
              </p:cNvPr>
              <p:cNvSpPr txBox="1"/>
              <p:nvPr/>
            </p:nvSpPr>
            <p:spPr>
              <a:xfrm>
                <a:off x="909637" y="5884862"/>
                <a:ext cx="471289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accent1"/>
                              </a:solidFill>
                              <a:latin typeface="Cambria Math" panose="02040503050406030204" pitchFamily="18" charset="0"/>
                            </a:rPr>
                          </m:ctrlPr>
                        </m:sSubPr>
                        <m:e>
                          <m:r>
                            <a:rPr lang="en-US" sz="2800" i="1">
                              <a:solidFill>
                                <a:schemeClr val="accent1"/>
                              </a:solidFill>
                              <a:latin typeface="Cambria Math" panose="02040503050406030204" pitchFamily="18" charset="0"/>
                            </a:rPr>
                            <m:t>𝐼</m:t>
                          </m:r>
                        </m:e>
                        <m:sub>
                          <m:r>
                            <a:rPr lang="en-US" sz="2800" i="1">
                              <a:solidFill>
                                <a:schemeClr val="accent1"/>
                              </a:solidFill>
                              <a:latin typeface="Cambria Math" panose="02040503050406030204" pitchFamily="18" charset="0"/>
                            </a:rPr>
                            <m:t>𝑐𝑜𝑖𝑙</m:t>
                          </m:r>
                        </m:sub>
                      </m:sSub>
                      <m:r>
                        <a:rPr lang="en-US" sz="2800" i="1">
                          <a:solidFill>
                            <a:schemeClr val="accent1"/>
                          </a:solidFill>
                          <a:latin typeface="Cambria Math" panose="02040503050406030204" pitchFamily="18" charset="0"/>
                        </a:rPr>
                        <m:t> </m:t>
                      </m:r>
                      <m:r>
                        <a:rPr lang="en-US" sz="2800" b="0" i="1" smtClean="0">
                          <a:solidFill>
                            <a:schemeClr val="tx1"/>
                          </a:solidFill>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i="1">
                              <a:latin typeface="Cambria Math" panose="02040503050406030204" pitchFamily="18" charset="0"/>
                            </a:rPr>
                            <m:t>𝑜𝑢𝑡</m:t>
                          </m:r>
                        </m:sub>
                      </m:sSub>
                      <m:r>
                        <a:rPr lang="en-US" sz="2800" b="0" i="1" smtClean="0">
                          <a:latin typeface="Cambria Math" panose="02040503050406030204" pitchFamily="18" charset="0"/>
                        </a:rPr>
                        <m:t>=1/</m:t>
                      </m:r>
                      <m:r>
                        <a:rPr lang="en-US" sz="2800" i="1">
                          <a:latin typeface="Cambria Math" panose="02040503050406030204" pitchFamily="18" charset="0"/>
                        </a:rPr>
                        <m:t>(2</m:t>
                      </m:r>
                      <m:sSub>
                        <m:sSubPr>
                          <m:ctrlPr>
                            <a:rPr lang="en-US" sz="2800" i="1">
                              <a:latin typeface="Cambria Math" panose="02040503050406030204" pitchFamily="18" charset="0"/>
                            </a:rPr>
                          </m:ctrlPr>
                        </m:sSubPr>
                        <m:e>
                          <m:r>
                            <a:rPr lang="en-US" sz="2800" i="1">
                              <a:latin typeface="Cambria Math" panose="02040503050406030204" pitchFamily="18" charset="0"/>
                            </a:rPr>
                            <m:t>𝑍</m:t>
                          </m:r>
                        </m:e>
                        <m:sub>
                          <m:r>
                            <a:rPr lang="en-US" sz="2800" i="1">
                              <a:latin typeface="Cambria Math" panose="02040503050406030204" pitchFamily="18" charset="0"/>
                            </a:rPr>
                            <m:t>𝑜𝑢𝑡</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𝑍</m:t>
                          </m:r>
                        </m:e>
                        <m:sub>
                          <m:r>
                            <a:rPr lang="en-US" sz="2800" i="1">
                              <a:latin typeface="Cambria Math" panose="02040503050406030204" pitchFamily="18" charset="0"/>
                            </a:rPr>
                            <m:t>𝑐𝑜𝑖𝑙</m:t>
                          </m:r>
                        </m:sub>
                      </m:sSub>
                      <m:r>
                        <a:rPr lang="en-US" sz="2800" i="1">
                          <a:latin typeface="Cambria Math" panose="02040503050406030204" pitchFamily="18" charset="0"/>
                        </a:rPr>
                        <m:t>)</m:t>
                      </m:r>
                    </m:oMath>
                  </m:oMathPara>
                </a14:m>
                <a:endParaRPr lang="en-US" sz="2800" dirty="0"/>
              </a:p>
            </p:txBody>
          </p:sp>
        </mc:Choice>
        <mc:Fallback xmlns="">
          <p:sp>
            <p:nvSpPr>
              <p:cNvPr id="7" name="TextBox 6">
                <a:extLst>
                  <a:ext uri="{FF2B5EF4-FFF2-40B4-BE49-F238E27FC236}">
                    <a16:creationId xmlns:a16="http://schemas.microsoft.com/office/drawing/2014/main" id="{258F7898-DA4E-1C41-B80D-9B70277CB80A}"/>
                  </a:ext>
                </a:extLst>
              </p:cNvPr>
              <p:cNvSpPr txBox="1">
                <a:spLocks noRot="1" noChangeAspect="1" noMove="1" noResize="1" noEditPoints="1" noAdjustHandles="1" noChangeArrowheads="1" noChangeShapeType="1" noTextEdit="1"/>
              </p:cNvSpPr>
              <p:nvPr/>
            </p:nvSpPr>
            <p:spPr>
              <a:xfrm>
                <a:off x="909637" y="5884862"/>
                <a:ext cx="4712893" cy="430887"/>
              </a:xfrm>
              <a:prstGeom prst="rect">
                <a:avLst/>
              </a:prstGeom>
              <a:blipFill>
                <a:blip r:embed="rId3"/>
                <a:stretch>
                  <a:fillRect l="-1617" t="-5714" r="-1887" b="-3428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EEA4C7E-28B8-DA4F-98F7-BBF26D95CB37}"/>
              </a:ext>
            </a:extLst>
          </p:cNvPr>
          <p:cNvSpPr txBox="1"/>
          <p:nvPr/>
        </p:nvSpPr>
        <p:spPr>
          <a:xfrm>
            <a:off x="3043234" y="2085975"/>
            <a:ext cx="2185988" cy="369332"/>
          </a:xfrm>
          <a:prstGeom prst="rect">
            <a:avLst/>
          </a:prstGeom>
          <a:noFill/>
        </p:spPr>
        <p:txBody>
          <a:bodyPr wrap="square" rtlCol="0">
            <a:spAutoFit/>
          </a:bodyPr>
          <a:lstStyle/>
          <a:p>
            <a:r>
              <a:rPr lang="en-US" dirty="0">
                <a:solidFill>
                  <a:srgbClr val="FF0000"/>
                </a:solidFill>
              </a:rPr>
              <a:t>No 1 kHz feature</a:t>
            </a:r>
          </a:p>
        </p:txBody>
      </p:sp>
      <p:cxnSp>
        <p:nvCxnSpPr>
          <p:cNvPr id="9" name="Straight Arrow Connector 8">
            <a:extLst>
              <a:ext uri="{FF2B5EF4-FFF2-40B4-BE49-F238E27FC236}">
                <a16:creationId xmlns:a16="http://schemas.microsoft.com/office/drawing/2014/main" id="{3CEA7EDE-F361-CC4F-9DD6-1D521D376550}"/>
              </a:ext>
            </a:extLst>
          </p:cNvPr>
          <p:cNvCxnSpPr>
            <a:cxnSpLocks/>
          </p:cNvCxnSpPr>
          <p:nvPr/>
        </p:nvCxnSpPr>
        <p:spPr>
          <a:xfrm>
            <a:off x="4814888" y="2286000"/>
            <a:ext cx="414337" cy="1428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4D1C0A4-12CD-0C40-9F46-CFC95528883C}"/>
              </a:ext>
            </a:extLst>
          </p:cNvPr>
          <p:cNvSpPr txBox="1"/>
          <p:nvPr/>
        </p:nvSpPr>
        <p:spPr>
          <a:xfrm>
            <a:off x="7381876" y="681040"/>
            <a:ext cx="1762124" cy="1754326"/>
          </a:xfrm>
          <a:prstGeom prst="rect">
            <a:avLst/>
          </a:prstGeom>
          <a:noFill/>
        </p:spPr>
        <p:txBody>
          <a:bodyPr wrap="square" rtlCol="0">
            <a:spAutoFit/>
          </a:bodyPr>
          <a:lstStyle/>
          <a:p>
            <a:pPr algn="r"/>
            <a:r>
              <a:rPr lang="en-US" dirty="0">
                <a:solidFill>
                  <a:schemeClr val="accent4"/>
                </a:solidFill>
              </a:rPr>
              <a:t>Coil Impedance was supposed to be much more sharp, and higher in frequency</a:t>
            </a:r>
          </a:p>
        </p:txBody>
      </p:sp>
      <p:cxnSp>
        <p:nvCxnSpPr>
          <p:cNvPr id="12" name="Straight Arrow Connector 11">
            <a:extLst>
              <a:ext uri="{FF2B5EF4-FFF2-40B4-BE49-F238E27FC236}">
                <a16:creationId xmlns:a16="http://schemas.microsoft.com/office/drawing/2014/main" id="{869DAF35-70A6-A844-86AE-3A6F4CC042ED}"/>
              </a:ext>
            </a:extLst>
          </p:cNvPr>
          <p:cNvCxnSpPr>
            <a:cxnSpLocks/>
          </p:cNvCxnSpPr>
          <p:nvPr/>
        </p:nvCxnSpPr>
        <p:spPr>
          <a:xfrm flipH="1">
            <a:off x="7458075" y="1600200"/>
            <a:ext cx="400050" cy="101441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A5FFE8-2D2C-2049-9897-48494A5454A3}"/>
              </a:ext>
            </a:extLst>
          </p:cNvPr>
          <p:cNvSpPr txBox="1"/>
          <p:nvPr/>
        </p:nvSpPr>
        <p:spPr>
          <a:xfrm>
            <a:off x="171451" y="657225"/>
            <a:ext cx="7082388" cy="400110"/>
          </a:xfrm>
          <a:prstGeom prst="rect">
            <a:avLst/>
          </a:prstGeom>
          <a:noFill/>
        </p:spPr>
        <p:txBody>
          <a:bodyPr wrap="none" rtlCol="0">
            <a:spAutoFit/>
          </a:bodyPr>
          <a:lstStyle/>
          <a:p>
            <a:r>
              <a:rPr lang="en-US" sz="2000" b="1" dirty="0">
                <a:solidFill>
                  <a:schemeClr val="accent6"/>
                </a:solidFill>
              </a:rPr>
              <a:t>Green Solid </a:t>
            </a:r>
            <a:r>
              <a:rPr lang="en-US" sz="2000" dirty="0"/>
              <a:t>on previous slide should look like </a:t>
            </a:r>
            <a:r>
              <a:rPr lang="en-US" sz="2000" b="1" dirty="0">
                <a:solidFill>
                  <a:srgbClr val="7030A0"/>
                </a:solidFill>
              </a:rPr>
              <a:t>Purple dashed </a:t>
            </a:r>
            <a:r>
              <a:rPr lang="en-US" sz="2000" dirty="0"/>
              <a:t>here </a:t>
            </a:r>
          </a:p>
        </p:txBody>
      </p:sp>
    </p:spTree>
    <p:extLst>
      <p:ext uri="{BB962C8B-B14F-4D97-AF65-F5344CB8AC3E}">
        <p14:creationId xmlns:p14="http://schemas.microsoft.com/office/powerpoint/2010/main" val="2906903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187539-BCE7-6F4D-9BED-A4A2D9031D99}"/>
              </a:ext>
            </a:extLst>
          </p:cNvPr>
          <p:cNvPicPr>
            <a:picLocks noChangeAspect="1"/>
          </p:cNvPicPr>
          <p:nvPr/>
        </p:nvPicPr>
        <p:blipFill>
          <a:blip r:embed="rId2"/>
          <a:stretch>
            <a:fillRect/>
          </a:stretch>
        </p:blipFill>
        <p:spPr>
          <a:xfrm>
            <a:off x="-128590" y="555234"/>
            <a:ext cx="9149957" cy="6302764"/>
          </a:xfrm>
          <a:prstGeom prst="rect">
            <a:avLst/>
          </a:prstGeom>
        </p:spPr>
      </p:pic>
      <p:sp>
        <p:nvSpPr>
          <p:cNvPr id="2" name="Title 1">
            <a:extLst>
              <a:ext uri="{FF2B5EF4-FFF2-40B4-BE49-F238E27FC236}">
                <a16:creationId xmlns:a16="http://schemas.microsoft.com/office/drawing/2014/main" id="{488D6412-0842-1243-A2BA-CD62764BB96C}"/>
              </a:ext>
            </a:extLst>
          </p:cNvPr>
          <p:cNvSpPr>
            <a:spLocks noGrp="1"/>
          </p:cNvSpPr>
          <p:nvPr>
            <p:ph type="title"/>
          </p:nvPr>
        </p:nvSpPr>
        <p:spPr/>
        <p:txBody>
          <a:bodyPr>
            <a:normAutofit fontScale="90000"/>
          </a:bodyPr>
          <a:lstStyle/>
          <a:p>
            <a:r>
              <a:rPr lang="en-US" dirty="0"/>
              <a:t>I.6.2 Fit per Coil: </a:t>
            </a:r>
            <a:r>
              <a:rPr lang="en-US" sz="3100" dirty="0"/>
              <a:t>State 1 How bad would it be?</a:t>
            </a:r>
            <a:endParaRPr lang="en-US" dirty="0"/>
          </a:p>
        </p:txBody>
      </p:sp>
      <p:sp>
        <p:nvSpPr>
          <p:cNvPr id="4" name="Date Placeholder 3">
            <a:extLst>
              <a:ext uri="{FF2B5EF4-FFF2-40B4-BE49-F238E27FC236}">
                <a16:creationId xmlns:a16="http://schemas.microsoft.com/office/drawing/2014/main" id="{708D7AF9-AB8B-184D-9B9F-B2E8C2168DBC}"/>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1B81033F-BEB3-E846-A373-A0A51224B599}"/>
              </a:ext>
            </a:extLst>
          </p:cNvPr>
          <p:cNvSpPr>
            <a:spLocks noGrp="1"/>
          </p:cNvSpPr>
          <p:nvPr>
            <p:ph type="sldNum" sz="quarter" idx="12"/>
          </p:nvPr>
        </p:nvSpPr>
        <p:spPr/>
        <p:txBody>
          <a:bodyPr/>
          <a:lstStyle/>
          <a:p>
            <a:fld id="{70339496-BD1E-F648-8321-5C9A4B4A55FA}" type="slidenum">
              <a:rPr lang="en-US" smtClean="0"/>
              <a:t>45</a:t>
            </a:fld>
            <a:endParaRPr lang="en-US"/>
          </a:p>
        </p:txBody>
      </p:sp>
      <p:sp>
        <p:nvSpPr>
          <p:cNvPr id="8" name="TextBox 7">
            <a:extLst>
              <a:ext uri="{FF2B5EF4-FFF2-40B4-BE49-F238E27FC236}">
                <a16:creationId xmlns:a16="http://schemas.microsoft.com/office/drawing/2014/main" id="{C476ECCF-68C8-124C-82BB-C0ADD449FDD2}"/>
              </a:ext>
            </a:extLst>
          </p:cNvPr>
          <p:cNvSpPr txBox="1"/>
          <p:nvPr/>
        </p:nvSpPr>
        <p:spPr>
          <a:xfrm>
            <a:off x="828676" y="3671888"/>
            <a:ext cx="3913700" cy="923330"/>
          </a:xfrm>
          <a:prstGeom prst="rect">
            <a:avLst/>
          </a:prstGeom>
          <a:noFill/>
        </p:spPr>
        <p:txBody>
          <a:bodyPr wrap="none" rtlCol="0">
            <a:spAutoFit/>
          </a:bodyPr>
          <a:lstStyle/>
          <a:p>
            <a:r>
              <a:rPr lang="en-US" b="1" dirty="0"/>
              <a:t>If </a:t>
            </a:r>
          </a:p>
          <a:p>
            <a:pPr marL="285750" indent="-285750">
              <a:buFontTx/>
              <a:buChar char="-"/>
            </a:pPr>
            <a:r>
              <a:rPr lang="en-US" b="1" dirty="0"/>
              <a:t>The </a:t>
            </a:r>
            <a:r>
              <a:rPr lang="en-US" b="1" dirty="0">
                <a:solidFill>
                  <a:schemeClr val="accent2">
                    <a:lumMod val="50000"/>
                  </a:schemeClr>
                </a:solidFill>
              </a:rPr>
              <a:t>fit</a:t>
            </a:r>
            <a:r>
              <a:rPr lang="en-US" b="1" dirty="0"/>
              <a:t> is correct for coil and RC, and</a:t>
            </a:r>
          </a:p>
          <a:p>
            <a:pPr marL="285750" indent="-285750">
              <a:buFontTx/>
              <a:buChar char="-"/>
            </a:pPr>
            <a:r>
              <a:rPr lang="en-US" b="1" dirty="0"/>
              <a:t>this ~1 kHz feature is real…</a:t>
            </a:r>
          </a:p>
        </p:txBody>
      </p:sp>
      <p:sp>
        <p:nvSpPr>
          <p:cNvPr id="9" name="TextBox 8">
            <a:extLst>
              <a:ext uri="{FF2B5EF4-FFF2-40B4-BE49-F238E27FC236}">
                <a16:creationId xmlns:a16="http://schemas.microsoft.com/office/drawing/2014/main" id="{EA66A4CB-364F-F84F-B2DF-27C9449D008C}"/>
              </a:ext>
            </a:extLst>
          </p:cNvPr>
          <p:cNvSpPr txBox="1"/>
          <p:nvPr/>
        </p:nvSpPr>
        <p:spPr>
          <a:xfrm>
            <a:off x="5110169" y="3481382"/>
            <a:ext cx="3990972" cy="923330"/>
          </a:xfrm>
          <a:prstGeom prst="rect">
            <a:avLst/>
          </a:prstGeom>
          <a:noFill/>
        </p:spPr>
        <p:txBody>
          <a:bodyPr wrap="square" rtlCol="0">
            <a:spAutoFit/>
          </a:bodyPr>
          <a:lstStyle/>
          <a:p>
            <a:r>
              <a:rPr lang="en-US" b="1" dirty="0"/>
              <a:t>… then </a:t>
            </a:r>
            <a:r>
              <a:rPr lang="en-US" b="1" dirty="0" err="1">
                <a:solidFill>
                  <a:srgbClr val="FFC000"/>
                </a:solidFill>
              </a:rPr>
              <a:t>foton</a:t>
            </a:r>
            <a:r>
              <a:rPr lang="en-US" b="1" dirty="0"/>
              <a:t> has the UIM TF </a:t>
            </a:r>
          </a:p>
          <a:p>
            <a:r>
              <a:rPr lang="en-US" b="1" dirty="0"/>
              <a:t>wrong by 10% / 5 deg at 300 Hz …</a:t>
            </a:r>
          </a:p>
          <a:p>
            <a:endParaRPr lang="en-US" b="1" dirty="0"/>
          </a:p>
        </p:txBody>
      </p:sp>
      <p:sp>
        <p:nvSpPr>
          <p:cNvPr id="10" name="TextBox 9">
            <a:extLst>
              <a:ext uri="{FF2B5EF4-FFF2-40B4-BE49-F238E27FC236}">
                <a16:creationId xmlns:a16="http://schemas.microsoft.com/office/drawing/2014/main" id="{7FF33B20-54A9-4748-902B-4BBB0E1CFEFA}"/>
              </a:ext>
            </a:extLst>
          </p:cNvPr>
          <p:cNvSpPr txBox="1"/>
          <p:nvPr/>
        </p:nvSpPr>
        <p:spPr>
          <a:xfrm>
            <a:off x="5095883" y="5103674"/>
            <a:ext cx="2405056" cy="1754326"/>
          </a:xfrm>
          <a:prstGeom prst="rect">
            <a:avLst/>
          </a:prstGeom>
          <a:noFill/>
        </p:spPr>
        <p:txBody>
          <a:bodyPr wrap="square" rtlCol="0">
            <a:spAutoFit/>
          </a:bodyPr>
          <a:lstStyle/>
          <a:p>
            <a:r>
              <a:rPr lang="en-US" b="1" dirty="0"/>
              <a:t>… And if we update </a:t>
            </a:r>
            <a:r>
              <a:rPr lang="en-US" b="1" dirty="0" err="1">
                <a:solidFill>
                  <a:srgbClr val="FFC000"/>
                </a:solidFill>
              </a:rPr>
              <a:t>foton</a:t>
            </a:r>
            <a:r>
              <a:rPr lang="en-US" b="1" dirty="0">
                <a:solidFill>
                  <a:srgbClr val="FFC000"/>
                </a:solidFill>
              </a:rPr>
              <a:t> </a:t>
            </a:r>
            <a:r>
              <a:rPr lang="en-US" b="1" dirty="0"/>
              <a:t>to use</a:t>
            </a:r>
            <a:r>
              <a:rPr lang="en-US" b="1" dirty="0">
                <a:solidFill>
                  <a:srgbClr val="C00000"/>
                </a:solidFill>
              </a:rPr>
              <a:t> *only* the fit RC, </a:t>
            </a:r>
            <a:r>
              <a:rPr lang="en-US" b="1" dirty="0"/>
              <a:t>then magnitude is better, but phase is worse</a:t>
            </a:r>
          </a:p>
          <a:p>
            <a:endParaRPr lang="en-US" b="1" dirty="0"/>
          </a:p>
        </p:txBody>
      </p:sp>
    </p:spTree>
    <p:extLst>
      <p:ext uri="{BB962C8B-B14F-4D97-AF65-F5344CB8AC3E}">
        <p14:creationId xmlns:p14="http://schemas.microsoft.com/office/powerpoint/2010/main" val="806542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76E61-CC99-9442-A350-B82E05279FA3}"/>
              </a:ext>
            </a:extLst>
          </p:cNvPr>
          <p:cNvSpPr>
            <a:spLocks noGrp="1"/>
          </p:cNvSpPr>
          <p:nvPr>
            <p:ph type="title"/>
          </p:nvPr>
        </p:nvSpPr>
        <p:spPr/>
        <p:txBody>
          <a:bodyPr>
            <a:normAutofit fontScale="90000"/>
          </a:bodyPr>
          <a:lstStyle/>
          <a:p>
            <a:r>
              <a:rPr lang="en-US" dirty="0"/>
              <a:t>I.6.1 The Fit per Coil: </a:t>
            </a:r>
            <a:r>
              <a:rPr lang="en-US" sz="3100" dirty="0"/>
              <a:t>What’s next?</a:t>
            </a:r>
            <a:endParaRPr lang="en-US" dirty="0"/>
          </a:p>
        </p:txBody>
      </p:sp>
      <p:sp>
        <p:nvSpPr>
          <p:cNvPr id="3" name="Content Placeholder 2">
            <a:extLst>
              <a:ext uri="{FF2B5EF4-FFF2-40B4-BE49-F238E27FC236}">
                <a16:creationId xmlns:a16="http://schemas.microsoft.com/office/drawing/2014/main" id="{9A7E6A25-646A-0047-B845-78E566869914}"/>
              </a:ext>
            </a:extLst>
          </p:cNvPr>
          <p:cNvSpPr>
            <a:spLocks noGrp="1"/>
          </p:cNvSpPr>
          <p:nvPr>
            <p:ph idx="1"/>
          </p:nvPr>
        </p:nvSpPr>
        <p:spPr>
          <a:xfrm>
            <a:off x="428626" y="1839912"/>
            <a:ext cx="8229600" cy="4660900"/>
          </a:xfrm>
        </p:spPr>
        <p:txBody>
          <a:bodyPr>
            <a:normAutofit/>
          </a:bodyPr>
          <a:lstStyle/>
          <a:p>
            <a:pPr marL="514350" indent="-514350">
              <a:buFont typeface="+mj-lt"/>
              <a:buAutoNum type="arabicPeriod" startAt="2"/>
            </a:pPr>
            <a:r>
              <a:rPr lang="en-US" sz="2400" dirty="0"/>
              <a:t>We can blindly assume that the fit is perfect for all coils. If so, we’d use the value of the coil </a:t>
            </a:r>
            <a:r>
              <a:rPr lang="en-US" sz="2400" dirty="0" err="1"/>
              <a:t>f</a:t>
            </a:r>
            <a:r>
              <a:rPr lang="en-US" sz="2400" baseline="-25000" dirty="0" err="1"/>
              <a:t>z</a:t>
            </a:r>
            <a:r>
              <a:rPr lang="en-US" sz="2400" dirty="0"/>
              <a:t>, divide it out of the </a:t>
            </a:r>
            <a:r>
              <a:rPr lang="en-US" sz="2400" dirty="0" err="1"/>
              <a:t>V</a:t>
            </a:r>
            <a:r>
              <a:rPr lang="en-US" sz="2400" baseline="-25000" dirty="0" err="1"/>
              <a:t>coil</a:t>
            </a:r>
            <a:r>
              <a:rPr lang="en-US" sz="2400" dirty="0"/>
              <a:t> / V</a:t>
            </a:r>
            <a:r>
              <a:rPr lang="en-US" sz="2400" baseline="-25000" dirty="0"/>
              <a:t>in</a:t>
            </a:r>
            <a:r>
              <a:rPr lang="en-US" sz="2400" dirty="0"/>
              <a:t> data, and look at the </a:t>
            </a:r>
            <a:r>
              <a:rPr lang="en-US" sz="2400" dirty="0" err="1"/>
              <a:t>I</a:t>
            </a:r>
            <a:r>
              <a:rPr lang="en-US" sz="2400" baseline="-25000" dirty="0" err="1"/>
              <a:t>coil</a:t>
            </a:r>
            <a:r>
              <a:rPr lang="en-US" sz="2400" dirty="0"/>
              <a:t> / V</a:t>
            </a:r>
            <a:r>
              <a:rPr lang="en-US" sz="2400" baseline="-25000" dirty="0"/>
              <a:t>in</a:t>
            </a:r>
            <a:r>
              <a:rPr lang="en-US" sz="2400" dirty="0"/>
              <a:t> transfer function. Does it make sense? Should we bother (re)fitting *that* data?</a:t>
            </a:r>
          </a:p>
          <a:p>
            <a:pPr marL="514350" indent="-514350">
              <a:buFont typeface="+mj-lt"/>
              <a:buAutoNum type="arabicPeriod" startAt="2"/>
            </a:pPr>
            <a:endParaRPr lang="en-US" sz="2400" dirty="0"/>
          </a:p>
          <a:p>
            <a:pPr marL="514350" indent="-514350">
              <a:buFont typeface="+mj-lt"/>
              <a:buAutoNum type="arabicPeriod" startAt="2"/>
            </a:pPr>
            <a:r>
              <a:rPr lang="en-US" sz="2400" dirty="0"/>
              <a:t>Look at the ratio of State 2 to State 1. Is getting the low pass </a:t>
            </a:r>
            <a:r>
              <a:rPr lang="en-US" sz="2400" dirty="0" err="1"/>
              <a:t>f</a:t>
            </a:r>
            <a:r>
              <a:rPr lang="en-US" sz="2400" baseline="-25000" dirty="0" err="1"/>
              <a:t>z</a:t>
            </a:r>
            <a:r>
              <a:rPr lang="en-US" sz="2400" dirty="0" err="1"/>
              <a:t>:f</a:t>
            </a:r>
            <a:r>
              <a:rPr lang="en-US" sz="2400" baseline="-25000" dirty="0" err="1"/>
              <a:t>p</a:t>
            </a:r>
            <a:r>
              <a:rPr lang="en-US" sz="2400" dirty="0"/>
              <a:t> pair from that is as easy as we expect?</a:t>
            </a:r>
          </a:p>
          <a:p>
            <a:pPr marL="514350" indent="-514350">
              <a:buFont typeface="+mj-lt"/>
              <a:buAutoNum type="arabicPeriod" startAt="2"/>
            </a:pPr>
            <a:endParaRPr lang="en-US" sz="2400" dirty="0"/>
          </a:p>
          <a:p>
            <a:pPr marL="514350" indent="-514350">
              <a:buFont typeface="+mj-lt"/>
              <a:buAutoNum type="arabicPeriod" startAt="2"/>
            </a:pPr>
            <a:r>
              <a:rPr lang="en-US" sz="2400" dirty="0"/>
              <a:t>Look (and fit) at state 2 by itself. Does the data match the State 1 fit * (State 2 / State 1) fit?</a:t>
            </a:r>
          </a:p>
          <a:p>
            <a:pPr marL="514350" indent="-514350">
              <a:buFont typeface="+mj-lt"/>
              <a:buAutoNum type="arabicPeriod" startAt="2"/>
            </a:pPr>
            <a:endParaRPr lang="en-US" sz="2400" dirty="0"/>
          </a:p>
        </p:txBody>
      </p:sp>
      <p:sp>
        <p:nvSpPr>
          <p:cNvPr id="4" name="Date Placeholder 3">
            <a:extLst>
              <a:ext uri="{FF2B5EF4-FFF2-40B4-BE49-F238E27FC236}">
                <a16:creationId xmlns:a16="http://schemas.microsoft.com/office/drawing/2014/main" id="{0A05CEE0-3C85-1044-AC4D-7E5BB13F2901}"/>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3ACFB1E-B0B2-6C40-BB35-FB6B8B8AD50D}"/>
              </a:ext>
            </a:extLst>
          </p:cNvPr>
          <p:cNvSpPr>
            <a:spLocks noGrp="1"/>
          </p:cNvSpPr>
          <p:nvPr>
            <p:ph type="sldNum" sz="quarter" idx="12"/>
          </p:nvPr>
        </p:nvSpPr>
        <p:spPr/>
        <p:txBody>
          <a:bodyPr/>
          <a:lstStyle/>
          <a:p>
            <a:fld id="{70339496-BD1E-F648-8321-5C9A4B4A55FA}" type="slidenum">
              <a:rPr lang="en-US" smtClean="0"/>
              <a:t>46</a:t>
            </a:fld>
            <a:endParaRPr lang="en-US"/>
          </a:p>
        </p:txBody>
      </p:sp>
      <p:sp>
        <p:nvSpPr>
          <p:cNvPr id="6" name="TextBox 5">
            <a:extLst>
              <a:ext uri="{FF2B5EF4-FFF2-40B4-BE49-F238E27FC236}">
                <a16:creationId xmlns:a16="http://schemas.microsoft.com/office/drawing/2014/main" id="{49A5490F-7032-484A-9858-177BFC000DFC}"/>
              </a:ext>
            </a:extLst>
          </p:cNvPr>
          <p:cNvSpPr txBox="1"/>
          <p:nvPr/>
        </p:nvSpPr>
        <p:spPr>
          <a:xfrm>
            <a:off x="228601" y="742950"/>
            <a:ext cx="7258050" cy="646331"/>
          </a:xfrm>
          <a:prstGeom prst="rect">
            <a:avLst/>
          </a:prstGeom>
          <a:noFill/>
        </p:spPr>
        <p:txBody>
          <a:bodyPr wrap="square" rtlCol="0">
            <a:spAutoFit/>
          </a:bodyPr>
          <a:lstStyle/>
          <a:p>
            <a:r>
              <a:rPr lang="en-US" dirty="0"/>
              <a:t>You feel I’m in the weeds. I know. *I* feel I’m in the weeds. How can we come back up for air? Look at some more weeds.</a:t>
            </a:r>
          </a:p>
        </p:txBody>
      </p:sp>
      <p:sp>
        <p:nvSpPr>
          <p:cNvPr id="7" name="TextBox 6">
            <a:extLst>
              <a:ext uri="{FF2B5EF4-FFF2-40B4-BE49-F238E27FC236}">
                <a16:creationId xmlns:a16="http://schemas.microsoft.com/office/drawing/2014/main" id="{E49A0869-313F-0147-AD31-E6B58EC79D72}"/>
              </a:ext>
            </a:extLst>
          </p:cNvPr>
          <p:cNvSpPr txBox="1"/>
          <p:nvPr/>
        </p:nvSpPr>
        <p:spPr>
          <a:xfrm>
            <a:off x="949570" y="3282462"/>
            <a:ext cx="7575856" cy="369332"/>
          </a:xfrm>
          <a:prstGeom prst="rect">
            <a:avLst/>
          </a:prstGeom>
          <a:noFill/>
        </p:spPr>
        <p:txBody>
          <a:bodyPr wrap="none" rtlCol="0">
            <a:spAutoFit/>
          </a:bodyPr>
          <a:lstStyle/>
          <a:p>
            <a:r>
              <a:rPr lang="en-US" dirty="0">
                <a:solidFill>
                  <a:schemeClr val="bg1">
                    <a:lumMod val="50000"/>
                  </a:schemeClr>
                </a:solidFill>
              </a:rPr>
              <a:t>Conclude: There’s really something weird with this data, manifesting at 1-2 kHz</a:t>
            </a:r>
          </a:p>
        </p:txBody>
      </p:sp>
    </p:spTree>
    <p:extLst>
      <p:ext uri="{BB962C8B-B14F-4D97-AF65-F5344CB8AC3E}">
        <p14:creationId xmlns:p14="http://schemas.microsoft.com/office/powerpoint/2010/main" val="665606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8402B95-8EEA-4642-A1EB-501B13334605}"/>
              </a:ext>
            </a:extLst>
          </p:cNvPr>
          <p:cNvPicPr>
            <a:picLocks noGrp="1" noChangeAspect="1"/>
          </p:cNvPicPr>
          <p:nvPr>
            <p:ph idx="1"/>
          </p:nvPr>
        </p:nvPicPr>
        <p:blipFill>
          <a:blip r:embed="rId2"/>
          <a:stretch>
            <a:fillRect/>
          </a:stretch>
        </p:blipFill>
        <p:spPr>
          <a:xfrm>
            <a:off x="442913" y="1166810"/>
            <a:ext cx="8429625" cy="5619750"/>
          </a:xfrm>
        </p:spPr>
      </p:pic>
      <p:sp>
        <p:nvSpPr>
          <p:cNvPr id="2" name="Title 1">
            <a:extLst>
              <a:ext uri="{FF2B5EF4-FFF2-40B4-BE49-F238E27FC236}">
                <a16:creationId xmlns:a16="http://schemas.microsoft.com/office/drawing/2014/main" id="{E15F0067-FD1A-974A-B6E5-BB3159E3512D}"/>
              </a:ext>
            </a:extLst>
          </p:cNvPr>
          <p:cNvSpPr>
            <a:spLocks noGrp="1"/>
          </p:cNvSpPr>
          <p:nvPr>
            <p:ph type="title"/>
          </p:nvPr>
        </p:nvSpPr>
        <p:spPr/>
        <p:txBody>
          <a:bodyPr>
            <a:normAutofit fontScale="90000"/>
          </a:bodyPr>
          <a:lstStyle/>
          <a:p>
            <a:r>
              <a:rPr lang="en-US" dirty="0"/>
              <a:t>I.6.3 Fit per Coil: </a:t>
            </a:r>
            <a:r>
              <a:rPr lang="en-US" sz="3100" dirty="0"/>
              <a:t>State 2/State 1: the LP1 </a:t>
            </a:r>
            <a:r>
              <a:rPr lang="en-US" sz="3100" dirty="0" err="1"/>
              <a:t>zs</a:t>
            </a:r>
            <a:r>
              <a:rPr lang="en-US" sz="3100" dirty="0"/>
              <a:t> and </a:t>
            </a:r>
            <a:r>
              <a:rPr lang="en-US" sz="3100" dirty="0" err="1"/>
              <a:t>ps</a:t>
            </a:r>
            <a:endParaRPr lang="en-US" dirty="0"/>
          </a:p>
        </p:txBody>
      </p:sp>
      <p:sp>
        <p:nvSpPr>
          <p:cNvPr id="4" name="Date Placeholder 3">
            <a:extLst>
              <a:ext uri="{FF2B5EF4-FFF2-40B4-BE49-F238E27FC236}">
                <a16:creationId xmlns:a16="http://schemas.microsoft.com/office/drawing/2014/main" id="{BF061864-3BD5-884C-9039-346838EC905B}"/>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7F3C4B-F164-F545-9D5D-7A33AD4FAE7F}"/>
              </a:ext>
            </a:extLst>
          </p:cNvPr>
          <p:cNvSpPr>
            <a:spLocks noGrp="1"/>
          </p:cNvSpPr>
          <p:nvPr>
            <p:ph type="sldNum" sz="quarter" idx="12"/>
          </p:nvPr>
        </p:nvSpPr>
        <p:spPr/>
        <p:txBody>
          <a:bodyPr/>
          <a:lstStyle/>
          <a:p>
            <a:fld id="{70339496-BD1E-F648-8321-5C9A4B4A55FA}" type="slidenum">
              <a:rPr lang="en-US" smtClean="0"/>
              <a:t>47</a:t>
            </a:fld>
            <a:endParaRPr lang="en-US"/>
          </a:p>
        </p:txBody>
      </p:sp>
      <p:sp>
        <p:nvSpPr>
          <p:cNvPr id="8" name="TextBox 7">
            <a:extLst>
              <a:ext uri="{FF2B5EF4-FFF2-40B4-BE49-F238E27FC236}">
                <a16:creationId xmlns:a16="http://schemas.microsoft.com/office/drawing/2014/main" id="{3D2933C3-078C-2847-8B29-861227CFB9EB}"/>
              </a:ext>
            </a:extLst>
          </p:cNvPr>
          <p:cNvSpPr txBox="1"/>
          <p:nvPr/>
        </p:nvSpPr>
        <p:spPr>
          <a:xfrm>
            <a:off x="0" y="628650"/>
            <a:ext cx="7543799" cy="646331"/>
          </a:xfrm>
          <a:prstGeom prst="rect">
            <a:avLst/>
          </a:prstGeom>
          <a:noFill/>
        </p:spPr>
        <p:txBody>
          <a:bodyPr wrap="square" rtlCol="0">
            <a:spAutoFit/>
          </a:bodyPr>
          <a:lstStyle/>
          <a:p>
            <a:r>
              <a:rPr lang="en-US" dirty="0"/>
              <a:t>OK. Need some air. Does the analog data we have make any sense? It does. Look at the ratio between state 2 and state 1. </a:t>
            </a:r>
          </a:p>
        </p:txBody>
      </p:sp>
      <p:sp>
        <p:nvSpPr>
          <p:cNvPr id="9" name="TextBox 8">
            <a:extLst>
              <a:ext uri="{FF2B5EF4-FFF2-40B4-BE49-F238E27FC236}">
                <a16:creationId xmlns:a16="http://schemas.microsoft.com/office/drawing/2014/main" id="{68AF5B21-F117-9C42-BDB2-06C8B434A2E3}"/>
              </a:ext>
            </a:extLst>
          </p:cNvPr>
          <p:cNvSpPr txBox="1"/>
          <p:nvPr/>
        </p:nvSpPr>
        <p:spPr>
          <a:xfrm>
            <a:off x="1843085" y="1271588"/>
            <a:ext cx="2571749" cy="1200329"/>
          </a:xfrm>
          <a:prstGeom prst="rect">
            <a:avLst/>
          </a:prstGeom>
          <a:noFill/>
        </p:spPr>
        <p:txBody>
          <a:bodyPr wrap="square" rtlCol="0">
            <a:spAutoFit/>
          </a:bodyPr>
          <a:lstStyle/>
          <a:p>
            <a:pPr algn="r"/>
            <a:r>
              <a:rPr lang="en-US" dirty="0">
                <a:solidFill>
                  <a:schemeClr val="accent1"/>
                </a:solidFill>
              </a:rPr>
              <a:t>Data</a:t>
            </a:r>
            <a:r>
              <a:rPr lang="en-US" dirty="0"/>
              <a:t>, matches the </a:t>
            </a:r>
            <a:r>
              <a:rPr lang="en-US" dirty="0">
                <a:solidFill>
                  <a:schemeClr val="accent6"/>
                </a:solidFill>
              </a:rPr>
              <a:t>fit</a:t>
            </a:r>
            <a:r>
              <a:rPr lang="en-US" dirty="0"/>
              <a:t>, matches the </a:t>
            </a:r>
            <a:r>
              <a:rPr lang="en-US" dirty="0">
                <a:solidFill>
                  <a:schemeClr val="accent2"/>
                </a:solidFill>
              </a:rPr>
              <a:t>expectation</a:t>
            </a:r>
            <a:r>
              <a:rPr lang="en-US" dirty="0"/>
              <a:t>. Only minor improvement if updated.</a:t>
            </a:r>
          </a:p>
        </p:txBody>
      </p:sp>
      <p:sp>
        <p:nvSpPr>
          <p:cNvPr id="10" name="TextBox 9">
            <a:extLst>
              <a:ext uri="{FF2B5EF4-FFF2-40B4-BE49-F238E27FC236}">
                <a16:creationId xmlns:a16="http://schemas.microsoft.com/office/drawing/2014/main" id="{8A74C3AF-FC1E-124B-BDA1-C02F702CB19F}"/>
              </a:ext>
            </a:extLst>
          </p:cNvPr>
          <p:cNvSpPr txBox="1"/>
          <p:nvPr/>
        </p:nvSpPr>
        <p:spPr>
          <a:xfrm>
            <a:off x="5220800" y="5743575"/>
            <a:ext cx="3126032" cy="923330"/>
          </a:xfrm>
          <a:prstGeom prst="rect">
            <a:avLst/>
          </a:prstGeom>
          <a:noFill/>
        </p:spPr>
        <p:txBody>
          <a:bodyPr wrap="square" rtlCol="0">
            <a:spAutoFit/>
          </a:bodyPr>
          <a:lstStyle/>
          <a:p>
            <a:r>
              <a:rPr lang="en-US" dirty="0" err="1">
                <a:solidFill>
                  <a:schemeClr val="bg1">
                    <a:lumMod val="50000"/>
                  </a:schemeClr>
                </a:solidFill>
              </a:rPr>
              <a:t>Foton</a:t>
            </a:r>
            <a:r>
              <a:rPr lang="en-US" dirty="0">
                <a:solidFill>
                  <a:schemeClr val="bg1">
                    <a:lumMod val="50000"/>
                  </a:schemeClr>
                </a:solidFill>
              </a:rPr>
              <a:t> values, not shown, but they’re all (</a:t>
            </a:r>
            <a:r>
              <a:rPr lang="en-US" dirty="0" err="1">
                <a:solidFill>
                  <a:schemeClr val="bg1">
                    <a:lumMod val="50000"/>
                  </a:schemeClr>
                </a:solidFill>
              </a:rPr>
              <a:t>f</a:t>
            </a:r>
            <a:r>
              <a:rPr lang="en-US" baseline="-25000" dirty="0" err="1">
                <a:solidFill>
                  <a:schemeClr val="bg1">
                    <a:lumMod val="50000"/>
                  </a:schemeClr>
                </a:solidFill>
              </a:rPr>
              <a:t>z</a:t>
            </a:r>
            <a:r>
              <a:rPr lang="en-US" dirty="0" err="1">
                <a:solidFill>
                  <a:schemeClr val="bg1">
                    <a:lumMod val="50000"/>
                  </a:schemeClr>
                </a:solidFill>
              </a:rPr>
              <a:t>:f</a:t>
            </a:r>
            <a:r>
              <a:rPr lang="en-US" baseline="-25000" dirty="0" err="1">
                <a:solidFill>
                  <a:schemeClr val="bg1">
                    <a:lumMod val="50000"/>
                  </a:schemeClr>
                </a:solidFill>
              </a:rPr>
              <a:t>p</a:t>
            </a:r>
            <a:r>
              <a:rPr lang="en-US" dirty="0">
                <a:solidFill>
                  <a:schemeClr val="bg1">
                    <a:lumMod val="50000"/>
                  </a:schemeClr>
                </a:solidFill>
              </a:rPr>
              <a:t>) = (10.5:1.0) Hz</a:t>
            </a:r>
          </a:p>
          <a:p>
            <a:endParaRPr lang="en-US" dirty="0">
              <a:solidFill>
                <a:schemeClr val="bg1">
                  <a:lumMod val="50000"/>
                </a:schemeClr>
              </a:solidFill>
            </a:endParaRPr>
          </a:p>
        </p:txBody>
      </p:sp>
      <p:sp>
        <p:nvSpPr>
          <p:cNvPr id="11" name="TextBox 10">
            <a:extLst>
              <a:ext uri="{FF2B5EF4-FFF2-40B4-BE49-F238E27FC236}">
                <a16:creationId xmlns:a16="http://schemas.microsoft.com/office/drawing/2014/main" id="{6C3AF34E-0E7A-6D41-9569-AE9BB6F6D153}"/>
              </a:ext>
            </a:extLst>
          </p:cNvPr>
          <p:cNvSpPr txBox="1"/>
          <p:nvPr/>
        </p:nvSpPr>
        <p:spPr>
          <a:xfrm>
            <a:off x="2057400" y="5214936"/>
            <a:ext cx="2328864" cy="1200329"/>
          </a:xfrm>
          <a:prstGeom prst="rect">
            <a:avLst/>
          </a:prstGeom>
          <a:noFill/>
        </p:spPr>
        <p:txBody>
          <a:bodyPr wrap="square" rtlCol="0">
            <a:spAutoFit/>
          </a:bodyPr>
          <a:lstStyle/>
          <a:p>
            <a:pPr algn="r"/>
            <a:r>
              <a:rPr lang="en-US" dirty="0">
                <a:solidFill>
                  <a:schemeClr val="bg1">
                    <a:lumMod val="50000"/>
                  </a:schemeClr>
                </a:solidFill>
              </a:rPr>
              <a:t>Surprisingly, many reported fit poles and zeros, but they’re all roughly cancelling.</a:t>
            </a:r>
          </a:p>
        </p:txBody>
      </p:sp>
      <p:sp>
        <p:nvSpPr>
          <p:cNvPr id="12" name="Rectangle 11">
            <a:extLst>
              <a:ext uri="{FF2B5EF4-FFF2-40B4-BE49-F238E27FC236}">
                <a16:creationId xmlns:a16="http://schemas.microsoft.com/office/drawing/2014/main" id="{18CE143D-3DD8-D14D-9943-89891844AE91}"/>
              </a:ext>
            </a:extLst>
          </p:cNvPr>
          <p:cNvSpPr/>
          <p:nvPr/>
        </p:nvSpPr>
        <p:spPr>
          <a:xfrm>
            <a:off x="6893170" y="1024646"/>
            <a:ext cx="1665778" cy="923330"/>
          </a:xfrm>
          <a:prstGeom prst="rect">
            <a:avLst/>
          </a:prstGeom>
        </p:spPr>
        <p:txBody>
          <a:bodyPr wrap="square">
            <a:spAutoFit/>
          </a:bodyPr>
          <a:lstStyle/>
          <a:p>
            <a:r>
              <a:rPr lang="en-US" dirty="0">
                <a:solidFill>
                  <a:schemeClr val="accent2"/>
                </a:solidFill>
              </a:rPr>
              <a:t>Residual if only ~10.5:1.0 Hz </a:t>
            </a:r>
            <a:r>
              <a:rPr lang="en-US" dirty="0" err="1">
                <a:solidFill>
                  <a:schemeClr val="accent2"/>
                </a:solidFill>
              </a:rPr>
              <a:t>f</a:t>
            </a:r>
            <a:r>
              <a:rPr lang="en-US" baseline="-25000" dirty="0" err="1">
                <a:solidFill>
                  <a:schemeClr val="accent2"/>
                </a:solidFill>
              </a:rPr>
              <a:t>z</a:t>
            </a:r>
            <a:r>
              <a:rPr lang="en-US" dirty="0" err="1">
                <a:solidFill>
                  <a:schemeClr val="accent2"/>
                </a:solidFill>
              </a:rPr>
              <a:t>:f</a:t>
            </a:r>
            <a:r>
              <a:rPr lang="en-US" baseline="-25000" dirty="0" err="1">
                <a:solidFill>
                  <a:schemeClr val="accent2"/>
                </a:solidFill>
              </a:rPr>
              <a:t>p</a:t>
            </a:r>
            <a:r>
              <a:rPr lang="en-US" dirty="0">
                <a:solidFill>
                  <a:schemeClr val="accent2"/>
                </a:solidFill>
              </a:rPr>
              <a:t> pair is used</a:t>
            </a:r>
            <a:endParaRPr lang="en-US" dirty="0"/>
          </a:p>
        </p:txBody>
      </p:sp>
      <p:sp>
        <p:nvSpPr>
          <p:cNvPr id="13" name="Rectangle 12">
            <a:extLst>
              <a:ext uri="{FF2B5EF4-FFF2-40B4-BE49-F238E27FC236}">
                <a16:creationId xmlns:a16="http://schemas.microsoft.com/office/drawing/2014/main" id="{1104CB2C-7BB8-DF4A-B09B-4FF7587C14E0}"/>
              </a:ext>
            </a:extLst>
          </p:cNvPr>
          <p:cNvSpPr/>
          <p:nvPr/>
        </p:nvSpPr>
        <p:spPr>
          <a:xfrm>
            <a:off x="5066663" y="3010972"/>
            <a:ext cx="2634300" cy="369332"/>
          </a:xfrm>
          <a:prstGeom prst="rect">
            <a:avLst/>
          </a:prstGeom>
        </p:spPr>
        <p:txBody>
          <a:bodyPr wrap="square">
            <a:spAutoFit/>
          </a:bodyPr>
          <a:lstStyle/>
          <a:p>
            <a:r>
              <a:rPr lang="en-US" dirty="0">
                <a:solidFill>
                  <a:schemeClr val="accent1"/>
                </a:solidFill>
              </a:rPr>
              <a:t>Residual if full fit is used</a:t>
            </a:r>
          </a:p>
        </p:txBody>
      </p:sp>
    </p:spTree>
    <p:extLst>
      <p:ext uri="{BB962C8B-B14F-4D97-AF65-F5344CB8AC3E}">
        <p14:creationId xmlns:p14="http://schemas.microsoft.com/office/powerpoint/2010/main" val="2707025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55D8B00C-1B48-5A40-B2BE-A5D7C5121309}"/>
              </a:ext>
            </a:extLst>
          </p:cNvPr>
          <p:cNvGraphicFramePr>
            <a:graphicFrameLocks noGrp="1"/>
          </p:cNvGraphicFramePr>
          <p:nvPr>
            <p:extLst>
              <p:ext uri="{D42A27DB-BD31-4B8C-83A1-F6EECF244321}">
                <p14:modId xmlns:p14="http://schemas.microsoft.com/office/powerpoint/2010/main" val="3787669755"/>
              </p:ext>
            </p:extLst>
          </p:nvPr>
        </p:nvGraphicFramePr>
        <p:xfrm>
          <a:off x="194165" y="3633542"/>
          <a:ext cx="4284051" cy="3139440"/>
        </p:xfrm>
        <a:graphic>
          <a:graphicData uri="http://schemas.openxmlformats.org/drawingml/2006/table">
            <a:tbl>
              <a:tblPr firstRow="1" bandRow="1">
                <a:tableStyleId>{5C22544A-7EE6-4342-B048-85BDC9FD1C3A}</a:tableStyleId>
              </a:tblPr>
              <a:tblGrid>
                <a:gridCol w="1428017">
                  <a:extLst>
                    <a:ext uri="{9D8B030D-6E8A-4147-A177-3AD203B41FA5}">
                      <a16:colId xmlns:a16="http://schemas.microsoft.com/office/drawing/2014/main" val="1194612340"/>
                    </a:ext>
                  </a:extLst>
                </a:gridCol>
                <a:gridCol w="1428017">
                  <a:extLst>
                    <a:ext uri="{9D8B030D-6E8A-4147-A177-3AD203B41FA5}">
                      <a16:colId xmlns:a16="http://schemas.microsoft.com/office/drawing/2014/main" val="4134334389"/>
                    </a:ext>
                  </a:extLst>
                </a:gridCol>
                <a:gridCol w="1428017">
                  <a:extLst>
                    <a:ext uri="{9D8B030D-6E8A-4147-A177-3AD203B41FA5}">
                      <a16:colId xmlns:a16="http://schemas.microsoft.com/office/drawing/2014/main" val="1917702840"/>
                    </a:ext>
                  </a:extLst>
                </a:gridCol>
              </a:tblGrid>
              <a:tr h="345345">
                <a:tc>
                  <a:txBody>
                    <a:bodyPr/>
                    <a:lstStyle/>
                    <a:p>
                      <a:r>
                        <a:rPr lang="en-US" sz="1800" dirty="0"/>
                        <a:t>LL</a:t>
                      </a:r>
                    </a:p>
                  </a:txBody>
                  <a:tcPr/>
                </a:tc>
                <a:tc>
                  <a:txBody>
                    <a:bodyPr/>
                    <a:lstStyle/>
                    <a:p>
                      <a:r>
                        <a:rPr lang="en-US" sz="1800" dirty="0"/>
                        <a:t>Fit Zeros</a:t>
                      </a:r>
                    </a:p>
                  </a:txBody>
                  <a:tcPr/>
                </a:tc>
                <a:tc>
                  <a:txBody>
                    <a:bodyPr/>
                    <a:lstStyle/>
                    <a:p>
                      <a:r>
                        <a:rPr lang="en-US" sz="1800" dirty="0"/>
                        <a:t>Fit Poles</a:t>
                      </a:r>
                    </a:p>
                  </a:txBody>
                  <a:tcPr/>
                </a:tc>
                <a:extLst>
                  <a:ext uri="{0D108BD9-81ED-4DB2-BD59-A6C34878D82A}">
                    <a16:rowId xmlns:a16="http://schemas.microsoft.com/office/drawing/2014/main" val="227959702"/>
                  </a:ext>
                </a:extLst>
              </a:tr>
              <a:tr h="0">
                <a:tc>
                  <a:txBody>
                    <a:bodyPr/>
                    <a:lstStyle/>
                    <a:p>
                      <a:r>
                        <a:rPr lang="en-US" sz="1400" b="1" dirty="0"/>
                        <a:t>SW Closed LP</a:t>
                      </a:r>
                    </a:p>
                  </a:txBody>
                  <a:tcPr/>
                </a:tc>
                <a:tc>
                  <a:txBody>
                    <a:bodyPr/>
                    <a:lstStyle/>
                    <a:p>
                      <a:r>
                        <a:rPr lang="en-US" sz="1400" b="1" dirty="0"/>
                        <a:t>10.3830 Hz</a:t>
                      </a:r>
                    </a:p>
                  </a:txBody>
                  <a:tcPr/>
                </a:tc>
                <a:tc>
                  <a:txBody>
                    <a:bodyPr/>
                    <a:lstStyle/>
                    <a:p>
                      <a:r>
                        <a:rPr lang="en-US" sz="1400" b="1" dirty="0"/>
                        <a:t>0.9820 Hz</a:t>
                      </a:r>
                    </a:p>
                  </a:txBody>
                  <a:tcPr/>
                </a:tc>
                <a:extLst>
                  <a:ext uri="{0D108BD9-81ED-4DB2-BD59-A6C34878D82A}">
                    <a16:rowId xmlns:a16="http://schemas.microsoft.com/office/drawing/2014/main" val="74533735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61.3351 Hz</a:t>
                      </a:r>
                    </a:p>
                  </a:txBody>
                  <a:tcPr/>
                </a:tc>
                <a:tc>
                  <a:txBody>
                    <a:bodyPr/>
                    <a:lstStyle/>
                    <a:p>
                      <a:r>
                        <a:rPr lang="en-US" sz="1000" dirty="0"/>
                        <a:t>60.2293 Hz</a:t>
                      </a:r>
                    </a:p>
                  </a:txBody>
                  <a:tcPr/>
                </a:tc>
                <a:extLst>
                  <a:ext uri="{0D108BD9-81ED-4DB2-BD59-A6C34878D82A}">
                    <a16:rowId xmlns:a16="http://schemas.microsoft.com/office/drawing/2014/main" val="2206870881"/>
                  </a:ext>
                </a:extLst>
              </a:tr>
              <a:tr h="145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282.9903 Hz</a:t>
                      </a:r>
                    </a:p>
                  </a:txBody>
                  <a:tcPr/>
                </a:tc>
                <a:tc>
                  <a:txBody>
                    <a:bodyPr/>
                    <a:lstStyle/>
                    <a:p>
                      <a:r>
                        <a:rPr lang="en-US" sz="1000" dirty="0"/>
                        <a:t>291.4153 Hz</a:t>
                      </a:r>
                    </a:p>
                  </a:txBody>
                  <a:tcPr/>
                </a:tc>
                <a:extLst>
                  <a:ext uri="{0D108BD9-81ED-4DB2-BD59-A6C34878D82A}">
                    <a16:rowId xmlns:a16="http://schemas.microsoft.com/office/drawing/2014/main" val="185902042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Pair(643.6467 Hz, </a:t>
                      </a:r>
                    </a:p>
                    <a:p>
                      <a:r>
                        <a:rPr lang="en-US" sz="1000" dirty="0"/>
                        <a:t>        11.4552 deg)</a:t>
                      </a:r>
                    </a:p>
                  </a:txBody>
                  <a:tcPr/>
                </a:tc>
                <a:tc>
                  <a:txBody>
                    <a:bodyPr/>
                    <a:lstStyle/>
                    <a:p>
                      <a:r>
                        <a:rPr lang="en-US" sz="1000" dirty="0"/>
                        <a:t>630.7973 Hz,</a:t>
                      </a:r>
                    </a:p>
                    <a:p>
                      <a:r>
                        <a:rPr lang="en-US" sz="1000" dirty="0"/>
                        <a:t>654.7394 Hz</a:t>
                      </a:r>
                    </a:p>
                  </a:txBody>
                  <a:tcPr/>
                </a:tc>
                <a:extLst>
                  <a:ext uri="{0D108BD9-81ED-4DB2-BD59-A6C34878D82A}">
                    <a16:rowId xmlns:a16="http://schemas.microsoft.com/office/drawing/2014/main" val="2295338764"/>
                  </a:ext>
                </a:extLst>
              </a:tr>
              <a:tr h="0">
                <a:tc>
                  <a:txBody>
                    <a:bodyPr/>
                    <a:lstStyle/>
                    <a:p>
                      <a:r>
                        <a:rPr lang="en-US" sz="1000" b="1" dirty="0"/>
                        <a:t>????</a:t>
                      </a:r>
                    </a:p>
                  </a:txBody>
                  <a:tcPr/>
                </a:tc>
                <a:tc>
                  <a:txBody>
                    <a:bodyPr/>
                    <a:lstStyle/>
                    <a:p>
                      <a:r>
                        <a:rPr lang="en-US" sz="1000" dirty="0"/>
                        <a:t>Pair(5512.6344 Hz,</a:t>
                      </a:r>
                    </a:p>
                    <a:p>
                      <a:r>
                        <a:rPr lang="en-US" sz="1000" dirty="0"/>
                        <a:t>        39.6531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Pair(6718.1860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65.2573 deg)</a:t>
                      </a:r>
                    </a:p>
                  </a:txBody>
                  <a:tcPr/>
                </a:tc>
                <a:extLst>
                  <a:ext uri="{0D108BD9-81ED-4DB2-BD59-A6C34878D82A}">
                    <a16:rowId xmlns:a16="http://schemas.microsoft.com/office/drawing/2014/main" val="61094506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a:t>
                      </a:r>
                    </a:p>
                    <a:p>
                      <a:endParaRPr lang="en-US" sz="1000" b="1" dirty="0"/>
                    </a:p>
                  </a:txBody>
                  <a:tcPr/>
                </a:tc>
                <a:tc>
                  <a:txBody>
                    <a:bodyPr/>
                    <a:lstStyle/>
                    <a:p>
                      <a:r>
                        <a:rPr lang="en-US" sz="1000" dirty="0"/>
                        <a:t>Pair(7085.8327 Hz,</a:t>
                      </a:r>
                    </a:p>
                    <a:p>
                      <a:r>
                        <a:rPr lang="en-US" sz="1000" dirty="0"/>
                        <a:t>        66.5343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10061.4559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10891.6712 Hz</a:t>
                      </a:r>
                    </a:p>
                  </a:txBody>
                  <a:tcPr/>
                </a:tc>
                <a:extLst>
                  <a:ext uri="{0D108BD9-81ED-4DB2-BD59-A6C34878D82A}">
                    <a16:rowId xmlns:a16="http://schemas.microsoft.com/office/drawing/2014/main" val="1008067794"/>
                  </a:ext>
                </a:extLst>
              </a:tr>
              <a:tr h="0">
                <a:tc>
                  <a:txBody>
                    <a:bodyPr/>
                    <a:lstStyle/>
                    <a:p>
                      <a:r>
                        <a:rPr lang="en-US" sz="1000" b="1" dirty="0"/>
                        <a:t>Nearly canceling</a:t>
                      </a:r>
                    </a:p>
                  </a:txBody>
                  <a:tcPr/>
                </a:tc>
                <a:tc>
                  <a:txBody>
                    <a:bodyPr/>
                    <a:lstStyle/>
                    <a:p>
                      <a:r>
                        <a:rPr lang="en-US" sz="1000" dirty="0"/>
                        <a:t>Pair(13638.8270 Hz,</a:t>
                      </a:r>
                    </a:p>
                    <a:p>
                      <a:r>
                        <a:rPr lang="en-US" sz="1000" dirty="0"/>
                        <a:t>        63.1878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Pair(13419.9763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26.1267 deg)</a:t>
                      </a:r>
                    </a:p>
                  </a:txBody>
                  <a:tcPr/>
                </a:tc>
                <a:extLst>
                  <a:ext uri="{0D108BD9-81ED-4DB2-BD59-A6C34878D82A}">
                    <a16:rowId xmlns:a16="http://schemas.microsoft.com/office/drawing/2014/main" val="2879903820"/>
                  </a:ext>
                </a:extLst>
              </a:tr>
              <a:tr h="0">
                <a:tc>
                  <a:txBody>
                    <a:bodyPr/>
                    <a:lstStyle/>
                    <a:p>
                      <a:r>
                        <a:rPr lang="en-US" sz="1000" b="1" dirty="0"/>
                        <a:t>????</a:t>
                      </a:r>
                    </a:p>
                  </a:txBody>
                  <a:tcPr/>
                </a:tc>
                <a:tc>
                  <a:txBody>
                    <a:bodyPr/>
                    <a:lstStyle/>
                    <a:p>
                      <a:r>
                        <a:rPr lang="en-US" sz="1000" dirty="0"/>
                        <a:t>Pair(24657.6748 Hz,</a:t>
                      </a:r>
                    </a:p>
                    <a:p>
                      <a:r>
                        <a:rPr lang="en-US" sz="1000" dirty="0"/>
                        <a:t>         61.7029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Pair(15566.9234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55.0929 deg)</a:t>
                      </a:r>
                    </a:p>
                  </a:txBody>
                  <a:tcPr/>
                </a:tc>
                <a:extLst>
                  <a:ext uri="{0D108BD9-81ED-4DB2-BD59-A6C34878D82A}">
                    <a16:rowId xmlns:a16="http://schemas.microsoft.com/office/drawing/2014/main" val="2840659016"/>
                  </a:ext>
                </a:extLst>
              </a:tr>
            </a:tbl>
          </a:graphicData>
        </a:graphic>
      </p:graphicFrame>
      <p:sp>
        <p:nvSpPr>
          <p:cNvPr id="2" name="Title 1">
            <a:extLst>
              <a:ext uri="{FF2B5EF4-FFF2-40B4-BE49-F238E27FC236}">
                <a16:creationId xmlns:a16="http://schemas.microsoft.com/office/drawing/2014/main" id="{089885F8-CA8F-B44B-9B13-0B6E02847146}"/>
              </a:ext>
            </a:extLst>
          </p:cNvPr>
          <p:cNvSpPr>
            <a:spLocks noGrp="1"/>
          </p:cNvSpPr>
          <p:nvPr>
            <p:ph type="title"/>
          </p:nvPr>
        </p:nvSpPr>
        <p:spPr/>
        <p:txBody>
          <a:bodyPr>
            <a:normAutofit fontScale="90000"/>
          </a:bodyPr>
          <a:lstStyle/>
          <a:p>
            <a:r>
              <a:rPr lang="en-US" dirty="0"/>
              <a:t>I.6.3 Fit per Coil: </a:t>
            </a:r>
            <a:r>
              <a:rPr lang="en-US" sz="3100" dirty="0"/>
              <a:t>State 2/State 1: Results Summary</a:t>
            </a:r>
            <a:endParaRPr lang="en-US" dirty="0"/>
          </a:p>
        </p:txBody>
      </p:sp>
      <p:sp>
        <p:nvSpPr>
          <p:cNvPr id="4" name="Date Placeholder 3">
            <a:extLst>
              <a:ext uri="{FF2B5EF4-FFF2-40B4-BE49-F238E27FC236}">
                <a16:creationId xmlns:a16="http://schemas.microsoft.com/office/drawing/2014/main" id="{0522F650-1674-5645-8FA7-50DA9B8E825B}"/>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FB3DBE6C-7588-D542-B809-110D0BBA3291}"/>
              </a:ext>
            </a:extLst>
          </p:cNvPr>
          <p:cNvSpPr>
            <a:spLocks noGrp="1"/>
          </p:cNvSpPr>
          <p:nvPr>
            <p:ph type="sldNum" sz="quarter" idx="12"/>
          </p:nvPr>
        </p:nvSpPr>
        <p:spPr/>
        <p:txBody>
          <a:bodyPr/>
          <a:lstStyle/>
          <a:p>
            <a:fld id="{70339496-BD1E-F648-8321-5C9A4B4A55FA}" type="slidenum">
              <a:rPr lang="en-US" smtClean="0"/>
              <a:t>48</a:t>
            </a:fld>
            <a:endParaRPr lang="en-US"/>
          </a:p>
        </p:txBody>
      </p:sp>
      <p:graphicFrame>
        <p:nvGraphicFramePr>
          <p:cNvPr id="8" name="Table 7">
            <a:extLst>
              <a:ext uri="{FF2B5EF4-FFF2-40B4-BE49-F238E27FC236}">
                <a16:creationId xmlns:a16="http://schemas.microsoft.com/office/drawing/2014/main" id="{649CC7CB-6A45-4241-B7AD-BE5A1BA7BBE4}"/>
              </a:ext>
            </a:extLst>
          </p:cNvPr>
          <p:cNvGraphicFramePr>
            <a:graphicFrameLocks noGrp="1"/>
          </p:cNvGraphicFramePr>
          <p:nvPr>
            <p:extLst>
              <p:ext uri="{D42A27DB-BD31-4B8C-83A1-F6EECF244321}">
                <p14:modId xmlns:p14="http://schemas.microsoft.com/office/powerpoint/2010/main" val="2525980360"/>
              </p:ext>
            </p:extLst>
          </p:nvPr>
        </p:nvGraphicFramePr>
        <p:xfrm>
          <a:off x="4748946" y="625474"/>
          <a:ext cx="4277823" cy="2834640"/>
        </p:xfrm>
        <a:graphic>
          <a:graphicData uri="http://schemas.openxmlformats.org/drawingml/2006/table">
            <a:tbl>
              <a:tblPr firstRow="1" bandRow="1">
                <a:tableStyleId>{5C22544A-7EE6-4342-B048-85BDC9FD1C3A}</a:tableStyleId>
              </a:tblPr>
              <a:tblGrid>
                <a:gridCol w="1425941">
                  <a:extLst>
                    <a:ext uri="{9D8B030D-6E8A-4147-A177-3AD203B41FA5}">
                      <a16:colId xmlns:a16="http://schemas.microsoft.com/office/drawing/2014/main" val="1194612340"/>
                    </a:ext>
                  </a:extLst>
                </a:gridCol>
                <a:gridCol w="1425941">
                  <a:extLst>
                    <a:ext uri="{9D8B030D-6E8A-4147-A177-3AD203B41FA5}">
                      <a16:colId xmlns:a16="http://schemas.microsoft.com/office/drawing/2014/main" val="4134334389"/>
                    </a:ext>
                  </a:extLst>
                </a:gridCol>
                <a:gridCol w="1425941">
                  <a:extLst>
                    <a:ext uri="{9D8B030D-6E8A-4147-A177-3AD203B41FA5}">
                      <a16:colId xmlns:a16="http://schemas.microsoft.com/office/drawing/2014/main" val="1917702840"/>
                    </a:ext>
                  </a:extLst>
                </a:gridCol>
              </a:tblGrid>
              <a:tr h="345345">
                <a:tc>
                  <a:txBody>
                    <a:bodyPr/>
                    <a:lstStyle/>
                    <a:p>
                      <a:r>
                        <a:rPr lang="en-US" sz="1800" dirty="0"/>
                        <a:t>UR</a:t>
                      </a:r>
                    </a:p>
                  </a:txBody>
                  <a:tcPr/>
                </a:tc>
                <a:tc>
                  <a:txBody>
                    <a:bodyPr/>
                    <a:lstStyle/>
                    <a:p>
                      <a:r>
                        <a:rPr lang="en-US" sz="1000" dirty="0"/>
                        <a:t>Fit Zeros</a:t>
                      </a:r>
                    </a:p>
                  </a:txBody>
                  <a:tcPr/>
                </a:tc>
                <a:tc>
                  <a:txBody>
                    <a:bodyPr/>
                    <a:lstStyle/>
                    <a:p>
                      <a:r>
                        <a:rPr lang="en-US" sz="1000" dirty="0"/>
                        <a:t>Fit Poles</a:t>
                      </a:r>
                    </a:p>
                  </a:txBody>
                  <a:tcPr/>
                </a:tc>
                <a:extLst>
                  <a:ext uri="{0D108BD9-81ED-4DB2-BD59-A6C34878D82A}">
                    <a16:rowId xmlns:a16="http://schemas.microsoft.com/office/drawing/2014/main" val="227959702"/>
                  </a:ext>
                </a:extLst>
              </a:tr>
              <a:tr h="0">
                <a:tc>
                  <a:txBody>
                    <a:bodyPr/>
                    <a:lstStyle/>
                    <a:p>
                      <a:r>
                        <a:rPr lang="en-US" sz="1400" b="1" dirty="0"/>
                        <a:t>SW Closed LP</a:t>
                      </a:r>
                    </a:p>
                  </a:txBody>
                  <a:tcPr/>
                </a:tc>
                <a:tc>
                  <a:txBody>
                    <a:bodyPr/>
                    <a:lstStyle/>
                    <a:p>
                      <a:r>
                        <a:rPr lang="en-US" sz="1400" b="1" dirty="0"/>
                        <a:t>10.3314 Hz</a:t>
                      </a:r>
                    </a:p>
                  </a:txBody>
                  <a:tcPr/>
                </a:tc>
                <a:tc>
                  <a:txBody>
                    <a:bodyPr/>
                    <a:lstStyle/>
                    <a:p>
                      <a:r>
                        <a:rPr lang="en-US" sz="1400" b="1" dirty="0"/>
                        <a:t>0.98556 Hz</a:t>
                      </a:r>
                    </a:p>
                  </a:txBody>
                  <a:tcPr/>
                </a:tc>
                <a:extLst>
                  <a:ext uri="{0D108BD9-81ED-4DB2-BD59-A6C34878D82A}">
                    <a16:rowId xmlns:a16="http://schemas.microsoft.com/office/drawing/2014/main" val="74533735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52.4826 Hz</a:t>
                      </a:r>
                    </a:p>
                  </a:txBody>
                  <a:tcPr/>
                </a:tc>
                <a:tc>
                  <a:txBody>
                    <a:bodyPr/>
                    <a:lstStyle/>
                    <a:p>
                      <a:r>
                        <a:rPr lang="en-US" sz="1000" dirty="0"/>
                        <a:t>51.6746 Hz</a:t>
                      </a:r>
                    </a:p>
                  </a:txBody>
                  <a:tcPr/>
                </a:tc>
                <a:extLst>
                  <a:ext uri="{0D108BD9-81ED-4DB2-BD59-A6C34878D82A}">
                    <a16:rowId xmlns:a16="http://schemas.microsoft.com/office/drawing/2014/main" val="2206870881"/>
                  </a:ext>
                </a:extLst>
              </a:tr>
              <a:tr h="145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344.4865 Hz</a:t>
                      </a:r>
                    </a:p>
                  </a:txBody>
                  <a:tcPr/>
                </a:tc>
                <a:tc>
                  <a:txBody>
                    <a:bodyPr/>
                    <a:lstStyle/>
                    <a:p>
                      <a:r>
                        <a:rPr lang="en-US" sz="1000" dirty="0"/>
                        <a:t>341.47236 Hz</a:t>
                      </a:r>
                    </a:p>
                  </a:txBody>
                  <a:tcPr/>
                </a:tc>
                <a:extLst>
                  <a:ext uri="{0D108BD9-81ED-4DB2-BD59-A6C34878D82A}">
                    <a16:rowId xmlns:a16="http://schemas.microsoft.com/office/drawing/2014/main" val="185902042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2137.9732 Hz</a:t>
                      </a:r>
                    </a:p>
                  </a:txBody>
                  <a:tcPr/>
                </a:tc>
                <a:tc>
                  <a:txBody>
                    <a:bodyPr/>
                    <a:lstStyle/>
                    <a:p>
                      <a:r>
                        <a:rPr lang="en-US" sz="1000" dirty="0"/>
                        <a:t>2163.3018 Hz</a:t>
                      </a:r>
                    </a:p>
                  </a:txBody>
                  <a:tcPr/>
                </a:tc>
                <a:extLst>
                  <a:ext uri="{0D108BD9-81ED-4DB2-BD59-A6C34878D82A}">
                    <a16:rowId xmlns:a16="http://schemas.microsoft.com/office/drawing/2014/main" val="2295338764"/>
                  </a:ext>
                </a:extLst>
              </a:tr>
              <a:tr h="0">
                <a:tc>
                  <a:txBody>
                    <a:bodyPr/>
                    <a:lstStyle/>
                    <a:p>
                      <a:r>
                        <a:rPr lang="en-US" sz="1000" b="1" dirty="0"/>
                        <a:t>????</a:t>
                      </a:r>
                    </a:p>
                  </a:txBody>
                  <a:tcPr/>
                </a:tc>
                <a:tc>
                  <a:txBody>
                    <a:bodyPr/>
                    <a:lstStyle/>
                    <a:p>
                      <a:r>
                        <a:rPr lang="en-US" sz="1000" dirty="0"/>
                        <a:t>3211.9846 Hz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5833.4346 Hz</a:t>
                      </a:r>
                    </a:p>
                  </a:txBody>
                  <a:tcPr/>
                </a:tc>
                <a:extLst>
                  <a:ext uri="{0D108BD9-81ED-4DB2-BD59-A6C34878D82A}">
                    <a16:rowId xmlns:a16="http://schemas.microsoft.com/office/drawing/2014/main" val="61094506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a:t>
                      </a:r>
                    </a:p>
                    <a:p>
                      <a:endParaRPr lang="en-US" sz="1000" dirty="0"/>
                    </a:p>
                  </a:txBody>
                  <a:tcPr/>
                </a:tc>
                <a:tc>
                  <a:txBody>
                    <a:bodyPr/>
                    <a:lstStyle/>
                    <a:p>
                      <a:r>
                        <a:rPr lang="en-US" sz="1000" dirty="0"/>
                        <a:t>pair(4802.2480 Hz, </a:t>
                      </a:r>
                    </a:p>
                    <a:p>
                      <a:r>
                        <a:rPr lang="en-US" sz="1000" dirty="0"/>
                        <a:t>         32.800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4409.4475 Hz,</a:t>
                      </a:r>
                    </a:p>
                    <a:p>
                      <a:r>
                        <a:rPr lang="en-US" sz="1000" dirty="0"/>
                        <a:t>5019.2094 Hz</a:t>
                      </a:r>
                    </a:p>
                  </a:txBody>
                  <a:tcPr/>
                </a:tc>
                <a:extLst>
                  <a:ext uri="{0D108BD9-81ED-4DB2-BD59-A6C34878D82A}">
                    <a16:rowId xmlns:a16="http://schemas.microsoft.com/office/drawing/2014/main" val="1008067794"/>
                  </a:ext>
                </a:extLst>
              </a:tr>
              <a:tr h="0">
                <a:tc>
                  <a:txBody>
                    <a:bodyPr/>
                    <a:lstStyle/>
                    <a:p>
                      <a:r>
                        <a:rPr lang="en-US" sz="1000" b="1" dirty="0"/>
                        <a:t>????</a:t>
                      </a:r>
                    </a:p>
                  </a:txBody>
                  <a:tcPr/>
                </a:tc>
                <a:tc>
                  <a:txBody>
                    <a:bodyPr/>
                    <a:lstStyle/>
                    <a:p>
                      <a:r>
                        <a:rPr lang="en-US" sz="1000" dirty="0"/>
                        <a:t>pair(11329.7897 Hz,</a:t>
                      </a:r>
                    </a:p>
                    <a:p>
                      <a:r>
                        <a:rPr lang="en-US" sz="1000" dirty="0"/>
                        <a:t>         52.0737 deg</a:t>
                      </a:r>
                    </a:p>
                  </a:txBody>
                  <a:tcPr/>
                </a:tc>
                <a:tc>
                  <a:txBody>
                    <a:bodyPr/>
                    <a:lstStyle/>
                    <a:p>
                      <a:r>
                        <a:rPr lang="en-US" sz="1000" dirty="0"/>
                        <a:t>Pair(14962.1253 Hz,</a:t>
                      </a:r>
                    </a:p>
                    <a:p>
                      <a:r>
                        <a:rPr lang="en-US" sz="1000" dirty="0"/>
                        <a:t>         39.2143 deg)</a:t>
                      </a:r>
                    </a:p>
                  </a:txBody>
                  <a:tcPr/>
                </a:tc>
                <a:extLst>
                  <a:ext uri="{0D108BD9-81ED-4DB2-BD59-A6C34878D82A}">
                    <a16:rowId xmlns:a16="http://schemas.microsoft.com/office/drawing/2014/main" val="3529485043"/>
                  </a:ext>
                </a:extLst>
              </a:tr>
              <a:tr h="0">
                <a:tc>
                  <a:txBody>
                    <a:bodyPr/>
                    <a:lstStyle/>
                    <a:p>
                      <a:r>
                        <a:rPr lang="en-US" sz="1000" b="1" dirty="0"/>
                        <a:t>????</a:t>
                      </a:r>
                    </a:p>
                  </a:txBody>
                  <a:tcPr/>
                </a:tc>
                <a:tc>
                  <a:txBody>
                    <a:bodyPr/>
                    <a:lstStyle/>
                    <a:p>
                      <a:r>
                        <a:rPr lang="en-US" sz="1000" dirty="0"/>
                        <a:t>pair(24347.3447 Hz, </a:t>
                      </a:r>
                    </a:p>
                    <a:p>
                      <a:r>
                        <a:rPr lang="en-US" sz="1000" dirty="0"/>
                        <a:t>        57.547 deg</a:t>
                      </a:r>
                    </a:p>
                  </a:txBody>
                  <a:tcPr/>
                </a:tc>
                <a:tc>
                  <a:txBody>
                    <a:bodyPr/>
                    <a:lstStyle/>
                    <a:p>
                      <a:r>
                        <a:rPr lang="en-US" sz="1000" dirty="0"/>
                        <a:t>15509.4456 Hz, 17175.5778 Hz</a:t>
                      </a:r>
                    </a:p>
                  </a:txBody>
                  <a:tcPr/>
                </a:tc>
                <a:extLst>
                  <a:ext uri="{0D108BD9-81ED-4DB2-BD59-A6C34878D82A}">
                    <a16:rowId xmlns:a16="http://schemas.microsoft.com/office/drawing/2014/main" val="344045769"/>
                  </a:ext>
                </a:extLst>
              </a:tr>
            </a:tbl>
          </a:graphicData>
        </a:graphic>
      </p:graphicFrame>
      <p:graphicFrame>
        <p:nvGraphicFramePr>
          <p:cNvPr id="10" name="Table 9">
            <a:extLst>
              <a:ext uri="{FF2B5EF4-FFF2-40B4-BE49-F238E27FC236}">
                <a16:creationId xmlns:a16="http://schemas.microsoft.com/office/drawing/2014/main" id="{939A3245-BB56-FF4A-836D-90552C348F90}"/>
              </a:ext>
            </a:extLst>
          </p:cNvPr>
          <p:cNvGraphicFramePr>
            <a:graphicFrameLocks noGrp="1"/>
          </p:cNvGraphicFramePr>
          <p:nvPr>
            <p:extLst>
              <p:ext uri="{D42A27DB-BD31-4B8C-83A1-F6EECF244321}">
                <p14:modId xmlns:p14="http://schemas.microsoft.com/office/powerpoint/2010/main" val="3768774806"/>
              </p:ext>
            </p:extLst>
          </p:nvPr>
        </p:nvGraphicFramePr>
        <p:xfrm>
          <a:off x="194163" y="620712"/>
          <a:ext cx="4284051" cy="2834640"/>
        </p:xfrm>
        <a:graphic>
          <a:graphicData uri="http://schemas.openxmlformats.org/drawingml/2006/table">
            <a:tbl>
              <a:tblPr firstRow="1" bandRow="1">
                <a:tableStyleId>{5C22544A-7EE6-4342-B048-85BDC9FD1C3A}</a:tableStyleId>
              </a:tblPr>
              <a:tblGrid>
                <a:gridCol w="1428017">
                  <a:extLst>
                    <a:ext uri="{9D8B030D-6E8A-4147-A177-3AD203B41FA5}">
                      <a16:colId xmlns:a16="http://schemas.microsoft.com/office/drawing/2014/main" val="1194612340"/>
                    </a:ext>
                  </a:extLst>
                </a:gridCol>
                <a:gridCol w="1428017">
                  <a:extLst>
                    <a:ext uri="{9D8B030D-6E8A-4147-A177-3AD203B41FA5}">
                      <a16:colId xmlns:a16="http://schemas.microsoft.com/office/drawing/2014/main" val="4134334389"/>
                    </a:ext>
                  </a:extLst>
                </a:gridCol>
                <a:gridCol w="1428017">
                  <a:extLst>
                    <a:ext uri="{9D8B030D-6E8A-4147-A177-3AD203B41FA5}">
                      <a16:colId xmlns:a16="http://schemas.microsoft.com/office/drawing/2014/main" val="1917702840"/>
                    </a:ext>
                  </a:extLst>
                </a:gridCol>
              </a:tblGrid>
              <a:tr h="345345">
                <a:tc>
                  <a:txBody>
                    <a:bodyPr/>
                    <a:lstStyle/>
                    <a:p>
                      <a:r>
                        <a:rPr lang="en-US" sz="1800" dirty="0"/>
                        <a:t>UL</a:t>
                      </a:r>
                    </a:p>
                  </a:txBody>
                  <a:tcPr/>
                </a:tc>
                <a:tc>
                  <a:txBody>
                    <a:bodyPr/>
                    <a:lstStyle/>
                    <a:p>
                      <a:r>
                        <a:rPr lang="en-US" sz="1800" dirty="0"/>
                        <a:t>Fit Zeros</a:t>
                      </a:r>
                    </a:p>
                  </a:txBody>
                  <a:tcPr/>
                </a:tc>
                <a:tc>
                  <a:txBody>
                    <a:bodyPr/>
                    <a:lstStyle/>
                    <a:p>
                      <a:r>
                        <a:rPr lang="en-US" sz="1800" dirty="0"/>
                        <a:t>Fit Poles</a:t>
                      </a:r>
                    </a:p>
                  </a:txBody>
                  <a:tcPr/>
                </a:tc>
                <a:extLst>
                  <a:ext uri="{0D108BD9-81ED-4DB2-BD59-A6C34878D82A}">
                    <a16:rowId xmlns:a16="http://schemas.microsoft.com/office/drawing/2014/main" val="2279597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cancelling</a:t>
                      </a:r>
                    </a:p>
                  </a:txBody>
                  <a:tcPr/>
                </a:tc>
                <a:tc>
                  <a:txBody>
                    <a:bodyPr/>
                    <a:lstStyle/>
                    <a:p>
                      <a:r>
                        <a:rPr lang="en-US" sz="1000" dirty="0"/>
                        <a:t>2.89952 Hz</a:t>
                      </a:r>
                      <a:endParaRPr lang="en-US" sz="1000" b="1" dirty="0"/>
                    </a:p>
                  </a:txBody>
                  <a:tcPr/>
                </a:tc>
                <a:tc>
                  <a:txBody>
                    <a:bodyPr/>
                    <a:lstStyle/>
                    <a:p>
                      <a:r>
                        <a:rPr lang="en-US" sz="1000" dirty="0"/>
                        <a:t>2.75042 Hz</a:t>
                      </a:r>
                      <a:endParaRPr lang="en-US" sz="1000" b="1" dirty="0"/>
                    </a:p>
                  </a:txBody>
                  <a:tcPr/>
                </a:tc>
                <a:extLst>
                  <a:ext uri="{0D108BD9-81ED-4DB2-BD59-A6C34878D82A}">
                    <a16:rowId xmlns:a16="http://schemas.microsoft.com/office/drawing/2014/main" val="135784354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4.76888 Hz</a:t>
                      </a:r>
                      <a:endParaRPr lang="en-US" sz="1000" b="1" dirty="0"/>
                    </a:p>
                  </a:txBody>
                  <a:tcPr/>
                </a:tc>
                <a:tc>
                  <a:txBody>
                    <a:bodyPr/>
                    <a:lstStyle/>
                    <a:p>
                      <a:r>
                        <a:rPr lang="en-US" sz="1000" dirty="0"/>
                        <a:t>5.05923 Hz</a:t>
                      </a:r>
                      <a:endParaRPr lang="en-US" sz="1000" b="1" dirty="0"/>
                    </a:p>
                  </a:txBody>
                  <a:tcPr/>
                </a:tc>
                <a:extLst>
                  <a:ext uri="{0D108BD9-81ED-4DB2-BD59-A6C34878D82A}">
                    <a16:rowId xmlns:a16="http://schemas.microsoft.com/office/drawing/2014/main" val="2668514775"/>
                  </a:ext>
                </a:extLst>
              </a:tr>
              <a:tr h="0">
                <a:tc>
                  <a:txBody>
                    <a:bodyPr/>
                    <a:lstStyle/>
                    <a:p>
                      <a:r>
                        <a:rPr lang="en-US" sz="1400" b="1" dirty="0"/>
                        <a:t>SW Closed LP</a:t>
                      </a:r>
                    </a:p>
                  </a:txBody>
                  <a:tcPr/>
                </a:tc>
                <a:tc>
                  <a:txBody>
                    <a:bodyPr/>
                    <a:lstStyle/>
                    <a:p>
                      <a:r>
                        <a:rPr lang="en-US" sz="1400" b="1" dirty="0"/>
                        <a:t>10.5814 Hz</a:t>
                      </a:r>
                    </a:p>
                  </a:txBody>
                  <a:tcPr/>
                </a:tc>
                <a:tc>
                  <a:txBody>
                    <a:bodyPr/>
                    <a:lstStyle/>
                    <a:p>
                      <a:r>
                        <a:rPr lang="en-US" sz="1400" b="1" dirty="0"/>
                        <a:t>0.99443 Hz</a:t>
                      </a:r>
                    </a:p>
                  </a:txBody>
                  <a:tcPr/>
                </a:tc>
                <a:extLst>
                  <a:ext uri="{0D108BD9-81ED-4DB2-BD59-A6C34878D82A}">
                    <a16:rowId xmlns:a16="http://schemas.microsoft.com/office/drawing/2014/main" val="74533735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145.8720 Hz</a:t>
                      </a:r>
                    </a:p>
                  </a:txBody>
                  <a:tcPr/>
                </a:tc>
                <a:tc>
                  <a:txBody>
                    <a:bodyPr/>
                    <a:lstStyle/>
                    <a:p>
                      <a:r>
                        <a:rPr lang="en-US" sz="1000" dirty="0"/>
                        <a:t>143.2566 Hz</a:t>
                      </a:r>
                    </a:p>
                  </a:txBody>
                  <a:tcPr/>
                </a:tc>
                <a:extLst>
                  <a:ext uri="{0D108BD9-81ED-4DB2-BD59-A6C34878D82A}">
                    <a16:rowId xmlns:a16="http://schemas.microsoft.com/office/drawing/2014/main" val="2206870881"/>
                  </a:ext>
                </a:extLst>
              </a:tr>
              <a:tr h="145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1113.0777 Hz</a:t>
                      </a:r>
                    </a:p>
                  </a:txBody>
                  <a:tcPr/>
                </a:tc>
                <a:tc>
                  <a:txBody>
                    <a:bodyPr/>
                    <a:lstStyle/>
                    <a:p>
                      <a:r>
                        <a:rPr lang="en-US" sz="1000" dirty="0"/>
                        <a:t>1128.0047 Hz</a:t>
                      </a:r>
                    </a:p>
                  </a:txBody>
                  <a:tcPr/>
                </a:tc>
                <a:extLst>
                  <a:ext uri="{0D108BD9-81ED-4DB2-BD59-A6C34878D82A}">
                    <a16:rowId xmlns:a16="http://schemas.microsoft.com/office/drawing/2014/main" val="185902042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a:t>
                      </a:r>
                    </a:p>
                  </a:txBody>
                  <a:tcPr/>
                </a:tc>
                <a:tc>
                  <a:txBody>
                    <a:bodyPr/>
                    <a:lstStyle/>
                    <a:p>
                      <a:r>
                        <a:rPr lang="en-US" sz="1000" dirty="0"/>
                        <a:t>Pair(5367.8369 Hz, </a:t>
                      </a:r>
                    </a:p>
                    <a:p>
                      <a:r>
                        <a:rPr lang="en-US" sz="1000" dirty="0"/>
                        <a:t>        32.3526 deg)</a:t>
                      </a:r>
                    </a:p>
                  </a:txBody>
                  <a:tcPr/>
                </a:tc>
                <a:tc>
                  <a:txBody>
                    <a:bodyPr/>
                    <a:lstStyle/>
                    <a:p>
                      <a:r>
                        <a:rPr lang="en-US" sz="1000" dirty="0"/>
                        <a:t>Pair(7623.7668 Hz,</a:t>
                      </a:r>
                    </a:p>
                    <a:p>
                      <a:r>
                        <a:rPr lang="en-US" sz="1000" dirty="0"/>
                        <a:t>        36.2003 deg)</a:t>
                      </a:r>
                    </a:p>
                  </a:txBody>
                  <a:tcPr/>
                </a:tc>
                <a:extLst>
                  <a:ext uri="{0D108BD9-81ED-4DB2-BD59-A6C34878D82A}">
                    <a16:rowId xmlns:a16="http://schemas.microsoft.com/office/drawing/2014/main" val="2295338764"/>
                  </a:ext>
                </a:extLst>
              </a:tr>
              <a:tr h="0">
                <a:tc>
                  <a:txBody>
                    <a:bodyPr/>
                    <a:lstStyle/>
                    <a:p>
                      <a:r>
                        <a:rPr lang="en-US" sz="1000" b="1" dirty="0"/>
                        <a:t>????</a:t>
                      </a:r>
                    </a:p>
                  </a:txBody>
                  <a:tcPr/>
                </a:tc>
                <a:tc>
                  <a:txBody>
                    <a:bodyPr/>
                    <a:lstStyle/>
                    <a:p>
                      <a:r>
                        <a:rPr lang="en-US" sz="1000" dirty="0"/>
                        <a:t>Pair(9452.2185 Hz,</a:t>
                      </a:r>
                    </a:p>
                    <a:p>
                      <a:r>
                        <a:rPr lang="en-US" sz="1000" dirty="0"/>
                        <a:t>        52.8143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Pair(11133.7022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9.6965 deg)</a:t>
                      </a:r>
                    </a:p>
                  </a:txBody>
                  <a:tcPr/>
                </a:tc>
                <a:extLst>
                  <a:ext uri="{0D108BD9-81ED-4DB2-BD59-A6C34878D82A}">
                    <a16:rowId xmlns:a16="http://schemas.microsoft.com/office/drawing/2014/main" val="61094506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a:t>
                      </a:r>
                    </a:p>
                    <a:p>
                      <a:endParaRPr lang="en-US" sz="1000" dirty="0"/>
                    </a:p>
                  </a:txBody>
                  <a:tcPr/>
                </a:tc>
                <a:tc>
                  <a:txBody>
                    <a:bodyPr/>
                    <a:lstStyle/>
                    <a:p>
                      <a:r>
                        <a:rPr lang="en-US" sz="1000" dirty="0"/>
                        <a:t>Pair(21080.1439 Hz, </a:t>
                      </a:r>
                    </a:p>
                    <a:p>
                      <a:r>
                        <a:rPr lang="en-US" sz="1000" dirty="0"/>
                        <a:t>         54.1226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Pair(14240.3312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31.3564 deg)</a:t>
                      </a:r>
                    </a:p>
                  </a:txBody>
                  <a:tcPr/>
                </a:tc>
                <a:extLst>
                  <a:ext uri="{0D108BD9-81ED-4DB2-BD59-A6C34878D82A}">
                    <a16:rowId xmlns:a16="http://schemas.microsoft.com/office/drawing/2014/main" val="1008067794"/>
                  </a:ext>
                </a:extLst>
              </a:tr>
            </a:tbl>
          </a:graphicData>
        </a:graphic>
      </p:graphicFrame>
      <p:graphicFrame>
        <p:nvGraphicFramePr>
          <p:cNvPr id="16" name="Table 15">
            <a:extLst>
              <a:ext uri="{FF2B5EF4-FFF2-40B4-BE49-F238E27FC236}">
                <a16:creationId xmlns:a16="http://schemas.microsoft.com/office/drawing/2014/main" id="{0491C436-82EF-9144-ABC9-B21D92E17A46}"/>
              </a:ext>
            </a:extLst>
          </p:cNvPr>
          <p:cNvGraphicFramePr>
            <a:graphicFrameLocks noGrp="1"/>
          </p:cNvGraphicFramePr>
          <p:nvPr>
            <p:extLst>
              <p:ext uri="{D42A27DB-BD31-4B8C-83A1-F6EECF244321}">
                <p14:modId xmlns:p14="http://schemas.microsoft.com/office/powerpoint/2010/main" val="3857190502"/>
              </p:ext>
            </p:extLst>
          </p:nvPr>
        </p:nvGraphicFramePr>
        <p:xfrm>
          <a:off x="4742718" y="3645265"/>
          <a:ext cx="4272327" cy="2895600"/>
        </p:xfrm>
        <a:graphic>
          <a:graphicData uri="http://schemas.openxmlformats.org/drawingml/2006/table">
            <a:tbl>
              <a:tblPr firstRow="1" bandRow="1">
                <a:tableStyleId>{5C22544A-7EE6-4342-B048-85BDC9FD1C3A}</a:tableStyleId>
              </a:tblPr>
              <a:tblGrid>
                <a:gridCol w="1424109">
                  <a:extLst>
                    <a:ext uri="{9D8B030D-6E8A-4147-A177-3AD203B41FA5}">
                      <a16:colId xmlns:a16="http://schemas.microsoft.com/office/drawing/2014/main" val="1194612340"/>
                    </a:ext>
                  </a:extLst>
                </a:gridCol>
                <a:gridCol w="1424109">
                  <a:extLst>
                    <a:ext uri="{9D8B030D-6E8A-4147-A177-3AD203B41FA5}">
                      <a16:colId xmlns:a16="http://schemas.microsoft.com/office/drawing/2014/main" val="4134334389"/>
                    </a:ext>
                  </a:extLst>
                </a:gridCol>
                <a:gridCol w="1424109">
                  <a:extLst>
                    <a:ext uri="{9D8B030D-6E8A-4147-A177-3AD203B41FA5}">
                      <a16:colId xmlns:a16="http://schemas.microsoft.com/office/drawing/2014/main" val="1917702840"/>
                    </a:ext>
                  </a:extLst>
                </a:gridCol>
              </a:tblGrid>
              <a:tr h="345345">
                <a:tc>
                  <a:txBody>
                    <a:bodyPr/>
                    <a:lstStyle/>
                    <a:p>
                      <a:r>
                        <a:rPr lang="en-US" sz="1800" dirty="0"/>
                        <a:t>LR</a:t>
                      </a:r>
                    </a:p>
                  </a:txBody>
                  <a:tcPr/>
                </a:tc>
                <a:tc>
                  <a:txBody>
                    <a:bodyPr/>
                    <a:lstStyle/>
                    <a:p>
                      <a:r>
                        <a:rPr lang="en-US" sz="1800" dirty="0"/>
                        <a:t>Fit Zeros</a:t>
                      </a:r>
                    </a:p>
                  </a:txBody>
                  <a:tcPr/>
                </a:tc>
                <a:tc>
                  <a:txBody>
                    <a:bodyPr/>
                    <a:lstStyle/>
                    <a:p>
                      <a:r>
                        <a:rPr lang="en-US" sz="1800" dirty="0"/>
                        <a:t>Fit Poles</a:t>
                      </a:r>
                    </a:p>
                  </a:txBody>
                  <a:tcPr/>
                </a:tc>
                <a:extLst>
                  <a:ext uri="{0D108BD9-81ED-4DB2-BD59-A6C34878D82A}">
                    <a16:rowId xmlns:a16="http://schemas.microsoft.com/office/drawing/2014/main" val="227959702"/>
                  </a:ext>
                </a:extLst>
              </a:tr>
              <a:tr h="0">
                <a:tc>
                  <a:txBody>
                    <a:bodyPr/>
                    <a:lstStyle/>
                    <a:p>
                      <a:r>
                        <a:rPr lang="en-US" sz="1000" b="1" dirty="0"/>
                        <a:t>Nearly cancelling</a:t>
                      </a:r>
                    </a:p>
                  </a:txBody>
                  <a:tcPr/>
                </a:tc>
                <a:tc>
                  <a:txBody>
                    <a:bodyPr/>
                    <a:lstStyle/>
                    <a:p>
                      <a:r>
                        <a:rPr lang="en-US" sz="1000" dirty="0"/>
                        <a:t>0.05932 Hz</a:t>
                      </a:r>
                      <a:endParaRPr lang="en-US" sz="1000" b="1" dirty="0"/>
                    </a:p>
                  </a:txBody>
                  <a:tcPr/>
                </a:tc>
                <a:tc>
                  <a:txBody>
                    <a:bodyPr/>
                    <a:lstStyle/>
                    <a:p>
                      <a:r>
                        <a:rPr lang="en-US" sz="1000" dirty="0"/>
                        <a:t>0.06045 Hz</a:t>
                      </a:r>
                      <a:endParaRPr lang="en-US" sz="1000" b="1" dirty="0"/>
                    </a:p>
                  </a:txBody>
                  <a:tcPr/>
                </a:tc>
                <a:extLst>
                  <a:ext uri="{0D108BD9-81ED-4DB2-BD59-A6C34878D82A}">
                    <a16:rowId xmlns:a16="http://schemas.microsoft.com/office/drawing/2014/main" val="1480299040"/>
                  </a:ext>
                </a:extLst>
              </a:tr>
              <a:tr h="126534">
                <a:tc>
                  <a:txBody>
                    <a:bodyPr/>
                    <a:lstStyle/>
                    <a:p>
                      <a:r>
                        <a:rPr lang="en-US" sz="1400" b="1" dirty="0"/>
                        <a:t>SW Closed LP</a:t>
                      </a:r>
                    </a:p>
                  </a:txBody>
                  <a:tcPr/>
                </a:tc>
                <a:tc>
                  <a:txBody>
                    <a:bodyPr/>
                    <a:lstStyle/>
                    <a:p>
                      <a:r>
                        <a:rPr lang="en-US" sz="1400" b="1" dirty="0"/>
                        <a:t>10.4728 Hz</a:t>
                      </a:r>
                    </a:p>
                  </a:txBody>
                  <a:tcPr/>
                </a:tc>
                <a:tc>
                  <a:txBody>
                    <a:bodyPr/>
                    <a:lstStyle/>
                    <a:p>
                      <a:r>
                        <a:rPr lang="en-US" sz="1400" b="1" dirty="0"/>
                        <a:t>0.98792 Hz</a:t>
                      </a:r>
                    </a:p>
                  </a:txBody>
                  <a:tcPr/>
                </a:tc>
                <a:extLst>
                  <a:ext uri="{0D108BD9-81ED-4DB2-BD59-A6C34878D82A}">
                    <a16:rowId xmlns:a16="http://schemas.microsoft.com/office/drawing/2014/main" val="74533735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93.0036 Hz</a:t>
                      </a:r>
                    </a:p>
                  </a:txBody>
                  <a:tcPr/>
                </a:tc>
                <a:tc>
                  <a:txBody>
                    <a:bodyPr/>
                    <a:lstStyle/>
                    <a:p>
                      <a:r>
                        <a:rPr lang="en-US" sz="1000" dirty="0"/>
                        <a:t>91.4280 Hz</a:t>
                      </a:r>
                    </a:p>
                  </a:txBody>
                  <a:tcPr/>
                </a:tc>
                <a:extLst>
                  <a:ext uri="{0D108BD9-81ED-4DB2-BD59-A6C34878D82A}">
                    <a16:rowId xmlns:a16="http://schemas.microsoft.com/office/drawing/2014/main" val="2206870881"/>
                  </a:ext>
                </a:extLst>
              </a:tr>
              <a:tr h="145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1522.7636 Hz</a:t>
                      </a:r>
                    </a:p>
                  </a:txBody>
                  <a:tcPr/>
                </a:tc>
                <a:tc>
                  <a:txBody>
                    <a:bodyPr/>
                    <a:lstStyle/>
                    <a:p>
                      <a:r>
                        <a:rPr lang="en-US" sz="1000" dirty="0"/>
                        <a:t>1579.1637 Hz</a:t>
                      </a:r>
                    </a:p>
                  </a:txBody>
                  <a:tcPr/>
                </a:tc>
                <a:extLst>
                  <a:ext uri="{0D108BD9-81ED-4DB2-BD59-A6C34878D82A}">
                    <a16:rowId xmlns:a16="http://schemas.microsoft.com/office/drawing/2014/main" val="185902042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a:t>
                      </a:r>
                    </a:p>
                  </a:txBody>
                  <a:tcPr/>
                </a:tc>
                <a:tc>
                  <a:txBody>
                    <a:bodyPr/>
                    <a:lstStyle/>
                    <a:p>
                      <a:r>
                        <a:rPr lang="en-US" sz="1000" dirty="0"/>
                        <a:t>Pair(4255.9612 Hz,</a:t>
                      </a:r>
                    </a:p>
                    <a:p>
                      <a:r>
                        <a:rPr lang="en-US" sz="1000" dirty="0"/>
                        <a:t>        29.7771 deg)</a:t>
                      </a:r>
                    </a:p>
                    <a:p>
                      <a:r>
                        <a:rPr lang="en-US" sz="1000" dirty="0"/>
                        <a:t>Pair(8332.2720 Hz,</a:t>
                      </a:r>
                    </a:p>
                    <a:p>
                      <a:r>
                        <a:rPr lang="en-US" sz="1000" dirty="0"/>
                        <a:t>        54.3682 deg)</a:t>
                      </a:r>
                    </a:p>
                  </a:txBody>
                  <a:tcPr/>
                </a:tc>
                <a:tc>
                  <a:txBody>
                    <a:bodyPr/>
                    <a:lstStyle/>
                    <a:p>
                      <a:r>
                        <a:rPr lang="en-US" sz="1000" dirty="0"/>
                        <a:t>5443.8019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8077.0312 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Pair(11032.6047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39.2195 deg)</a:t>
                      </a:r>
                    </a:p>
                  </a:txBody>
                  <a:tcPr/>
                </a:tc>
                <a:extLst>
                  <a:ext uri="{0D108BD9-81ED-4DB2-BD59-A6C34878D82A}">
                    <a16:rowId xmlns:a16="http://schemas.microsoft.com/office/drawing/2014/main" val="229533876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p>
                      <a:endParaRPr lang="en-US" sz="1000" b="1" dirty="0"/>
                    </a:p>
                  </a:txBody>
                  <a:tcPr/>
                </a:tc>
                <a:tc>
                  <a:txBody>
                    <a:bodyPr/>
                    <a:lstStyle/>
                    <a:p>
                      <a:r>
                        <a:rPr lang="en-US" sz="1000" dirty="0"/>
                        <a:t>Pair(13237.5898 Hz,</a:t>
                      </a:r>
                    </a:p>
                    <a:p>
                      <a:r>
                        <a:rPr lang="en-US" sz="1000" dirty="0"/>
                        <a:t>        61.0969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Pair(13752.7035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39.9270 deg)</a:t>
                      </a:r>
                    </a:p>
                  </a:txBody>
                  <a:tcPr/>
                </a:tc>
                <a:extLst>
                  <a:ext uri="{0D108BD9-81ED-4DB2-BD59-A6C34878D82A}">
                    <a16:rowId xmlns:a16="http://schemas.microsoft.com/office/drawing/2014/main" val="1008067794"/>
                  </a:ext>
                </a:extLst>
              </a:tr>
              <a:tr h="0">
                <a:tc>
                  <a:txBody>
                    <a:bodyPr/>
                    <a:lstStyle/>
                    <a:p>
                      <a:r>
                        <a:rPr lang="en-US" sz="1000" b="1" dirty="0"/>
                        <a:t>????</a:t>
                      </a:r>
                    </a:p>
                  </a:txBody>
                  <a:tcPr/>
                </a:tc>
                <a:tc>
                  <a:txBody>
                    <a:bodyPr/>
                    <a:lstStyle/>
                    <a:p>
                      <a:r>
                        <a:rPr lang="en-US" sz="1000" dirty="0"/>
                        <a:t>Pair(25155.6858 Hz,</a:t>
                      </a:r>
                    </a:p>
                    <a:p>
                      <a:r>
                        <a:rPr lang="en-US" sz="1000" dirty="0"/>
                        <a:t>        59.6633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Pair(13801.8767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29.9008 deg)</a:t>
                      </a:r>
                    </a:p>
                  </a:txBody>
                  <a:tcPr/>
                </a:tc>
                <a:extLst>
                  <a:ext uri="{0D108BD9-81ED-4DB2-BD59-A6C34878D82A}">
                    <a16:rowId xmlns:a16="http://schemas.microsoft.com/office/drawing/2014/main" val="2879903820"/>
                  </a:ext>
                </a:extLst>
              </a:tr>
            </a:tbl>
          </a:graphicData>
        </a:graphic>
      </p:graphicFrame>
      <p:pic>
        <p:nvPicPr>
          <p:cNvPr id="21" name="Picture 20" descr="A picture containing drawing, table&#10;&#10;Description automatically generated">
            <a:extLst>
              <a:ext uri="{FF2B5EF4-FFF2-40B4-BE49-F238E27FC236}">
                <a16:creationId xmlns:a16="http://schemas.microsoft.com/office/drawing/2014/main" id="{F999A123-57A9-3E42-982D-A26FB4F89C48}"/>
              </a:ext>
            </a:extLst>
          </p:cNvPr>
          <p:cNvPicPr>
            <a:picLocks noChangeAspect="1"/>
          </p:cNvPicPr>
          <p:nvPr/>
        </p:nvPicPr>
        <p:blipFill>
          <a:blip r:embed="rId2"/>
          <a:stretch>
            <a:fillRect/>
          </a:stretch>
        </p:blipFill>
        <p:spPr>
          <a:xfrm rot="5400000">
            <a:off x="7248708" y="3866064"/>
            <a:ext cx="239712" cy="479423"/>
          </a:xfrm>
          <a:prstGeom prst="rect">
            <a:avLst/>
          </a:prstGeom>
        </p:spPr>
      </p:pic>
      <p:pic>
        <p:nvPicPr>
          <p:cNvPr id="22" name="Picture 21" descr="A picture containing drawing, table&#10;&#10;Description automatically generated">
            <a:extLst>
              <a:ext uri="{FF2B5EF4-FFF2-40B4-BE49-F238E27FC236}">
                <a16:creationId xmlns:a16="http://schemas.microsoft.com/office/drawing/2014/main" id="{B228921D-77ED-1744-B05E-21135B172D84}"/>
              </a:ext>
            </a:extLst>
          </p:cNvPr>
          <p:cNvPicPr>
            <a:picLocks noChangeAspect="1"/>
          </p:cNvPicPr>
          <p:nvPr/>
        </p:nvPicPr>
        <p:blipFill>
          <a:blip r:embed="rId2"/>
          <a:stretch>
            <a:fillRect/>
          </a:stretch>
        </p:blipFill>
        <p:spPr>
          <a:xfrm rot="5400000">
            <a:off x="8714092" y="3866065"/>
            <a:ext cx="239712" cy="479423"/>
          </a:xfrm>
          <a:prstGeom prst="rect">
            <a:avLst/>
          </a:prstGeom>
        </p:spPr>
      </p:pic>
      <p:pic>
        <p:nvPicPr>
          <p:cNvPr id="23" name="Picture 22" descr="A picture containing drawing, table&#10;&#10;Description automatically generated">
            <a:extLst>
              <a:ext uri="{FF2B5EF4-FFF2-40B4-BE49-F238E27FC236}">
                <a16:creationId xmlns:a16="http://schemas.microsoft.com/office/drawing/2014/main" id="{1CDFB868-72FB-034E-A643-DA0B7664C12D}"/>
              </a:ext>
            </a:extLst>
          </p:cNvPr>
          <p:cNvPicPr>
            <a:picLocks noChangeAspect="1"/>
          </p:cNvPicPr>
          <p:nvPr/>
        </p:nvPicPr>
        <p:blipFill>
          <a:blip r:embed="rId2"/>
          <a:stretch>
            <a:fillRect/>
          </a:stretch>
        </p:blipFill>
        <p:spPr>
          <a:xfrm rot="5400000">
            <a:off x="7248708" y="4405327"/>
            <a:ext cx="239712" cy="479423"/>
          </a:xfrm>
          <a:prstGeom prst="rect">
            <a:avLst/>
          </a:prstGeom>
        </p:spPr>
      </p:pic>
      <p:pic>
        <p:nvPicPr>
          <p:cNvPr id="24" name="Picture 23" descr="A picture containing drawing, table&#10;&#10;Description automatically generated">
            <a:extLst>
              <a:ext uri="{FF2B5EF4-FFF2-40B4-BE49-F238E27FC236}">
                <a16:creationId xmlns:a16="http://schemas.microsoft.com/office/drawing/2014/main" id="{6F8BC369-C3AB-9D48-9DBA-240F22823509}"/>
              </a:ext>
            </a:extLst>
          </p:cNvPr>
          <p:cNvPicPr>
            <a:picLocks noChangeAspect="1"/>
          </p:cNvPicPr>
          <p:nvPr/>
        </p:nvPicPr>
        <p:blipFill>
          <a:blip r:embed="rId2"/>
          <a:stretch>
            <a:fillRect/>
          </a:stretch>
        </p:blipFill>
        <p:spPr>
          <a:xfrm rot="5400000">
            <a:off x="8714092" y="4405328"/>
            <a:ext cx="239712" cy="479423"/>
          </a:xfrm>
          <a:prstGeom prst="rect">
            <a:avLst/>
          </a:prstGeom>
        </p:spPr>
      </p:pic>
      <p:pic>
        <p:nvPicPr>
          <p:cNvPr id="25" name="Picture 24" descr="A picture containing drawing, table&#10;&#10;Description automatically generated">
            <a:extLst>
              <a:ext uri="{FF2B5EF4-FFF2-40B4-BE49-F238E27FC236}">
                <a16:creationId xmlns:a16="http://schemas.microsoft.com/office/drawing/2014/main" id="{8277DFF9-1275-6743-8F4D-AEC1B879430B}"/>
              </a:ext>
            </a:extLst>
          </p:cNvPr>
          <p:cNvPicPr>
            <a:picLocks noChangeAspect="1"/>
          </p:cNvPicPr>
          <p:nvPr/>
        </p:nvPicPr>
        <p:blipFill>
          <a:blip r:embed="rId2"/>
          <a:stretch>
            <a:fillRect/>
          </a:stretch>
        </p:blipFill>
        <p:spPr>
          <a:xfrm rot="5400000">
            <a:off x="7248708" y="4674958"/>
            <a:ext cx="239712" cy="479423"/>
          </a:xfrm>
          <a:prstGeom prst="rect">
            <a:avLst/>
          </a:prstGeom>
        </p:spPr>
      </p:pic>
      <p:pic>
        <p:nvPicPr>
          <p:cNvPr id="26" name="Picture 25" descr="A picture containing drawing, table&#10;&#10;Description automatically generated">
            <a:extLst>
              <a:ext uri="{FF2B5EF4-FFF2-40B4-BE49-F238E27FC236}">
                <a16:creationId xmlns:a16="http://schemas.microsoft.com/office/drawing/2014/main" id="{C3C33078-D281-F54D-8602-8AE97F7BCE6A}"/>
              </a:ext>
            </a:extLst>
          </p:cNvPr>
          <p:cNvPicPr>
            <a:picLocks noChangeAspect="1"/>
          </p:cNvPicPr>
          <p:nvPr/>
        </p:nvPicPr>
        <p:blipFill>
          <a:blip r:embed="rId2"/>
          <a:stretch>
            <a:fillRect/>
          </a:stretch>
        </p:blipFill>
        <p:spPr>
          <a:xfrm rot="5400000">
            <a:off x="8714092" y="4674959"/>
            <a:ext cx="239712" cy="479423"/>
          </a:xfrm>
          <a:prstGeom prst="rect">
            <a:avLst/>
          </a:prstGeom>
        </p:spPr>
      </p:pic>
      <p:pic>
        <p:nvPicPr>
          <p:cNvPr id="27" name="Picture 26" descr="A picture containing drawing, table&#10;&#10;Description automatically generated">
            <a:extLst>
              <a:ext uri="{FF2B5EF4-FFF2-40B4-BE49-F238E27FC236}">
                <a16:creationId xmlns:a16="http://schemas.microsoft.com/office/drawing/2014/main" id="{DD182804-7F91-D944-AFC5-E3BA10773C54}"/>
              </a:ext>
            </a:extLst>
          </p:cNvPr>
          <p:cNvPicPr>
            <a:picLocks noChangeAspect="1"/>
          </p:cNvPicPr>
          <p:nvPr/>
        </p:nvPicPr>
        <p:blipFill>
          <a:blip r:embed="rId2"/>
          <a:stretch>
            <a:fillRect/>
          </a:stretch>
        </p:blipFill>
        <p:spPr>
          <a:xfrm rot="5400000">
            <a:off x="7248708" y="4135696"/>
            <a:ext cx="239712" cy="479423"/>
          </a:xfrm>
          <a:prstGeom prst="rect">
            <a:avLst/>
          </a:prstGeom>
        </p:spPr>
      </p:pic>
      <p:pic>
        <p:nvPicPr>
          <p:cNvPr id="28" name="Picture 27" descr="A picture containing drawing, table&#10;&#10;Description automatically generated">
            <a:extLst>
              <a:ext uri="{FF2B5EF4-FFF2-40B4-BE49-F238E27FC236}">
                <a16:creationId xmlns:a16="http://schemas.microsoft.com/office/drawing/2014/main" id="{86FDB237-AFEB-384E-844A-B303B0DBF0B0}"/>
              </a:ext>
            </a:extLst>
          </p:cNvPr>
          <p:cNvPicPr>
            <a:picLocks noChangeAspect="1"/>
          </p:cNvPicPr>
          <p:nvPr/>
        </p:nvPicPr>
        <p:blipFill>
          <a:blip r:embed="rId2"/>
          <a:stretch>
            <a:fillRect/>
          </a:stretch>
        </p:blipFill>
        <p:spPr>
          <a:xfrm rot="5400000">
            <a:off x="8714092" y="4135697"/>
            <a:ext cx="239712" cy="479423"/>
          </a:xfrm>
          <a:prstGeom prst="rect">
            <a:avLst/>
          </a:prstGeom>
        </p:spPr>
      </p:pic>
      <p:pic>
        <p:nvPicPr>
          <p:cNvPr id="31" name="Picture 30" descr="A picture containing drawing&#10;&#10;Description automatically generated">
            <a:extLst>
              <a:ext uri="{FF2B5EF4-FFF2-40B4-BE49-F238E27FC236}">
                <a16:creationId xmlns:a16="http://schemas.microsoft.com/office/drawing/2014/main" id="{86EE7996-5A07-3A4E-9D5E-20722E31C9C9}"/>
              </a:ext>
            </a:extLst>
          </p:cNvPr>
          <p:cNvPicPr>
            <a:picLocks noChangeAspect="1"/>
          </p:cNvPicPr>
          <p:nvPr/>
        </p:nvPicPr>
        <p:blipFill>
          <a:blip r:embed="rId3"/>
          <a:stretch>
            <a:fillRect/>
          </a:stretch>
        </p:blipFill>
        <p:spPr>
          <a:xfrm rot="5400000">
            <a:off x="7303113" y="5375059"/>
            <a:ext cx="239713" cy="479426"/>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FECDDBAC-1F9A-9343-A7D8-B84F2D592822}"/>
              </a:ext>
            </a:extLst>
          </p:cNvPr>
          <p:cNvPicPr>
            <a:picLocks noChangeAspect="1"/>
          </p:cNvPicPr>
          <p:nvPr/>
        </p:nvPicPr>
        <p:blipFill>
          <a:blip r:embed="rId3"/>
          <a:stretch>
            <a:fillRect/>
          </a:stretch>
        </p:blipFill>
        <p:spPr>
          <a:xfrm rot="5400000">
            <a:off x="8725815" y="5375060"/>
            <a:ext cx="239713" cy="479426"/>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0B5303A0-B6D3-6F40-94A3-8FFBDCDAC9CA}"/>
              </a:ext>
            </a:extLst>
          </p:cNvPr>
          <p:cNvPicPr>
            <a:picLocks noChangeAspect="1"/>
          </p:cNvPicPr>
          <p:nvPr/>
        </p:nvPicPr>
        <p:blipFill>
          <a:blip r:embed="rId4"/>
          <a:stretch>
            <a:fillRect/>
          </a:stretch>
        </p:blipFill>
        <p:spPr>
          <a:xfrm rot="5400000" flipH="1">
            <a:off x="8717304" y="1877942"/>
            <a:ext cx="243621" cy="492538"/>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1E3E5A80-C7FB-0344-86F2-ED4E968E7DA3}"/>
              </a:ext>
            </a:extLst>
          </p:cNvPr>
          <p:cNvPicPr>
            <a:picLocks noChangeAspect="1"/>
          </p:cNvPicPr>
          <p:nvPr/>
        </p:nvPicPr>
        <p:blipFill>
          <a:blip r:embed="rId4"/>
          <a:stretch>
            <a:fillRect/>
          </a:stretch>
        </p:blipFill>
        <p:spPr>
          <a:xfrm rot="5400000" flipH="1">
            <a:off x="7240196" y="1877942"/>
            <a:ext cx="243621" cy="492538"/>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DB3B03D4-D63E-224B-9B19-00024910FF9B}"/>
              </a:ext>
            </a:extLst>
          </p:cNvPr>
          <p:cNvPicPr>
            <a:picLocks noChangeAspect="1"/>
          </p:cNvPicPr>
          <p:nvPr/>
        </p:nvPicPr>
        <p:blipFill>
          <a:blip r:embed="rId3"/>
          <a:stretch>
            <a:fillRect/>
          </a:stretch>
        </p:blipFill>
        <p:spPr>
          <a:xfrm rot="5400000">
            <a:off x="7303113" y="6195675"/>
            <a:ext cx="239713" cy="479426"/>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9F91C89B-F5E3-804A-AF7B-3007BDDFE591}"/>
              </a:ext>
            </a:extLst>
          </p:cNvPr>
          <p:cNvPicPr>
            <a:picLocks noChangeAspect="1"/>
          </p:cNvPicPr>
          <p:nvPr/>
        </p:nvPicPr>
        <p:blipFill>
          <a:blip r:embed="rId3"/>
          <a:stretch>
            <a:fillRect/>
          </a:stretch>
        </p:blipFill>
        <p:spPr>
          <a:xfrm rot="5400000">
            <a:off x="8725815" y="6195676"/>
            <a:ext cx="239713" cy="479426"/>
          </a:xfrm>
          <a:prstGeom prst="rect">
            <a:avLst/>
          </a:prstGeom>
        </p:spPr>
      </p:pic>
      <p:pic>
        <p:nvPicPr>
          <p:cNvPr id="38" name="Picture 37" descr="A picture containing drawing, table&#10;&#10;Description automatically generated">
            <a:extLst>
              <a:ext uri="{FF2B5EF4-FFF2-40B4-BE49-F238E27FC236}">
                <a16:creationId xmlns:a16="http://schemas.microsoft.com/office/drawing/2014/main" id="{ED6ABE76-C0E3-D843-8A15-D055DD71F6A4}"/>
              </a:ext>
            </a:extLst>
          </p:cNvPr>
          <p:cNvPicPr>
            <a:picLocks noChangeAspect="1"/>
          </p:cNvPicPr>
          <p:nvPr/>
        </p:nvPicPr>
        <p:blipFill>
          <a:blip r:embed="rId2"/>
          <a:stretch>
            <a:fillRect/>
          </a:stretch>
        </p:blipFill>
        <p:spPr>
          <a:xfrm rot="5400000">
            <a:off x="7283877" y="5812098"/>
            <a:ext cx="239712" cy="479423"/>
          </a:xfrm>
          <a:prstGeom prst="rect">
            <a:avLst/>
          </a:prstGeom>
        </p:spPr>
      </p:pic>
      <p:pic>
        <p:nvPicPr>
          <p:cNvPr id="39" name="Picture 38" descr="A picture containing drawing, table&#10;&#10;Description automatically generated">
            <a:extLst>
              <a:ext uri="{FF2B5EF4-FFF2-40B4-BE49-F238E27FC236}">
                <a16:creationId xmlns:a16="http://schemas.microsoft.com/office/drawing/2014/main" id="{2642EF0C-E42B-F04A-97A3-8F1FB5DF8A89}"/>
              </a:ext>
            </a:extLst>
          </p:cNvPr>
          <p:cNvPicPr>
            <a:picLocks noChangeAspect="1"/>
          </p:cNvPicPr>
          <p:nvPr/>
        </p:nvPicPr>
        <p:blipFill>
          <a:blip r:embed="rId2"/>
          <a:stretch>
            <a:fillRect/>
          </a:stretch>
        </p:blipFill>
        <p:spPr>
          <a:xfrm rot="5400000">
            <a:off x="8749261" y="5812099"/>
            <a:ext cx="239712" cy="479423"/>
          </a:xfrm>
          <a:prstGeom prst="rect">
            <a:avLst/>
          </a:prstGeom>
        </p:spPr>
      </p:pic>
      <p:pic>
        <p:nvPicPr>
          <p:cNvPr id="40" name="Picture 39" descr="A picture containing drawing, table&#10;&#10;Description automatically generated">
            <a:extLst>
              <a:ext uri="{FF2B5EF4-FFF2-40B4-BE49-F238E27FC236}">
                <a16:creationId xmlns:a16="http://schemas.microsoft.com/office/drawing/2014/main" id="{D631C48D-4B20-8941-B3DF-AFB62C042827}"/>
              </a:ext>
            </a:extLst>
          </p:cNvPr>
          <p:cNvPicPr>
            <a:picLocks noChangeAspect="1"/>
          </p:cNvPicPr>
          <p:nvPr/>
        </p:nvPicPr>
        <p:blipFill>
          <a:blip r:embed="rId2"/>
          <a:stretch>
            <a:fillRect/>
          </a:stretch>
        </p:blipFill>
        <p:spPr>
          <a:xfrm rot="5400000">
            <a:off x="7248708" y="888407"/>
            <a:ext cx="239712" cy="479423"/>
          </a:xfrm>
          <a:prstGeom prst="rect">
            <a:avLst/>
          </a:prstGeom>
        </p:spPr>
      </p:pic>
      <p:pic>
        <p:nvPicPr>
          <p:cNvPr id="41" name="Picture 40" descr="A picture containing drawing, table&#10;&#10;Description automatically generated">
            <a:extLst>
              <a:ext uri="{FF2B5EF4-FFF2-40B4-BE49-F238E27FC236}">
                <a16:creationId xmlns:a16="http://schemas.microsoft.com/office/drawing/2014/main" id="{1E9F0147-2B49-CC4C-927C-809F5561C3F3}"/>
              </a:ext>
            </a:extLst>
          </p:cNvPr>
          <p:cNvPicPr>
            <a:picLocks noChangeAspect="1"/>
          </p:cNvPicPr>
          <p:nvPr/>
        </p:nvPicPr>
        <p:blipFill>
          <a:blip r:embed="rId2"/>
          <a:stretch>
            <a:fillRect/>
          </a:stretch>
        </p:blipFill>
        <p:spPr>
          <a:xfrm rot="5400000">
            <a:off x="8714092" y="888408"/>
            <a:ext cx="239712" cy="479423"/>
          </a:xfrm>
          <a:prstGeom prst="rect">
            <a:avLst/>
          </a:prstGeom>
        </p:spPr>
      </p:pic>
      <p:pic>
        <p:nvPicPr>
          <p:cNvPr id="42" name="Picture 41" descr="A picture containing drawing, table&#10;&#10;Description automatically generated">
            <a:extLst>
              <a:ext uri="{FF2B5EF4-FFF2-40B4-BE49-F238E27FC236}">
                <a16:creationId xmlns:a16="http://schemas.microsoft.com/office/drawing/2014/main" id="{8D0C4A60-4648-664D-9E12-65EC8A9B406B}"/>
              </a:ext>
            </a:extLst>
          </p:cNvPr>
          <p:cNvPicPr>
            <a:picLocks noChangeAspect="1"/>
          </p:cNvPicPr>
          <p:nvPr/>
        </p:nvPicPr>
        <p:blipFill>
          <a:blip r:embed="rId2"/>
          <a:stretch>
            <a:fillRect/>
          </a:stretch>
        </p:blipFill>
        <p:spPr>
          <a:xfrm rot="5400000">
            <a:off x="7248709" y="1146314"/>
            <a:ext cx="239712" cy="479423"/>
          </a:xfrm>
          <a:prstGeom prst="rect">
            <a:avLst/>
          </a:prstGeom>
        </p:spPr>
      </p:pic>
      <p:pic>
        <p:nvPicPr>
          <p:cNvPr id="43" name="Picture 42" descr="A picture containing drawing, table&#10;&#10;Description automatically generated">
            <a:extLst>
              <a:ext uri="{FF2B5EF4-FFF2-40B4-BE49-F238E27FC236}">
                <a16:creationId xmlns:a16="http://schemas.microsoft.com/office/drawing/2014/main" id="{5EF4112E-1B8F-C34C-8430-7BDA46B9AEB5}"/>
              </a:ext>
            </a:extLst>
          </p:cNvPr>
          <p:cNvPicPr>
            <a:picLocks noChangeAspect="1"/>
          </p:cNvPicPr>
          <p:nvPr/>
        </p:nvPicPr>
        <p:blipFill>
          <a:blip r:embed="rId2"/>
          <a:stretch>
            <a:fillRect/>
          </a:stretch>
        </p:blipFill>
        <p:spPr>
          <a:xfrm rot="5400000">
            <a:off x="8714093" y="1146315"/>
            <a:ext cx="239712" cy="479423"/>
          </a:xfrm>
          <a:prstGeom prst="rect">
            <a:avLst/>
          </a:prstGeom>
        </p:spPr>
      </p:pic>
      <p:pic>
        <p:nvPicPr>
          <p:cNvPr id="44" name="Picture 43" descr="A picture containing drawing, table&#10;&#10;Description automatically generated">
            <a:extLst>
              <a:ext uri="{FF2B5EF4-FFF2-40B4-BE49-F238E27FC236}">
                <a16:creationId xmlns:a16="http://schemas.microsoft.com/office/drawing/2014/main" id="{B6ACF6CE-3D32-F243-9B82-023F3B7E275A}"/>
              </a:ext>
            </a:extLst>
          </p:cNvPr>
          <p:cNvPicPr>
            <a:picLocks noChangeAspect="1"/>
          </p:cNvPicPr>
          <p:nvPr/>
        </p:nvPicPr>
        <p:blipFill>
          <a:blip r:embed="rId2"/>
          <a:stretch>
            <a:fillRect/>
          </a:stretch>
        </p:blipFill>
        <p:spPr>
          <a:xfrm rot="5400000">
            <a:off x="7248709" y="1404220"/>
            <a:ext cx="239712" cy="479423"/>
          </a:xfrm>
          <a:prstGeom prst="rect">
            <a:avLst/>
          </a:prstGeom>
        </p:spPr>
      </p:pic>
      <p:pic>
        <p:nvPicPr>
          <p:cNvPr id="45" name="Picture 44" descr="A picture containing drawing, table&#10;&#10;Description automatically generated">
            <a:extLst>
              <a:ext uri="{FF2B5EF4-FFF2-40B4-BE49-F238E27FC236}">
                <a16:creationId xmlns:a16="http://schemas.microsoft.com/office/drawing/2014/main" id="{6CA3DCDA-9D75-7443-B73B-52E6A10A9B71}"/>
              </a:ext>
            </a:extLst>
          </p:cNvPr>
          <p:cNvPicPr>
            <a:picLocks noChangeAspect="1"/>
          </p:cNvPicPr>
          <p:nvPr/>
        </p:nvPicPr>
        <p:blipFill>
          <a:blip r:embed="rId2"/>
          <a:stretch>
            <a:fillRect/>
          </a:stretch>
        </p:blipFill>
        <p:spPr>
          <a:xfrm rot="5400000">
            <a:off x="8714093" y="1404221"/>
            <a:ext cx="239712" cy="479423"/>
          </a:xfrm>
          <a:prstGeom prst="rect">
            <a:avLst/>
          </a:prstGeom>
        </p:spPr>
      </p:pic>
      <p:pic>
        <p:nvPicPr>
          <p:cNvPr id="46" name="Picture 45" descr="A picture containing drawing, table&#10;&#10;Description automatically generated">
            <a:extLst>
              <a:ext uri="{FF2B5EF4-FFF2-40B4-BE49-F238E27FC236}">
                <a16:creationId xmlns:a16="http://schemas.microsoft.com/office/drawing/2014/main" id="{8212B62F-E38F-EE44-897E-AEA0A844D8B7}"/>
              </a:ext>
            </a:extLst>
          </p:cNvPr>
          <p:cNvPicPr>
            <a:picLocks noChangeAspect="1"/>
          </p:cNvPicPr>
          <p:nvPr/>
        </p:nvPicPr>
        <p:blipFill>
          <a:blip r:embed="rId2"/>
          <a:stretch>
            <a:fillRect/>
          </a:stretch>
        </p:blipFill>
        <p:spPr>
          <a:xfrm rot="5400000">
            <a:off x="7260433" y="1638681"/>
            <a:ext cx="239712" cy="479423"/>
          </a:xfrm>
          <a:prstGeom prst="rect">
            <a:avLst/>
          </a:prstGeom>
        </p:spPr>
      </p:pic>
      <p:pic>
        <p:nvPicPr>
          <p:cNvPr id="47" name="Picture 46" descr="A picture containing drawing, table&#10;&#10;Description automatically generated">
            <a:extLst>
              <a:ext uri="{FF2B5EF4-FFF2-40B4-BE49-F238E27FC236}">
                <a16:creationId xmlns:a16="http://schemas.microsoft.com/office/drawing/2014/main" id="{83E7832F-75E9-FF43-9390-0EED24CA637E}"/>
              </a:ext>
            </a:extLst>
          </p:cNvPr>
          <p:cNvPicPr>
            <a:picLocks noChangeAspect="1"/>
          </p:cNvPicPr>
          <p:nvPr/>
        </p:nvPicPr>
        <p:blipFill>
          <a:blip r:embed="rId2"/>
          <a:stretch>
            <a:fillRect/>
          </a:stretch>
        </p:blipFill>
        <p:spPr>
          <a:xfrm rot="5400000">
            <a:off x="8725817" y="1638682"/>
            <a:ext cx="239712" cy="479423"/>
          </a:xfrm>
          <a:prstGeom prst="rect">
            <a:avLst/>
          </a:prstGeom>
        </p:spPr>
      </p:pic>
      <p:pic>
        <p:nvPicPr>
          <p:cNvPr id="54" name="Picture 53" descr="A picture containing drawing&#10;&#10;Description automatically generated">
            <a:extLst>
              <a:ext uri="{FF2B5EF4-FFF2-40B4-BE49-F238E27FC236}">
                <a16:creationId xmlns:a16="http://schemas.microsoft.com/office/drawing/2014/main" id="{071C70A4-0BBA-B542-B5D2-7AD04303D497}"/>
              </a:ext>
            </a:extLst>
          </p:cNvPr>
          <p:cNvPicPr>
            <a:picLocks noChangeAspect="1"/>
          </p:cNvPicPr>
          <p:nvPr/>
        </p:nvPicPr>
        <p:blipFill>
          <a:blip r:embed="rId3"/>
          <a:stretch>
            <a:fillRect/>
          </a:stretch>
        </p:blipFill>
        <p:spPr>
          <a:xfrm rot="5400000">
            <a:off x="7256220" y="2315338"/>
            <a:ext cx="239713" cy="479426"/>
          </a:xfrm>
          <a:prstGeom prst="rect">
            <a:avLst/>
          </a:prstGeom>
        </p:spPr>
      </p:pic>
      <p:pic>
        <p:nvPicPr>
          <p:cNvPr id="55" name="Picture 54" descr="A picture containing drawing&#10;&#10;Description automatically generated">
            <a:extLst>
              <a:ext uri="{FF2B5EF4-FFF2-40B4-BE49-F238E27FC236}">
                <a16:creationId xmlns:a16="http://schemas.microsoft.com/office/drawing/2014/main" id="{E8A30437-2AFC-AD48-AF43-F5BBA0AF7A14}"/>
              </a:ext>
            </a:extLst>
          </p:cNvPr>
          <p:cNvPicPr>
            <a:picLocks noChangeAspect="1"/>
          </p:cNvPicPr>
          <p:nvPr/>
        </p:nvPicPr>
        <p:blipFill>
          <a:blip r:embed="rId3"/>
          <a:stretch>
            <a:fillRect/>
          </a:stretch>
        </p:blipFill>
        <p:spPr>
          <a:xfrm rot="5400000">
            <a:off x="8714091" y="2315339"/>
            <a:ext cx="239713" cy="479426"/>
          </a:xfrm>
          <a:prstGeom prst="rect">
            <a:avLst/>
          </a:prstGeom>
        </p:spPr>
      </p:pic>
      <p:pic>
        <p:nvPicPr>
          <p:cNvPr id="56" name="Picture 55" descr="A picture containing drawing&#10;&#10;Description automatically generated">
            <a:extLst>
              <a:ext uri="{FF2B5EF4-FFF2-40B4-BE49-F238E27FC236}">
                <a16:creationId xmlns:a16="http://schemas.microsoft.com/office/drawing/2014/main" id="{CA23B26E-EE3B-8746-94F4-AFB2FEEC92C5}"/>
              </a:ext>
            </a:extLst>
          </p:cNvPr>
          <p:cNvPicPr>
            <a:picLocks noChangeAspect="1"/>
          </p:cNvPicPr>
          <p:nvPr/>
        </p:nvPicPr>
        <p:blipFill>
          <a:blip r:embed="rId3"/>
          <a:stretch>
            <a:fillRect/>
          </a:stretch>
        </p:blipFill>
        <p:spPr>
          <a:xfrm rot="5400000">
            <a:off x="7256220" y="3089062"/>
            <a:ext cx="239713" cy="479426"/>
          </a:xfrm>
          <a:prstGeom prst="rect">
            <a:avLst/>
          </a:prstGeom>
        </p:spPr>
      </p:pic>
      <p:pic>
        <p:nvPicPr>
          <p:cNvPr id="57" name="Picture 56" descr="A picture containing drawing&#10;&#10;Description automatically generated">
            <a:extLst>
              <a:ext uri="{FF2B5EF4-FFF2-40B4-BE49-F238E27FC236}">
                <a16:creationId xmlns:a16="http://schemas.microsoft.com/office/drawing/2014/main" id="{93D49A8A-BD42-2141-A994-CA1A3CF78CD8}"/>
              </a:ext>
            </a:extLst>
          </p:cNvPr>
          <p:cNvPicPr>
            <a:picLocks noChangeAspect="1"/>
          </p:cNvPicPr>
          <p:nvPr/>
        </p:nvPicPr>
        <p:blipFill>
          <a:blip r:embed="rId3"/>
          <a:stretch>
            <a:fillRect/>
          </a:stretch>
        </p:blipFill>
        <p:spPr>
          <a:xfrm rot="5400000">
            <a:off x="8714091" y="3089063"/>
            <a:ext cx="239713" cy="479426"/>
          </a:xfrm>
          <a:prstGeom prst="rect">
            <a:avLst/>
          </a:prstGeom>
        </p:spPr>
      </p:pic>
      <p:pic>
        <p:nvPicPr>
          <p:cNvPr id="58" name="Picture 57" descr="A picture containing drawing&#10;&#10;Description automatically generated">
            <a:extLst>
              <a:ext uri="{FF2B5EF4-FFF2-40B4-BE49-F238E27FC236}">
                <a16:creationId xmlns:a16="http://schemas.microsoft.com/office/drawing/2014/main" id="{55E3C158-67FC-D043-9175-29F7645DBDCE}"/>
              </a:ext>
            </a:extLst>
          </p:cNvPr>
          <p:cNvPicPr>
            <a:picLocks noChangeAspect="1"/>
          </p:cNvPicPr>
          <p:nvPr/>
        </p:nvPicPr>
        <p:blipFill>
          <a:blip r:embed="rId3"/>
          <a:stretch>
            <a:fillRect/>
          </a:stretch>
        </p:blipFill>
        <p:spPr>
          <a:xfrm rot="5400000">
            <a:off x="7256220" y="2713924"/>
            <a:ext cx="239713" cy="479426"/>
          </a:xfrm>
          <a:prstGeom prst="rect">
            <a:avLst/>
          </a:prstGeom>
        </p:spPr>
      </p:pic>
      <p:pic>
        <p:nvPicPr>
          <p:cNvPr id="59" name="Picture 58" descr="A picture containing drawing&#10;&#10;Description automatically generated">
            <a:extLst>
              <a:ext uri="{FF2B5EF4-FFF2-40B4-BE49-F238E27FC236}">
                <a16:creationId xmlns:a16="http://schemas.microsoft.com/office/drawing/2014/main" id="{4E15F076-3DE3-0E4A-BD04-8F15D10B088D}"/>
              </a:ext>
            </a:extLst>
          </p:cNvPr>
          <p:cNvPicPr>
            <a:picLocks noChangeAspect="1"/>
          </p:cNvPicPr>
          <p:nvPr/>
        </p:nvPicPr>
        <p:blipFill>
          <a:blip r:embed="rId3"/>
          <a:stretch>
            <a:fillRect/>
          </a:stretch>
        </p:blipFill>
        <p:spPr>
          <a:xfrm rot="5400000">
            <a:off x="8714091" y="2713925"/>
            <a:ext cx="239713" cy="479426"/>
          </a:xfrm>
          <a:prstGeom prst="rect">
            <a:avLst/>
          </a:prstGeom>
        </p:spPr>
      </p:pic>
      <p:pic>
        <p:nvPicPr>
          <p:cNvPr id="60" name="Picture 59" descr="A picture containing drawing&#10;&#10;Description automatically generated">
            <a:extLst>
              <a:ext uri="{FF2B5EF4-FFF2-40B4-BE49-F238E27FC236}">
                <a16:creationId xmlns:a16="http://schemas.microsoft.com/office/drawing/2014/main" id="{852F1BDD-EA6F-EA47-9AA6-45E0CEEC16B9}"/>
              </a:ext>
            </a:extLst>
          </p:cNvPr>
          <p:cNvPicPr>
            <a:picLocks noChangeAspect="1"/>
          </p:cNvPicPr>
          <p:nvPr/>
        </p:nvPicPr>
        <p:blipFill>
          <a:blip r:embed="rId3"/>
          <a:stretch>
            <a:fillRect/>
          </a:stretch>
        </p:blipFill>
        <p:spPr>
          <a:xfrm rot="5400000">
            <a:off x="2731112" y="2280170"/>
            <a:ext cx="239713" cy="479426"/>
          </a:xfrm>
          <a:prstGeom prst="rect">
            <a:avLst/>
          </a:prstGeom>
        </p:spPr>
      </p:pic>
      <p:pic>
        <p:nvPicPr>
          <p:cNvPr id="61" name="Picture 60" descr="A picture containing drawing&#10;&#10;Description automatically generated">
            <a:extLst>
              <a:ext uri="{FF2B5EF4-FFF2-40B4-BE49-F238E27FC236}">
                <a16:creationId xmlns:a16="http://schemas.microsoft.com/office/drawing/2014/main" id="{66ACF094-713E-2E4C-A69D-28F2BE34A7D8}"/>
              </a:ext>
            </a:extLst>
          </p:cNvPr>
          <p:cNvPicPr>
            <a:picLocks noChangeAspect="1"/>
          </p:cNvPicPr>
          <p:nvPr/>
        </p:nvPicPr>
        <p:blipFill>
          <a:blip r:embed="rId3"/>
          <a:stretch>
            <a:fillRect/>
          </a:stretch>
        </p:blipFill>
        <p:spPr>
          <a:xfrm rot="5400000">
            <a:off x="4188983" y="2280171"/>
            <a:ext cx="239713" cy="479426"/>
          </a:xfrm>
          <a:prstGeom prst="rect">
            <a:avLst/>
          </a:prstGeom>
        </p:spPr>
      </p:pic>
      <p:pic>
        <p:nvPicPr>
          <p:cNvPr id="62" name="Picture 61" descr="A picture containing drawing&#10;&#10;Description automatically generated">
            <a:extLst>
              <a:ext uri="{FF2B5EF4-FFF2-40B4-BE49-F238E27FC236}">
                <a16:creationId xmlns:a16="http://schemas.microsoft.com/office/drawing/2014/main" id="{46B63AED-5B7D-B64E-AE75-B89972667959}"/>
              </a:ext>
            </a:extLst>
          </p:cNvPr>
          <p:cNvPicPr>
            <a:picLocks noChangeAspect="1"/>
          </p:cNvPicPr>
          <p:nvPr/>
        </p:nvPicPr>
        <p:blipFill>
          <a:blip r:embed="rId3"/>
          <a:stretch>
            <a:fillRect/>
          </a:stretch>
        </p:blipFill>
        <p:spPr>
          <a:xfrm rot="5400000">
            <a:off x="2731112" y="3089063"/>
            <a:ext cx="239713" cy="479426"/>
          </a:xfrm>
          <a:prstGeom prst="rect">
            <a:avLst/>
          </a:prstGeom>
        </p:spPr>
      </p:pic>
      <p:pic>
        <p:nvPicPr>
          <p:cNvPr id="63" name="Picture 62" descr="A picture containing drawing&#10;&#10;Description automatically generated">
            <a:extLst>
              <a:ext uri="{FF2B5EF4-FFF2-40B4-BE49-F238E27FC236}">
                <a16:creationId xmlns:a16="http://schemas.microsoft.com/office/drawing/2014/main" id="{DA68842C-9A71-A947-B395-3971A0DD20E5}"/>
              </a:ext>
            </a:extLst>
          </p:cNvPr>
          <p:cNvPicPr>
            <a:picLocks noChangeAspect="1"/>
          </p:cNvPicPr>
          <p:nvPr/>
        </p:nvPicPr>
        <p:blipFill>
          <a:blip r:embed="rId3"/>
          <a:stretch>
            <a:fillRect/>
          </a:stretch>
        </p:blipFill>
        <p:spPr>
          <a:xfrm rot="5400000">
            <a:off x="4188983" y="3089064"/>
            <a:ext cx="239713" cy="479426"/>
          </a:xfrm>
          <a:prstGeom prst="rect">
            <a:avLst/>
          </a:prstGeom>
        </p:spPr>
      </p:pic>
      <p:pic>
        <p:nvPicPr>
          <p:cNvPr id="64" name="Picture 63" descr="A picture containing drawing&#10;&#10;Description automatically generated">
            <a:extLst>
              <a:ext uri="{FF2B5EF4-FFF2-40B4-BE49-F238E27FC236}">
                <a16:creationId xmlns:a16="http://schemas.microsoft.com/office/drawing/2014/main" id="{2C276164-BE55-1041-9DA7-7DA2E86A845C}"/>
              </a:ext>
            </a:extLst>
          </p:cNvPr>
          <p:cNvPicPr>
            <a:picLocks noChangeAspect="1"/>
          </p:cNvPicPr>
          <p:nvPr/>
        </p:nvPicPr>
        <p:blipFill>
          <a:blip r:embed="rId3"/>
          <a:stretch>
            <a:fillRect/>
          </a:stretch>
        </p:blipFill>
        <p:spPr>
          <a:xfrm rot="5400000">
            <a:off x="2731112" y="2713925"/>
            <a:ext cx="239713" cy="479426"/>
          </a:xfrm>
          <a:prstGeom prst="rect">
            <a:avLst/>
          </a:prstGeom>
        </p:spPr>
      </p:pic>
      <p:pic>
        <p:nvPicPr>
          <p:cNvPr id="65" name="Picture 64" descr="A picture containing drawing&#10;&#10;Description automatically generated">
            <a:extLst>
              <a:ext uri="{FF2B5EF4-FFF2-40B4-BE49-F238E27FC236}">
                <a16:creationId xmlns:a16="http://schemas.microsoft.com/office/drawing/2014/main" id="{E2BF1980-DDAD-8D45-8E7D-53294B97C52A}"/>
              </a:ext>
            </a:extLst>
          </p:cNvPr>
          <p:cNvPicPr>
            <a:picLocks noChangeAspect="1"/>
          </p:cNvPicPr>
          <p:nvPr/>
        </p:nvPicPr>
        <p:blipFill>
          <a:blip r:embed="rId3"/>
          <a:stretch>
            <a:fillRect/>
          </a:stretch>
        </p:blipFill>
        <p:spPr>
          <a:xfrm rot="5400000">
            <a:off x="4188983" y="2713926"/>
            <a:ext cx="239713" cy="479426"/>
          </a:xfrm>
          <a:prstGeom prst="rect">
            <a:avLst/>
          </a:prstGeom>
        </p:spPr>
      </p:pic>
      <p:pic>
        <p:nvPicPr>
          <p:cNvPr id="66" name="Picture 65" descr="A picture containing drawing, table&#10;&#10;Description automatically generated">
            <a:extLst>
              <a:ext uri="{FF2B5EF4-FFF2-40B4-BE49-F238E27FC236}">
                <a16:creationId xmlns:a16="http://schemas.microsoft.com/office/drawing/2014/main" id="{8CA9E96D-63DE-8547-B543-3C291A7DD9F2}"/>
              </a:ext>
            </a:extLst>
          </p:cNvPr>
          <p:cNvPicPr>
            <a:picLocks noChangeAspect="1"/>
          </p:cNvPicPr>
          <p:nvPr/>
        </p:nvPicPr>
        <p:blipFill>
          <a:blip r:embed="rId2"/>
          <a:stretch>
            <a:fillRect/>
          </a:stretch>
        </p:blipFill>
        <p:spPr>
          <a:xfrm rot="5400000">
            <a:off x="2735326" y="1896590"/>
            <a:ext cx="239712" cy="479423"/>
          </a:xfrm>
          <a:prstGeom prst="rect">
            <a:avLst/>
          </a:prstGeom>
        </p:spPr>
      </p:pic>
      <p:pic>
        <p:nvPicPr>
          <p:cNvPr id="67" name="Picture 66" descr="A picture containing drawing, table&#10;&#10;Description automatically generated">
            <a:extLst>
              <a:ext uri="{FF2B5EF4-FFF2-40B4-BE49-F238E27FC236}">
                <a16:creationId xmlns:a16="http://schemas.microsoft.com/office/drawing/2014/main" id="{1D97F00A-ECD3-A14B-BB84-3ED58AFB47A2}"/>
              </a:ext>
            </a:extLst>
          </p:cNvPr>
          <p:cNvPicPr>
            <a:picLocks noChangeAspect="1"/>
          </p:cNvPicPr>
          <p:nvPr/>
        </p:nvPicPr>
        <p:blipFill>
          <a:blip r:embed="rId2"/>
          <a:stretch>
            <a:fillRect/>
          </a:stretch>
        </p:blipFill>
        <p:spPr>
          <a:xfrm rot="5400000">
            <a:off x="4200710" y="1896591"/>
            <a:ext cx="239712" cy="479423"/>
          </a:xfrm>
          <a:prstGeom prst="rect">
            <a:avLst/>
          </a:prstGeom>
        </p:spPr>
      </p:pic>
      <p:pic>
        <p:nvPicPr>
          <p:cNvPr id="68" name="Picture 67" descr="A picture containing drawing, table&#10;&#10;Description automatically generated">
            <a:extLst>
              <a:ext uri="{FF2B5EF4-FFF2-40B4-BE49-F238E27FC236}">
                <a16:creationId xmlns:a16="http://schemas.microsoft.com/office/drawing/2014/main" id="{A01B94EE-4110-5E47-875A-1A48006E7478}"/>
              </a:ext>
            </a:extLst>
          </p:cNvPr>
          <p:cNvPicPr>
            <a:picLocks noChangeAspect="1"/>
          </p:cNvPicPr>
          <p:nvPr/>
        </p:nvPicPr>
        <p:blipFill>
          <a:blip r:embed="rId2"/>
          <a:stretch>
            <a:fillRect/>
          </a:stretch>
        </p:blipFill>
        <p:spPr>
          <a:xfrm rot="5400000">
            <a:off x="2735326" y="1626960"/>
            <a:ext cx="239712" cy="479423"/>
          </a:xfrm>
          <a:prstGeom prst="rect">
            <a:avLst/>
          </a:prstGeom>
        </p:spPr>
      </p:pic>
      <p:pic>
        <p:nvPicPr>
          <p:cNvPr id="69" name="Picture 68" descr="A picture containing drawing, table&#10;&#10;Description automatically generated">
            <a:extLst>
              <a:ext uri="{FF2B5EF4-FFF2-40B4-BE49-F238E27FC236}">
                <a16:creationId xmlns:a16="http://schemas.microsoft.com/office/drawing/2014/main" id="{1D021E2B-B5DD-5E44-A319-374CE5B5996F}"/>
              </a:ext>
            </a:extLst>
          </p:cNvPr>
          <p:cNvPicPr>
            <a:picLocks noChangeAspect="1"/>
          </p:cNvPicPr>
          <p:nvPr/>
        </p:nvPicPr>
        <p:blipFill>
          <a:blip r:embed="rId2"/>
          <a:stretch>
            <a:fillRect/>
          </a:stretch>
        </p:blipFill>
        <p:spPr>
          <a:xfrm rot="5400000">
            <a:off x="4200710" y="1626961"/>
            <a:ext cx="239712" cy="479423"/>
          </a:xfrm>
          <a:prstGeom prst="rect">
            <a:avLst/>
          </a:prstGeom>
        </p:spPr>
      </p:pic>
      <p:pic>
        <p:nvPicPr>
          <p:cNvPr id="70" name="Picture 69" descr="A picture containing drawing, table&#10;&#10;Description automatically generated">
            <a:extLst>
              <a:ext uri="{FF2B5EF4-FFF2-40B4-BE49-F238E27FC236}">
                <a16:creationId xmlns:a16="http://schemas.microsoft.com/office/drawing/2014/main" id="{2E4B3AB0-D095-784C-9B7C-4566FDC6ED2B}"/>
              </a:ext>
            </a:extLst>
          </p:cNvPr>
          <p:cNvPicPr>
            <a:picLocks noChangeAspect="1"/>
          </p:cNvPicPr>
          <p:nvPr/>
        </p:nvPicPr>
        <p:blipFill>
          <a:blip r:embed="rId2"/>
          <a:stretch>
            <a:fillRect/>
          </a:stretch>
        </p:blipFill>
        <p:spPr>
          <a:xfrm rot="5400000">
            <a:off x="2723603" y="1357329"/>
            <a:ext cx="239712" cy="479423"/>
          </a:xfrm>
          <a:prstGeom prst="rect">
            <a:avLst/>
          </a:prstGeom>
        </p:spPr>
      </p:pic>
      <p:pic>
        <p:nvPicPr>
          <p:cNvPr id="71" name="Picture 70" descr="A picture containing drawing, table&#10;&#10;Description automatically generated">
            <a:extLst>
              <a:ext uri="{FF2B5EF4-FFF2-40B4-BE49-F238E27FC236}">
                <a16:creationId xmlns:a16="http://schemas.microsoft.com/office/drawing/2014/main" id="{7F281F38-2112-F646-867C-F27F5232606F}"/>
              </a:ext>
            </a:extLst>
          </p:cNvPr>
          <p:cNvPicPr>
            <a:picLocks noChangeAspect="1"/>
          </p:cNvPicPr>
          <p:nvPr/>
        </p:nvPicPr>
        <p:blipFill>
          <a:blip r:embed="rId2"/>
          <a:stretch>
            <a:fillRect/>
          </a:stretch>
        </p:blipFill>
        <p:spPr>
          <a:xfrm rot="5400000">
            <a:off x="4188987" y="1357330"/>
            <a:ext cx="239712" cy="479423"/>
          </a:xfrm>
          <a:prstGeom prst="rect">
            <a:avLst/>
          </a:prstGeom>
        </p:spPr>
      </p:pic>
      <p:pic>
        <p:nvPicPr>
          <p:cNvPr id="72" name="Picture 71" descr="A picture containing drawing, table&#10;&#10;Description automatically generated">
            <a:extLst>
              <a:ext uri="{FF2B5EF4-FFF2-40B4-BE49-F238E27FC236}">
                <a16:creationId xmlns:a16="http://schemas.microsoft.com/office/drawing/2014/main" id="{BB66A7C7-7BBD-134F-B8C0-68FC6A9870E5}"/>
              </a:ext>
            </a:extLst>
          </p:cNvPr>
          <p:cNvPicPr>
            <a:picLocks noChangeAspect="1"/>
          </p:cNvPicPr>
          <p:nvPr/>
        </p:nvPicPr>
        <p:blipFill>
          <a:blip r:embed="rId2"/>
          <a:stretch>
            <a:fillRect/>
          </a:stretch>
        </p:blipFill>
        <p:spPr>
          <a:xfrm rot="5400000">
            <a:off x="2735326" y="1087699"/>
            <a:ext cx="239712" cy="479423"/>
          </a:xfrm>
          <a:prstGeom prst="rect">
            <a:avLst/>
          </a:prstGeom>
        </p:spPr>
      </p:pic>
      <p:pic>
        <p:nvPicPr>
          <p:cNvPr id="73" name="Picture 72" descr="A picture containing drawing, table&#10;&#10;Description automatically generated">
            <a:extLst>
              <a:ext uri="{FF2B5EF4-FFF2-40B4-BE49-F238E27FC236}">
                <a16:creationId xmlns:a16="http://schemas.microsoft.com/office/drawing/2014/main" id="{2BD21C43-24A3-1447-A44B-4825125D2499}"/>
              </a:ext>
            </a:extLst>
          </p:cNvPr>
          <p:cNvPicPr>
            <a:picLocks noChangeAspect="1"/>
          </p:cNvPicPr>
          <p:nvPr/>
        </p:nvPicPr>
        <p:blipFill>
          <a:blip r:embed="rId2"/>
          <a:stretch>
            <a:fillRect/>
          </a:stretch>
        </p:blipFill>
        <p:spPr>
          <a:xfrm rot="5400000">
            <a:off x="4200710" y="1087700"/>
            <a:ext cx="239712" cy="479423"/>
          </a:xfrm>
          <a:prstGeom prst="rect">
            <a:avLst/>
          </a:prstGeom>
        </p:spPr>
      </p:pic>
      <p:pic>
        <p:nvPicPr>
          <p:cNvPr id="74" name="Picture 73" descr="A picture containing drawing, table&#10;&#10;Description automatically generated">
            <a:extLst>
              <a:ext uri="{FF2B5EF4-FFF2-40B4-BE49-F238E27FC236}">
                <a16:creationId xmlns:a16="http://schemas.microsoft.com/office/drawing/2014/main" id="{AC33F9F6-2916-F24C-AF6E-11B924B0E5A1}"/>
              </a:ext>
            </a:extLst>
          </p:cNvPr>
          <p:cNvPicPr>
            <a:picLocks noChangeAspect="1"/>
          </p:cNvPicPr>
          <p:nvPr/>
        </p:nvPicPr>
        <p:blipFill>
          <a:blip r:embed="rId2"/>
          <a:stretch>
            <a:fillRect/>
          </a:stretch>
        </p:blipFill>
        <p:spPr>
          <a:xfrm rot="5400000">
            <a:off x="2735326" y="829791"/>
            <a:ext cx="239712" cy="479423"/>
          </a:xfrm>
          <a:prstGeom prst="rect">
            <a:avLst/>
          </a:prstGeom>
        </p:spPr>
      </p:pic>
      <p:pic>
        <p:nvPicPr>
          <p:cNvPr id="75" name="Picture 74" descr="A picture containing drawing, table&#10;&#10;Description automatically generated">
            <a:extLst>
              <a:ext uri="{FF2B5EF4-FFF2-40B4-BE49-F238E27FC236}">
                <a16:creationId xmlns:a16="http://schemas.microsoft.com/office/drawing/2014/main" id="{6509060E-3B24-3146-A625-F61E88BA847B}"/>
              </a:ext>
            </a:extLst>
          </p:cNvPr>
          <p:cNvPicPr>
            <a:picLocks noChangeAspect="1"/>
          </p:cNvPicPr>
          <p:nvPr/>
        </p:nvPicPr>
        <p:blipFill>
          <a:blip r:embed="rId2"/>
          <a:stretch>
            <a:fillRect/>
          </a:stretch>
        </p:blipFill>
        <p:spPr>
          <a:xfrm rot="5400000">
            <a:off x="4200710" y="829792"/>
            <a:ext cx="239712" cy="479423"/>
          </a:xfrm>
          <a:prstGeom prst="rect">
            <a:avLst/>
          </a:prstGeom>
        </p:spPr>
      </p:pic>
      <p:pic>
        <p:nvPicPr>
          <p:cNvPr id="76" name="Picture 75" descr="A picture containing drawing, table&#10;&#10;Description automatically generated">
            <a:extLst>
              <a:ext uri="{FF2B5EF4-FFF2-40B4-BE49-F238E27FC236}">
                <a16:creationId xmlns:a16="http://schemas.microsoft.com/office/drawing/2014/main" id="{D940F233-B10E-F441-BC90-D8840DD7BDC1}"/>
              </a:ext>
            </a:extLst>
          </p:cNvPr>
          <p:cNvPicPr>
            <a:picLocks noChangeAspect="1"/>
          </p:cNvPicPr>
          <p:nvPr/>
        </p:nvPicPr>
        <p:blipFill>
          <a:blip r:embed="rId2"/>
          <a:stretch>
            <a:fillRect/>
          </a:stretch>
        </p:blipFill>
        <p:spPr>
          <a:xfrm rot="5400000">
            <a:off x="2735326" y="3889514"/>
            <a:ext cx="239712" cy="479423"/>
          </a:xfrm>
          <a:prstGeom prst="rect">
            <a:avLst/>
          </a:prstGeom>
        </p:spPr>
      </p:pic>
      <p:pic>
        <p:nvPicPr>
          <p:cNvPr id="77" name="Picture 76" descr="A picture containing drawing, table&#10;&#10;Description automatically generated">
            <a:extLst>
              <a:ext uri="{FF2B5EF4-FFF2-40B4-BE49-F238E27FC236}">
                <a16:creationId xmlns:a16="http://schemas.microsoft.com/office/drawing/2014/main" id="{6330805F-B081-5C42-91A6-0218D5DE2827}"/>
              </a:ext>
            </a:extLst>
          </p:cNvPr>
          <p:cNvPicPr>
            <a:picLocks noChangeAspect="1"/>
          </p:cNvPicPr>
          <p:nvPr/>
        </p:nvPicPr>
        <p:blipFill>
          <a:blip r:embed="rId2"/>
          <a:stretch>
            <a:fillRect/>
          </a:stretch>
        </p:blipFill>
        <p:spPr>
          <a:xfrm rot="5400000">
            <a:off x="4200710" y="3889515"/>
            <a:ext cx="239712" cy="479423"/>
          </a:xfrm>
          <a:prstGeom prst="rect">
            <a:avLst/>
          </a:prstGeom>
        </p:spPr>
      </p:pic>
      <p:pic>
        <p:nvPicPr>
          <p:cNvPr id="78" name="Picture 77" descr="A picture containing drawing, table&#10;&#10;Description automatically generated">
            <a:extLst>
              <a:ext uri="{FF2B5EF4-FFF2-40B4-BE49-F238E27FC236}">
                <a16:creationId xmlns:a16="http://schemas.microsoft.com/office/drawing/2014/main" id="{2030C1C3-11A8-A144-9E00-8E0A561AF540}"/>
              </a:ext>
            </a:extLst>
          </p:cNvPr>
          <p:cNvPicPr>
            <a:picLocks noChangeAspect="1"/>
          </p:cNvPicPr>
          <p:nvPr/>
        </p:nvPicPr>
        <p:blipFill>
          <a:blip r:embed="rId2"/>
          <a:stretch>
            <a:fillRect/>
          </a:stretch>
        </p:blipFill>
        <p:spPr>
          <a:xfrm rot="5400000">
            <a:off x="2723602" y="4159146"/>
            <a:ext cx="239712" cy="479423"/>
          </a:xfrm>
          <a:prstGeom prst="rect">
            <a:avLst/>
          </a:prstGeom>
        </p:spPr>
      </p:pic>
      <p:pic>
        <p:nvPicPr>
          <p:cNvPr id="79" name="Picture 78" descr="A picture containing drawing, table&#10;&#10;Description automatically generated">
            <a:extLst>
              <a:ext uri="{FF2B5EF4-FFF2-40B4-BE49-F238E27FC236}">
                <a16:creationId xmlns:a16="http://schemas.microsoft.com/office/drawing/2014/main" id="{AB0B1C5D-DBDE-A942-9754-CB22C053190E}"/>
              </a:ext>
            </a:extLst>
          </p:cNvPr>
          <p:cNvPicPr>
            <a:picLocks noChangeAspect="1"/>
          </p:cNvPicPr>
          <p:nvPr/>
        </p:nvPicPr>
        <p:blipFill>
          <a:blip r:embed="rId2"/>
          <a:stretch>
            <a:fillRect/>
          </a:stretch>
        </p:blipFill>
        <p:spPr>
          <a:xfrm rot="5400000">
            <a:off x="4188986" y="4159147"/>
            <a:ext cx="239712" cy="479423"/>
          </a:xfrm>
          <a:prstGeom prst="rect">
            <a:avLst/>
          </a:prstGeom>
        </p:spPr>
      </p:pic>
      <p:pic>
        <p:nvPicPr>
          <p:cNvPr id="80" name="Picture 79" descr="A picture containing drawing, table&#10;&#10;Description automatically generated">
            <a:extLst>
              <a:ext uri="{FF2B5EF4-FFF2-40B4-BE49-F238E27FC236}">
                <a16:creationId xmlns:a16="http://schemas.microsoft.com/office/drawing/2014/main" id="{F390F7E5-E89B-CF4B-84C0-FD9B75F0523F}"/>
              </a:ext>
            </a:extLst>
          </p:cNvPr>
          <p:cNvPicPr>
            <a:picLocks noChangeAspect="1"/>
          </p:cNvPicPr>
          <p:nvPr/>
        </p:nvPicPr>
        <p:blipFill>
          <a:blip r:embed="rId2"/>
          <a:stretch>
            <a:fillRect/>
          </a:stretch>
        </p:blipFill>
        <p:spPr>
          <a:xfrm rot="5400000">
            <a:off x="2723603" y="4417054"/>
            <a:ext cx="239712" cy="479423"/>
          </a:xfrm>
          <a:prstGeom prst="rect">
            <a:avLst/>
          </a:prstGeom>
        </p:spPr>
      </p:pic>
      <p:pic>
        <p:nvPicPr>
          <p:cNvPr id="81" name="Picture 80" descr="A picture containing drawing, table&#10;&#10;Description automatically generated">
            <a:extLst>
              <a:ext uri="{FF2B5EF4-FFF2-40B4-BE49-F238E27FC236}">
                <a16:creationId xmlns:a16="http://schemas.microsoft.com/office/drawing/2014/main" id="{E772E7F4-0F2A-9045-B9DB-8B1291382F2F}"/>
              </a:ext>
            </a:extLst>
          </p:cNvPr>
          <p:cNvPicPr>
            <a:picLocks noChangeAspect="1"/>
          </p:cNvPicPr>
          <p:nvPr/>
        </p:nvPicPr>
        <p:blipFill>
          <a:blip r:embed="rId2"/>
          <a:stretch>
            <a:fillRect/>
          </a:stretch>
        </p:blipFill>
        <p:spPr>
          <a:xfrm rot="5400000">
            <a:off x="4188987" y="4417055"/>
            <a:ext cx="239712" cy="479423"/>
          </a:xfrm>
          <a:prstGeom prst="rect">
            <a:avLst/>
          </a:prstGeom>
        </p:spPr>
      </p:pic>
      <p:pic>
        <p:nvPicPr>
          <p:cNvPr id="82" name="Picture 81" descr="A picture containing drawing, table&#10;&#10;Description automatically generated">
            <a:extLst>
              <a:ext uri="{FF2B5EF4-FFF2-40B4-BE49-F238E27FC236}">
                <a16:creationId xmlns:a16="http://schemas.microsoft.com/office/drawing/2014/main" id="{12C480C6-A065-F542-98C6-FC8914C9A3C9}"/>
              </a:ext>
            </a:extLst>
          </p:cNvPr>
          <p:cNvPicPr>
            <a:picLocks noChangeAspect="1"/>
          </p:cNvPicPr>
          <p:nvPr/>
        </p:nvPicPr>
        <p:blipFill>
          <a:blip r:embed="rId2"/>
          <a:stretch>
            <a:fillRect/>
          </a:stretch>
        </p:blipFill>
        <p:spPr>
          <a:xfrm rot="5400000">
            <a:off x="2723603" y="4651515"/>
            <a:ext cx="239712" cy="479423"/>
          </a:xfrm>
          <a:prstGeom prst="rect">
            <a:avLst/>
          </a:prstGeom>
        </p:spPr>
      </p:pic>
      <p:pic>
        <p:nvPicPr>
          <p:cNvPr id="83" name="Picture 82" descr="A picture containing drawing, table&#10;&#10;Description automatically generated">
            <a:extLst>
              <a:ext uri="{FF2B5EF4-FFF2-40B4-BE49-F238E27FC236}">
                <a16:creationId xmlns:a16="http://schemas.microsoft.com/office/drawing/2014/main" id="{499539D6-C576-6643-A2F2-751594DCD58B}"/>
              </a:ext>
            </a:extLst>
          </p:cNvPr>
          <p:cNvPicPr>
            <a:picLocks noChangeAspect="1"/>
          </p:cNvPicPr>
          <p:nvPr/>
        </p:nvPicPr>
        <p:blipFill>
          <a:blip r:embed="rId2"/>
          <a:stretch>
            <a:fillRect/>
          </a:stretch>
        </p:blipFill>
        <p:spPr>
          <a:xfrm rot="5400000">
            <a:off x="4188987" y="4651516"/>
            <a:ext cx="239712" cy="479423"/>
          </a:xfrm>
          <a:prstGeom prst="rect">
            <a:avLst/>
          </a:prstGeom>
        </p:spPr>
      </p:pic>
      <p:pic>
        <p:nvPicPr>
          <p:cNvPr id="84" name="Picture 83" descr="A picture containing drawing&#10;&#10;Description automatically generated">
            <a:extLst>
              <a:ext uri="{FF2B5EF4-FFF2-40B4-BE49-F238E27FC236}">
                <a16:creationId xmlns:a16="http://schemas.microsoft.com/office/drawing/2014/main" id="{0EAA2E8C-2900-254C-893E-B2E12780DA77}"/>
              </a:ext>
            </a:extLst>
          </p:cNvPr>
          <p:cNvPicPr>
            <a:picLocks noChangeAspect="1"/>
          </p:cNvPicPr>
          <p:nvPr/>
        </p:nvPicPr>
        <p:blipFill>
          <a:blip r:embed="rId3"/>
          <a:stretch>
            <a:fillRect/>
          </a:stretch>
        </p:blipFill>
        <p:spPr>
          <a:xfrm rot="5400000">
            <a:off x="2731112" y="5210938"/>
            <a:ext cx="239713" cy="479426"/>
          </a:xfrm>
          <a:prstGeom prst="rect">
            <a:avLst/>
          </a:prstGeom>
        </p:spPr>
      </p:pic>
      <p:pic>
        <p:nvPicPr>
          <p:cNvPr id="85" name="Picture 84" descr="A picture containing drawing&#10;&#10;Description automatically generated">
            <a:extLst>
              <a:ext uri="{FF2B5EF4-FFF2-40B4-BE49-F238E27FC236}">
                <a16:creationId xmlns:a16="http://schemas.microsoft.com/office/drawing/2014/main" id="{6E5C227D-18AF-6844-AB74-8383B96AC98B}"/>
              </a:ext>
            </a:extLst>
          </p:cNvPr>
          <p:cNvPicPr>
            <a:picLocks noChangeAspect="1"/>
          </p:cNvPicPr>
          <p:nvPr/>
        </p:nvPicPr>
        <p:blipFill>
          <a:blip r:embed="rId3"/>
          <a:stretch>
            <a:fillRect/>
          </a:stretch>
        </p:blipFill>
        <p:spPr>
          <a:xfrm rot="5400000">
            <a:off x="4188983" y="5210939"/>
            <a:ext cx="239713" cy="479426"/>
          </a:xfrm>
          <a:prstGeom prst="rect">
            <a:avLst/>
          </a:prstGeom>
        </p:spPr>
      </p:pic>
      <p:pic>
        <p:nvPicPr>
          <p:cNvPr id="86" name="Picture 85" descr="A picture containing drawing&#10;&#10;Description automatically generated">
            <a:extLst>
              <a:ext uri="{FF2B5EF4-FFF2-40B4-BE49-F238E27FC236}">
                <a16:creationId xmlns:a16="http://schemas.microsoft.com/office/drawing/2014/main" id="{FDF889D3-4138-904C-A9DD-1362FE7A1D14}"/>
              </a:ext>
            </a:extLst>
          </p:cNvPr>
          <p:cNvPicPr>
            <a:picLocks noChangeAspect="1"/>
          </p:cNvPicPr>
          <p:nvPr/>
        </p:nvPicPr>
        <p:blipFill>
          <a:blip r:embed="rId3"/>
          <a:stretch>
            <a:fillRect/>
          </a:stretch>
        </p:blipFill>
        <p:spPr>
          <a:xfrm rot="5400000">
            <a:off x="2731112" y="5609524"/>
            <a:ext cx="239713" cy="479426"/>
          </a:xfrm>
          <a:prstGeom prst="rect">
            <a:avLst/>
          </a:prstGeom>
        </p:spPr>
      </p:pic>
      <p:pic>
        <p:nvPicPr>
          <p:cNvPr id="87" name="Picture 86" descr="A picture containing drawing&#10;&#10;Description automatically generated">
            <a:extLst>
              <a:ext uri="{FF2B5EF4-FFF2-40B4-BE49-F238E27FC236}">
                <a16:creationId xmlns:a16="http://schemas.microsoft.com/office/drawing/2014/main" id="{B4CA5480-BA7F-8641-A355-A3CEF44871F4}"/>
              </a:ext>
            </a:extLst>
          </p:cNvPr>
          <p:cNvPicPr>
            <a:picLocks noChangeAspect="1"/>
          </p:cNvPicPr>
          <p:nvPr/>
        </p:nvPicPr>
        <p:blipFill>
          <a:blip r:embed="rId3"/>
          <a:stretch>
            <a:fillRect/>
          </a:stretch>
        </p:blipFill>
        <p:spPr>
          <a:xfrm rot="5400000">
            <a:off x="4188983" y="5609525"/>
            <a:ext cx="239713" cy="479426"/>
          </a:xfrm>
          <a:prstGeom prst="rect">
            <a:avLst/>
          </a:prstGeom>
        </p:spPr>
      </p:pic>
      <p:pic>
        <p:nvPicPr>
          <p:cNvPr id="88" name="Picture 87" descr="A picture containing drawing&#10;&#10;Description automatically generated">
            <a:extLst>
              <a:ext uri="{FF2B5EF4-FFF2-40B4-BE49-F238E27FC236}">
                <a16:creationId xmlns:a16="http://schemas.microsoft.com/office/drawing/2014/main" id="{0B06F3DF-E3F3-A546-A7C5-0542802BFA02}"/>
              </a:ext>
            </a:extLst>
          </p:cNvPr>
          <p:cNvPicPr>
            <a:picLocks noChangeAspect="1"/>
          </p:cNvPicPr>
          <p:nvPr/>
        </p:nvPicPr>
        <p:blipFill>
          <a:blip r:embed="rId3"/>
          <a:stretch>
            <a:fillRect/>
          </a:stretch>
        </p:blipFill>
        <p:spPr>
          <a:xfrm rot="5400000">
            <a:off x="2742835" y="6394970"/>
            <a:ext cx="239713" cy="479426"/>
          </a:xfrm>
          <a:prstGeom prst="rect">
            <a:avLst/>
          </a:prstGeom>
        </p:spPr>
      </p:pic>
      <p:pic>
        <p:nvPicPr>
          <p:cNvPr id="89" name="Picture 88" descr="A picture containing drawing&#10;&#10;Description automatically generated">
            <a:extLst>
              <a:ext uri="{FF2B5EF4-FFF2-40B4-BE49-F238E27FC236}">
                <a16:creationId xmlns:a16="http://schemas.microsoft.com/office/drawing/2014/main" id="{F4908F36-D99F-4349-B97D-0000865F0C59}"/>
              </a:ext>
            </a:extLst>
          </p:cNvPr>
          <p:cNvPicPr>
            <a:picLocks noChangeAspect="1"/>
          </p:cNvPicPr>
          <p:nvPr/>
        </p:nvPicPr>
        <p:blipFill>
          <a:blip r:embed="rId3"/>
          <a:stretch>
            <a:fillRect/>
          </a:stretch>
        </p:blipFill>
        <p:spPr>
          <a:xfrm rot="5400000">
            <a:off x="4200706" y="6394971"/>
            <a:ext cx="239713" cy="479426"/>
          </a:xfrm>
          <a:prstGeom prst="rect">
            <a:avLst/>
          </a:prstGeom>
        </p:spPr>
      </p:pic>
      <p:pic>
        <p:nvPicPr>
          <p:cNvPr id="90" name="Picture 89" descr="A picture containing drawing, table&#10;&#10;Description automatically generated">
            <a:extLst>
              <a:ext uri="{FF2B5EF4-FFF2-40B4-BE49-F238E27FC236}">
                <a16:creationId xmlns:a16="http://schemas.microsoft.com/office/drawing/2014/main" id="{72E5F850-6373-B444-ABD3-54549E4AE5A0}"/>
              </a:ext>
            </a:extLst>
          </p:cNvPr>
          <p:cNvPicPr>
            <a:picLocks noChangeAspect="1"/>
          </p:cNvPicPr>
          <p:nvPr/>
        </p:nvPicPr>
        <p:blipFill>
          <a:blip r:embed="rId2"/>
          <a:stretch>
            <a:fillRect/>
          </a:stretch>
        </p:blipFill>
        <p:spPr>
          <a:xfrm rot="5400000">
            <a:off x="2735324" y="6023114"/>
            <a:ext cx="239712" cy="479423"/>
          </a:xfrm>
          <a:prstGeom prst="rect">
            <a:avLst/>
          </a:prstGeom>
        </p:spPr>
      </p:pic>
      <p:pic>
        <p:nvPicPr>
          <p:cNvPr id="91" name="Picture 90" descr="A picture containing drawing, table&#10;&#10;Description automatically generated">
            <a:extLst>
              <a:ext uri="{FF2B5EF4-FFF2-40B4-BE49-F238E27FC236}">
                <a16:creationId xmlns:a16="http://schemas.microsoft.com/office/drawing/2014/main" id="{56363E00-8B93-A343-A0DD-1C3225F08034}"/>
              </a:ext>
            </a:extLst>
          </p:cNvPr>
          <p:cNvPicPr>
            <a:picLocks noChangeAspect="1"/>
          </p:cNvPicPr>
          <p:nvPr/>
        </p:nvPicPr>
        <p:blipFill>
          <a:blip r:embed="rId2"/>
          <a:stretch>
            <a:fillRect/>
          </a:stretch>
        </p:blipFill>
        <p:spPr>
          <a:xfrm rot="5400000">
            <a:off x="4200708" y="6023115"/>
            <a:ext cx="239712" cy="479423"/>
          </a:xfrm>
          <a:prstGeom prst="rect">
            <a:avLst/>
          </a:prstGeom>
        </p:spPr>
      </p:pic>
    </p:spTree>
    <p:extLst>
      <p:ext uri="{BB962C8B-B14F-4D97-AF65-F5344CB8AC3E}">
        <p14:creationId xmlns:p14="http://schemas.microsoft.com/office/powerpoint/2010/main" val="1295016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48302E-A3D8-7643-9AA7-93558790B6F2}"/>
              </a:ext>
            </a:extLst>
          </p:cNvPr>
          <p:cNvPicPr>
            <a:picLocks noChangeAspect="1"/>
          </p:cNvPicPr>
          <p:nvPr/>
        </p:nvPicPr>
        <p:blipFill>
          <a:blip r:embed="rId2"/>
          <a:stretch>
            <a:fillRect/>
          </a:stretch>
        </p:blipFill>
        <p:spPr>
          <a:xfrm>
            <a:off x="1" y="2622062"/>
            <a:ext cx="6353908" cy="4235938"/>
          </a:xfrm>
          <a:prstGeom prst="rect">
            <a:avLst/>
          </a:prstGeom>
        </p:spPr>
      </p:pic>
      <p:sp>
        <p:nvSpPr>
          <p:cNvPr id="2" name="Title 1">
            <a:extLst>
              <a:ext uri="{FF2B5EF4-FFF2-40B4-BE49-F238E27FC236}">
                <a16:creationId xmlns:a16="http://schemas.microsoft.com/office/drawing/2014/main" id="{9D149FD4-8758-6E46-8EB1-CE57A2843D5B}"/>
              </a:ext>
            </a:extLst>
          </p:cNvPr>
          <p:cNvSpPr>
            <a:spLocks noGrp="1"/>
          </p:cNvSpPr>
          <p:nvPr>
            <p:ph type="title"/>
          </p:nvPr>
        </p:nvSpPr>
        <p:spPr/>
        <p:txBody>
          <a:bodyPr>
            <a:normAutofit fontScale="90000"/>
          </a:bodyPr>
          <a:lstStyle/>
          <a:p>
            <a:r>
              <a:rPr lang="en-US" dirty="0"/>
              <a:t>I.6.3 Fit per Coil:</a:t>
            </a:r>
            <a:r>
              <a:rPr lang="en-US" sz="3100" dirty="0"/>
              <a:t> State 2 / State 1 Oddball -- UR</a:t>
            </a:r>
            <a:endParaRPr lang="en-US" dirty="0"/>
          </a:p>
        </p:txBody>
      </p:sp>
      <p:sp>
        <p:nvSpPr>
          <p:cNvPr id="4" name="Date Placeholder 3">
            <a:extLst>
              <a:ext uri="{FF2B5EF4-FFF2-40B4-BE49-F238E27FC236}">
                <a16:creationId xmlns:a16="http://schemas.microsoft.com/office/drawing/2014/main" id="{D9728318-46D5-724D-A600-416B3D54357B}"/>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7072E63F-1A6C-804F-A3C5-AB0F14D1A794}"/>
              </a:ext>
            </a:extLst>
          </p:cNvPr>
          <p:cNvSpPr>
            <a:spLocks noGrp="1"/>
          </p:cNvSpPr>
          <p:nvPr>
            <p:ph type="sldNum" sz="quarter" idx="12"/>
          </p:nvPr>
        </p:nvSpPr>
        <p:spPr/>
        <p:txBody>
          <a:bodyPr/>
          <a:lstStyle/>
          <a:p>
            <a:fld id="{70339496-BD1E-F648-8321-5C9A4B4A55FA}" type="slidenum">
              <a:rPr lang="en-US" smtClean="0"/>
              <a:t>49</a:t>
            </a:fld>
            <a:endParaRPr lang="en-US"/>
          </a:p>
        </p:txBody>
      </p:sp>
      <p:graphicFrame>
        <p:nvGraphicFramePr>
          <p:cNvPr id="8" name="Table 7">
            <a:extLst>
              <a:ext uri="{FF2B5EF4-FFF2-40B4-BE49-F238E27FC236}">
                <a16:creationId xmlns:a16="http://schemas.microsoft.com/office/drawing/2014/main" id="{92EB4246-0876-E44D-ACA9-DBAD2F3338D9}"/>
              </a:ext>
            </a:extLst>
          </p:cNvPr>
          <p:cNvGraphicFramePr>
            <a:graphicFrameLocks noGrp="1"/>
          </p:cNvGraphicFramePr>
          <p:nvPr>
            <p:extLst>
              <p:ext uri="{D42A27DB-BD31-4B8C-83A1-F6EECF244321}">
                <p14:modId xmlns:p14="http://schemas.microsoft.com/office/powerpoint/2010/main" val="1165670426"/>
              </p:ext>
            </p:extLst>
          </p:nvPr>
        </p:nvGraphicFramePr>
        <p:xfrm>
          <a:off x="4748946" y="625474"/>
          <a:ext cx="4277823" cy="2814225"/>
        </p:xfrm>
        <a:graphic>
          <a:graphicData uri="http://schemas.openxmlformats.org/drawingml/2006/table">
            <a:tbl>
              <a:tblPr firstRow="1" bandRow="1">
                <a:tableStyleId>{5C22544A-7EE6-4342-B048-85BDC9FD1C3A}</a:tableStyleId>
              </a:tblPr>
              <a:tblGrid>
                <a:gridCol w="1425941">
                  <a:extLst>
                    <a:ext uri="{9D8B030D-6E8A-4147-A177-3AD203B41FA5}">
                      <a16:colId xmlns:a16="http://schemas.microsoft.com/office/drawing/2014/main" val="1194612340"/>
                    </a:ext>
                  </a:extLst>
                </a:gridCol>
                <a:gridCol w="1425941">
                  <a:extLst>
                    <a:ext uri="{9D8B030D-6E8A-4147-A177-3AD203B41FA5}">
                      <a16:colId xmlns:a16="http://schemas.microsoft.com/office/drawing/2014/main" val="4134334389"/>
                    </a:ext>
                  </a:extLst>
                </a:gridCol>
                <a:gridCol w="1425941">
                  <a:extLst>
                    <a:ext uri="{9D8B030D-6E8A-4147-A177-3AD203B41FA5}">
                      <a16:colId xmlns:a16="http://schemas.microsoft.com/office/drawing/2014/main" val="1917702840"/>
                    </a:ext>
                  </a:extLst>
                </a:gridCol>
              </a:tblGrid>
              <a:tr h="345345">
                <a:tc>
                  <a:txBody>
                    <a:bodyPr/>
                    <a:lstStyle/>
                    <a:p>
                      <a:r>
                        <a:rPr lang="en-US" sz="1600" dirty="0"/>
                        <a:t>UR</a:t>
                      </a:r>
                    </a:p>
                  </a:txBody>
                  <a:tcPr/>
                </a:tc>
                <a:tc>
                  <a:txBody>
                    <a:bodyPr/>
                    <a:lstStyle/>
                    <a:p>
                      <a:r>
                        <a:rPr lang="en-US" sz="1000" dirty="0"/>
                        <a:t>Zeros</a:t>
                      </a:r>
                    </a:p>
                  </a:txBody>
                  <a:tcPr/>
                </a:tc>
                <a:tc>
                  <a:txBody>
                    <a:bodyPr/>
                    <a:lstStyle/>
                    <a:p>
                      <a:r>
                        <a:rPr lang="en-US" sz="1000" dirty="0"/>
                        <a:t>Poles</a:t>
                      </a:r>
                    </a:p>
                  </a:txBody>
                  <a:tcPr/>
                </a:tc>
                <a:extLst>
                  <a:ext uri="{0D108BD9-81ED-4DB2-BD59-A6C34878D82A}">
                    <a16:rowId xmlns:a16="http://schemas.microsoft.com/office/drawing/2014/main" val="227959702"/>
                  </a:ext>
                </a:extLst>
              </a:tr>
              <a:tr h="0">
                <a:tc>
                  <a:txBody>
                    <a:bodyPr/>
                    <a:lstStyle/>
                    <a:p>
                      <a:r>
                        <a:rPr lang="en-US" sz="1400" b="1" dirty="0"/>
                        <a:t>SW Closed LP</a:t>
                      </a:r>
                    </a:p>
                  </a:txBody>
                  <a:tcPr/>
                </a:tc>
                <a:tc>
                  <a:txBody>
                    <a:bodyPr/>
                    <a:lstStyle/>
                    <a:p>
                      <a:r>
                        <a:rPr lang="en-US" sz="1400" b="1" dirty="0"/>
                        <a:t>10.3314 Hz</a:t>
                      </a:r>
                    </a:p>
                  </a:txBody>
                  <a:tcPr/>
                </a:tc>
                <a:tc>
                  <a:txBody>
                    <a:bodyPr/>
                    <a:lstStyle/>
                    <a:p>
                      <a:r>
                        <a:rPr lang="en-US" sz="1400" b="1" dirty="0"/>
                        <a:t>0.98556 Hz</a:t>
                      </a:r>
                    </a:p>
                  </a:txBody>
                  <a:tcPr/>
                </a:tc>
                <a:extLst>
                  <a:ext uri="{0D108BD9-81ED-4DB2-BD59-A6C34878D82A}">
                    <a16:rowId xmlns:a16="http://schemas.microsoft.com/office/drawing/2014/main" val="74533735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52.4826 Hz</a:t>
                      </a:r>
                    </a:p>
                  </a:txBody>
                  <a:tcPr/>
                </a:tc>
                <a:tc>
                  <a:txBody>
                    <a:bodyPr/>
                    <a:lstStyle/>
                    <a:p>
                      <a:r>
                        <a:rPr lang="en-US" sz="1000" dirty="0"/>
                        <a:t>51.6746 Hz</a:t>
                      </a:r>
                    </a:p>
                  </a:txBody>
                  <a:tcPr/>
                </a:tc>
                <a:extLst>
                  <a:ext uri="{0D108BD9-81ED-4DB2-BD59-A6C34878D82A}">
                    <a16:rowId xmlns:a16="http://schemas.microsoft.com/office/drawing/2014/main" val="2206870881"/>
                  </a:ext>
                </a:extLst>
              </a:tr>
              <a:tr h="145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344.4865 Hz</a:t>
                      </a:r>
                    </a:p>
                  </a:txBody>
                  <a:tcPr/>
                </a:tc>
                <a:tc>
                  <a:txBody>
                    <a:bodyPr/>
                    <a:lstStyle/>
                    <a:p>
                      <a:r>
                        <a:rPr lang="en-US" sz="1000" dirty="0"/>
                        <a:t>341.47236 Hz</a:t>
                      </a:r>
                    </a:p>
                  </a:txBody>
                  <a:tcPr/>
                </a:tc>
                <a:extLst>
                  <a:ext uri="{0D108BD9-81ED-4DB2-BD59-A6C34878D82A}">
                    <a16:rowId xmlns:a16="http://schemas.microsoft.com/office/drawing/2014/main" val="185902042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Nearly canceling</a:t>
                      </a:r>
                    </a:p>
                  </a:txBody>
                  <a:tcPr/>
                </a:tc>
                <a:tc>
                  <a:txBody>
                    <a:bodyPr/>
                    <a:lstStyle/>
                    <a:p>
                      <a:r>
                        <a:rPr lang="en-US" sz="1000" dirty="0"/>
                        <a:t>2137.9732 Hz</a:t>
                      </a:r>
                    </a:p>
                  </a:txBody>
                  <a:tcPr/>
                </a:tc>
                <a:tc>
                  <a:txBody>
                    <a:bodyPr/>
                    <a:lstStyle/>
                    <a:p>
                      <a:r>
                        <a:rPr lang="en-US" sz="1000" dirty="0"/>
                        <a:t>2163.3018 Hz</a:t>
                      </a:r>
                    </a:p>
                  </a:txBody>
                  <a:tcPr/>
                </a:tc>
                <a:extLst>
                  <a:ext uri="{0D108BD9-81ED-4DB2-BD59-A6C34878D82A}">
                    <a16:rowId xmlns:a16="http://schemas.microsoft.com/office/drawing/2014/main" val="2295338764"/>
                  </a:ext>
                </a:extLst>
              </a:tr>
              <a:tr h="0">
                <a:tc>
                  <a:txBody>
                    <a:bodyPr/>
                    <a:lstStyle/>
                    <a:p>
                      <a:r>
                        <a:rPr lang="en-US" sz="1000" b="1" dirty="0"/>
                        <a:t>????</a:t>
                      </a:r>
                    </a:p>
                  </a:txBody>
                  <a:tcPr/>
                </a:tc>
                <a:tc>
                  <a:txBody>
                    <a:bodyPr/>
                    <a:lstStyle/>
                    <a:p>
                      <a:r>
                        <a:rPr lang="en-US" sz="1000" dirty="0"/>
                        <a:t>3211.9846 Hz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5833.4346 Hz</a:t>
                      </a:r>
                    </a:p>
                  </a:txBody>
                  <a:tcPr/>
                </a:tc>
                <a:extLst>
                  <a:ext uri="{0D108BD9-81ED-4DB2-BD59-A6C34878D82A}">
                    <a16:rowId xmlns:a16="http://schemas.microsoft.com/office/drawing/2014/main" val="61094506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a:t>
                      </a:r>
                    </a:p>
                    <a:p>
                      <a:endParaRPr lang="en-US" sz="1000" dirty="0"/>
                    </a:p>
                  </a:txBody>
                  <a:tcPr/>
                </a:tc>
                <a:tc>
                  <a:txBody>
                    <a:bodyPr/>
                    <a:lstStyle/>
                    <a:p>
                      <a:r>
                        <a:rPr lang="en-US" sz="1000" dirty="0"/>
                        <a:t>pair(4802.2480 Hz, </a:t>
                      </a:r>
                    </a:p>
                    <a:p>
                      <a:r>
                        <a:rPr lang="en-US" sz="1000" dirty="0"/>
                        <a:t>         32.800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4409.4475 Hz,</a:t>
                      </a:r>
                    </a:p>
                    <a:p>
                      <a:r>
                        <a:rPr lang="en-US" sz="1000" dirty="0"/>
                        <a:t>5019.2094 Hz</a:t>
                      </a:r>
                    </a:p>
                  </a:txBody>
                  <a:tcPr/>
                </a:tc>
                <a:extLst>
                  <a:ext uri="{0D108BD9-81ED-4DB2-BD59-A6C34878D82A}">
                    <a16:rowId xmlns:a16="http://schemas.microsoft.com/office/drawing/2014/main" val="1008067794"/>
                  </a:ext>
                </a:extLst>
              </a:tr>
              <a:tr h="0">
                <a:tc>
                  <a:txBody>
                    <a:bodyPr/>
                    <a:lstStyle/>
                    <a:p>
                      <a:r>
                        <a:rPr lang="en-US" sz="1000" b="1" dirty="0"/>
                        <a:t>????</a:t>
                      </a:r>
                    </a:p>
                  </a:txBody>
                  <a:tcPr/>
                </a:tc>
                <a:tc>
                  <a:txBody>
                    <a:bodyPr/>
                    <a:lstStyle/>
                    <a:p>
                      <a:r>
                        <a:rPr lang="en-US" sz="1000" dirty="0"/>
                        <a:t>pair(11329.7897 Hz,</a:t>
                      </a:r>
                    </a:p>
                    <a:p>
                      <a:r>
                        <a:rPr lang="en-US" sz="1000" dirty="0"/>
                        <a:t>         52.0737 deg</a:t>
                      </a:r>
                    </a:p>
                  </a:txBody>
                  <a:tcPr/>
                </a:tc>
                <a:tc>
                  <a:txBody>
                    <a:bodyPr/>
                    <a:lstStyle/>
                    <a:p>
                      <a:r>
                        <a:rPr lang="en-US" sz="1000" dirty="0"/>
                        <a:t>Pair(14962.1253 Hz,</a:t>
                      </a:r>
                    </a:p>
                    <a:p>
                      <a:r>
                        <a:rPr lang="en-US" sz="1000" dirty="0"/>
                        <a:t>         39.2143 deg)</a:t>
                      </a:r>
                    </a:p>
                  </a:txBody>
                  <a:tcPr/>
                </a:tc>
                <a:extLst>
                  <a:ext uri="{0D108BD9-81ED-4DB2-BD59-A6C34878D82A}">
                    <a16:rowId xmlns:a16="http://schemas.microsoft.com/office/drawing/2014/main" val="3529485043"/>
                  </a:ext>
                </a:extLst>
              </a:tr>
              <a:tr h="0">
                <a:tc>
                  <a:txBody>
                    <a:bodyPr/>
                    <a:lstStyle/>
                    <a:p>
                      <a:r>
                        <a:rPr lang="en-US" sz="1000" b="1" dirty="0"/>
                        <a:t>????</a:t>
                      </a:r>
                    </a:p>
                  </a:txBody>
                  <a:tcPr/>
                </a:tc>
                <a:tc>
                  <a:txBody>
                    <a:bodyPr/>
                    <a:lstStyle/>
                    <a:p>
                      <a:r>
                        <a:rPr lang="en-US" sz="1000" dirty="0"/>
                        <a:t>pair(24347.3447 Hz, </a:t>
                      </a:r>
                    </a:p>
                    <a:p>
                      <a:r>
                        <a:rPr lang="en-US" sz="1000" dirty="0"/>
                        <a:t>        57.547 deg</a:t>
                      </a:r>
                    </a:p>
                  </a:txBody>
                  <a:tcPr/>
                </a:tc>
                <a:tc>
                  <a:txBody>
                    <a:bodyPr/>
                    <a:lstStyle/>
                    <a:p>
                      <a:r>
                        <a:rPr lang="en-US" sz="1000" dirty="0"/>
                        <a:t>15509.4456 Hz, 17175.5778 Hz</a:t>
                      </a:r>
                    </a:p>
                  </a:txBody>
                  <a:tcPr/>
                </a:tc>
                <a:extLst>
                  <a:ext uri="{0D108BD9-81ED-4DB2-BD59-A6C34878D82A}">
                    <a16:rowId xmlns:a16="http://schemas.microsoft.com/office/drawing/2014/main" val="344045769"/>
                  </a:ext>
                </a:extLst>
              </a:tr>
            </a:tbl>
          </a:graphicData>
        </a:graphic>
      </p:graphicFrame>
      <p:pic>
        <p:nvPicPr>
          <p:cNvPr id="9" name="Picture 8" descr="A picture containing drawing&#10;&#10;Description automatically generated">
            <a:extLst>
              <a:ext uri="{FF2B5EF4-FFF2-40B4-BE49-F238E27FC236}">
                <a16:creationId xmlns:a16="http://schemas.microsoft.com/office/drawing/2014/main" id="{31BAFCE8-ED3B-BA44-87FE-B78F6E57E2D4}"/>
              </a:ext>
            </a:extLst>
          </p:cNvPr>
          <p:cNvPicPr>
            <a:picLocks noChangeAspect="1"/>
          </p:cNvPicPr>
          <p:nvPr/>
        </p:nvPicPr>
        <p:blipFill>
          <a:blip r:embed="rId3"/>
          <a:stretch>
            <a:fillRect/>
          </a:stretch>
        </p:blipFill>
        <p:spPr>
          <a:xfrm rot="5400000" flipH="1">
            <a:off x="8717304" y="1877942"/>
            <a:ext cx="243621" cy="492538"/>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957C7F2A-7D25-F149-8C56-4D2F6FF5DF48}"/>
              </a:ext>
            </a:extLst>
          </p:cNvPr>
          <p:cNvPicPr>
            <a:picLocks noChangeAspect="1"/>
          </p:cNvPicPr>
          <p:nvPr/>
        </p:nvPicPr>
        <p:blipFill>
          <a:blip r:embed="rId3"/>
          <a:stretch>
            <a:fillRect/>
          </a:stretch>
        </p:blipFill>
        <p:spPr>
          <a:xfrm rot="5400000" flipH="1">
            <a:off x="7240196" y="1877942"/>
            <a:ext cx="243621" cy="492538"/>
          </a:xfrm>
          <a:prstGeom prst="rect">
            <a:avLst/>
          </a:prstGeom>
        </p:spPr>
      </p:pic>
      <p:pic>
        <p:nvPicPr>
          <p:cNvPr id="11" name="Picture 10" descr="A picture containing drawing, table&#10;&#10;Description automatically generated">
            <a:extLst>
              <a:ext uri="{FF2B5EF4-FFF2-40B4-BE49-F238E27FC236}">
                <a16:creationId xmlns:a16="http://schemas.microsoft.com/office/drawing/2014/main" id="{B2117A6B-4AD1-274D-992A-67D32391013B}"/>
              </a:ext>
            </a:extLst>
          </p:cNvPr>
          <p:cNvPicPr>
            <a:picLocks noChangeAspect="1"/>
          </p:cNvPicPr>
          <p:nvPr/>
        </p:nvPicPr>
        <p:blipFill>
          <a:blip r:embed="rId4"/>
          <a:stretch>
            <a:fillRect/>
          </a:stretch>
        </p:blipFill>
        <p:spPr>
          <a:xfrm rot="5400000">
            <a:off x="7248708" y="888407"/>
            <a:ext cx="239712" cy="479423"/>
          </a:xfrm>
          <a:prstGeom prst="rect">
            <a:avLst/>
          </a:prstGeom>
        </p:spPr>
      </p:pic>
      <p:pic>
        <p:nvPicPr>
          <p:cNvPr id="12" name="Picture 11" descr="A picture containing drawing, table&#10;&#10;Description automatically generated">
            <a:extLst>
              <a:ext uri="{FF2B5EF4-FFF2-40B4-BE49-F238E27FC236}">
                <a16:creationId xmlns:a16="http://schemas.microsoft.com/office/drawing/2014/main" id="{6DD2845F-77FB-DB42-BCF0-A336D5BF47F3}"/>
              </a:ext>
            </a:extLst>
          </p:cNvPr>
          <p:cNvPicPr>
            <a:picLocks noChangeAspect="1"/>
          </p:cNvPicPr>
          <p:nvPr/>
        </p:nvPicPr>
        <p:blipFill>
          <a:blip r:embed="rId4"/>
          <a:stretch>
            <a:fillRect/>
          </a:stretch>
        </p:blipFill>
        <p:spPr>
          <a:xfrm rot="5400000">
            <a:off x="8714092" y="888408"/>
            <a:ext cx="239712" cy="479423"/>
          </a:xfrm>
          <a:prstGeom prst="rect">
            <a:avLst/>
          </a:prstGeom>
        </p:spPr>
      </p:pic>
      <p:pic>
        <p:nvPicPr>
          <p:cNvPr id="13" name="Picture 12" descr="A picture containing drawing, table&#10;&#10;Description automatically generated">
            <a:extLst>
              <a:ext uri="{FF2B5EF4-FFF2-40B4-BE49-F238E27FC236}">
                <a16:creationId xmlns:a16="http://schemas.microsoft.com/office/drawing/2014/main" id="{FFAB0378-BEFE-2746-9DD5-FB232223F46D}"/>
              </a:ext>
            </a:extLst>
          </p:cNvPr>
          <p:cNvPicPr>
            <a:picLocks noChangeAspect="1"/>
          </p:cNvPicPr>
          <p:nvPr/>
        </p:nvPicPr>
        <p:blipFill>
          <a:blip r:embed="rId4"/>
          <a:stretch>
            <a:fillRect/>
          </a:stretch>
        </p:blipFill>
        <p:spPr>
          <a:xfrm rot="5400000">
            <a:off x="7248709" y="1146314"/>
            <a:ext cx="239712" cy="479423"/>
          </a:xfrm>
          <a:prstGeom prst="rect">
            <a:avLst/>
          </a:prstGeom>
        </p:spPr>
      </p:pic>
      <p:pic>
        <p:nvPicPr>
          <p:cNvPr id="14" name="Picture 13" descr="A picture containing drawing, table&#10;&#10;Description automatically generated">
            <a:extLst>
              <a:ext uri="{FF2B5EF4-FFF2-40B4-BE49-F238E27FC236}">
                <a16:creationId xmlns:a16="http://schemas.microsoft.com/office/drawing/2014/main" id="{40128FE9-96CA-4747-A81F-D5A0974FC8E5}"/>
              </a:ext>
            </a:extLst>
          </p:cNvPr>
          <p:cNvPicPr>
            <a:picLocks noChangeAspect="1"/>
          </p:cNvPicPr>
          <p:nvPr/>
        </p:nvPicPr>
        <p:blipFill>
          <a:blip r:embed="rId4"/>
          <a:stretch>
            <a:fillRect/>
          </a:stretch>
        </p:blipFill>
        <p:spPr>
          <a:xfrm rot="5400000">
            <a:off x="8714093" y="1146315"/>
            <a:ext cx="239712" cy="479423"/>
          </a:xfrm>
          <a:prstGeom prst="rect">
            <a:avLst/>
          </a:prstGeom>
        </p:spPr>
      </p:pic>
      <p:pic>
        <p:nvPicPr>
          <p:cNvPr id="15" name="Picture 14" descr="A picture containing drawing, table&#10;&#10;Description automatically generated">
            <a:extLst>
              <a:ext uri="{FF2B5EF4-FFF2-40B4-BE49-F238E27FC236}">
                <a16:creationId xmlns:a16="http://schemas.microsoft.com/office/drawing/2014/main" id="{ADA88814-B4C5-804E-A805-3820CF74FAAA}"/>
              </a:ext>
            </a:extLst>
          </p:cNvPr>
          <p:cNvPicPr>
            <a:picLocks noChangeAspect="1"/>
          </p:cNvPicPr>
          <p:nvPr/>
        </p:nvPicPr>
        <p:blipFill>
          <a:blip r:embed="rId4"/>
          <a:stretch>
            <a:fillRect/>
          </a:stretch>
        </p:blipFill>
        <p:spPr>
          <a:xfrm rot="5400000">
            <a:off x="7248709" y="1404220"/>
            <a:ext cx="239712" cy="479423"/>
          </a:xfrm>
          <a:prstGeom prst="rect">
            <a:avLst/>
          </a:prstGeom>
        </p:spPr>
      </p:pic>
      <p:pic>
        <p:nvPicPr>
          <p:cNvPr id="16" name="Picture 15" descr="A picture containing drawing, table&#10;&#10;Description automatically generated">
            <a:extLst>
              <a:ext uri="{FF2B5EF4-FFF2-40B4-BE49-F238E27FC236}">
                <a16:creationId xmlns:a16="http://schemas.microsoft.com/office/drawing/2014/main" id="{9DC0B987-3113-284E-BF76-6E8EF16E6139}"/>
              </a:ext>
            </a:extLst>
          </p:cNvPr>
          <p:cNvPicPr>
            <a:picLocks noChangeAspect="1"/>
          </p:cNvPicPr>
          <p:nvPr/>
        </p:nvPicPr>
        <p:blipFill>
          <a:blip r:embed="rId4"/>
          <a:stretch>
            <a:fillRect/>
          </a:stretch>
        </p:blipFill>
        <p:spPr>
          <a:xfrm rot="5400000">
            <a:off x="8714093" y="1404221"/>
            <a:ext cx="239712" cy="479423"/>
          </a:xfrm>
          <a:prstGeom prst="rect">
            <a:avLst/>
          </a:prstGeom>
        </p:spPr>
      </p:pic>
      <p:pic>
        <p:nvPicPr>
          <p:cNvPr id="17" name="Picture 16" descr="A picture containing drawing, table&#10;&#10;Description automatically generated">
            <a:extLst>
              <a:ext uri="{FF2B5EF4-FFF2-40B4-BE49-F238E27FC236}">
                <a16:creationId xmlns:a16="http://schemas.microsoft.com/office/drawing/2014/main" id="{1C6497CB-2B21-A34C-B7A7-F20FC047A200}"/>
              </a:ext>
            </a:extLst>
          </p:cNvPr>
          <p:cNvPicPr>
            <a:picLocks noChangeAspect="1"/>
          </p:cNvPicPr>
          <p:nvPr/>
        </p:nvPicPr>
        <p:blipFill>
          <a:blip r:embed="rId4"/>
          <a:stretch>
            <a:fillRect/>
          </a:stretch>
        </p:blipFill>
        <p:spPr>
          <a:xfrm rot="5400000">
            <a:off x="7260433" y="1638681"/>
            <a:ext cx="239712" cy="479423"/>
          </a:xfrm>
          <a:prstGeom prst="rect">
            <a:avLst/>
          </a:prstGeom>
        </p:spPr>
      </p:pic>
      <p:pic>
        <p:nvPicPr>
          <p:cNvPr id="18" name="Picture 17" descr="A picture containing drawing, table&#10;&#10;Description automatically generated">
            <a:extLst>
              <a:ext uri="{FF2B5EF4-FFF2-40B4-BE49-F238E27FC236}">
                <a16:creationId xmlns:a16="http://schemas.microsoft.com/office/drawing/2014/main" id="{49400E63-96E1-224E-868E-CBCC12D2E4A0}"/>
              </a:ext>
            </a:extLst>
          </p:cNvPr>
          <p:cNvPicPr>
            <a:picLocks noChangeAspect="1"/>
          </p:cNvPicPr>
          <p:nvPr/>
        </p:nvPicPr>
        <p:blipFill>
          <a:blip r:embed="rId4"/>
          <a:stretch>
            <a:fillRect/>
          </a:stretch>
        </p:blipFill>
        <p:spPr>
          <a:xfrm rot="5400000">
            <a:off x="8725817" y="1638682"/>
            <a:ext cx="239712" cy="479423"/>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04C2EBE8-097B-2F45-B446-3840812576BF}"/>
              </a:ext>
            </a:extLst>
          </p:cNvPr>
          <p:cNvPicPr>
            <a:picLocks noChangeAspect="1"/>
          </p:cNvPicPr>
          <p:nvPr/>
        </p:nvPicPr>
        <p:blipFill>
          <a:blip r:embed="rId5"/>
          <a:stretch>
            <a:fillRect/>
          </a:stretch>
        </p:blipFill>
        <p:spPr>
          <a:xfrm rot="5400000">
            <a:off x="7256220" y="2315338"/>
            <a:ext cx="239713" cy="479426"/>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81416AC8-66F8-E64B-B34F-D7F8E7ECE6FD}"/>
              </a:ext>
            </a:extLst>
          </p:cNvPr>
          <p:cNvPicPr>
            <a:picLocks noChangeAspect="1"/>
          </p:cNvPicPr>
          <p:nvPr/>
        </p:nvPicPr>
        <p:blipFill>
          <a:blip r:embed="rId5"/>
          <a:stretch>
            <a:fillRect/>
          </a:stretch>
        </p:blipFill>
        <p:spPr>
          <a:xfrm rot="5400000">
            <a:off x="8714091" y="2315339"/>
            <a:ext cx="239713" cy="479426"/>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DFEC1B87-3B4D-264B-BCF7-248D60FC7C97}"/>
              </a:ext>
            </a:extLst>
          </p:cNvPr>
          <p:cNvPicPr>
            <a:picLocks noChangeAspect="1"/>
          </p:cNvPicPr>
          <p:nvPr/>
        </p:nvPicPr>
        <p:blipFill>
          <a:blip r:embed="rId5"/>
          <a:stretch>
            <a:fillRect/>
          </a:stretch>
        </p:blipFill>
        <p:spPr>
          <a:xfrm rot="5400000">
            <a:off x="7256220" y="3089062"/>
            <a:ext cx="239713" cy="479426"/>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38C93A24-CA2A-1D4F-85BB-83CDB86C7F43}"/>
              </a:ext>
            </a:extLst>
          </p:cNvPr>
          <p:cNvPicPr>
            <a:picLocks noChangeAspect="1"/>
          </p:cNvPicPr>
          <p:nvPr/>
        </p:nvPicPr>
        <p:blipFill>
          <a:blip r:embed="rId5"/>
          <a:stretch>
            <a:fillRect/>
          </a:stretch>
        </p:blipFill>
        <p:spPr>
          <a:xfrm rot="5400000">
            <a:off x="8714091" y="3089063"/>
            <a:ext cx="239713" cy="479426"/>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DE6782D8-B1B0-8447-A075-2A7FB2F7CCC0}"/>
              </a:ext>
            </a:extLst>
          </p:cNvPr>
          <p:cNvPicPr>
            <a:picLocks noChangeAspect="1"/>
          </p:cNvPicPr>
          <p:nvPr/>
        </p:nvPicPr>
        <p:blipFill>
          <a:blip r:embed="rId5"/>
          <a:stretch>
            <a:fillRect/>
          </a:stretch>
        </p:blipFill>
        <p:spPr>
          <a:xfrm rot="5400000">
            <a:off x="7256220" y="2713924"/>
            <a:ext cx="239713" cy="479426"/>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1614F400-A0C7-4048-8239-51EB03DA43D4}"/>
              </a:ext>
            </a:extLst>
          </p:cNvPr>
          <p:cNvPicPr>
            <a:picLocks noChangeAspect="1"/>
          </p:cNvPicPr>
          <p:nvPr/>
        </p:nvPicPr>
        <p:blipFill>
          <a:blip r:embed="rId5"/>
          <a:stretch>
            <a:fillRect/>
          </a:stretch>
        </p:blipFill>
        <p:spPr>
          <a:xfrm rot="5400000">
            <a:off x="8714091" y="2713925"/>
            <a:ext cx="239713" cy="479426"/>
          </a:xfrm>
          <a:prstGeom prst="rect">
            <a:avLst/>
          </a:prstGeom>
        </p:spPr>
      </p:pic>
      <p:sp>
        <p:nvSpPr>
          <p:cNvPr id="25" name="TextBox 24">
            <a:extLst>
              <a:ext uri="{FF2B5EF4-FFF2-40B4-BE49-F238E27FC236}">
                <a16:creationId xmlns:a16="http://schemas.microsoft.com/office/drawing/2014/main" id="{21317CCD-292C-4C45-8D91-BEEDCD4F7740}"/>
              </a:ext>
            </a:extLst>
          </p:cNvPr>
          <p:cNvSpPr txBox="1"/>
          <p:nvPr/>
        </p:nvSpPr>
        <p:spPr>
          <a:xfrm>
            <a:off x="339969" y="691663"/>
            <a:ext cx="3481753" cy="2308324"/>
          </a:xfrm>
          <a:prstGeom prst="rect">
            <a:avLst/>
          </a:prstGeom>
          <a:noFill/>
        </p:spPr>
        <p:txBody>
          <a:bodyPr wrap="square" rtlCol="0">
            <a:spAutoFit/>
          </a:bodyPr>
          <a:lstStyle/>
          <a:p>
            <a:r>
              <a:rPr lang="en-US" dirty="0"/>
              <a:t>Only UR is of concern with </a:t>
            </a:r>
            <a:r>
              <a:rPr lang="en-US" dirty="0">
                <a:solidFill>
                  <a:schemeClr val="accent2"/>
                </a:solidFill>
              </a:rPr>
              <a:t>the residual of “if we ignore everything but the fit </a:t>
            </a:r>
            <a:r>
              <a:rPr lang="en-US" dirty="0" err="1">
                <a:solidFill>
                  <a:schemeClr val="accent2"/>
                </a:solidFill>
              </a:rPr>
              <a:t>fz:fp</a:t>
            </a:r>
            <a:r>
              <a:rPr lang="en-US" dirty="0">
                <a:solidFill>
                  <a:schemeClr val="accent2"/>
                </a:solidFill>
              </a:rPr>
              <a:t> that closely matches the expected low pass frequencies” exceeding 1% in magnitude above 100 Hz…</a:t>
            </a:r>
          </a:p>
          <a:p>
            <a:endParaRPr lang="en-US" dirty="0"/>
          </a:p>
          <a:p>
            <a:endParaRPr lang="en-US" dirty="0"/>
          </a:p>
        </p:txBody>
      </p:sp>
      <p:cxnSp>
        <p:nvCxnSpPr>
          <p:cNvPr id="27" name="Straight Arrow Connector 26">
            <a:extLst>
              <a:ext uri="{FF2B5EF4-FFF2-40B4-BE49-F238E27FC236}">
                <a16:creationId xmlns:a16="http://schemas.microsoft.com/office/drawing/2014/main" id="{8D16B50B-EE0B-4641-B39E-7C6A72C3F8DF}"/>
              </a:ext>
            </a:extLst>
          </p:cNvPr>
          <p:cNvCxnSpPr>
            <a:cxnSpLocks/>
          </p:cNvCxnSpPr>
          <p:nvPr/>
        </p:nvCxnSpPr>
        <p:spPr>
          <a:xfrm flipH="1">
            <a:off x="5193323" y="2098431"/>
            <a:ext cx="750278" cy="1606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58CF762-0413-8E43-8A00-1B256C755D47}"/>
              </a:ext>
            </a:extLst>
          </p:cNvPr>
          <p:cNvCxnSpPr>
            <a:cxnSpLocks/>
          </p:cNvCxnSpPr>
          <p:nvPr/>
        </p:nvCxnSpPr>
        <p:spPr>
          <a:xfrm>
            <a:off x="3083169" y="2262554"/>
            <a:ext cx="1910862" cy="132470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DB55623-AD59-C441-8CD0-72859FB6C95F}"/>
              </a:ext>
            </a:extLst>
          </p:cNvPr>
          <p:cNvSpPr txBox="1"/>
          <p:nvPr/>
        </p:nvSpPr>
        <p:spPr>
          <a:xfrm>
            <a:off x="6693877" y="4114800"/>
            <a:ext cx="1957754" cy="1754326"/>
          </a:xfrm>
          <a:prstGeom prst="rect">
            <a:avLst/>
          </a:prstGeom>
          <a:noFill/>
        </p:spPr>
        <p:txBody>
          <a:bodyPr wrap="square" rtlCol="0">
            <a:spAutoFit/>
          </a:bodyPr>
          <a:lstStyle/>
          <a:p>
            <a:r>
              <a:rPr lang="en-US" dirty="0"/>
              <a:t>But … as you’ll see (and what is often said with details of these studies): we’ve got bigger fish to fry…</a:t>
            </a:r>
          </a:p>
        </p:txBody>
      </p:sp>
    </p:spTree>
    <p:extLst>
      <p:ext uri="{BB962C8B-B14F-4D97-AF65-F5344CB8AC3E}">
        <p14:creationId xmlns:p14="http://schemas.microsoft.com/office/powerpoint/2010/main" val="3869933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t>PART I: The ETMX UIM Driver, from Nov 27 to Dec 03 2019</a:t>
            </a:r>
          </a:p>
          <a:p>
            <a:pPr marL="971550" lvl="1" indent="-514350">
              <a:buFont typeface="+mj-lt"/>
              <a:buAutoNum type="arabicPeriod"/>
            </a:pPr>
            <a:r>
              <a:rPr lang="en-US" b="1" dirty="0"/>
              <a:t>Why do you care about the UIM?</a:t>
            </a:r>
          </a:p>
          <a:p>
            <a:pPr marL="971550" lvl="1" indent="-514350">
              <a:buFont typeface="+mj-lt"/>
              <a:buAutoNum type="arabicPeriod"/>
            </a:pPr>
            <a:r>
              <a:rPr lang="en-US" dirty="0">
                <a:solidFill>
                  <a:schemeClr val="bg1">
                    <a:lumMod val="50000"/>
                  </a:schemeClr>
                </a:solidFill>
              </a:rPr>
              <a:t>Review where we were before we started</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The Measurement</a:t>
            </a:r>
          </a:p>
          <a:p>
            <a:pPr marL="971550" lvl="1" indent="-514350">
              <a:buFont typeface="+mj-lt"/>
              <a:buAutoNum type="arabicPeriod"/>
            </a:pPr>
            <a:r>
              <a:rPr lang="en-US" dirty="0">
                <a:solidFill>
                  <a:schemeClr val="bg1">
                    <a:lumMod val="50000"/>
                  </a:schemeClr>
                </a:solidFill>
              </a:rPr>
              <a:t>Other models of the circuit </a:t>
            </a:r>
          </a:p>
          <a:p>
            <a:pPr marL="971550" lvl="1" indent="-514350">
              <a:buFont typeface="+mj-lt"/>
              <a:buAutoNum type="arabicPeriod"/>
            </a:pPr>
            <a:r>
              <a:rPr lang="en-US" dirty="0">
                <a:solidFill>
                  <a:schemeClr val="bg1">
                    <a:lumMod val="50000"/>
                  </a:schemeClr>
                </a:solidFill>
              </a:rPr>
              <a:t>The Fit and Each Coil Result</a:t>
            </a:r>
          </a:p>
          <a:p>
            <a:pPr marL="971550" lvl="1" indent="-514350">
              <a:buFont typeface="+mj-lt"/>
              <a:buAutoNum type="arabicPeriod"/>
            </a:pPr>
            <a:r>
              <a:rPr lang="en-US" dirty="0">
                <a:solidFill>
                  <a:schemeClr val="bg1">
                    <a:lumMod val="50000"/>
                  </a:schemeClr>
                </a:solidFill>
              </a:rPr>
              <a:t>Converting fit results in to systematic error in A</a:t>
            </a:r>
            <a:r>
              <a:rPr lang="en-US" baseline="-25000" dirty="0">
                <a:solidFill>
                  <a:schemeClr val="bg1">
                    <a:lumMod val="50000"/>
                  </a:schemeClr>
                </a:solidFill>
              </a:rPr>
              <a:t>UIM</a:t>
            </a:r>
          </a:p>
          <a:p>
            <a:pPr marL="971550" lvl="1" indent="-514350">
              <a:buFont typeface="+mj-lt"/>
              <a:buAutoNum type="arabicPeriod"/>
            </a:pPr>
            <a:r>
              <a:rPr lang="en-US" dirty="0">
                <a:solidFill>
                  <a:schemeClr val="bg1">
                    <a:lumMod val="50000"/>
                  </a:schemeClr>
                </a:solidFill>
              </a:rPr>
              <a:t>Converting sys error in A</a:t>
            </a:r>
            <a:r>
              <a:rPr lang="en-US" baseline="-25000" dirty="0">
                <a:solidFill>
                  <a:schemeClr val="bg1">
                    <a:lumMod val="50000"/>
                  </a:schemeClr>
                </a:solidFill>
              </a:rPr>
              <a:t>UIM</a:t>
            </a:r>
            <a:r>
              <a:rPr lang="en-US" dirty="0">
                <a:solidFill>
                  <a:schemeClr val="bg1">
                    <a:lumMod val="50000"/>
                  </a:schemeClr>
                </a:solidFill>
              </a:rPr>
              <a:t> to sys error in R and Conclusions</a:t>
            </a:r>
          </a:p>
          <a:p>
            <a:pPr marL="971550" lvl="1" indent="-514350">
              <a:buFont typeface="+mj-lt"/>
              <a:buAutoNum type="arabicPeriod"/>
            </a:pPr>
            <a:endParaRPr lang="en-US" dirty="0">
              <a:solidFill>
                <a:schemeClr val="bg1">
                  <a:lumMod val="50000"/>
                </a:schemeClr>
              </a:solidFill>
            </a:endParaRPr>
          </a:p>
          <a:p>
            <a:pPr marL="0" indent="0">
              <a:buNone/>
            </a:pPr>
            <a:r>
              <a:rPr lang="en-US" dirty="0">
                <a:solidFill>
                  <a:schemeClr val="bg1">
                    <a:lumMod val="50000"/>
                  </a:schemeClr>
                </a:solidFill>
              </a:rPr>
              <a:t>PART II: The OMC Whitening Chassis, from Mar 16 to 27 2020</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5</a:t>
            </a:fld>
            <a:endParaRPr lang="en-US"/>
          </a:p>
        </p:txBody>
      </p:sp>
    </p:spTree>
    <p:extLst>
      <p:ext uri="{BB962C8B-B14F-4D97-AF65-F5344CB8AC3E}">
        <p14:creationId xmlns:p14="http://schemas.microsoft.com/office/powerpoint/2010/main" val="1127500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76E61-CC99-9442-A350-B82E05279FA3}"/>
              </a:ext>
            </a:extLst>
          </p:cNvPr>
          <p:cNvSpPr>
            <a:spLocks noGrp="1"/>
          </p:cNvSpPr>
          <p:nvPr>
            <p:ph type="title"/>
          </p:nvPr>
        </p:nvSpPr>
        <p:spPr/>
        <p:txBody>
          <a:bodyPr>
            <a:normAutofit fontScale="90000"/>
          </a:bodyPr>
          <a:lstStyle/>
          <a:p>
            <a:r>
              <a:rPr lang="en-US" dirty="0"/>
              <a:t>I.6.1 The Fit per Coil: </a:t>
            </a:r>
            <a:r>
              <a:rPr lang="en-US" sz="3100" dirty="0"/>
              <a:t>What’s next?</a:t>
            </a:r>
            <a:endParaRPr lang="en-US" dirty="0"/>
          </a:p>
        </p:txBody>
      </p:sp>
      <p:sp>
        <p:nvSpPr>
          <p:cNvPr id="3" name="Content Placeholder 2">
            <a:extLst>
              <a:ext uri="{FF2B5EF4-FFF2-40B4-BE49-F238E27FC236}">
                <a16:creationId xmlns:a16="http://schemas.microsoft.com/office/drawing/2014/main" id="{9A7E6A25-646A-0047-B845-78E566869914}"/>
              </a:ext>
            </a:extLst>
          </p:cNvPr>
          <p:cNvSpPr>
            <a:spLocks noGrp="1"/>
          </p:cNvSpPr>
          <p:nvPr>
            <p:ph idx="1"/>
          </p:nvPr>
        </p:nvSpPr>
        <p:spPr>
          <a:xfrm>
            <a:off x="428626" y="1839912"/>
            <a:ext cx="8229600" cy="4660900"/>
          </a:xfrm>
        </p:spPr>
        <p:txBody>
          <a:bodyPr>
            <a:normAutofit/>
          </a:bodyPr>
          <a:lstStyle/>
          <a:p>
            <a:pPr marL="514350" indent="-514350">
              <a:buFont typeface="+mj-lt"/>
              <a:buAutoNum type="arabicPeriod" startAt="2"/>
            </a:pPr>
            <a:r>
              <a:rPr lang="en-US" sz="2400" dirty="0"/>
              <a:t>We can blindly assume that the fit is perfect for all coils. If so, we’d use the value of the coil </a:t>
            </a:r>
            <a:r>
              <a:rPr lang="en-US" sz="2400" dirty="0" err="1"/>
              <a:t>f</a:t>
            </a:r>
            <a:r>
              <a:rPr lang="en-US" sz="2400" baseline="-25000" dirty="0" err="1"/>
              <a:t>z</a:t>
            </a:r>
            <a:r>
              <a:rPr lang="en-US" sz="2400" dirty="0"/>
              <a:t>, divide it out of the </a:t>
            </a:r>
            <a:r>
              <a:rPr lang="en-US" sz="2400" dirty="0" err="1"/>
              <a:t>V</a:t>
            </a:r>
            <a:r>
              <a:rPr lang="en-US" sz="2400" baseline="-25000" dirty="0" err="1"/>
              <a:t>coil</a:t>
            </a:r>
            <a:r>
              <a:rPr lang="en-US" sz="2400" dirty="0"/>
              <a:t> / V</a:t>
            </a:r>
            <a:r>
              <a:rPr lang="en-US" sz="2400" baseline="-25000" dirty="0"/>
              <a:t>in</a:t>
            </a:r>
            <a:r>
              <a:rPr lang="en-US" sz="2400" dirty="0"/>
              <a:t> data, and look at the </a:t>
            </a:r>
            <a:r>
              <a:rPr lang="en-US" sz="2400" dirty="0" err="1"/>
              <a:t>I</a:t>
            </a:r>
            <a:r>
              <a:rPr lang="en-US" sz="2400" baseline="-25000" dirty="0" err="1"/>
              <a:t>coil</a:t>
            </a:r>
            <a:r>
              <a:rPr lang="en-US" sz="2400" dirty="0"/>
              <a:t> / V</a:t>
            </a:r>
            <a:r>
              <a:rPr lang="en-US" sz="2400" baseline="-25000" dirty="0"/>
              <a:t>in</a:t>
            </a:r>
            <a:r>
              <a:rPr lang="en-US" sz="2400" dirty="0"/>
              <a:t> transfer function. Does it make sense? Should we bother (re)fitting *that* data?</a:t>
            </a:r>
          </a:p>
          <a:p>
            <a:pPr marL="514350" indent="-514350">
              <a:buFont typeface="+mj-lt"/>
              <a:buAutoNum type="arabicPeriod" startAt="2"/>
            </a:pPr>
            <a:endParaRPr lang="en-US" sz="2400" dirty="0"/>
          </a:p>
          <a:p>
            <a:pPr marL="514350" indent="-514350">
              <a:buFont typeface="+mj-lt"/>
              <a:buAutoNum type="arabicPeriod" startAt="2"/>
            </a:pPr>
            <a:r>
              <a:rPr lang="en-US" sz="2400" dirty="0"/>
              <a:t>Look at the ratio of State 2 to State 1. Is getting the low pass </a:t>
            </a:r>
            <a:r>
              <a:rPr lang="en-US" sz="2400" dirty="0" err="1"/>
              <a:t>f</a:t>
            </a:r>
            <a:r>
              <a:rPr lang="en-US" sz="2400" baseline="-25000" dirty="0" err="1"/>
              <a:t>z</a:t>
            </a:r>
            <a:r>
              <a:rPr lang="en-US" sz="2400" dirty="0" err="1"/>
              <a:t>:f</a:t>
            </a:r>
            <a:r>
              <a:rPr lang="en-US" sz="2400" baseline="-25000" dirty="0" err="1"/>
              <a:t>p</a:t>
            </a:r>
            <a:r>
              <a:rPr lang="en-US" sz="2400" dirty="0"/>
              <a:t> pair from that is as easy as we expect?</a:t>
            </a:r>
          </a:p>
          <a:p>
            <a:pPr marL="514350" indent="-514350">
              <a:buFont typeface="+mj-lt"/>
              <a:buAutoNum type="arabicPeriod" startAt="2"/>
            </a:pPr>
            <a:endParaRPr lang="en-US" sz="2400" dirty="0"/>
          </a:p>
          <a:p>
            <a:pPr marL="514350" indent="-514350">
              <a:buFont typeface="+mj-lt"/>
              <a:buAutoNum type="arabicPeriod" startAt="2"/>
            </a:pPr>
            <a:r>
              <a:rPr lang="en-US" sz="2400" dirty="0"/>
              <a:t>Look (and fit) at state 2 by itself. Does the data match the State 1 fit * (State 2 / State 1) fit?</a:t>
            </a:r>
          </a:p>
          <a:p>
            <a:pPr marL="514350" indent="-514350">
              <a:buFont typeface="+mj-lt"/>
              <a:buAutoNum type="arabicPeriod" startAt="2"/>
            </a:pPr>
            <a:endParaRPr lang="en-US" sz="2400" dirty="0"/>
          </a:p>
        </p:txBody>
      </p:sp>
      <p:sp>
        <p:nvSpPr>
          <p:cNvPr id="4" name="Date Placeholder 3">
            <a:extLst>
              <a:ext uri="{FF2B5EF4-FFF2-40B4-BE49-F238E27FC236}">
                <a16:creationId xmlns:a16="http://schemas.microsoft.com/office/drawing/2014/main" id="{0A05CEE0-3C85-1044-AC4D-7E5BB13F2901}"/>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3ACFB1E-B0B2-6C40-BB35-FB6B8B8AD50D}"/>
              </a:ext>
            </a:extLst>
          </p:cNvPr>
          <p:cNvSpPr>
            <a:spLocks noGrp="1"/>
          </p:cNvSpPr>
          <p:nvPr>
            <p:ph type="sldNum" sz="quarter" idx="12"/>
          </p:nvPr>
        </p:nvSpPr>
        <p:spPr/>
        <p:txBody>
          <a:bodyPr/>
          <a:lstStyle/>
          <a:p>
            <a:fld id="{70339496-BD1E-F648-8321-5C9A4B4A55FA}" type="slidenum">
              <a:rPr lang="en-US" smtClean="0"/>
              <a:t>50</a:t>
            </a:fld>
            <a:endParaRPr lang="en-US"/>
          </a:p>
        </p:txBody>
      </p:sp>
      <p:sp>
        <p:nvSpPr>
          <p:cNvPr id="6" name="TextBox 5">
            <a:extLst>
              <a:ext uri="{FF2B5EF4-FFF2-40B4-BE49-F238E27FC236}">
                <a16:creationId xmlns:a16="http://schemas.microsoft.com/office/drawing/2014/main" id="{49A5490F-7032-484A-9858-177BFC000DFC}"/>
              </a:ext>
            </a:extLst>
          </p:cNvPr>
          <p:cNvSpPr txBox="1"/>
          <p:nvPr/>
        </p:nvSpPr>
        <p:spPr>
          <a:xfrm>
            <a:off x="228601" y="742950"/>
            <a:ext cx="7258050" cy="646331"/>
          </a:xfrm>
          <a:prstGeom prst="rect">
            <a:avLst/>
          </a:prstGeom>
          <a:noFill/>
        </p:spPr>
        <p:txBody>
          <a:bodyPr wrap="square" rtlCol="0">
            <a:spAutoFit/>
          </a:bodyPr>
          <a:lstStyle/>
          <a:p>
            <a:r>
              <a:rPr lang="en-US" dirty="0"/>
              <a:t>You feel I’m in the weeds. I know. *I* feel I’m in the weeds. How can we come back up for air? Look at some more weeds.</a:t>
            </a:r>
          </a:p>
        </p:txBody>
      </p:sp>
      <p:sp>
        <p:nvSpPr>
          <p:cNvPr id="7" name="TextBox 6">
            <a:extLst>
              <a:ext uri="{FF2B5EF4-FFF2-40B4-BE49-F238E27FC236}">
                <a16:creationId xmlns:a16="http://schemas.microsoft.com/office/drawing/2014/main" id="{E49A0869-313F-0147-AD31-E6B58EC79D72}"/>
              </a:ext>
            </a:extLst>
          </p:cNvPr>
          <p:cNvSpPr txBox="1"/>
          <p:nvPr/>
        </p:nvSpPr>
        <p:spPr>
          <a:xfrm>
            <a:off x="949570" y="3282462"/>
            <a:ext cx="7724935" cy="369332"/>
          </a:xfrm>
          <a:prstGeom prst="rect">
            <a:avLst/>
          </a:prstGeom>
          <a:noFill/>
        </p:spPr>
        <p:txBody>
          <a:bodyPr wrap="none" rtlCol="0">
            <a:spAutoFit/>
          </a:bodyPr>
          <a:lstStyle/>
          <a:p>
            <a:r>
              <a:rPr lang="en-US" dirty="0">
                <a:solidFill>
                  <a:schemeClr val="bg1">
                    <a:lumMod val="50000"/>
                  </a:schemeClr>
                </a:solidFill>
              </a:rPr>
              <a:t>Conclusion: There’s really something weird with this data, manifesting at 1-2 kHz</a:t>
            </a:r>
          </a:p>
        </p:txBody>
      </p:sp>
      <p:sp>
        <p:nvSpPr>
          <p:cNvPr id="8" name="TextBox 7">
            <a:extLst>
              <a:ext uri="{FF2B5EF4-FFF2-40B4-BE49-F238E27FC236}">
                <a16:creationId xmlns:a16="http://schemas.microsoft.com/office/drawing/2014/main" id="{CC38E5DD-62F3-3948-AF57-D900DE5A174C}"/>
              </a:ext>
            </a:extLst>
          </p:cNvPr>
          <p:cNvSpPr txBox="1"/>
          <p:nvPr/>
        </p:nvSpPr>
        <p:spPr>
          <a:xfrm>
            <a:off x="937847" y="4560277"/>
            <a:ext cx="6085512" cy="369332"/>
          </a:xfrm>
          <a:prstGeom prst="rect">
            <a:avLst/>
          </a:prstGeom>
          <a:noFill/>
        </p:spPr>
        <p:txBody>
          <a:bodyPr wrap="none" rtlCol="0">
            <a:spAutoFit/>
          </a:bodyPr>
          <a:lstStyle/>
          <a:p>
            <a:r>
              <a:rPr lang="en-US" dirty="0">
                <a:solidFill>
                  <a:schemeClr val="bg1">
                    <a:lumMod val="50000"/>
                  </a:schemeClr>
                </a:solidFill>
              </a:rPr>
              <a:t>Conclusion: Yes, we can safely extract the fit low pass </a:t>
            </a:r>
            <a:r>
              <a:rPr lang="en-US" dirty="0" err="1">
                <a:solidFill>
                  <a:schemeClr val="bg1">
                    <a:lumMod val="50000"/>
                  </a:schemeClr>
                </a:solidFill>
              </a:rPr>
              <a:t>f</a:t>
            </a:r>
            <a:r>
              <a:rPr lang="en-US" baseline="-25000" dirty="0" err="1">
                <a:solidFill>
                  <a:schemeClr val="bg1">
                    <a:lumMod val="50000"/>
                  </a:schemeClr>
                </a:solidFill>
              </a:rPr>
              <a:t>z</a:t>
            </a:r>
            <a:r>
              <a:rPr lang="en-US" dirty="0" err="1">
                <a:solidFill>
                  <a:schemeClr val="bg1">
                    <a:lumMod val="50000"/>
                  </a:schemeClr>
                </a:solidFill>
              </a:rPr>
              <a:t>:f</a:t>
            </a:r>
            <a:r>
              <a:rPr lang="en-US" baseline="-25000" dirty="0" err="1">
                <a:solidFill>
                  <a:schemeClr val="bg1">
                    <a:lumMod val="50000"/>
                  </a:schemeClr>
                </a:solidFill>
              </a:rPr>
              <a:t>p</a:t>
            </a:r>
            <a:r>
              <a:rPr lang="en-US" dirty="0">
                <a:solidFill>
                  <a:schemeClr val="bg1">
                    <a:lumMod val="50000"/>
                  </a:schemeClr>
                </a:solidFill>
              </a:rPr>
              <a:t> pair.  </a:t>
            </a:r>
          </a:p>
        </p:txBody>
      </p:sp>
    </p:spTree>
    <p:extLst>
      <p:ext uri="{BB962C8B-B14F-4D97-AF65-F5344CB8AC3E}">
        <p14:creationId xmlns:p14="http://schemas.microsoft.com/office/powerpoint/2010/main" val="3706751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2BF14C-5C13-CC43-B45C-E43A4C57F915}"/>
              </a:ext>
            </a:extLst>
          </p:cNvPr>
          <p:cNvPicPr>
            <a:picLocks noChangeAspect="1"/>
          </p:cNvPicPr>
          <p:nvPr/>
        </p:nvPicPr>
        <p:blipFill>
          <a:blip r:embed="rId2"/>
          <a:stretch>
            <a:fillRect/>
          </a:stretch>
        </p:blipFill>
        <p:spPr>
          <a:xfrm>
            <a:off x="-1" y="539261"/>
            <a:ext cx="6395639" cy="4220307"/>
          </a:xfrm>
          <a:prstGeom prst="rect">
            <a:avLst/>
          </a:prstGeom>
        </p:spPr>
      </p:pic>
      <p:pic>
        <p:nvPicPr>
          <p:cNvPr id="7" name="Picture 6">
            <a:extLst>
              <a:ext uri="{FF2B5EF4-FFF2-40B4-BE49-F238E27FC236}">
                <a16:creationId xmlns:a16="http://schemas.microsoft.com/office/drawing/2014/main" id="{65CBFA89-FA70-854E-91F4-9376F505CD69}"/>
              </a:ext>
            </a:extLst>
          </p:cNvPr>
          <p:cNvPicPr>
            <a:picLocks noChangeAspect="1"/>
          </p:cNvPicPr>
          <p:nvPr/>
        </p:nvPicPr>
        <p:blipFill>
          <a:blip r:embed="rId3"/>
          <a:stretch>
            <a:fillRect/>
          </a:stretch>
        </p:blipFill>
        <p:spPr>
          <a:xfrm>
            <a:off x="3302976" y="2637691"/>
            <a:ext cx="5820509" cy="3880339"/>
          </a:xfrm>
          <a:prstGeom prst="rect">
            <a:avLst/>
          </a:prstGeom>
        </p:spPr>
      </p:pic>
      <p:sp>
        <p:nvSpPr>
          <p:cNvPr id="2" name="Title 1">
            <a:extLst>
              <a:ext uri="{FF2B5EF4-FFF2-40B4-BE49-F238E27FC236}">
                <a16:creationId xmlns:a16="http://schemas.microsoft.com/office/drawing/2014/main" id="{6D52C924-B1C3-1D45-BB2E-FFFCA1439326}"/>
              </a:ext>
            </a:extLst>
          </p:cNvPr>
          <p:cNvSpPr>
            <a:spLocks noGrp="1"/>
          </p:cNvSpPr>
          <p:nvPr>
            <p:ph type="title"/>
          </p:nvPr>
        </p:nvSpPr>
        <p:spPr/>
        <p:txBody>
          <a:bodyPr>
            <a:normAutofit fontScale="90000"/>
          </a:bodyPr>
          <a:lstStyle/>
          <a:p>
            <a:r>
              <a:rPr lang="en-US" dirty="0"/>
              <a:t>I.6.4 Fit per Coil: </a:t>
            </a:r>
            <a:r>
              <a:rPr lang="en-US" sz="3100" dirty="0"/>
              <a:t>State 2 vs State (1) and (2/1) Fits</a:t>
            </a:r>
            <a:endParaRPr lang="en-US" dirty="0"/>
          </a:p>
        </p:txBody>
      </p:sp>
      <p:sp>
        <p:nvSpPr>
          <p:cNvPr id="4" name="Date Placeholder 3">
            <a:extLst>
              <a:ext uri="{FF2B5EF4-FFF2-40B4-BE49-F238E27FC236}">
                <a16:creationId xmlns:a16="http://schemas.microsoft.com/office/drawing/2014/main" id="{079E4C05-D924-2F4E-AD07-72D392577711}"/>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4911FB7F-1E8E-684F-9907-01B5BAF5280C}"/>
              </a:ext>
            </a:extLst>
          </p:cNvPr>
          <p:cNvSpPr>
            <a:spLocks noGrp="1"/>
          </p:cNvSpPr>
          <p:nvPr>
            <p:ph type="sldNum" sz="quarter" idx="12"/>
          </p:nvPr>
        </p:nvSpPr>
        <p:spPr/>
        <p:txBody>
          <a:bodyPr/>
          <a:lstStyle/>
          <a:p>
            <a:fld id="{70339496-BD1E-F648-8321-5C9A4B4A55FA}" type="slidenum">
              <a:rPr lang="en-US" smtClean="0"/>
              <a:t>51</a:t>
            </a:fld>
            <a:endParaRPr lang="en-US"/>
          </a:p>
        </p:txBody>
      </p:sp>
      <p:sp>
        <p:nvSpPr>
          <p:cNvPr id="10" name="TextBox 9">
            <a:extLst>
              <a:ext uri="{FF2B5EF4-FFF2-40B4-BE49-F238E27FC236}">
                <a16:creationId xmlns:a16="http://schemas.microsoft.com/office/drawing/2014/main" id="{DBB4037B-652C-0D4C-878F-1DFB261919F9}"/>
              </a:ext>
            </a:extLst>
          </p:cNvPr>
          <p:cNvSpPr txBox="1"/>
          <p:nvPr/>
        </p:nvSpPr>
        <p:spPr>
          <a:xfrm>
            <a:off x="832339" y="1922585"/>
            <a:ext cx="2131289" cy="369332"/>
          </a:xfrm>
          <a:prstGeom prst="rect">
            <a:avLst/>
          </a:prstGeom>
          <a:noFill/>
        </p:spPr>
        <p:txBody>
          <a:bodyPr wrap="none" rtlCol="0">
            <a:spAutoFit/>
          </a:bodyPr>
          <a:lstStyle/>
          <a:p>
            <a:r>
              <a:rPr lang="en-US" dirty="0"/>
              <a:t>ETMX UIM LL State 1</a:t>
            </a:r>
          </a:p>
        </p:txBody>
      </p:sp>
      <p:sp>
        <p:nvSpPr>
          <p:cNvPr id="11" name="TextBox 10">
            <a:extLst>
              <a:ext uri="{FF2B5EF4-FFF2-40B4-BE49-F238E27FC236}">
                <a16:creationId xmlns:a16="http://schemas.microsoft.com/office/drawing/2014/main" id="{7DCB4DBD-F977-264E-97C8-FDD39E39E00D}"/>
              </a:ext>
            </a:extLst>
          </p:cNvPr>
          <p:cNvSpPr txBox="1"/>
          <p:nvPr/>
        </p:nvSpPr>
        <p:spPr>
          <a:xfrm>
            <a:off x="3810000" y="2954216"/>
            <a:ext cx="2131289" cy="369332"/>
          </a:xfrm>
          <a:prstGeom prst="rect">
            <a:avLst/>
          </a:prstGeom>
          <a:noFill/>
        </p:spPr>
        <p:txBody>
          <a:bodyPr wrap="none" rtlCol="0">
            <a:spAutoFit/>
          </a:bodyPr>
          <a:lstStyle/>
          <a:p>
            <a:r>
              <a:rPr lang="en-US" dirty="0"/>
              <a:t>ETMX UIM LL State 2</a:t>
            </a:r>
          </a:p>
        </p:txBody>
      </p:sp>
      <p:cxnSp>
        <p:nvCxnSpPr>
          <p:cNvPr id="13" name="Straight Arrow Connector 12">
            <a:extLst>
              <a:ext uri="{FF2B5EF4-FFF2-40B4-BE49-F238E27FC236}">
                <a16:creationId xmlns:a16="http://schemas.microsoft.com/office/drawing/2014/main" id="{B4F555B1-2700-8542-979E-3A2183A23B9F}"/>
              </a:ext>
            </a:extLst>
          </p:cNvPr>
          <p:cNvCxnSpPr/>
          <p:nvPr/>
        </p:nvCxnSpPr>
        <p:spPr>
          <a:xfrm>
            <a:off x="3001108" y="2274277"/>
            <a:ext cx="668215" cy="468923"/>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3D222CE-3DE3-E844-8975-95C7CC1FD9C4}"/>
              </a:ext>
            </a:extLst>
          </p:cNvPr>
          <p:cNvSpPr txBox="1"/>
          <p:nvPr/>
        </p:nvSpPr>
        <p:spPr>
          <a:xfrm>
            <a:off x="199293" y="4747846"/>
            <a:ext cx="3153508" cy="1754326"/>
          </a:xfrm>
          <a:prstGeom prst="rect">
            <a:avLst/>
          </a:prstGeom>
          <a:noFill/>
        </p:spPr>
        <p:txBody>
          <a:bodyPr wrap="square" rtlCol="0">
            <a:spAutoFit/>
          </a:bodyPr>
          <a:lstStyle/>
          <a:p>
            <a:r>
              <a:rPr lang="en-US" dirty="0"/>
              <a:t>Since the ratio behaved so much like expected, State 2 by itself is probably going to look like the product of the State 1 results and the State2/State1, </a:t>
            </a:r>
            <a:r>
              <a:rPr lang="en-US" b="1" dirty="0"/>
              <a:t>and it does.</a:t>
            </a:r>
          </a:p>
        </p:txBody>
      </p:sp>
    </p:spTree>
    <p:extLst>
      <p:ext uri="{BB962C8B-B14F-4D97-AF65-F5344CB8AC3E}">
        <p14:creationId xmlns:p14="http://schemas.microsoft.com/office/powerpoint/2010/main" val="70794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01968D-61F4-6141-A222-BE9FB78B5C6A}"/>
              </a:ext>
            </a:extLst>
          </p:cNvPr>
          <p:cNvPicPr>
            <a:picLocks noChangeAspect="1"/>
          </p:cNvPicPr>
          <p:nvPr/>
        </p:nvPicPr>
        <p:blipFill>
          <a:blip r:embed="rId2"/>
          <a:stretch>
            <a:fillRect/>
          </a:stretch>
        </p:blipFill>
        <p:spPr>
          <a:xfrm>
            <a:off x="-65316" y="505516"/>
            <a:ext cx="9144000" cy="6298660"/>
          </a:xfrm>
          <a:prstGeom prst="rect">
            <a:avLst/>
          </a:prstGeom>
        </p:spPr>
      </p:pic>
      <p:sp>
        <p:nvSpPr>
          <p:cNvPr id="4" name="Date Placeholder 3">
            <a:extLst>
              <a:ext uri="{FF2B5EF4-FFF2-40B4-BE49-F238E27FC236}">
                <a16:creationId xmlns:a16="http://schemas.microsoft.com/office/drawing/2014/main" id="{61BA8A44-2977-1A43-9FD5-D6E904573C1F}"/>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655B34D1-F017-724E-AC5B-100A7F68B6C6}"/>
              </a:ext>
            </a:extLst>
          </p:cNvPr>
          <p:cNvSpPr>
            <a:spLocks noGrp="1"/>
          </p:cNvSpPr>
          <p:nvPr>
            <p:ph type="sldNum" sz="quarter" idx="12"/>
          </p:nvPr>
        </p:nvSpPr>
        <p:spPr/>
        <p:txBody>
          <a:bodyPr/>
          <a:lstStyle/>
          <a:p>
            <a:fld id="{70339496-BD1E-F648-8321-5C9A4B4A55FA}" type="slidenum">
              <a:rPr lang="en-US" smtClean="0"/>
              <a:t>52</a:t>
            </a:fld>
            <a:endParaRPr lang="en-US"/>
          </a:p>
        </p:txBody>
      </p:sp>
      <p:sp>
        <p:nvSpPr>
          <p:cNvPr id="6" name="Title 1">
            <a:extLst>
              <a:ext uri="{FF2B5EF4-FFF2-40B4-BE49-F238E27FC236}">
                <a16:creationId xmlns:a16="http://schemas.microsoft.com/office/drawing/2014/main" id="{8673C76D-1722-2043-8F79-4E003D3AF793}"/>
              </a:ext>
            </a:extLst>
          </p:cNvPr>
          <p:cNvSpPr>
            <a:spLocks noGrp="1"/>
          </p:cNvSpPr>
          <p:nvPr>
            <p:ph type="title"/>
          </p:nvPr>
        </p:nvSpPr>
        <p:spPr/>
        <p:txBody>
          <a:bodyPr>
            <a:normAutofit fontScale="90000"/>
          </a:bodyPr>
          <a:lstStyle/>
          <a:p>
            <a:r>
              <a:rPr lang="en-US" dirty="0"/>
              <a:t>I.6.4 Fit per Coil: </a:t>
            </a:r>
            <a:r>
              <a:rPr lang="en-US" sz="3100" dirty="0"/>
              <a:t>State 2 </a:t>
            </a:r>
            <a:r>
              <a:rPr lang="en-US" sz="3100" dirty="0" err="1"/>
              <a:t>I</a:t>
            </a:r>
            <a:r>
              <a:rPr lang="en-US" sz="3100" baseline="-25000" dirty="0" err="1"/>
              <a:t>coil</a:t>
            </a:r>
            <a:r>
              <a:rPr lang="en-US" sz="3100" dirty="0"/>
              <a:t> / V</a:t>
            </a:r>
            <a:r>
              <a:rPr lang="en-US" sz="3100" baseline="-25000" dirty="0"/>
              <a:t>in</a:t>
            </a:r>
            <a:r>
              <a:rPr lang="en-US" sz="3100" dirty="0"/>
              <a:t> Residuals</a:t>
            </a:r>
            <a:endParaRPr lang="en-US" dirty="0"/>
          </a:p>
        </p:txBody>
      </p:sp>
      <p:sp>
        <p:nvSpPr>
          <p:cNvPr id="9" name="TextBox 8">
            <a:extLst>
              <a:ext uri="{FF2B5EF4-FFF2-40B4-BE49-F238E27FC236}">
                <a16:creationId xmlns:a16="http://schemas.microsoft.com/office/drawing/2014/main" id="{9DFB58B7-1467-BB4B-9020-55D0D2E30DBC}"/>
              </a:ext>
            </a:extLst>
          </p:cNvPr>
          <p:cNvSpPr txBox="1"/>
          <p:nvPr/>
        </p:nvSpPr>
        <p:spPr>
          <a:xfrm>
            <a:off x="816428" y="5192486"/>
            <a:ext cx="2400300" cy="646331"/>
          </a:xfrm>
          <a:prstGeom prst="rect">
            <a:avLst/>
          </a:prstGeom>
          <a:noFill/>
        </p:spPr>
        <p:txBody>
          <a:bodyPr wrap="square" rtlCol="0">
            <a:spAutoFit/>
          </a:bodyPr>
          <a:lstStyle/>
          <a:p>
            <a:r>
              <a:rPr lang="en-US" b="1" dirty="0"/>
              <a:t>Data is divided by </a:t>
            </a:r>
            <a:r>
              <a:rPr lang="en-US" b="1" dirty="0" err="1"/>
              <a:t>Z</a:t>
            </a:r>
            <a:r>
              <a:rPr lang="en-US" b="1" baseline="-25000" dirty="0" err="1"/>
              <a:t>coil</a:t>
            </a:r>
            <a:r>
              <a:rPr lang="en-US" b="1" dirty="0"/>
              <a:t> from State 1 fit</a:t>
            </a:r>
          </a:p>
        </p:txBody>
      </p:sp>
      <p:sp>
        <p:nvSpPr>
          <p:cNvPr id="11" name="TextBox 10">
            <a:extLst>
              <a:ext uri="{FF2B5EF4-FFF2-40B4-BE49-F238E27FC236}">
                <a16:creationId xmlns:a16="http://schemas.microsoft.com/office/drawing/2014/main" id="{E5E1319A-EB1D-254D-9C8A-904BBF4D516F}"/>
              </a:ext>
            </a:extLst>
          </p:cNvPr>
          <p:cNvSpPr txBox="1"/>
          <p:nvPr/>
        </p:nvSpPr>
        <p:spPr>
          <a:xfrm>
            <a:off x="838201" y="2072473"/>
            <a:ext cx="2827954" cy="461665"/>
          </a:xfrm>
          <a:prstGeom prst="rect">
            <a:avLst/>
          </a:prstGeom>
          <a:noFill/>
        </p:spPr>
        <p:txBody>
          <a:bodyPr wrap="none" rtlCol="0">
            <a:spAutoFit/>
          </a:bodyPr>
          <a:lstStyle/>
          <a:p>
            <a:r>
              <a:rPr lang="en-US" sz="2400" b="1" dirty="0"/>
              <a:t>ETMX UIM LL State 2</a:t>
            </a:r>
          </a:p>
        </p:txBody>
      </p:sp>
    </p:spTree>
    <p:extLst>
      <p:ext uri="{BB962C8B-B14F-4D97-AF65-F5344CB8AC3E}">
        <p14:creationId xmlns:p14="http://schemas.microsoft.com/office/powerpoint/2010/main" val="4072926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187539-BCE7-6F4D-9BED-A4A2D9031D99}"/>
              </a:ext>
            </a:extLst>
          </p:cNvPr>
          <p:cNvPicPr>
            <a:picLocks noChangeAspect="1"/>
          </p:cNvPicPr>
          <p:nvPr/>
        </p:nvPicPr>
        <p:blipFill>
          <a:blip r:embed="rId2"/>
          <a:stretch>
            <a:fillRect/>
          </a:stretch>
        </p:blipFill>
        <p:spPr>
          <a:xfrm>
            <a:off x="-128590" y="555234"/>
            <a:ext cx="9149957" cy="6302764"/>
          </a:xfrm>
          <a:prstGeom prst="rect">
            <a:avLst/>
          </a:prstGeom>
        </p:spPr>
      </p:pic>
      <p:sp>
        <p:nvSpPr>
          <p:cNvPr id="2" name="Title 1">
            <a:extLst>
              <a:ext uri="{FF2B5EF4-FFF2-40B4-BE49-F238E27FC236}">
                <a16:creationId xmlns:a16="http://schemas.microsoft.com/office/drawing/2014/main" id="{488D6412-0842-1243-A2BA-CD62764BB96C}"/>
              </a:ext>
            </a:extLst>
          </p:cNvPr>
          <p:cNvSpPr>
            <a:spLocks noGrp="1"/>
          </p:cNvSpPr>
          <p:nvPr>
            <p:ph type="title"/>
          </p:nvPr>
        </p:nvSpPr>
        <p:spPr/>
        <p:txBody>
          <a:bodyPr>
            <a:normAutofit fontScale="90000"/>
          </a:bodyPr>
          <a:lstStyle/>
          <a:p>
            <a:r>
              <a:rPr lang="en-US" dirty="0"/>
              <a:t>I.6.4 Fit per Coil: </a:t>
            </a:r>
            <a:r>
              <a:rPr lang="en-US" sz="3100" dirty="0"/>
              <a:t>Remember State 1…</a:t>
            </a:r>
            <a:endParaRPr lang="en-US" dirty="0"/>
          </a:p>
        </p:txBody>
      </p:sp>
      <p:sp>
        <p:nvSpPr>
          <p:cNvPr id="4" name="Date Placeholder 3">
            <a:extLst>
              <a:ext uri="{FF2B5EF4-FFF2-40B4-BE49-F238E27FC236}">
                <a16:creationId xmlns:a16="http://schemas.microsoft.com/office/drawing/2014/main" id="{708D7AF9-AB8B-184D-9B9F-B2E8C2168DBC}"/>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1B81033F-BEB3-E846-A373-A0A51224B599}"/>
              </a:ext>
            </a:extLst>
          </p:cNvPr>
          <p:cNvSpPr>
            <a:spLocks noGrp="1"/>
          </p:cNvSpPr>
          <p:nvPr>
            <p:ph type="sldNum" sz="quarter" idx="12"/>
          </p:nvPr>
        </p:nvSpPr>
        <p:spPr/>
        <p:txBody>
          <a:bodyPr/>
          <a:lstStyle/>
          <a:p>
            <a:fld id="{70339496-BD1E-F648-8321-5C9A4B4A55FA}" type="slidenum">
              <a:rPr lang="en-US" smtClean="0"/>
              <a:t>53</a:t>
            </a:fld>
            <a:endParaRPr lang="en-US"/>
          </a:p>
        </p:txBody>
      </p:sp>
      <p:sp>
        <p:nvSpPr>
          <p:cNvPr id="11" name="TextBox 10">
            <a:extLst>
              <a:ext uri="{FF2B5EF4-FFF2-40B4-BE49-F238E27FC236}">
                <a16:creationId xmlns:a16="http://schemas.microsoft.com/office/drawing/2014/main" id="{27D1C8A4-C877-5C4B-A696-4E4248B8790F}"/>
              </a:ext>
            </a:extLst>
          </p:cNvPr>
          <p:cNvSpPr txBox="1"/>
          <p:nvPr/>
        </p:nvSpPr>
        <p:spPr>
          <a:xfrm>
            <a:off x="838201" y="2072473"/>
            <a:ext cx="2827954" cy="461665"/>
          </a:xfrm>
          <a:prstGeom prst="rect">
            <a:avLst/>
          </a:prstGeom>
          <a:noFill/>
        </p:spPr>
        <p:txBody>
          <a:bodyPr wrap="none" rtlCol="0">
            <a:spAutoFit/>
          </a:bodyPr>
          <a:lstStyle/>
          <a:p>
            <a:r>
              <a:rPr lang="en-US" sz="2400" b="1" dirty="0"/>
              <a:t>ETMX UIM LL State 1</a:t>
            </a:r>
          </a:p>
        </p:txBody>
      </p:sp>
    </p:spTree>
    <p:extLst>
      <p:ext uri="{BB962C8B-B14F-4D97-AF65-F5344CB8AC3E}">
        <p14:creationId xmlns:p14="http://schemas.microsoft.com/office/powerpoint/2010/main" val="2910383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3937E5C2-6675-934C-AD2A-1F34FE82A7BD}"/>
              </a:ext>
            </a:extLst>
          </p:cNvPr>
          <p:cNvGraphicFramePr>
            <a:graphicFrameLocks noGrp="1"/>
          </p:cNvGraphicFramePr>
          <p:nvPr>
            <p:extLst>
              <p:ext uri="{D42A27DB-BD31-4B8C-83A1-F6EECF244321}">
                <p14:modId xmlns:p14="http://schemas.microsoft.com/office/powerpoint/2010/main" val="583993181"/>
              </p:ext>
            </p:extLst>
          </p:nvPr>
        </p:nvGraphicFramePr>
        <p:xfrm>
          <a:off x="4879809" y="3103407"/>
          <a:ext cx="4103770" cy="3627519"/>
        </p:xfrm>
        <a:graphic>
          <a:graphicData uri="http://schemas.openxmlformats.org/drawingml/2006/table">
            <a:tbl>
              <a:tblPr firstRow="1" bandRow="1">
                <a:tableStyleId>{21E4AEA4-8DFA-4A89-87EB-49C32662AFE0}</a:tableStyleId>
              </a:tblPr>
              <a:tblGrid>
                <a:gridCol w="1165579">
                  <a:extLst>
                    <a:ext uri="{9D8B030D-6E8A-4147-A177-3AD203B41FA5}">
                      <a16:colId xmlns:a16="http://schemas.microsoft.com/office/drawing/2014/main" val="1635201676"/>
                    </a:ext>
                  </a:extLst>
                </a:gridCol>
                <a:gridCol w="1510934">
                  <a:extLst>
                    <a:ext uri="{9D8B030D-6E8A-4147-A177-3AD203B41FA5}">
                      <a16:colId xmlns:a16="http://schemas.microsoft.com/office/drawing/2014/main" val="3387876179"/>
                    </a:ext>
                  </a:extLst>
                </a:gridCol>
                <a:gridCol w="1427257">
                  <a:extLst>
                    <a:ext uri="{9D8B030D-6E8A-4147-A177-3AD203B41FA5}">
                      <a16:colId xmlns:a16="http://schemas.microsoft.com/office/drawing/2014/main" val="112454524"/>
                    </a:ext>
                  </a:extLst>
                </a:gridCol>
              </a:tblGrid>
              <a:tr h="398266">
                <a:tc>
                  <a:txBody>
                    <a:bodyPr/>
                    <a:lstStyle/>
                    <a:p>
                      <a:r>
                        <a:rPr lang="en-US" sz="1000" dirty="0"/>
                        <a:t>Circuit Feature Assignment</a:t>
                      </a:r>
                      <a:endParaRPr lang="en-US" sz="1000" b="1" dirty="0"/>
                    </a:p>
                  </a:txBody>
                  <a:tcPr/>
                </a:tc>
                <a:tc>
                  <a:txBody>
                    <a:bodyPr/>
                    <a:lstStyle/>
                    <a:p>
                      <a:r>
                        <a:rPr lang="en-US" sz="1800" dirty="0"/>
                        <a:t>LL Fit Zeros</a:t>
                      </a:r>
                      <a:endParaRPr lang="en-US" sz="1800" b="1" dirty="0"/>
                    </a:p>
                  </a:txBody>
                  <a:tcPr/>
                </a:tc>
                <a:tc>
                  <a:txBody>
                    <a:bodyPr/>
                    <a:lstStyle/>
                    <a:p>
                      <a:r>
                        <a:rPr lang="en-US" sz="1800" dirty="0"/>
                        <a:t>LL Fit Poles</a:t>
                      </a:r>
                      <a:endParaRPr lang="en-US" sz="1800" b="1" dirty="0"/>
                    </a:p>
                  </a:txBody>
                  <a:tcPr/>
                </a:tc>
                <a:extLst>
                  <a:ext uri="{0D108BD9-81ED-4DB2-BD59-A6C34878D82A}">
                    <a16:rowId xmlns:a16="http://schemas.microsoft.com/office/drawing/2014/main" val="68233779"/>
                  </a:ext>
                </a:extLst>
              </a:tr>
              <a:tr h="280258">
                <a:tc>
                  <a:txBody>
                    <a:bodyPr/>
                    <a:lstStyle/>
                    <a:p>
                      <a:r>
                        <a:rPr lang="en-US" sz="1000" b="0" dirty="0"/>
                        <a:t>Nearly canceling</a:t>
                      </a:r>
                    </a:p>
                  </a:txBody>
                  <a:tcPr/>
                </a:tc>
                <a:tc>
                  <a:txBody>
                    <a:bodyPr/>
                    <a:lstStyle/>
                    <a:p>
                      <a:r>
                        <a:rPr lang="en-US" sz="1000" dirty="0"/>
                        <a:t>0.37481</a:t>
                      </a:r>
                      <a:endParaRPr lang="en-US" sz="1000" b="1" dirty="0"/>
                    </a:p>
                  </a:txBody>
                  <a:tcPr/>
                </a:tc>
                <a:tc>
                  <a:txBody>
                    <a:bodyPr/>
                    <a:lstStyle/>
                    <a:p>
                      <a:r>
                        <a:rPr lang="en-US" sz="1000" dirty="0"/>
                        <a:t>0.36443</a:t>
                      </a:r>
                      <a:endParaRPr lang="en-US" sz="1000" b="1" dirty="0"/>
                    </a:p>
                  </a:txBody>
                  <a:tcPr/>
                </a:tc>
                <a:extLst>
                  <a:ext uri="{0D108BD9-81ED-4DB2-BD59-A6C34878D82A}">
                    <a16:rowId xmlns:a16="http://schemas.microsoft.com/office/drawing/2014/main" val="310062898"/>
                  </a:ext>
                </a:extLst>
              </a:tr>
              <a:tr h="280258">
                <a:tc>
                  <a:txBody>
                    <a:bodyPr/>
                    <a:lstStyle/>
                    <a:p>
                      <a:r>
                        <a:rPr lang="en-US" sz="1000" b="0" dirty="0"/>
                        <a:t>Nearly canceling</a:t>
                      </a:r>
                    </a:p>
                  </a:txBody>
                  <a:tcPr/>
                </a:tc>
                <a:tc>
                  <a:txBody>
                    <a:bodyPr/>
                    <a:lstStyle/>
                    <a:p>
                      <a:r>
                        <a:rPr lang="en-US" sz="1000" dirty="0"/>
                        <a:t>6.43273</a:t>
                      </a:r>
                      <a:endParaRPr lang="en-US" sz="1000" b="1" dirty="0"/>
                    </a:p>
                  </a:txBody>
                  <a:tcPr/>
                </a:tc>
                <a:tc>
                  <a:txBody>
                    <a:bodyPr/>
                    <a:lstStyle/>
                    <a:p>
                      <a:r>
                        <a:rPr lang="en-US" sz="1000" dirty="0"/>
                        <a:t>6.36145</a:t>
                      </a:r>
                      <a:endParaRPr lang="en-US" sz="1000" b="1" dirty="0"/>
                    </a:p>
                  </a:txBody>
                  <a:tcPr/>
                </a:tc>
                <a:extLst>
                  <a:ext uri="{0D108BD9-81ED-4DB2-BD59-A6C34878D82A}">
                    <a16:rowId xmlns:a16="http://schemas.microsoft.com/office/drawing/2014/main" val="3570592420"/>
                  </a:ext>
                </a:extLst>
              </a:tr>
              <a:tr h="280258">
                <a:tc>
                  <a:txBody>
                    <a:bodyPr/>
                    <a:lstStyle/>
                    <a:p>
                      <a:r>
                        <a:rPr lang="en-US" sz="1000" b="0" dirty="0"/>
                        <a:t>Nearly canceling</a:t>
                      </a:r>
                    </a:p>
                  </a:txBody>
                  <a:tcPr/>
                </a:tc>
                <a:tc>
                  <a:txBody>
                    <a:bodyPr/>
                    <a:lstStyle/>
                    <a:p>
                      <a:r>
                        <a:rPr lang="en-US" sz="1000" dirty="0"/>
                        <a:t>183.9139</a:t>
                      </a:r>
                      <a:endParaRPr lang="en-US" sz="1000" b="1" dirty="0"/>
                    </a:p>
                  </a:txBody>
                  <a:tcPr/>
                </a:tc>
                <a:tc>
                  <a:txBody>
                    <a:bodyPr/>
                    <a:lstStyle/>
                    <a:p>
                      <a:r>
                        <a:rPr lang="en-US" sz="1000" dirty="0"/>
                        <a:t>200.7849</a:t>
                      </a:r>
                      <a:endParaRPr lang="en-US" sz="1000" b="1" dirty="0"/>
                    </a:p>
                  </a:txBody>
                  <a:tcPr/>
                </a:tc>
                <a:extLst>
                  <a:ext uri="{0D108BD9-81ED-4DB2-BD59-A6C34878D82A}">
                    <a16:rowId xmlns:a16="http://schemas.microsoft.com/office/drawing/2014/main" val="2145184257"/>
                  </a:ext>
                </a:extLst>
              </a:tr>
              <a:tr h="280258">
                <a:tc>
                  <a:txBody>
                    <a:bodyPr/>
                    <a:lstStyle/>
                    <a:p>
                      <a:r>
                        <a:rPr lang="en-US" sz="1100" b="1" dirty="0"/>
                        <a:t>Coil Impedance</a:t>
                      </a:r>
                    </a:p>
                  </a:txBody>
                  <a:tcPr/>
                </a:tc>
                <a:tc>
                  <a:txBody>
                    <a:bodyPr/>
                    <a:lstStyle/>
                    <a:p>
                      <a:r>
                        <a:rPr lang="en-US" sz="1100" b="1" dirty="0"/>
                        <a:t>549.8213</a:t>
                      </a:r>
                    </a:p>
                  </a:txBody>
                  <a:tcPr/>
                </a:tc>
                <a:tc>
                  <a:txBody>
                    <a:bodyPr/>
                    <a:lstStyle/>
                    <a:p>
                      <a:endParaRPr lang="en-US" sz="1100" b="1" dirty="0"/>
                    </a:p>
                  </a:txBody>
                  <a:tcPr/>
                </a:tc>
                <a:extLst>
                  <a:ext uri="{0D108BD9-81ED-4DB2-BD59-A6C34878D82A}">
                    <a16:rowId xmlns:a16="http://schemas.microsoft.com/office/drawing/2014/main" val="2160597237"/>
                  </a:ext>
                </a:extLst>
              </a:tr>
              <a:tr h="297484">
                <a:tc>
                  <a:txBody>
                    <a:bodyPr/>
                    <a:lstStyle/>
                    <a:p>
                      <a:r>
                        <a:rPr lang="en-US" sz="1100" b="1" dirty="0"/>
                        <a:t>RC Network</a:t>
                      </a:r>
                    </a:p>
                  </a:txBody>
                  <a:tcPr/>
                </a:tc>
                <a:tc>
                  <a:txBody>
                    <a:bodyPr/>
                    <a:lstStyle/>
                    <a:p>
                      <a:r>
                        <a:rPr lang="en-US" sz="1100" b="1" dirty="0"/>
                        <a:t>89.9268</a:t>
                      </a:r>
                    </a:p>
                  </a:txBody>
                  <a:tcPr/>
                </a:tc>
                <a:tc>
                  <a:txBody>
                    <a:bodyPr/>
                    <a:lstStyle/>
                    <a:p>
                      <a:r>
                        <a:rPr lang="en-US" sz="1100" b="1" dirty="0"/>
                        <a:t>346.3705</a:t>
                      </a:r>
                    </a:p>
                  </a:txBody>
                  <a:tcPr/>
                </a:tc>
                <a:extLst>
                  <a:ext uri="{0D108BD9-81ED-4DB2-BD59-A6C34878D82A}">
                    <a16:rowId xmlns:a16="http://schemas.microsoft.com/office/drawing/2014/main" val="3162479393"/>
                  </a:ext>
                </a:extLst>
              </a:tr>
              <a:tr h="280799">
                <a:tc>
                  <a:txBody>
                    <a:bodyPr/>
                    <a:lstStyle/>
                    <a:p>
                      <a:r>
                        <a:rPr lang="en-US" sz="1100" b="1" dirty="0"/>
                        <a:t>SW Closed LP</a:t>
                      </a:r>
                    </a:p>
                  </a:txBody>
                  <a:tcPr/>
                </a:tc>
                <a:tc>
                  <a:txBody>
                    <a:bodyPr/>
                    <a:lstStyle/>
                    <a:p>
                      <a:r>
                        <a:rPr lang="en-US" sz="1100" b="1" dirty="0"/>
                        <a:t>10.2956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0.9999998</a:t>
                      </a:r>
                    </a:p>
                  </a:txBody>
                  <a:tcPr/>
                </a:tc>
                <a:extLst>
                  <a:ext uri="{0D108BD9-81ED-4DB2-BD59-A6C34878D82A}">
                    <a16:rowId xmlns:a16="http://schemas.microsoft.com/office/drawing/2014/main" val="2861131554"/>
                  </a:ext>
                </a:extLst>
              </a:tr>
              <a:tr h="280258">
                <a:tc>
                  <a:txBody>
                    <a:bodyPr/>
                    <a:lstStyle/>
                    <a:p>
                      <a:r>
                        <a:rPr lang="en-US" sz="1000" dirty="0"/>
                        <a:t>????</a:t>
                      </a:r>
                      <a:endParaRPr lang="en-US" sz="1000" b="1" dirty="0"/>
                    </a:p>
                  </a:txBody>
                  <a:tcPr/>
                </a:tc>
                <a:tc>
                  <a:txBody>
                    <a:bodyPr/>
                    <a:lstStyle/>
                    <a:p>
                      <a:r>
                        <a:rPr lang="en-US" sz="1000" dirty="0"/>
                        <a:t>1632.2068</a:t>
                      </a:r>
                      <a:endParaRPr lang="en-US" sz="1000" b="1" dirty="0"/>
                    </a:p>
                  </a:txBody>
                  <a:tcPr/>
                </a:tc>
                <a:tc>
                  <a:txBody>
                    <a:bodyPr/>
                    <a:lstStyle/>
                    <a:p>
                      <a:r>
                        <a:rPr lang="en-US" sz="1000" dirty="0"/>
                        <a:t>1177.1166 Hz,</a:t>
                      </a:r>
                      <a:endParaRPr lang="en-US" sz="1000" b="1" dirty="0"/>
                    </a:p>
                  </a:txBody>
                  <a:tcPr/>
                </a:tc>
                <a:extLst>
                  <a:ext uri="{0D108BD9-81ED-4DB2-BD59-A6C34878D82A}">
                    <a16:rowId xmlns:a16="http://schemas.microsoft.com/office/drawing/2014/main" val="989812772"/>
                  </a:ext>
                </a:extLst>
              </a:tr>
              <a:tr h="280258">
                <a:tc>
                  <a:txBody>
                    <a:bodyPr/>
                    <a:lstStyle/>
                    <a:p>
                      <a:r>
                        <a:rPr lang="en-US" sz="1000" b="0" dirty="0"/>
                        <a:t>????</a:t>
                      </a:r>
                    </a:p>
                  </a:txBody>
                  <a:tcPr/>
                </a:tc>
                <a:tc>
                  <a:txBody>
                    <a:bodyPr/>
                    <a:lstStyle/>
                    <a:p>
                      <a:r>
                        <a:rPr lang="en-US" sz="1000" b="0" dirty="0"/>
                        <a:t>pair(15713.5244 Hz,</a:t>
                      </a:r>
                    </a:p>
                    <a:p>
                      <a:r>
                        <a:rPr lang="en-US" sz="1000" b="0" dirty="0"/>
                        <a:t>        42.2756 deg)</a:t>
                      </a:r>
                    </a:p>
                    <a:p>
                      <a:r>
                        <a:rPr lang="en-US" sz="1000" b="0" dirty="0"/>
                        <a:t>15762.0667 Hz</a:t>
                      </a:r>
                    </a:p>
                  </a:txBody>
                  <a:tcPr/>
                </a:tc>
                <a:tc>
                  <a:txBody>
                    <a:bodyPr/>
                    <a:lstStyle/>
                    <a:p>
                      <a:r>
                        <a:rPr lang="en-US" sz="1000" dirty="0"/>
                        <a:t>3750.3363 Hz,</a:t>
                      </a:r>
                      <a:endParaRPr lang="en-US" sz="1000" b="0" dirty="0"/>
                    </a:p>
                    <a:p>
                      <a:r>
                        <a:rPr lang="en-US" sz="1000" b="0" dirty="0"/>
                        <a:t>pair(7843.1654 Hz,</a:t>
                      </a:r>
                    </a:p>
                    <a:p>
                      <a:r>
                        <a:rPr lang="en-US" sz="1000" b="0" dirty="0"/>
                        <a:t>        52.3709 deg),</a:t>
                      </a:r>
                    </a:p>
                  </a:txBody>
                  <a:tcPr/>
                </a:tc>
                <a:extLst>
                  <a:ext uri="{0D108BD9-81ED-4DB2-BD59-A6C34878D82A}">
                    <a16:rowId xmlns:a16="http://schemas.microsoft.com/office/drawing/2014/main" val="2537317821"/>
                  </a:ext>
                </a:extLst>
              </a:tr>
              <a:tr h="410123">
                <a:tc>
                  <a:txBody>
                    <a:bodyPr/>
                    <a:lstStyle/>
                    <a:p>
                      <a:r>
                        <a:rPr lang="en-US" sz="1000" dirty="0"/>
                        <a:t>Cable impedance?</a:t>
                      </a:r>
                      <a:endParaRPr lang="en-US" sz="1000" b="1" dirty="0"/>
                    </a:p>
                  </a:txBody>
                  <a:tcPr/>
                </a:tc>
                <a:tc>
                  <a:txBody>
                    <a:bodyPr/>
                    <a:lstStyle/>
                    <a:p>
                      <a:r>
                        <a:rPr lang="en-US" sz="1000" dirty="0"/>
                        <a:t>pair(20052.8982Hz, </a:t>
                      </a:r>
                    </a:p>
                    <a:p>
                      <a:r>
                        <a:rPr lang="en-US" sz="1000" dirty="0"/>
                        <a:t>        26.0454 deg)</a:t>
                      </a:r>
                    </a:p>
                    <a:p>
                      <a:r>
                        <a:rPr lang="en-US" sz="1000" dirty="0"/>
                        <a:t>21877.4091 Hz,</a:t>
                      </a:r>
                    </a:p>
                    <a:p>
                      <a:r>
                        <a:rPr lang="en-US" sz="1000" dirty="0"/>
                        <a:t>22594.0678 Hz</a:t>
                      </a:r>
                      <a:endParaRPr lang="en-US" sz="1000" b="1" dirty="0"/>
                    </a:p>
                  </a:txBody>
                  <a:tcPr/>
                </a:tc>
                <a:tc>
                  <a:txBody>
                    <a:bodyPr/>
                    <a:lstStyle/>
                    <a:p>
                      <a:r>
                        <a:rPr lang="en-US" sz="1000" b="0" dirty="0"/>
                        <a:t>pair(</a:t>
                      </a:r>
                      <a:r>
                        <a:rPr lang="en-US" sz="1000" dirty="0"/>
                        <a:t>13919.8163 Hz,</a:t>
                      </a:r>
                    </a:p>
                    <a:p>
                      <a:r>
                        <a:rPr lang="en-US" sz="1000" b="0" dirty="0"/>
                        <a:t>        </a:t>
                      </a:r>
                      <a:r>
                        <a:rPr lang="en-US" sz="1000" dirty="0"/>
                        <a:t>69.7893 deg</a:t>
                      </a:r>
                      <a:r>
                        <a:rPr lang="en-US" sz="1000" b="0" dirty="0"/>
                        <a:t>)</a:t>
                      </a:r>
                      <a:endParaRPr lang="en-US" sz="1000" b="1" dirty="0"/>
                    </a:p>
                    <a:p>
                      <a:r>
                        <a:rPr lang="en-US" sz="1000" b="1" dirty="0"/>
                        <a:t>p</a:t>
                      </a:r>
                      <a:r>
                        <a:rPr lang="en-US" sz="1000" b="0" dirty="0"/>
                        <a:t>air(22669.5375 Hz,</a:t>
                      </a:r>
                    </a:p>
                    <a:p>
                      <a:r>
                        <a:rPr lang="en-US" sz="1000" b="0" dirty="0"/>
                        <a:t>        77.5484 deg)</a:t>
                      </a:r>
                    </a:p>
                  </a:txBody>
                  <a:tcPr/>
                </a:tc>
                <a:extLst>
                  <a:ext uri="{0D108BD9-81ED-4DB2-BD59-A6C34878D82A}">
                    <a16:rowId xmlns:a16="http://schemas.microsoft.com/office/drawing/2014/main" val="2600755705"/>
                  </a:ext>
                </a:extLst>
              </a:tr>
            </a:tbl>
          </a:graphicData>
        </a:graphic>
      </p:graphicFrame>
      <p:sp>
        <p:nvSpPr>
          <p:cNvPr id="2" name="Title 1">
            <a:extLst>
              <a:ext uri="{FF2B5EF4-FFF2-40B4-BE49-F238E27FC236}">
                <a16:creationId xmlns:a16="http://schemas.microsoft.com/office/drawing/2014/main" id="{49CCD9A2-6293-FD4E-8BEB-87447E09DC21}"/>
              </a:ext>
            </a:extLst>
          </p:cNvPr>
          <p:cNvSpPr>
            <a:spLocks noGrp="1"/>
          </p:cNvSpPr>
          <p:nvPr>
            <p:ph type="title"/>
          </p:nvPr>
        </p:nvSpPr>
        <p:spPr/>
        <p:txBody>
          <a:bodyPr>
            <a:normAutofit fontScale="90000"/>
          </a:bodyPr>
          <a:lstStyle/>
          <a:p>
            <a:r>
              <a:rPr lang="en-US" dirty="0"/>
              <a:t>I.6.4 Fit per Coil: </a:t>
            </a:r>
            <a:r>
              <a:rPr lang="en-US" sz="3100" dirty="0"/>
              <a:t>Fit answer Comparison: UL and LL</a:t>
            </a:r>
            <a:endParaRPr lang="en-US" dirty="0"/>
          </a:p>
        </p:txBody>
      </p:sp>
      <p:sp>
        <p:nvSpPr>
          <p:cNvPr id="4" name="Date Placeholder 3">
            <a:extLst>
              <a:ext uri="{FF2B5EF4-FFF2-40B4-BE49-F238E27FC236}">
                <a16:creationId xmlns:a16="http://schemas.microsoft.com/office/drawing/2014/main" id="{6E847788-1B5B-8045-ABD4-31446F93C8B8}"/>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236DA82F-75BC-FD4F-A226-9651FD1CC1E1}"/>
              </a:ext>
            </a:extLst>
          </p:cNvPr>
          <p:cNvSpPr>
            <a:spLocks noGrp="1"/>
          </p:cNvSpPr>
          <p:nvPr>
            <p:ph type="sldNum" sz="quarter" idx="12"/>
          </p:nvPr>
        </p:nvSpPr>
        <p:spPr/>
        <p:txBody>
          <a:bodyPr/>
          <a:lstStyle/>
          <a:p>
            <a:fld id="{70339496-BD1E-F648-8321-5C9A4B4A55FA}" type="slidenum">
              <a:rPr lang="en-US" smtClean="0"/>
              <a:t>54</a:t>
            </a:fld>
            <a:endParaRPr lang="en-US"/>
          </a:p>
        </p:txBody>
      </p:sp>
      <p:graphicFrame>
        <p:nvGraphicFramePr>
          <p:cNvPr id="6" name="Table 5">
            <a:extLst>
              <a:ext uri="{FF2B5EF4-FFF2-40B4-BE49-F238E27FC236}">
                <a16:creationId xmlns:a16="http://schemas.microsoft.com/office/drawing/2014/main" id="{3B0C608F-0C23-CC4F-B74C-E8BFAB10D71A}"/>
              </a:ext>
            </a:extLst>
          </p:cNvPr>
          <p:cNvGraphicFramePr>
            <a:graphicFrameLocks noGrp="1"/>
          </p:cNvGraphicFramePr>
          <p:nvPr>
            <p:extLst>
              <p:ext uri="{D42A27DB-BD31-4B8C-83A1-F6EECF244321}">
                <p14:modId xmlns:p14="http://schemas.microsoft.com/office/powerpoint/2010/main" val="102811881"/>
              </p:ext>
            </p:extLst>
          </p:nvPr>
        </p:nvGraphicFramePr>
        <p:xfrm>
          <a:off x="171450" y="1066072"/>
          <a:ext cx="4500563" cy="1947188"/>
        </p:xfrm>
        <a:graphic>
          <a:graphicData uri="http://schemas.openxmlformats.org/drawingml/2006/table">
            <a:tbl>
              <a:tblPr firstRow="1" bandRow="1">
                <a:tableStyleId>{F5AB1C69-6EDB-4FF4-983F-18BD219EF322}</a:tableStyleId>
              </a:tblPr>
              <a:tblGrid>
                <a:gridCol w="1157288">
                  <a:extLst>
                    <a:ext uri="{9D8B030D-6E8A-4147-A177-3AD203B41FA5}">
                      <a16:colId xmlns:a16="http://schemas.microsoft.com/office/drawing/2014/main" val="1635201676"/>
                    </a:ext>
                  </a:extLst>
                </a:gridCol>
                <a:gridCol w="1500187">
                  <a:extLst>
                    <a:ext uri="{9D8B030D-6E8A-4147-A177-3AD203B41FA5}">
                      <a16:colId xmlns:a16="http://schemas.microsoft.com/office/drawing/2014/main" val="3387876179"/>
                    </a:ext>
                  </a:extLst>
                </a:gridCol>
                <a:gridCol w="1843088">
                  <a:extLst>
                    <a:ext uri="{9D8B030D-6E8A-4147-A177-3AD203B41FA5}">
                      <a16:colId xmlns:a16="http://schemas.microsoft.com/office/drawing/2014/main" val="112454524"/>
                    </a:ext>
                  </a:extLst>
                </a:gridCol>
              </a:tblGrid>
              <a:tr h="398266">
                <a:tc>
                  <a:txBody>
                    <a:bodyPr/>
                    <a:lstStyle/>
                    <a:p>
                      <a:r>
                        <a:rPr lang="en-US" sz="1000" dirty="0"/>
                        <a:t>Circuit Feature Assignment</a:t>
                      </a:r>
                      <a:endParaRPr lang="en-US" sz="1000" b="1" dirty="0"/>
                    </a:p>
                  </a:txBody>
                  <a:tcPr/>
                </a:tc>
                <a:tc>
                  <a:txBody>
                    <a:bodyPr/>
                    <a:lstStyle/>
                    <a:p>
                      <a:r>
                        <a:rPr lang="en-US" sz="1800" dirty="0"/>
                        <a:t>UL Fit Zeros</a:t>
                      </a:r>
                      <a:endParaRPr lang="en-US" sz="1800" b="1" dirty="0"/>
                    </a:p>
                  </a:txBody>
                  <a:tcPr/>
                </a:tc>
                <a:tc>
                  <a:txBody>
                    <a:bodyPr/>
                    <a:lstStyle/>
                    <a:p>
                      <a:r>
                        <a:rPr lang="en-US" sz="1800" dirty="0"/>
                        <a:t>UL Fit Poles</a:t>
                      </a:r>
                      <a:endParaRPr lang="en-US" sz="1800" b="1" dirty="0"/>
                    </a:p>
                  </a:txBody>
                  <a:tcPr/>
                </a:tc>
                <a:extLst>
                  <a:ext uri="{0D108BD9-81ED-4DB2-BD59-A6C34878D82A}">
                    <a16:rowId xmlns:a16="http://schemas.microsoft.com/office/drawing/2014/main" val="68233779"/>
                  </a:ext>
                </a:extLst>
              </a:tr>
              <a:tr h="280258">
                <a:tc>
                  <a:txBody>
                    <a:bodyPr/>
                    <a:lstStyle/>
                    <a:p>
                      <a:r>
                        <a:rPr lang="en-US" sz="1100" b="1" dirty="0"/>
                        <a:t>Coil Impedance</a:t>
                      </a:r>
                    </a:p>
                  </a:txBody>
                  <a:tcPr/>
                </a:tc>
                <a:tc>
                  <a:txBody>
                    <a:bodyPr/>
                    <a:lstStyle/>
                    <a:p>
                      <a:r>
                        <a:rPr lang="en-US" sz="1100" b="1" dirty="0"/>
                        <a:t>696.5942 Hz</a:t>
                      </a:r>
                    </a:p>
                  </a:txBody>
                  <a:tcPr/>
                </a:tc>
                <a:tc>
                  <a:txBody>
                    <a:bodyPr/>
                    <a:lstStyle/>
                    <a:p>
                      <a:endParaRPr lang="en-US" sz="1100" b="1"/>
                    </a:p>
                  </a:txBody>
                  <a:tcPr/>
                </a:tc>
                <a:extLst>
                  <a:ext uri="{0D108BD9-81ED-4DB2-BD59-A6C34878D82A}">
                    <a16:rowId xmlns:a16="http://schemas.microsoft.com/office/drawing/2014/main" val="2160597237"/>
                  </a:ext>
                </a:extLst>
              </a:tr>
              <a:tr h="297484">
                <a:tc>
                  <a:txBody>
                    <a:bodyPr/>
                    <a:lstStyle/>
                    <a:p>
                      <a:r>
                        <a:rPr lang="en-US" sz="1100" b="1" dirty="0"/>
                        <a:t>RC Network</a:t>
                      </a:r>
                    </a:p>
                  </a:txBody>
                  <a:tcPr/>
                </a:tc>
                <a:tc>
                  <a:txBody>
                    <a:bodyPr/>
                    <a:lstStyle/>
                    <a:p>
                      <a:r>
                        <a:rPr lang="en-US" sz="1100" b="1" dirty="0"/>
                        <a:t>87.0329 Hz</a:t>
                      </a:r>
                    </a:p>
                  </a:txBody>
                  <a:tcPr/>
                </a:tc>
                <a:tc>
                  <a:txBody>
                    <a:bodyPr/>
                    <a:lstStyle/>
                    <a:p>
                      <a:r>
                        <a:rPr lang="en-US" sz="1100" b="1" dirty="0"/>
                        <a:t>431.3965 Hz</a:t>
                      </a:r>
                    </a:p>
                  </a:txBody>
                  <a:tcPr/>
                </a:tc>
                <a:extLst>
                  <a:ext uri="{0D108BD9-81ED-4DB2-BD59-A6C34878D82A}">
                    <a16:rowId xmlns:a16="http://schemas.microsoft.com/office/drawing/2014/main" val="3162479393"/>
                  </a:ext>
                </a:extLst>
              </a:tr>
              <a:tr h="280799">
                <a:tc>
                  <a:txBody>
                    <a:bodyPr/>
                    <a:lstStyle/>
                    <a:p>
                      <a:r>
                        <a:rPr lang="en-US" sz="1100" b="1" dirty="0"/>
                        <a:t>SW Closed LP</a:t>
                      </a:r>
                    </a:p>
                  </a:txBody>
                  <a:tcPr>
                    <a:solidFill>
                      <a:schemeClr val="accent1">
                        <a:lumMod val="20000"/>
                        <a:lumOff val="80000"/>
                      </a:schemeClr>
                    </a:solidFill>
                  </a:tcPr>
                </a:tc>
                <a:tc>
                  <a:txBody>
                    <a:bodyPr/>
                    <a:lstStyle/>
                    <a:p>
                      <a:r>
                        <a:rPr lang="en-US" sz="1100" b="1" dirty="0"/>
                        <a:t>10.5814 Hz</a:t>
                      </a:r>
                    </a:p>
                  </a:txBody>
                  <a:tcPr>
                    <a:solidFill>
                      <a:schemeClr val="accent1">
                        <a:lumMod val="20000"/>
                        <a:lumOff val="80000"/>
                      </a:schemeClr>
                    </a:solidFill>
                  </a:tcPr>
                </a:tc>
                <a:tc>
                  <a:txBody>
                    <a:bodyPr/>
                    <a:lstStyle/>
                    <a:p>
                      <a:r>
                        <a:rPr lang="en-US" sz="1100" b="1" dirty="0"/>
                        <a:t>0.99443 Hz</a:t>
                      </a:r>
                    </a:p>
                  </a:txBody>
                  <a:tcPr>
                    <a:solidFill>
                      <a:schemeClr val="accent1">
                        <a:lumMod val="20000"/>
                        <a:lumOff val="80000"/>
                      </a:schemeClr>
                    </a:solidFill>
                  </a:tcPr>
                </a:tc>
                <a:extLst>
                  <a:ext uri="{0D108BD9-81ED-4DB2-BD59-A6C34878D82A}">
                    <a16:rowId xmlns:a16="http://schemas.microsoft.com/office/drawing/2014/main" val="2861131554"/>
                  </a:ext>
                </a:extLst>
              </a:tr>
              <a:tr h="280258">
                <a:tc>
                  <a:txBody>
                    <a:bodyPr/>
                    <a:lstStyle/>
                    <a:p>
                      <a:r>
                        <a:rPr lang="en-US" sz="1000" dirty="0"/>
                        <a:t>?????</a:t>
                      </a:r>
                      <a:endParaRPr lang="en-US" sz="1000" b="1" dirty="0"/>
                    </a:p>
                  </a:txBody>
                  <a:tcPr/>
                </a:tc>
                <a:tc>
                  <a:txBody>
                    <a:bodyPr/>
                    <a:lstStyle/>
                    <a:p>
                      <a:r>
                        <a:rPr lang="en-US" sz="1000" dirty="0"/>
                        <a:t>2246.0201 Hz</a:t>
                      </a:r>
                      <a:endParaRPr lang="en-US" sz="1000" b="1" dirty="0"/>
                    </a:p>
                  </a:txBody>
                  <a:tcPr/>
                </a:tc>
                <a:tc>
                  <a:txBody>
                    <a:bodyPr/>
                    <a:lstStyle/>
                    <a:p>
                      <a:r>
                        <a:rPr lang="en-US" sz="1000" dirty="0"/>
                        <a:t>1592.0174</a:t>
                      </a:r>
                      <a:endParaRPr lang="en-US" sz="1000" b="1" dirty="0"/>
                    </a:p>
                  </a:txBody>
                  <a:tcPr/>
                </a:tc>
                <a:extLst>
                  <a:ext uri="{0D108BD9-81ED-4DB2-BD59-A6C34878D82A}">
                    <a16:rowId xmlns:a16="http://schemas.microsoft.com/office/drawing/2014/main" val="989812772"/>
                  </a:ext>
                </a:extLst>
              </a:tr>
              <a:tr h="410123">
                <a:tc>
                  <a:txBody>
                    <a:bodyPr/>
                    <a:lstStyle/>
                    <a:p>
                      <a:r>
                        <a:rPr lang="en-US" sz="1000" dirty="0"/>
                        <a:t>Cable impedance?</a:t>
                      </a:r>
                      <a:endParaRPr lang="en-US" sz="1000" b="1" dirty="0"/>
                    </a:p>
                  </a:txBody>
                  <a:tcPr/>
                </a:tc>
                <a:tc>
                  <a:txBody>
                    <a:bodyPr/>
                    <a:lstStyle/>
                    <a:p>
                      <a:endParaRPr lang="en-US" sz="1000" b="1" dirty="0"/>
                    </a:p>
                  </a:txBody>
                  <a:tcPr/>
                </a:tc>
                <a:tc>
                  <a:txBody>
                    <a:bodyPr/>
                    <a:lstStyle/>
                    <a:p>
                      <a:r>
                        <a:rPr lang="en-US" sz="1000" dirty="0"/>
                        <a:t>pair(22092.54 Hz, </a:t>
                      </a:r>
                    </a:p>
                    <a:p>
                      <a:r>
                        <a:rPr lang="en-US" sz="1000" dirty="0"/>
                        <a:t>         59.37 deg)</a:t>
                      </a:r>
                      <a:endParaRPr lang="en-US" sz="1000" b="1" dirty="0"/>
                    </a:p>
                  </a:txBody>
                  <a:tcPr/>
                </a:tc>
                <a:extLst>
                  <a:ext uri="{0D108BD9-81ED-4DB2-BD59-A6C34878D82A}">
                    <a16:rowId xmlns:a16="http://schemas.microsoft.com/office/drawing/2014/main" val="2600755705"/>
                  </a:ext>
                </a:extLst>
              </a:tr>
            </a:tbl>
          </a:graphicData>
        </a:graphic>
      </p:graphicFrame>
      <p:pic>
        <p:nvPicPr>
          <p:cNvPr id="7" name="Picture 6" descr="A picture containing drawing, table&#10;&#10;Description automatically generated">
            <a:extLst>
              <a:ext uri="{FF2B5EF4-FFF2-40B4-BE49-F238E27FC236}">
                <a16:creationId xmlns:a16="http://schemas.microsoft.com/office/drawing/2014/main" id="{04C3C14D-D109-6F46-AD4B-7C0269D53AA6}"/>
              </a:ext>
            </a:extLst>
          </p:cNvPr>
          <p:cNvPicPr>
            <a:picLocks noChangeAspect="1"/>
          </p:cNvPicPr>
          <p:nvPr/>
        </p:nvPicPr>
        <p:blipFill>
          <a:blip r:embed="rId2"/>
          <a:stretch>
            <a:fillRect/>
          </a:stretch>
        </p:blipFill>
        <p:spPr>
          <a:xfrm rot="5400000">
            <a:off x="2416965" y="1651062"/>
            <a:ext cx="239712" cy="479423"/>
          </a:xfrm>
          <a:prstGeom prst="rect">
            <a:avLst/>
          </a:prstGeom>
        </p:spPr>
      </p:pic>
      <p:pic>
        <p:nvPicPr>
          <p:cNvPr id="8" name="Picture 7" descr="A picture containing drawing, table&#10;&#10;Description automatically generated">
            <a:extLst>
              <a:ext uri="{FF2B5EF4-FFF2-40B4-BE49-F238E27FC236}">
                <a16:creationId xmlns:a16="http://schemas.microsoft.com/office/drawing/2014/main" id="{D1F67087-001A-5C42-BB62-C1D396257844}"/>
              </a:ext>
            </a:extLst>
          </p:cNvPr>
          <p:cNvPicPr>
            <a:picLocks noChangeAspect="1"/>
          </p:cNvPicPr>
          <p:nvPr/>
        </p:nvPicPr>
        <p:blipFill>
          <a:blip r:embed="rId2"/>
          <a:stretch>
            <a:fillRect/>
          </a:stretch>
        </p:blipFill>
        <p:spPr>
          <a:xfrm rot="5400000">
            <a:off x="2426490" y="1960625"/>
            <a:ext cx="239712" cy="479423"/>
          </a:xfrm>
          <a:prstGeom prst="rect">
            <a:avLst/>
          </a:prstGeom>
        </p:spPr>
      </p:pic>
      <p:pic>
        <p:nvPicPr>
          <p:cNvPr id="9" name="Picture 8" descr="A picture containing drawing, table&#10;&#10;Description automatically generated">
            <a:extLst>
              <a:ext uri="{FF2B5EF4-FFF2-40B4-BE49-F238E27FC236}">
                <a16:creationId xmlns:a16="http://schemas.microsoft.com/office/drawing/2014/main" id="{553829CC-7D0A-834F-B825-EAEDEFB74B20}"/>
              </a:ext>
            </a:extLst>
          </p:cNvPr>
          <p:cNvPicPr>
            <a:picLocks noChangeAspect="1"/>
          </p:cNvPicPr>
          <p:nvPr/>
        </p:nvPicPr>
        <p:blipFill>
          <a:blip r:embed="rId2"/>
          <a:stretch>
            <a:fillRect/>
          </a:stretch>
        </p:blipFill>
        <p:spPr>
          <a:xfrm rot="5400000">
            <a:off x="4269580" y="1946338"/>
            <a:ext cx="239712" cy="47942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CE27875-1F6E-C946-B176-36F0D86F97D5}"/>
              </a:ext>
            </a:extLst>
          </p:cNvPr>
          <p:cNvPicPr>
            <a:picLocks noChangeAspect="1"/>
          </p:cNvPicPr>
          <p:nvPr/>
        </p:nvPicPr>
        <p:blipFill>
          <a:blip r:embed="rId3"/>
          <a:stretch>
            <a:fillRect/>
          </a:stretch>
        </p:blipFill>
        <p:spPr>
          <a:xfrm rot="5400000">
            <a:off x="4269580" y="1649472"/>
            <a:ext cx="239713" cy="479426"/>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F80278ED-4BF6-E342-9A08-BCF67C866090}"/>
              </a:ext>
            </a:extLst>
          </p:cNvPr>
          <p:cNvPicPr>
            <a:picLocks noChangeAspect="1"/>
          </p:cNvPicPr>
          <p:nvPr/>
        </p:nvPicPr>
        <p:blipFill>
          <a:blip r:embed="rId3"/>
          <a:stretch>
            <a:fillRect/>
          </a:stretch>
        </p:blipFill>
        <p:spPr>
          <a:xfrm rot="5400000">
            <a:off x="2436018" y="1358960"/>
            <a:ext cx="239713" cy="479426"/>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82DBAB8-0530-F847-A525-CC003AED8FEB}"/>
              </a:ext>
            </a:extLst>
          </p:cNvPr>
          <p:cNvPicPr>
            <a:picLocks noChangeAspect="1"/>
          </p:cNvPicPr>
          <p:nvPr/>
        </p:nvPicPr>
        <p:blipFill>
          <a:blip r:embed="rId3"/>
          <a:stretch>
            <a:fillRect/>
          </a:stretch>
        </p:blipFill>
        <p:spPr>
          <a:xfrm rot="5400000">
            <a:off x="4258295" y="2634435"/>
            <a:ext cx="239713" cy="479426"/>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F29EAF0C-E5D7-5248-BAAE-0D84B00AE725}"/>
              </a:ext>
            </a:extLst>
          </p:cNvPr>
          <p:cNvPicPr>
            <a:picLocks noChangeAspect="1"/>
          </p:cNvPicPr>
          <p:nvPr/>
        </p:nvPicPr>
        <p:blipFill>
          <a:blip r:embed="rId4"/>
          <a:stretch>
            <a:fillRect/>
          </a:stretch>
        </p:blipFill>
        <p:spPr>
          <a:xfrm rot="5400000" flipH="1">
            <a:off x="4268187" y="2214076"/>
            <a:ext cx="243621" cy="492538"/>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EF952EDD-5F8F-8148-ACF5-4A205A66E82E}"/>
              </a:ext>
            </a:extLst>
          </p:cNvPr>
          <p:cNvPicPr>
            <a:picLocks noChangeAspect="1"/>
          </p:cNvPicPr>
          <p:nvPr/>
        </p:nvPicPr>
        <p:blipFill>
          <a:blip r:embed="rId4"/>
          <a:stretch>
            <a:fillRect/>
          </a:stretch>
        </p:blipFill>
        <p:spPr>
          <a:xfrm rot="5400000" flipH="1">
            <a:off x="2422454" y="2231009"/>
            <a:ext cx="243621" cy="492538"/>
          </a:xfrm>
          <a:prstGeom prst="rect">
            <a:avLst/>
          </a:prstGeom>
        </p:spPr>
      </p:pic>
      <p:graphicFrame>
        <p:nvGraphicFramePr>
          <p:cNvPr id="15" name="Table 14">
            <a:extLst>
              <a:ext uri="{FF2B5EF4-FFF2-40B4-BE49-F238E27FC236}">
                <a16:creationId xmlns:a16="http://schemas.microsoft.com/office/drawing/2014/main" id="{D68C8266-06A6-EA4D-9B7E-582C7CAB5AD4}"/>
              </a:ext>
            </a:extLst>
          </p:cNvPr>
          <p:cNvGraphicFramePr>
            <a:graphicFrameLocks noGrp="1"/>
          </p:cNvGraphicFramePr>
          <p:nvPr>
            <p:extLst>
              <p:ext uri="{D42A27DB-BD31-4B8C-83A1-F6EECF244321}">
                <p14:modId xmlns:p14="http://schemas.microsoft.com/office/powerpoint/2010/main" val="593966745"/>
              </p:ext>
            </p:extLst>
          </p:nvPr>
        </p:nvGraphicFramePr>
        <p:xfrm>
          <a:off x="114300" y="3927083"/>
          <a:ext cx="4600575" cy="2253677"/>
        </p:xfrm>
        <a:graphic>
          <a:graphicData uri="http://schemas.openxmlformats.org/drawingml/2006/table">
            <a:tbl>
              <a:tblPr firstRow="1" bandRow="1">
                <a:tableStyleId>{F5AB1C69-6EDB-4FF4-983F-18BD219EF322}</a:tableStyleId>
              </a:tblPr>
              <a:tblGrid>
                <a:gridCol w="1171575">
                  <a:extLst>
                    <a:ext uri="{9D8B030D-6E8A-4147-A177-3AD203B41FA5}">
                      <a16:colId xmlns:a16="http://schemas.microsoft.com/office/drawing/2014/main" val="1635201676"/>
                    </a:ext>
                  </a:extLst>
                </a:gridCol>
                <a:gridCol w="1557337">
                  <a:extLst>
                    <a:ext uri="{9D8B030D-6E8A-4147-A177-3AD203B41FA5}">
                      <a16:colId xmlns:a16="http://schemas.microsoft.com/office/drawing/2014/main" val="3387876179"/>
                    </a:ext>
                  </a:extLst>
                </a:gridCol>
                <a:gridCol w="1871663">
                  <a:extLst>
                    <a:ext uri="{9D8B030D-6E8A-4147-A177-3AD203B41FA5}">
                      <a16:colId xmlns:a16="http://schemas.microsoft.com/office/drawing/2014/main" val="112454524"/>
                    </a:ext>
                  </a:extLst>
                </a:gridCol>
              </a:tblGrid>
              <a:tr h="436373">
                <a:tc>
                  <a:txBody>
                    <a:bodyPr/>
                    <a:lstStyle/>
                    <a:p>
                      <a:r>
                        <a:rPr lang="en-US" sz="1000" dirty="0"/>
                        <a:t>Circuit Feature Assignment</a:t>
                      </a:r>
                      <a:endParaRPr lang="en-US" sz="1000" b="1" dirty="0"/>
                    </a:p>
                  </a:txBody>
                  <a:tcPr/>
                </a:tc>
                <a:tc>
                  <a:txBody>
                    <a:bodyPr/>
                    <a:lstStyle/>
                    <a:p>
                      <a:r>
                        <a:rPr lang="en-US" sz="1800" dirty="0"/>
                        <a:t>LL Fit Zeros</a:t>
                      </a:r>
                      <a:endParaRPr lang="en-US" sz="1800" b="1" dirty="0"/>
                    </a:p>
                  </a:txBody>
                  <a:tcPr/>
                </a:tc>
                <a:tc>
                  <a:txBody>
                    <a:bodyPr/>
                    <a:lstStyle/>
                    <a:p>
                      <a:r>
                        <a:rPr lang="en-US" sz="1800" dirty="0"/>
                        <a:t>LL Fit Poles</a:t>
                      </a:r>
                      <a:endParaRPr lang="en-US" sz="1800" b="1" dirty="0"/>
                    </a:p>
                  </a:txBody>
                  <a:tcPr/>
                </a:tc>
                <a:extLst>
                  <a:ext uri="{0D108BD9-81ED-4DB2-BD59-A6C34878D82A}">
                    <a16:rowId xmlns:a16="http://schemas.microsoft.com/office/drawing/2014/main" val="68233779"/>
                  </a:ext>
                </a:extLst>
              </a:tr>
              <a:tr h="280258">
                <a:tc>
                  <a:txBody>
                    <a:bodyPr/>
                    <a:lstStyle/>
                    <a:p>
                      <a:r>
                        <a:rPr lang="en-US" sz="1100" b="1" dirty="0"/>
                        <a:t>Coil Impedance</a:t>
                      </a:r>
                    </a:p>
                  </a:txBody>
                  <a:tcPr/>
                </a:tc>
                <a:tc>
                  <a:txBody>
                    <a:bodyPr/>
                    <a:lstStyle/>
                    <a:p>
                      <a:r>
                        <a:rPr lang="en-US" sz="1100" b="1" dirty="0"/>
                        <a:t>699.0254 Hz</a:t>
                      </a:r>
                    </a:p>
                  </a:txBody>
                  <a:tcPr/>
                </a:tc>
                <a:tc>
                  <a:txBody>
                    <a:bodyPr/>
                    <a:lstStyle/>
                    <a:p>
                      <a:endParaRPr lang="en-US" sz="1100" b="1"/>
                    </a:p>
                  </a:txBody>
                  <a:tcPr/>
                </a:tc>
                <a:extLst>
                  <a:ext uri="{0D108BD9-81ED-4DB2-BD59-A6C34878D82A}">
                    <a16:rowId xmlns:a16="http://schemas.microsoft.com/office/drawing/2014/main" val="2160597237"/>
                  </a:ext>
                </a:extLst>
              </a:tr>
              <a:tr h="297484">
                <a:tc>
                  <a:txBody>
                    <a:bodyPr/>
                    <a:lstStyle/>
                    <a:p>
                      <a:r>
                        <a:rPr lang="en-US" sz="1100" b="1" dirty="0"/>
                        <a:t>RC Network</a:t>
                      </a:r>
                    </a:p>
                  </a:txBody>
                  <a:tcPr/>
                </a:tc>
                <a:tc>
                  <a:txBody>
                    <a:bodyPr/>
                    <a:lstStyle/>
                    <a:p>
                      <a:r>
                        <a:rPr lang="en-US" sz="1100" b="1" dirty="0"/>
                        <a:t>86.5228 Hz</a:t>
                      </a:r>
                    </a:p>
                  </a:txBody>
                  <a:tcPr/>
                </a:tc>
                <a:tc>
                  <a:txBody>
                    <a:bodyPr/>
                    <a:lstStyle/>
                    <a:p>
                      <a:r>
                        <a:rPr lang="en-US" sz="1100" b="1" dirty="0"/>
                        <a:t>427.0135 Hz</a:t>
                      </a:r>
                    </a:p>
                  </a:txBody>
                  <a:tcPr/>
                </a:tc>
                <a:extLst>
                  <a:ext uri="{0D108BD9-81ED-4DB2-BD59-A6C34878D82A}">
                    <a16:rowId xmlns:a16="http://schemas.microsoft.com/office/drawing/2014/main" val="3162479393"/>
                  </a:ext>
                </a:extLst>
              </a:tr>
              <a:tr h="280799">
                <a:tc>
                  <a:txBody>
                    <a:bodyPr/>
                    <a:lstStyle/>
                    <a:p>
                      <a:r>
                        <a:rPr lang="en-US" sz="1100" b="1" dirty="0"/>
                        <a:t>SW Closed LP</a:t>
                      </a:r>
                    </a:p>
                  </a:txBody>
                  <a:tcPr>
                    <a:solidFill>
                      <a:schemeClr val="accent1">
                        <a:lumMod val="20000"/>
                        <a:lumOff val="80000"/>
                      </a:schemeClr>
                    </a:solidFill>
                  </a:tcPr>
                </a:tc>
                <a:tc>
                  <a:txBody>
                    <a:bodyPr/>
                    <a:lstStyle/>
                    <a:p>
                      <a:r>
                        <a:rPr lang="en-US" sz="1100" b="1" dirty="0"/>
                        <a:t>10.3830 Hz</a:t>
                      </a:r>
                    </a:p>
                  </a:txBody>
                  <a:tcPr>
                    <a:solidFill>
                      <a:schemeClr val="accent1">
                        <a:lumMod val="20000"/>
                        <a:lumOff val="80000"/>
                      </a:schemeClr>
                    </a:solidFill>
                  </a:tcPr>
                </a:tc>
                <a:tc>
                  <a:txBody>
                    <a:bodyPr/>
                    <a:lstStyle/>
                    <a:p>
                      <a:r>
                        <a:rPr lang="en-US" sz="1100" b="1" dirty="0"/>
                        <a:t>0.9820 Hz</a:t>
                      </a:r>
                    </a:p>
                  </a:txBody>
                  <a:tcPr>
                    <a:solidFill>
                      <a:schemeClr val="accent1">
                        <a:lumMod val="20000"/>
                        <a:lumOff val="80000"/>
                      </a:schemeClr>
                    </a:solidFill>
                  </a:tcPr>
                </a:tc>
                <a:extLst>
                  <a:ext uri="{0D108BD9-81ED-4DB2-BD59-A6C34878D82A}">
                    <a16:rowId xmlns:a16="http://schemas.microsoft.com/office/drawing/2014/main" val="2861131554"/>
                  </a:ext>
                </a:extLst>
              </a:tr>
              <a:tr h="280258">
                <a:tc>
                  <a:txBody>
                    <a:bodyPr/>
                    <a:lstStyle/>
                    <a:p>
                      <a:r>
                        <a:rPr lang="en-US" sz="1000" dirty="0"/>
                        <a:t>?????</a:t>
                      </a:r>
                      <a:endParaRPr lang="en-US" sz="1000" b="1" dirty="0"/>
                    </a:p>
                  </a:txBody>
                  <a:tcPr/>
                </a:tc>
                <a:tc>
                  <a:txBody>
                    <a:bodyPr/>
                    <a:lstStyle/>
                    <a:p>
                      <a:r>
                        <a:rPr lang="en-US" sz="1000" dirty="0"/>
                        <a:t>2315.2727, 5247.6252 Hz</a:t>
                      </a:r>
                      <a:endParaRPr lang="en-US" sz="1000" b="1" dirty="0"/>
                    </a:p>
                  </a:txBody>
                  <a:tcPr/>
                </a:tc>
                <a:tc>
                  <a:txBody>
                    <a:bodyPr/>
                    <a:lstStyle/>
                    <a:p>
                      <a:r>
                        <a:rPr lang="en-US" sz="1000" dirty="0"/>
                        <a:t>1623.5029, </a:t>
                      </a:r>
                    </a:p>
                    <a:p>
                      <a:r>
                        <a:rPr lang="en-US" sz="1000" dirty="0"/>
                        <a:t>pair(5943.6595, </a:t>
                      </a:r>
                    </a:p>
                    <a:p>
                      <a:r>
                        <a:rPr lang="en-US" sz="1000" dirty="0"/>
                        <a:t>         10.6624 deg)</a:t>
                      </a:r>
                      <a:endParaRPr lang="en-US" sz="1000" b="1" dirty="0"/>
                    </a:p>
                  </a:txBody>
                  <a:tcPr/>
                </a:tc>
                <a:extLst>
                  <a:ext uri="{0D108BD9-81ED-4DB2-BD59-A6C34878D82A}">
                    <a16:rowId xmlns:a16="http://schemas.microsoft.com/office/drawing/2014/main" val="989812772"/>
                  </a:ext>
                </a:extLst>
              </a:tr>
              <a:tr h="410123">
                <a:tc>
                  <a:txBody>
                    <a:bodyPr/>
                    <a:lstStyle/>
                    <a:p>
                      <a:r>
                        <a:rPr lang="en-US" sz="1000" dirty="0"/>
                        <a:t>Cable impedance?</a:t>
                      </a:r>
                      <a:endParaRPr lang="en-US" sz="1000" b="1" dirty="0"/>
                    </a:p>
                  </a:txBody>
                  <a:tcPr/>
                </a:tc>
                <a:tc>
                  <a:txBody>
                    <a:bodyPr/>
                    <a:lstStyle/>
                    <a:p>
                      <a:endParaRPr lang="en-US" sz="1000" b="1" dirty="0"/>
                    </a:p>
                  </a:txBody>
                  <a:tcPr/>
                </a:tc>
                <a:tc>
                  <a:txBody>
                    <a:bodyPr/>
                    <a:lstStyle/>
                    <a:p>
                      <a:r>
                        <a:rPr lang="en-US" sz="1000" dirty="0"/>
                        <a:t>pair(21390.090 Hz, </a:t>
                      </a:r>
                    </a:p>
                    <a:p>
                      <a:r>
                        <a:rPr lang="en-US" sz="1000" dirty="0"/>
                        <a:t>         58.138 deg)</a:t>
                      </a:r>
                      <a:endParaRPr lang="en-US" sz="1000" b="1" dirty="0"/>
                    </a:p>
                  </a:txBody>
                  <a:tcPr/>
                </a:tc>
                <a:extLst>
                  <a:ext uri="{0D108BD9-81ED-4DB2-BD59-A6C34878D82A}">
                    <a16:rowId xmlns:a16="http://schemas.microsoft.com/office/drawing/2014/main" val="2600755705"/>
                  </a:ext>
                </a:extLst>
              </a:tr>
            </a:tbl>
          </a:graphicData>
        </a:graphic>
      </p:graphicFrame>
      <p:pic>
        <p:nvPicPr>
          <p:cNvPr id="16" name="Picture 15" descr="A picture containing drawing, table&#10;&#10;Description automatically generated">
            <a:extLst>
              <a:ext uri="{FF2B5EF4-FFF2-40B4-BE49-F238E27FC236}">
                <a16:creationId xmlns:a16="http://schemas.microsoft.com/office/drawing/2014/main" id="{A04511CB-0C57-B444-8B57-C8E172D8AC15}"/>
              </a:ext>
            </a:extLst>
          </p:cNvPr>
          <p:cNvPicPr>
            <a:picLocks noChangeAspect="1"/>
          </p:cNvPicPr>
          <p:nvPr/>
        </p:nvPicPr>
        <p:blipFill>
          <a:blip r:embed="rId2"/>
          <a:stretch>
            <a:fillRect/>
          </a:stretch>
        </p:blipFill>
        <p:spPr>
          <a:xfrm rot="5400000">
            <a:off x="2450304" y="4527095"/>
            <a:ext cx="239712" cy="479423"/>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C51CA188-81B8-5047-BA65-CD5572DF2276}"/>
              </a:ext>
            </a:extLst>
          </p:cNvPr>
          <p:cNvPicPr>
            <a:picLocks noChangeAspect="1"/>
          </p:cNvPicPr>
          <p:nvPr/>
        </p:nvPicPr>
        <p:blipFill>
          <a:blip r:embed="rId3"/>
          <a:stretch>
            <a:fillRect/>
          </a:stretch>
        </p:blipFill>
        <p:spPr>
          <a:xfrm rot="5400000">
            <a:off x="4317205" y="4539795"/>
            <a:ext cx="239713" cy="479426"/>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8FBEA233-A5CD-9742-8A0B-52B538346F05}"/>
              </a:ext>
            </a:extLst>
          </p:cNvPr>
          <p:cNvPicPr>
            <a:picLocks noChangeAspect="1"/>
          </p:cNvPicPr>
          <p:nvPr/>
        </p:nvPicPr>
        <p:blipFill>
          <a:blip r:embed="rId3"/>
          <a:stretch>
            <a:fillRect/>
          </a:stretch>
        </p:blipFill>
        <p:spPr>
          <a:xfrm rot="5400000">
            <a:off x="4302918" y="4854119"/>
            <a:ext cx="239713" cy="479426"/>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997E3C65-CE4D-7746-B664-2FFCE3935CED}"/>
              </a:ext>
            </a:extLst>
          </p:cNvPr>
          <p:cNvPicPr>
            <a:picLocks noChangeAspect="1"/>
          </p:cNvPicPr>
          <p:nvPr/>
        </p:nvPicPr>
        <p:blipFill>
          <a:blip r:embed="rId3"/>
          <a:stretch>
            <a:fillRect/>
          </a:stretch>
        </p:blipFill>
        <p:spPr>
          <a:xfrm rot="5400000">
            <a:off x="2445544" y="4839832"/>
            <a:ext cx="239713" cy="479426"/>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F8822480-914B-A84A-862D-053DBD0196A5}"/>
              </a:ext>
            </a:extLst>
          </p:cNvPr>
          <p:cNvPicPr>
            <a:picLocks noChangeAspect="1"/>
          </p:cNvPicPr>
          <p:nvPr/>
        </p:nvPicPr>
        <p:blipFill>
          <a:blip r:embed="rId3"/>
          <a:stretch>
            <a:fillRect/>
          </a:stretch>
        </p:blipFill>
        <p:spPr>
          <a:xfrm rot="5400000">
            <a:off x="4311743" y="5838196"/>
            <a:ext cx="239713" cy="479426"/>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E73AD57B-D116-D348-944F-E4634010B4FB}"/>
              </a:ext>
            </a:extLst>
          </p:cNvPr>
          <p:cNvPicPr>
            <a:picLocks noChangeAspect="1"/>
          </p:cNvPicPr>
          <p:nvPr/>
        </p:nvPicPr>
        <p:blipFill>
          <a:blip r:embed="rId3"/>
          <a:stretch>
            <a:fillRect/>
          </a:stretch>
        </p:blipFill>
        <p:spPr>
          <a:xfrm rot="5400000">
            <a:off x="2448894" y="4251929"/>
            <a:ext cx="239713" cy="479426"/>
          </a:xfrm>
          <a:prstGeom prst="rect">
            <a:avLst/>
          </a:prstGeom>
        </p:spPr>
      </p:pic>
      <p:graphicFrame>
        <p:nvGraphicFramePr>
          <p:cNvPr id="22" name="Table 21">
            <a:extLst>
              <a:ext uri="{FF2B5EF4-FFF2-40B4-BE49-F238E27FC236}">
                <a16:creationId xmlns:a16="http://schemas.microsoft.com/office/drawing/2014/main" id="{E2BED82C-286B-794D-BF2E-2A0314791589}"/>
              </a:ext>
            </a:extLst>
          </p:cNvPr>
          <p:cNvGraphicFramePr>
            <a:graphicFrameLocks noGrp="1"/>
          </p:cNvGraphicFramePr>
          <p:nvPr>
            <p:extLst>
              <p:ext uri="{D42A27DB-BD31-4B8C-83A1-F6EECF244321}">
                <p14:modId xmlns:p14="http://schemas.microsoft.com/office/powerpoint/2010/main" val="1051994103"/>
              </p:ext>
            </p:extLst>
          </p:nvPr>
        </p:nvGraphicFramePr>
        <p:xfrm>
          <a:off x="4835693" y="773296"/>
          <a:ext cx="4103770" cy="2227446"/>
        </p:xfrm>
        <a:graphic>
          <a:graphicData uri="http://schemas.openxmlformats.org/drawingml/2006/table">
            <a:tbl>
              <a:tblPr firstRow="1" bandRow="1">
                <a:tableStyleId>{21E4AEA4-8DFA-4A89-87EB-49C32662AFE0}</a:tableStyleId>
              </a:tblPr>
              <a:tblGrid>
                <a:gridCol w="1165579">
                  <a:extLst>
                    <a:ext uri="{9D8B030D-6E8A-4147-A177-3AD203B41FA5}">
                      <a16:colId xmlns:a16="http://schemas.microsoft.com/office/drawing/2014/main" val="1635201676"/>
                    </a:ext>
                  </a:extLst>
                </a:gridCol>
                <a:gridCol w="1510934">
                  <a:extLst>
                    <a:ext uri="{9D8B030D-6E8A-4147-A177-3AD203B41FA5}">
                      <a16:colId xmlns:a16="http://schemas.microsoft.com/office/drawing/2014/main" val="3387876179"/>
                    </a:ext>
                  </a:extLst>
                </a:gridCol>
                <a:gridCol w="1427257">
                  <a:extLst>
                    <a:ext uri="{9D8B030D-6E8A-4147-A177-3AD203B41FA5}">
                      <a16:colId xmlns:a16="http://schemas.microsoft.com/office/drawing/2014/main" val="112454524"/>
                    </a:ext>
                  </a:extLst>
                </a:gridCol>
              </a:tblGrid>
              <a:tr h="398266">
                <a:tc>
                  <a:txBody>
                    <a:bodyPr/>
                    <a:lstStyle/>
                    <a:p>
                      <a:r>
                        <a:rPr lang="en-US" sz="1000" dirty="0"/>
                        <a:t>Circuit Feature Assignment</a:t>
                      </a:r>
                      <a:endParaRPr lang="en-US" sz="1000" b="1" dirty="0"/>
                    </a:p>
                  </a:txBody>
                  <a:tcPr/>
                </a:tc>
                <a:tc>
                  <a:txBody>
                    <a:bodyPr/>
                    <a:lstStyle/>
                    <a:p>
                      <a:r>
                        <a:rPr lang="en-US" sz="1800" dirty="0"/>
                        <a:t>UL Fit Zeros</a:t>
                      </a:r>
                      <a:endParaRPr lang="en-US" sz="1800" b="1" dirty="0"/>
                    </a:p>
                  </a:txBody>
                  <a:tcPr/>
                </a:tc>
                <a:tc>
                  <a:txBody>
                    <a:bodyPr/>
                    <a:lstStyle/>
                    <a:p>
                      <a:r>
                        <a:rPr lang="en-US" sz="1800" dirty="0"/>
                        <a:t>UL Fit Poles</a:t>
                      </a:r>
                      <a:endParaRPr lang="en-US" sz="1800" b="1" dirty="0"/>
                    </a:p>
                  </a:txBody>
                  <a:tcPr/>
                </a:tc>
                <a:extLst>
                  <a:ext uri="{0D108BD9-81ED-4DB2-BD59-A6C34878D82A}">
                    <a16:rowId xmlns:a16="http://schemas.microsoft.com/office/drawing/2014/main" val="68233779"/>
                  </a:ext>
                </a:extLst>
              </a:tr>
              <a:tr h="280258">
                <a:tc>
                  <a:txBody>
                    <a:bodyPr/>
                    <a:lstStyle/>
                    <a:p>
                      <a:r>
                        <a:rPr lang="en-US" sz="1000" b="0" dirty="0"/>
                        <a:t>Nearly canceling</a:t>
                      </a:r>
                    </a:p>
                  </a:txBody>
                  <a:tcPr/>
                </a:tc>
                <a:tc>
                  <a:txBody>
                    <a:bodyPr/>
                    <a:lstStyle/>
                    <a:p>
                      <a:r>
                        <a:rPr lang="en-US" sz="1000" dirty="0"/>
                        <a:t>0.028847 Hz</a:t>
                      </a:r>
                      <a:endParaRPr lang="en-US" sz="1000" b="1" dirty="0"/>
                    </a:p>
                  </a:txBody>
                  <a:tcPr/>
                </a:tc>
                <a:tc>
                  <a:txBody>
                    <a:bodyPr/>
                    <a:lstStyle/>
                    <a:p>
                      <a:r>
                        <a:rPr lang="en-US" sz="1000" dirty="0"/>
                        <a:t>0.026747 Hz</a:t>
                      </a:r>
                      <a:endParaRPr lang="en-US" sz="1000" b="1" dirty="0"/>
                    </a:p>
                  </a:txBody>
                  <a:tcPr/>
                </a:tc>
                <a:extLst>
                  <a:ext uri="{0D108BD9-81ED-4DB2-BD59-A6C34878D82A}">
                    <a16:rowId xmlns:a16="http://schemas.microsoft.com/office/drawing/2014/main" val="310062898"/>
                  </a:ext>
                </a:extLst>
              </a:tr>
              <a:tr h="280258">
                <a:tc>
                  <a:txBody>
                    <a:bodyPr/>
                    <a:lstStyle/>
                    <a:p>
                      <a:r>
                        <a:rPr lang="en-US" sz="1100" b="1" dirty="0"/>
                        <a:t>Coil Impedance</a:t>
                      </a:r>
                    </a:p>
                  </a:txBody>
                  <a:tcPr/>
                </a:tc>
                <a:tc>
                  <a:txBody>
                    <a:bodyPr/>
                    <a:lstStyle/>
                    <a:p>
                      <a:r>
                        <a:rPr lang="en-US" sz="1100" b="1" dirty="0"/>
                        <a:t>842.2736 Hz</a:t>
                      </a:r>
                    </a:p>
                  </a:txBody>
                  <a:tcPr/>
                </a:tc>
                <a:tc>
                  <a:txBody>
                    <a:bodyPr/>
                    <a:lstStyle/>
                    <a:p>
                      <a:endParaRPr lang="en-US" sz="1100" b="1" dirty="0"/>
                    </a:p>
                  </a:txBody>
                  <a:tcPr/>
                </a:tc>
                <a:extLst>
                  <a:ext uri="{0D108BD9-81ED-4DB2-BD59-A6C34878D82A}">
                    <a16:rowId xmlns:a16="http://schemas.microsoft.com/office/drawing/2014/main" val="2160597237"/>
                  </a:ext>
                </a:extLst>
              </a:tr>
              <a:tr h="297484">
                <a:tc>
                  <a:txBody>
                    <a:bodyPr/>
                    <a:lstStyle/>
                    <a:p>
                      <a:r>
                        <a:rPr lang="en-US" sz="1100" b="1" dirty="0"/>
                        <a:t>RC Network</a:t>
                      </a:r>
                    </a:p>
                  </a:txBody>
                  <a:tcPr/>
                </a:tc>
                <a:tc>
                  <a:txBody>
                    <a:bodyPr/>
                    <a:lstStyle/>
                    <a:p>
                      <a:r>
                        <a:rPr lang="en-US" sz="1100" b="1" dirty="0"/>
                        <a:t>89.2645 Hz</a:t>
                      </a:r>
                    </a:p>
                  </a:txBody>
                  <a:tcPr/>
                </a:tc>
                <a:tc>
                  <a:txBody>
                    <a:bodyPr/>
                    <a:lstStyle/>
                    <a:p>
                      <a:r>
                        <a:rPr lang="en-US" sz="1100" b="1" dirty="0"/>
                        <a:t>472.0885 Hz</a:t>
                      </a:r>
                    </a:p>
                  </a:txBody>
                  <a:tcPr/>
                </a:tc>
                <a:extLst>
                  <a:ext uri="{0D108BD9-81ED-4DB2-BD59-A6C34878D82A}">
                    <a16:rowId xmlns:a16="http://schemas.microsoft.com/office/drawing/2014/main" val="3162479393"/>
                  </a:ext>
                </a:extLst>
              </a:tr>
              <a:tr h="280799">
                <a:tc>
                  <a:txBody>
                    <a:bodyPr/>
                    <a:lstStyle/>
                    <a:p>
                      <a:r>
                        <a:rPr lang="en-US" sz="1100" b="1" dirty="0"/>
                        <a:t>SW Closed LP</a:t>
                      </a:r>
                    </a:p>
                  </a:txBody>
                  <a:tcPr/>
                </a:tc>
                <a:tc>
                  <a:txBody>
                    <a:bodyPr/>
                    <a:lstStyle/>
                    <a:p>
                      <a:r>
                        <a:rPr lang="en-US" sz="1100" b="1" dirty="0"/>
                        <a:t>10.3110 Hz</a:t>
                      </a:r>
                    </a:p>
                  </a:txBody>
                  <a:tcPr/>
                </a:tc>
                <a:tc>
                  <a:txBody>
                    <a:bodyPr/>
                    <a:lstStyle/>
                    <a:p>
                      <a:r>
                        <a:rPr lang="en-US" sz="1100" b="1" dirty="0"/>
                        <a:t>0.97697 Hz</a:t>
                      </a:r>
                    </a:p>
                  </a:txBody>
                  <a:tcPr/>
                </a:tc>
                <a:extLst>
                  <a:ext uri="{0D108BD9-81ED-4DB2-BD59-A6C34878D82A}">
                    <a16:rowId xmlns:a16="http://schemas.microsoft.com/office/drawing/2014/main" val="2861131554"/>
                  </a:ext>
                </a:extLst>
              </a:tr>
              <a:tr h="280258">
                <a:tc>
                  <a:txBody>
                    <a:bodyPr/>
                    <a:lstStyle/>
                    <a:p>
                      <a:r>
                        <a:rPr lang="en-US" sz="1000" dirty="0"/>
                        <a:t>?????</a:t>
                      </a:r>
                      <a:endParaRPr lang="en-US" sz="1000" b="1" dirty="0"/>
                    </a:p>
                  </a:txBody>
                  <a:tcPr/>
                </a:tc>
                <a:tc>
                  <a:txBody>
                    <a:bodyPr/>
                    <a:lstStyle/>
                    <a:p>
                      <a:r>
                        <a:rPr lang="en-US" sz="1000" dirty="0"/>
                        <a:t>4401.5227 Hz</a:t>
                      </a:r>
                      <a:endParaRPr lang="en-US" sz="1000" b="1" dirty="0"/>
                    </a:p>
                  </a:txBody>
                  <a:tcPr/>
                </a:tc>
                <a:tc>
                  <a:txBody>
                    <a:bodyPr/>
                    <a:lstStyle/>
                    <a:p>
                      <a:r>
                        <a:rPr lang="en-US" sz="1000" dirty="0"/>
                        <a:t>2798.8233 Hz</a:t>
                      </a:r>
                      <a:endParaRPr lang="en-US" sz="1000" b="1" dirty="0"/>
                    </a:p>
                  </a:txBody>
                  <a:tcPr/>
                </a:tc>
                <a:extLst>
                  <a:ext uri="{0D108BD9-81ED-4DB2-BD59-A6C34878D82A}">
                    <a16:rowId xmlns:a16="http://schemas.microsoft.com/office/drawing/2014/main" val="989812772"/>
                  </a:ext>
                </a:extLst>
              </a:tr>
              <a:tr h="410123">
                <a:tc>
                  <a:txBody>
                    <a:bodyPr/>
                    <a:lstStyle/>
                    <a:p>
                      <a:r>
                        <a:rPr lang="en-US" sz="1000" dirty="0"/>
                        <a:t>Cable impedance?</a:t>
                      </a:r>
                      <a:endParaRPr lang="en-US" sz="1000" b="1" dirty="0"/>
                    </a:p>
                  </a:txBody>
                  <a:tcPr/>
                </a:tc>
                <a:tc>
                  <a:txBody>
                    <a:bodyPr/>
                    <a:lstStyle/>
                    <a:p>
                      <a:endParaRPr lang="en-US" sz="1000" b="1" dirty="0"/>
                    </a:p>
                  </a:txBody>
                  <a:tcPr/>
                </a:tc>
                <a:tc>
                  <a:txBody>
                    <a:bodyPr/>
                    <a:lstStyle/>
                    <a:p>
                      <a:r>
                        <a:rPr lang="en-US" sz="1000" dirty="0"/>
                        <a:t>pair(21118.6667 Hz, </a:t>
                      </a:r>
                    </a:p>
                    <a:p>
                      <a:r>
                        <a:rPr lang="en-US" sz="1000" dirty="0"/>
                        <a:t>        42.1804 deg)</a:t>
                      </a:r>
                      <a:endParaRPr lang="en-US" sz="1000" b="1" dirty="0"/>
                    </a:p>
                  </a:txBody>
                  <a:tcPr/>
                </a:tc>
                <a:extLst>
                  <a:ext uri="{0D108BD9-81ED-4DB2-BD59-A6C34878D82A}">
                    <a16:rowId xmlns:a16="http://schemas.microsoft.com/office/drawing/2014/main" val="2600755705"/>
                  </a:ext>
                </a:extLst>
              </a:tr>
            </a:tbl>
          </a:graphicData>
        </a:graphic>
      </p:graphicFrame>
      <p:sp>
        <p:nvSpPr>
          <p:cNvPr id="28" name="TextBox 27">
            <a:extLst>
              <a:ext uri="{FF2B5EF4-FFF2-40B4-BE49-F238E27FC236}">
                <a16:creationId xmlns:a16="http://schemas.microsoft.com/office/drawing/2014/main" id="{8C510055-F751-9844-92F6-DD775C88333B}"/>
              </a:ext>
            </a:extLst>
          </p:cNvPr>
          <p:cNvSpPr txBox="1"/>
          <p:nvPr/>
        </p:nvSpPr>
        <p:spPr>
          <a:xfrm>
            <a:off x="625642" y="2995862"/>
            <a:ext cx="3633537" cy="923330"/>
          </a:xfrm>
          <a:prstGeom prst="rect">
            <a:avLst/>
          </a:prstGeom>
          <a:noFill/>
        </p:spPr>
        <p:txBody>
          <a:bodyPr wrap="square" rtlCol="0">
            <a:spAutoFit/>
          </a:bodyPr>
          <a:lstStyle/>
          <a:p>
            <a:r>
              <a:rPr lang="en-US" dirty="0" err="1"/>
              <a:t>Hrmm</a:t>
            </a:r>
            <a:r>
              <a:rPr lang="en-US" dirty="0"/>
              <a:t>… </a:t>
            </a:r>
            <a:r>
              <a:rPr lang="en-US" dirty="0">
                <a:solidFill>
                  <a:schemeClr val="accent2"/>
                </a:solidFill>
              </a:rPr>
              <a:t>State 2</a:t>
            </a:r>
            <a:r>
              <a:rPr lang="en-US" dirty="0"/>
              <a:t> fit </a:t>
            </a:r>
            <a:r>
              <a:rPr lang="en-US" dirty="0" err="1"/>
              <a:t>f</a:t>
            </a:r>
            <a:r>
              <a:rPr lang="en-US" baseline="-25000" dirty="0" err="1"/>
              <a:t>z</a:t>
            </a:r>
            <a:r>
              <a:rPr lang="en-US" dirty="0" err="1"/>
              <a:t>:f</a:t>
            </a:r>
            <a:r>
              <a:rPr lang="en-US" baseline="-25000" dirty="0" err="1"/>
              <a:t>p</a:t>
            </a:r>
            <a:r>
              <a:rPr lang="en-US" dirty="0"/>
              <a:t> numbers are pretty different from </a:t>
            </a:r>
            <a:r>
              <a:rPr lang="en-US" dirty="0">
                <a:solidFill>
                  <a:schemeClr val="bg1">
                    <a:lumMod val="50000"/>
                  </a:schemeClr>
                </a:solidFill>
              </a:rPr>
              <a:t>State 1</a:t>
            </a:r>
            <a:r>
              <a:rPr lang="en-US" dirty="0"/>
              <a:t> fit and </a:t>
            </a:r>
            <a:r>
              <a:rPr lang="en-US" dirty="0">
                <a:solidFill>
                  <a:schemeClr val="accent1">
                    <a:lumMod val="60000"/>
                    <a:lumOff val="40000"/>
                  </a:schemeClr>
                </a:solidFill>
              </a:rPr>
              <a:t>State 2/1 </a:t>
            </a:r>
            <a:r>
              <a:rPr lang="en-US" dirty="0"/>
              <a:t>fit, except for LP1 values</a:t>
            </a:r>
          </a:p>
        </p:txBody>
      </p:sp>
      <p:sp>
        <p:nvSpPr>
          <p:cNvPr id="29" name="Rectangle 28">
            <a:extLst>
              <a:ext uri="{FF2B5EF4-FFF2-40B4-BE49-F238E27FC236}">
                <a16:creationId xmlns:a16="http://schemas.microsoft.com/office/drawing/2014/main" id="{7E7B7B94-4E7B-E74C-93E3-999778639624}"/>
              </a:ext>
            </a:extLst>
          </p:cNvPr>
          <p:cNvSpPr/>
          <p:nvPr/>
        </p:nvSpPr>
        <p:spPr>
          <a:xfrm>
            <a:off x="670019" y="645513"/>
            <a:ext cx="3331105" cy="369332"/>
          </a:xfrm>
          <a:prstGeom prst="rect">
            <a:avLst/>
          </a:prstGeom>
        </p:spPr>
        <p:txBody>
          <a:bodyPr wrap="none">
            <a:spAutoFit/>
          </a:bodyPr>
          <a:lstStyle/>
          <a:p>
            <a:r>
              <a:rPr lang="en-US" dirty="0">
                <a:solidFill>
                  <a:schemeClr val="bg1">
                    <a:lumMod val="50000"/>
                  </a:schemeClr>
                </a:solidFill>
              </a:rPr>
              <a:t>State 1</a:t>
            </a:r>
            <a:r>
              <a:rPr lang="en-US" dirty="0"/>
              <a:t> fit and </a:t>
            </a:r>
            <a:r>
              <a:rPr lang="en-US" dirty="0">
                <a:solidFill>
                  <a:schemeClr val="accent1">
                    <a:lumMod val="60000"/>
                    <a:lumOff val="40000"/>
                  </a:schemeClr>
                </a:solidFill>
              </a:rPr>
              <a:t>State 2/1 </a:t>
            </a:r>
            <a:r>
              <a:rPr lang="en-US" dirty="0"/>
              <a:t>fit results</a:t>
            </a:r>
          </a:p>
        </p:txBody>
      </p:sp>
      <p:sp>
        <p:nvSpPr>
          <p:cNvPr id="30" name="Rectangle 29">
            <a:extLst>
              <a:ext uri="{FF2B5EF4-FFF2-40B4-BE49-F238E27FC236}">
                <a16:creationId xmlns:a16="http://schemas.microsoft.com/office/drawing/2014/main" id="{62A517B9-AD97-E841-AE04-05B565F9DED3}"/>
              </a:ext>
            </a:extLst>
          </p:cNvPr>
          <p:cNvSpPr/>
          <p:nvPr/>
        </p:nvSpPr>
        <p:spPr>
          <a:xfrm>
            <a:off x="5975664" y="440976"/>
            <a:ext cx="1762790" cy="369332"/>
          </a:xfrm>
          <a:prstGeom prst="rect">
            <a:avLst/>
          </a:prstGeom>
        </p:spPr>
        <p:txBody>
          <a:bodyPr wrap="none">
            <a:spAutoFit/>
          </a:bodyPr>
          <a:lstStyle/>
          <a:p>
            <a:r>
              <a:rPr lang="en-US" dirty="0">
                <a:solidFill>
                  <a:schemeClr val="accent2"/>
                </a:solidFill>
              </a:rPr>
              <a:t>State 2</a:t>
            </a:r>
            <a:r>
              <a:rPr lang="en-US" dirty="0"/>
              <a:t> fit results</a:t>
            </a:r>
          </a:p>
        </p:txBody>
      </p:sp>
      <p:cxnSp>
        <p:nvCxnSpPr>
          <p:cNvPr id="32" name="Straight Connector 31">
            <a:extLst>
              <a:ext uri="{FF2B5EF4-FFF2-40B4-BE49-F238E27FC236}">
                <a16:creationId xmlns:a16="http://schemas.microsoft.com/office/drawing/2014/main" id="{93B17F1A-2160-4C49-BE11-0716F270B360}"/>
              </a:ext>
            </a:extLst>
          </p:cNvPr>
          <p:cNvCxnSpPr>
            <a:cxnSpLocks/>
          </p:cNvCxnSpPr>
          <p:nvPr/>
        </p:nvCxnSpPr>
        <p:spPr>
          <a:xfrm flipV="1">
            <a:off x="4769224" y="502026"/>
            <a:ext cx="1" cy="628425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48" name="Picture 47" descr="A picture containing drawing, table&#10;&#10;Description automatically generated">
            <a:extLst>
              <a:ext uri="{FF2B5EF4-FFF2-40B4-BE49-F238E27FC236}">
                <a16:creationId xmlns:a16="http://schemas.microsoft.com/office/drawing/2014/main" id="{0443AD8D-095E-5944-B00E-41CCFB830A61}"/>
              </a:ext>
            </a:extLst>
          </p:cNvPr>
          <p:cNvPicPr>
            <a:picLocks noChangeAspect="1"/>
          </p:cNvPicPr>
          <p:nvPr/>
        </p:nvPicPr>
        <p:blipFill>
          <a:blip r:embed="rId2"/>
          <a:stretch>
            <a:fillRect/>
          </a:stretch>
        </p:blipFill>
        <p:spPr>
          <a:xfrm rot="5400000">
            <a:off x="7176427" y="1637321"/>
            <a:ext cx="239712" cy="479423"/>
          </a:xfrm>
          <a:prstGeom prst="rect">
            <a:avLst/>
          </a:prstGeom>
        </p:spPr>
      </p:pic>
      <p:pic>
        <p:nvPicPr>
          <p:cNvPr id="50" name="Picture 49" descr="A picture containing drawing, table&#10;&#10;Description automatically generated">
            <a:extLst>
              <a:ext uri="{FF2B5EF4-FFF2-40B4-BE49-F238E27FC236}">
                <a16:creationId xmlns:a16="http://schemas.microsoft.com/office/drawing/2014/main" id="{079458D0-D74F-2A45-BF2A-7CEB51C35B2E}"/>
              </a:ext>
            </a:extLst>
          </p:cNvPr>
          <p:cNvPicPr>
            <a:picLocks noChangeAspect="1"/>
          </p:cNvPicPr>
          <p:nvPr/>
        </p:nvPicPr>
        <p:blipFill>
          <a:blip r:embed="rId2"/>
          <a:stretch>
            <a:fillRect/>
          </a:stretch>
        </p:blipFill>
        <p:spPr>
          <a:xfrm rot="5400000">
            <a:off x="7176427" y="1052105"/>
            <a:ext cx="239712" cy="479423"/>
          </a:xfrm>
          <a:prstGeom prst="rect">
            <a:avLst/>
          </a:prstGeom>
        </p:spPr>
      </p:pic>
      <p:pic>
        <p:nvPicPr>
          <p:cNvPr id="51" name="Picture 50" descr="A picture containing drawing, table&#10;&#10;Description automatically generated">
            <a:extLst>
              <a:ext uri="{FF2B5EF4-FFF2-40B4-BE49-F238E27FC236}">
                <a16:creationId xmlns:a16="http://schemas.microsoft.com/office/drawing/2014/main" id="{E8666C3C-DD7A-924D-AE03-5A90B0A363EA}"/>
              </a:ext>
            </a:extLst>
          </p:cNvPr>
          <p:cNvPicPr>
            <a:picLocks noChangeAspect="1"/>
          </p:cNvPicPr>
          <p:nvPr/>
        </p:nvPicPr>
        <p:blipFill>
          <a:blip r:embed="rId2"/>
          <a:stretch>
            <a:fillRect/>
          </a:stretch>
        </p:blipFill>
        <p:spPr>
          <a:xfrm rot="5400000">
            <a:off x="8645563" y="1058202"/>
            <a:ext cx="239712" cy="479423"/>
          </a:xfrm>
          <a:prstGeom prst="rect">
            <a:avLst/>
          </a:prstGeom>
        </p:spPr>
      </p:pic>
      <p:pic>
        <p:nvPicPr>
          <p:cNvPr id="52" name="Picture 51" descr="A picture containing drawing, table&#10;&#10;Description automatically generated">
            <a:extLst>
              <a:ext uri="{FF2B5EF4-FFF2-40B4-BE49-F238E27FC236}">
                <a16:creationId xmlns:a16="http://schemas.microsoft.com/office/drawing/2014/main" id="{A2777A5B-71B9-6D41-A0A5-CD8931A35A98}"/>
              </a:ext>
            </a:extLst>
          </p:cNvPr>
          <p:cNvPicPr>
            <a:picLocks noChangeAspect="1"/>
          </p:cNvPicPr>
          <p:nvPr/>
        </p:nvPicPr>
        <p:blipFill>
          <a:blip r:embed="rId2"/>
          <a:stretch>
            <a:fillRect/>
          </a:stretch>
        </p:blipFill>
        <p:spPr>
          <a:xfrm rot="5400000">
            <a:off x="7194715" y="3386874"/>
            <a:ext cx="239712" cy="479423"/>
          </a:xfrm>
          <a:prstGeom prst="rect">
            <a:avLst/>
          </a:prstGeom>
        </p:spPr>
      </p:pic>
      <p:pic>
        <p:nvPicPr>
          <p:cNvPr id="53" name="Picture 52" descr="A picture containing drawing, table&#10;&#10;Description automatically generated">
            <a:extLst>
              <a:ext uri="{FF2B5EF4-FFF2-40B4-BE49-F238E27FC236}">
                <a16:creationId xmlns:a16="http://schemas.microsoft.com/office/drawing/2014/main" id="{5EAAF736-4B07-D741-9314-7A6C8A3F50F5}"/>
              </a:ext>
            </a:extLst>
          </p:cNvPr>
          <p:cNvPicPr>
            <a:picLocks noChangeAspect="1"/>
          </p:cNvPicPr>
          <p:nvPr/>
        </p:nvPicPr>
        <p:blipFill>
          <a:blip r:embed="rId2"/>
          <a:stretch>
            <a:fillRect/>
          </a:stretch>
        </p:blipFill>
        <p:spPr>
          <a:xfrm rot="5400000">
            <a:off x="8676043" y="3392971"/>
            <a:ext cx="239712" cy="479423"/>
          </a:xfrm>
          <a:prstGeom prst="rect">
            <a:avLst/>
          </a:prstGeom>
        </p:spPr>
      </p:pic>
      <p:pic>
        <p:nvPicPr>
          <p:cNvPr id="55" name="Picture 54" descr="A picture containing drawing&#10;&#10;Description automatically generated">
            <a:extLst>
              <a:ext uri="{FF2B5EF4-FFF2-40B4-BE49-F238E27FC236}">
                <a16:creationId xmlns:a16="http://schemas.microsoft.com/office/drawing/2014/main" id="{A3DEC90B-1A38-A042-94A1-145EE58F5181}"/>
              </a:ext>
            </a:extLst>
          </p:cNvPr>
          <p:cNvPicPr>
            <a:picLocks noChangeAspect="1"/>
          </p:cNvPicPr>
          <p:nvPr/>
        </p:nvPicPr>
        <p:blipFill>
          <a:blip r:embed="rId3"/>
          <a:stretch>
            <a:fillRect/>
          </a:stretch>
        </p:blipFill>
        <p:spPr>
          <a:xfrm rot="5400000">
            <a:off x="7180993" y="1339696"/>
            <a:ext cx="239713" cy="479426"/>
          </a:xfrm>
          <a:prstGeom prst="rect">
            <a:avLst/>
          </a:prstGeom>
        </p:spPr>
      </p:pic>
      <p:pic>
        <p:nvPicPr>
          <p:cNvPr id="56" name="Picture 55" descr="A picture containing drawing&#10;&#10;Description automatically generated">
            <a:extLst>
              <a:ext uri="{FF2B5EF4-FFF2-40B4-BE49-F238E27FC236}">
                <a16:creationId xmlns:a16="http://schemas.microsoft.com/office/drawing/2014/main" id="{7B1D49CC-CCEC-124D-91A2-47923658E807}"/>
              </a:ext>
            </a:extLst>
          </p:cNvPr>
          <p:cNvPicPr>
            <a:picLocks noChangeAspect="1"/>
          </p:cNvPicPr>
          <p:nvPr/>
        </p:nvPicPr>
        <p:blipFill>
          <a:blip r:embed="rId3"/>
          <a:stretch>
            <a:fillRect/>
          </a:stretch>
        </p:blipFill>
        <p:spPr>
          <a:xfrm rot="5400000">
            <a:off x="8662510" y="1632303"/>
            <a:ext cx="239713" cy="479426"/>
          </a:xfrm>
          <a:prstGeom prst="rect">
            <a:avLst/>
          </a:prstGeom>
        </p:spPr>
      </p:pic>
      <p:pic>
        <p:nvPicPr>
          <p:cNvPr id="57" name="Picture 56" descr="A picture containing drawing&#10;&#10;Description automatically generated">
            <a:extLst>
              <a:ext uri="{FF2B5EF4-FFF2-40B4-BE49-F238E27FC236}">
                <a16:creationId xmlns:a16="http://schemas.microsoft.com/office/drawing/2014/main" id="{3A8587B8-FC30-B640-870B-9F76C6AE0731}"/>
              </a:ext>
            </a:extLst>
          </p:cNvPr>
          <p:cNvPicPr>
            <a:picLocks noChangeAspect="1"/>
          </p:cNvPicPr>
          <p:nvPr/>
        </p:nvPicPr>
        <p:blipFill>
          <a:blip r:embed="rId4"/>
          <a:stretch>
            <a:fillRect/>
          </a:stretch>
        </p:blipFill>
        <p:spPr>
          <a:xfrm rot="5400000" flipH="1">
            <a:off x="7191805" y="6063432"/>
            <a:ext cx="243621" cy="492538"/>
          </a:xfrm>
          <a:prstGeom prst="rect">
            <a:avLst/>
          </a:prstGeom>
        </p:spPr>
      </p:pic>
      <p:pic>
        <p:nvPicPr>
          <p:cNvPr id="58" name="Picture 57" descr="A picture containing drawing&#10;&#10;Description automatically generated">
            <a:extLst>
              <a:ext uri="{FF2B5EF4-FFF2-40B4-BE49-F238E27FC236}">
                <a16:creationId xmlns:a16="http://schemas.microsoft.com/office/drawing/2014/main" id="{A4F52AC1-7312-CF43-A934-FE50B9FE67FA}"/>
              </a:ext>
            </a:extLst>
          </p:cNvPr>
          <p:cNvPicPr>
            <a:picLocks noChangeAspect="1"/>
          </p:cNvPicPr>
          <p:nvPr/>
        </p:nvPicPr>
        <p:blipFill>
          <a:blip r:embed="rId4"/>
          <a:stretch>
            <a:fillRect/>
          </a:stretch>
        </p:blipFill>
        <p:spPr>
          <a:xfrm rot="5400000" flipH="1">
            <a:off x="8702768" y="6069979"/>
            <a:ext cx="243621" cy="492538"/>
          </a:xfrm>
          <a:prstGeom prst="rect">
            <a:avLst/>
          </a:prstGeom>
        </p:spPr>
      </p:pic>
      <p:pic>
        <p:nvPicPr>
          <p:cNvPr id="59" name="Picture 58" descr="A picture containing drawing&#10;&#10;Description automatically generated">
            <a:extLst>
              <a:ext uri="{FF2B5EF4-FFF2-40B4-BE49-F238E27FC236}">
                <a16:creationId xmlns:a16="http://schemas.microsoft.com/office/drawing/2014/main" id="{96EAB235-DFB9-0744-B3AF-58FB7EFE9033}"/>
              </a:ext>
            </a:extLst>
          </p:cNvPr>
          <p:cNvPicPr>
            <a:picLocks noChangeAspect="1"/>
          </p:cNvPicPr>
          <p:nvPr/>
        </p:nvPicPr>
        <p:blipFill>
          <a:blip r:embed="rId3"/>
          <a:stretch>
            <a:fillRect/>
          </a:stretch>
        </p:blipFill>
        <p:spPr>
          <a:xfrm rot="5400000">
            <a:off x="8680609" y="2644238"/>
            <a:ext cx="239713" cy="479426"/>
          </a:xfrm>
          <a:prstGeom prst="rect">
            <a:avLst/>
          </a:prstGeom>
        </p:spPr>
      </p:pic>
      <p:pic>
        <p:nvPicPr>
          <p:cNvPr id="60" name="Picture 59" descr="A picture containing drawing&#10;&#10;Description automatically generated">
            <a:extLst>
              <a:ext uri="{FF2B5EF4-FFF2-40B4-BE49-F238E27FC236}">
                <a16:creationId xmlns:a16="http://schemas.microsoft.com/office/drawing/2014/main" id="{22C20F20-51DC-A045-977E-2E038ABB7FF7}"/>
              </a:ext>
            </a:extLst>
          </p:cNvPr>
          <p:cNvPicPr>
            <a:picLocks noChangeAspect="1"/>
          </p:cNvPicPr>
          <p:nvPr/>
        </p:nvPicPr>
        <p:blipFill>
          <a:blip r:embed="rId4"/>
          <a:stretch>
            <a:fillRect/>
          </a:stretch>
        </p:blipFill>
        <p:spPr>
          <a:xfrm rot="5400000" flipH="1">
            <a:off x="8663405" y="2207981"/>
            <a:ext cx="243621" cy="492538"/>
          </a:xfrm>
          <a:prstGeom prst="rect">
            <a:avLst/>
          </a:prstGeom>
        </p:spPr>
      </p:pic>
      <p:pic>
        <p:nvPicPr>
          <p:cNvPr id="61" name="Picture 60" descr="A picture containing drawing&#10;&#10;Description automatically generated">
            <a:extLst>
              <a:ext uri="{FF2B5EF4-FFF2-40B4-BE49-F238E27FC236}">
                <a16:creationId xmlns:a16="http://schemas.microsoft.com/office/drawing/2014/main" id="{F16E31D8-FA55-F841-AF97-B6763E901FD5}"/>
              </a:ext>
            </a:extLst>
          </p:cNvPr>
          <p:cNvPicPr>
            <a:picLocks noChangeAspect="1"/>
          </p:cNvPicPr>
          <p:nvPr/>
        </p:nvPicPr>
        <p:blipFill>
          <a:blip r:embed="rId4"/>
          <a:stretch>
            <a:fillRect/>
          </a:stretch>
        </p:blipFill>
        <p:spPr>
          <a:xfrm rot="5400000" flipH="1">
            <a:off x="7171240" y="2200530"/>
            <a:ext cx="243621" cy="492538"/>
          </a:xfrm>
          <a:prstGeom prst="rect">
            <a:avLst/>
          </a:prstGeom>
        </p:spPr>
      </p:pic>
      <p:pic>
        <p:nvPicPr>
          <p:cNvPr id="62" name="Picture 61" descr="A picture containing drawing, table&#10;&#10;Description automatically generated">
            <a:extLst>
              <a:ext uri="{FF2B5EF4-FFF2-40B4-BE49-F238E27FC236}">
                <a16:creationId xmlns:a16="http://schemas.microsoft.com/office/drawing/2014/main" id="{50743276-809C-EF4A-8594-4A0D5E3CE5FE}"/>
              </a:ext>
            </a:extLst>
          </p:cNvPr>
          <p:cNvPicPr>
            <a:picLocks noChangeAspect="1"/>
          </p:cNvPicPr>
          <p:nvPr/>
        </p:nvPicPr>
        <p:blipFill>
          <a:blip r:embed="rId2"/>
          <a:stretch>
            <a:fillRect/>
          </a:stretch>
        </p:blipFill>
        <p:spPr>
          <a:xfrm rot="5400000">
            <a:off x="7182523" y="1923834"/>
            <a:ext cx="239712" cy="479423"/>
          </a:xfrm>
          <a:prstGeom prst="rect">
            <a:avLst/>
          </a:prstGeom>
        </p:spPr>
      </p:pic>
      <p:pic>
        <p:nvPicPr>
          <p:cNvPr id="63" name="Picture 62" descr="A picture containing drawing, table&#10;&#10;Description automatically generated">
            <a:extLst>
              <a:ext uri="{FF2B5EF4-FFF2-40B4-BE49-F238E27FC236}">
                <a16:creationId xmlns:a16="http://schemas.microsoft.com/office/drawing/2014/main" id="{ADD37C41-7755-C440-94B5-793F92BED9B8}"/>
              </a:ext>
            </a:extLst>
          </p:cNvPr>
          <p:cNvPicPr>
            <a:picLocks noChangeAspect="1"/>
          </p:cNvPicPr>
          <p:nvPr/>
        </p:nvPicPr>
        <p:blipFill>
          <a:blip r:embed="rId2"/>
          <a:stretch>
            <a:fillRect/>
          </a:stretch>
        </p:blipFill>
        <p:spPr>
          <a:xfrm rot="5400000">
            <a:off x="8663851" y="1917739"/>
            <a:ext cx="239712" cy="479423"/>
          </a:xfrm>
          <a:prstGeom prst="rect">
            <a:avLst/>
          </a:prstGeom>
        </p:spPr>
      </p:pic>
      <p:pic>
        <p:nvPicPr>
          <p:cNvPr id="64" name="Picture 63" descr="A picture containing drawing, table&#10;&#10;Description automatically generated">
            <a:extLst>
              <a:ext uri="{FF2B5EF4-FFF2-40B4-BE49-F238E27FC236}">
                <a16:creationId xmlns:a16="http://schemas.microsoft.com/office/drawing/2014/main" id="{3A1125EE-16AF-8C47-8186-09A74D71707E}"/>
              </a:ext>
            </a:extLst>
          </p:cNvPr>
          <p:cNvPicPr>
            <a:picLocks noChangeAspect="1"/>
          </p:cNvPicPr>
          <p:nvPr/>
        </p:nvPicPr>
        <p:blipFill>
          <a:blip r:embed="rId2"/>
          <a:stretch>
            <a:fillRect/>
          </a:stretch>
        </p:blipFill>
        <p:spPr>
          <a:xfrm rot="5400000">
            <a:off x="7200811" y="3673387"/>
            <a:ext cx="239712" cy="479423"/>
          </a:xfrm>
          <a:prstGeom prst="rect">
            <a:avLst/>
          </a:prstGeom>
        </p:spPr>
      </p:pic>
      <p:pic>
        <p:nvPicPr>
          <p:cNvPr id="65" name="Picture 64" descr="A picture containing drawing, table&#10;&#10;Description automatically generated">
            <a:extLst>
              <a:ext uri="{FF2B5EF4-FFF2-40B4-BE49-F238E27FC236}">
                <a16:creationId xmlns:a16="http://schemas.microsoft.com/office/drawing/2014/main" id="{F8701956-2A82-1B4B-852B-4F7CE8C6F234}"/>
              </a:ext>
            </a:extLst>
          </p:cNvPr>
          <p:cNvPicPr>
            <a:picLocks noChangeAspect="1"/>
          </p:cNvPicPr>
          <p:nvPr/>
        </p:nvPicPr>
        <p:blipFill>
          <a:blip r:embed="rId2"/>
          <a:stretch>
            <a:fillRect/>
          </a:stretch>
        </p:blipFill>
        <p:spPr>
          <a:xfrm rot="5400000">
            <a:off x="8682139" y="3679484"/>
            <a:ext cx="239712" cy="479423"/>
          </a:xfrm>
          <a:prstGeom prst="rect">
            <a:avLst/>
          </a:prstGeom>
        </p:spPr>
      </p:pic>
      <p:pic>
        <p:nvPicPr>
          <p:cNvPr id="66" name="Picture 65" descr="A picture containing drawing&#10;&#10;Description automatically generated">
            <a:extLst>
              <a:ext uri="{FF2B5EF4-FFF2-40B4-BE49-F238E27FC236}">
                <a16:creationId xmlns:a16="http://schemas.microsoft.com/office/drawing/2014/main" id="{47ED689E-DD87-6D4B-8765-3044F6D62DF4}"/>
              </a:ext>
            </a:extLst>
          </p:cNvPr>
          <p:cNvPicPr>
            <a:picLocks noChangeAspect="1"/>
          </p:cNvPicPr>
          <p:nvPr/>
        </p:nvPicPr>
        <p:blipFill>
          <a:blip r:embed="rId3"/>
          <a:stretch>
            <a:fillRect/>
          </a:stretch>
        </p:blipFill>
        <p:spPr>
          <a:xfrm rot="5400000">
            <a:off x="7199472" y="3971070"/>
            <a:ext cx="239713" cy="479426"/>
          </a:xfrm>
          <a:prstGeom prst="rect">
            <a:avLst/>
          </a:prstGeom>
        </p:spPr>
      </p:pic>
      <p:pic>
        <p:nvPicPr>
          <p:cNvPr id="67" name="Picture 66" descr="A picture containing drawing&#10;&#10;Description automatically generated">
            <a:extLst>
              <a:ext uri="{FF2B5EF4-FFF2-40B4-BE49-F238E27FC236}">
                <a16:creationId xmlns:a16="http://schemas.microsoft.com/office/drawing/2014/main" id="{13DF9581-E83E-A641-803F-B20364347EB5}"/>
              </a:ext>
            </a:extLst>
          </p:cNvPr>
          <p:cNvPicPr>
            <a:picLocks noChangeAspect="1"/>
          </p:cNvPicPr>
          <p:nvPr/>
        </p:nvPicPr>
        <p:blipFill>
          <a:blip r:embed="rId3"/>
          <a:stretch>
            <a:fillRect/>
          </a:stretch>
        </p:blipFill>
        <p:spPr>
          <a:xfrm rot="5400000">
            <a:off x="8692992" y="3964976"/>
            <a:ext cx="239713" cy="479426"/>
          </a:xfrm>
          <a:prstGeom prst="rect">
            <a:avLst/>
          </a:prstGeom>
        </p:spPr>
      </p:pic>
      <p:pic>
        <p:nvPicPr>
          <p:cNvPr id="68" name="Picture 67" descr="A picture containing drawing, table&#10;&#10;Description automatically generated">
            <a:extLst>
              <a:ext uri="{FF2B5EF4-FFF2-40B4-BE49-F238E27FC236}">
                <a16:creationId xmlns:a16="http://schemas.microsoft.com/office/drawing/2014/main" id="{72BBE7B4-114A-1545-97D6-6D82BF3A6B94}"/>
              </a:ext>
            </a:extLst>
          </p:cNvPr>
          <p:cNvPicPr>
            <a:picLocks noChangeAspect="1"/>
          </p:cNvPicPr>
          <p:nvPr/>
        </p:nvPicPr>
        <p:blipFill>
          <a:blip r:embed="rId2"/>
          <a:stretch>
            <a:fillRect/>
          </a:stretch>
        </p:blipFill>
        <p:spPr>
          <a:xfrm rot="5400000">
            <a:off x="7206907" y="4240316"/>
            <a:ext cx="239712" cy="479423"/>
          </a:xfrm>
          <a:prstGeom prst="rect">
            <a:avLst/>
          </a:prstGeom>
        </p:spPr>
      </p:pic>
      <p:pic>
        <p:nvPicPr>
          <p:cNvPr id="69" name="Picture 68" descr="A picture containing drawing, table&#10;&#10;Description automatically generated">
            <a:extLst>
              <a:ext uri="{FF2B5EF4-FFF2-40B4-BE49-F238E27FC236}">
                <a16:creationId xmlns:a16="http://schemas.microsoft.com/office/drawing/2014/main" id="{23318C3D-E4B0-674B-936C-E83788C53D5C}"/>
              </a:ext>
            </a:extLst>
          </p:cNvPr>
          <p:cNvPicPr>
            <a:picLocks noChangeAspect="1"/>
          </p:cNvPicPr>
          <p:nvPr/>
        </p:nvPicPr>
        <p:blipFill>
          <a:blip r:embed="rId2"/>
          <a:stretch>
            <a:fillRect/>
          </a:stretch>
        </p:blipFill>
        <p:spPr>
          <a:xfrm rot="5400000">
            <a:off x="7200811" y="4514636"/>
            <a:ext cx="239712" cy="479423"/>
          </a:xfrm>
          <a:prstGeom prst="rect">
            <a:avLst/>
          </a:prstGeom>
        </p:spPr>
      </p:pic>
      <p:pic>
        <p:nvPicPr>
          <p:cNvPr id="70" name="Picture 69" descr="A picture containing drawing, table&#10;&#10;Description automatically generated">
            <a:extLst>
              <a:ext uri="{FF2B5EF4-FFF2-40B4-BE49-F238E27FC236}">
                <a16:creationId xmlns:a16="http://schemas.microsoft.com/office/drawing/2014/main" id="{C974C501-56A0-9B4D-96D9-D1EC8A5FC761}"/>
              </a:ext>
            </a:extLst>
          </p:cNvPr>
          <p:cNvPicPr>
            <a:picLocks noChangeAspect="1"/>
          </p:cNvPicPr>
          <p:nvPr/>
        </p:nvPicPr>
        <p:blipFill>
          <a:blip r:embed="rId2"/>
          <a:stretch>
            <a:fillRect/>
          </a:stretch>
        </p:blipFill>
        <p:spPr>
          <a:xfrm rot="5400000">
            <a:off x="8694331" y="4520734"/>
            <a:ext cx="239712" cy="479423"/>
          </a:xfrm>
          <a:prstGeom prst="rect">
            <a:avLst/>
          </a:prstGeom>
        </p:spPr>
      </p:pic>
      <p:pic>
        <p:nvPicPr>
          <p:cNvPr id="71" name="Picture 70" descr="A picture containing drawing, table&#10;&#10;Description automatically generated">
            <a:extLst>
              <a:ext uri="{FF2B5EF4-FFF2-40B4-BE49-F238E27FC236}">
                <a16:creationId xmlns:a16="http://schemas.microsoft.com/office/drawing/2014/main" id="{28F6D3F7-7256-254F-B7D9-68590FB82431}"/>
              </a:ext>
            </a:extLst>
          </p:cNvPr>
          <p:cNvPicPr>
            <a:picLocks noChangeAspect="1"/>
          </p:cNvPicPr>
          <p:nvPr/>
        </p:nvPicPr>
        <p:blipFill>
          <a:blip r:embed="rId2"/>
          <a:stretch>
            <a:fillRect/>
          </a:stretch>
        </p:blipFill>
        <p:spPr>
          <a:xfrm rot="5400000">
            <a:off x="7206907" y="4813340"/>
            <a:ext cx="239712" cy="479423"/>
          </a:xfrm>
          <a:prstGeom prst="rect">
            <a:avLst/>
          </a:prstGeom>
        </p:spPr>
      </p:pic>
      <p:pic>
        <p:nvPicPr>
          <p:cNvPr id="72" name="Picture 71" descr="A picture containing drawing, table&#10;&#10;Description automatically generated">
            <a:extLst>
              <a:ext uri="{FF2B5EF4-FFF2-40B4-BE49-F238E27FC236}">
                <a16:creationId xmlns:a16="http://schemas.microsoft.com/office/drawing/2014/main" id="{444DA0DE-E0A3-5641-9715-ACAC8383ADF7}"/>
              </a:ext>
            </a:extLst>
          </p:cNvPr>
          <p:cNvPicPr>
            <a:picLocks noChangeAspect="1"/>
          </p:cNvPicPr>
          <p:nvPr/>
        </p:nvPicPr>
        <p:blipFill>
          <a:blip r:embed="rId2"/>
          <a:stretch>
            <a:fillRect/>
          </a:stretch>
        </p:blipFill>
        <p:spPr>
          <a:xfrm rot="5400000">
            <a:off x="8700427" y="4819438"/>
            <a:ext cx="239712" cy="479423"/>
          </a:xfrm>
          <a:prstGeom prst="rect">
            <a:avLst/>
          </a:prstGeom>
        </p:spPr>
      </p:pic>
      <p:pic>
        <p:nvPicPr>
          <p:cNvPr id="73" name="Picture 72" descr="A picture containing drawing&#10;&#10;Description automatically generated">
            <a:extLst>
              <a:ext uri="{FF2B5EF4-FFF2-40B4-BE49-F238E27FC236}">
                <a16:creationId xmlns:a16="http://schemas.microsoft.com/office/drawing/2014/main" id="{5B9E9302-F4B1-504B-B55C-41CEB9ECEB51}"/>
              </a:ext>
            </a:extLst>
          </p:cNvPr>
          <p:cNvPicPr>
            <a:picLocks noChangeAspect="1"/>
          </p:cNvPicPr>
          <p:nvPr/>
        </p:nvPicPr>
        <p:blipFill>
          <a:blip r:embed="rId4"/>
          <a:stretch>
            <a:fillRect/>
          </a:stretch>
        </p:blipFill>
        <p:spPr>
          <a:xfrm rot="5400000" flipH="1">
            <a:off x="8693885" y="5103581"/>
            <a:ext cx="243621" cy="492538"/>
          </a:xfrm>
          <a:prstGeom prst="rect">
            <a:avLst/>
          </a:prstGeom>
        </p:spPr>
      </p:pic>
      <p:pic>
        <p:nvPicPr>
          <p:cNvPr id="74" name="Picture 73" descr="A picture containing drawing&#10;&#10;Description automatically generated">
            <a:extLst>
              <a:ext uri="{FF2B5EF4-FFF2-40B4-BE49-F238E27FC236}">
                <a16:creationId xmlns:a16="http://schemas.microsoft.com/office/drawing/2014/main" id="{3D1F7EED-7B36-244E-A467-2142C1A6C2DF}"/>
              </a:ext>
            </a:extLst>
          </p:cNvPr>
          <p:cNvPicPr>
            <a:picLocks noChangeAspect="1"/>
          </p:cNvPicPr>
          <p:nvPr/>
        </p:nvPicPr>
        <p:blipFill>
          <a:blip r:embed="rId4"/>
          <a:stretch>
            <a:fillRect/>
          </a:stretch>
        </p:blipFill>
        <p:spPr>
          <a:xfrm rot="5400000" flipH="1">
            <a:off x="7201720" y="5096130"/>
            <a:ext cx="243621" cy="492538"/>
          </a:xfrm>
          <a:prstGeom prst="rect">
            <a:avLst/>
          </a:prstGeom>
        </p:spPr>
      </p:pic>
      <p:pic>
        <p:nvPicPr>
          <p:cNvPr id="75" name="Picture 74" descr="A picture containing drawing&#10;&#10;Description automatically generated">
            <a:extLst>
              <a:ext uri="{FF2B5EF4-FFF2-40B4-BE49-F238E27FC236}">
                <a16:creationId xmlns:a16="http://schemas.microsoft.com/office/drawing/2014/main" id="{BF6701BB-962F-FB40-A8E8-F2A03C0DCDB8}"/>
              </a:ext>
            </a:extLst>
          </p:cNvPr>
          <p:cNvPicPr>
            <a:picLocks noChangeAspect="1"/>
          </p:cNvPicPr>
          <p:nvPr/>
        </p:nvPicPr>
        <p:blipFill>
          <a:blip r:embed="rId4"/>
          <a:stretch>
            <a:fillRect/>
          </a:stretch>
        </p:blipFill>
        <p:spPr>
          <a:xfrm rot="5400000" flipH="1">
            <a:off x="8702768" y="5670509"/>
            <a:ext cx="243621" cy="492538"/>
          </a:xfrm>
          <a:prstGeom prst="rect">
            <a:avLst/>
          </a:prstGeom>
        </p:spPr>
      </p:pic>
      <p:pic>
        <p:nvPicPr>
          <p:cNvPr id="76" name="Picture 75" descr="A picture containing drawing&#10;&#10;Description automatically generated">
            <a:extLst>
              <a:ext uri="{FF2B5EF4-FFF2-40B4-BE49-F238E27FC236}">
                <a16:creationId xmlns:a16="http://schemas.microsoft.com/office/drawing/2014/main" id="{8617B599-71B7-3840-BF8E-33BC3100E207}"/>
              </a:ext>
            </a:extLst>
          </p:cNvPr>
          <p:cNvPicPr>
            <a:picLocks noChangeAspect="1"/>
          </p:cNvPicPr>
          <p:nvPr/>
        </p:nvPicPr>
        <p:blipFill>
          <a:blip r:embed="rId4"/>
          <a:stretch>
            <a:fillRect/>
          </a:stretch>
        </p:blipFill>
        <p:spPr>
          <a:xfrm rot="5400000" flipH="1">
            <a:off x="7186219" y="5650866"/>
            <a:ext cx="243621" cy="492538"/>
          </a:xfrm>
          <a:prstGeom prst="rect">
            <a:avLst/>
          </a:prstGeom>
        </p:spPr>
      </p:pic>
    </p:spTree>
    <p:extLst>
      <p:ext uri="{BB962C8B-B14F-4D97-AF65-F5344CB8AC3E}">
        <p14:creationId xmlns:p14="http://schemas.microsoft.com/office/powerpoint/2010/main" val="1395417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4C40131-CE1B-5B4A-A6C9-F9CB8A41B36E}"/>
              </a:ext>
            </a:extLst>
          </p:cNvPr>
          <p:cNvGraphicFramePr>
            <a:graphicFrameLocks noGrp="1"/>
          </p:cNvGraphicFramePr>
          <p:nvPr>
            <p:extLst>
              <p:ext uri="{D42A27DB-BD31-4B8C-83A1-F6EECF244321}">
                <p14:modId xmlns:p14="http://schemas.microsoft.com/office/powerpoint/2010/main" val="4228901789"/>
              </p:ext>
            </p:extLst>
          </p:nvPr>
        </p:nvGraphicFramePr>
        <p:xfrm>
          <a:off x="4817884" y="3964363"/>
          <a:ext cx="4314827" cy="2774349"/>
        </p:xfrm>
        <a:graphic>
          <a:graphicData uri="http://schemas.openxmlformats.org/drawingml/2006/table">
            <a:tbl>
              <a:tblPr firstRow="1" bandRow="1">
                <a:tableStyleId>{F5AB1C69-6EDB-4FF4-983F-18BD219EF322}</a:tableStyleId>
              </a:tblPr>
              <a:tblGrid>
                <a:gridCol w="1379213">
                  <a:extLst>
                    <a:ext uri="{9D8B030D-6E8A-4147-A177-3AD203B41FA5}">
                      <a16:colId xmlns:a16="http://schemas.microsoft.com/office/drawing/2014/main" val="1635201676"/>
                    </a:ext>
                  </a:extLst>
                </a:gridCol>
                <a:gridCol w="1411614">
                  <a:extLst>
                    <a:ext uri="{9D8B030D-6E8A-4147-A177-3AD203B41FA5}">
                      <a16:colId xmlns:a16="http://schemas.microsoft.com/office/drawing/2014/main" val="3387876179"/>
                    </a:ext>
                  </a:extLst>
                </a:gridCol>
                <a:gridCol w="1524000">
                  <a:extLst>
                    <a:ext uri="{9D8B030D-6E8A-4147-A177-3AD203B41FA5}">
                      <a16:colId xmlns:a16="http://schemas.microsoft.com/office/drawing/2014/main" val="112454524"/>
                    </a:ext>
                  </a:extLst>
                </a:gridCol>
              </a:tblGrid>
              <a:tr h="398266">
                <a:tc>
                  <a:txBody>
                    <a:bodyPr/>
                    <a:lstStyle/>
                    <a:p>
                      <a:r>
                        <a:rPr lang="en-US" sz="1000" b="1" dirty="0"/>
                        <a:t>Circuit Feature Assignment</a:t>
                      </a:r>
                    </a:p>
                  </a:txBody>
                  <a:tcPr/>
                </a:tc>
                <a:tc>
                  <a:txBody>
                    <a:bodyPr/>
                    <a:lstStyle/>
                    <a:p>
                      <a:r>
                        <a:rPr lang="en-US" sz="1800" b="1" dirty="0"/>
                        <a:t>LR Fit Zeros</a:t>
                      </a:r>
                    </a:p>
                  </a:txBody>
                  <a:tcPr/>
                </a:tc>
                <a:tc>
                  <a:txBody>
                    <a:bodyPr/>
                    <a:lstStyle/>
                    <a:p>
                      <a:r>
                        <a:rPr lang="en-US" sz="1800" b="1" dirty="0"/>
                        <a:t>LR Fit Poles</a:t>
                      </a:r>
                    </a:p>
                  </a:txBody>
                  <a:tcPr/>
                </a:tc>
                <a:extLst>
                  <a:ext uri="{0D108BD9-81ED-4DB2-BD59-A6C34878D82A}">
                    <a16:rowId xmlns:a16="http://schemas.microsoft.com/office/drawing/2014/main" val="68233779"/>
                  </a:ext>
                </a:extLst>
              </a:tr>
              <a:tr h="0">
                <a:tc>
                  <a:txBody>
                    <a:bodyPr/>
                    <a:lstStyle/>
                    <a:p>
                      <a:r>
                        <a:rPr lang="en-US" sz="1100" b="1" dirty="0"/>
                        <a:t>Coil Impedance</a:t>
                      </a:r>
                    </a:p>
                  </a:txBody>
                  <a:tcPr/>
                </a:tc>
                <a:tc>
                  <a:txBody>
                    <a:bodyPr/>
                    <a:lstStyle/>
                    <a:p>
                      <a:r>
                        <a:rPr lang="en-US" sz="1100" b="1" dirty="0"/>
                        <a:t>570.3 Hz</a:t>
                      </a:r>
                    </a:p>
                  </a:txBody>
                  <a:tcPr/>
                </a:tc>
                <a:tc>
                  <a:txBody>
                    <a:bodyPr/>
                    <a:lstStyle/>
                    <a:p>
                      <a:endParaRPr lang="en-US" sz="1100" b="1"/>
                    </a:p>
                  </a:txBody>
                  <a:tcPr/>
                </a:tc>
                <a:extLst>
                  <a:ext uri="{0D108BD9-81ED-4DB2-BD59-A6C34878D82A}">
                    <a16:rowId xmlns:a16="http://schemas.microsoft.com/office/drawing/2014/main" val="2160597237"/>
                  </a:ext>
                </a:extLst>
              </a:tr>
              <a:tr h="0">
                <a:tc>
                  <a:txBody>
                    <a:bodyPr/>
                    <a:lstStyle/>
                    <a:p>
                      <a:r>
                        <a:rPr lang="en-US" sz="1100" b="1" dirty="0"/>
                        <a:t>RC Network</a:t>
                      </a:r>
                    </a:p>
                  </a:txBody>
                  <a:tcPr/>
                </a:tc>
                <a:tc>
                  <a:txBody>
                    <a:bodyPr/>
                    <a:lstStyle/>
                    <a:p>
                      <a:r>
                        <a:rPr lang="en-US" sz="1100" b="1" dirty="0"/>
                        <a:t>86.019 Hz</a:t>
                      </a:r>
                    </a:p>
                  </a:txBody>
                  <a:tcPr/>
                </a:tc>
                <a:tc>
                  <a:txBody>
                    <a:bodyPr/>
                    <a:lstStyle/>
                    <a:p>
                      <a:r>
                        <a:rPr lang="en-US" sz="1100" b="1" dirty="0"/>
                        <a:t>380.235 Hz</a:t>
                      </a:r>
                    </a:p>
                  </a:txBody>
                  <a:tcPr/>
                </a:tc>
                <a:extLst>
                  <a:ext uri="{0D108BD9-81ED-4DB2-BD59-A6C34878D82A}">
                    <a16:rowId xmlns:a16="http://schemas.microsoft.com/office/drawing/2014/main" val="3162479393"/>
                  </a:ext>
                </a:extLst>
              </a:tr>
              <a:tr h="0">
                <a:tc>
                  <a:txBody>
                    <a:bodyPr/>
                    <a:lstStyle/>
                    <a:p>
                      <a:r>
                        <a:rPr lang="en-US" sz="1100" b="1" dirty="0"/>
                        <a:t>SW Closed LP</a:t>
                      </a:r>
                    </a:p>
                  </a:txBody>
                  <a:tcPr/>
                </a:tc>
                <a:tc>
                  <a:txBody>
                    <a:bodyPr/>
                    <a:lstStyle/>
                    <a:p>
                      <a:r>
                        <a:rPr lang="en-US" sz="1100" b="1" dirty="0"/>
                        <a:t>10.4728 Hz</a:t>
                      </a:r>
                    </a:p>
                  </a:txBody>
                  <a:tcPr/>
                </a:tc>
                <a:tc>
                  <a:txBody>
                    <a:bodyPr/>
                    <a:lstStyle/>
                    <a:p>
                      <a:r>
                        <a:rPr lang="en-US" sz="1100" b="1" dirty="0"/>
                        <a:t>0.98792 Hz</a:t>
                      </a:r>
                    </a:p>
                  </a:txBody>
                  <a:tcPr/>
                </a:tc>
                <a:extLst>
                  <a:ext uri="{0D108BD9-81ED-4DB2-BD59-A6C34878D82A}">
                    <a16:rowId xmlns:a16="http://schemas.microsoft.com/office/drawing/2014/main" val="2861131554"/>
                  </a:ext>
                </a:extLst>
              </a:tr>
              <a:tr h="0">
                <a:tc>
                  <a:txBody>
                    <a:bodyPr/>
                    <a:lstStyle/>
                    <a:p>
                      <a:r>
                        <a:rPr lang="en-US" sz="1000" b="0" dirty="0"/>
                        <a:t>????</a:t>
                      </a:r>
                    </a:p>
                  </a:txBody>
                  <a:tcPr/>
                </a:tc>
                <a:tc>
                  <a:txBody>
                    <a:bodyPr/>
                    <a:lstStyle/>
                    <a:p>
                      <a:r>
                        <a:rPr lang="en-US" sz="1000" b="0" dirty="0"/>
                        <a:t>160.731 Hz</a:t>
                      </a:r>
                    </a:p>
                  </a:txBody>
                  <a:tcPr/>
                </a:tc>
                <a:tc>
                  <a:txBody>
                    <a:bodyPr/>
                    <a:lstStyle/>
                    <a:p>
                      <a:r>
                        <a:rPr lang="en-US" sz="1000" b="0" dirty="0"/>
                        <a:t>1104.104 Hz</a:t>
                      </a:r>
                    </a:p>
                  </a:txBody>
                  <a:tcPr/>
                </a:tc>
                <a:extLst>
                  <a:ext uri="{0D108BD9-81ED-4DB2-BD59-A6C34878D82A}">
                    <a16:rowId xmlns:a16="http://schemas.microsoft.com/office/drawing/2014/main" val="989812772"/>
                  </a:ext>
                </a:extLst>
              </a:tr>
              <a:tr h="0">
                <a:tc>
                  <a:txBody>
                    <a:bodyPr/>
                    <a:lstStyle/>
                    <a:p>
                      <a:r>
                        <a:rPr lang="en-US" sz="1000" b="0" dirty="0"/>
                        <a:t>Nearly canceling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pair(3998.485 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         64.2946 deg)</a:t>
                      </a:r>
                    </a:p>
                    <a:p>
                      <a:endParaRPr lang="en-US" sz="1000" b="0" dirty="0"/>
                    </a:p>
                  </a:txBody>
                  <a:tcPr/>
                </a:tc>
                <a:tc>
                  <a:txBody>
                    <a:bodyPr/>
                    <a:lstStyle/>
                    <a:p>
                      <a:r>
                        <a:rPr lang="en-US" sz="1000" b="0" dirty="0"/>
                        <a:t>pair(3991.249Hz, </a:t>
                      </a:r>
                    </a:p>
                    <a:p>
                      <a:r>
                        <a:rPr lang="en-US" sz="1000" b="0" dirty="0"/>
                        <a:t>         63.6625 deg)</a:t>
                      </a:r>
                    </a:p>
                  </a:txBody>
                  <a:tcPr/>
                </a:tc>
                <a:extLst>
                  <a:ext uri="{0D108BD9-81ED-4DB2-BD59-A6C34878D82A}">
                    <a16:rowId xmlns:a16="http://schemas.microsoft.com/office/drawing/2014/main" val="3955806642"/>
                  </a:ext>
                </a:extLst>
              </a:tr>
              <a:tr h="0">
                <a:tc>
                  <a:txBody>
                    <a:bodyPr/>
                    <a:lstStyle/>
                    <a:p>
                      <a:r>
                        <a:rPr lang="en-US" sz="1000" b="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pair(12280.307 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         4.400 deg)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dirty="0"/>
                        <a:t>6807.508, 11411.143</a:t>
                      </a:r>
                    </a:p>
                  </a:txBody>
                  <a:tcPr/>
                </a:tc>
                <a:extLst>
                  <a:ext uri="{0D108BD9-81ED-4DB2-BD59-A6C34878D82A}">
                    <a16:rowId xmlns:a16="http://schemas.microsoft.com/office/drawing/2014/main" val="3128557531"/>
                  </a:ext>
                </a:extLst>
              </a:tr>
              <a:tr h="410123">
                <a:tc>
                  <a:txBody>
                    <a:bodyPr/>
                    <a:lstStyle/>
                    <a:p>
                      <a:r>
                        <a:rPr lang="en-US" sz="1000" b="0" dirty="0"/>
                        <a:t>Cable impedance?</a:t>
                      </a:r>
                    </a:p>
                  </a:txBody>
                  <a:tcPr/>
                </a:tc>
                <a:tc>
                  <a:txBody>
                    <a:bodyPr/>
                    <a:lstStyle/>
                    <a:p>
                      <a:endParaRPr lang="en-US" sz="1000" b="0" dirty="0"/>
                    </a:p>
                  </a:txBody>
                  <a:tcPr/>
                </a:tc>
                <a:tc>
                  <a:txBody>
                    <a:bodyPr/>
                    <a:lstStyle/>
                    <a:p>
                      <a:r>
                        <a:rPr lang="en-US" sz="1000" b="0" dirty="0"/>
                        <a:t>pair(21818.686 Hz, </a:t>
                      </a:r>
                    </a:p>
                    <a:p>
                      <a:r>
                        <a:rPr lang="en-US" sz="1000" b="0" dirty="0"/>
                        <a:t>         59.566 deg)</a:t>
                      </a:r>
                    </a:p>
                  </a:txBody>
                  <a:tcPr/>
                </a:tc>
                <a:extLst>
                  <a:ext uri="{0D108BD9-81ED-4DB2-BD59-A6C34878D82A}">
                    <a16:rowId xmlns:a16="http://schemas.microsoft.com/office/drawing/2014/main" val="2600755705"/>
                  </a:ext>
                </a:extLst>
              </a:tr>
            </a:tbl>
          </a:graphicData>
        </a:graphic>
      </p:graphicFrame>
      <p:sp>
        <p:nvSpPr>
          <p:cNvPr id="2" name="Title 1">
            <a:extLst>
              <a:ext uri="{FF2B5EF4-FFF2-40B4-BE49-F238E27FC236}">
                <a16:creationId xmlns:a16="http://schemas.microsoft.com/office/drawing/2014/main" id="{D7FDCC97-1DE5-0F47-B38A-5AE92EE6986A}"/>
              </a:ext>
            </a:extLst>
          </p:cNvPr>
          <p:cNvSpPr>
            <a:spLocks noGrp="1"/>
          </p:cNvSpPr>
          <p:nvPr>
            <p:ph type="title"/>
          </p:nvPr>
        </p:nvSpPr>
        <p:spPr/>
        <p:txBody>
          <a:bodyPr>
            <a:normAutofit fontScale="90000"/>
          </a:bodyPr>
          <a:lstStyle/>
          <a:p>
            <a:r>
              <a:rPr lang="en-US" dirty="0"/>
              <a:t>I.6.4 Fit per Coil: </a:t>
            </a:r>
            <a:r>
              <a:rPr lang="en-US" sz="3100" dirty="0"/>
              <a:t>Fit answer Comparison: UR and LR</a:t>
            </a:r>
            <a:endParaRPr lang="en-US" dirty="0"/>
          </a:p>
        </p:txBody>
      </p:sp>
      <p:sp>
        <p:nvSpPr>
          <p:cNvPr id="4" name="Date Placeholder 3">
            <a:extLst>
              <a:ext uri="{FF2B5EF4-FFF2-40B4-BE49-F238E27FC236}">
                <a16:creationId xmlns:a16="http://schemas.microsoft.com/office/drawing/2014/main" id="{D08FDFE7-71C3-234C-8DDA-37B2A0CA8D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E7834C2D-C883-4E4A-8717-752A7B2DDBFE}"/>
              </a:ext>
            </a:extLst>
          </p:cNvPr>
          <p:cNvSpPr>
            <a:spLocks noGrp="1"/>
          </p:cNvSpPr>
          <p:nvPr>
            <p:ph type="sldNum" sz="quarter" idx="12"/>
          </p:nvPr>
        </p:nvSpPr>
        <p:spPr>
          <a:xfrm>
            <a:off x="7086600" y="6566027"/>
            <a:ext cx="2057400" cy="365125"/>
          </a:xfrm>
        </p:spPr>
        <p:txBody>
          <a:bodyPr/>
          <a:lstStyle/>
          <a:p>
            <a:fld id="{70339496-BD1E-F648-8321-5C9A4B4A55FA}" type="slidenum">
              <a:rPr lang="en-US" smtClean="0"/>
              <a:t>55</a:t>
            </a:fld>
            <a:endParaRPr lang="en-US"/>
          </a:p>
        </p:txBody>
      </p:sp>
      <p:graphicFrame>
        <p:nvGraphicFramePr>
          <p:cNvPr id="7" name="Table 6">
            <a:extLst>
              <a:ext uri="{FF2B5EF4-FFF2-40B4-BE49-F238E27FC236}">
                <a16:creationId xmlns:a16="http://schemas.microsoft.com/office/drawing/2014/main" id="{0430D9FF-6FF8-B849-8A9E-AFBA5AD3C4DF}"/>
              </a:ext>
            </a:extLst>
          </p:cNvPr>
          <p:cNvGraphicFramePr>
            <a:graphicFrameLocks noGrp="1"/>
          </p:cNvGraphicFramePr>
          <p:nvPr>
            <p:extLst>
              <p:ext uri="{D42A27DB-BD31-4B8C-83A1-F6EECF244321}">
                <p14:modId xmlns:p14="http://schemas.microsoft.com/office/powerpoint/2010/main" val="2064412832"/>
              </p:ext>
            </p:extLst>
          </p:nvPr>
        </p:nvGraphicFramePr>
        <p:xfrm>
          <a:off x="4838700" y="1020616"/>
          <a:ext cx="4305300" cy="2682909"/>
        </p:xfrm>
        <a:graphic>
          <a:graphicData uri="http://schemas.openxmlformats.org/drawingml/2006/table">
            <a:tbl>
              <a:tblPr firstRow="1" bandRow="1">
                <a:tableStyleId>{F5AB1C69-6EDB-4FF4-983F-18BD219EF322}</a:tableStyleId>
              </a:tblPr>
              <a:tblGrid>
                <a:gridCol w="1358398">
                  <a:extLst>
                    <a:ext uri="{9D8B030D-6E8A-4147-A177-3AD203B41FA5}">
                      <a16:colId xmlns:a16="http://schemas.microsoft.com/office/drawing/2014/main" val="1635201676"/>
                    </a:ext>
                  </a:extLst>
                </a:gridCol>
                <a:gridCol w="1411556">
                  <a:extLst>
                    <a:ext uri="{9D8B030D-6E8A-4147-A177-3AD203B41FA5}">
                      <a16:colId xmlns:a16="http://schemas.microsoft.com/office/drawing/2014/main" val="3387876179"/>
                    </a:ext>
                  </a:extLst>
                </a:gridCol>
                <a:gridCol w="1535346">
                  <a:extLst>
                    <a:ext uri="{9D8B030D-6E8A-4147-A177-3AD203B41FA5}">
                      <a16:colId xmlns:a16="http://schemas.microsoft.com/office/drawing/2014/main" val="112454524"/>
                    </a:ext>
                  </a:extLst>
                </a:gridCol>
              </a:tblGrid>
              <a:tr h="398266">
                <a:tc>
                  <a:txBody>
                    <a:bodyPr/>
                    <a:lstStyle/>
                    <a:p>
                      <a:r>
                        <a:rPr lang="en-US" sz="1000" b="1" dirty="0"/>
                        <a:t>Circuit Feature Assignment</a:t>
                      </a:r>
                    </a:p>
                  </a:txBody>
                  <a:tcPr/>
                </a:tc>
                <a:tc>
                  <a:txBody>
                    <a:bodyPr/>
                    <a:lstStyle/>
                    <a:p>
                      <a:r>
                        <a:rPr lang="en-US" sz="1800" b="1" dirty="0"/>
                        <a:t>UR Fit Zeros</a:t>
                      </a:r>
                    </a:p>
                  </a:txBody>
                  <a:tcPr/>
                </a:tc>
                <a:tc>
                  <a:txBody>
                    <a:bodyPr/>
                    <a:lstStyle/>
                    <a:p>
                      <a:r>
                        <a:rPr lang="en-US" sz="1800" b="1" dirty="0"/>
                        <a:t>UR Fit Poles</a:t>
                      </a:r>
                    </a:p>
                  </a:txBody>
                  <a:tcPr/>
                </a:tc>
                <a:extLst>
                  <a:ext uri="{0D108BD9-81ED-4DB2-BD59-A6C34878D82A}">
                    <a16:rowId xmlns:a16="http://schemas.microsoft.com/office/drawing/2014/main" val="68233779"/>
                  </a:ext>
                </a:extLst>
              </a:tr>
              <a:tr h="0">
                <a:tc>
                  <a:txBody>
                    <a:bodyPr/>
                    <a:lstStyle/>
                    <a:p>
                      <a:r>
                        <a:rPr lang="en-US" sz="1100" b="1" dirty="0"/>
                        <a:t>Coil Impedance</a:t>
                      </a:r>
                    </a:p>
                  </a:txBody>
                  <a:tcPr/>
                </a:tc>
                <a:tc>
                  <a:txBody>
                    <a:bodyPr/>
                    <a:lstStyle/>
                    <a:p>
                      <a:r>
                        <a:rPr lang="en-US" sz="1100" b="1" dirty="0"/>
                        <a:t>671.7041 Hz</a:t>
                      </a:r>
                    </a:p>
                  </a:txBody>
                  <a:tcPr/>
                </a:tc>
                <a:tc>
                  <a:txBody>
                    <a:bodyPr/>
                    <a:lstStyle/>
                    <a:p>
                      <a:endParaRPr lang="en-US" sz="1100" b="1" dirty="0"/>
                    </a:p>
                  </a:txBody>
                  <a:tcPr/>
                </a:tc>
                <a:extLst>
                  <a:ext uri="{0D108BD9-81ED-4DB2-BD59-A6C34878D82A}">
                    <a16:rowId xmlns:a16="http://schemas.microsoft.com/office/drawing/2014/main" val="2160597237"/>
                  </a:ext>
                </a:extLst>
              </a:tr>
              <a:tr h="0">
                <a:tc>
                  <a:txBody>
                    <a:bodyPr/>
                    <a:lstStyle/>
                    <a:p>
                      <a:r>
                        <a:rPr lang="en-US" sz="1100" b="1" dirty="0"/>
                        <a:t>RC Network</a:t>
                      </a:r>
                    </a:p>
                  </a:txBody>
                  <a:tcPr/>
                </a:tc>
                <a:tc>
                  <a:txBody>
                    <a:bodyPr/>
                    <a:lstStyle/>
                    <a:p>
                      <a:r>
                        <a:rPr lang="en-US" sz="1100" b="1" dirty="0"/>
                        <a:t>85.9533 Hz</a:t>
                      </a:r>
                    </a:p>
                  </a:txBody>
                  <a:tcPr/>
                </a:tc>
                <a:tc>
                  <a:txBody>
                    <a:bodyPr/>
                    <a:lstStyle/>
                    <a:p>
                      <a:r>
                        <a:rPr lang="en-US" sz="1100" b="1" dirty="0"/>
                        <a:t>422.2943 Hz</a:t>
                      </a:r>
                    </a:p>
                  </a:txBody>
                  <a:tcPr/>
                </a:tc>
                <a:extLst>
                  <a:ext uri="{0D108BD9-81ED-4DB2-BD59-A6C34878D82A}">
                    <a16:rowId xmlns:a16="http://schemas.microsoft.com/office/drawing/2014/main" val="3162479393"/>
                  </a:ext>
                </a:extLst>
              </a:tr>
              <a:tr h="0">
                <a:tc>
                  <a:txBody>
                    <a:bodyPr/>
                    <a:lstStyle/>
                    <a:p>
                      <a:r>
                        <a:rPr lang="en-US" sz="1100" b="1" dirty="0"/>
                        <a:t>SW Closed LP</a:t>
                      </a:r>
                    </a:p>
                  </a:txBody>
                  <a:tcPr/>
                </a:tc>
                <a:tc>
                  <a:txBody>
                    <a:bodyPr/>
                    <a:lstStyle/>
                    <a:p>
                      <a:r>
                        <a:rPr lang="en-US" sz="1100" b="1" dirty="0"/>
                        <a:t>10.3314 Hz</a:t>
                      </a:r>
                    </a:p>
                  </a:txBody>
                  <a:tcPr/>
                </a:tc>
                <a:tc>
                  <a:txBody>
                    <a:bodyPr/>
                    <a:lstStyle/>
                    <a:p>
                      <a:r>
                        <a:rPr lang="en-US" sz="1100" b="1" dirty="0"/>
                        <a:t>0.98556 Hz</a:t>
                      </a:r>
                    </a:p>
                  </a:txBody>
                  <a:tcPr/>
                </a:tc>
                <a:extLst>
                  <a:ext uri="{0D108BD9-81ED-4DB2-BD59-A6C34878D82A}">
                    <a16:rowId xmlns:a16="http://schemas.microsoft.com/office/drawing/2014/main" val="2861131554"/>
                  </a:ext>
                </a:extLst>
              </a:tr>
              <a:tr h="186897">
                <a:tc>
                  <a:txBody>
                    <a:bodyPr/>
                    <a:lstStyle/>
                    <a:p>
                      <a:r>
                        <a:rPr lang="en-US" sz="1000" b="0" dirty="0"/>
                        <a:t>????</a:t>
                      </a:r>
                    </a:p>
                  </a:txBody>
                  <a:tcPr/>
                </a:tc>
                <a:tc>
                  <a:txBody>
                    <a:bodyPr/>
                    <a:lstStyle/>
                    <a:p>
                      <a:r>
                        <a:rPr lang="en-US" sz="1000" b="0" dirty="0"/>
                        <a:t>2337.1901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pair(12262.2781 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         15.218 deg)</a:t>
                      </a:r>
                    </a:p>
                    <a:p>
                      <a:r>
                        <a:rPr lang="en-US" sz="1000" b="0" dirty="0"/>
                        <a:t>pair(12822.8952 Hz,</a:t>
                      </a:r>
                    </a:p>
                    <a:p>
                      <a:r>
                        <a:rPr lang="en-US" sz="1000" b="0" dirty="0"/>
                        <a:t>         21.5666)</a:t>
                      </a:r>
                    </a:p>
                  </a:txBody>
                  <a:tcPr/>
                </a:tc>
                <a:tc>
                  <a:txBody>
                    <a:bodyPr/>
                    <a:lstStyle/>
                    <a:p>
                      <a:r>
                        <a:rPr lang="en-US" sz="1000" b="0" dirty="0"/>
                        <a:t>5132.4934 Hz</a:t>
                      </a:r>
                    </a:p>
                    <a:p>
                      <a:r>
                        <a:rPr lang="en-US" sz="1000" b="0" dirty="0"/>
                        <a:t>pair(11037.6219 Hz, </a:t>
                      </a:r>
                    </a:p>
                    <a:p>
                      <a:r>
                        <a:rPr lang="en-US" sz="1000" b="0" dirty="0"/>
                        <a:t>         61.3485 deg)</a:t>
                      </a:r>
                    </a:p>
                  </a:txBody>
                  <a:tcPr/>
                </a:tc>
                <a:extLst>
                  <a:ext uri="{0D108BD9-81ED-4DB2-BD59-A6C34878D82A}">
                    <a16:rowId xmlns:a16="http://schemas.microsoft.com/office/drawing/2014/main" val="989812772"/>
                  </a:ext>
                </a:extLst>
              </a:tr>
              <a:tr h="0">
                <a:tc>
                  <a:txBody>
                    <a:bodyPr/>
                    <a:lstStyle/>
                    <a:p>
                      <a:r>
                        <a:rPr lang="en-US" sz="1000" b="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19443.5355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dirty="0"/>
                    </a:p>
                  </a:txBody>
                  <a:tcPr/>
                </a:tc>
                <a:extLst>
                  <a:ext uri="{0D108BD9-81ED-4DB2-BD59-A6C34878D82A}">
                    <a16:rowId xmlns:a16="http://schemas.microsoft.com/office/drawing/2014/main" val="3128557531"/>
                  </a:ext>
                </a:extLst>
              </a:tr>
              <a:tr h="410123">
                <a:tc>
                  <a:txBody>
                    <a:bodyPr/>
                    <a:lstStyle/>
                    <a:p>
                      <a:r>
                        <a:rPr lang="en-US" sz="1000" b="0" dirty="0"/>
                        <a:t>Cable impedance?</a:t>
                      </a:r>
                    </a:p>
                  </a:txBody>
                  <a:tcPr/>
                </a:tc>
                <a:tc>
                  <a:txBody>
                    <a:bodyPr/>
                    <a:lstStyle/>
                    <a:p>
                      <a:endParaRPr lang="en-US" sz="1000" b="0" dirty="0"/>
                    </a:p>
                  </a:txBody>
                  <a:tcPr/>
                </a:tc>
                <a:tc>
                  <a:txBody>
                    <a:bodyPr/>
                    <a:lstStyle/>
                    <a:p>
                      <a:r>
                        <a:rPr lang="en-US" sz="1000" b="0" dirty="0"/>
                        <a:t>pair(21731.503 Hz, </a:t>
                      </a:r>
                    </a:p>
                    <a:p>
                      <a:r>
                        <a:rPr lang="en-US" sz="1000" b="0" dirty="0"/>
                        <a:t>         73.7415 deg)</a:t>
                      </a:r>
                    </a:p>
                  </a:txBody>
                  <a:tcPr/>
                </a:tc>
                <a:extLst>
                  <a:ext uri="{0D108BD9-81ED-4DB2-BD59-A6C34878D82A}">
                    <a16:rowId xmlns:a16="http://schemas.microsoft.com/office/drawing/2014/main" val="2600755705"/>
                  </a:ext>
                </a:extLst>
              </a:tr>
            </a:tbl>
          </a:graphicData>
        </a:graphic>
      </p:graphicFrame>
      <p:pic>
        <p:nvPicPr>
          <p:cNvPr id="8" name="Picture 7" descr="A picture containing drawing, table&#10;&#10;Description automatically generated">
            <a:extLst>
              <a:ext uri="{FF2B5EF4-FFF2-40B4-BE49-F238E27FC236}">
                <a16:creationId xmlns:a16="http://schemas.microsoft.com/office/drawing/2014/main" id="{1A6E43DA-3DE3-1F44-AF32-B4DF38C83927}"/>
              </a:ext>
            </a:extLst>
          </p:cNvPr>
          <p:cNvPicPr>
            <a:picLocks noChangeAspect="1"/>
          </p:cNvPicPr>
          <p:nvPr/>
        </p:nvPicPr>
        <p:blipFill>
          <a:blip r:embed="rId2"/>
          <a:stretch>
            <a:fillRect/>
          </a:stretch>
        </p:blipFill>
        <p:spPr>
          <a:xfrm rot="5400000">
            <a:off x="7227312" y="4213972"/>
            <a:ext cx="239712" cy="479423"/>
          </a:xfrm>
          <a:prstGeom prst="rect">
            <a:avLst/>
          </a:prstGeom>
        </p:spPr>
      </p:pic>
      <p:pic>
        <p:nvPicPr>
          <p:cNvPr id="9" name="Picture 8" descr="A picture containing drawing, table&#10;&#10;Description automatically generated">
            <a:extLst>
              <a:ext uri="{FF2B5EF4-FFF2-40B4-BE49-F238E27FC236}">
                <a16:creationId xmlns:a16="http://schemas.microsoft.com/office/drawing/2014/main" id="{1C0043B3-15E9-E74E-B573-823E07CB749A}"/>
              </a:ext>
            </a:extLst>
          </p:cNvPr>
          <p:cNvPicPr>
            <a:picLocks noChangeAspect="1"/>
          </p:cNvPicPr>
          <p:nvPr/>
        </p:nvPicPr>
        <p:blipFill>
          <a:blip r:embed="rId2"/>
          <a:stretch>
            <a:fillRect/>
          </a:stretch>
        </p:blipFill>
        <p:spPr>
          <a:xfrm rot="5400000">
            <a:off x="7238048" y="4523536"/>
            <a:ext cx="239712" cy="479423"/>
          </a:xfrm>
          <a:prstGeom prst="rect">
            <a:avLst/>
          </a:prstGeom>
        </p:spPr>
      </p:pic>
      <p:pic>
        <p:nvPicPr>
          <p:cNvPr id="10" name="Picture 9" descr="A picture containing drawing, table&#10;&#10;Description automatically generated">
            <a:extLst>
              <a:ext uri="{FF2B5EF4-FFF2-40B4-BE49-F238E27FC236}">
                <a16:creationId xmlns:a16="http://schemas.microsoft.com/office/drawing/2014/main" id="{C8ADE2E1-A057-974F-B4D7-549EA931AE72}"/>
              </a:ext>
            </a:extLst>
          </p:cNvPr>
          <p:cNvPicPr>
            <a:picLocks noChangeAspect="1"/>
          </p:cNvPicPr>
          <p:nvPr/>
        </p:nvPicPr>
        <p:blipFill>
          <a:blip r:embed="rId2"/>
          <a:stretch>
            <a:fillRect/>
          </a:stretch>
        </p:blipFill>
        <p:spPr>
          <a:xfrm rot="5400000">
            <a:off x="7223759" y="4809286"/>
            <a:ext cx="239712" cy="479423"/>
          </a:xfrm>
          <a:prstGeom prst="rect">
            <a:avLst/>
          </a:prstGeom>
        </p:spPr>
      </p:pic>
      <p:pic>
        <p:nvPicPr>
          <p:cNvPr id="11" name="Picture 10" descr="A picture containing drawing, table&#10;&#10;Description automatically generated">
            <a:extLst>
              <a:ext uri="{FF2B5EF4-FFF2-40B4-BE49-F238E27FC236}">
                <a16:creationId xmlns:a16="http://schemas.microsoft.com/office/drawing/2014/main" id="{CB4CC008-3EE0-A04B-A522-965ED92B443E}"/>
              </a:ext>
            </a:extLst>
          </p:cNvPr>
          <p:cNvPicPr>
            <a:picLocks noChangeAspect="1"/>
          </p:cNvPicPr>
          <p:nvPr/>
        </p:nvPicPr>
        <p:blipFill>
          <a:blip r:embed="rId2"/>
          <a:stretch>
            <a:fillRect/>
          </a:stretch>
        </p:blipFill>
        <p:spPr>
          <a:xfrm rot="5400000">
            <a:off x="8770362" y="4794998"/>
            <a:ext cx="239712" cy="479423"/>
          </a:xfrm>
          <a:prstGeom prst="rect">
            <a:avLst/>
          </a:prstGeom>
        </p:spPr>
      </p:pic>
      <p:pic>
        <p:nvPicPr>
          <p:cNvPr id="12" name="Picture 11" descr="A picture containing drawing, table&#10;&#10;Description automatically generated">
            <a:extLst>
              <a:ext uri="{FF2B5EF4-FFF2-40B4-BE49-F238E27FC236}">
                <a16:creationId xmlns:a16="http://schemas.microsoft.com/office/drawing/2014/main" id="{47D9A830-6200-B54A-9155-DA93750B7770}"/>
              </a:ext>
            </a:extLst>
          </p:cNvPr>
          <p:cNvPicPr>
            <a:picLocks noChangeAspect="1"/>
          </p:cNvPicPr>
          <p:nvPr/>
        </p:nvPicPr>
        <p:blipFill>
          <a:blip r:embed="rId2"/>
          <a:stretch>
            <a:fillRect/>
          </a:stretch>
        </p:blipFill>
        <p:spPr>
          <a:xfrm rot="5400000">
            <a:off x="8769152" y="4494961"/>
            <a:ext cx="239712" cy="479423"/>
          </a:xfrm>
          <a:prstGeom prst="rect">
            <a:avLst/>
          </a:prstGeom>
        </p:spPr>
      </p:pic>
      <p:pic>
        <p:nvPicPr>
          <p:cNvPr id="13" name="Picture 12" descr="A picture containing drawing, table&#10;&#10;Description automatically generated">
            <a:extLst>
              <a:ext uri="{FF2B5EF4-FFF2-40B4-BE49-F238E27FC236}">
                <a16:creationId xmlns:a16="http://schemas.microsoft.com/office/drawing/2014/main" id="{3E7AE462-2CD1-2C44-9387-871D7338ACB1}"/>
              </a:ext>
            </a:extLst>
          </p:cNvPr>
          <p:cNvPicPr>
            <a:picLocks noChangeAspect="1"/>
          </p:cNvPicPr>
          <p:nvPr/>
        </p:nvPicPr>
        <p:blipFill>
          <a:blip r:embed="rId2"/>
          <a:stretch>
            <a:fillRect/>
          </a:stretch>
        </p:blipFill>
        <p:spPr>
          <a:xfrm rot="5400000">
            <a:off x="7219097" y="1594647"/>
            <a:ext cx="239712" cy="479423"/>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96EEB929-0442-094D-A282-1DFD929F2EF6}"/>
              </a:ext>
            </a:extLst>
          </p:cNvPr>
          <p:cNvPicPr>
            <a:picLocks noChangeAspect="1"/>
          </p:cNvPicPr>
          <p:nvPr/>
        </p:nvPicPr>
        <p:blipFill>
          <a:blip r:embed="rId3"/>
          <a:stretch>
            <a:fillRect/>
          </a:stretch>
        </p:blipFill>
        <p:spPr>
          <a:xfrm rot="5400000">
            <a:off x="8729375" y="1583532"/>
            <a:ext cx="239713" cy="479426"/>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CF46427F-18D0-184B-919D-B7CF33CE33D2}"/>
              </a:ext>
            </a:extLst>
          </p:cNvPr>
          <p:cNvPicPr>
            <a:picLocks noChangeAspect="1"/>
          </p:cNvPicPr>
          <p:nvPr/>
        </p:nvPicPr>
        <p:blipFill>
          <a:blip r:embed="rId3"/>
          <a:stretch>
            <a:fillRect/>
          </a:stretch>
        </p:blipFill>
        <p:spPr>
          <a:xfrm rot="5400000">
            <a:off x="8772238" y="3459004"/>
            <a:ext cx="239713" cy="479426"/>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C12DF039-B1D7-F64E-9FB7-7AC70C559C57}"/>
              </a:ext>
            </a:extLst>
          </p:cNvPr>
          <p:cNvPicPr>
            <a:picLocks noChangeAspect="1"/>
          </p:cNvPicPr>
          <p:nvPr/>
        </p:nvPicPr>
        <p:blipFill>
          <a:blip r:embed="rId3"/>
          <a:stretch>
            <a:fillRect/>
          </a:stretch>
        </p:blipFill>
        <p:spPr>
          <a:xfrm rot="5400000">
            <a:off x="7211902" y="1276267"/>
            <a:ext cx="239713" cy="479426"/>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E17AB97A-7895-B644-8740-6540B64836A8}"/>
              </a:ext>
            </a:extLst>
          </p:cNvPr>
          <p:cNvPicPr>
            <a:picLocks noChangeAspect="1"/>
          </p:cNvPicPr>
          <p:nvPr/>
        </p:nvPicPr>
        <p:blipFill>
          <a:blip r:embed="rId4"/>
          <a:stretch>
            <a:fillRect/>
          </a:stretch>
        </p:blipFill>
        <p:spPr>
          <a:xfrm rot="5400000" flipH="1">
            <a:off x="7210091" y="2070552"/>
            <a:ext cx="243621" cy="492538"/>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1DC5DF53-2502-3745-B4A2-634FD9CE8A2E}"/>
              </a:ext>
            </a:extLst>
          </p:cNvPr>
          <p:cNvPicPr>
            <a:picLocks noChangeAspect="1"/>
          </p:cNvPicPr>
          <p:nvPr/>
        </p:nvPicPr>
        <p:blipFill>
          <a:blip r:embed="rId4"/>
          <a:stretch>
            <a:fillRect/>
          </a:stretch>
        </p:blipFill>
        <p:spPr>
          <a:xfrm rot="5400000" flipH="1">
            <a:off x="8739344" y="2052715"/>
            <a:ext cx="243621" cy="492538"/>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136CAA67-FFD5-5145-A24C-154B5AF2DECB}"/>
              </a:ext>
            </a:extLst>
          </p:cNvPr>
          <p:cNvPicPr>
            <a:picLocks noChangeAspect="1"/>
          </p:cNvPicPr>
          <p:nvPr/>
        </p:nvPicPr>
        <p:blipFill>
          <a:blip r:embed="rId4"/>
          <a:stretch>
            <a:fillRect/>
          </a:stretch>
        </p:blipFill>
        <p:spPr>
          <a:xfrm rot="5400000" flipH="1">
            <a:off x="7193669" y="2944086"/>
            <a:ext cx="243621" cy="492538"/>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26CB0AF7-7C50-4945-8507-B6E1B504274F}"/>
              </a:ext>
            </a:extLst>
          </p:cNvPr>
          <p:cNvPicPr>
            <a:picLocks noChangeAspect="1"/>
          </p:cNvPicPr>
          <p:nvPr/>
        </p:nvPicPr>
        <p:blipFill>
          <a:blip r:embed="rId3"/>
          <a:stretch>
            <a:fillRect/>
          </a:stretch>
        </p:blipFill>
        <p:spPr>
          <a:xfrm rot="5400000">
            <a:off x="8780221" y="6280550"/>
            <a:ext cx="239713" cy="479426"/>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32DFD4DB-C824-2544-AAC3-A4E583B3279A}"/>
              </a:ext>
            </a:extLst>
          </p:cNvPr>
          <p:cNvPicPr>
            <a:picLocks noChangeAspect="1"/>
          </p:cNvPicPr>
          <p:nvPr/>
        </p:nvPicPr>
        <p:blipFill>
          <a:blip r:embed="rId4"/>
          <a:stretch>
            <a:fillRect/>
          </a:stretch>
        </p:blipFill>
        <p:spPr>
          <a:xfrm rot="5400000" flipH="1">
            <a:off x="7221816" y="5075978"/>
            <a:ext cx="243621" cy="492538"/>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1C01C7AE-AB6F-844A-A444-5FDE84381EBB}"/>
              </a:ext>
            </a:extLst>
          </p:cNvPr>
          <p:cNvPicPr>
            <a:picLocks noChangeAspect="1"/>
          </p:cNvPicPr>
          <p:nvPr/>
        </p:nvPicPr>
        <p:blipFill>
          <a:blip r:embed="rId4"/>
          <a:stretch>
            <a:fillRect/>
          </a:stretch>
        </p:blipFill>
        <p:spPr>
          <a:xfrm rot="5400000" flipH="1">
            <a:off x="8766268" y="5047756"/>
            <a:ext cx="243621" cy="492538"/>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822D8732-2536-8C4A-A49D-ACD81CA08DC3}"/>
              </a:ext>
            </a:extLst>
          </p:cNvPr>
          <p:cNvPicPr>
            <a:picLocks noChangeAspect="1"/>
          </p:cNvPicPr>
          <p:nvPr/>
        </p:nvPicPr>
        <p:blipFill>
          <a:blip r:embed="rId4"/>
          <a:stretch>
            <a:fillRect/>
          </a:stretch>
        </p:blipFill>
        <p:spPr>
          <a:xfrm rot="5400000" flipH="1">
            <a:off x="7223719" y="5997049"/>
            <a:ext cx="243621" cy="492538"/>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8F199C29-EF20-3F41-AC76-A2352C4CB930}"/>
              </a:ext>
            </a:extLst>
          </p:cNvPr>
          <p:cNvPicPr>
            <a:picLocks noChangeAspect="1"/>
          </p:cNvPicPr>
          <p:nvPr/>
        </p:nvPicPr>
        <p:blipFill>
          <a:blip r:embed="rId4"/>
          <a:stretch>
            <a:fillRect/>
          </a:stretch>
        </p:blipFill>
        <p:spPr>
          <a:xfrm rot="5400000" flipH="1">
            <a:off x="8775920" y="5981019"/>
            <a:ext cx="243621" cy="492538"/>
          </a:xfrm>
          <a:prstGeom prst="rect">
            <a:avLst/>
          </a:prstGeom>
        </p:spPr>
      </p:pic>
      <p:pic>
        <p:nvPicPr>
          <p:cNvPr id="30" name="Picture 29" descr="A picture containing drawing, table&#10;&#10;Description automatically generated">
            <a:extLst>
              <a:ext uri="{FF2B5EF4-FFF2-40B4-BE49-F238E27FC236}">
                <a16:creationId xmlns:a16="http://schemas.microsoft.com/office/drawing/2014/main" id="{A4070153-CDF1-B548-8A0A-E6F50BD422B4}"/>
              </a:ext>
            </a:extLst>
          </p:cNvPr>
          <p:cNvPicPr>
            <a:picLocks noChangeAspect="1"/>
          </p:cNvPicPr>
          <p:nvPr/>
        </p:nvPicPr>
        <p:blipFill>
          <a:blip r:embed="rId2"/>
          <a:stretch>
            <a:fillRect/>
          </a:stretch>
        </p:blipFill>
        <p:spPr>
          <a:xfrm rot="5400000">
            <a:off x="7226106" y="5579728"/>
            <a:ext cx="239712" cy="479423"/>
          </a:xfrm>
          <a:prstGeom prst="rect">
            <a:avLst/>
          </a:prstGeom>
        </p:spPr>
      </p:pic>
      <p:pic>
        <p:nvPicPr>
          <p:cNvPr id="31" name="Picture 30" descr="A picture containing drawing, table&#10;&#10;Description automatically generated">
            <a:extLst>
              <a:ext uri="{FF2B5EF4-FFF2-40B4-BE49-F238E27FC236}">
                <a16:creationId xmlns:a16="http://schemas.microsoft.com/office/drawing/2014/main" id="{729E7B8B-9501-734C-80B9-546A20478A5E}"/>
              </a:ext>
            </a:extLst>
          </p:cNvPr>
          <p:cNvPicPr>
            <a:picLocks noChangeAspect="1"/>
          </p:cNvPicPr>
          <p:nvPr/>
        </p:nvPicPr>
        <p:blipFill>
          <a:blip r:embed="rId2"/>
          <a:stretch>
            <a:fillRect/>
          </a:stretch>
        </p:blipFill>
        <p:spPr>
          <a:xfrm rot="5400000">
            <a:off x="8772709" y="5577632"/>
            <a:ext cx="239712" cy="479423"/>
          </a:xfrm>
          <a:prstGeom prst="rect">
            <a:avLst/>
          </a:prstGeom>
        </p:spPr>
      </p:pic>
      <p:cxnSp>
        <p:nvCxnSpPr>
          <p:cNvPr id="32" name="Straight Connector 31">
            <a:extLst>
              <a:ext uri="{FF2B5EF4-FFF2-40B4-BE49-F238E27FC236}">
                <a16:creationId xmlns:a16="http://schemas.microsoft.com/office/drawing/2014/main" id="{21E207D7-5FC0-EA4B-96A9-D55339FBADCE}"/>
              </a:ext>
            </a:extLst>
          </p:cNvPr>
          <p:cNvCxnSpPr>
            <a:cxnSpLocks/>
          </p:cNvCxnSpPr>
          <p:nvPr/>
        </p:nvCxnSpPr>
        <p:spPr>
          <a:xfrm flipV="1">
            <a:off x="4769224" y="502026"/>
            <a:ext cx="1" cy="628425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66572967-E9F9-E448-AC8A-7A9B91011134}"/>
              </a:ext>
            </a:extLst>
          </p:cNvPr>
          <p:cNvGraphicFramePr>
            <a:graphicFrameLocks noGrp="1"/>
          </p:cNvGraphicFramePr>
          <p:nvPr>
            <p:extLst>
              <p:ext uri="{D42A27DB-BD31-4B8C-83A1-F6EECF244321}">
                <p14:modId xmlns:p14="http://schemas.microsoft.com/office/powerpoint/2010/main" val="1389812232"/>
              </p:ext>
            </p:extLst>
          </p:nvPr>
        </p:nvGraphicFramePr>
        <p:xfrm>
          <a:off x="269430" y="535910"/>
          <a:ext cx="4103770" cy="3461506"/>
        </p:xfrm>
        <a:graphic>
          <a:graphicData uri="http://schemas.openxmlformats.org/drawingml/2006/table">
            <a:tbl>
              <a:tblPr firstRow="1" bandRow="1">
                <a:tableStyleId>{21E4AEA4-8DFA-4A89-87EB-49C32662AFE0}</a:tableStyleId>
              </a:tblPr>
              <a:tblGrid>
                <a:gridCol w="1165579">
                  <a:extLst>
                    <a:ext uri="{9D8B030D-6E8A-4147-A177-3AD203B41FA5}">
                      <a16:colId xmlns:a16="http://schemas.microsoft.com/office/drawing/2014/main" val="1635201676"/>
                    </a:ext>
                  </a:extLst>
                </a:gridCol>
                <a:gridCol w="1510934">
                  <a:extLst>
                    <a:ext uri="{9D8B030D-6E8A-4147-A177-3AD203B41FA5}">
                      <a16:colId xmlns:a16="http://schemas.microsoft.com/office/drawing/2014/main" val="3387876179"/>
                    </a:ext>
                  </a:extLst>
                </a:gridCol>
                <a:gridCol w="1427257">
                  <a:extLst>
                    <a:ext uri="{9D8B030D-6E8A-4147-A177-3AD203B41FA5}">
                      <a16:colId xmlns:a16="http://schemas.microsoft.com/office/drawing/2014/main" val="112454524"/>
                    </a:ext>
                  </a:extLst>
                </a:gridCol>
              </a:tblGrid>
              <a:tr h="398266">
                <a:tc>
                  <a:txBody>
                    <a:bodyPr/>
                    <a:lstStyle/>
                    <a:p>
                      <a:r>
                        <a:rPr lang="en-US" sz="1000" dirty="0"/>
                        <a:t>Circuit Feature Assignment</a:t>
                      </a:r>
                      <a:endParaRPr lang="en-US" sz="1000" b="1" dirty="0"/>
                    </a:p>
                  </a:txBody>
                  <a:tcPr/>
                </a:tc>
                <a:tc>
                  <a:txBody>
                    <a:bodyPr/>
                    <a:lstStyle/>
                    <a:p>
                      <a:r>
                        <a:rPr lang="en-US" sz="1800" dirty="0"/>
                        <a:t>UR Fit Zeros</a:t>
                      </a:r>
                      <a:endParaRPr lang="en-US" sz="1800" b="1" dirty="0"/>
                    </a:p>
                  </a:txBody>
                  <a:tcPr/>
                </a:tc>
                <a:tc>
                  <a:txBody>
                    <a:bodyPr/>
                    <a:lstStyle/>
                    <a:p>
                      <a:r>
                        <a:rPr lang="en-US" sz="1800" dirty="0"/>
                        <a:t>UR Fit Poles</a:t>
                      </a:r>
                      <a:endParaRPr lang="en-US" sz="1800" b="1" dirty="0"/>
                    </a:p>
                  </a:txBody>
                  <a:tcPr/>
                </a:tc>
                <a:extLst>
                  <a:ext uri="{0D108BD9-81ED-4DB2-BD59-A6C34878D82A}">
                    <a16:rowId xmlns:a16="http://schemas.microsoft.com/office/drawing/2014/main" val="68233779"/>
                  </a:ext>
                </a:extLst>
              </a:tr>
              <a:tr h="0">
                <a:tc>
                  <a:txBody>
                    <a:bodyPr/>
                    <a:lstStyle/>
                    <a:p>
                      <a:r>
                        <a:rPr lang="en-US" sz="1000" b="0" dirty="0"/>
                        <a:t>Nearly canceling</a:t>
                      </a:r>
                    </a:p>
                  </a:txBody>
                  <a:tcPr/>
                </a:tc>
                <a:tc>
                  <a:txBody>
                    <a:bodyPr/>
                    <a:lstStyle/>
                    <a:p>
                      <a:r>
                        <a:rPr lang="en-US" sz="1000" dirty="0"/>
                        <a:t>40.5700 Hz</a:t>
                      </a:r>
                      <a:endParaRPr lang="en-US" sz="1000" b="1" dirty="0"/>
                    </a:p>
                  </a:txBody>
                  <a:tcPr/>
                </a:tc>
                <a:tc>
                  <a:txBody>
                    <a:bodyPr/>
                    <a:lstStyle/>
                    <a:p>
                      <a:r>
                        <a:rPr lang="en-US" sz="1000" dirty="0"/>
                        <a:t>39.1471 Hz</a:t>
                      </a:r>
                      <a:endParaRPr lang="en-US" sz="1000" b="1" dirty="0"/>
                    </a:p>
                  </a:txBody>
                  <a:tcPr/>
                </a:tc>
                <a:extLst>
                  <a:ext uri="{0D108BD9-81ED-4DB2-BD59-A6C34878D82A}">
                    <a16:rowId xmlns:a16="http://schemas.microsoft.com/office/drawing/2014/main" val="310062898"/>
                  </a:ext>
                </a:extLst>
              </a:tr>
              <a:tr h="0">
                <a:tc>
                  <a:txBody>
                    <a:bodyPr/>
                    <a:lstStyle/>
                    <a:p>
                      <a:r>
                        <a:rPr lang="en-US" sz="1000" b="0" dirty="0"/>
                        <a:t>Nearly canceling</a:t>
                      </a:r>
                    </a:p>
                  </a:txBody>
                  <a:tcPr/>
                </a:tc>
                <a:tc>
                  <a:txBody>
                    <a:bodyPr/>
                    <a:lstStyle/>
                    <a:p>
                      <a:r>
                        <a:rPr lang="en-US" sz="1000" dirty="0"/>
                        <a:t>112.8337 Hz</a:t>
                      </a:r>
                      <a:endParaRPr lang="en-US" sz="1000" b="1" dirty="0"/>
                    </a:p>
                  </a:txBody>
                  <a:tcPr/>
                </a:tc>
                <a:tc>
                  <a:txBody>
                    <a:bodyPr/>
                    <a:lstStyle/>
                    <a:p>
                      <a:r>
                        <a:rPr lang="en-US" sz="1000" dirty="0"/>
                        <a:t>101.2331 Hz</a:t>
                      </a:r>
                      <a:endParaRPr lang="en-US" sz="1000" b="1" dirty="0"/>
                    </a:p>
                  </a:txBody>
                  <a:tcPr/>
                </a:tc>
                <a:extLst>
                  <a:ext uri="{0D108BD9-81ED-4DB2-BD59-A6C34878D82A}">
                    <a16:rowId xmlns:a16="http://schemas.microsoft.com/office/drawing/2014/main" val="3075222823"/>
                  </a:ext>
                </a:extLst>
              </a:tr>
              <a:tr h="0">
                <a:tc>
                  <a:txBody>
                    <a:bodyPr/>
                    <a:lstStyle/>
                    <a:p>
                      <a:r>
                        <a:rPr lang="en-US" sz="1100" b="1" dirty="0"/>
                        <a:t>Coil Impedance</a:t>
                      </a:r>
                    </a:p>
                  </a:txBody>
                  <a:tcPr/>
                </a:tc>
                <a:tc>
                  <a:txBody>
                    <a:bodyPr/>
                    <a:lstStyle/>
                    <a:p>
                      <a:r>
                        <a:rPr lang="en-US" sz="1100" b="1" dirty="0"/>
                        <a:t>767.4099 Hz</a:t>
                      </a:r>
                    </a:p>
                  </a:txBody>
                  <a:tcPr/>
                </a:tc>
                <a:tc>
                  <a:txBody>
                    <a:bodyPr/>
                    <a:lstStyle/>
                    <a:p>
                      <a:endParaRPr lang="en-US" sz="1100" b="1" dirty="0"/>
                    </a:p>
                  </a:txBody>
                  <a:tcPr/>
                </a:tc>
                <a:extLst>
                  <a:ext uri="{0D108BD9-81ED-4DB2-BD59-A6C34878D82A}">
                    <a16:rowId xmlns:a16="http://schemas.microsoft.com/office/drawing/2014/main" val="2160597237"/>
                  </a:ext>
                </a:extLst>
              </a:tr>
              <a:tr h="0">
                <a:tc>
                  <a:txBody>
                    <a:bodyPr/>
                    <a:lstStyle/>
                    <a:p>
                      <a:r>
                        <a:rPr lang="en-US" sz="1100" b="1" dirty="0"/>
                        <a:t>RC Network</a:t>
                      </a:r>
                    </a:p>
                  </a:txBody>
                  <a:tcPr/>
                </a:tc>
                <a:tc>
                  <a:txBody>
                    <a:bodyPr/>
                    <a:lstStyle/>
                    <a:p>
                      <a:r>
                        <a:rPr lang="en-US" sz="1100" b="1" dirty="0"/>
                        <a:t>77.2791 Hz</a:t>
                      </a:r>
                    </a:p>
                  </a:txBody>
                  <a:tcPr/>
                </a:tc>
                <a:tc>
                  <a:txBody>
                    <a:bodyPr/>
                    <a:lstStyle/>
                    <a:p>
                      <a:r>
                        <a:rPr lang="en-US" sz="1100" b="1" dirty="0"/>
                        <a:t>455.1022 Hz</a:t>
                      </a:r>
                    </a:p>
                  </a:txBody>
                  <a:tcPr/>
                </a:tc>
                <a:extLst>
                  <a:ext uri="{0D108BD9-81ED-4DB2-BD59-A6C34878D82A}">
                    <a16:rowId xmlns:a16="http://schemas.microsoft.com/office/drawing/2014/main" val="3162479393"/>
                  </a:ext>
                </a:extLst>
              </a:tr>
              <a:tr h="0">
                <a:tc>
                  <a:txBody>
                    <a:bodyPr/>
                    <a:lstStyle/>
                    <a:p>
                      <a:r>
                        <a:rPr lang="en-US" sz="1100" b="1" dirty="0"/>
                        <a:t>SW Closed LP</a:t>
                      </a:r>
                    </a:p>
                  </a:txBody>
                  <a:tcPr/>
                </a:tc>
                <a:tc>
                  <a:txBody>
                    <a:bodyPr/>
                    <a:lstStyle/>
                    <a:p>
                      <a:r>
                        <a:rPr lang="en-US" sz="1100" b="1" dirty="0"/>
                        <a:t>10.2308 Hz</a:t>
                      </a:r>
                    </a:p>
                  </a:txBody>
                  <a:tcPr/>
                </a:tc>
                <a:tc>
                  <a:txBody>
                    <a:bodyPr/>
                    <a:lstStyle/>
                    <a:p>
                      <a:r>
                        <a:rPr lang="en-US" sz="1100" b="1" dirty="0"/>
                        <a:t>0.97447</a:t>
                      </a:r>
                    </a:p>
                  </a:txBody>
                  <a:tcPr/>
                </a:tc>
                <a:extLst>
                  <a:ext uri="{0D108BD9-81ED-4DB2-BD59-A6C34878D82A}">
                    <a16:rowId xmlns:a16="http://schemas.microsoft.com/office/drawing/2014/main" val="2861131554"/>
                  </a:ext>
                </a:extLst>
              </a:tr>
              <a:tr h="0">
                <a:tc>
                  <a:txBody>
                    <a:bodyPr/>
                    <a:lstStyle/>
                    <a:p>
                      <a:r>
                        <a:rPr lang="en-US" sz="1000" dirty="0"/>
                        <a:t>?????</a:t>
                      </a:r>
                      <a:endParaRPr lang="en-US" sz="1000" b="1" dirty="0"/>
                    </a:p>
                  </a:txBody>
                  <a:tcPr/>
                </a:tc>
                <a:tc>
                  <a:txBody>
                    <a:bodyPr/>
                    <a:lstStyle/>
                    <a:p>
                      <a:r>
                        <a:rPr lang="en-US" sz="1000" b="0" dirty="0"/>
                        <a:t>pair(5414.0903 Hz,</a:t>
                      </a:r>
                    </a:p>
                    <a:p>
                      <a:r>
                        <a:rPr lang="en-US" sz="1000" b="0" dirty="0"/>
                        <a:t>         57.7074 deg)</a:t>
                      </a:r>
                    </a:p>
                    <a:p>
                      <a:r>
                        <a:rPr lang="en-US" sz="1000" b="0" dirty="0"/>
                        <a:t>pair(8543.0235 Hz,</a:t>
                      </a:r>
                    </a:p>
                    <a:p>
                      <a:r>
                        <a:rPr lang="en-US" sz="1000" b="0" dirty="0"/>
                        <a:t>        31.6995 deg)</a:t>
                      </a:r>
                    </a:p>
                    <a:p>
                      <a:r>
                        <a:rPr lang="en-US" sz="1000" b="0" dirty="0"/>
                        <a:t>pair(12415.6958 Hz,</a:t>
                      </a:r>
                    </a:p>
                    <a:p>
                      <a:r>
                        <a:rPr lang="en-US" sz="1000" b="0" dirty="0"/>
                        <a:t>         20.2785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2200.0659 Hz</a:t>
                      </a:r>
                    </a:p>
                    <a:p>
                      <a:r>
                        <a:rPr lang="en-US" sz="1000" b="0" dirty="0"/>
                        <a:t>pair(4588.0341 Hz,</a:t>
                      </a:r>
                    </a:p>
                    <a:p>
                      <a:r>
                        <a:rPr lang="en-US" sz="1000" b="0" dirty="0"/>
                        <a:t>         51.4882 deg)</a:t>
                      </a:r>
                    </a:p>
                    <a:p>
                      <a:r>
                        <a:rPr lang="en-US" sz="1000" b="0" dirty="0"/>
                        <a:t>pair(6168.5520 Hz,</a:t>
                      </a:r>
                    </a:p>
                    <a:p>
                      <a:r>
                        <a:rPr lang="en-US" sz="1000" b="0" dirty="0"/>
                        <a:t>         63.2901 deg)</a:t>
                      </a:r>
                    </a:p>
                  </a:txBody>
                  <a:tcPr/>
                </a:tc>
                <a:extLst>
                  <a:ext uri="{0D108BD9-81ED-4DB2-BD59-A6C34878D82A}">
                    <a16:rowId xmlns:a16="http://schemas.microsoft.com/office/drawing/2014/main" val="989812772"/>
                  </a:ext>
                </a:extLst>
              </a:tr>
              <a:tr h="0">
                <a:tc>
                  <a:txBody>
                    <a:bodyPr/>
                    <a:lstStyle/>
                    <a:p>
                      <a:r>
                        <a:rPr lang="en-US" sz="1000" b="0" dirty="0"/>
                        <a:t>Nearly canceling</a:t>
                      </a:r>
                    </a:p>
                  </a:txBody>
                  <a:tcPr/>
                </a:tc>
                <a:tc>
                  <a:txBody>
                    <a:bodyPr/>
                    <a:lstStyle/>
                    <a:p>
                      <a:r>
                        <a:rPr lang="en-US" sz="1000" b="0" dirty="0"/>
                        <a:t>pair(11209.1738 Hz,</a:t>
                      </a:r>
                    </a:p>
                    <a:p>
                      <a:r>
                        <a:rPr lang="en-US" sz="1000" b="0" dirty="0"/>
                        <a:t>         2.010 deg)</a:t>
                      </a:r>
                    </a:p>
                  </a:txBody>
                  <a:tcPr/>
                </a:tc>
                <a:tc>
                  <a:txBody>
                    <a:bodyPr/>
                    <a:lstStyle/>
                    <a:p>
                      <a:r>
                        <a:rPr lang="en-US" sz="1000" b="0" dirty="0"/>
                        <a:t>pair(11298.7088 Hz,</a:t>
                      </a:r>
                    </a:p>
                    <a:p>
                      <a:r>
                        <a:rPr lang="en-US" sz="1000" b="0" dirty="0"/>
                        <a:t>         65.2882 deg)</a:t>
                      </a:r>
                    </a:p>
                  </a:txBody>
                  <a:tcPr/>
                </a:tc>
                <a:extLst>
                  <a:ext uri="{0D108BD9-81ED-4DB2-BD59-A6C34878D82A}">
                    <a16:rowId xmlns:a16="http://schemas.microsoft.com/office/drawing/2014/main" val="997800784"/>
                  </a:ext>
                </a:extLst>
              </a:tr>
              <a:tr h="0">
                <a:tc>
                  <a:txBody>
                    <a:bodyPr/>
                    <a:lstStyle/>
                    <a:p>
                      <a:r>
                        <a:rPr lang="en-US" sz="1000" dirty="0"/>
                        <a:t>Cable impedance?</a:t>
                      </a:r>
                      <a:endParaRPr lang="en-US" sz="1000" b="1" dirty="0"/>
                    </a:p>
                  </a:txBody>
                  <a:tcPr/>
                </a:tc>
                <a:tc>
                  <a:txBody>
                    <a:bodyPr/>
                    <a:lstStyle/>
                    <a:p>
                      <a:endParaRPr lang="en-US" sz="1000" b="0" dirty="0"/>
                    </a:p>
                  </a:txBody>
                  <a:tcPr/>
                </a:tc>
                <a:tc>
                  <a:txBody>
                    <a:bodyPr/>
                    <a:lstStyle/>
                    <a:p>
                      <a:r>
                        <a:rPr lang="en-US" sz="1000" b="0" dirty="0"/>
                        <a:t>pair(21411.5152 Hz,</a:t>
                      </a:r>
                    </a:p>
                    <a:p>
                      <a:r>
                        <a:rPr lang="en-US" sz="1000" b="0" dirty="0"/>
                        <a:t>         71.3476 deg)</a:t>
                      </a:r>
                    </a:p>
                  </a:txBody>
                  <a:tcPr/>
                </a:tc>
                <a:extLst>
                  <a:ext uri="{0D108BD9-81ED-4DB2-BD59-A6C34878D82A}">
                    <a16:rowId xmlns:a16="http://schemas.microsoft.com/office/drawing/2014/main" val="2600755705"/>
                  </a:ext>
                </a:extLst>
              </a:tr>
            </a:tbl>
          </a:graphicData>
        </a:graphic>
      </p:graphicFrame>
      <p:graphicFrame>
        <p:nvGraphicFramePr>
          <p:cNvPr id="34" name="Table 33">
            <a:extLst>
              <a:ext uri="{FF2B5EF4-FFF2-40B4-BE49-F238E27FC236}">
                <a16:creationId xmlns:a16="http://schemas.microsoft.com/office/drawing/2014/main" id="{66AC9ADE-FE6B-0F44-9369-54BB1E73EF88}"/>
              </a:ext>
            </a:extLst>
          </p:cNvPr>
          <p:cNvGraphicFramePr>
            <a:graphicFrameLocks noGrp="1"/>
          </p:cNvGraphicFramePr>
          <p:nvPr>
            <p:extLst>
              <p:ext uri="{D42A27DB-BD31-4B8C-83A1-F6EECF244321}">
                <p14:modId xmlns:p14="http://schemas.microsoft.com/office/powerpoint/2010/main" val="2139740367"/>
              </p:ext>
            </p:extLst>
          </p:nvPr>
        </p:nvGraphicFramePr>
        <p:xfrm>
          <a:off x="258929" y="3959994"/>
          <a:ext cx="4103770" cy="3672840"/>
        </p:xfrm>
        <a:graphic>
          <a:graphicData uri="http://schemas.openxmlformats.org/drawingml/2006/table">
            <a:tbl>
              <a:tblPr firstRow="1" bandRow="1">
                <a:tableStyleId>{21E4AEA4-8DFA-4A89-87EB-49C32662AFE0}</a:tableStyleId>
              </a:tblPr>
              <a:tblGrid>
                <a:gridCol w="1165579">
                  <a:extLst>
                    <a:ext uri="{9D8B030D-6E8A-4147-A177-3AD203B41FA5}">
                      <a16:colId xmlns:a16="http://schemas.microsoft.com/office/drawing/2014/main" val="1635201676"/>
                    </a:ext>
                  </a:extLst>
                </a:gridCol>
                <a:gridCol w="1510934">
                  <a:extLst>
                    <a:ext uri="{9D8B030D-6E8A-4147-A177-3AD203B41FA5}">
                      <a16:colId xmlns:a16="http://schemas.microsoft.com/office/drawing/2014/main" val="3387876179"/>
                    </a:ext>
                  </a:extLst>
                </a:gridCol>
                <a:gridCol w="1427257">
                  <a:extLst>
                    <a:ext uri="{9D8B030D-6E8A-4147-A177-3AD203B41FA5}">
                      <a16:colId xmlns:a16="http://schemas.microsoft.com/office/drawing/2014/main" val="112454524"/>
                    </a:ext>
                  </a:extLst>
                </a:gridCol>
              </a:tblGrid>
              <a:tr h="0">
                <a:tc>
                  <a:txBody>
                    <a:bodyPr/>
                    <a:lstStyle/>
                    <a:p>
                      <a:r>
                        <a:rPr lang="en-US" sz="1000" dirty="0"/>
                        <a:t>Circuit Feature Assignment</a:t>
                      </a:r>
                      <a:endParaRPr lang="en-US" sz="1000" b="1" dirty="0"/>
                    </a:p>
                  </a:txBody>
                  <a:tcPr/>
                </a:tc>
                <a:tc>
                  <a:txBody>
                    <a:bodyPr/>
                    <a:lstStyle/>
                    <a:p>
                      <a:r>
                        <a:rPr lang="en-US" sz="1800" dirty="0"/>
                        <a:t>LR Fit Zeros</a:t>
                      </a:r>
                      <a:endParaRPr lang="en-US" sz="1800" b="1" dirty="0"/>
                    </a:p>
                  </a:txBody>
                  <a:tcPr/>
                </a:tc>
                <a:tc>
                  <a:txBody>
                    <a:bodyPr/>
                    <a:lstStyle/>
                    <a:p>
                      <a:r>
                        <a:rPr lang="en-US" sz="1800" dirty="0"/>
                        <a:t>LR Fit Poles</a:t>
                      </a:r>
                      <a:endParaRPr lang="en-US" sz="1800" b="1" dirty="0"/>
                    </a:p>
                  </a:txBody>
                  <a:tcPr/>
                </a:tc>
                <a:extLst>
                  <a:ext uri="{0D108BD9-81ED-4DB2-BD59-A6C34878D82A}">
                    <a16:rowId xmlns:a16="http://schemas.microsoft.com/office/drawing/2014/main" val="68233779"/>
                  </a:ext>
                </a:extLst>
              </a:tr>
              <a:tr h="0">
                <a:tc>
                  <a:txBody>
                    <a:bodyPr/>
                    <a:lstStyle/>
                    <a:p>
                      <a:r>
                        <a:rPr lang="en-US" sz="1100" b="1" dirty="0"/>
                        <a:t>Coil Impedance</a:t>
                      </a:r>
                    </a:p>
                  </a:txBody>
                  <a:tcPr/>
                </a:tc>
                <a:tc>
                  <a:txBody>
                    <a:bodyPr/>
                    <a:lstStyle/>
                    <a:p>
                      <a:r>
                        <a:rPr lang="en-US" sz="1100" b="1" dirty="0"/>
                        <a:t>280.6193 Hz</a:t>
                      </a:r>
                    </a:p>
                  </a:txBody>
                  <a:tcPr/>
                </a:tc>
                <a:tc>
                  <a:txBody>
                    <a:bodyPr/>
                    <a:lstStyle/>
                    <a:p>
                      <a:endParaRPr lang="en-US" sz="1100" b="1" dirty="0"/>
                    </a:p>
                  </a:txBody>
                  <a:tcPr/>
                </a:tc>
                <a:extLst>
                  <a:ext uri="{0D108BD9-81ED-4DB2-BD59-A6C34878D82A}">
                    <a16:rowId xmlns:a16="http://schemas.microsoft.com/office/drawing/2014/main" val="2160597237"/>
                  </a:ext>
                </a:extLst>
              </a:tr>
              <a:tr h="0">
                <a:tc>
                  <a:txBody>
                    <a:bodyPr/>
                    <a:lstStyle/>
                    <a:p>
                      <a:r>
                        <a:rPr lang="en-US" sz="1100" b="1" dirty="0"/>
                        <a:t>RC Network</a:t>
                      </a:r>
                    </a:p>
                  </a:txBody>
                  <a:tcPr/>
                </a:tc>
                <a:tc>
                  <a:txBody>
                    <a:bodyPr/>
                    <a:lstStyle/>
                    <a:p>
                      <a:r>
                        <a:rPr lang="en-US" sz="1100" b="1" dirty="0"/>
                        <a:t>82.0951</a:t>
                      </a:r>
                    </a:p>
                  </a:txBody>
                  <a:tcPr/>
                </a:tc>
                <a:tc>
                  <a:txBody>
                    <a:bodyPr/>
                    <a:lstStyle/>
                    <a:p>
                      <a:r>
                        <a:rPr lang="en-US" sz="1100" b="1" dirty="0"/>
                        <a:t>243.1757 Hz</a:t>
                      </a:r>
                    </a:p>
                  </a:txBody>
                  <a:tcPr/>
                </a:tc>
                <a:extLst>
                  <a:ext uri="{0D108BD9-81ED-4DB2-BD59-A6C34878D82A}">
                    <a16:rowId xmlns:a16="http://schemas.microsoft.com/office/drawing/2014/main" val="3162479393"/>
                  </a:ext>
                </a:extLst>
              </a:tr>
              <a:tr h="0">
                <a:tc>
                  <a:txBody>
                    <a:bodyPr/>
                    <a:lstStyle/>
                    <a:p>
                      <a:r>
                        <a:rPr lang="en-US" sz="1100" b="1" dirty="0"/>
                        <a:t>SW Closed LP</a:t>
                      </a:r>
                    </a:p>
                  </a:txBody>
                  <a:tcPr/>
                </a:tc>
                <a:tc>
                  <a:txBody>
                    <a:bodyPr/>
                    <a:lstStyle/>
                    <a:p>
                      <a:r>
                        <a:rPr lang="en-US" sz="1100" b="1" dirty="0"/>
                        <a:t>13.8309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0.97606 Hz,</a:t>
                      </a:r>
                    </a:p>
                  </a:txBody>
                  <a:tcPr/>
                </a:tc>
                <a:extLst>
                  <a:ext uri="{0D108BD9-81ED-4DB2-BD59-A6C34878D82A}">
                    <a16:rowId xmlns:a16="http://schemas.microsoft.com/office/drawing/2014/main" val="2861131554"/>
                  </a:ext>
                </a:extLst>
              </a:tr>
              <a:tr h="129929">
                <a:tc>
                  <a:txBody>
                    <a:bodyPr/>
                    <a:lstStyle/>
                    <a:p>
                      <a:r>
                        <a:rPr lang="en-US" sz="1000" b="0" dirty="0"/>
                        <a:t>Nearly canceling</a:t>
                      </a:r>
                    </a:p>
                  </a:txBody>
                  <a:tcPr/>
                </a:tc>
                <a:tc>
                  <a:txBody>
                    <a:bodyPr/>
                    <a:lstStyle/>
                    <a:p>
                      <a:r>
                        <a:rPr lang="en-US" sz="1000" b="0" dirty="0"/>
                        <a:t>7.66634 Hz</a:t>
                      </a:r>
                    </a:p>
                  </a:txBody>
                  <a:tcPr/>
                </a:tc>
                <a:tc>
                  <a:txBody>
                    <a:bodyPr/>
                    <a:lstStyle/>
                    <a:p>
                      <a:r>
                        <a:rPr lang="en-US" sz="1000" b="0" dirty="0"/>
                        <a:t>8.58653 Hz</a:t>
                      </a:r>
                    </a:p>
                  </a:txBody>
                  <a:tcPr/>
                </a:tc>
                <a:extLst>
                  <a:ext uri="{0D108BD9-81ED-4DB2-BD59-A6C34878D82A}">
                    <a16:rowId xmlns:a16="http://schemas.microsoft.com/office/drawing/2014/main" val="3519519245"/>
                  </a:ext>
                </a:extLst>
              </a:tr>
              <a:tr h="129929">
                <a:tc>
                  <a:txBody>
                    <a:bodyPr/>
                    <a:lstStyle/>
                    <a:p>
                      <a:r>
                        <a:rPr lang="en-US" sz="1000" b="0" dirty="0"/>
                        <a:t>Nearly canceling</a:t>
                      </a:r>
                    </a:p>
                  </a:txBody>
                  <a:tcPr/>
                </a:tc>
                <a:tc>
                  <a:txBody>
                    <a:bodyPr/>
                    <a:lstStyle/>
                    <a:p>
                      <a:r>
                        <a:rPr lang="en-US" sz="1000" b="0" dirty="0"/>
                        <a:t>34.3607 Hz,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31.5980 Hz</a:t>
                      </a:r>
                    </a:p>
                  </a:txBody>
                  <a:tcPr/>
                </a:tc>
                <a:extLst>
                  <a:ext uri="{0D108BD9-81ED-4DB2-BD59-A6C34878D82A}">
                    <a16:rowId xmlns:a16="http://schemas.microsoft.com/office/drawing/2014/main" val="554242603"/>
                  </a:ext>
                </a:extLst>
              </a:tr>
              <a:tr h="129929">
                <a:tc>
                  <a:txBody>
                    <a:bodyPr/>
                    <a:lstStyle/>
                    <a:p>
                      <a:r>
                        <a:rPr lang="en-US" sz="1000" b="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14.8359 Hz</a:t>
                      </a:r>
                    </a:p>
                    <a:p>
                      <a:r>
                        <a:rPr lang="en-US" sz="1000" b="0" dirty="0"/>
                        <a:t>1030.2985</a:t>
                      </a:r>
                    </a:p>
                    <a:p>
                      <a:r>
                        <a:rPr lang="en-US" sz="1000" b="0" dirty="0"/>
                        <a:t>pair(12506.8258 Hz,</a:t>
                      </a:r>
                    </a:p>
                    <a:p>
                      <a:r>
                        <a:rPr lang="en-US" sz="1000" b="0" dirty="0"/>
                        <a:t>         72.7462 deg)</a:t>
                      </a:r>
                    </a:p>
                    <a:p>
                      <a:r>
                        <a:rPr lang="en-US" sz="1000" b="0" dirty="0"/>
                        <a:t>pair(13751.5651 Hz,</a:t>
                      </a:r>
                    </a:p>
                    <a:p>
                      <a:r>
                        <a:rPr lang="en-US" sz="1000" b="0" dirty="0"/>
                        <a:t>         28.6342 deg)</a:t>
                      </a:r>
                    </a:p>
                    <a:p>
                      <a:r>
                        <a:rPr lang="en-US" sz="1000" b="0" dirty="0"/>
                        <a:t>pair(14315.4683 Hz,</a:t>
                      </a:r>
                    </a:p>
                    <a:p>
                      <a:r>
                        <a:rPr lang="en-US" sz="1000" b="0" dirty="0"/>
                        <a:t>         41.2455 deg)</a:t>
                      </a:r>
                    </a:p>
                    <a:p>
                      <a:r>
                        <a:rPr lang="en-US" sz="1000" b="0" dirty="0"/>
                        <a:t>pair(15283.4931 Hz,</a:t>
                      </a:r>
                    </a:p>
                    <a:p>
                      <a:r>
                        <a:rPr lang="en-US" sz="1000" b="0" dirty="0"/>
                        <a:t>        37.1055 deg)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18.6402 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596.1594</a:t>
                      </a:r>
                    </a:p>
                    <a:p>
                      <a:r>
                        <a:rPr lang="en-US" sz="1000" b="0" dirty="0"/>
                        <a:t>3794.1125 Hz</a:t>
                      </a:r>
                    </a:p>
                    <a:p>
                      <a:r>
                        <a:rPr lang="en-US" sz="1000" b="0" dirty="0"/>
                        <a:t>pair(13081.7578 Hz,</a:t>
                      </a:r>
                    </a:p>
                    <a:p>
                      <a:r>
                        <a:rPr lang="en-US" sz="1000" b="0" dirty="0"/>
                        <a:t>         74.9549 deg)</a:t>
                      </a:r>
                    </a:p>
                    <a:p>
                      <a:r>
                        <a:rPr lang="en-US" sz="1000" b="0" dirty="0"/>
                        <a:t>pair(10071.4374 Hz, </a:t>
                      </a:r>
                    </a:p>
                    <a:p>
                      <a:r>
                        <a:rPr lang="en-US" sz="1000" b="0" dirty="0"/>
                        <a:t>        53.4518 deg)</a:t>
                      </a:r>
                    </a:p>
                    <a:p>
                      <a:r>
                        <a:rPr lang="en-US" sz="1000" b="0" dirty="0"/>
                        <a:t>pair(11402.8925 Hz,</a:t>
                      </a:r>
                    </a:p>
                    <a:p>
                      <a:r>
                        <a:rPr lang="en-US" sz="1000" b="0" dirty="0"/>
                        <a:t>        53.3173 deg)</a:t>
                      </a:r>
                    </a:p>
                  </a:txBody>
                  <a:tcPr/>
                </a:tc>
                <a:extLst>
                  <a:ext uri="{0D108BD9-81ED-4DB2-BD59-A6C34878D82A}">
                    <a16:rowId xmlns:a16="http://schemas.microsoft.com/office/drawing/2014/main" val="98981277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Cable impedance?</a:t>
                      </a:r>
                    </a:p>
                    <a:p>
                      <a:endParaRPr lang="en-US" sz="1000" b="0" dirty="0"/>
                    </a:p>
                  </a:txBody>
                  <a:tcPr/>
                </a:tc>
                <a:tc>
                  <a:txBody>
                    <a:bodyPr/>
                    <a:lstStyle/>
                    <a:p>
                      <a:endParaRPr lang="en-US" sz="1000" b="0" dirty="0"/>
                    </a:p>
                  </a:txBody>
                  <a:tcPr/>
                </a:tc>
                <a:tc>
                  <a:txBody>
                    <a:bodyPr/>
                    <a:lstStyle/>
                    <a:p>
                      <a:r>
                        <a:rPr lang="en-US" sz="1000" b="0" dirty="0"/>
                        <a:t>pair(22102.4149 Hz,</a:t>
                      </a:r>
                    </a:p>
                    <a:p>
                      <a:r>
                        <a:rPr lang="en-US" sz="1000" b="0" dirty="0"/>
                        <a:t>        72.6274 deg)</a:t>
                      </a:r>
                    </a:p>
                  </a:txBody>
                  <a:tcPr/>
                </a:tc>
                <a:extLst>
                  <a:ext uri="{0D108BD9-81ED-4DB2-BD59-A6C34878D82A}">
                    <a16:rowId xmlns:a16="http://schemas.microsoft.com/office/drawing/2014/main" val="1400378833"/>
                  </a:ext>
                </a:extLst>
              </a:tr>
            </a:tbl>
          </a:graphicData>
        </a:graphic>
      </p:graphicFrame>
      <p:pic>
        <p:nvPicPr>
          <p:cNvPr id="41" name="Picture 40" descr="A picture containing drawing, table&#10;&#10;Description automatically generated">
            <a:extLst>
              <a:ext uri="{FF2B5EF4-FFF2-40B4-BE49-F238E27FC236}">
                <a16:creationId xmlns:a16="http://schemas.microsoft.com/office/drawing/2014/main" id="{647F6393-8763-2941-92A8-7E60D7F521A3}"/>
              </a:ext>
            </a:extLst>
          </p:cNvPr>
          <p:cNvPicPr>
            <a:picLocks noChangeAspect="1"/>
          </p:cNvPicPr>
          <p:nvPr/>
        </p:nvPicPr>
        <p:blipFill>
          <a:blip r:embed="rId2"/>
          <a:stretch>
            <a:fillRect/>
          </a:stretch>
        </p:blipFill>
        <p:spPr>
          <a:xfrm rot="5400000">
            <a:off x="7213001" y="1808007"/>
            <a:ext cx="239712" cy="479423"/>
          </a:xfrm>
          <a:prstGeom prst="rect">
            <a:avLst/>
          </a:prstGeom>
        </p:spPr>
      </p:pic>
      <p:pic>
        <p:nvPicPr>
          <p:cNvPr id="43" name="Picture 42" descr="A picture containing drawing, table&#10;&#10;Description automatically generated">
            <a:extLst>
              <a:ext uri="{FF2B5EF4-FFF2-40B4-BE49-F238E27FC236}">
                <a16:creationId xmlns:a16="http://schemas.microsoft.com/office/drawing/2014/main" id="{B49F1A43-8EAE-8145-B5AF-B58C943CD8D9}"/>
              </a:ext>
            </a:extLst>
          </p:cNvPr>
          <p:cNvPicPr>
            <a:picLocks noChangeAspect="1"/>
          </p:cNvPicPr>
          <p:nvPr/>
        </p:nvPicPr>
        <p:blipFill>
          <a:blip r:embed="rId2"/>
          <a:stretch>
            <a:fillRect/>
          </a:stretch>
        </p:blipFill>
        <p:spPr>
          <a:xfrm rot="5400000">
            <a:off x="8730905" y="1826296"/>
            <a:ext cx="239712" cy="479423"/>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208ADFAD-9BDD-944D-A571-0C28C688A8B9}"/>
              </a:ext>
            </a:extLst>
          </p:cNvPr>
          <p:cNvPicPr>
            <a:picLocks noChangeAspect="1"/>
          </p:cNvPicPr>
          <p:nvPr/>
        </p:nvPicPr>
        <p:blipFill>
          <a:blip r:embed="rId3"/>
          <a:stretch>
            <a:fillRect/>
          </a:stretch>
        </p:blipFill>
        <p:spPr>
          <a:xfrm rot="5400000">
            <a:off x="4078127" y="1565245"/>
            <a:ext cx="239713" cy="479426"/>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79F37D04-D41F-C644-85B1-1C5C4B3AB76C}"/>
              </a:ext>
            </a:extLst>
          </p:cNvPr>
          <p:cNvPicPr>
            <a:picLocks noChangeAspect="1"/>
          </p:cNvPicPr>
          <p:nvPr/>
        </p:nvPicPr>
        <p:blipFill>
          <a:blip r:embed="rId3"/>
          <a:stretch>
            <a:fillRect/>
          </a:stretch>
        </p:blipFill>
        <p:spPr>
          <a:xfrm rot="5400000">
            <a:off x="2645567" y="1571342"/>
            <a:ext cx="239713" cy="479426"/>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342E71F9-953C-CF42-8E92-B5AC78CC51A4}"/>
              </a:ext>
            </a:extLst>
          </p:cNvPr>
          <p:cNvPicPr>
            <a:picLocks noChangeAspect="1"/>
          </p:cNvPicPr>
          <p:nvPr/>
        </p:nvPicPr>
        <p:blipFill>
          <a:blip r:embed="rId3"/>
          <a:stretch>
            <a:fillRect/>
          </a:stretch>
        </p:blipFill>
        <p:spPr>
          <a:xfrm rot="5400000">
            <a:off x="2639471" y="1309215"/>
            <a:ext cx="239713" cy="479426"/>
          </a:xfrm>
          <a:prstGeom prst="rect">
            <a:avLst/>
          </a:prstGeom>
        </p:spPr>
      </p:pic>
      <p:pic>
        <p:nvPicPr>
          <p:cNvPr id="48" name="Picture 47" descr="A picture containing drawing, table&#10;&#10;Description automatically generated">
            <a:extLst>
              <a:ext uri="{FF2B5EF4-FFF2-40B4-BE49-F238E27FC236}">
                <a16:creationId xmlns:a16="http://schemas.microsoft.com/office/drawing/2014/main" id="{FE2EF435-96B0-474C-B92D-46225E5AA445}"/>
              </a:ext>
            </a:extLst>
          </p:cNvPr>
          <p:cNvPicPr>
            <a:picLocks noChangeAspect="1"/>
          </p:cNvPicPr>
          <p:nvPr/>
        </p:nvPicPr>
        <p:blipFill>
          <a:blip r:embed="rId2"/>
          <a:stretch>
            <a:fillRect/>
          </a:stretch>
        </p:blipFill>
        <p:spPr>
          <a:xfrm rot="5400000">
            <a:off x="2647097" y="1814104"/>
            <a:ext cx="239712" cy="479423"/>
          </a:xfrm>
          <a:prstGeom prst="rect">
            <a:avLst/>
          </a:prstGeom>
        </p:spPr>
      </p:pic>
      <p:pic>
        <p:nvPicPr>
          <p:cNvPr id="49" name="Picture 48" descr="A picture containing drawing, table&#10;&#10;Description automatically generated">
            <a:extLst>
              <a:ext uri="{FF2B5EF4-FFF2-40B4-BE49-F238E27FC236}">
                <a16:creationId xmlns:a16="http://schemas.microsoft.com/office/drawing/2014/main" id="{0DF2F7B0-6102-0D45-9AF2-A6D4D85C50AF}"/>
              </a:ext>
            </a:extLst>
          </p:cNvPr>
          <p:cNvPicPr>
            <a:picLocks noChangeAspect="1"/>
          </p:cNvPicPr>
          <p:nvPr/>
        </p:nvPicPr>
        <p:blipFill>
          <a:blip r:embed="rId2"/>
          <a:stretch>
            <a:fillRect/>
          </a:stretch>
        </p:blipFill>
        <p:spPr>
          <a:xfrm rot="5400000">
            <a:off x="4079657" y="1820201"/>
            <a:ext cx="239712" cy="479423"/>
          </a:xfrm>
          <a:prstGeom prst="rect">
            <a:avLst/>
          </a:prstGeom>
        </p:spPr>
      </p:pic>
      <p:pic>
        <p:nvPicPr>
          <p:cNvPr id="50" name="Picture 49" descr="A picture containing drawing&#10;&#10;Description automatically generated">
            <a:extLst>
              <a:ext uri="{FF2B5EF4-FFF2-40B4-BE49-F238E27FC236}">
                <a16:creationId xmlns:a16="http://schemas.microsoft.com/office/drawing/2014/main" id="{65183893-94A0-6345-BD4F-388FB1AC1E91}"/>
              </a:ext>
            </a:extLst>
          </p:cNvPr>
          <p:cNvPicPr>
            <a:picLocks noChangeAspect="1"/>
          </p:cNvPicPr>
          <p:nvPr/>
        </p:nvPicPr>
        <p:blipFill>
          <a:blip r:embed="rId4"/>
          <a:stretch>
            <a:fillRect/>
          </a:stretch>
        </p:blipFill>
        <p:spPr>
          <a:xfrm rot="5400000" flipH="1">
            <a:off x="2644187" y="2064456"/>
            <a:ext cx="243621" cy="492538"/>
          </a:xfrm>
          <a:prstGeom prst="rect">
            <a:avLst/>
          </a:prstGeom>
        </p:spPr>
      </p:pic>
      <p:pic>
        <p:nvPicPr>
          <p:cNvPr id="51" name="Picture 50" descr="A picture containing drawing&#10;&#10;Description automatically generated">
            <a:extLst>
              <a:ext uri="{FF2B5EF4-FFF2-40B4-BE49-F238E27FC236}">
                <a16:creationId xmlns:a16="http://schemas.microsoft.com/office/drawing/2014/main" id="{D53CE5DF-4D62-B746-9234-784AC2DED037}"/>
              </a:ext>
            </a:extLst>
          </p:cNvPr>
          <p:cNvPicPr>
            <a:picLocks noChangeAspect="1"/>
          </p:cNvPicPr>
          <p:nvPr/>
        </p:nvPicPr>
        <p:blipFill>
          <a:blip r:embed="rId4"/>
          <a:stretch>
            <a:fillRect/>
          </a:stretch>
        </p:blipFill>
        <p:spPr>
          <a:xfrm rot="5400000" flipH="1">
            <a:off x="4088096" y="2058811"/>
            <a:ext cx="243621" cy="492538"/>
          </a:xfrm>
          <a:prstGeom prst="rect">
            <a:avLst/>
          </a:prstGeom>
        </p:spPr>
      </p:pic>
      <p:pic>
        <p:nvPicPr>
          <p:cNvPr id="52" name="Picture 51" descr="A picture containing drawing&#10;&#10;Description automatically generated">
            <a:extLst>
              <a:ext uri="{FF2B5EF4-FFF2-40B4-BE49-F238E27FC236}">
                <a16:creationId xmlns:a16="http://schemas.microsoft.com/office/drawing/2014/main" id="{0491F076-FCD0-E541-97CD-433009768A76}"/>
              </a:ext>
            </a:extLst>
          </p:cNvPr>
          <p:cNvPicPr>
            <a:picLocks noChangeAspect="1"/>
          </p:cNvPicPr>
          <p:nvPr/>
        </p:nvPicPr>
        <p:blipFill>
          <a:blip r:embed="rId4"/>
          <a:stretch>
            <a:fillRect/>
          </a:stretch>
        </p:blipFill>
        <p:spPr>
          <a:xfrm rot="5400000" flipH="1">
            <a:off x="4088939" y="4496760"/>
            <a:ext cx="243621" cy="492538"/>
          </a:xfrm>
          <a:prstGeom prst="rect">
            <a:avLst/>
          </a:prstGeom>
        </p:spPr>
      </p:pic>
      <p:pic>
        <p:nvPicPr>
          <p:cNvPr id="53" name="Picture 52" descr="A picture containing drawing&#10;&#10;Description automatically generated">
            <a:extLst>
              <a:ext uri="{FF2B5EF4-FFF2-40B4-BE49-F238E27FC236}">
                <a16:creationId xmlns:a16="http://schemas.microsoft.com/office/drawing/2014/main" id="{14A7E9E5-F0D6-D742-BC7C-6A768F686F72}"/>
              </a:ext>
            </a:extLst>
          </p:cNvPr>
          <p:cNvPicPr>
            <a:picLocks noChangeAspect="1"/>
          </p:cNvPicPr>
          <p:nvPr/>
        </p:nvPicPr>
        <p:blipFill>
          <a:blip r:embed="rId4"/>
          <a:stretch>
            <a:fillRect/>
          </a:stretch>
        </p:blipFill>
        <p:spPr>
          <a:xfrm rot="5400000" flipH="1">
            <a:off x="2595419" y="4222440"/>
            <a:ext cx="243621" cy="492538"/>
          </a:xfrm>
          <a:prstGeom prst="rect">
            <a:avLst/>
          </a:prstGeom>
        </p:spPr>
      </p:pic>
      <p:pic>
        <p:nvPicPr>
          <p:cNvPr id="54" name="Picture 53" descr="A picture containing drawing&#10;&#10;Description automatically generated">
            <a:extLst>
              <a:ext uri="{FF2B5EF4-FFF2-40B4-BE49-F238E27FC236}">
                <a16:creationId xmlns:a16="http://schemas.microsoft.com/office/drawing/2014/main" id="{9AE939D0-DFD2-964D-8732-7BD15D474F3B}"/>
              </a:ext>
            </a:extLst>
          </p:cNvPr>
          <p:cNvPicPr>
            <a:picLocks noChangeAspect="1"/>
          </p:cNvPicPr>
          <p:nvPr/>
        </p:nvPicPr>
        <p:blipFill>
          <a:blip r:embed="rId4"/>
          <a:stretch>
            <a:fillRect/>
          </a:stretch>
        </p:blipFill>
        <p:spPr>
          <a:xfrm rot="5400000" flipH="1">
            <a:off x="2601515" y="5508696"/>
            <a:ext cx="243621" cy="492538"/>
          </a:xfrm>
          <a:prstGeom prst="rect">
            <a:avLst/>
          </a:prstGeom>
        </p:spPr>
      </p:pic>
      <p:pic>
        <p:nvPicPr>
          <p:cNvPr id="55" name="Picture 54" descr="A picture containing drawing&#10;&#10;Description automatically generated">
            <a:extLst>
              <a:ext uri="{FF2B5EF4-FFF2-40B4-BE49-F238E27FC236}">
                <a16:creationId xmlns:a16="http://schemas.microsoft.com/office/drawing/2014/main" id="{36E46B92-4C56-C047-935B-A87E0B623B0A}"/>
              </a:ext>
            </a:extLst>
          </p:cNvPr>
          <p:cNvPicPr>
            <a:picLocks noChangeAspect="1"/>
          </p:cNvPicPr>
          <p:nvPr/>
        </p:nvPicPr>
        <p:blipFill>
          <a:blip r:embed="rId4"/>
          <a:stretch>
            <a:fillRect/>
          </a:stretch>
        </p:blipFill>
        <p:spPr>
          <a:xfrm rot="5400000" flipH="1">
            <a:off x="4070651" y="5502600"/>
            <a:ext cx="243621" cy="492538"/>
          </a:xfrm>
          <a:prstGeom prst="rect">
            <a:avLst/>
          </a:prstGeom>
        </p:spPr>
      </p:pic>
      <p:pic>
        <p:nvPicPr>
          <p:cNvPr id="56" name="Picture 55" descr="A picture containing drawing&#10;&#10;Description automatically generated">
            <a:extLst>
              <a:ext uri="{FF2B5EF4-FFF2-40B4-BE49-F238E27FC236}">
                <a16:creationId xmlns:a16="http://schemas.microsoft.com/office/drawing/2014/main" id="{D0E25724-B616-364B-8172-3D4C41EDD031}"/>
              </a:ext>
            </a:extLst>
          </p:cNvPr>
          <p:cNvPicPr>
            <a:picLocks noChangeAspect="1"/>
          </p:cNvPicPr>
          <p:nvPr/>
        </p:nvPicPr>
        <p:blipFill>
          <a:blip r:embed="rId3"/>
          <a:stretch>
            <a:fillRect/>
          </a:stretch>
        </p:blipFill>
        <p:spPr>
          <a:xfrm rot="5400000">
            <a:off x="2615087" y="5259423"/>
            <a:ext cx="239713" cy="479426"/>
          </a:xfrm>
          <a:prstGeom prst="rect">
            <a:avLst/>
          </a:prstGeom>
        </p:spPr>
      </p:pic>
      <p:pic>
        <p:nvPicPr>
          <p:cNvPr id="57" name="Picture 56" descr="A picture containing drawing&#10;&#10;Description automatically generated">
            <a:extLst>
              <a:ext uri="{FF2B5EF4-FFF2-40B4-BE49-F238E27FC236}">
                <a16:creationId xmlns:a16="http://schemas.microsoft.com/office/drawing/2014/main" id="{C79FDDBF-E188-F045-883E-EAE6119599BE}"/>
              </a:ext>
            </a:extLst>
          </p:cNvPr>
          <p:cNvPicPr>
            <a:picLocks noChangeAspect="1"/>
          </p:cNvPicPr>
          <p:nvPr/>
        </p:nvPicPr>
        <p:blipFill>
          <a:blip r:embed="rId3"/>
          <a:stretch>
            <a:fillRect/>
          </a:stretch>
        </p:blipFill>
        <p:spPr>
          <a:xfrm rot="5400000">
            <a:off x="4096416" y="5265520"/>
            <a:ext cx="239713" cy="479426"/>
          </a:xfrm>
          <a:prstGeom prst="rect">
            <a:avLst/>
          </a:prstGeom>
        </p:spPr>
      </p:pic>
      <p:pic>
        <p:nvPicPr>
          <p:cNvPr id="58" name="Picture 57" descr="A picture containing drawing&#10;&#10;Description automatically generated">
            <a:extLst>
              <a:ext uri="{FF2B5EF4-FFF2-40B4-BE49-F238E27FC236}">
                <a16:creationId xmlns:a16="http://schemas.microsoft.com/office/drawing/2014/main" id="{7BDC39BF-63BF-2F4F-B124-30D1C4A796B8}"/>
              </a:ext>
            </a:extLst>
          </p:cNvPr>
          <p:cNvPicPr>
            <a:picLocks noChangeAspect="1"/>
          </p:cNvPicPr>
          <p:nvPr/>
        </p:nvPicPr>
        <p:blipFill>
          <a:blip r:embed="rId3"/>
          <a:stretch>
            <a:fillRect/>
          </a:stretch>
        </p:blipFill>
        <p:spPr>
          <a:xfrm rot="5400000">
            <a:off x="2621183" y="4997296"/>
            <a:ext cx="239713" cy="479426"/>
          </a:xfrm>
          <a:prstGeom prst="rect">
            <a:avLst/>
          </a:prstGeom>
        </p:spPr>
      </p:pic>
      <p:pic>
        <p:nvPicPr>
          <p:cNvPr id="59" name="Picture 58" descr="A picture containing drawing&#10;&#10;Description automatically generated">
            <a:extLst>
              <a:ext uri="{FF2B5EF4-FFF2-40B4-BE49-F238E27FC236}">
                <a16:creationId xmlns:a16="http://schemas.microsoft.com/office/drawing/2014/main" id="{4224107E-4585-9349-89EE-768E0B201DDE}"/>
              </a:ext>
            </a:extLst>
          </p:cNvPr>
          <p:cNvPicPr>
            <a:picLocks noChangeAspect="1"/>
          </p:cNvPicPr>
          <p:nvPr/>
        </p:nvPicPr>
        <p:blipFill>
          <a:blip r:embed="rId3"/>
          <a:stretch>
            <a:fillRect/>
          </a:stretch>
        </p:blipFill>
        <p:spPr>
          <a:xfrm rot="5400000">
            <a:off x="4102512" y="5003393"/>
            <a:ext cx="239713" cy="479426"/>
          </a:xfrm>
          <a:prstGeom prst="rect">
            <a:avLst/>
          </a:prstGeom>
        </p:spPr>
      </p:pic>
      <p:pic>
        <p:nvPicPr>
          <p:cNvPr id="60" name="Picture 59" descr="A picture containing drawing&#10;&#10;Description automatically generated">
            <a:extLst>
              <a:ext uri="{FF2B5EF4-FFF2-40B4-BE49-F238E27FC236}">
                <a16:creationId xmlns:a16="http://schemas.microsoft.com/office/drawing/2014/main" id="{52513A8E-3013-D24F-8B28-D70015F4264A}"/>
              </a:ext>
            </a:extLst>
          </p:cNvPr>
          <p:cNvPicPr>
            <a:picLocks noChangeAspect="1"/>
          </p:cNvPicPr>
          <p:nvPr/>
        </p:nvPicPr>
        <p:blipFill>
          <a:blip r:embed="rId3"/>
          <a:stretch>
            <a:fillRect/>
          </a:stretch>
        </p:blipFill>
        <p:spPr>
          <a:xfrm rot="5400000">
            <a:off x="2602895" y="4759553"/>
            <a:ext cx="239713" cy="479426"/>
          </a:xfrm>
          <a:prstGeom prst="rect">
            <a:avLst/>
          </a:prstGeom>
        </p:spPr>
      </p:pic>
      <p:pic>
        <p:nvPicPr>
          <p:cNvPr id="61" name="Picture 60" descr="A picture containing drawing&#10;&#10;Description automatically generated">
            <a:extLst>
              <a:ext uri="{FF2B5EF4-FFF2-40B4-BE49-F238E27FC236}">
                <a16:creationId xmlns:a16="http://schemas.microsoft.com/office/drawing/2014/main" id="{4303A03A-F1DC-AA41-A6FB-376CE5BBE3B4}"/>
              </a:ext>
            </a:extLst>
          </p:cNvPr>
          <p:cNvPicPr>
            <a:picLocks noChangeAspect="1"/>
          </p:cNvPicPr>
          <p:nvPr/>
        </p:nvPicPr>
        <p:blipFill>
          <a:blip r:embed="rId4"/>
          <a:stretch>
            <a:fillRect/>
          </a:stretch>
        </p:blipFill>
        <p:spPr>
          <a:xfrm rot="5400000" flipH="1">
            <a:off x="4095035" y="4758888"/>
            <a:ext cx="243621" cy="492538"/>
          </a:xfrm>
          <a:prstGeom prst="rect">
            <a:avLst/>
          </a:prstGeom>
        </p:spPr>
      </p:pic>
      <p:pic>
        <p:nvPicPr>
          <p:cNvPr id="62" name="Picture 61" descr="A picture containing drawing, table&#10;&#10;Description automatically generated">
            <a:extLst>
              <a:ext uri="{FF2B5EF4-FFF2-40B4-BE49-F238E27FC236}">
                <a16:creationId xmlns:a16="http://schemas.microsoft.com/office/drawing/2014/main" id="{AA2FE6D4-4E3C-0E46-A651-2A0AC6649299}"/>
              </a:ext>
            </a:extLst>
          </p:cNvPr>
          <p:cNvPicPr>
            <a:picLocks noChangeAspect="1"/>
          </p:cNvPicPr>
          <p:nvPr/>
        </p:nvPicPr>
        <p:blipFill>
          <a:blip r:embed="rId2"/>
          <a:stretch>
            <a:fillRect/>
          </a:stretch>
        </p:blipFill>
        <p:spPr>
          <a:xfrm rot="5400000">
            <a:off x="2641001" y="1052105"/>
            <a:ext cx="239712" cy="479423"/>
          </a:xfrm>
          <a:prstGeom prst="rect">
            <a:avLst/>
          </a:prstGeom>
        </p:spPr>
      </p:pic>
      <p:pic>
        <p:nvPicPr>
          <p:cNvPr id="63" name="Picture 62" descr="A picture containing drawing, table&#10;&#10;Description automatically generated">
            <a:extLst>
              <a:ext uri="{FF2B5EF4-FFF2-40B4-BE49-F238E27FC236}">
                <a16:creationId xmlns:a16="http://schemas.microsoft.com/office/drawing/2014/main" id="{0AEC9E6D-6B1B-8946-9986-F177F5845BE2}"/>
              </a:ext>
            </a:extLst>
          </p:cNvPr>
          <p:cNvPicPr>
            <a:picLocks noChangeAspect="1"/>
          </p:cNvPicPr>
          <p:nvPr/>
        </p:nvPicPr>
        <p:blipFill>
          <a:blip r:embed="rId2"/>
          <a:stretch>
            <a:fillRect/>
          </a:stretch>
        </p:blipFill>
        <p:spPr>
          <a:xfrm rot="5400000">
            <a:off x="4073561" y="1058202"/>
            <a:ext cx="239712" cy="479423"/>
          </a:xfrm>
          <a:prstGeom prst="rect">
            <a:avLst/>
          </a:prstGeom>
        </p:spPr>
      </p:pic>
      <p:pic>
        <p:nvPicPr>
          <p:cNvPr id="64" name="Picture 63" descr="A picture containing drawing, table&#10;&#10;Description automatically generated">
            <a:extLst>
              <a:ext uri="{FF2B5EF4-FFF2-40B4-BE49-F238E27FC236}">
                <a16:creationId xmlns:a16="http://schemas.microsoft.com/office/drawing/2014/main" id="{0A50C5DC-4845-CA4B-9EC8-674DCEEBD3AC}"/>
              </a:ext>
            </a:extLst>
          </p:cNvPr>
          <p:cNvPicPr>
            <a:picLocks noChangeAspect="1"/>
          </p:cNvPicPr>
          <p:nvPr/>
        </p:nvPicPr>
        <p:blipFill>
          <a:blip r:embed="rId2"/>
          <a:stretch>
            <a:fillRect/>
          </a:stretch>
        </p:blipFill>
        <p:spPr>
          <a:xfrm rot="5400000">
            <a:off x="2641001" y="796073"/>
            <a:ext cx="239712" cy="479423"/>
          </a:xfrm>
          <a:prstGeom prst="rect">
            <a:avLst/>
          </a:prstGeom>
        </p:spPr>
      </p:pic>
      <p:pic>
        <p:nvPicPr>
          <p:cNvPr id="65" name="Picture 64" descr="A picture containing drawing, table&#10;&#10;Description automatically generated">
            <a:extLst>
              <a:ext uri="{FF2B5EF4-FFF2-40B4-BE49-F238E27FC236}">
                <a16:creationId xmlns:a16="http://schemas.microsoft.com/office/drawing/2014/main" id="{03ACD975-B518-334D-A01E-87CD5B3DE545}"/>
              </a:ext>
            </a:extLst>
          </p:cNvPr>
          <p:cNvPicPr>
            <a:picLocks noChangeAspect="1"/>
          </p:cNvPicPr>
          <p:nvPr/>
        </p:nvPicPr>
        <p:blipFill>
          <a:blip r:embed="rId2"/>
          <a:stretch>
            <a:fillRect/>
          </a:stretch>
        </p:blipFill>
        <p:spPr>
          <a:xfrm rot="5400000">
            <a:off x="4073561" y="802170"/>
            <a:ext cx="239712" cy="479423"/>
          </a:xfrm>
          <a:prstGeom prst="rect">
            <a:avLst/>
          </a:prstGeom>
        </p:spPr>
      </p:pic>
      <p:pic>
        <p:nvPicPr>
          <p:cNvPr id="66" name="Picture 65" descr="A picture containing drawing, table&#10;&#10;Description automatically generated">
            <a:extLst>
              <a:ext uri="{FF2B5EF4-FFF2-40B4-BE49-F238E27FC236}">
                <a16:creationId xmlns:a16="http://schemas.microsoft.com/office/drawing/2014/main" id="{FFE88E0E-EE98-584B-BB36-7939192B3776}"/>
              </a:ext>
            </a:extLst>
          </p:cNvPr>
          <p:cNvPicPr>
            <a:picLocks noChangeAspect="1"/>
          </p:cNvPicPr>
          <p:nvPr/>
        </p:nvPicPr>
        <p:blipFill>
          <a:blip r:embed="rId2"/>
          <a:stretch>
            <a:fillRect/>
          </a:stretch>
        </p:blipFill>
        <p:spPr>
          <a:xfrm rot="5400000">
            <a:off x="2622713" y="3264954"/>
            <a:ext cx="239712" cy="479423"/>
          </a:xfrm>
          <a:prstGeom prst="rect">
            <a:avLst/>
          </a:prstGeom>
        </p:spPr>
      </p:pic>
      <p:pic>
        <p:nvPicPr>
          <p:cNvPr id="67" name="Picture 66" descr="A picture containing drawing, table&#10;&#10;Description automatically generated">
            <a:extLst>
              <a:ext uri="{FF2B5EF4-FFF2-40B4-BE49-F238E27FC236}">
                <a16:creationId xmlns:a16="http://schemas.microsoft.com/office/drawing/2014/main" id="{A32CB438-2B3C-C247-8B96-08775E0E2E62}"/>
              </a:ext>
            </a:extLst>
          </p:cNvPr>
          <p:cNvPicPr>
            <a:picLocks noChangeAspect="1"/>
          </p:cNvPicPr>
          <p:nvPr/>
        </p:nvPicPr>
        <p:blipFill>
          <a:blip r:embed="rId2"/>
          <a:stretch>
            <a:fillRect/>
          </a:stretch>
        </p:blipFill>
        <p:spPr>
          <a:xfrm rot="5400000">
            <a:off x="4079657" y="3271051"/>
            <a:ext cx="239712" cy="479423"/>
          </a:xfrm>
          <a:prstGeom prst="rect">
            <a:avLst/>
          </a:prstGeom>
        </p:spPr>
      </p:pic>
      <p:pic>
        <p:nvPicPr>
          <p:cNvPr id="68" name="Picture 67" descr="A picture containing drawing&#10;&#10;Description automatically generated">
            <a:extLst>
              <a:ext uri="{FF2B5EF4-FFF2-40B4-BE49-F238E27FC236}">
                <a16:creationId xmlns:a16="http://schemas.microsoft.com/office/drawing/2014/main" id="{2F1567B1-4398-F145-A07B-000A68472C98}"/>
              </a:ext>
            </a:extLst>
          </p:cNvPr>
          <p:cNvPicPr>
            <a:picLocks noChangeAspect="1"/>
          </p:cNvPicPr>
          <p:nvPr/>
        </p:nvPicPr>
        <p:blipFill>
          <a:blip r:embed="rId3"/>
          <a:stretch>
            <a:fillRect/>
          </a:stretch>
        </p:blipFill>
        <p:spPr>
          <a:xfrm rot="5400000">
            <a:off x="4108798" y="3635789"/>
            <a:ext cx="239713" cy="479426"/>
          </a:xfrm>
          <a:prstGeom prst="rect">
            <a:avLst/>
          </a:prstGeom>
        </p:spPr>
      </p:pic>
    </p:spTree>
    <p:extLst>
      <p:ext uri="{BB962C8B-B14F-4D97-AF65-F5344CB8AC3E}">
        <p14:creationId xmlns:p14="http://schemas.microsoft.com/office/powerpoint/2010/main" val="2338456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76E61-CC99-9442-A350-B82E05279FA3}"/>
              </a:ext>
            </a:extLst>
          </p:cNvPr>
          <p:cNvSpPr>
            <a:spLocks noGrp="1"/>
          </p:cNvSpPr>
          <p:nvPr>
            <p:ph type="title"/>
          </p:nvPr>
        </p:nvSpPr>
        <p:spPr/>
        <p:txBody>
          <a:bodyPr>
            <a:normAutofit fontScale="90000"/>
          </a:bodyPr>
          <a:lstStyle/>
          <a:p>
            <a:r>
              <a:rPr lang="en-US" dirty="0"/>
              <a:t>I.6.1 The Fit per Coil: </a:t>
            </a:r>
            <a:r>
              <a:rPr lang="en-US" sz="3100" dirty="0"/>
              <a:t>What’s next?</a:t>
            </a:r>
            <a:endParaRPr lang="en-US" dirty="0"/>
          </a:p>
        </p:txBody>
      </p:sp>
      <p:sp>
        <p:nvSpPr>
          <p:cNvPr id="3" name="Content Placeholder 2">
            <a:extLst>
              <a:ext uri="{FF2B5EF4-FFF2-40B4-BE49-F238E27FC236}">
                <a16:creationId xmlns:a16="http://schemas.microsoft.com/office/drawing/2014/main" id="{9A7E6A25-646A-0047-B845-78E566869914}"/>
              </a:ext>
            </a:extLst>
          </p:cNvPr>
          <p:cNvSpPr>
            <a:spLocks noGrp="1"/>
          </p:cNvSpPr>
          <p:nvPr>
            <p:ph idx="1"/>
          </p:nvPr>
        </p:nvSpPr>
        <p:spPr>
          <a:xfrm>
            <a:off x="428626" y="1839912"/>
            <a:ext cx="8229600" cy="4660900"/>
          </a:xfrm>
        </p:spPr>
        <p:txBody>
          <a:bodyPr>
            <a:normAutofit/>
          </a:bodyPr>
          <a:lstStyle/>
          <a:p>
            <a:pPr marL="514350" indent="-514350">
              <a:buFont typeface="+mj-lt"/>
              <a:buAutoNum type="arabicPeriod"/>
            </a:pPr>
            <a:r>
              <a:rPr lang="en-US" sz="2400" dirty="0"/>
              <a:t>We can blindly assume that the fit is perfect for all coils. If so, we’d use the value of the coil </a:t>
            </a:r>
            <a:r>
              <a:rPr lang="en-US" sz="2400" dirty="0" err="1"/>
              <a:t>f</a:t>
            </a:r>
            <a:r>
              <a:rPr lang="en-US" sz="2400" baseline="-25000" dirty="0" err="1"/>
              <a:t>z</a:t>
            </a:r>
            <a:r>
              <a:rPr lang="en-US" sz="2400" dirty="0"/>
              <a:t>, divide it out of the </a:t>
            </a:r>
            <a:r>
              <a:rPr lang="en-US" sz="2400" dirty="0" err="1"/>
              <a:t>V</a:t>
            </a:r>
            <a:r>
              <a:rPr lang="en-US" sz="2400" baseline="-25000" dirty="0" err="1"/>
              <a:t>coil</a:t>
            </a:r>
            <a:r>
              <a:rPr lang="en-US" sz="2400" dirty="0"/>
              <a:t> / V</a:t>
            </a:r>
            <a:r>
              <a:rPr lang="en-US" sz="2400" baseline="-25000" dirty="0"/>
              <a:t>in</a:t>
            </a:r>
            <a:r>
              <a:rPr lang="en-US" sz="2400" dirty="0"/>
              <a:t> data, and look at the </a:t>
            </a:r>
            <a:r>
              <a:rPr lang="en-US" sz="2400" dirty="0" err="1"/>
              <a:t>I</a:t>
            </a:r>
            <a:r>
              <a:rPr lang="en-US" sz="2400" baseline="-25000" dirty="0" err="1"/>
              <a:t>coil</a:t>
            </a:r>
            <a:r>
              <a:rPr lang="en-US" sz="2400" dirty="0"/>
              <a:t> / V</a:t>
            </a:r>
            <a:r>
              <a:rPr lang="en-US" sz="2400" baseline="-25000" dirty="0"/>
              <a:t>in</a:t>
            </a:r>
            <a:r>
              <a:rPr lang="en-US" sz="2400" dirty="0"/>
              <a:t> transfer function. Does it make sense? Should we bother (re)fitting *that* data?</a:t>
            </a:r>
          </a:p>
          <a:p>
            <a:pPr marL="514350" indent="-514350">
              <a:buFont typeface="+mj-lt"/>
              <a:buAutoNum type="arabicPeriod"/>
            </a:pPr>
            <a:endParaRPr lang="en-US" sz="2400" dirty="0"/>
          </a:p>
          <a:p>
            <a:pPr marL="514350" indent="-514350">
              <a:buFont typeface="+mj-lt"/>
              <a:buAutoNum type="arabicPeriod"/>
            </a:pPr>
            <a:r>
              <a:rPr lang="en-US" sz="2400" dirty="0"/>
              <a:t>Look at the ratio of State 2 to State 1. Is getting the low pass </a:t>
            </a:r>
            <a:r>
              <a:rPr lang="en-US" sz="2400" dirty="0" err="1"/>
              <a:t>f</a:t>
            </a:r>
            <a:r>
              <a:rPr lang="en-US" sz="2400" baseline="-25000" dirty="0" err="1"/>
              <a:t>z</a:t>
            </a:r>
            <a:r>
              <a:rPr lang="en-US" sz="2400" dirty="0" err="1"/>
              <a:t>:f</a:t>
            </a:r>
            <a:r>
              <a:rPr lang="en-US" sz="2400" baseline="-25000" dirty="0" err="1"/>
              <a:t>p</a:t>
            </a:r>
            <a:r>
              <a:rPr lang="en-US" sz="2400" dirty="0"/>
              <a:t> pair from that is as easy as we expect?</a:t>
            </a:r>
          </a:p>
          <a:p>
            <a:pPr marL="514350" indent="-514350">
              <a:buFont typeface="+mj-lt"/>
              <a:buAutoNum type="arabicPeriod"/>
            </a:pPr>
            <a:endParaRPr lang="en-US" sz="2400" dirty="0"/>
          </a:p>
          <a:p>
            <a:pPr marL="514350" indent="-514350">
              <a:buFont typeface="+mj-lt"/>
              <a:buAutoNum type="arabicPeriod"/>
            </a:pPr>
            <a:r>
              <a:rPr lang="en-US" sz="2400" dirty="0"/>
              <a:t>Look (and fit) at state 2 by itself. Does the data match the State 1 fit * (State 2 / State 1) fit?</a:t>
            </a:r>
          </a:p>
          <a:p>
            <a:pPr marL="514350" indent="-514350">
              <a:buFont typeface="+mj-lt"/>
              <a:buAutoNum type="arabicPeriod"/>
            </a:pPr>
            <a:endParaRPr lang="en-US" sz="2400" dirty="0"/>
          </a:p>
        </p:txBody>
      </p:sp>
      <p:sp>
        <p:nvSpPr>
          <p:cNvPr id="4" name="Date Placeholder 3">
            <a:extLst>
              <a:ext uri="{FF2B5EF4-FFF2-40B4-BE49-F238E27FC236}">
                <a16:creationId xmlns:a16="http://schemas.microsoft.com/office/drawing/2014/main" id="{0A05CEE0-3C85-1044-AC4D-7E5BB13F2901}"/>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3ACFB1E-B0B2-6C40-BB35-FB6B8B8AD50D}"/>
              </a:ext>
            </a:extLst>
          </p:cNvPr>
          <p:cNvSpPr>
            <a:spLocks noGrp="1"/>
          </p:cNvSpPr>
          <p:nvPr>
            <p:ph type="sldNum" sz="quarter" idx="12"/>
          </p:nvPr>
        </p:nvSpPr>
        <p:spPr/>
        <p:txBody>
          <a:bodyPr/>
          <a:lstStyle/>
          <a:p>
            <a:fld id="{70339496-BD1E-F648-8321-5C9A4B4A55FA}" type="slidenum">
              <a:rPr lang="en-US" smtClean="0"/>
              <a:t>56</a:t>
            </a:fld>
            <a:endParaRPr lang="en-US"/>
          </a:p>
        </p:txBody>
      </p:sp>
      <p:sp>
        <p:nvSpPr>
          <p:cNvPr id="6" name="TextBox 5">
            <a:extLst>
              <a:ext uri="{FF2B5EF4-FFF2-40B4-BE49-F238E27FC236}">
                <a16:creationId xmlns:a16="http://schemas.microsoft.com/office/drawing/2014/main" id="{49A5490F-7032-484A-9858-177BFC000DFC}"/>
              </a:ext>
            </a:extLst>
          </p:cNvPr>
          <p:cNvSpPr txBox="1"/>
          <p:nvPr/>
        </p:nvSpPr>
        <p:spPr>
          <a:xfrm>
            <a:off x="228601" y="742950"/>
            <a:ext cx="7258050" cy="646331"/>
          </a:xfrm>
          <a:prstGeom prst="rect">
            <a:avLst/>
          </a:prstGeom>
          <a:noFill/>
        </p:spPr>
        <p:txBody>
          <a:bodyPr wrap="square" rtlCol="0">
            <a:spAutoFit/>
          </a:bodyPr>
          <a:lstStyle/>
          <a:p>
            <a:r>
              <a:rPr lang="en-US" dirty="0"/>
              <a:t>You feel I’m in the weeds. I know. *I* feel I’m in the weeds. How can we come back up for air? Look at some more weeds.</a:t>
            </a:r>
          </a:p>
        </p:txBody>
      </p:sp>
      <p:sp>
        <p:nvSpPr>
          <p:cNvPr id="7" name="TextBox 6">
            <a:extLst>
              <a:ext uri="{FF2B5EF4-FFF2-40B4-BE49-F238E27FC236}">
                <a16:creationId xmlns:a16="http://schemas.microsoft.com/office/drawing/2014/main" id="{E49A0869-313F-0147-AD31-E6B58EC79D72}"/>
              </a:ext>
            </a:extLst>
          </p:cNvPr>
          <p:cNvSpPr txBox="1"/>
          <p:nvPr/>
        </p:nvSpPr>
        <p:spPr>
          <a:xfrm>
            <a:off x="949570" y="3282462"/>
            <a:ext cx="7857729" cy="369332"/>
          </a:xfrm>
          <a:prstGeom prst="rect">
            <a:avLst/>
          </a:prstGeom>
          <a:noFill/>
        </p:spPr>
        <p:txBody>
          <a:bodyPr wrap="none" rtlCol="0">
            <a:spAutoFit/>
          </a:bodyPr>
          <a:lstStyle/>
          <a:p>
            <a:r>
              <a:rPr lang="en-US" dirty="0">
                <a:solidFill>
                  <a:schemeClr val="bg1">
                    <a:lumMod val="50000"/>
                  </a:schemeClr>
                </a:solidFill>
              </a:rPr>
              <a:t>Conclusion: </a:t>
            </a:r>
            <a:r>
              <a:rPr lang="en-US" b="1" dirty="0">
                <a:solidFill>
                  <a:schemeClr val="bg1">
                    <a:lumMod val="50000"/>
                  </a:schemeClr>
                </a:solidFill>
              </a:rPr>
              <a:t>There’s really something weird with this data, manifesting at 1-2 kHz</a:t>
            </a:r>
          </a:p>
        </p:txBody>
      </p:sp>
      <p:sp>
        <p:nvSpPr>
          <p:cNvPr id="8" name="TextBox 7">
            <a:extLst>
              <a:ext uri="{FF2B5EF4-FFF2-40B4-BE49-F238E27FC236}">
                <a16:creationId xmlns:a16="http://schemas.microsoft.com/office/drawing/2014/main" id="{CC38E5DD-62F3-3948-AF57-D900DE5A174C}"/>
              </a:ext>
            </a:extLst>
          </p:cNvPr>
          <p:cNvSpPr txBox="1"/>
          <p:nvPr/>
        </p:nvSpPr>
        <p:spPr>
          <a:xfrm>
            <a:off x="937847" y="4560277"/>
            <a:ext cx="6085512" cy="369332"/>
          </a:xfrm>
          <a:prstGeom prst="rect">
            <a:avLst/>
          </a:prstGeom>
          <a:noFill/>
        </p:spPr>
        <p:txBody>
          <a:bodyPr wrap="none" rtlCol="0">
            <a:spAutoFit/>
          </a:bodyPr>
          <a:lstStyle/>
          <a:p>
            <a:r>
              <a:rPr lang="en-US" dirty="0">
                <a:solidFill>
                  <a:schemeClr val="bg1">
                    <a:lumMod val="50000"/>
                  </a:schemeClr>
                </a:solidFill>
              </a:rPr>
              <a:t>Conclusion: Yes, we can safely extract the fit low pass </a:t>
            </a:r>
            <a:r>
              <a:rPr lang="en-US" dirty="0" err="1">
                <a:solidFill>
                  <a:schemeClr val="bg1">
                    <a:lumMod val="50000"/>
                  </a:schemeClr>
                </a:solidFill>
              </a:rPr>
              <a:t>f</a:t>
            </a:r>
            <a:r>
              <a:rPr lang="en-US" baseline="-25000" dirty="0" err="1">
                <a:solidFill>
                  <a:schemeClr val="bg1">
                    <a:lumMod val="50000"/>
                  </a:schemeClr>
                </a:solidFill>
              </a:rPr>
              <a:t>z</a:t>
            </a:r>
            <a:r>
              <a:rPr lang="en-US" dirty="0" err="1">
                <a:solidFill>
                  <a:schemeClr val="bg1">
                    <a:lumMod val="50000"/>
                  </a:schemeClr>
                </a:solidFill>
              </a:rPr>
              <a:t>:f</a:t>
            </a:r>
            <a:r>
              <a:rPr lang="en-US" baseline="-25000" dirty="0" err="1">
                <a:solidFill>
                  <a:schemeClr val="bg1">
                    <a:lumMod val="50000"/>
                  </a:schemeClr>
                </a:solidFill>
              </a:rPr>
              <a:t>p</a:t>
            </a:r>
            <a:r>
              <a:rPr lang="en-US" dirty="0">
                <a:solidFill>
                  <a:schemeClr val="bg1">
                    <a:lumMod val="50000"/>
                  </a:schemeClr>
                </a:solidFill>
              </a:rPr>
              <a:t> pair.  </a:t>
            </a:r>
          </a:p>
        </p:txBody>
      </p:sp>
      <p:sp>
        <p:nvSpPr>
          <p:cNvPr id="9" name="TextBox 8">
            <a:extLst>
              <a:ext uri="{FF2B5EF4-FFF2-40B4-BE49-F238E27FC236}">
                <a16:creationId xmlns:a16="http://schemas.microsoft.com/office/drawing/2014/main" id="{04F16428-254A-3E4E-AFB8-A01DE5A37D0E}"/>
              </a:ext>
            </a:extLst>
          </p:cNvPr>
          <p:cNvSpPr txBox="1"/>
          <p:nvPr/>
        </p:nvSpPr>
        <p:spPr>
          <a:xfrm>
            <a:off x="943290" y="5651898"/>
            <a:ext cx="7261925" cy="1200329"/>
          </a:xfrm>
          <a:prstGeom prst="rect">
            <a:avLst/>
          </a:prstGeom>
          <a:noFill/>
        </p:spPr>
        <p:txBody>
          <a:bodyPr wrap="square" rtlCol="0">
            <a:spAutoFit/>
          </a:bodyPr>
          <a:lstStyle/>
          <a:p>
            <a:r>
              <a:rPr lang="en-US" dirty="0">
                <a:solidFill>
                  <a:schemeClr val="bg1">
                    <a:lumMod val="50000"/>
                  </a:schemeClr>
                </a:solidFill>
              </a:rPr>
              <a:t>Conclusions: </a:t>
            </a:r>
            <a:r>
              <a:rPr lang="en-US" b="1" dirty="0">
                <a:solidFill>
                  <a:schemeClr val="bg1">
                    <a:lumMod val="50000"/>
                  </a:schemeClr>
                </a:solidFill>
              </a:rPr>
              <a:t>Sort of.</a:t>
            </a:r>
            <a:r>
              <a:rPr lang="en-US" dirty="0">
                <a:solidFill>
                  <a:schemeClr val="bg1">
                    <a:lumMod val="50000"/>
                  </a:schemeClr>
                </a:solidFill>
              </a:rPr>
              <a:t>  The residuals have same mysterious 1-2 </a:t>
            </a:r>
            <a:r>
              <a:rPr lang="en-US" dirty="0" err="1">
                <a:solidFill>
                  <a:schemeClr val="bg1">
                    <a:lumMod val="50000"/>
                  </a:schemeClr>
                </a:solidFill>
              </a:rPr>
              <a:t>KHz</a:t>
            </a:r>
            <a:r>
              <a:rPr lang="en-US" dirty="0">
                <a:solidFill>
                  <a:schemeClr val="bg1">
                    <a:lumMod val="50000"/>
                  </a:schemeClr>
                </a:solidFill>
              </a:rPr>
              <a:t> features from State 1, </a:t>
            </a:r>
            <a:r>
              <a:rPr lang="en-US" b="1" dirty="0">
                <a:solidFill>
                  <a:schemeClr val="bg1">
                    <a:lumMod val="50000"/>
                  </a:schemeClr>
                </a:solidFill>
              </a:rPr>
              <a:t>but the poles and zeros are astoundingly different, some more like expected, some just wrong, with no general trends as each coil is different.</a:t>
            </a:r>
          </a:p>
        </p:txBody>
      </p:sp>
    </p:spTree>
    <p:extLst>
      <p:ext uri="{BB962C8B-B14F-4D97-AF65-F5344CB8AC3E}">
        <p14:creationId xmlns:p14="http://schemas.microsoft.com/office/powerpoint/2010/main" val="527065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CA2B-BD3D-D947-8703-E681DFA1F304}"/>
              </a:ext>
            </a:extLst>
          </p:cNvPr>
          <p:cNvSpPr>
            <a:spLocks noGrp="1"/>
          </p:cNvSpPr>
          <p:nvPr>
            <p:ph type="title"/>
          </p:nvPr>
        </p:nvSpPr>
        <p:spPr/>
        <p:txBody>
          <a:bodyPr>
            <a:normAutofit fontScale="90000"/>
          </a:bodyPr>
          <a:lstStyle/>
          <a:p>
            <a:r>
              <a:rPr lang="en-US" dirty="0"/>
              <a:t>I.6 Fit per Coil: Grand Conclusions</a:t>
            </a:r>
          </a:p>
        </p:txBody>
      </p:sp>
      <p:sp>
        <p:nvSpPr>
          <p:cNvPr id="3" name="Content Placeholder 2">
            <a:extLst>
              <a:ext uri="{FF2B5EF4-FFF2-40B4-BE49-F238E27FC236}">
                <a16:creationId xmlns:a16="http://schemas.microsoft.com/office/drawing/2014/main" id="{0D31CB0F-33A6-E448-B63B-9E1E2B538DA5}"/>
              </a:ext>
            </a:extLst>
          </p:cNvPr>
          <p:cNvSpPr>
            <a:spLocks noGrp="1"/>
          </p:cNvSpPr>
          <p:nvPr>
            <p:ph idx="1"/>
          </p:nvPr>
        </p:nvSpPr>
        <p:spPr>
          <a:xfrm>
            <a:off x="121920" y="816864"/>
            <a:ext cx="8924544" cy="5663184"/>
          </a:xfrm>
        </p:spPr>
        <p:txBody>
          <a:bodyPr>
            <a:normAutofit fontScale="85000" lnSpcReduction="20000"/>
          </a:bodyPr>
          <a:lstStyle/>
          <a:p>
            <a:r>
              <a:rPr lang="en-US" dirty="0"/>
              <a:t>We definitely, definitely, definitely need to get good measurements.</a:t>
            </a:r>
          </a:p>
          <a:p>
            <a:pPr lvl="1"/>
            <a:r>
              <a:rPr lang="en-US" dirty="0">
                <a:solidFill>
                  <a:schemeClr val="bg1">
                    <a:lumMod val="50000"/>
                  </a:schemeClr>
                </a:solidFill>
              </a:rPr>
              <a:t>We should always drive the drivers, and measure the response differentially. </a:t>
            </a:r>
          </a:p>
          <a:p>
            <a:pPr lvl="1"/>
            <a:endParaRPr lang="en-US" dirty="0"/>
          </a:p>
          <a:p>
            <a:r>
              <a:rPr lang="en-US" dirty="0"/>
              <a:t>Unfortunately, we can’t assume each coil channel is going to be even roughly the same, and we may get conflicting answers between what should be the same answers when switching between states.</a:t>
            </a:r>
          </a:p>
          <a:p>
            <a:pPr lvl="1"/>
            <a:r>
              <a:rPr lang="en-US" dirty="0">
                <a:solidFill>
                  <a:schemeClr val="bg1">
                    <a:lumMod val="50000"/>
                  </a:schemeClr>
                </a:solidFill>
              </a:rPr>
              <a:t>e.g. State 2 / State 1 for for LP1 is not the same as State 2 alone</a:t>
            </a:r>
          </a:p>
          <a:p>
            <a:pPr lvl="1"/>
            <a:r>
              <a:rPr lang="en-US" dirty="0">
                <a:solidFill>
                  <a:schemeClr val="bg1">
                    <a:lumMod val="50000"/>
                  </a:schemeClr>
                </a:solidFill>
              </a:rPr>
              <a:t>So we should be prepare to the “two clocks” situation, where don’t know which to choose.</a:t>
            </a:r>
          </a:p>
          <a:p>
            <a:pPr lvl="1"/>
            <a:endParaRPr lang="en-US" dirty="0"/>
          </a:p>
          <a:p>
            <a:r>
              <a:rPr lang="en-US" dirty="0"/>
              <a:t>Make the data going in to the fitter as simple as possible, when it makes physical sense to do so.</a:t>
            </a:r>
          </a:p>
          <a:p>
            <a:pPr lvl="1"/>
            <a:r>
              <a:rPr lang="en-US" dirty="0">
                <a:solidFill>
                  <a:schemeClr val="bg1">
                    <a:lumMod val="50000"/>
                  </a:schemeClr>
                </a:solidFill>
              </a:rPr>
              <a:t>Never, ever, ever take measurements with the coil as a part of the measurement. Just put a no-capacitance, 40 Ohm dummy OSEM “across the back” of the driver as the “coil” “load” impedance.</a:t>
            </a:r>
          </a:p>
          <a:p>
            <a:pPr lvl="1"/>
            <a:r>
              <a:rPr lang="en-US" dirty="0">
                <a:solidFill>
                  <a:schemeClr val="bg1">
                    <a:lumMod val="50000"/>
                  </a:schemeClr>
                </a:solidFill>
              </a:rPr>
              <a:t>That also means that we can’t use the FAST_I_MONs measurements either --not because “they don’t measure the output network” -- but because they include the coil impedance which drastically confuses the even the best fitting routines</a:t>
            </a:r>
          </a:p>
          <a:p>
            <a:pPr lvl="1"/>
            <a:r>
              <a:rPr lang="en-US" dirty="0">
                <a:solidFill>
                  <a:schemeClr val="bg1">
                    <a:lumMod val="50000"/>
                  </a:schemeClr>
                </a:solidFill>
              </a:rPr>
              <a:t>We should perform the same analytical analysis on PUM driver vs. the AOSEM to confirm </a:t>
            </a:r>
            <a:r>
              <a:rPr lang="en-US" dirty="0" err="1">
                <a:solidFill>
                  <a:schemeClr val="bg1">
                    <a:lumMod val="50000"/>
                  </a:schemeClr>
                </a:solidFill>
              </a:rPr>
              <a:t>Zcoil</a:t>
            </a:r>
            <a:r>
              <a:rPr lang="en-US" dirty="0">
                <a:solidFill>
                  <a:schemeClr val="bg1">
                    <a:lumMod val="50000"/>
                  </a:schemeClr>
                </a:solidFill>
              </a:rPr>
              <a:t> &lt;&lt; </a:t>
            </a:r>
            <a:r>
              <a:rPr lang="en-US" dirty="0" err="1">
                <a:solidFill>
                  <a:schemeClr val="bg1">
                    <a:lumMod val="50000"/>
                  </a:schemeClr>
                </a:solidFill>
              </a:rPr>
              <a:t>Zout</a:t>
            </a:r>
            <a:r>
              <a:rPr lang="en-US" dirty="0">
                <a:solidFill>
                  <a:schemeClr val="bg1">
                    <a:lumMod val="50000"/>
                  </a:schemeClr>
                </a:solidFill>
              </a:rPr>
              <a:t>…. another day.</a:t>
            </a:r>
          </a:p>
          <a:p>
            <a:endParaRPr lang="en-US" dirty="0"/>
          </a:p>
        </p:txBody>
      </p:sp>
      <p:sp>
        <p:nvSpPr>
          <p:cNvPr id="4" name="Date Placeholder 3">
            <a:extLst>
              <a:ext uri="{FF2B5EF4-FFF2-40B4-BE49-F238E27FC236}">
                <a16:creationId xmlns:a16="http://schemas.microsoft.com/office/drawing/2014/main" id="{37B21DCF-2F12-AF4B-AEE5-097CE094A75E}"/>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92892F80-6F61-1543-A775-A579D736E887}"/>
              </a:ext>
            </a:extLst>
          </p:cNvPr>
          <p:cNvSpPr>
            <a:spLocks noGrp="1"/>
          </p:cNvSpPr>
          <p:nvPr>
            <p:ph type="sldNum" sz="quarter" idx="12"/>
          </p:nvPr>
        </p:nvSpPr>
        <p:spPr/>
        <p:txBody>
          <a:bodyPr/>
          <a:lstStyle/>
          <a:p>
            <a:fld id="{70339496-BD1E-F648-8321-5C9A4B4A55FA}" type="slidenum">
              <a:rPr lang="en-US" smtClean="0"/>
              <a:t>57</a:t>
            </a:fld>
            <a:endParaRPr lang="en-US"/>
          </a:p>
        </p:txBody>
      </p:sp>
    </p:spTree>
    <p:extLst>
      <p:ext uri="{BB962C8B-B14F-4D97-AF65-F5344CB8AC3E}">
        <p14:creationId xmlns:p14="http://schemas.microsoft.com/office/powerpoint/2010/main" val="1861458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t>PART I: The ETMX UIM Driver, from Nov 27 to Dec 03 2019</a:t>
            </a:r>
          </a:p>
          <a:p>
            <a:pPr marL="971550" lvl="1" indent="-514350">
              <a:buFont typeface="+mj-lt"/>
              <a:buAutoNum type="arabicPeriod"/>
            </a:pPr>
            <a:r>
              <a:rPr lang="en-US" dirty="0">
                <a:solidFill>
                  <a:schemeClr val="bg1">
                    <a:lumMod val="50000"/>
                  </a:schemeClr>
                </a:solidFill>
              </a:rPr>
              <a:t>Why do you care about the UIM?</a:t>
            </a:r>
          </a:p>
          <a:p>
            <a:pPr marL="971550" lvl="1" indent="-514350">
              <a:buFont typeface="+mj-lt"/>
              <a:buAutoNum type="arabicPeriod"/>
            </a:pPr>
            <a:r>
              <a:rPr lang="en-US" dirty="0">
                <a:solidFill>
                  <a:schemeClr val="bg1">
                    <a:lumMod val="50000"/>
                  </a:schemeClr>
                </a:solidFill>
              </a:rPr>
              <a:t>Review where we were before we started</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The Measurement</a:t>
            </a:r>
          </a:p>
          <a:p>
            <a:pPr marL="971550" lvl="1" indent="-514350">
              <a:buFont typeface="+mj-lt"/>
              <a:buAutoNum type="arabicPeriod"/>
            </a:pPr>
            <a:r>
              <a:rPr lang="en-US" dirty="0">
                <a:solidFill>
                  <a:schemeClr val="bg1">
                    <a:lumMod val="50000"/>
                  </a:schemeClr>
                </a:solidFill>
              </a:rPr>
              <a:t>Other models of the circuit </a:t>
            </a:r>
          </a:p>
          <a:p>
            <a:pPr marL="971550" lvl="1" indent="-514350">
              <a:buFont typeface="+mj-lt"/>
              <a:buAutoNum type="arabicPeriod"/>
            </a:pPr>
            <a:r>
              <a:rPr lang="en-US" dirty="0">
                <a:solidFill>
                  <a:schemeClr val="bg1">
                    <a:lumMod val="50000"/>
                  </a:schemeClr>
                </a:solidFill>
              </a:rPr>
              <a:t>The Fit and Each Coil Result</a:t>
            </a:r>
          </a:p>
          <a:p>
            <a:pPr marL="971550" lvl="1" indent="-514350">
              <a:buFont typeface="+mj-lt"/>
              <a:buAutoNum type="arabicPeriod"/>
            </a:pPr>
            <a:r>
              <a:rPr lang="en-US" b="1" dirty="0"/>
              <a:t>Converting fit results in to systematic error in A</a:t>
            </a:r>
            <a:r>
              <a:rPr lang="en-US" b="1" baseline="-25000" dirty="0"/>
              <a:t>UIM</a:t>
            </a:r>
          </a:p>
          <a:p>
            <a:pPr marL="971550" lvl="1" indent="-514350">
              <a:buFont typeface="+mj-lt"/>
              <a:buAutoNum type="arabicPeriod"/>
            </a:pPr>
            <a:r>
              <a:rPr lang="en-US" dirty="0">
                <a:solidFill>
                  <a:schemeClr val="bg1">
                    <a:lumMod val="50000"/>
                  </a:schemeClr>
                </a:solidFill>
              </a:rPr>
              <a:t>Converting sys error in A</a:t>
            </a:r>
            <a:r>
              <a:rPr lang="en-US" baseline="-25000" dirty="0">
                <a:solidFill>
                  <a:schemeClr val="bg1">
                    <a:lumMod val="50000"/>
                  </a:schemeClr>
                </a:solidFill>
              </a:rPr>
              <a:t>UIM</a:t>
            </a:r>
            <a:r>
              <a:rPr lang="en-US" dirty="0">
                <a:solidFill>
                  <a:schemeClr val="bg1">
                    <a:lumMod val="50000"/>
                  </a:schemeClr>
                </a:solidFill>
              </a:rPr>
              <a:t> to sys error in R and Conclusions</a:t>
            </a:r>
          </a:p>
          <a:p>
            <a:pPr marL="971550" lvl="1" indent="-514350">
              <a:buFont typeface="+mj-lt"/>
              <a:buAutoNum type="arabicPeriod"/>
            </a:pPr>
            <a:endParaRPr lang="en-US" dirty="0">
              <a:solidFill>
                <a:schemeClr val="bg1">
                  <a:lumMod val="50000"/>
                </a:schemeClr>
              </a:solidFill>
            </a:endParaRPr>
          </a:p>
          <a:p>
            <a:pPr marL="0" indent="0">
              <a:buNone/>
            </a:pPr>
            <a:r>
              <a:rPr lang="en-US" dirty="0">
                <a:solidFill>
                  <a:schemeClr val="bg1">
                    <a:lumMod val="50000"/>
                  </a:schemeClr>
                </a:solidFill>
              </a:rPr>
              <a:t>PART II: The OMC Whitening Chassis, from Mar 16 to 27 2020</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58</a:t>
            </a:fld>
            <a:endParaRPr lang="en-US"/>
          </a:p>
        </p:txBody>
      </p:sp>
    </p:spTree>
    <p:extLst>
      <p:ext uri="{BB962C8B-B14F-4D97-AF65-F5344CB8AC3E}">
        <p14:creationId xmlns:p14="http://schemas.microsoft.com/office/powerpoint/2010/main" val="3549734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42F2-1D2F-324F-8743-09B8C0D8046B}"/>
              </a:ext>
            </a:extLst>
          </p:cNvPr>
          <p:cNvSpPr>
            <a:spLocks noGrp="1"/>
          </p:cNvSpPr>
          <p:nvPr>
            <p:ph type="title"/>
          </p:nvPr>
        </p:nvSpPr>
        <p:spPr>
          <a:xfrm>
            <a:off x="0" y="24384"/>
            <a:ext cx="9144000" cy="1170431"/>
          </a:xfrm>
        </p:spPr>
        <p:txBody>
          <a:bodyPr>
            <a:normAutofit fontScale="90000"/>
          </a:bodyPr>
          <a:lstStyle/>
          <a:p>
            <a:r>
              <a:rPr lang="en-US" dirty="0"/>
              <a:t>I.7 Converting Individual Coil Fit Results in to Systematic Error in A</a:t>
            </a:r>
            <a:r>
              <a:rPr lang="en-US" baseline="-25000" dirty="0"/>
              <a:t>UIM</a:t>
            </a:r>
            <a:r>
              <a:rPr lang="en-US" dirty="0"/>
              <a:t> </a:t>
            </a:r>
          </a:p>
        </p:txBody>
      </p:sp>
      <p:sp>
        <p:nvSpPr>
          <p:cNvPr id="3" name="Content Placeholder 2">
            <a:extLst>
              <a:ext uri="{FF2B5EF4-FFF2-40B4-BE49-F238E27FC236}">
                <a16:creationId xmlns:a16="http://schemas.microsoft.com/office/drawing/2014/main" id="{6C5C3346-2F93-E346-A5F5-9E524CB37827}"/>
              </a:ext>
            </a:extLst>
          </p:cNvPr>
          <p:cNvSpPr>
            <a:spLocks noGrp="1"/>
          </p:cNvSpPr>
          <p:nvPr>
            <p:ph idx="1"/>
          </p:nvPr>
        </p:nvSpPr>
        <p:spPr>
          <a:xfrm>
            <a:off x="567690" y="1350137"/>
            <a:ext cx="7886700" cy="4351338"/>
          </a:xfrm>
        </p:spPr>
        <p:txBody>
          <a:bodyPr>
            <a:normAutofit/>
          </a:bodyPr>
          <a:lstStyle/>
          <a:p>
            <a:r>
              <a:rPr lang="en-US" sz="2400" dirty="0"/>
              <a:t>Let’s assume we understood and we’re happy with everything from section I.6. </a:t>
            </a:r>
          </a:p>
          <a:p>
            <a:pPr lvl="1"/>
            <a:r>
              <a:rPr lang="en-US" b="1" dirty="0"/>
              <a:t>Remember: we’re not, but let’s move on anyways, because this is the data we have.</a:t>
            </a:r>
          </a:p>
          <a:p>
            <a:pPr lvl="1"/>
            <a:endParaRPr lang="en-US" dirty="0"/>
          </a:p>
          <a:p>
            <a:r>
              <a:rPr lang="en-US" sz="2400" dirty="0"/>
              <a:t>The individual coil results must be used retroactively to predict what error was caused in the *total* longitudinal actuation strength in the UIM.</a:t>
            </a:r>
          </a:p>
          <a:p>
            <a:endParaRPr lang="en-US" sz="2400" dirty="0"/>
          </a:p>
        </p:txBody>
      </p:sp>
      <p:sp>
        <p:nvSpPr>
          <p:cNvPr id="4" name="Date Placeholder 3">
            <a:extLst>
              <a:ext uri="{FF2B5EF4-FFF2-40B4-BE49-F238E27FC236}">
                <a16:creationId xmlns:a16="http://schemas.microsoft.com/office/drawing/2014/main" id="{C13F183D-5804-8B4A-B292-D16112FC5FF6}"/>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9BB97945-C3DB-E04F-88CA-2BF53D862A68}"/>
              </a:ext>
            </a:extLst>
          </p:cNvPr>
          <p:cNvSpPr>
            <a:spLocks noGrp="1"/>
          </p:cNvSpPr>
          <p:nvPr>
            <p:ph type="sldNum" sz="quarter" idx="12"/>
          </p:nvPr>
        </p:nvSpPr>
        <p:spPr/>
        <p:txBody>
          <a:bodyPr/>
          <a:lstStyle/>
          <a:p>
            <a:fld id="{70339496-BD1E-F648-8321-5C9A4B4A55FA}" type="slidenum">
              <a:rPr lang="en-US" smtClean="0"/>
              <a:t>59</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9306C37-CC6F-B84D-879C-73765E0AD3B9}"/>
                  </a:ext>
                </a:extLst>
              </p:cNvPr>
              <p:cNvSpPr/>
              <p:nvPr/>
            </p:nvSpPr>
            <p:spPr>
              <a:xfrm>
                <a:off x="1420368" y="5136237"/>
                <a:ext cx="6382512" cy="128035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𝑈</m:t>
                          </m:r>
                        </m:sub>
                      </m:sSub>
                      <m:r>
                        <a:rPr lang="en-US" sz="2000" i="1">
                          <a:latin typeface="Cambria Math" panose="02040503050406030204" pitchFamily="18" charset="0"/>
                        </a:rPr>
                        <m:t>=</m:t>
                      </m:r>
                      <m:r>
                        <a:rPr lang="en-US" sz="2000" i="1">
                          <a:latin typeface="Cambria Math" panose="02040503050406030204" pitchFamily="18" charset="0"/>
                        </a:rPr>
                        <m:t>𝐸</m:t>
                      </m:r>
                      <m:r>
                        <a:rPr lang="en-US" sz="2000" i="1">
                          <a:latin typeface="Cambria Math" panose="02040503050406030204" pitchFamily="18" charset="0"/>
                        </a:rPr>
                        <m:t>2</m:t>
                      </m:r>
                      <m:r>
                        <a:rPr lang="en-US" sz="2000" i="1">
                          <a:latin typeface="Cambria Math" panose="02040503050406030204" pitchFamily="18" charset="0"/>
                        </a:rPr>
                        <m:t>𝑂</m:t>
                      </m:r>
                      <m:r>
                        <a:rPr lang="en-US" sz="2000" i="1">
                          <a:latin typeface="Cambria Math" panose="02040503050406030204" pitchFamily="18" charset="0"/>
                        </a:rPr>
                        <m:t>∗</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m>
                                <m:mPr>
                                  <m:mcs>
                                    <m:mc>
                                      <m:mcPr>
                                        <m:count m:val="1"/>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𝑈𝐿</m:t>
                                        </m:r>
                                      </m:sub>
                                    </m:sSub>
                                  </m:e>
                                </m:mr>
                                <m:mr>
                                  <m:e>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𝐿𝐿</m:t>
                                        </m:r>
                                      </m:sub>
                                    </m:sSub>
                                  </m:e>
                                </m:mr>
                              </m:m>
                            </m:num>
                            <m:den>
                              <m:m>
                                <m:mPr>
                                  <m:mcs>
                                    <m:mc>
                                      <m:mcPr>
                                        <m:count m:val="1"/>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𝑈𝑅</m:t>
                                        </m:r>
                                      </m:sub>
                                    </m:sSub>
                                  </m:e>
                                </m:mr>
                                <m:mr>
                                  <m:e>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𝐿𝑅</m:t>
                                        </m:r>
                                      </m:sub>
                                    </m:sSub>
                                  </m:e>
                                </m:mr>
                              </m:m>
                            </m:den>
                          </m:f>
                        </m:e>
                      </m:d>
                      <m:r>
                        <a:rPr lang="en-US" sz="2000">
                          <a:latin typeface="Cambria Math" panose="02040503050406030204" pitchFamily="18" charset="0"/>
                        </a:rPr>
                        <m:t>∗</m:t>
                      </m:r>
                      <m:r>
                        <m:rPr>
                          <m:sty m:val="p"/>
                        </m:rPr>
                        <a:rPr lang="en-US" sz="2000">
                          <a:latin typeface="Cambria Math" panose="02040503050406030204" pitchFamily="18" charset="0"/>
                        </a:rPr>
                        <m:t>DAC</m:t>
                      </m:r>
                      <m:r>
                        <a:rPr lang="en-US" sz="2000">
                          <a:latin typeface="Cambria Math" panose="02040503050406030204" pitchFamily="18" charset="0"/>
                        </a:rPr>
                        <m:t>∗ </m:t>
                      </m:r>
                      <m:r>
                        <m:rPr>
                          <m:sty m:val="p"/>
                        </m:rPr>
                        <a:rPr lang="en-US" sz="2000">
                          <a:latin typeface="Cambria Math" panose="02040503050406030204" pitchFamily="18" charset="0"/>
                        </a:rPr>
                        <m:t>AI</m:t>
                      </m:r>
                      <m:r>
                        <a:rPr lang="en-US" sz="2000">
                          <a:latin typeface="Cambria Math" panose="02040503050406030204" pitchFamily="18" charset="0"/>
                        </a:rPr>
                        <m:t> ∗</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m>
                                <m:mPr>
                                  <m:mcs>
                                    <m:mc>
                                      <m:mcPr>
                                        <m:count m:val="1"/>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a:rPr lang="en-US" sz="2000" i="1">
                                            <a:latin typeface="Cambria Math" panose="02040503050406030204" pitchFamily="18" charset="0"/>
                                          </a:rPr>
                                          <m:t>𝐶𝐷</m:t>
                                        </m:r>
                                      </m:e>
                                      <m:sub>
                                        <m:r>
                                          <a:rPr lang="en-US" sz="2000" i="1">
                                            <a:latin typeface="Cambria Math" panose="02040503050406030204" pitchFamily="18" charset="0"/>
                                          </a:rPr>
                                          <m:t>𝑈𝐿</m:t>
                                        </m:r>
                                      </m:sub>
                                    </m:sSub>
                                  </m:e>
                                </m:mr>
                                <m:mr>
                                  <m:e>
                                    <m:sSub>
                                      <m:sSubPr>
                                        <m:ctrlPr>
                                          <a:rPr lang="en-US" sz="2000" i="1">
                                            <a:latin typeface="Cambria Math" panose="02040503050406030204" pitchFamily="18" charset="0"/>
                                          </a:rPr>
                                        </m:ctrlPr>
                                      </m:sSubPr>
                                      <m:e>
                                        <m:r>
                                          <a:rPr lang="en-US" sz="2000" i="1">
                                            <a:latin typeface="Cambria Math" panose="02040503050406030204" pitchFamily="18" charset="0"/>
                                          </a:rPr>
                                          <m:t>𝐶𝐷</m:t>
                                        </m:r>
                                      </m:e>
                                      <m:sub>
                                        <m:r>
                                          <a:rPr lang="en-US" sz="2000" i="1">
                                            <a:latin typeface="Cambria Math" panose="02040503050406030204" pitchFamily="18" charset="0"/>
                                          </a:rPr>
                                          <m:t>𝐿𝐿</m:t>
                                        </m:r>
                                      </m:sub>
                                    </m:sSub>
                                  </m:e>
                                </m:mr>
                              </m:m>
                            </m:num>
                            <m:den>
                              <m:m>
                                <m:mPr>
                                  <m:mcs>
                                    <m:mc>
                                      <m:mcPr>
                                        <m:count m:val="1"/>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a:rPr lang="en-US" sz="2000" i="1">
                                            <a:latin typeface="Cambria Math" panose="02040503050406030204" pitchFamily="18" charset="0"/>
                                          </a:rPr>
                                          <m:t>𝐶𝐷</m:t>
                                        </m:r>
                                      </m:e>
                                      <m:sub>
                                        <m:r>
                                          <a:rPr lang="en-US" sz="2000" i="1">
                                            <a:latin typeface="Cambria Math" panose="02040503050406030204" pitchFamily="18" charset="0"/>
                                          </a:rPr>
                                          <m:t>𝑈𝑅</m:t>
                                        </m:r>
                                      </m:sub>
                                    </m:sSub>
                                  </m:e>
                                </m:mr>
                                <m:mr>
                                  <m:e>
                                    <m:sSub>
                                      <m:sSubPr>
                                        <m:ctrlPr>
                                          <a:rPr lang="en-US" sz="2000" i="1">
                                            <a:latin typeface="Cambria Math" panose="02040503050406030204" pitchFamily="18" charset="0"/>
                                          </a:rPr>
                                        </m:ctrlPr>
                                      </m:sSubPr>
                                      <m:e>
                                        <m:r>
                                          <a:rPr lang="en-US" sz="2000" i="1">
                                            <a:latin typeface="Cambria Math" panose="02040503050406030204" pitchFamily="18" charset="0"/>
                                          </a:rPr>
                                          <m:t>𝐶𝐷</m:t>
                                        </m:r>
                                      </m:e>
                                      <m:sub>
                                        <m:r>
                                          <a:rPr lang="en-US" sz="2000" i="1">
                                            <a:latin typeface="Cambria Math" panose="02040503050406030204" pitchFamily="18" charset="0"/>
                                          </a:rPr>
                                          <m:t>𝐿𝑅</m:t>
                                        </m:r>
                                      </m:sub>
                                    </m:sSub>
                                  </m:e>
                                </m:mr>
                              </m:m>
                            </m:den>
                          </m:f>
                        </m:e>
                      </m:d>
                      <m:r>
                        <a:rPr lang="en-US" sz="2000" i="1">
                          <a:latin typeface="Cambria Math" panose="02040503050406030204" pitchFamily="18" charset="0"/>
                        </a:rPr>
                        <m:t>∗</m:t>
                      </m:r>
                      <m:r>
                        <a:rPr lang="en-US" sz="2000" i="1">
                          <a:latin typeface="Cambria Math" panose="02040503050406030204" pitchFamily="18" charset="0"/>
                        </a:rPr>
                        <m:t>𝑀</m:t>
                      </m:r>
                      <m:sSub>
                        <m:sSubPr>
                          <m:ctrlPr>
                            <a:rPr lang="en-US" sz="2000" i="1">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𝑆</m:t>
                          </m:r>
                        </m:e>
                        <m:sub>
                          <m:r>
                            <a:rPr lang="en-US" sz="2000" i="1">
                              <a:latin typeface="Cambria Math" panose="02040503050406030204" pitchFamily="18" charset="0"/>
                            </a:rPr>
                            <m:t>𝑈</m:t>
                          </m:r>
                        </m:sub>
                      </m:sSub>
                    </m:oMath>
                  </m:oMathPara>
                </a14:m>
                <a:endParaRPr lang="en-US" sz="2000" dirty="0"/>
              </a:p>
            </p:txBody>
          </p:sp>
        </mc:Choice>
        <mc:Fallback xmlns="">
          <p:sp>
            <p:nvSpPr>
              <p:cNvPr id="6" name="Rectangle 5">
                <a:extLst>
                  <a:ext uri="{FF2B5EF4-FFF2-40B4-BE49-F238E27FC236}">
                    <a16:creationId xmlns:a16="http://schemas.microsoft.com/office/drawing/2014/main" id="{19306C37-CC6F-B84D-879C-73765E0AD3B9}"/>
                  </a:ext>
                </a:extLst>
              </p:cNvPr>
              <p:cNvSpPr>
                <a:spLocks noRot="1" noChangeAspect="1" noMove="1" noResize="1" noEditPoints="1" noAdjustHandles="1" noChangeArrowheads="1" noChangeShapeType="1" noTextEdit="1"/>
              </p:cNvSpPr>
              <p:nvPr/>
            </p:nvSpPr>
            <p:spPr>
              <a:xfrm>
                <a:off x="1420368" y="5136237"/>
                <a:ext cx="6382512" cy="1280351"/>
              </a:xfrm>
              <a:prstGeom prst="rect">
                <a:avLst/>
              </a:prstGeom>
              <a:blipFill>
                <a:blip r:embed="rId2"/>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ABF17920-F902-C147-969F-A88E2C401DE2}"/>
              </a:ext>
            </a:extLst>
          </p:cNvPr>
          <p:cNvSpPr/>
          <p:nvPr/>
        </p:nvSpPr>
        <p:spPr>
          <a:xfrm>
            <a:off x="-296073" y="4695182"/>
            <a:ext cx="3152466" cy="369332"/>
          </a:xfrm>
          <a:prstGeom prst="rect">
            <a:avLst/>
          </a:prstGeom>
        </p:spPr>
        <p:txBody>
          <a:bodyPr wrap="none">
            <a:spAutoFit/>
          </a:bodyPr>
          <a:lstStyle/>
          <a:p>
            <a:pPr lvl="1"/>
            <a:r>
              <a:rPr lang="en-US" dirty="0"/>
              <a:t>You can think of it like this:</a:t>
            </a:r>
            <a:endParaRPr lang="en-US" baseline="-25000" dirty="0"/>
          </a:p>
        </p:txBody>
      </p:sp>
    </p:spTree>
    <p:extLst>
      <p:ext uri="{BB962C8B-B14F-4D97-AF65-F5344CB8AC3E}">
        <p14:creationId xmlns:p14="http://schemas.microsoft.com/office/powerpoint/2010/main" val="5808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4B26-CA8A-FB41-AB91-6F61185EE69D}"/>
              </a:ext>
            </a:extLst>
          </p:cNvPr>
          <p:cNvSpPr>
            <a:spLocks noGrp="1"/>
          </p:cNvSpPr>
          <p:nvPr>
            <p:ph type="title"/>
          </p:nvPr>
        </p:nvSpPr>
        <p:spPr/>
        <p:txBody>
          <a:bodyPr>
            <a:normAutofit fontScale="90000"/>
          </a:bodyPr>
          <a:lstStyle/>
          <a:p>
            <a:r>
              <a:rPr lang="en-US" dirty="0"/>
              <a:t>I.1 Why do you care about the UIM?</a:t>
            </a:r>
          </a:p>
        </p:txBody>
      </p:sp>
      <p:sp>
        <p:nvSpPr>
          <p:cNvPr id="3" name="Content Placeholder 2">
            <a:extLst>
              <a:ext uri="{FF2B5EF4-FFF2-40B4-BE49-F238E27FC236}">
                <a16:creationId xmlns:a16="http://schemas.microsoft.com/office/drawing/2014/main" id="{4D4B07AA-5458-364C-B8A9-5E057145082F}"/>
              </a:ext>
            </a:extLst>
          </p:cNvPr>
          <p:cNvSpPr>
            <a:spLocks noGrp="1"/>
          </p:cNvSpPr>
          <p:nvPr>
            <p:ph idx="1"/>
          </p:nvPr>
        </p:nvSpPr>
        <p:spPr>
          <a:xfrm>
            <a:off x="0" y="899345"/>
            <a:ext cx="9143999" cy="5635567"/>
          </a:xfrm>
        </p:spPr>
        <p:txBody>
          <a:bodyPr>
            <a:normAutofit fontScale="77500" lnSpcReduction="20000"/>
          </a:bodyPr>
          <a:lstStyle/>
          <a:p>
            <a:r>
              <a:rPr lang="en-US" sz="2400" dirty="0"/>
              <a:t>The UIM always gets pushed to ”low priority” because “we should be rolling off its authority fast enough that it doesn’t matter in the detection band.”</a:t>
            </a:r>
          </a:p>
          <a:p>
            <a:endParaRPr lang="en-US" sz="2400" dirty="0"/>
          </a:p>
          <a:p>
            <a:r>
              <a:rPr lang="en-US" sz="2400" dirty="0"/>
              <a:t>That means: we ignore it, assuming anything we do above 10 Hz to the UIM doesn’t matter, and don’t stress about the consequences when we change something until it’s too late.</a:t>
            </a:r>
          </a:p>
          <a:p>
            <a:endParaRPr lang="en-US" sz="2400" dirty="0"/>
          </a:p>
          <a:p>
            <a:r>
              <a:rPr lang="en-US" sz="2400" dirty="0"/>
              <a:t>We’ve already identified one systematic error in the UIM that has bit us </a:t>
            </a:r>
            <a:r>
              <a:rPr lang="en-US" sz="2400" dirty="0" err="1"/>
              <a:t>‘cause</a:t>
            </a:r>
            <a:r>
              <a:rPr lang="en-US" sz="2400" dirty="0"/>
              <a:t> we ignored it: the nasty bending response of the UIM Blade + Non-magnetic Blade Dampers.</a:t>
            </a:r>
          </a:p>
          <a:p>
            <a:endParaRPr lang="en-US" sz="2400" dirty="0"/>
          </a:p>
          <a:p>
            <a:r>
              <a:rPr lang="en-US" sz="2400" dirty="0"/>
              <a:t>This amplifies the contribution of the UIM to the response function at 150 Hz, making *all* UIM systematic error important, right in the bucket. </a:t>
            </a:r>
            <a:r>
              <a:rPr lang="en-US" sz="2400" dirty="0">
                <a:solidFill>
                  <a:schemeClr val="bg1">
                    <a:lumMod val="50000"/>
                  </a:schemeClr>
                </a:solidFill>
              </a:rPr>
              <a:t>(This is true only for H1, which doesn’t roll off their UIM fast enough. L1 should be safe.)</a:t>
            </a:r>
          </a:p>
          <a:p>
            <a:endParaRPr lang="en-US" sz="2400" dirty="0">
              <a:solidFill>
                <a:schemeClr val="bg1">
                  <a:lumMod val="50000"/>
                </a:schemeClr>
              </a:solidFill>
            </a:endParaRPr>
          </a:p>
          <a:p>
            <a:r>
              <a:rPr lang="en-US" sz="2400" b="1" dirty="0"/>
              <a:t>But also: this is the era of the 1%. Even when we fix the UIM contribution by rolling it off faster, this study emphasizes that we must question everything and *confirm* *quantitatively* that something is “negligible.” </a:t>
            </a:r>
          </a:p>
          <a:p>
            <a:endParaRPr lang="en-US" sz="2400" b="1" dirty="0"/>
          </a:p>
          <a:p>
            <a:r>
              <a:rPr lang="en-US" sz="2400" b="1" dirty="0"/>
              <a:t>This didactic presentation is good practice, and by presenting in great detail, I aim to train the next generation, lest the art of understanding analog electronics analysis dies.</a:t>
            </a:r>
          </a:p>
        </p:txBody>
      </p:sp>
      <p:sp>
        <p:nvSpPr>
          <p:cNvPr id="4" name="Date Placeholder 3">
            <a:extLst>
              <a:ext uri="{FF2B5EF4-FFF2-40B4-BE49-F238E27FC236}">
                <a16:creationId xmlns:a16="http://schemas.microsoft.com/office/drawing/2014/main" id="{2CD0C216-4950-F54E-A0CA-8A8117EAF33C}"/>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17EEE593-2A5B-2E40-B6AD-A27CE8E674CB}"/>
              </a:ext>
            </a:extLst>
          </p:cNvPr>
          <p:cNvSpPr>
            <a:spLocks noGrp="1"/>
          </p:cNvSpPr>
          <p:nvPr>
            <p:ph type="sldNum" sz="quarter" idx="12"/>
          </p:nvPr>
        </p:nvSpPr>
        <p:spPr/>
        <p:txBody>
          <a:bodyPr/>
          <a:lstStyle/>
          <a:p>
            <a:fld id="{70339496-BD1E-F648-8321-5C9A4B4A55FA}" type="slidenum">
              <a:rPr lang="en-US" smtClean="0"/>
              <a:t>6</a:t>
            </a:fld>
            <a:endParaRPr lang="en-US"/>
          </a:p>
        </p:txBody>
      </p:sp>
    </p:spTree>
    <p:extLst>
      <p:ext uri="{BB962C8B-B14F-4D97-AF65-F5344CB8AC3E}">
        <p14:creationId xmlns:p14="http://schemas.microsoft.com/office/powerpoint/2010/main" val="2103763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4C3A-6223-5344-9299-C2ED642FDC4C}"/>
              </a:ext>
            </a:extLst>
          </p:cNvPr>
          <p:cNvSpPr>
            <a:spLocks noGrp="1"/>
          </p:cNvSpPr>
          <p:nvPr>
            <p:ph type="title"/>
          </p:nvPr>
        </p:nvSpPr>
        <p:spPr/>
        <p:txBody>
          <a:bodyPr>
            <a:normAutofit fontScale="90000"/>
          </a:bodyPr>
          <a:lstStyle/>
          <a:p>
            <a:r>
              <a:rPr lang="en-US" dirty="0"/>
              <a:t>I.7 Fit per Coil &gt;&gt; Error in A</a:t>
            </a:r>
            <a:r>
              <a:rPr lang="en-US" baseline="-25000" dirty="0"/>
              <a:t>UIM</a:t>
            </a:r>
            <a:r>
              <a:rPr lang="en-US" dirty="0"/>
              <a:t>: Reality</a:t>
            </a:r>
            <a:endParaRPr lang="en-US" baseline="-25000" dirty="0"/>
          </a:p>
        </p:txBody>
      </p:sp>
      <p:sp>
        <p:nvSpPr>
          <p:cNvPr id="4" name="Date Placeholder 3">
            <a:extLst>
              <a:ext uri="{FF2B5EF4-FFF2-40B4-BE49-F238E27FC236}">
                <a16:creationId xmlns:a16="http://schemas.microsoft.com/office/drawing/2014/main" id="{1BBA8F20-69B1-1B4E-A5E7-178333F0D546}"/>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D38F18F5-4F50-3B43-8F51-C9FD03F06072}"/>
              </a:ext>
            </a:extLst>
          </p:cNvPr>
          <p:cNvSpPr>
            <a:spLocks noGrp="1"/>
          </p:cNvSpPr>
          <p:nvPr>
            <p:ph type="sldNum" sz="quarter" idx="12"/>
          </p:nvPr>
        </p:nvSpPr>
        <p:spPr/>
        <p:txBody>
          <a:bodyPr/>
          <a:lstStyle/>
          <a:p>
            <a:fld id="{70339496-BD1E-F648-8321-5C9A4B4A55FA}" type="slidenum">
              <a:rPr lang="en-US" smtClean="0"/>
              <a:t>60</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7AC5233-5C5E-2041-B2BE-9B160F68DA91}"/>
                  </a:ext>
                </a:extLst>
              </p:cNvPr>
              <p:cNvSpPr/>
              <p:nvPr/>
            </p:nvSpPr>
            <p:spPr>
              <a:xfrm>
                <a:off x="0" y="917805"/>
                <a:ext cx="8851392" cy="1357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𝑖𝑖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𝐸</m:t>
                          </m:r>
                          <m:r>
                            <a:rPr lang="en-US" sz="2400" b="0" i="1" smtClean="0">
                              <a:latin typeface="Cambria Math" panose="02040503050406030204" pitchFamily="18" charset="0"/>
                            </a:rPr>
                            <m:t>2</m:t>
                          </m:r>
                          <m:r>
                            <a:rPr lang="en-US" sz="2400" b="0" i="1" smtClean="0">
                              <a:latin typeface="Cambria Math" panose="02040503050406030204" pitchFamily="18" charset="0"/>
                            </a:rPr>
                            <m:t>𝑂</m:t>
                          </m:r>
                        </m:e>
                        <m:sub>
                          <m:r>
                            <a:rPr lang="en-US" sz="2400" b="0" i="1" smtClean="0">
                              <a:latin typeface="Cambria Math" panose="02040503050406030204" pitchFamily="18" charset="0"/>
                            </a:rPr>
                            <m:t>𝑖𝑖</m:t>
                          </m:r>
                        </m:sub>
                      </m:sSub>
                      <m:sSub>
                        <m:sSubPr>
                          <m:ctrlPr>
                            <a:rPr lang="en-US" sz="2400" i="1">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𝐷</m:t>
                          </m:r>
                        </m:e>
                        <m:sub>
                          <m:r>
                            <a:rPr lang="en-US" sz="2400" b="0" i="1" smtClean="0">
                              <a:latin typeface="Cambria Math" panose="02040503050406030204" pitchFamily="18" charset="0"/>
                            </a:rPr>
                            <m:t>𝑖𝑖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sSub>
                        <m:sSubPr>
                          <m:ctrlPr>
                            <a:rPr lang="en-US" sz="2400" i="1" smtClean="0">
                              <a:latin typeface="Cambria Math" panose="02040503050406030204" pitchFamily="18" charset="0"/>
                            </a:rPr>
                          </m:ctrlPr>
                        </m:sSubPr>
                        <m:e>
                          <m:r>
                            <a:rPr lang="en-US" sz="2400" i="1">
                              <a:latin typeface="Cambria Math" panose="02040503050406030204" pitchFamily="18" charset="0"/>
                            </a:rPr>
                            <m:t>𝐷𝐴𝐶</m:t>
                          </m:r>
                        </m:e>
                        <m:sub>
                          <m:r>
                            <a:rPr lang="en-US" sz="2400" b="0" i="1" smtClean="0">
                              <a:latin typeface="Cambria Math" panose="02040503050406030204" pitchFamily="18" charset="0"/>
                            </a:rPr>
                            <m:t>𝑖𝑖</m:t>
                          </m:r>
                        </m:sub>
                      </m:sSub>
                      <m:r>
                        <a:rPr lang="en-US" sz="2400">
                          <a:latin typeface="Cambria Math" panose="02040503050406030204" pitchFamily="18" charset="0"/>
                        </a:rPr>
                        <m:t>∗ </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𝐴𝐼</m:t>
                          </m:r>
                        </m:e>
                        <m:sub>
                          <m:r>
                            <a:rPr lang="en-US" sz="2400" b="0" i="1" smtClean="0">
                              <a:latin typeface="Cambria Math" panose="02040503050406030204" pitchFamily="18" charset="0"/>
                            </a:rPr>
                            <m:t>𝑖𝑖</m:t>
                          </m:r>
                        </m:sub>
                      </m:sSub>
                      <m:r>
                        <a:rPr lang="en-US" sz="2400">
                          <a:latin typeface="Cambria Math" panose="02040503050406030204" pitchFamily="18" charset="0"/>
                        </a:rPr>
                        <m:t> ∗</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𝑇𝐶</m:t>
                          </m:r>
                        </m:e>
                        <m:sub>
                          <m:r>
                            <a:rPr lang="en-US" sz="2400" b="0" i="1" smtClean="0">
                              <a:latin typeface="Cambria Math" panose="02040503050406030204" pitchFamily="18" charset="0"/>
                            </a:rPr>
                            <m:t>𝑖𝑖</m:t>
                          </m:r>
                        </m:sub>
                      </m:sSub>
                      <m:sSub>
                        <m:sSubPr>
                          <m:ctrlPr>
                            <a:rPr lang="en-US" sz="2400" i="1">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𝐶𝐷</m:t>
                          </m:r>
                        </m:e>
                        <m:sub>
                          <m:r>
                            <a:rPr lang="en-US" sz="2400" b="0" i="1" smtClean="0">
                              <a:latin typeface="Cambria Math" panose="02040503050406030204" pitchFamily="18" charset="0"/>
                            </a:rPr>
                            <m:t>𝑖𝑖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𝑀</m:t>
                          </m:r>
                        </m:e>
                        <m:sub>
                          <m:r>
                            <a:rPr lang="en-US" sz="2400" b="0" i="1" smtClean="0">
                              <a:latin typeface="Cambria Math" panose="02040503050406030204" pitchFamily="18" charset="0"/>
                            </a:rPr>
                            <m:t>𝑖𝑖</m:t>
                          </m:r>
                        </m:sub>
                      </m:sSub>
                    </m:oMath>
                  </m:oMathPara>
                </a14:m>
                <a:endParaRPr lang="en-US"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𝑈𝐼𝑀</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𝑈</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r>
                            <a:rPr lang="en-US" sz="2400" b="0" i="1" smtClean="0">
                              <a:latin typeface="Cambria Math" panose="02040503050406030204" pitchFamily="18" charset="0"/>
                            </a:rPr>
                            <m:t>𝑖</m:t>
                          </m:r>
                        </m:sub>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𝑖𝑖</m:t>
                              </m:r>
                            </m:sub>
                          </m:sSub>
                        </m:e>
                      </m:nary>
                    </m:oMath>
                  </m:oMathPara>
                </a14:m>
                <a:endParaRPr lang="en-US" sz="2400" dirty="0"/>
              </a:p>
            </p:txBody>
          </p:sp>
        </mc:Choice>
        <mc:Fallback xmlns="">
          <p:sp>
            <p:nvSpPr>
              <p:cNvPr id="6" name="Rectangle 5">
                <a:extLst>
                  <a:ext uri="{FF2B5EF4-FFF2-40B4-BE49-F238E27FC236}">
                    <a16:creationId xmlns:a16="http://schemas.microsoft.com/office/drawing/2014/main" id="{B7AC5233-5C5E-2041-B2BE-9B160F68DA91}"/>
                  </a:ext>
                </a:extLst>
              </p:cNvPr>
              <p:cNvSpPr>
                <a:spLocks noRot="1" noChangeAspect="1" noMove="1" noResize="1" noEditPoints="1" noAdjustHandles="1" noChangeArrowheads="1" noChangeShapeType="1" noTextEdit="1"/>
              </p:cNvSpPr>
              <p:nvPr/>
            </p:nvSpPr>
            <p:spPr>
              <a:xfrm>
                <a:off x="0" y="917805"/>
                <a:ext cx="8851392" cy="1357872"/>
              </a:xfrm>
              <a:prstGeom prst="rect">
                <a:avLst/>
              </a:prstGeom>
              <a:blipFill>
                <a:blip r:embed="rId2"/>
                <a:stretch>
                  <a:fillRect t="-68224" b="-132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AC030F-3D7C-F243-821D-1E021DF14656}"/>
                  </a:ext>
                </a:extLst>
              </p:cNvPr>
              <p:cNvSpPr txBox="1"/>
              <p:nvPr/>
            </p:nvSpPr>
            <p:spPr>
              <a:xfrm>
                <a:off x="755904" y="2193203"/>
                <a:ext cx="7876032" cy="2031325"/>
              </a:xfrm>
              <a:prstGeom prst="rect">
                <a:avLst/>
              </a:prstGeom>
              <a:noFill/>
            </p:spPr>
            <p:txBody>
              <a:bodyPr wrap="square" rtlCol="0">
                <a:spAutoFit/>
              </a:bodyPr>
              <a:lstStyle/>
              <a:p>
                <a:r>
                  <a:rPr lang="en-US" sz="1400" dirty="0">
                    <a:solidFill>
                      <a:schemeClr val="bg1">
                        <a:lumMod val="50000"/>
                      </a:schemeClr>
                    </a:solidFill>
                  </a:rPr>
                  <a:t>where </a:t>
                </a:r>
                <a14:m>
                  <m:oMath xmlns:m="http://schemas.openxmlformats.org/officeDocument/2006/math">
                    <m:r>
                      <m:rPr>
                        <m:brk m:alnAt="23"/>
                      </m:rPr>
                      <a:rPr lang="en-US" sz="1400" i="1">
                        <a:solidFill>
                          <a:schemeClr val="bg1">
                            <a:lumMod val="50000"/>
                          </a:schemeClr>
                        </a:solidFill>
                        <a:latin typeface="Cambria Math" panose="02040503050406030204" pitchFamily="18" charset="0"/>
                      </a:rPr>
                      <m:t>𝑖</m:t>
                    </m:r>
                    <m:r>
                      <a:rPr lang="en-US" sz="1400" i="1">
                        <a:solidFill>
                          <a:schemeClr val="bg1">
                            <a:lumMod val="50000"/>
                          </a:schemeClr>
                        </a:solidFill>
                        <a:latin typeface="Cambria Math" panose="02040503050406030204" pitchFamily="18" charset="0"/>
                      </a:rPr>
                      <m:t>𝑖</m:t>
                    </m:r>
                    <m:r>
                      <a:rPr lang="en-US" sz="1400" i="1">
                        <a:solidFill>
                          <a:schemeClr val="bg1">
                            <a:lumMod val="50000"/>
                          </a:schemeClr>
                        </a:solidFill>
                        <a:latin typeface="Cambria Math" panose="02040503050406030204" pitchFamily="18" charset="0"/>
                      </a:rPr>
                      <m:t>=</m:t>
                    </m:r>
                    <m:r>
                      <a:rPr lang="en-US" sz="1400" i="1">
                        <a:solidFill>
                          <a:schemeClr val="bg1">
                            <a:lumMod val="50000"/>
                          </a:schemeClr>
                        </a:solidFill>
                        <a:latin typeface="Cambria Math" panose="02040503050406030204" pitchFamily="18" charset="0"/>
                      </a:rPr>
                      <m:t>𝑈𝐿</m:t>
                    </m:r>
                    <m:r>
                      <a:rPr lang="en-US" sz="1400" i="1">
                        <a:solidFill>
                          <a:schemeClr val="bg1">
                            <a:lumMod val="50000"/>
                          </a:schemeClr>
                        </a:solidFill>
                        <a:latin typeface="Cambria Math" panose="02040503050406030204" pitchFamily="18" charset="0"/>
                      </a:rPr>
                      <m:t>,</m:t>
                    </m:r>
                    <m:r>
                      <a:rPr lang="en-US" sz="1400" i="1">
                        <a:solidFill>
                          <a:schemeClr val="bg1">
                            <a:lumMod val="50000"/>
                          </a:schemeClr>
                        </a:solidFill>
                        <a:latin typeface="Cambria Math" panose="02040503050406030204" pitchFamily="18" charset="0"/>
                      </a:rPr>
                      <m:t>𝐿𝐿</m:t>
                    </m:r>
                    <m:r>
                      <a:rPr lang="en-US" sz="1400" i="1">
                        <a:solidFill>
                          <a:schemeClr val="bg1">
                            <a:lumMod val="50000"/>
                          </a:schemeClr>
                        </a:solidFill>
                        <a:latin typeface="Cambria Math" panose="02040503050406030204" pitchFamily="18" charset="0"/>
                      </a:rPr>
                      <m:t>,</m:t>
                    </m:r>
                    <m:r>
                      <a:rPr lang="en-US" sz="1400" i="1">
                        <a:solidFill>
                          <a:schemeClr val="bg1">
                            <a:lumMod val="50000"/>
                          </a:schemeClr>
                        </a:solidFill>
                        <a:latin typeface="Cambria Math" panose="02040503050406030204" pitchFamily="18" charset="0"/>
                      </a:rPr>
                      <m:t>𝑈𝑅</m:t>
                    </m:r>
                    <m:r>
                      <a:rPr lang="en-US" sz="1400" i="1">
                        <a:solidFill>
                          <a:schemeClr val="bg1">
                            <a:lumMod val="50000"/>
                          </a:schemeClr>
                        </a:solidFill>
                        <a:latin typeface="Cambria Math" panose="02040503050406030204" pitchFamily="18" charset="0"/>
                      </a:rPr>
                      <m:t>,</m:t>
                    </m:r>
                    <m:r>
                      <a:rPr lang="en-US" sz="1400" i="1">
                        <a:solidFill>
                          <a:schemeClr val="bg1">
                            <a:lumMod val="50000"/>
                          </a:schemeClr>
                        </a:solidFill>
                        <a:latin typeface="Cambria Math" panose="02040503050406030204" pitchFamily="18" charset="0"/>
                      </a:rPr>
                      <m:t>𝐿𝑅</m:t>
                    </m:r>
                  </m:oMath>
                </a14:m>
                <a:r>
                  <a:rPr lang="en-US" sz="1400" dirty="0">
                    <a:solidFill>
                      <a:schemeClr val="bg1">
                        <a:lumMod val="50000"/>
                      </a:schemeClr>
                    </a:solidFill>
                  </a:rPr>
                  <a:t>, and for each coil chain, the actuation strength of each driver/coil/magnet chain, </a:t>
                </a:r>
                <a:r>
                  <a:rPr lang="en-US" sz="1400" b="1" i="1" dirty="0" err="1">
                    <a:solidFill>
                      <a:schemeClr val="bg1">
                        <a:lumMod val="50000"/>
                      </a:schemeClr>
                    </a:solidFill>
                    <a:latin typeface="Cambria Math" panose="02040503050406030204" pitchFamily="18" charset="0"/>
                    <a:ea typeface="Cambria Math" panose="02040503050406030204" pitchFamily="18" charset="0"/>
                  </a:rPr>
                  <a:t>F</a:t>
                </a:r>
                <a:r>
                  <a:rPr lang="en-US" sz="1400" b="1" i="1" baseline="-25000" dirty="0" err="1">
                    <a:solidFill>
                      <a:schemeClr val="bg1">
                        <a:lumMod val="50000"/>
                      </a:schemeClr>
                    </a:solidFill>
                    <a:latin typeface="Cambria Math" panose="02040503050406030204" pitchFamily="18" charset="0"/>
                    <a:ea typeface="Cambria Math" panose="02040503050406030204" pitchFamily="18" charset="0"/>
                  </a:rPr>
                  <a:t>ii</a:t>
                </a:r>
                <a:r>
                  <a:rPr lang="en-US" sz="1400" dirty="0">
                    <a:solidFill>
                      <a:schemeClr val="bg1">
                        <a:lumMod val="50000"/>
                      </a:schemeClr>
                    </a:solidFill>
                    <a:ea typeface="Cambria Math" panose="02040503050406030204" pitchFamily="18" charset="0"/>
                    <a:cs typeface="Courier New" panose="02070309020205020404" pitchFamily="49" charset="0"/>
                  </a:rPr>
                  <a:t> , has the following components:</a:t>
                </a:r>
                <a:endParaRPr lang="en-US" sz="1400" b="1" i="1" baseline="-25000" dirty="0">
                  <a:solidFill>
                    <a:schemeClr val="bg1">
                      <a:lumMod val="50000"/>
                    </a:schemeClr>
                  </a:solidFill>
                  <a:latin typeface="Cambria Math" panose="02040503050406030204" pitchFamily="18" charset="0"/>
                  <a:ea typeface="Cambria Math" panose="02040503050406030204" pitchFamily="18" charset="0"/>
                </a:endParaRPr>
              </a:p>
              <a:p>
                <a:pPr marL="285750" indent="-285750">
                  <a:buFont typeface="Arial" panose="020B0604020202020204" pitchFamily="34" charset="0"/>
                  <a:buChar char="•"/>
                </a:pPr>
                <a:r>
                  <a:rPr lang="en-US" sz="1400" b="1"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E2O</a:t>
                </a:r>
                <a:r>
                  <a:rPr lang="en-US" sz="1400" b="1" i="1" dirty="0">
                    <a:solidFill>
                      <a:schemeClr val="bg1">
                        <a:lumMod val="50000"/>
                      </a:schemeClr>
                    </a:solidFill>
                    <a:ea typeface="Cambria Math" panose="02040503050406030204" pitchFamily="18" charset="0"/>
                    <a:cs typeface="Courier New" panose="02070309020205020404" pitchFamily="49" charset="0"/>
                  </a:rPr>
                  <a:t> </a:t>
                </a:r>
                <a:r>
                  <a:rPr lang="en-US" sz="1400" dirty="0">
                    <a:solidFill>
                      <a:schemeClr val="bg1">
                        <a:lumMod val="50000"/>
                      </a:schemeClr>
                    </a:solidFill>
                    <a:ea typeface="Cambria Math" panose="02040503050406030204" pitchFamily="18" charset="0"/>
                    <a:cs typeface="Courier New" panose="02070309020205020404" pitchFamily="49" charset="0"/>
                  </a:rPr>
                  <a:t>is the Euler 2 OSEM matrix (exactly 0.25 for each coil), </a:t>
                </a:r>
              </a:p>
              <a:p>
                <a:pPr marL="285750" indent="-285750">
                  <a:buFont typeface="Arial" panose="020B0604020202020204" pitchFamily="34" charset="0"/>
                  <a:buChar char="•"/>
                </a:pPr>
                <a:r>
                  <a:rPr lang="en-US" sz="1400" b="1"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D( </a:t>
                </a:r>
                <a:r>
                  <a:rPr lang="en-US" sz="1400" b="1" i="1" dirty="0">
                    <a:solidFill>
                      <a:schemeClr val="bg1">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f</a:t>
                </a:r>
                <a:r>
                  <a:rPr lang="en-US" sz="1400" b="1"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a:t>
                </a:r>
                <a:r>
                  <a:rPr lang="en-US" sz="1400"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 </a:t>
                </a:r>
                <a:r>
                  <a:rPr lang="en-US" sz="1400" dirty="0">
                    <a:solidFill>
                      <a:schemeClr val="bg1">
                        <a:lumMod val="50000"/>
                      </a:schemeClr>
                    </a:solidFill>
                    <a:ea typeface="Cambria Math" panose="02040503050406030204" pitchFamily="18" charset="0"/>
                    <a:cs typeface="Courier New" panose="02070309020205020404" pitchFamily="49" charset="0"/>
                  </a:rPr>
                  <a:t>is the normalized digital compensation “COILOUTF” filter for each coil, </a:t>
                </a:r>
              </a:p>
              <a:p>
                <a:pPr marL="285750" indent="-285750">
                  <a:buFont typeface="Arial" panose="020B0604020202020204" pitchFamily="34" charset="0"/>
                  <a:buChar char="•"/>
                </a:pPr>
                <a:r>
                  <a:rPr lang="en-US" sz="1400" b="1"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DAC</a:t>
                </a:r>
                <a:r>
                  <a:rPr lang="en-US" sz="1400" dirty="0">
                    <a:solidFill>
                      <a:schemeClr val="bg1">
                        <a:lumMod val="50000"/>
                      </a:schemeClr>
                    </a:solidFill>
                    <a:ea typeface="Cambria Math" panose="02040503050406030204" pitchFamily="18" charset="0"/>
                    <a:cs typeface="Courier New" panose="02070309020205020404" pitchFamily="49" charset="0"/>
                  </a:rPr>
                  <a:t> , </a:t>
                </a:r>
                <a:r>
                  <a:rPr lang="en-US" sz="1400" b="1"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AI</a:t>
                </a:r>
                <a:r>
                  <a:rPr lang="en-US" sz="1400" dirty="0">
                    <a:solidFill>
                      <a:schemeClr val="bg1">
                        <a:lumMod val="50000"/>
                      </a:schemeClr>
                    </a:solidFill>
                    <a:ea typeface="Cambria Math" panose="02040503050406030204" pitchFamily="18" charset="0"/>
                    <a:cs typeface="Courier New" panose="02070309020205020404" pitchFamily="49" charset="0"/>
                  </a:rPr>
                  <a:t> , and </a:t>
                </a:r>
                <a:r>
                  <a:rPr lang="en-US" sz="1400" b="1"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TC</a:t>
                </a:r>
                <a:r>
                  <a:rPr lang="en-US" sz="1400" dirty="0">
                    <a:solidFill>
                      <a:schemeClr val="bg1">
                        <a:lumMod val="50000"/>
                      </a:schemeClr>
                    </a:solidFill>
                    <a:ea typeface="Cambria Math" panose="02040503050406030204" pitchFamily="18" charset="0"/>
                    <a:cs typeface="Courier New" panose="02070309020205020404" pitchFamily="49" charset="0"/>
                  </a:rPr>
                  <a:t>  are the digital-to-analog converter gain, anti-aliasing filter, and DC transconductance of the coil driver respectively </a:t>
                </a:r>
              </a:p>
              <a:p>
                <a:pPr marL="285750" indent="-285750">
                  <a:buFont typeface="Arial" panose="020B0604020202020204" pitchFamily="34" charset="0"/>
                  <a:buChar char="•"/>
                </a:pPr>
                <a:r>
                  <a:rPr lang="en-US" sz="1400" b="1"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CD( </a:t>
                </a:r>
                <a:r>
                  <a:rPr lang="en-US" sz="1400" b="1" i="1" dirty="0">
                    <a:solidFill>
                      <a:schemeClr val="bg1">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f</a:t>
                </a:r>
                <a:r>
                  <a:rPr lang="en-US" sz="1400" b="1"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 </a:t>
                </a:r>
                <a:r>
                  <a:rPr lang="en-US" sz="1400" dirty="0">
                    <a:solidFill>
                      <a:schemeClr val="bg1">
                        <a:lumMod val="50000"/>
                      </a:schemeClr>
                    </a:solidFill>
                    <a:ea typeface="Cambria Math" panose="02040503050406030204" pitchFamily="18" charset="0"/>
                    <a:cs typeface="Courier New" panose="02070309020205020404" pitchFamily="49" charset="0"/>
                  </a:rPr>
                  <a:t>is the normalized coil driver response, </a:t>
                </a:r>
              </a:p>
              <a:p>
                <a:pPr marL="285750" indent="-285750">
                  <a:buFont typeface="Arial" panose="020B0604020202020204" pitchFamily="34" charset="0"/>
                  <a:buChar char="•"/>
                </a:pPr>
                <a:r>
                  <a:rPr lang="en-US" sz="1400" b="1"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M</a:t>
                </a:r>
                <a:r>
                  <a:rPr lang="en-US" sz="1400"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 </a:t>
                </a:r>
                <a:r>
                  <a:rPr lang="en-US" sz="1400" dirty="0">
                    <a:solidFill>
                      <a:schemeClr val="bg1">
                        <a:lumMod val="50000"/>
                      </a:schemeClr>
                    </a:solidFill>
                    <a:ea typeface="Cambria Math" panose="02040503050406030204" pitchFamily="18" charset="0"/>
                    <a:cs typeface="Courier New" panose="02070309020205020404" pitchFamily="49" charset="0"/>
                  </a:rPr>
                  <a:t>is the magnet strength, and </a:t>
                </a:r>
              </a:p>
              <a:p>
                <a:pPr marL="285750" indent="-285750">
                  <a:buFont typeface="Arial" panose="020B0604020202020204" pitchFamily="34" charset="0"/>
                  <a:buChar char="•"/>
                </a:pPr>
                <a:r>
                  <a:rPr lang="en-US" sz="1400" b="1"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S</a:t>
                </a:r>
                <a:r>
                  <a:rPr lang="en-US" sz="1400" b="1" i="1" baseline="-25000"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U</a:t>
                </a:r>
                <a:r>
                  <a:rPr lang="en-US" sz="1400" b="1"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 </a:t>
                </a:r>
                <a:r>
                  <a:rPr lang="en-US" sz="1400" dirty="0">
                    <a:solidFill>
                      <a:schemeClr val="bg1">
                        <a:lumMod val="50000"/>
                      </a:schemeClr>
                    </a:solidFill>
                    <a:ea typeface="Cambria Math" panose="02040503050406030204" pitchFamily="18" charset="0"/>
                    <a:cs typeface="Courier New" panose="02070309020205020404" pitchFamily="49" charset="0"/>
                  </a:rPr>
                  <a:t>is the UIM longitudinal force to TST displacement transfer function response </a:t>
                </a:r>
                <a:endParaRPr lang="en-US" sz="1400"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endParaRPr>
              </a:p>
            </p:txBody>
          </p:sp>
        </mc:Choice>
        <mc:Fallback xmlns="">
          <p:sp>
            <p:nvSpPr>
              <p:cNvPr id="7" name="TextBox 6">
                <a:extLst>
                  <a:ext uri="{FF2B5EF4-FFF2-40B4-BE49-F238E27FC236}">
                    <a16:creationId xmlns:a16="http://schemas.microsoft.com/office/drawing/2014/main" id="{6BAC030F-3D7C-F243-821D-1E021DF14656}"/>
                  </a:ext>
                </a:extLst>
              </p:cNvPr>
              <p:cNvSpPr txBox="1">
                <a:spLocks noRot="1" noChangeAspect="1" noMove="1" noResize="1" noEditPoints="1" noAdjustHandles="1" noChangeArrowheads="1" noChangeShapeType="1" noTextEdit="1"/>
              </p:cNvSpPr>
              <p:nvPr/>
            </p:nvSpPr>
            <p:spPr>
              <a:xfrm>
                <a:off x="755904" y="2193203"/>
                <a:ext cx="7876032" cy="2031325"/>
              </a:xfrm>
              <a:prstGeom prst="rect">
                <a:avLst/>
              </a:prstGeom>
              <a:blipFill>
                <a:blip r:embed="rId3"/>
                <a:stretch>
                  <a:fillRect l="-323" t="-621" b="-186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C2CAFD4-C09C-9948-80B6-3CB4FF1A554D}"/>
              </a:ext>
            </a:extLst>
          </p:cNvPr>
          <p:cNvSpPr txBox="1"/>
          <p:nvPr/>
        </p:nvSpPr>
        <p:spPr>
          <a:xfrm>
            <a:off x="109728" y="4279392"/>
            <a:ext cx="9119616" cy="2308324"/>
          </a:xfrm>
          <a:prstGeom prst="rect">
            <a:avLst/>
          </a:prstGeom>
          <a:noFill/>
        </p:spPr>
        <p:txBody>
          <a:bodyPr wrap="square" rtlCol="0">
            <a:spAutoFit/>
          </a:bodyPr>
          <a:lstStyle/>
          <a:p>
            <a:r>
              <a:rPr lang="en-US" dirty="0"/>
              <a:t>Ideally, </a:t>
            </a:r>
            <a:r>
              <a:rPr lang="en-US" i="1" dirty="0" err="1">
                <a:latin typeface="Cambria Math" panose="02040503050406030204" pitchFamily="18" charset="0"/>
                <a:ea typeface="Cambria Math" panose="02040503050406030204" pitchFamily="18" charset="0"/>
              </a:rPr>
              <a:t>D</a:t>
            </a:r>
            <a:r>
              <a:rPr lang="en-US" i="1" baseline="-25000" dirty="0" err="1">
                <a:latin typeface="Cambria Math" panose="02040503050406030204" pitchFamily="18" charset="0"/>
                <a:ea typeface="Cambria Math" panose="02040503050406030204" pitchFamily="18" charset="0"/>
              </a:rPr>
              <a:t>ii</a:t>
            </a:r>
            <a:r>
              <a:rPr lang="en-US" i="1" dirty="0">
                <a:latin typeface="Cambria Math" panose="02040503050406030204" pitchFamily="18" charset="0"/>
                <a:ea typeface="Cambria Math" panose="02040503050406030204" pitchFamily="18" charset="0"/>
              </a:rPr>
              <a:t>(f)</a:t>
            </a:r>
            <a:r>
              <a:rPr lang="en-US" dirty="0"/>
              <a:t> would be the perfect inverse of </a:t>
            </a:r>
            <a:r>
              <a:rPr lang="en-US" i="1" dirty="0" err="1">
                <a:latin typeface="Cambria Math" panose="02040503050406030204" pitchFamily="18" charset="0"/>
                <a:ea typeface="Cambria Math" panose="02040503050406030204" pitchFamily="18" charset="0"/>
              </a:rPr>
              <a:t>CD</a:t>
            </a:r>
            <a:r>
              <a:rPr lang="en-US" i="1" baseline="-25000" dirty="0" err="1">
                <a:latin typeface="Cambria Math" panose="02040503050406030204" pitchFamily="18" charset="0"/>
                <a:ea typeface="Cambria Math" panose="02040503050406030204" pitchFamily="18" charset="0"/>
              </a:rPr>
              <a:t>ii</a:t>
            </a:r>
            <a:r>
              <a:rPr lang="en-US" i="1" dirty="0">
                <a:latin typeface="Cambria Math" panose="02040503050406030204" pitchFamily="18" charset="0"/>
                <a:ea typeface="Cambria Math" panose="02040503050406030204" pitchFamily="18" charset="0"/>
              </a:rPr>
              <a:t>(f)</a:t>
            </a:r>
            <a:r>
              <a:rPr lang="en-US" dirty="0"/>
              <a:t> for every coil, they would cancel to a unity transfer function and we can exclude it from any model.</a:t>
            </a:r>
          </a:p>
          <a:p>
            <a:endParaRPr lang="en-US" dirty="0"/>
          </a:p>
          <a:p>
            <a:r>
              <a:rPr lang="en-US" dirty="0"/>
              <a:t>That’s what we’ve done for the UIM in the calibration group’s DARM loop model.</a:t>
            </a:r>
          </a:p>
          <a:p>
            <a:endParaRPr lang="en-US" dirty="0"/>
          </a:p>
          <a:p>
            <a:r>
              <a:rPr lang="en-US" dirty="0"/>
              <a:t>However, the frequency dependent systematic error in A</a:t>
            </a:r>
            <a:r>
              <a:rPr lang="en-US" baseline="-25000" dirty="0"/>
              <a:t>UIM</a:t>
            </a:r>
            <a:r>
              <a:rPr lang="en-US" dirty="0"/>
              <a:t> arises when </a:t>
            </a:r>
            <a:r>
              <a:rPr lang="en-US" i="1" dirty="0" err="1">
                <a:latin typeface="Cambria Math" panose="02040503050406030204" pitchFamily="18" charset="0"/>
                <a:ea typeface="Cambria Math" panose="02040503050406030204" pitchFamily="18" charset="0"/>
              </a:rPr>
              <a:t>D</a:t>
            </a:r>
            <a:r>
              <a:rPr lang="en-US" i="1" baseline="-25000" dirty="0" err="1">
                <a:latin typeface="Cambria Math" panose="02040503050406030204" pitchFamily="18" charset="0"/>
                <a:ea typeface="Cambria Math" panose="02040503050406030204" pitchFamily="18" charset="0"/>
              </a:rPr>
              <a:t>ii</a:t>
            </a:r>
            <a:r>
              <a:rPr lang="en-US" i="1" dirty="0">
                <a:latin typeface="Cambria Math" panose="02040503050406030204" pitchFamily="18" charset="0"/>
                <a:ea typeface="Cambria Math" panose="02040503050406030204" pitchFamily="18" charset="0"/>
              </a:rPr>
              <a:t>(f)</a:t>
            </a:r>
            <a:r>
              <a:rPr lang="en-US" dirty="0"/>
              <a:t> doesn’t perfectly invert </a:t>
            </a:r>
            <a:r>
              <a:rPr lang="en-US" i="1" dirty="0" err="1">
                <a:latin typeface="Cambria Math" panose="02040503050406030204" pitchFamily="18" charset="0"/>
                <a:ea typeface="Cambria Math" panose="02040503050406030204" pitchFamily="18" charset="0"/>
              </a:rPr>
              <a:t>CD</a:t>
            </a:r>
            <a:r>
              <a:rPr lang="en-US" i="1" baseline="-25000" dirty="0" err="1">
                <a:latin typeface="Cambria Math" panose="02040503050406030204" pitchFamily="18" charset="0"/>
                <a:ea typeface="Cambria Math" panose="02040503050406030204" pitchFamily="18" charset="0"/>
              </a:rPr>
              <a:t>ii</a:t>
            </a:r>
            <a:r>
              <a:rPr lang="en-US" i="1" dirty="0">
                <a:latin typeface="Cambria Math" panose="02040503050406030204" pitchFamily="18" charset="0"/>
                <a:ea typeface="Cambria Math" panose="02040503050406030204" pitchFamily="18" charset="0"/>
              </a:rPr>
              <a:t>(f)</a:t>
            </a:r>
            <a:r>
              <a:rPr lang="en-US" dirty="0"/>
              <a:t>, and the fact that the frequency dependent error from each stage is *summed* means that error is not easily intuitable from the individual chain error.  </a:t>
            </a:r>
          </a:p>
        </p:txBody>
      </p:sp>
      <p:sp>
        <p:nvSpPr>
          <p:cNvPr id="10" name="Rectangle 9">
            <a:extLst>
              <a:ext uri="{FF2B5EF4-FFF2-40B4-BE49-F238E27FC236}">
                <a16:creationId xmlns:a16="http://schemas.microsoft.com/office/drawing/2014/main" id="{4F778F32-A03E-7F4C-A6C0-D41F9BC7D6A1}"/>
              </a:ext>
            </a:extLst>
          </p:cNvPr>
          <p:cNvSpPr/>
          <p:nvPr/>
        </p:nvSpPr>
        <p:spPr>
          <a:xfrm>
            <a:off x="-393609" y="562094"/>
            <a:ext cx="1706493" cy="369332"/>
          </a:xfrm>
          <a:prstGeom prst="rect">
            <a:avLst/>
          </a:prstGeom>
        </p:spPr>
        <p:txBody>
          <a:bodyPr wrap="none">
            <a:spAutoFit/>
          </a:bodyPr>
          <a:lstStyle/>
          <a:p>
            <a:pPr lvl="1"/>
            <a:r>
              <a:rPr lang="en-US" dirty="0"/>
              <a:t>Or like this:</a:t>
            </a:r>
            <a:endParaRPr lang="en-US" baseline="-25000" dirty="0"/>
          </a:p>
        </p:txBody>
      </p:sp>
    </p:spTree>
    <p:extLst>
      <p:ext uri="{BB962C8B-B14F-4D97-AF65-F5344CB8AC3E}">
        <p14:creationId xmlns:p14="http://schemas.microsoft.com/office/powerpoint/2010/main" val="254532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32D6F-CF21-1743-8117-EEC38D4052C5}"/>
              </a:ext>
            </a:extLst>
          </p:cNvPr>
          <p:cNvSpPr>
            <a:spLocks noGrp="1"/>
          </p:cNvSpPr>
          <p:nvPr>
            <p:ph type="title"/>
          </p:nvPr>
        </p:nvSpPr>
        <p:spPr/>
        <p:txBody>
          <a:bodyPr>
            <a:normAutofit fontScale="90000"/>
          </a:bodyPr>
          <a:lstStyle/>
          <a:p>
            <a:r>
              <a:rPr lang="en-US" dirty="0"/>
              <a:t>I.7 Fit per Coil &gt;&gt; Error in A</a:t>
            </a:r>
            <a:r>
              <a:rPr lang="en-US" baseline="-25000" dirty="0"/>
              <a:t>UIM</a:t>
            </a:r>
            <a:r>
              <a:rPr lang="en-US" dirty="0"/>
              <a:t>: Model</a:t>
            </a:r>
          </a:p>
        </p:txBody>
      </p:sp>
      <p:sp>
        <p:nvSpPr>
          <p:cNvPr id="4" name="Date Placeholder 3">
            <a:extLst>
              <a:ext uri="{FF2B5EF4-FFF2-40B4-BE49-F238E27FC236}">
                <a16:creationId xmlns:a16="http://schemas.microsoft.com/office/drawing/2014/main" id="{D62574C8-5DA5-3440-9A00-AF9B2795A71B}"/>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45EABAD6-3A90-9E4D-9DD0-387A5E60921B}"/>
              </a:ext>
            </a:extLst>
          </p:cNvPr>
          <p:cNvSpPr>
            <a:spLocks noGrp="1"/>
          </p:cNvSpPr>
          <p:nvPr>
            <p:ph type="sldNum" sz="quarter" idx="12"/>
          </p:nvPr>
        </p:nvSpPr>
        <p:spPr/>
        <p:txBody>
          <a:bodyPr/>
          <a:lstStyle/>
          <a:p>
            <a:fld id="{70339496-BD1E-F648-8321-5C9A4B4A55FA}" type="slidenum">
              <a:rPr lang="en-US" smtClean="0"/>
              <a:t>61</a:t>
            </a:fld>
            <a:endParaRPr lang="en-US"/>
          </a:p>
        </p:txBody>
      </p:sp>
      <p:sp>
        <p:nvSpPr>
          <p:cNvPr id="6" name="TextBox 5">
            <a:extLst>
              <a:ext uri="{FF2B5EF4-FFF2-40B4-BE49-F238E27FC236}">
                <a16:creationId xmlns:a16="http://schemas.microsoft.com/office/drawing/2014/main" id="{66DB480D-4CA7-774F-894F-B38FC9DC30A4}"/>
              </a:ext>
            </a:extLst>
          </p:cNvPr>
          <p:cNvSpPr txBox="1"/>
          <p:nvPr/>
        </p:nvSpPr>
        <p:spPr>
          <a:xfrm>
            <a:off x="97536" y="2084832"/>
            <a:ext cx="9046464" cy="1692771"/>
          </a:xfrm>
          <a:prstGeom prst="rect">
            <a:avLst/>
          </a:prstGeom>
          <a:noFill/>
        </p:spPr>
        <p:txBody>
          <a:bodyPr wrap="square" rtlCol="0">
            <a:spAutoFit/>
          </a:bodyPr>
          <a:lstStyle/>
          <a:p>
            <a:r>
              <a:rPr lang="en-US" sz="1600" dirty="0"/>
              <a:t>So we need to construct a model with these terms explicitly included. </a:t>
            </a:r>
          </a:p>
          <a:p>
            <a:r>
              <a:rPr lang="en-US" sz="1600" dirty="0"/>
              <a:t>Let’s take the above, and assume everything in between </a:t>
            </a:r>
            <a:r>
              <a:rPr lang="en-US" sz="1600" b="1" i="1" dirty="0" err="1">
                <a:latin typeface="Cambria Math" panose="02040503050406030204" pitchFamily="18" charset="0"/>
                <a:ea typeface="Cambria Math" panose="02040503050406030204" pitchFamily="18" charset="0"/>
                <a:cs typeface="Courier New" panose="02070309020205020404" pitchFamily="49" charset="0"/>
              </a:rPr>
              <a:t>D</a:t>
            </a:r>
            <a:r>
              <a:rPr lang="en-US" sz="1600" b="1" i="1" baseline="-25000" dirty="0" err="1">
                <a:latin typeface="Cambria Math" panose="02040503050406030204" pitchFamily="18" charset="0"/>
                <a:ea typeface="Cambria Math" panose="02040503050406030204" pitchFamily="18" charset="0"/>
                <a:cs typeface="Courier New" panose="02070309020205020404" pitchFamily="49" charset="0"/>
              </a:rPr>
              <a:t>ii</a:t>
            </a:r>
            <a:r>
              <a:rPr lang="en-US" sz="1600" dirty="0">
                <a:ea typeface="Cambria Math" panose="02040503050406030204" pitchFamily="18" charset="0"/>
                <a:cs typeface="Courier New" panose="02070309020205020404" pitchFamily="49" charset="0"/>
              </a:rPr>
              <a:t> and </a:t>
            </a:r>
            <a:r>
              <a:rPr lang="en-US" sz="1600" b="1" i="1" dirty="0" err="1">
                <a:latin typeface="Cambria Math" panose="02040503050406030204" pitchFamily="18" charset="0"/>
                <a:ea typeface="Cambria Math" panose="02040503050406030204" pitchFamily="18" charset="0"/>
                <a:cs typeface="Courier New" panose="02070309020205020404" pitchFamily="49" charset="0"/>
              </a:rPr>
              <a:t>C</a:t>
            </a:r>
            <a:r>
              <a:rPr lang="en-US" sz="1600" b="1" i="1" baseline="-25000" dirty="0" err="1">
                <a:latin typeface="Cambria Math" panose="02040503050406030204" pitchFamily="18" charset="0"/>
                <a:ea typeface="Cambria Math" panose="02040503050406030204" pitchFamily="18" charset="0"/>
                <a:cs typeface="Courier New" panose="02070309020205020404" pitchFamily="49" charset="0"/>
              </a:rPr>
              <a:t>ii</a:t>
            </a:r>
            <a:r>
              <a:rPr lang="en-US" sz="1600" b="1" i="1" dirty="0">
                <a:latin typeface="Cambria Math" panose="02040503050406030204" pitchFamily="18" charset="0"/>
                <a:ea typeface="Cambria Math" panose="02040503050406030204" pitchFamily="18" charset="0"/>
                <a:cs typeface="Courier New" panose="02070309020205020404" pitchFamily="49" charset="0"/>
              </a:rPr>
              <a:t> </a:t>
            </a:r>
            <a:r>
              <a:rPr lang="en-US" sz="1600" dirty="0">
                <a:ea typeface="Cambria Math" panose="02040503050406030204" pitchFamily="18" charset="0"/>
                <a:cs typeface="Courier New" panose="02070309020205020404" pitchFamily="49" charset="0"/>
              </a:rPr>
              <a:t>for each chain (namely </a:t>
            </a:r>
            <a:r>
              <a:rPr lang="en-US" sz="1600" i="1" dirty="0" err="1">
                <a:latin typeface="Cambria Math" panose="02040503050406030204" pitchFamily="18" charset="0"/>
                <a:ea typeface="Cambria Math" panose="02040503050406030204" pitchFamily="18" charset="0"/>
                <a:cs typeface="Courier New" panose="02070309020205020404" pitchFamily="49" charset="0"/>
              </a:rPr>
              <a:t>DAC</a:t>
            </a:r>
            <a:r>
              <a:rPr lang="en-US" sz="1600" i="1" baseline="-25000" dirty="0" err="1">
                <a:latin typeface="Cambria Math" panose="02040503050406030204" pitchFamily="18" charset="0"/>
                <a:ea typeface="Cambria Math" panose="02040503050406030204" pitchFamily="18" charset="0"/>
                <a:cs typeface="Courier New" panose="02070309020205020404" pitchFamily="49" charset="0"/>
              </a:rPr>
              <a:t>ii</a:t>
            </a:r>
            <a:r>
              <a:rPr lang="en-US" sz="1600" dirty="0">
                <a:ea typeface="Cambria Math" panose="02040503050406030204" pitchFamily="18" charset="0"/>
                <a:cs typeface="Courier New" panose="02070309020205020404" pitchFamily="49" charset="0"/>
              </a:rPr>
              <a:t>, </a:t>
            </a:r>
            <a:r>
              <a:rPr lang="en-US" sz="1600" i="1" dirty="0" err="1">
                <a:latin typeface="Cambria Math" panose="02040503050406030204" pitchFamily="18" charset="0"/>
                <a:ea typeface="Cambria Math" panose="02040503050406030204" pitchFamily="18" charset="0"/>
                <a:cs typeface="Courier New" panose="02070309020205020404" pitchFamily="49" charset="0"/>
              </a:rPr>
              <a:t>AI</a:t>
            </a:r>
            <a:r>
              <a:rPr lang="en-US" sz="1600" i="1" baseline="-25000" dirty="0" err="1">
                <a:latin typeface="Cambria Math" panose="02040503050406030204" pitchFamily="18" charset="0"/>
                <a:ea typeface="Cambria Math" panose="02040503050406030204" pitchFamily="18" charset="0"/>
                <a:cs typeface="Courier New" panose="02070309020205020404" pitchFamily="49" charset="0"/>
              </a:rPr>
              <a:t>ii</a:t>
            </a:r>
            <a:r>
              <a:rPr lang="en-US" sz="1600" i="1" dirty="0">
                <a:latin typeface="Cambria Math" panose="02040503050406030204" pitchFamily="18" charset="0"/>
                <a:ea typeface="Cambria Math" panose="02040503050406030204" pitchFamily="18" charset="0"/>
                <a:cs typeface="Courier New" panose="02070309020205020404" pitchFamily="49" charset="0"/>
              </a:rPr>
              <a:t>(f)</a:t>
            </a:r>
            <a:r>
              <a:rPr lang="en-US" sz="1600" dirty="0">
                <a:ea typeface="Cambria Math" panose="02040503050406030204" pitchFamily="18" charset="0"/>
                <a:cs typeface="Courier New" panose="02070309020205020404" pitchFamily="49" charset="0"/>
              </a:rPr>
              <a:t>, and </a:t>
            </a:r>
            <a:r>
              <a:rPr lang="en-US" sz="1600" i="1" dirty="0" err="1">
                <a:latin typeface="Cambria Math" panose="02040503050406030204" pitchFamily="18" charset="0"/>
                <a:ea typeface="Cambria Math" panose="02040503050406030204" pitchFamily="18" charset="0"/>
                <a:cs typeface="Courier New" panose="02070309020205020404" pitchFamily="49" charset="0"/>
              </a:rPr>
              <a:t>TC</a:t>
            </a:r>
            <a:r>
              <a:rPr lang="en-US" sz="1600" i="1" baseline="-25000" dirty="0" err="1">
                <a:latin typeface="Cambria Math" panose="02040503050406030204" pitchFamily="18" charset="0"/>
                <a:ea typeface="Cambria Math" panose="02040503050406030204" pitchFamily="18" charset="0"/>
                <a:cs typeface="Courier New" panose="02070309020205020404" pitchFamily="49" charset="0"/>
              </a:rPr>
              <a:t>ii</a:t>
            </a:r>
            <a:r>
              <a:rPr lang="en-US" sz="1600" dirty="0">
                <a:ea typeface="Cambria Math" panose="02040503050406030204" pitchFamily="18" charset="0"/>
                <a:cs typeface="Courier New" panose="02070309020205020404" pitchFamily="49" charset="0"/>
              </a:rPr>
              <a:t>) is only a common gain to all four chains. </a:t>
            </a:r>
            <a:r>
              <a:rPr lang="en-US" sz="1400" dirty="0">
                <a:solidFill>
                  <a:schemeClr val="bg1">
                    <a:lumMod val="50000"/>
                  </a:schemeClr>
                </a:solidFill>
                <a:ea typeface="Cambria Math" panose="02040503050406030204" pitchFamily="18" charset="0"/>
                <a:cs typeface="Courier New" panose="02070309020205020404" pitchFamily="49" charset="0"/>
              </a:rPr>
              <a:t>This is an OK assumption because </a:t>
            </a:r>
          </a:p>
          <a:p>
            <a:pPr marL="742950" lvl="1" indent="-285750">
              <a:buFont typeface="Arial" panose="020B0604020202020204" pitchFamily="34" charset="0"/>
              <a:buChar char="•"/>
            </a:pPr>
            <a:r>
              <a:rPr lang="en-US" sz="1400" dirty="0">
                <a:solidFill>
                  <a:schemeClr val="bg1">
                    <a:lumMod val="50000"/>
                  </a:schemeClr>
                </a:solidFill>
                <a:ea typeface="Cambria Math" panose="02040503050406030204" pitchFamily="18" charset="0"/>
                <a:cs typeface="Courier New" panose="02070309020205020404" pitchFamily="49" charset="0"/>
              </a:rPr>
              <a:t>we take some effort (</a:t>
            </a:r>
            <a:r>
              <a:rPr lang="en-US" sz="1400" dirty="0" err="1">
                <a:solidFill>
                  <a:schemeClr val="bg1">
                    <a:lumMod val="50000"/>
                  </a:schemeClr>
                </a:solidFill>
                <a:ea typeface="Cambria Math" panose="02040503050406030204" pitchFamily="18" charset="0"/>
                <a:cs typeface="Courier New" panose="02070309020205020404" pitchFamily="49" charset="0"/>
              </a:rPr>
              <a:t>eg</a:t>
            </a:r>
            <a:r>
              <a:rPr lang="en-US" sz="1400" dirty="0">
                <a:solidFill>
                  <a:schemeClr val="bg1">
                    <a:lumMod val="50000"/>
                  </a:schemeClr>
                </a:solidFill>
                <a:ea typeface="Cambria Math" panose="02040503050406030204" pitchFamily="18" charset="0"/>
                <a:cs typeface="Courier New" panose="02070309020205020404" pitchFamily="49" charset="0"/>
              </a:rPr>
              <a:t> </a:t>
            </a:r>
            <a:r>
              <a:rPr lang="en-US" sz="1400" dirty="0">
                <a:solidFill>
                  <a:schemeClr val="bg1">
                    <a:lumMod val="50000"/>
                  </a:schemeClr>
                </a:solidFill>
                <a:ea typeface="Cambria Math" panose="02040503050406030204" pitchFamily="18" charset="0"/>
                <a:cs typeface="Courier New" panose="02070309020205020404" pitchFamily="49" charset="0"/>
                <a:hlinkClick r:id="rId2"/>
              </a:rPr>
              <a:t>LHO:42740</a:t>
            </a:r>
            <a:r>
              <a:rPr lang="en-US" sz="1400" dirty="0">
                <a:solidFill>
                  <a:schemeClr val="bg1">
                    <a:lumMod val="50000"/>
                  </a:schemeClr>
                </a:solidFill>
                <a:ea typeface="Cambria Math" panose="02040503050406030204" pitchFamily="18" charset="0"/>
                <a:cs typeface="Courier New" panose="02070309020205020404" pitchFamily="49" charset="0"/>
              </a:rPr>
              <a:t>) to ”balance” the gain of each path to minimize length to angle coupling.</a:t>
            </a:r>
          </a:p>
          <a:p>
            <a:pPr marL="742950" lvl="1" indent="-285750">
              <a:buFont typeface="Arial" panose="020B0604020202020204" pitchFamily="34" charset="0"/>
              <a:buChar char="•"/>
            </a:pPr>
            <a:r>
              <a:rPr lang="en-US" sz="1400" dirty="0">
                <a:solidFill>
                  <a:schemeClr val="bg1">
                    <a:lumMod val="50000"/>
                  </a:schemeClr>
                </a:solidFill>
                <a:ea typeface="Cambria Math" panose="02040503050406030204" pitchFamily="18" charset="0"/>
                <a:cs typeface="Courier New" panose="02070309020205020404" pitchFamily="49" charset="0"/>
              </a:rPr>
              <a:t>the AI filter response, </a:t>
            </a:r>
            <a:r>
              <a:rPr lang="en-US" sz="1400"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AI( </a:t>
            </a:r>
            <a:r>
              <a:rPr lang="en-US" sz="1400" i="1" dirty="0">
                <a:solidFill>
                  <a:schemeClr val="bg1">
                    <a:lumMod val="50000"/>
                  </a:schemeClr>
                </a:solidFill>
                <a:latin typeface="Times New Roman" panose="02020603050405020304" pitchFamily="18" charset="0"/>
                <a:ea typeface="Cambria Math" panose="02040503050406030204" pitchFamily="18" charset="0"/>
                <a:cs typeface="Times New Roman" panose="02020603050405020304" pitchFamily="18" charset="0"/>
              </a:rPr>
              <a:t>f</a:t>
            </a:r>
            <a:r>
              <a:rPr lang="en-US" sz="1400" i="1" dirty="0">
                <a:solidFill>
                  <a:schemeClr val="bg1">
                    <a:lumMod val="50000"/>
                  </a:schemeClr>
                </a:solidFill>
                <a:latin typeface="Cambria Math" panose="02040503050406030204" pitchFamily="18" charset="0"/>
                <a:ea typeface="Cambria Math" panose="02040503050406030204" pitchFamily="18" charset="0"/>
                <a:cs typeface="Courier New" panose="02070309020205020404" pitchFamily="49" charset="0"/>
              </a:rPr>
              <a:t>)</a:t>
            </a:r>
            <a:r>
              <a:rPr lang="en-US" sz="1400" dirty="0">
                <a:solidFill>
                  <a:schemeClr val="bg1">
                    <a:lumMod val="50000"/>
                  </a:schemeClr>
                </a:solidFill>
                <a:ea typeface="Cambria Math" panose="02040503050406030204" pitchFamily="18" charset="0"/>
                <a:cs typeface="Courier New" panose="02070309020205020404" pitchFamily="49" charset="0"/>
              </a:rPr>
              <a:t>, which is a 16kHz elliptic lowpass, in general doesn’t start to deviate from “just a gain” until several kHz, and each channel would only have a small difference at that. Including the measured differences is an exercise for some other day. </a:t>
            </a:r>
            <a:endParaRPr lang="en-US" sz="1400" dirty="0">
              <a:solidFill>
                <a:schemeClr val="bg1">
                  <a:lumMod val="50000"/>
                </a:schemeClr>
              </a:solidFill>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907A474-319D-AB4E-967B-C13C33C4D855}"/>
                  </a:ext>
                </a:extLst>
              </p:cNvPr>
              <p:cNvSpPr/>
              <p:nvPr/>
            </p:nvSpPr>
            <p:spPr>
              <a:xfrm>
                <a:off x="0" y="747117"/>
                <a:ext cx="8851392" cy="1357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𝑖𝑖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𝐸</m:t>
                          </m:r>
                          <m:r>
                            <a:rPr lang="en-US" sz="2400" b="0" i="1" smtClean="0">
                              <a:latin typeface="Cambria Math" panose="02040503050406030204" pitchFamily="18" charset="0"/>
                            </a:rPr>
                            <m:t>2</m:t>
                          </m:r>
                          <m:r>
                            <a:rPr lang="en-US" sz="2400" b="0" i="1" smtClean="0">
                              <a:latin typeface="Cambria Math" panose="02040503050406030204" pitchFamily="18" charset="0"/>
                            </a:rPr>
                            <m:t>𝑂</m:t>
                          </m:r>
                        </m:e>
                        <m:sub>
                          <m:r>
                            <a:rPr lang="en-US" sz="2400" b="0" i="1" smtClean="0">
                              <a:latin typeface="Cambria Math" panose="02040503050406030204" pitchFamily="18" charset="0"/>
                            </a:rPr>
                            <m:t>𝑖𝑖</m:t>
                          </m:r>
                        </m:sub>
                      </m:sSub>
                      <m:sSub>
                        <m:sSubPr>
                          <m:ctrlPr>
                            <a:rPr lang="en-US" sz="2400" i="1">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𝐷</m:t>
                          </m:r>
                        </m:e>
                        <m:sub>
                          <m:r>
                            <a:rPr lang="en-US" sz="2400" b="0" i="1" smtClean="0">
                              <a:latin typeface="Cambria Math" panose="02040503050406030204" pitchFamily="18" charset="0"/>
                            </a:rPr>
                            <m:t>𝑖𝑖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sSub>
                        <m:sSubPr>
                          <m:ctrlPr>
                            <a:rPr lang="en-US" sz="2400" i="1" smtClean="0">
                              <a:latin typeface="Cambria Math" panose="02040503050406030204" pitchFamily="18" charset="0"/>
                            </a:rPr>
                          </m:ctrlPr>
                        </m:sSubPr>
                        <m:e>
                          <m:r>
                            <a:rPr lang="en-US" sz="2400" i="1">
                              <a:latin typeface="Cambria Math" panose="02040503050406030204" pitchFamily="18" charset="0"/>
                            </a:rPr>
                            <m:t>𝐷𝐴𝐶</m:t>
                          </m:r>
                        </m:e>
                        <m:sub>
                          <m:r>
                            <a:rPr lang="en-US" sz="2400" b="0" i="1" smtClean="0">
                              <a:latin typeface="Cambria Math" panose="02040503050406030204" pitchFamily="18" charset="0"/>
                            </a:rPr>
                            <m:t>𝑖𝑖</m:t>
                          </m:r>
                        </m:sub>
                      </m:sSub>
                      <m:r>
                        <a:rPr lang="en-US" sz="2400">
                          <a:latin typeface="Cambria Math" panose="02040503050406030204" pitchFamily="18" charset="0"/>
                        </a:rPr>
                        <m:t>∗ </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𝐴𝐼</m:t>
                          </m:r>
                        </m:e>
                        <m:sub>
                          <m:r>
                            <a:rPr lang="en-US" sz="2400" b="0" i="1" smtClean="0">
                              <a:latin typeface="Cambria Math" panose="02040503050406030204" pitchFamily="18" charset="0"/>
                            </a:rPr>
                            <m:t>𝑖𝑖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a:latin typeface="Cambria Math" panose="02040503050406030204" pitchFamily="18" charset="0"/>
                        </a:rPr>
                        <m:t> ∗</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𝑇𝐶</m:t>
                          </m:r>
                        </m:e>
                        <m:sub>
                          <m:r>
                            <a:rPr lang="en-US" sz="2400" b="0" i="1" smtClean="0">
                              <a:latin typeface="Cambria Math" panose="02040503050406030204" pitchFamily="18" charset="0"/>
                            </a:rPr>
                            <m:t>𝑖𝑖</m:t>
                          </m:r>
                        </m:sub>
                      </m:sSub>
                      <m:sSub>
                        <m:sSubPr>
                          <m:ctrlPr>
                            <a:rPr lang="en-US" sz="2400" i="1">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𝐶</m:t>
                          </m:r>
                        </m:e>
                        <m:sub>
                          <m:r>
                            <a:rPr lang="en-US" sz="2400" b="0" i="1" smtClean="0">
                              <a:latin typeface="Cambria Math" panose="02040503050406030204" pitchFamily="18" charset="0"/>
                            </a:rPr>
                            <m:t>𝑖𝑖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𝑀</m:t>
                          </m:r>
                        </m:e>
                        <m:sub>
                          <m:r>
                            <a:rPr lang="en-US" sz="2400" b="0" i="1" smtClean="0">
                              <a:latin typeface="Cambria Math" panose="02040503050406030204" pitchFamily="18" charset="0"/>
                            </a:rPr>
                            <m:t>𝑖𝑖</m:t>
                          </m:r>
                        </m:sub>
                      </m:sSub>
                    </m:oMath>
                  </m:oMathPara>
                </a14:m>
                <a:endParaRPr lang="en-US"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𝑈𝐼𝑀</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𝑈</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r>
                            <a:rPr lang="en-US" sz="2400" b="0" i="1" smtClean="0">
                              <a:latin typeface="Cambria Math" panose="02040503050406030204" pitchFamily="18" charset="0"/>
                            </a:rPr>
                            <m:t>𝑖</m:t>
                          </m:r>
                        </m:sub>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𝑖𝑖</m:t>
                              </m:r>
                            </m:sub>
                          </m:sSub>
                        </m:e>
                      </m:nary>
                    </m:oMath>
                  </m:oMathPara>
                </a14:m>
                <a:endParaRPr lang="en-US" sz="2400" dirty="0"/>
              </a:p>
            </p:txBody>
          </p:sp>
        </mc:Choice>
        <mc:Fallback xmlns="">
          <p:sp>
            <p:nvSpPr>
              <p:cNvPr id="7" name="Rectangle 6">
                <a:extLst>
                  <a:ext uri="{FF2B5EF4-FFF2-40B4-BE49-F238E27FC236}">
                    <a16:creationId xmlns:a16="http://schemas.microsoft.com/office/drawing/2014/main" id="{6907A474-319D-AB4E-967B-C13C33C4D855}"/>
                  </a:ext>
                </a:extLst>
              </p:cNvPr>
              <p:cNvSpPr>
                <a:spLocks noRot="1" noChangeAspect="1" noMove="1" noResize="1" noEditPoints="1" noAdjustHandles="1" noChangeArrowheads="1" noChangeShapeType="1" noTextEdit="1"/>
              </p:cNvSpPr>
              <p:nvPr/>
            </p:nvSpPr>
            <p:spPr>
              <a:xfrm>
                <a:off x="0" y="747117"/>
                <a:ext cx="8851392" cy="1357872"/>
              </a:xfrm>
              <a:prstGeom prst="rect">
                <a:avLst/>
              </a:prstGeom>
              <a:blipFill>
                <a:blip r:embed="rId3"/>
                <a:stretch>
                  <a:fillRect t="-66667" b="-130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791E3CB-8235-B84B-A80F-091221877020}"/>
                  </a:ext>
                </a:extLst>
              </p:cNvPr>
              <p:cNvSpPr/>
              <p:nvPr/>
            </p:nvSpPr>
            <p:spPr>
              <a:xfrm>
                <a:off x="207264" y="3898749"/>
                <a:ext cx="8851392" cy="17272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accent6"/>
                              </a:solidFill>
                              <a:latin typeface="Cambria Math" panose="02040503050406030204" pitchFamily="18" charset="0"/>
                            </a:rPr>
                          </m:ctrlPr>
                        </m:sSubPr>
                        <m:e>
                          <m:r>
                            <a:rPr lang="en-US" sz="2400" b="0" i="1" smtClean="0">
                              <a:solidFill>
                                <a:schemeClr val="accent6"/>
                              </a:solidFill>
                              <a:latin typeface="Cambria Math" panose="02040503050406030204" pitchFamily="18" charset="0"/>
                            </a:rPr>
                            <m:t>𝐹</m:t>
                          </m:r>
                        </m:e>
                        <m:sub>
                          <m:r>
                            <a:rPr lang="en-US" sz="2400" b="0" i="1" smtClean="0">
                              <a:solidFill>
                                <a:schemeClr val="accent6"/>
                              </a:solidFill>
                              <a:latin typeface="Cambria Math" panose="02040503050406030204" pitchFamily="18" charset="0"/>
                            </a:rPr>
                            <m:t>𝑖𝑖</m:t>
                          </m:r>
                        </m:sub>
                      </m:sSub>
                      <m:r>
                        <a:rPr lang="en-US" sz="2400" b="0" i="1" smtClean="0">
                          <a:solidFill>
                            <a:schemeClr val="accent6"/>
                          </a:solidFill>
                          <a:latin typeface="Cambria Math" panose="02040503050406030204" pitchFamily="18" charset="0"/>
                        </a:rPr>
                        <m:t>(</m:t>
                      </m:r>
                      <m:r>
                        <a:rPr lang="en-US" sz="2400" b="0" i="1" smtClean="0">
                          <a:solidFill>
                            <a:schemeClr val="accent6"/>
                          </a:solidFill>
                          <a:latin typeface="Cambria Math" panose="02040503050406030204" pitchFamily="18" charset="0"/>
                        </a:rPr>
                        <m:t>𝑓</m:t>
                      </m:r>
                      <m:r>
                        <a:rPr lang="en-US" sz="2400" b="0" i="1" smtClean="0">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𝐸</m:t>
                      </m:r>
                      <m:r>
                        <a:rPr lang="en-US" sz="2400" i="1">
                          <a:solidFill>
                            <a:schemeClr val="accent6"/>
                          </a:solidFill>
                          <a:latin typeface="Cambria Math" panose="02040503050406030204" pitchFamily="18" charset="0"/>
                        </a:rPr>
                        <m:t>2</m:t>
                      </m:r>
                      <m:r>
                        <a:rPr lang="en-US" sz="2400" i="1">
                          <a:solidFill>
                            <a:schemeClr val="accent6"/>
                          </a:solidFill>
                          <a:latin typeface="Cambria Math" panose="02040503050406030204" pitchFamily="18" charset="0"/>
                        </a:rPr>
                        <m:t>𝑂</m:t>
                      </m:r>
                      <m:r>
                        <a:rPr lang="en-US" sz="2400" i="1">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𝐷𝐴𝐶</m:t>
                      </m:r>
                      <m:r>
                        <a:rPr lang="en-US" sz="2400" i="1">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𝐴𝐼</m:t>
                      </m:r>
                      <m:d>
                        <m:dPr>
                          <m:ctrlPr>
                            <a:rPr lang="en-US" sz="2400" i="1">
                              <a:solidFill>
                                <a:schemeClr val="accent6"/>
                              </a:solidFill>
                              <a:latin typeface="Cambria Math" panose="02040503050406030204" pitchFamily="18" charset="0"/>
                            </a:rPr>
                          </m:ctrlPr>
                        </m:dPr>
                        <m:e>
                          <m:r>
                            <a:rPr lang="en-US" sz="2400" i="1">
                              <a:solidFill>
                                <a:schemeClr val="accent6"/>
                              </a:solidFill>
                              <a:latin typeface="Cambria Math" panose="02040503050406030204" pitchFamily="18" charset="0"/>
                            </a:rPr>
                            <m:t>𝑓</m:t>
                          </m:r>
                        </m:e>
                      </m:d>
                      <m:r>
                        <a:rPr lang="en-US" sz="2400" i="1">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𝑇𝐶</m:t>
                      </m:r>
                      <m:r>
                        <a:rPr lang="en-US" sz="2400" i="1">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𝑀</m:t>
                      </m:r>
                      <m:r>
                        <a:rPr lang="en-US" sz="2400" i="1">
                          <a:solidFill>
                            <a:schemeClr val="accent6"/>
                          </a:solidFill>
                          <a:latin typeface="Cambria Math" panose="02040503050406030204" pitchFamily="18" charset="0"/>
                        </a:rPr>
                        <m:t>∗</m:t>
                      </m:r>
                      <m:sSub>
                        <m:sSubPr>
                          <m:ctrlPr>
                            <a:rPr lang="en-US" sz="2400" i="1" smtClean="0">
                              <a:solidFill>
                                <a:schemeClr val="accent6"/>
                              </a:solidFill>
                              <a:latin typeface="Cambria Math" panose="02040503050406030204" pitchFamily="18" charset="0"/>
                            </a:rPr>
                          </m:ctrlPr>
                        </m:sSubPr>
                        <m:e>
                          <m:r>
                            <a:rPr lang="en-US" sz="2400" i="1">
                              <a:solidFill>
                                <a:schemeClr val="accent6"/>
                              </a:solidFill>
                              <a:latin typeface="Cambria Math" panose="02040503050406030204" pitchFamily="18" charset="0"/>
                            </a:rPr>
                            <m:t>𝐷</m:t>
                          </m:r>
                        </m:e>
                        <m:sub>
                          <m:r>
                            <a:rPr lang="en-US" sz="2400" b="0" i="1" smtClean="0">
                              <a:solidFill>
                                <a:schemeClr val="accent6"/>
                              </a:solidFill>
                              <a:latin typeface="Cambria Math" panose="02040503050406030204" pitchFamily="18" charset="0"/>
                            </a:rPr>
                            <m:t>𝑖𝑖</m:t>
                          </m:r>
                        </m:sub>
                      </m:sSub>
                      <m:r>
                        <a:rPr lang="en-US" sz="2400" b="0" i="1" smtClean="0">
                          <a:solidFill>
                            <a:schemeClr val="accent6"/>
                          </a:solidFill>
                          <a:latin typeface="Cambria Math" panose="02040503050406030204" pitchFamily="18" charset="0"/>
                        </a:rPr>
                        <m:t>(</m:t>
                      </m:r>
                      <m:r>
                        <a:rPr lang="en-US" sz="2400" b="0" i="1" smtClean="0">
                          <a:solidFill>
                            <a:schemeClr val="accent6"/>
                          </a:solidFill>
                          <a:latin typeface="Cambria Math" panose="02040503050406030204" pitchFamily="18" charset="0"/>
                        </a:rPr>
                        <m:t>𝑓</m:t>
                      </m:r>
                      <m:r>
                        <a:rPr lang="en-US" sz="2400" b="0" i="1" smtClean="0">
                          <a:solidFill>
                            <a:schemeClr val="accent6"/>
                          </a:solidFill>
                          <a:latin typeface="Cambria Math" panose="02040503050406030204" pitchFamily="18" charset="0"/>
                        </a:rPr>
                        <m:t>) </m:t>
                      </m:r>
                      <m:sSub>
                        <m:sSubPr>
                          <m:ctrlPr>
                            <a:rPr lang="en-US" sz="2400" i="1">
                              <a:solidFill>
                                <a:schemeClr val="accent6"/>
                              </a:solidFill>
                              <a:latin typeface="Cambria Math" panose="02040503050406030204" pitchFamily="18" charset="0"/>
                            </a:rPr>
                          </m:ctrlPr>
                        </m:sSubPr>
                        <m:e>
                          <m:r>
                            <a:rPr lang="en-US" sz="2400" b="0" i="1" smtClean="0">
                              <a:solidFill>
                                <a:schemeClr val="accent6"/>
                              </a:solidFill>
                              <a:latin typeface="Cambria Math" panose="02040503050406030204" pitchFamily="18" charset="0"/>
                            </a:rPr>
                            <m:t>∗</m:t>
                          </m:r>
                          <m:r>
                            <a:rPr lang="en-US" sz="2400" b="0" i="1" smtClean="0">
                              <a:solidFill>
                                <a:schemeClr val="accent6"/>
                              </a:solidFill>
                              <a:latin typeface="Cambria Math" panose="02040503050406030204" pitchFamily="18" charset="0"/>
                            </a:rPr>
                            <m:t>𝐶</m:t>
                          </m:r>
                        </m:e>
                        <m:sub>
                          <m:r>
                            <a:rPr lang="en-US" sz="2400" b="0" i="1" smtClean="0">
                              <a:solidFill>
                                <a:schemeClr val="accent6"/>
                              </a:solidFill>
                              <a:latin typeface="Cambria Math" panose="02040503050406030204" pitchFamily="18" charset="0"/>
                            </a:rPr>
                            <m:t>𝑖𝑖</m:t>
                          </m:r>
                        </m:sub>
                      </m:sSub>
                      <m:r>
                        <a:rPr lang="en-US" sz="2400" b="0" i="1" smtClean="0">
                          <a:solidFill>
                            <a:schemeClr val="accent6"/>
                          </a:solidFill>
                          <a:latin typeface="Cambria Math" panose="02040503050406030204" pitchFamily="18" charset="0"/>
                        </a:rPr>
                        <m:t>(</m:t>
                      </m:r>
                      <m:r>
                        <a:rPr lang="en-US" sz="2400" b="0" i="1" smtClean="0">
                          <a:solidFill>
                            <a:schemeClr val="accent6"/>
                          </a:solidFill>
                          <a:latin typeface="Cambria Math" panose="02040503050406030204" pitchFamily="18" charset="0"/>
                        </a:rPr>
                        <m:t>𝑓</m:t>
                      </m:r>
                      <m:r>
                        <a:rPr lang="en-US" sz="2400" b="0" i="1" smtClean="0">
                          <a:solidFill>
                            <a:schemeClr val="accent6"/>
                          </a:solidFill>
                          <a:latin typeface="Cambria Math" panose="02040503050406030204" pitchFamily="18" charset="0"/>
                        </a:rPr>
                        <m:t>)</m:t>
                      </m:r>
                    </m:oMath>
                  </m:oMathPara>
                </a14:m>
                <a:endParaRPr lang="en-US" sz="2400" i="1" dirty="0">
                  <a:solidFill>
                    <a:schemeClr val="accent6"/>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400" i="1" smtClean="0">
                              <a:solidFill>
                                <a:schemeClr val="accent6"/>
                              </a:solidFill>
                              <a:latin typeface="Cambria Math" panose="02040503050406030204" pitchFamily="18" charset="0"/>
                            </a:rPr>
                          </m:ctrlPr>
                        </m:sSubPr>
                        <m:e>
                          <m:r>
                            <a:rPr lang="en-US" sz="2400" b="0" i="1" smtClean="0">
                              <a:solidFill>
                                <a:schemeClr val="accent6"/>
                              </a:solidFill>
                              <a:latin typeface="Cambria Math" panose="02040503050406030204" pitchFamily="18" charset="0"/>
                            </a:rPr>
                            <m:t>𝐴</m:t>
                          </m:r>
                        </m:e>
                        <m:sub>
                          <m:r>
                            <a:rPr lang="en-US" sz="2400" b="0" i="1" smtClean="0">
                              <a:solidFill>
                                <a:schemeClr val="accent6"/>
                              </a:solidFill>
                              <a:latin typeface="Cambria Math" panose="02040503050406030204" pitchFamily="18" charset="0"/>
                            </a:rPr>
                            <m:t>𝑈𝐼𝑀</m:t>
                          </m:r>
                        </m:sub>
                      </m:sSub>
                      <m:r>
                        <a:rPr lang="en-US" sz="2400" b="0" i="1" smtClean="0">
                          <a:solidFill>
                            <a:schemeClr val="accent6"/>
                          </a:solidFill>
                          <a:latin typeface="Cambria Math" panose="02040503050406030204" pitchFamily="18" charset="0"/>
                        </a:rPr>
                        <m:t>=</m:t>
                      </m:r>
                      <m:sSub>
                        <m:sSubPr>
                          <m:ctrlPr>
                            <a:rPr lang="en-US" sz="2400" b="0" i="1" smtClean="0">
                              <a:solidFill>
                                <a:schemeClr val="accent6"/>
                              </a:solidFill>
                              <a:latin typeface="Cambria Math" panose="02040503050406030204" pitchFamily="18" charset="0"/>
                            </a:rPr>
                          </m:ctrlPr>
                        </m:sSubPr>
                        <m:e>
                          <m:r>
                            <a:rPr lang="en-US" sz="2400" b="0" i="1" smtClean="0">
                              <a:solidFill>
                                <a:schemeClr val="accent6"/>
                              </a:solidFill>
                              <a:latin typeface="Cambria Math" panose="02040503050406030204" pitchFamily="18" charset="0"/>
                            </a:rPr>
                            <m:t>𝑆</m:t>
                          </m:r>
                        </m:e>
                        <m:sub>
                          <m:r>
                            <a:rPr lang="en-US" sz="2400" b="0" i="1" smtClean="0">
                              <a:solidFill>
                                <a:schemeClr val="accent6"/>
                              </a:solidFill>
                              <a:latin typeface="Cambria Math" panose="02040503050406030204" pitchFamily="18" charset="0"/>
                            </a:rPr>
                            <m:t>𝑈</m:t>
                          </m:r>
                        </m:sub>
                      </m:sSub>
                      <m:d>
                        <m:dPr>
                          <m:ctrlPr>
                            <a:rPr lang="en-US" sz="2400" b="0" i="1" smtClean="0">
                              <a:solidFill>
                                <a:schemeClr val="accent6"/>
                              </a:solidFill>
                              <a:latin typeface="Cambria Math" panose="02040503050406030204" pitchFamily="18" charset="0"/>
                            </a:rPr>
                          </m:ctrlPr>
                        </m:dPr>
                        <m:e>
                          <m:r>
                            <a:rPr lang="en-US" sz="2400" b="0" i="1" smtClean="0">
                              <a:solidFill>
                                <a:schemeClr val="accent6"/>
                              </a:solidFill>
                              <a:latin typeface="Cambria Math" panose="02040503050406030204" pitchFamily="18" charset="0"/>
                            </a:rPr>
                            <m:t>𝑓</m:t>
                          </m:r>
                        </m:e>
                      </m:d>
                      <m:r>
                        <a:rPr lang="en-US" sz="2400" b="0" i="1" smtClean="0">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𝐸</m:t>
                      </m:r>
                      <m:r>
                        <a:rPr lang="en-US" sz="2400" i="1">
                          <a:solidFill>
                            <a:schemeClr val="accent6"/>
                          </a:solidFill>
                          <a:latin typeface="Cambria Math" panose="02040503050406030204" pitchFamily="18" charset="0"/>
                        </a:rPr>
                        <m:t>2</m:t>
                      </m:r>
                      <m:r>
                        <a:rPr lang="en-US" sz="2400" i="1">
                          <a:solidFill>
                            <a:schemeClr val="accent6"/>
                          </a:solidFill>
                          <a:latin typeface="Cambria Math" panose="02040503050406030204" pitchFamily="18" charset="0"/>
                        </a:rPr>
                        <m:t>𝑂</m:t>
                      </m:r>
                      <m:r>
                        <a:rPr lang="en-US" sz="2400" i="1">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𝐷𝐴𝐶</m:t>
                      </m:r>
                      <m:r>
                        <a:rPr lang="en-US" sz="2400" i="1">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𝐴𝐼</m:t>
                      </m:r>
                      <m:d>
                        <m:dPr>
                          <m:ctrlPr>
                            <a:rPr lang="en-US" sz="2400" i="1">
                              <a:solidFill>
                                <a:schemeClr val="accent6"/>
                              </a:solidFill>
                              <a:latin typeface="Cambria Math" panose="02040503050406030204" pitchFamily="18" charset="0"/>
                            </a:rPr>
                          </m:ctrlPr>
                        </m:dPr>
                        <m:e>
                          <m:r>
                            <a:rPr lang="en-US" sz="2400" i="1">
                              <a:solidFill>
                                <a:schemeClr val="accent6"/>
                              </a:solidFill>
                              <a:latin typeface="Cambria Math" panose="02040503050406030204" pitchFamily="18" charset="0"/>
                            </a:rPr>
                            <m:t>𝑓</m:t>
                          </m:r>
                        </m:e>
                      </m:d>
                      <m:r>
                        <a:rPr lang="en-US" sz="2400" i="1">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𝑇𝐶</m:t>
                      </m:r>
                      <m:r>
                        <a:rPr lang="en-US" sz="2400" i="1">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𝑀</m:t>
                      </m:r>
                      <m:r>
                        <a:rPr lang="en-US" sz="2400" b="0" i="1" smtClean="0">
                          <a:solidFill>
                            <a:schemeClr val="accent6"/>
                          </a:solidFill>
                          <a:latin typeface="Cambria Math" panose="02040503050406030204" pitchFamily="18" charset="0"/>
                        </a:rPr>
                        <m:t>∗</m:t>
                      </m:r>
                      <m:nary>
                        <m:naryPr>
                          <m:chr m:val="∑"/>
                          <m:supHide m:val="on"/>
                          <m:ctrlPr>
                            <a:rPr lang="en-US" sz="2400" b="0" i="1" smtClean="0">
                              <a:solidFill>
                                <a:schemeClr val="accent6"/>
                              </a:solidFill>
                              <a:latin typeface="Cambria Math" panose="02040503050406030204" pitchFamily="18" charset="0"/>
                            </a:rPr>
                          </m:ctrlPr>
                        </m:naryPr>
                        <m:sub>
                          <m:r>
                            <m:rPr>
                              <m:brk m:alnAt="7"/>
                            </m:rPr>
                            <a:rPr lang="en-US" sz="2400" b="0" i="1" smtClean="0">
                              <a:solidFill>
                                <a:schemeClr val="accent6"/>
                              </a:solidFill>
                              <a:latin typeface="Cambria Math" panose="02040503050406030204" pitchFamily="18" charset="0"/>
                            </a:rPr>
                            <m:t>𝑖</m:t>
                          </m:r>
                          <m:r>
                            <a:rPr lang="en-US" sz="2400" b="0" i="1" smtClean="0">
                              <a:solidFill>
                                <a:schemeClr val="accent6"/>
                              </a:solidFill>
                              <a:latin typeface="Cambria Math" panose="02040503050406030204" pitchFamily="18" charset="0"/>
                            </a:rPr>
                            <m:t>𝑖</m:t>
                          </m:r>
                        </m:sub>
                        <m:sup/>
                        <m:e>
                          <m:sSub>
                            <m:sSubPr>
                              <m:ctrlPr>
                                <a:rPr lang="en-US" sz="2400" b="0" i="1" smtClean="0">
                                  <a:solidFill>
                                    <a:schemeClr val="accent6"/>
                                  </a:solidFill>
                                  <a:latin typeface="Cambria Math" panose="02040503050406030204" pitchFamily="18" charset="0"/>
                                </a:rPr>
                              </m:ctrlPr>
                            </m:sSubPr>
                            <m:e>
                              <m:r>
                                <a:rPr lang="en-US" sz="2400" b="0" i="1" smtClean="0">
                                  <a:solidFill>
                                    <a:schemeClr val="accent6"/>
                                  </a:solidFill>
                                  <a:latin typeface="Cambria Math" panose="02040503050406030204" pitchFamily="18" charset="0"/>
                                </a:rPr>
                                <m:t>𝐷</m:t>
                              </m:r>
                            </m:e>
                            <m:sub>
                              <m:r>
                                <a:rPr lang="en-US" sz="2400" b="0" i="1" smtClean="0">
                                  <a:solidFill>
                                    <a:schemeClr val="accent6"/>
                                  </a:solidFill>
                                  <a:latin typeface="Cambria Math" panose="02040503050406030204" pitchFamily="18" charset="0"/>
                                </a:rPr>
                                <m:t>𝑖𝑖</m:t>
                              </m:r>
                            </m:sub>
                          </m:sSub>
                        </m:e>
                      </m:nary>
                      <m:r>
                        <a:rPr lang="en-US" sz="2400" i="1">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𝑓</m:t>
                      </m:r>
                      <m:r>
                        <a:rPr lang="en-US" sz="2400" i="1">
                          <a:solidFill>
                            <a:schemeClr val="accent6"/>
                          </a:solidFill>
                          <a:latin typeface="Cambria Math" panose="02040503050406030204" pitchFamily="18" charset="0"/>
                        </a:rPr>
                        <m:t>) </m:t>
                      </m:r>
                      <m:sSub>
                        <m:sSubPr>
                          <m:ctrlPr>
                            <a:rPr lang="en-US" sz="2400" i="1">
                              <a:solidFill>
                                <a:schemeClr val="accent6"/>
                              </a:solidFill>
                              <a:latin typeface="Cambria Math" panose="02040503050406030204" pitchFamily="18" charset="0"/>
                            </a:rPr>
                          </m:ctrlPr>
                        </m:sSubPr>
                        <m:e>
                          <m:r>
                            <a:rPr lang="en-US" sz="2400" i="1">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𝐶</m:t>
                          </m:r>
                        </m:e>
                        <m:sub>
                          <m:r>
                            <a:rPr lang="en-US" sz="2400" i="1">
                              <a:solidFill>
                                <a:schemeClr val="accent6"/>
                              </a:solidFill>
                              <a:latin typeface="Cambria Math" panose="02040503050406030204" pitchFamily="18" charset="0"/>
                            </a:rPr>
                            <m:t>𝑖𝑖</m:t>
                          </m:r>
                        </m:sub>
                      </m:sSub>
                      <m:r>
                        <a:rPr lang="en-US" sz="2400" i="1">
                          <a:solidFill>
                            <a:schemeClr val="accent6"/>
                          </a:solidFill>
                          <a:latin typeface="Cambria Math" panose="02040503050406030204" pitchFamily="18" charset="0"/>
                        </a:rPr>
                        <m:t>(</m:t>
                      </m:r>
                      <m:r>
                        <a:rPr lang="en-US" sz="2400" i="1">
                          <a:solidFill>
                            <a:schemeClr val="accent6"/>
                          </a:solidFill>
                          <a:latin typeface="Cambria Math" panose="02040503050406030204" pitchFamily="18" charset="0"/>
                        </a:rPr>
                        <m:t>𝑓</m:t>
                      </m:r>
                      <m:r>
                        <a:rPr lang="en-US" sz="2400" i="1">
                          <a:solidFill>
                            <a:schemeClr val="accent6"/>
                          </a:solidFill>
                          <a:latin typeface="Cambria Math" panose="02040503050406030204" pitchFamily="18" charset="0"/>
                        </a:rPr>
                        <m:t>)</m:t>
                      </m:r>
                    </m:oMath>
                  </m:oMathPara>
                </a14:m>
                <a:endParaRPr lang="en-US" sz="2400" i="1" dirty="0">
                  <a:solidFill>
                    <a:schemeClr val="accent6"/>
                  </a:solidFill>
                  <a:latin typeface="Cambria Math" panose="02040503050406030204" pitchFamily="18" charset="0"/>
                </a:endParaRPr>
              </a:p>
              <a:p>
                <a:endParaRPr lang="en-US" sz="2400" dirty="0">
                  <a:solidFill>
                    <a:schemeClr val="accent6"/>
                  </a:solidFill>
                </a:endParaRPr>
              </a:p>
            </p:txBody>
          </p:sp>
        </mc:Choice>
        <mc:Fallback xmlns="">
          <p:sp>
            <p:nvSpPr>
              <p:cNvPr id="8" name="Rectangle 7">
                <a:extLst>
                  <a:ext uri="{FF2B5EF4-FFF2-40B4-BE49-F238E27FC236}">
                    <a16:creationId xmlns:a16="http://schemas.microsoft.com/office/drawing/2014/main" id="{5791E3CB-8235-B84B-A80F-091221877020}"/>
                  </a:ext>
                </a:extLst>
              </p:cNvPr>
              <p:cNvSpPr>
                <a:spLocks noRot="1" noChangeAspect="1" noMove="1" noResize="1" noEditPoints="1" noAdjustHandles="1" noChangeArrowheads="1" noChangeShapeType="1" noTextEdit="1"/>
              </p:cNvSpPr>
              <p:nvPr/>
            </p:nvSpPr>
            <p:spPr>
              <a:xfrm>
                <a:off x="207264" y="3898749"/>
                <a:ext cx="8851392" cy="1727204"/>
              </a:xfrm>
              <a:prstGeom prst="rect">
                <a:avLst/>
              </a:prstGeom>
              <a:blipFill>
                <a:blip r:embed="rId4"/>
                <a:stretch>
                  <a:fillRect t="-53285" b="-81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E1F43CB-E661-4E47-B303-30FDB4843D42}"/>
                  </a:ext>
                </a:extLst>
              </p:cNvPr>
              <p:cNvSpPr/>
              <p:nvPr/>
            </p:nvSpPr>
            <p:spPr>
              <a:xfrm>
                <a:off x="34829" y="5170670"/>
                <a:ext cx="9109171" cy="338554"/>
              </a:xfrm>
              <a:prstGeom prst="rect">
                <a:avLst/>
              </a:prstGeom>
            </p:spPr>
            <p:txBody>
              <a:bodyPr wrap="square">
                <a:spAutoFit/>
              </a:bodyPr>
              <a:lstStyle/>
              <a:p>
                <a:r>
                  <a:rPr lang="en-US" sz="1600" dirty="0"/>
                  <a:t>Under this assumption, the systematic error,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𝜂</m:t>
                        </m:r>
                      </m:e>
                      <m:sub>
                        <m:r>
                          <a:rPr lang="en-US" sz="1600" i="1">
                            <a:latin typeface="Cambria Math" panose="02040503050406030204" pitchFamily="18" charset="0"/>
                          </a:rPr>
                          <m:t>𝑈𝐼𝑀</m:t>
                        </m:r>
                      </m:sub>
                    </m:sSub>
                  </m:oMath>
                </a14:m>
                <a:r>
                  <a:rPr lang="en-US" sz="1600" dirty="0"/>
                  <a:t>, can be computed </a:t>
                </a:r>
                <a:r>
                  <a:rPr lang="en-US" sz="1600"/>
                  <a:t>using only what </a:t>
                </a:r>
                <a:r>
                  <a:rPr lang="en-US" sz="1600" dirty="0"/>
                  <a:t>we already have!</a:t>
                </a:r>
              </a:p>
            </p:txBody>
          </p:sp>
        </mc:Choice>
        <mc:Fallback xmlns="">
          <p:sp>
            <p:nvSpPr>
              <p:cNvPr id="9" name="Rectangle 8">
                <a:extLst>
                  <a:ext uri="{FF2B5EF4-FFF2-40B4-BE49-F238E27FC236}">
                    <a16:creationId xmlns:a16="http://schemas.microsoft.com/office/drawing/2014/main" id="{AE1F43CB-E661-4E47-B303-30FDB4843D42}"/>
                  </a:ext>
                </a:extLst>
              </p:cNvPr>
              <p:cNvSpPr>
                <a:spLocks noRot="1" noChangeAspect="1" noMove="1" noResize="1" noEditPoints="1" noAdjustHandles="1" noChangeArrowheads="1" noChangeShapeType="1" noTextEdit="1"/>
              </p:cNvSpPr>
              <p:nvPr/>
            </p:nvSpPr>
            <p:spPr>
              <a:xfrm>
                <a:off x="34829" y="5170670"/>
                <a:ext cx="9109171" cy="338554"/>
              </a:xfrm>
              <a:prstGeom prst="rect">
                <a:avLst/>
              </a:prstGeom>
              <a:blipFill>
                <a:blip r:embed="rId5"/>
                <a:stretch>
                  <a:fillRect l="-279" t="-3571"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AE0A856-9045-8C4F-BD84-36B3C9E1A668}"/>
                  </a:ext>
                </a:extLst>
              </p:cNvPr>
              <p:cNvSpPr/>
              <p:nvPr/>
            </p:nvSpPr>
            <p:spPr>
              <a:xfrm>
                <a:off x="353266" y="5546523"/>
                <a:ext cx="8471102" cy="9335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smtClean="0">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rPr>
                            <m:t>𝑈𝐼𝑀</m:t>
                          </m:r>
                        </m:sub>
                      </m:sSub>
                      <m:r>
                        <a:rPr lang="en-US" b="0" i="1" smtClean="0">
                          <a:solidFill>
                            <a:schemeClr val="accent1"/>
                          </a:solidFill>
                          <a:latin typeface="Cambria Math" panose="02040503050406030204" pitchFamily="18" charset="0"/>
                        </a:rPr>
                        <m:t>=</m:t>
                      </m:r>
                      <m:f>
                        <m:fPr>
                          <m:ctrlPr>
                            <a:rPr lang="en-US" b="0" i="1" smtClean="0">
                              <a:solidFill>
                                <a:schemeClr val="accent1"/>
                              </a:solidFill>
                              <a:latin typeface="Cambria Math" panose="02040503050406030204" pitchFamily="18" charset="0"/>
                            </a:rPr>
                          </m:ctrlPr>
                        </m:fPr>
                        <m:num>
                          <m:sSubSup>
                            <m:sSubSupPr>
                              <m:ctrlPr>
                                <a:rPr lang="en-US" b="0" i="1" smtClean="0">
                                  <a:solidFill>
                                    <a:schemeClr val="accent1"/>
                                  </a:solidFill>
                                  <a:latin typeface="Cambria Math" panose="02040503050406030204" pitchFamily="18" charset="0"/>
                                </a:rPr>
                              </m:ctrlPr>
                            </m:sSubSupPr>
                            <m:e>
                              <m:r>
                                <a:rPr lang="en-US" b="0" i="1" smtClean="0">
                                  <a:solidFill>
                                    <a:schemeClr val="accent1"/>
                                  </a:solidFill>
                                  <a:latin typeface="Cambria Math" panose="02040503050406030204" pitchFamily="18" charset="0"/>
                                </a:rPr>
                                <m:t>𝐴</m:t>
                              </m:r>
                            </m:e>
                            <m:sub>
                              <m:r>
                                <a:rPr lang="en-US" b="0" i="1" smtClean="0">
                                  <a:solidFill>
                                    <a:schemeClr val="accent1"/>
                                  </a:solidFill>
                                  <a:latin typeface="Cambria Math" panose="02040503050406030204" pitchFamily="18" charset="0"/>
                                </a:rPr>
                                <m:t>𝑈𝐼𝑀</m:t>
                              </m:r>
                            </m:sub>
                            <m:sup>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𝑛𝑜</m:t>
                              </m:r>
                              <m:r>
                                <a:rPr lang="en-US" b="0" i="1" smtClean="0">
                                  <a:solidFill>
                                    <a:schemeClr val="accent1"/>
                                  </a:solidFill>
                                  <a:latin typeface="Cambria Math" panose="02040503050406030204" pitchFamily="18" charset="0"/>
                                </a:rPr>
                                <m:t>” </m:t>
                              </m:r>
                              <m:r>
                                <a:rPr lang="en-US" b="0" i="1" smtClean="0">
                                  <a:solidFill>
                                    <a:schemeClr val="accent1"/>
                                  </a:solidFill>
                                  <a:latin typeface="Cambria Math" panose="02040503050406030204" pitchFamily="18" charset="0"/>
                                </a:rPr>
                                <m:t>𝑠𝑦𝑠</m:t>
                              </m:r>
                              <m:r>
                                <a:rPr lang="en-US" b="0" i="1" smtClean="0">
                                  <a:solidFill>
                                    <a:schemeClr val="accent1"/>
                                  </a:solidFill>
                                  <a:latin typeface="Cambria Math" panose="02040503050406030204" pitchFamily="18" charset="0"/>
                                </a:rPr>
                                <m:t>.  </m:t>
                              </m:r>
                              <m:r>
                                <a:rPr lang="en-US" b="0" i="1" smtClean="0">
                                  <a:solidFill>
                                    <a:schemeClr val="accent1"/>
                                  </a:solidFill>
                                  <a:latin typeface="Cambria Math" panose="02040503050406030204" pitchFamily="18" charset="0"/>
                                </a:rPr>
                                <m:t>𝑒𝑟𝑟𝑜𝑟</m:t>
                              </m:r>
                              <m:r>
                                <a:rPr lang="en-US" b="0" i="1" smtClean="0">
                                  <a:solidFill>
                                    <a:schemeClr val="accent1"/>
                                  </a:solidFill>
                                  <a:latin typeface="Cambria Math" panose="02040503050406030204" pitchFamily="18" charset="0"/>
                                </a:rPr>
                                <m:t>)</m:t>
                              </m:r>
                            </m:sup>
                          </m:sSubSup>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𝐴</m:t>
                              </m:r>
                            </m:e>
                            <m:sub>
                              <m:r>
                                <a:rPr lang="en-US" i="1">
                                  <a:solidFill>
                                    <a:schemeClr val="accent1"/>
                                  </a:solidFill>
                                  <a:latin typeface="Cambria Math" panose="02040503050406030204" pitchFamily="18" charset="0"/>
                                </a:rPr>
                                <m:t>𝑈𝐼𝑀</m:t>
                              </m:r>
                            </m:sub>
                            <m:sup>
                              <m:r>
                                <a:rPr lang="en-US" i="1">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𝑤</m:t>
                              </m:r>
                              <m:r>
                                <a:rPr lang="en-US" b="0" i="1" smtClean="0">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𝑠𝑦𝑠</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𝑒𝑟𝑟𝑜𝑟</m:t>
                              </m:r>
                              <m:r>
                                <a:rPr lang="en-US" i="1">
                                  <a:solidFill>
                                    <a:schemeClr val="accent1"/>
                                  </a:solidFill>
                                  <a:latin typeface="Cambria Math" panose="02040503050406030204" pitchFamily="18" charset="0"/>
                                </a:rPr>
                                <m:t>)</m:t>
                              </m:r>
                            </m:sup>
                          </m:sSubSup>
                        </m:den>
                      </m:f>
                      <m:r>
                        <a:rPr lang="en-US" b="0" i="1" smtClean="0">
                          <a:solidFill>
                            <a:schemeClr val="accent1"/>
                          </a:solidFill>
                          <a:latin typeface="Cambria Math" panose="02040503050406030204" pitchFamily="18" charset="0"/>
                        </a:rPr>
                        <m:t>=</m:t>
                      </m:r>
                      <m:f>
                        <m:fPr>
                          <m:ctrlPr>
                            <a:rPr lang="en-US" b="0" i="1" smtClean="0">
                              <a:solidFill>
                                <a:schemeClr val="accent1"/>
                              </a:solidFill>
                              <a:latin typeface="Cambria Math" panose="02040503050406030204" pitchFamily="18" charset="0"/>
                            </a:rPr>
                          </m:ctrlPr>
                        </m:fPr>
                        <m:num>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𝐴</m:t>
                              </m:r>
                            </m:e>
                            <m:sub>
                              <m:r>
                                <a:rPr lang="en-US" i="1">
                                  <a:solidFill>
                                    <a:schemeClr val="accent1"/>
                                  </a:solidFill>
                                  <a:latin typeface="Cambria Math" panose="02040503050406030204" pitchFamily="18" charset="0"/>
                                </a:rPr>
                                <m:t>𝑈𝐼𝑀</m:t>
                              </m:r>
                            </m:sub>
                            <m:sup>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𝑤𝑒𝑙𝑙</m:t>
                              </m:r>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𝑐𝑜𝑚𝑝𝑒𝑛𝑠𝑎𝑡𝑒𝑑</m:t>
                              </m:r>
                              <m:r>
                                <a:rPr lang="en-US" i="1">
                                  <a:solidFill>
                                    <a:schemeClr val="accent1"/>
                                  </a:solidFill>
                                  <a:latin typeface="Cambria Math" panose="02040503050406030204" pitchFamily="18" charset="0"/>
                                </a:rPr>
                                <m:t>)</m:t>
                              </m:r>
                            </m:sup>
                          </m:sSubSup>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𝐴</m:t>
                              </m:r>
                            </m:e>
                            <m:sub>
                              <m:r>
                                <a:rPr lang="en-US" i="1">
                                  <a:solidFill>
                                    <a:schemeClr val="accent1"/>
                                  </a:solidFill>
                                  <a:latin typeface="Cambria Math" panose="02040503050406030204" pitchFamily="18" charset="0"/>
                                </a:rPr>
                                <m:t>𝑈𝐼𝑀</m:t>
                              </m:r>
                            </m:sub>
                            <m:sup>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𝑝𝑜𝑜𝑟𝑙𝑦</m:t>
                              </m:r>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𝑐𝑜𝑚𝑝𝑒𝑛𝑠𝑎𝑡𝑒𝑑</m:t>
                              </m:r>
                              <m:r>
                                <a:rPr lang="en-US" i="1">
                                  <a:solidFill>
                                    <a:schemeClr val="accent1"/>
                                  </a:solidFill>
                                  <a:latin typeface="Cambria Math" panose="02040503050406030204" pitchFamily="18" charset="0"/>
                                </a:rPr>
                                <m:t>)</m:t>
                              </m:r>
                            </m:sup>
                          </m:sSubSup>
                        </m:den>
                      </m:f>
                      <m:r>
                        <a:rPr lang="en-US" b="0" i="1" smtClean="0">
                          <a:solidFill>
                            <a:schemeClr val="accent1"/>
                          </a:solidFill>
                          <a:latin typeface="Cambria Math" panose="02040503050406030204" pitchFamily="18" charset="0"/>
                        </a:rPr>
                        <m:t>=</m:t>
                      </m:r>
                      <m:nary>
                        <m:naryPr>
                          <m:chr m:val="∑"/>
                          <m:supHide m:val="on"/>
                          <m:ctrlPr>
                            <a:rPr lang="en-US" i="1">
                              <a:solidFill>
                                <a:schemeClr val="accent1"/>
                              </a:solidFill>
                              <a:latin typeface="Cambria Math" panose="02040503050406030204" pitchFamily="18" charset="0"/>
                            </a:rPr>
                          </m:ctrlPr>
                        </m:naryPr>
                        <m:sub>
                          <m:r>
                            <m:rPr>
                              <m:brk m:alnAt="7"/>
                            </m:rPr>
                            <a:rPr lang="en-US" i="1">
                              <a:solidFill>
                                <a:schemeClr val="accent1"/>
                              </a:solidFill>
                              <a:latin typeface="Cambria Math" panose="02040503050406030204" pitchFamily="18" charset="0"/>
                            </a:rPr>
                            <m:t>𝑖</m:t>
                          </m:r>
                          <m:r>
                            <a:rPr lang="en-US" i="1">
                              <a:solidFill>
                                <a:schemeClr val="accent1"/>
                              </a:solidFill>
                              <a:latin typeface="Cambria Math" panose="02040503050406030204" pitchFamily="18" charset="0"/>
                            </a:rPr>
                            <m:t>𝑖</m:t>
                          </m:r>
                        </m:sub>
                        <m:sup/>
                        <m:e>
                          <m:f>
                            <m:fPr>
                              <m:ctrlPr>
                                <a:rPr lang="en-US" i="1">
                                  <a:solidFill>
                                    <a:schemeClr val="accent1"/>
                                  </a:solidFill>
                                  <a:latin typeface="Cambria Math" panose="02040503050406030204" pitchFamily="18" charset="0"/>
                                </a:rPr>
                              </m:ctrlPr>
                            </m:fPr>
                            <m:num>
                              <m:sSup>
                                <m:sSupPr>
                                  <m:ctrlPr>
                                    <a:rPr lang="en-US" i="1">
                                      <a:solidFill>
                                        <a:schemeClr val="accent1"/>
                                      </a:solidFill>
                                      <a:latin typeface="Cambria Math" panose="02040503050406030204" pitchFamily="18" charset="0"/>
                                    </a:rPr>
                                  </m:ctrlPr>
                                </m:sSupPr>
                                <m:e>
                                  <m:d>
                                    <m:dPr>
                                      <m:begChr m:val="["/>
                                      <m:endChr m:val="]"/>
                                      <m:ctrlPr>
                                        <a:rPr lang="en-US" i="1">
                                          <a:solidFill>
                                            <a:schemeClr val="accent1"/>
                                          </a:solidFill>
                                          <a:latin typeface="Cambria Math" panose="02040503050406030204" pitchFamily="18" charset="0"/>
                                        </a:rPr>
                                      </m:ctrlPr>
                                    </m:dPr>
                                    <m:e>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𝑓𝑖𝑡</m:t>
                                          </m:r>
                                        </m:sup>
                                      </m:sSubSup>
                                    </m:e>
                                  </m:d>
                                </m:e>
                                <m:sup>
                                  <m:r>
                                    <a:rPr lang="en-US" i="1">
                                      <a:solidFill>
                                        <a:schemeClr val="accent1"/>
                                      </a:solidFill>
                                      <a:latin typeface="Cambria Math" panose="02040503050406030204" pitchFamily="18" charset="0"/>
                                    </a:rPr>
                                    <m:t>−1</m:t>
                                  </m:r>
                                </m:sup>
                              </m:sSup>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𝑚𝑒𝑎𝑠</m:t>
                                  </m:r>
                                </m:sup>
                              </m:sSubSup>
                            </m:num>
                            <m:den>
                              <m:sSup>
                                <m:sSupPr>
                                  <m:ctrlPr>
                                    <a:rPr lang="en-US" i="1">
                                      <a:solidFill>
                                        <a:schemeClr val="accent1"/>
                                      </a:solidFill>
                                      <a:latin typeface="Cambria Math" panose="02040503050406030204" pitchFamily="18" charset="0"/>
                                    </a:rPr>
                                  </m:ctrlPr>
                                </m:sSupPr>
                                <m:e>
                                  <m:d>
                                    <m:dPr>
                                      <m:begChr m:val="["/>
                                      <m:endChr m:val="]"/>
                                      <m:ctrlPr>
                                        <a:rPr lang="en-US" i="1">
                                          <a:solidFill>
                                            <a:schemeClr val="accent1"/>
                                          </a:solidFill>
                                          <a:latin typeface="Cambria Math" panose="02040503050406030204" pitchFamily="18" charset="0"/>
                                        </a:rPr>
                                      </m:ctrlPr>
                                    </m:dPr>
                                    <m:e>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𝑓𝑜𝑡𝑜𝑛</m:t>
                                          </m:r>
                                        </m:sup>
                                      </m:sSubSup>
                                    </m:e>
                                  </m:d>
                                </m:e>
                                <m:sup>
                                  <m:r>
                                    <a:rPr lang="en-US" i="1">
                                      <a:solidFill>
                                        <a:schemeClr val="accent1"/>
                                      </a:solidFill>
                                      <a:latin typeface="Cambria Math" panose="02040503050406030204" pitchFamily="18" charset="0"/>
                                    </a:rPr>
                                    <m:t>−1</m:t>
                                  </m:r>
                                </m:sup>
                              </m:sSup>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𝑚𝑒𝑎𝑠</m:t>
                                  </m:r>
                                </m:sup>
                              </m:sSubSup>
                            </m:den>
                          </m:f>
                        </m:e>
                      </m:nary>
                      <m:r>
                        <a:rPr lang="en-US" b="0" i="1" smtClean="0">
                          <a:solidFill>
                            <a:schemeClr val="accent1"/>
                          </a:solidFill>
                          <a:latin typeface="Cambria Math" panose="02040503050406030204" pitchFamily="18" charset="0"/>
                        </a:rPr>
                        <m:t>=</m:t>
                      </m:r>
                      <m:nary>
                        <m:naryPr>
                          <m:chr m:val="∑"/>
                          <m:supHide m:val="on"/>
                          <m:ctrlPr>
                            <a:rPr lang="en-US" i="1">
                              <a:solidFill>
                                <a:schemeClr val="accent1"/>
                              </a:solidFill>
                              <a:latin typeface="Cambria Math" panose="02040503050406030204" pitchFamily="18" charset="0"/>
                            </a:rPr>
                          </m:ctrlPr>
                        </m:naryPr>
                        <m:sub>
                          <m:r>
                            <m:rPr>
                              <m:brk m:alnAt="7"/>
                            </m:rPr>
                            <a:rPr lang="en-US" i="1">
                              <a:solidFill>
                                <a:schemeClr val="accent1"/>
                              </a:solidFill>
                              <a:latin typeface="Cambria Math" panose="02040503050406030204" pitchFamily="18" charset="0"/>
                            </a:rPr>
                            <m:t>𝑖</m:t>
                          </m:r>
                          <m:r>
                            <a:rPr lang="en-US" i="1">
                              <a:solidFill>
                                <a:schemeClr val="accent1"/>
                              </a:solidFill>
                              <a:latin typeface="Cambria Math" panose="02040503050406030204" pitchFamily="18" charset="0"/>
                            </a:rPr>
                            <m:t>𝑖</m:t>
                          </m:r>
                        </m:sub>
                        <m:sup/>
                        <m:e>
                          <m:f>
                            <m:fPr>
                              <m:ctrlPr>
                                <a:rPr lang="en-US" i="1">
                                  <a:solidFill>
                                    <a:schemeClr val="accent1"/>
                                  </a:solidFill>
                                  <a:latin typeface="Cambria Math" panose="02040503050406030204" pitchFamily="18" charset="0"/>
                                </a:rPr>
                              </m:ctrlPr>
                            </m:fPr>
                            <m:num>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𝑓𝑜𝑡𝑜𝑛</m:t>
                                  </m:r>
                                </m:sup>
                              </m:sSubSup>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𝑓𝑖𝑡</m:t>
                                  </m:r>
                                </m:sup>
                              </m:sSubSup>
                            </m:den>
                          </m:f>
                        </m:e>
                      </m:nary>
                    </m:oMath>
                  </m:oMathPara>
                </a14:m>
                <a:endParaRPr lang="en-US" i="1" dirty="0">
                  <a:solidFill>
                    <a:schemeClr val="accent1"/>
                  </a:solidFill>
                  <a:latin typeface="Cambria Math" panose="02040503050406030204" pitchFamily="18" charset="0"/>
                </a:endParaRPr>
              </a:p>
            </p:txBody>
          </p:sp>
        </mc:Choice>
        <mc:Fallback xmlns="">
          <p:sp>
            <p:nvSpPr>
              <p:cNvPr id="10" name="Rectangle 9">
                <a:extLst>
                  <a:ext uri="{FF2B5EF4-FFF2-40B4-BE49-F238E27FC236}">
                    <a16:creationId xmlns:a16="http://schemas.microsoft.com/office/drawing/2014/main" id="{5AE0A856-9045-8C4F-BD84-36B3C9E1A668}"/>
                  </a:ext>
                </a:extLst>
              </p:cNvPr>
              <p:cNvSpPr>
                <a:spLocks noRot="1" noChangeAspect="1" noMove="1" noResize="1" noEditPoints="1" noAdjustHandles="1" noChangeArrowheads="1" noChangeShapeType="1" noTextEdit="1"/>
              </p:cNvSpPr>
              <p:nvPr/>
            </p:nvSpPr>
            <p:spPr>
              <a:xfrm>
                <a:off x="353266" y="5546523"/>
                <a:ext cx="8471102" cy="933525"/>
              </a:xfrm>
              <a:prstGeom prst="rect">
                <a:avLst/>
              </a:prstGeom>
              <a:blipFill>
                <a:blip r:embed="rId6"/>
                <a:stretch>
                  <a:fillRect t="-86486" b="-135135"/>
                </a:stretch>
              </a:blipFill>
            </p:spPr>
            <p:txBody>
              <a:bodyPr/>
              <a:lstStyle/>
              <a:p>
                <a:r>
                  <a:rPr lang="en-US">
                    <a:noFill/>
                  </a:rPr>
                  <a:t> </a:t>
                </a:r>
              </a:p>
            </p:txBody>
          </p:sp>
        </mc:Fallback>
      </mc:AlternateContent>
    </p:spTree>
    <p:extLst>
      <p:ext uri="{BB962C8B-B14F-4D97-AF65-F5344CB8AC3E}">
        <p14:creationId xmlns:p14="http://schemas.microsoft.com/office/powerpoint/2010/main" val="3442084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D838-8654-7C47-B230-F2EEECD0B530}"/>
              </a:ext>
            </a:extLst>
          </p:cNvPr>
          <p:cNvSpPr>
            <a:spLocks noGrp="1"/>
          </p:cNvSpPr>
          <p:nvPr>
            <p:ph type="title"/>
          </p:nvPr>
        </p:nvSpPr>
        <p:spPr/>
        <p:txBody>
          <a:bodyPr>
            <a:normAutofit fontScale="90000"/>
          </a:bodyPr>
          <a:lstStyle/>
          <a:p>
            <a:r>
              <a:rPr lang="en-US" dirty="0"/>
              <a:t>I.7 Fit per Coil &gt;&gt; Error in A</a:t>
            </a:r>
            <a:r>
              <a:rPr lang="en-US" baseline="-25000" dirty="0"/>
              <a:t>UIM</a:t>
            </a:r>
            <a:r>
              <a:rPr lang="en-US" dirty="0"/>
              <a:t>: Model</a:t>
            </a:r>
            <a:endParaRPr lang="en-US" baseline="-25000" dirty="0"/>
          </a:p>
        </p:txBody>
      </p:sp>
      <p:sp>
        <p:nvSpPr>
          <p:cNvPr id="3" name="Content Placeholder 2">
            <a:extLst>
              <a:ext uri="{FF2B5EF4-FFF2-40B4-BE49-F238E27FC236}">
                <a16:creationId xmlns:a16="http://schemas.microsoft.com/office/drawing/2014/main" id="{F87976D7-AF6E-0C4A-B367-0D9F43431E60}"/>
              </a:ext>
            </a:extLst>
          </p:cNvPr>
          <p:cNvSpPr>
            <a:spLocks noGrp="1"/>
          </p:cNvSpPr>
          <p:nvPr>
            <p:ph idx="1"/>
          </p:nvPr>
        </p:nvSpPr>
        <p:spPr>
          <a:xfrm>
            <a:off x="543306" y="825881"/>
            <a:ext cx="7886700" cy="4351338"/>
          </a:xfrm>
        </p:spPr>
        <p:txBody>
          <a:bodyPr>
            <a:normAutofit/>
          </a:bodyPr>
          <a:lstStyle/>
          <a:p>
            <a:r>
              <a:rPr lang="en-US" sz="2400" dirty="0"/>
              <a:t>But wait! Remember the whole reason we got in to this game was to find out what error was caused by *switching* from State 1 to State 2,</a:t>
            </a:r>
          </a:p>
          <a:p>
            <a:endParaRPr lang="en-US" sz="2400" dirty="0"/>
          </a:p>
          <a:p>
            <a:r>
              <a:rPr lang="en-US" sz="2400" dirty="0"/>
              <a:t>So we should also compute</a:t>
            </a:r>
          </a:p>
          <a:p>
            <a:endParaRPr lang="en-US" sz="2400" dirty="0"/>
          </a:p>
          <a:p>
            <a:endParaRPr lang="en-US" sz="2400" dirty="0"/>
          </a:p>
          <a:p>
            <a:pPr marL="0" indent="0">
              <a:buNone/>
            </a:pPr>
            <a:r>
              <a:rPr lang="en-US" sz="2400" dirty="0"/>
              <a:t>such that we’ll know, not only the systematic error under “normal” operation (i.e. in state 1), but also during this Nov 27 – Dec 03 2019 time period. </a:t>
            </a:r>
          </a:p>
        </p:txBody>
      </p:sp>
      <p:sp>
        <p:nvSpPr>
          <p:cNvPr id="4" name="Date Placeholder 3">
            <a:extLst>
              <a:ext uri="{FF2B5EF4-FFF2-40B4-BE49-F238E27FC236}">
                <a16:creationId xmlns:a16="http://schemas.microsoft.com/office/drawing/2014/main" id="{18BB7021-F810-0246-A5A3-C9E3BFC9F123}"/>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4C505AFF-BE76-F84F-ACBD-F34B41DD0415}"/>
              </a:ext>
            </a:extLst>
          </p:cNvPr>
          <p:cNvSpPr>
            <a:spLocks noGrp="1"/>
          </p:cNvSpPr>
          <p:nvPr>
            <p:ph type="sldNum" sz="quarter" idx="12"/>
          </p:nvPr>
        </p:nvSpPr>
        <p:spPr/>
        <p:txBody>
          <a:bodyPr/>
          <a:lstStyle/>
          <a:p>
            <a:fld id="{70339496-BD1E-F648-8321-5C9A4B4A55FA}" type="slidenum">
              <a:rPr lang="en-US" smtClean="0"/>
              <a:t>62</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A7DF351-70DD-4847-9DB5-34F24A09AB66}"/>
                  </a:ext>
                </a:extLst>
              </p:cNvPr>
              <p:cNvSpPr/>
              <p:nvPr/>
            </p:nvSpPr>
            <p:spPr>
              <a:xfrm>
                <a:off x="3011122" y="2766747"/>
                <a:ext cx="3094309" cy="8987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chemeClr val="accent1"/>
                              </a:solidFill>
                              <a:latin typeface="Cambria Math" panose="02040503050406030204" pitchFamily="18" charset="0"/>
                            </a:rPr>
                          </m:ctrlPr>
                        </m:fPr>
                        <m:num>
                          <m:sSub>
                            <m:sSubPr>
                              <m:ctrlPr>
                                <a:rPr lang="en-US" i="1" smtClean="0">
                                  <a:solidFill>
                                    <a:schemeClr val="accent1"/>
                                  </a:solidFill>
                                  <a:latin typeface="Cambria Math" panose="02040503050406030204" pitchFamily="18" charset="0"/>
                                </a:rPr>
                              </m:ctrlPr>
                            </m:sSubPr>
                            <m:e>
                              <m:d>
                                <m:dPr>
                                  <m:begChr m:val=""/>
                                  <m:endChr m:val="|"/>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rPr>
                                        <m:t>𝑈𝐼𝑀</m:t>
                                      </m:r>
                                    </m:sub>
                                  </m:sSub>
                                </m:e>
                              </m:d>
                            </m:e>
                            <m:sub>
                              <m:r>
                                <a:rPr lang="en-US" b="0" i="1" smtClean="0">
                                  <a:solidFill>
                                    <a:schemeClr val="accent1"/>
                                  </a:solidFill>
                                  <a:latin typeface="Cambria Math" panose="02040503050406030204" pitchFamily="18" charset="0"/>
                                </a:rPr>
                                <m:t>2</m:t>
                              </m:r>
                            </m:sub>
                          </m:sSub>
                        </m:num>
                        <m:den>
                          <m:sSub>
                            <m:sSubPr>
                              <m:ctrlPr>
                                <a:rPr lang="en-US" i="1">
                                  <a:solidFill>
                                    <a:schemeClr val="accent1"/>
                                  </a:solidFill>
                                  <a:latin typeface="Cambria Math" panose="02040503050406030204" pitchFamily="18" charset="0"/>
                                </a:rPr>
                              </m:ctrlPr>
                            </m:sSubPr>
                            <m:e>
                              <m:d>
                                <m:dPr>
                                  <m:begChr m:val=""/>
                                  <m:endChr m:val="|"/>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rPr>
                                        <m:t>𝑈𝐼𝑀</m:t>
                                      </m:r>
                                    </m:sub>
                                  </m:sSub>
                                </m:e>
                              </m:d>
                            </m:e>
                            <m:sub>
                              <m:r>
                                <a:rPr lang="en-US" b="0" i="1" smtClean="0">
                                  <a:solidFill>
                                    <a:schemeClr val="accent1"/>
                                  </a:solidFill>
                                  <a:latin typeface="Cambria Math" panose="02040503050406030204" pitchFamily="18" charset="0"/>
                                </a:rPr>
                                <m:t>1</m:t>
                              </m:r>
                            </m:sub>
                          </m:sSub>
                        </m:den>
                      </m:f>
                      <m:r>
                        <a:rPr lang="en-US" b="0" i="1" smtClean="0">
                          <a:solidFill>
                            <a:schemeClr val="accent1"/>
                          </a:solidFill>
                          <a:latin typeface="Cambria Math" panose="02040503050406030204" pitchFamily="18" charset="0"/>
                        </a:rPr>
                        <m:t>=</m:t>
                      </m:r>
                      <m:f>
                        <m:fPr>
                          <m:ctrlPr>
                            <a:rPr lang="en-US" b="0" i="1" smtClean="0">
                              <a:solidFill>
                                <a:schemeClr val="accent1"/>
                              </a:solidFill>
                              <a:latin typeface="Cambria Math" panose="02040503050406030204" pitchFamily="18" charset="0"/>
                            </a:rPr>
                          </m:ctrlPr>
                        </m:fPr>
                        <m:num>
                          <m:sSub>
                            <m:sSubPr>
                              <m:ctrlPr>
                                <a:rPr lang="en-US" i="1">
                                  <a:solidFill>
                                    <a:schemeClr val="accent1"/>
                                  </a:solidFill>
                                  <a:latin typeface="Cambria Math" panose="02040503050406030204" pitchFamily="18" charset="0"/>
                                </a:rPr>
                              </m:ctrlPr>
                            </m:sSubPr>
                            <m:e>
                              <m:d>
                                <m:dPr>
                                  <m:begChr m:val=""/>
                                  <m:endChr m:val="|"/>
                                  <m:ctrlPr>
                                    <a:rPr lang="en-US" i="1">
                                      <a:solidFill>
                                        <a:schemeClr val="accent1"/>
                                      </a:solidFill>
                                      <a:latin typeface="Cambria Math" panose="02040503050406030204" pitchFamily="18" charset="0"/>
                                    </a:rPr>
                                  </m:ctrlPr>
                                </m:dPr>
                                <m:e>
                                  <m:nary>
                                    <m:naryPr>
                                      <m:chr m:val="∑"/>
                                      <m:supHide m:val="on"/>
                                      <m:ctrlPr>
                                        <a:rPr lang="en-US" i="1">
                                          <a:solidFill>
                                            <a:schemeClr val="accent1"/>
                                          </a:solidFill>
                                          <a:latin typeface="Cambria Math" panose="02040503050406030204" pitchFamily="18" charset="0"/>
                                        </a:rPr>
                                      </m:ctrlPr>
                                    </m:naryPr>
                                    <m:sub>
                                      <m:r>
                                        <m:rPr>
                                          <m:brk m:alnAt="7"/>
                                        </m:rPr>
                                        <a:rPr lang="en-US" i="1">
                                          <a:solidFill>
                                            <a:schemeClr val="accent1"/>
                                          </a:solidFill>
                                          <a:latin typeface="Cambria Math" panose="02040503050406030204" pitchFamily="18" charset="0"/>
                                        </a:rPr>
                                        <m:t>𝑖</m:t>
                                      </m:r>
                                      <m:r>
                                        <a:rPr lang="en-US" i="1">
                                          <a:solidFill>
                                            <a:schemeClr val="accent1"/>
                                          </a:solidFill>
                                          <a:latin typeface="Cambria Math" panose="02040503050406030204" pitchFamily="18" charset="0"/>
                                        </a:rPr>
                                        <m:t>𝑖</m:t>
                                      </m:r>
                                    </m:sub>
                                    <m:sup/>
                                    <m:e>
                                      <m:d>
                                        <m:dPr>
                                          <m:ctrlPr>
                                            <a:rPr lang="en-US" i="1">
                                              <a:solidFill>
                                                <a:schemeClr val="accent1"/>
                                              </a:solidFill>
                                              <a:latin typeface="Cambria Math" panose="02040503050406030204" pitchFamily="18" charset="0"/>
                                            </a:rPr>
                                          </m:ctrlPr>
                                        </m:dPr>
                                        <m:e>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𝑓𝑜𝑡𝑜𝑛</m:t>
                                              </m:r>
                                            </m:sup>
                                          </m:sSubSup>
                                          <m:r>
                                            <a:rPr lang="en-US" i="1">
                                              <a:solidFill>
                                                <a:schemeClr val="accent1"/>
                                              </a:solidFill>
                                              <a:latin typeface="Cambria Math" panose="02040503050406030204" pitchFamily="18" charset="0"/>
                                            </a:rPr>
                                            <m:t>/</m:t>
                                          </m:r>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𝑓𝑖𝑡</m:t>
                                              </m:r>
                                            </m:sup>
                                          </m:sSubSup>
                                        </m:e>
                                      </m:d>
                                    </m:e>
                                  </m:nary>
                                </m:e>
                              </m:d>
                            </m:e>
                            <m:sub>
                              <m:r>
                                <a:rPr lang="en-US" b="0" i="1" smtClean="0">
                                  <a:solidFill>
                                    <a:schemeClr val="accent1"/>
                                  </a:solidFill>
                                  <a:latin typeface="Cambria Math" panose="02040503050406030204" pitchFamily="18" charset="0"/>
                                </a:rPr>
                                <m:t>2</m:t>
                              </m:r>
                            </m:sub>
                          </m:sSub>
                        </m:num>
                        <m:den>
                          <m:sSub>
                            <m:sSubPr>
                              <m:ctrlPr>
                                <a:rPr lang="en-US" i="1">
                                  <a:solidFill>
                                    <a:schemeClr val="accent1"/>
                                  </a:solidFill>
                                  <a:latin typeface="Cambria Math" panose="02040503050406030204" pitchFamily="18" charset="0"/>
                                </a:rPr>
                              </m:ctrlPr>
                            </m:sSubPr>
                            <m:e>
                              <m:d>
                                <m:dPr>
                                  <m:begChr m:val=""/>
                                  <m:endChr m:val="|"/>
                                  <m:ctrlPr>
                                    <a:rPr lang="en-US" i="1">
                                      <a:solidFill>
                                        <a:schemeClr val="accent1"/>
                                      </a:solidFill>
                                      <a:latin typeface="Cambria Math" panose="02040503050406030204" pitchFamily="18" charset="0"/>
                                    </a:rPr>
                                  </m:ctrlPr>
                                </m:dPr>
                                <m:e>
                                  <m:nary>
                                    <m:naryPr>
                                      <m:chr m:val="∑"/>
                                      <m:supHide m:val="on"/>
                                      <m:ctrlPr>
                                        <a:rPr lang="en-US" i="1">
                                          <a:solidFill>
                                            <a:schemeClr val="accent1"/>
                                          </a:solidFill>
                                          <a:latin typeface="Cambria Math" panose="02040503050406030204" pitchFamily="18" charset="0"/>
                                        </a:rPr>
                                      </m:ctrlPr>
                                    </m:naryPr>
                                    <m:sub>
                                      <m:r>
                                        <m:rPr>
                                          <m:brk m:alnAt="7"/>
                                        </m:rPr>
                                        <a:rPr lang="en-US" i="1">
                                          <a:solidFill>
                                            <a:schemeClr val="accent1"/>
                                          </a:solidFill>
                                          <a:latin typeface="Cambria Math" panose="02040503050406030204" pitchFamily="18" charset="0"/>
                                        </a:rPr>
                                        <m:t>𝑖</m:t>
                                      </m:r>
                                      <m:r>
                                        <a:rPr lang="en-US" i="1">
                                          <a:solidFill>
                                            <a:schemeClr val="accent1"/>
                                          </a:solidFill>
                                          <a:latin typeface="Cambria Math" panose="02040503050406030204" pitchFamily="18" charset="0"/>
                                        </a:rPr>
                                        <m:t>𝑖</m:t>
                                      </m:r>
                                    </m:sub>
                                    <m:sup/>
                                    <m:e>
                                      <m:d>
                                        <m:dPr>
                                          <m:ctrlPr>
                                            <a:rPr lang="en-US" i="1">
                                              <a:solidFill>
                                                <a:schemeClr val="accent1"/>
                                              </a:solidFill>
                                              <a:latin typeface="Cambria Math" panose="02040503050406030204" pitchFamily="18" charset="0"/>
                                            </a:rPr>
                                          </m:ctrlPr>
                                        </m:dPr>
                                        <m:e>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𝑓𝑜𝑡𝑜𝑛</m:t>
                                              </m:r>
                                            </m:sup>
                                          </m:sSubSup>
                                          <m:r>
                                            <a:rPr lang="en-US" i="1">
                                              <a:solidFill>
                                                <a:schemeClr val="accent1"/>
                                              </a:solidFill>
                                              <a:latin typeface="Cambria Math" panose="02040503050406030204" pitchFamily="18" charset="0"/>
                                            </a:rPr>
                                            <m:t>/</m:t>
                                          </m:r>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𝑓𝑖𝑡</m:t>
                                              </m:r>
                                            </m:sup>
                                          </m:sSubSup>
                                        </m:e>
                                      </m:d>
                                    </m:e>
                                  </m:nary>
                                </m:e>
                              </m:d>
                            </m:e>
                            <m:sub>
                              <m:r>
                                <a:rPr lang="en-US" b="0" i="1" smtClean="0">
                                  <a:solidFill>
                                    <a:schemeClr val="accent1"/>
                                  </a:solidFill>
                                  <a:latin typeface="Cambria Math" panose="02040503050406030204" pitchFamily="18" charset="0"/>
                                </a:rPr>
                                <m:t>1</m:t>
                              </m:r>
                            </m:sub>
                          </m:sSub>
                        </m:den>
                      </m:f>
                    </m:oMath>
                  </m:oMathPara>
                </a14:m>
                <a:endParaRPr lang="en-US" i="1" dirty="0">
                  <a:solidFill>
                    <a:schemeClr val="accent1"/>
                  </a:solidFill>
                  <a:latin typeface="Cambria Math" panose="02040503050406030204" pitchFamily="18" charset="0"/>
                </a:endParaRPr>
              </a:p>
            </p:txBody>
          </p:sp>
        </mc:Choice>
        <mc:Fallback xmlns="">
          <p:sp>
            <p:nvSpPr>
              <p:cNvPr id="6" name="Rectangle 5">
                <a:extLst>
                  <a:ext uri="{FF2B5EF4-FFF2-40B4-BE49-F238E27FC236}">
                    <a16:creationId xmlns:a16="http://schemas.microsoft.com/office/drawing/2014/main" id="{7A7DF351-70DD-4847-9DB5-34F24A09AB66}"/>
                  </a:ext>
                </a:extLst>
              </p:cNvPr>
              <p:cNvSpPr>
                <a:spLocks noRot="1" noChangeAspect="1" noMove="1" noResize="1" noEditPoints="1" noAdjustHandles="1" noChangeArrowheads="1" noChangeShapeType="1" noTextEdit="1"/>
              </p:cNvSpPr>
              <p:nvPr/>
            </p:nvSpPr>
            <p:spPr>
              <a:xfrm>
                <a:off x="3011122" y="2766747"/>
                <a:ext cx="3094309" cy="898772"/>
              </a:xfrm>
              <a:prstGeom prst="rect">
                <a:avLst/>
              </a:prstGeom>
              <a:blipFill>
                <a:blip r:embed="rId2"/>
                <a:stretch>
                  <a:fillRect t="-63889" r="-6939" b="-95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FC11CEF-DC11-D345-ABC0-19BDB187DD36}"/>
                  </a:ext>
                </a:extLst>
              </p:cNvPr>
              <p:cNvSpPr/>
              <p:nvPr/>
            </p:nvSpPr>
            <p:spPr>
              <a:xfrm>
                <a:off x="0" y="4903339"/>
                <a:ext cx="8410508" cy="1611723"/>
              </a:xfrm>
              <a:prstGeom prst="rect">
                <a:avLst/>
              </a:prstGeom>
            </p:spPr>
            <p:txBody>
              <a:bodyPr wrap="none">
                <a:spAutoFit/>
              </a:bodyPr>
              <a:lstStyle/>
              <a:p>
                <a:r>
                  <a:rPr lang="en-US" dirty="0">
                    <a:solidFill>
                      <a:schemeClr val="accent6">
                        <a:lumMod val="75000"/>
                      </a:schemeClr>
                    </a:solidFill>
                  </a:rPr>
                  <a:t>                      </a:t>
                </a:r>
                <a14:m>
                  <m:oMath xmlns:m="http://schemas.openxmlformats.org/officeDocument/2006/math">
                    <m:sSubSup>
                      <m:sSubSupPr>
                        <m:ctrlPr>
                          <a:rPr lang="en-US" i="1" smtClean="0">
                            <a:solidFill>
                              <a:schemeClr val="accent6">
                                <a:lumMod val="75000"/>
                              </a:schemeClr>
                            </a:solidFill>
                            <a:latin typeface="Cambria Math" panose="02040503050406030204" pitchFamily="18" charset="0"/>
                          </a:rPr>
                        </m:ctrlPr>
                      </m:sSubSupPr>
                      <m:e>
                        <m:r>
                          <a:rPr lang="en-US" i="1">
                            <a:solidFill>
                              <a:schemeClr val="accent6">
                                <a:lumMod val="75000"/>
                              </a:schemeClr>
                            </a:solidFill>
                            <a:latin typeface="Cambria Math" panose="02040503050406030204" pitchFamily="18" charset="0"/>
                          </a:rPr>
                          <m:t>𝐴</m:t>
                        </m:r>
                      </m:e>
                      <m:sub>
                        <m:r>
                          <a:rPr lang="en-US" i="1">
                            <a:solidFill>
                              <a:schemeClr val="accent6">
                                <a:lumMod val="75000"/>
                              </a:schemeClr>
                            </a:solidFill>
                            <a:latin typeface="Cambria Math" panose="02040503050406030204" pitchFamily="18" charset="0"/>
                          </a:rPr>
                          <m:t>𝑈𝐼𝑀</m:t>
                        </m:r>
                      </m:sub>
                      <m:sup>
                        <m:d>
                          <m:dPr>
                            <m:ctrlPr>
                              <a:rPr lang="en-US" i="1">
                                <a:solidFill>
                                  <a:schemeClr val="accent6">
                                    <a:lumMod val="75000"/>
                                  </a:schemeClr>
                                </a:solidFill>
                                <a:latin typeface="Cambria Math" panose="02040503050406030204" pitchFamily="18" charset="0"/>
                              </a:rPr>
                            </m:ctrlPr>
                          </m:dPr>
                          <m:e>
                            <m:r>
                              <a:rPr lang="en-US" i="1">
                                <a:solidFill>
                                  <a:schemeClr val="accent6">
                                    <a:lumMod val="75000"/>
                                  </a:schemeClr>
                                </a:solidFill>
                                <a:latin typeface="Cambria Math" panose="02040503050406030204" pitchFamily="18" charset="0"/>
                              </a:rPr>
                              <m:t>“</m:t>
                            </m:r>
                            <m:r>
                              <a:rPr lang="en-US" i="1">
                                <a:solidFill>
                                  <a:schemeClr val="accent6">
                                    <a:lumMod val="75000"/>
                                  </a:schemeClr>
                                </a:solidFill>
                                <a:latin typeface="Cambria Math" panose="02040503050406030204" pitchFamily="18" charset="0"/>
                              </a:rPr>
                              <m:t>𝑛𝑜</m:t>
                            </m:r>
                            <m:r>
                              <a:rPr lang="en-US" i="1">
                                <a:solidFill>
                                  <a:schemeClr val="accent6">
                                    <a:lumMod val="75000"/>
                                  </a:schemeClr>
                                </a:solidFill>
                                <a:latin typeface="Cambria Math" panose="02040503050406030204" pitchFamily="18" charset="0"/>
                              </a:rPr>
                              <m:t>” </m:t>
                            </m:r>
                            <m:r>
                              <a:rPr lang="en-US" i="1">
                                <a:solidFill>
                                  <a:schemeClr val="accent6">
                                    <a:lumMod val="75000"/>
                                  </a:schemeClr>
                                </a:solidFill>
                                <a:latin typeface="Cambria Math" panose="02040503050406030204" pitchFamily="18" charset="0"/>
                              </a:rPr>
                              <m:t>𝑠𝑦𝑠</m:t>
                            </m:r>
                            <m:r>
                              <a:rPr lang="en-US" i="1">
                                <a:solidFill>
                                  <a:schemeClr val="accent6">
                                    <a:lumMod val="75000"/>
                                  </a:schemeClr>
                                </a:solidFill>
                                <a:latin typeface="Cambria Math" panose="02040503050406030204" pitchFamily="18" charset="0"/>
                              </a:rPr>
                              <m:t>.  </m:t>
                            </m:r>
                            <m:r>
                              <a:rPr lang="en-US" i="1">
                                <a:solidFill>
                                  <a:schemeClr val="accent6">
                                    <a:lumMod val="75000"/>
                                  </a:schemeClr>
                                </a:solidFill>
                                <a:latin typeface="Cambria Math" panose="02040503050406030204" pitchFamily="18" charset="0"/>
                              </a:rPr>
                              <m:t>𝑒𝑟𝑟𝑜𝑟</m:t>
                            </m:r>
                          </m:e>
                        </m:d>
                      </m:sup>
                    </m:sSubSup>
                    <m:r>
                      <a:rPr lang="en-US" b="0" i="1" smtClean="0">
                        <a:solidFill>
                          <a:schemeClr val="accent6">
                            <a:lumMod val="75000"/>
                          </a:schemeClr>
                        </a:solidFill>
                        <a:latin typeface="Cambria Math" panose="02040503050406030204" pitchFamily="18" charset="0"/>
                      </a:rPr>
                      <m:t>(</m:t>
                    </m:r>
                    <m:r>
                      <a:rPr lang="en-US" b="0" i="1" smtClean="0">
                        <a:solidFill>
                          <a:schemeClr val="accent6">
                            <a:lumMod val="75000"/>
                          </a:schemeClr>
                        </a:solidFill>
                        <a:latin typeface="Cambria Math" panose="02040503050406030204" pitchFamily="18" charset="0"/>
                      </a:rPr>
                      <m:t>𝑚𝑜𝑠𝑡</m:t>
                    </m:r>
                    <m:r>
                      <a:rPr lang="en-US" b="0" i="1" smtClean="0">
                        <a:solidFill>
                          <a:schemeClr val="accent6">
                            <a:lumMod val="75000"/>
                          </a:schemeClr>
                        </a:solidFill>
                        <a:latin typeface="Cambria Math" panose="02040503050406030204" pitchFamily="18" charset="0"/>
                      </a:rPr>
                      <m:t> </m:t>
                    </m:r>
                    <m:r>
                      <a:rPr lang="en-US" b="0" i="1" smtClean="0">
                        <a:solidFill>
                          <a:schemeClr val="accent6">
                            <a:lumMod val="75000"/>
                          </a:schemeClr>
                        </a:solidFill>
                        <a:latin typeface="Cambria Math" panose="02040503050406030204" pitchFamily="18" charset="0"/>
                      </a:rPr>
                      <m:t>𝑡𝑖𝑚𝑒𝑠</m:t>
                    </m:r>
                    <m:r>
                      <a:rPr lang="en-US" b="0" i="1" smtClean="0">
                        <a:solidFill>
                          <a:schemeClr val="accent6">
                            <a:lumMod val="75000"/>
                          </a:schemeClr>
                        </a:solidFill>
                        <a:latin typeface="Cambria Math" panose="02040503050406030204" pitchFamily="18" charset="0"/>
                      </a:rPr>
                      <m:t>)=</m:t>
                    </m:r>
                    <m:sSub>
                      <m:sSubPr>
                        <m:ctrlPr>
                          <a:rPr lang="en-US" i="1">
                            <a:solidFill>
                              <a:schemeClr val="accent6">
                                <a:lumMod val="75000"/>
                              </a:schemeClr>
                            </a:solidFill>
                            <a:latin typeface="Cambria Math" panose="02040503050406030204" pitchFamily="18" charset="0"/>
                          </a:rPr>
                        </m:ctrlPr>
                      </m:sSubPr>
                      <m:e>
                        <m:d>
                          <m:dPr>
                            <m:begChr m:val=""/>
                            <m:endChr m:val="|"/>
                            <m:ctrlPr>
                              <a:rPr lang="en-US" i="1">
                                <a:solidFill>
                                  <a:schemeClr val="accent6">
                                    <a:lumMod val="75000"/>
                                  </a:schemeClr>
                                </a:solidFill>
                                <a:latin typeface="Cambria Math" panose="02040503050406030204" pitchFamily="18" charset="0"/>
                              </a:rPr>
                            </m:ctrlPr>
                          </m:dPr>
                          <m:e>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ea typeface="Cambria Math" panose="02040503050406030204" pitchFamily="18" charset="0"/>
                                  </a:rPr>
                                  <m:t>𝜂</m:t>
                                </m:r>
                              </m:e>
                              <m:sub>
                                <m:r>
                                  <a:rPr lang="en-US" i="1">
                                    <a:solidFill>
                                      <a:schemeClr val="accent6">
                                        <a:lumMod val="75000"/>
                                      </a:schemeClr>
                                    </a:solidFill>
                                    <a:latin typeface="Cambria Math" panose="02040503050406030204" pitchFamily="18" charset="0"/>
                                  </a:rPr>
                                  <m:t>𝑈𝐼𝑀</m:t>
                                </m:r>
                              </m:sub>
                            </m:sSub>
                          </m:e>
                        </m:d>
                      </m:e>
                      <m:sub>
                        <m:r>
                          <a:rPr lang="en-US" i="1">
                            <a:solidFill>
                              <a:schemeClr val="accent6">
                                <a:lumMod val="75000"/>
                              </a:schemeClr>
                            </a:solidFill>
                            <a:latin typeface="Cambria Math" panose="02040503050406030204" pitchFamily="18" charset="0"/>
                          </a:rPr>
                          <m:t>1</m:t>
                        </m:r>
                      </m:sub>
                    </m:sSub>
                    <m:sSub>
                      <m:sSubPr>
                        <m:ctrlPr>
                          <a:rPr lang="en-US" i="1" smtClean="0">
                            <a:solidFill>
                              <a:schemeClr val="accent6">
                                <a:lumMod val="75000"/>
                              </a:schemeClr>
                            </a:solidFill>
                            <a:latin typeface="Cambria Math" panose="02040503050406030204" pitchFamily="18" charset="0"/>
                          </a:rPr>
                        </m:ctrlPr>
                      </m:sSubPr>
                      <m:e>
                        <m:r>
                          <a:rPr lang="en-US" b="0" i="1" smtClean="0">
                            <a:solidFill>
                              <a:schemeClr val="accent6">
                                <a:lumMod val="75000"/>
                              </a:schemeClr>
                            </a:solidFill>
                            <a:latin typeface="Cambria Math" panose="02040503050406030204" pitchFamily="18" charset="0"/>
                          </a:rPr>
                          <m:t>𝐴</m:t>
                        </m:r>
                      </m:e>
                      <m:sub>
                        <m:r>
                          <a:rPr lang="en-US" b="0" i="1" smtClean="0">
                            <a:solidFill>
                              <a:schemeClr val="accent6">
                                <a:lumMod val="75000"/>
                              </a:schemeClr>
                            </a:solidFill>
                            <a:latin typeface="Cambria Math" panose="02040503050406030204" pitchFamily="18" charset="0"/>
                          </a:rPr>
                          <m:t>𝑈𝐼𝑀</m:t>
                        </m:r>
                      </m:sub>
                    </m:sSub>
                    <m:d>
                      <m:dPr>
                        <m:ctrlPr>
                          <a:rPr lang="en-US" b="0" i="1" smtClean="0">
                            <a:solidFill>
                              <a:schemeClr val="accent6">
                                <a:lumMod val="75000"/>
                              </a:schemeClr>
                            </a:solidFill>
                            <a:latin typeface="Cambria Math" panose="02040503050406030204" pitchFamily="18" charset="0"/>
                          </a:rPr>
                        </m:ctrlPr>
                      </m:dPr>
                      <m:e>
                        <m:r>
                          <a:rPr lang="en-US" b="0" i="1" smtClean="0">
                            <a:solidFill>
                              <a:schemeClr val="accent6">
                                <a:lumMod val="75000"/>
                              </a:schemeClr>
                            </a:solidFill>
                            <a:latin typeface="Cambria Math" panose="02040503050406030204" pitchFamily="18" charset="0"/>
                          </a:rPr>
                          <m:t>20200113 </m:t>
                        </m:r>
                        <m:r>
                          <a:rPr lang="en-US" b="0" i="1" smtClean="0">
                            <a:solidFill>
                              <a:schemeClr val="accent6">
                                <a:lumMod val="75000"/>
                              </a:schemeClr>
                            </a:solidFill>
                            <a:latin typeface="Cambria Math" panose="02040503050406030204" pitchFamily="18" charset="0"/>
                          </a:rPr>
                          <m:t>𝑀𝑜𝑑𝑒𝑙</m:t>
                        </m:r>
                      </m:e>
                    </m:d>
                  </m:oMath>
                </a14:m>
                <a:endParaRPr lang="en-US" b="0" dirty="0">
                  <a:solidFill>
                    <a:schemeClr val="accent6">
                      <a:lumMod val="75000"/>
                    </a:schemeClr>
                  </a:solidFill>
                </a:endParaRPr>
              </a:p>
              <a:p>
                <a:endParaRPr lang="en-US" b="0" dirty="0">
                  <a:solidFill>
                    <a:schemeClr val="accent6">
                      <a:lumMod val="75000"/>
                    </a:schemeClr>
                  </a:solidFill>
                </a:endParaRPr>
              </a:p>
              <a:p>
                <a:pPr/>
                <a14:m>
                  <m:oMathPara xmlns:m="http://schemas.openxmlformats.org/officeDocument/2006/math">
                    <m:oMathParaPr>
                      <m:jc m:val="centerGroup"/>
                    </m:oMathParaPr>
                    <m:oMath xmlns:m="http://schemas.openxmlformats.org/officeDocument/2006/math">
                      <m:sSubSup>
                        <m:sSubSupPr>
                          <m:ctrlPr>
                            <a:rPr lang="en-US" i="1">
                              <a:solidFill>
                                <a:schemeClr val="accent6">
                                  <a:lumMod val="75000"/>
                                </a:schemeClr>
                              </a:solidFill>
                              <a:latin typeface="Cambria Math" panose="02040503050406030204" pitchFamily="18" charset="0"/>
                            </a:rPr>
                          </m:ctrlPr>
                        </m:sSubSupPr>
                        <m:e>
                          <m:r>
                            <a:rPr lang="en-US" i="1">
                              <a:solidFill>
                                <a:schemeClr val="accent6">
                                  <a:lumMod val="75000"/>
                                </a:schemeClr>
                              </a:solidFill>
                              <a:latin typeface="Cambria Math" panose="02040503050406030204" pitchFamily="18" charset="0"/>
                            </a:rPr>
                            <m:t>𝐴</m:t>
                          </m:r>
                        </m:e>
                        <m:sub>
                          <m:r>
                            <a:rPr lang="en-US" i="1">
                              <a:solidFill>
                                <a:schemeClr val="accent6">
                                  <a:lumMod val="75000"/>
                                </a:schemeClr>
                              </a:solidFill>
                              <a:latin typeface="Cambria Math" panose="02040503050406030204" pitchFamily="18" charset="0"/>
                            </a:rPr>
                            <m:t>𝑈𝐼𝑀</m:t>
                          </m:r>
                        </m:sub>
                        <m:sup>
                          <m:d>
                            <m:dPr>
                              <m:ctrlPr>
                                <a:rPr lang="en-US" i="1">
                                  <a:solidFill>
                                    <a:schemeClr val="accent6">
                                      <a:lumMod val="75000"/>
                                    </a:schemeClr>
                                  </a:solidFill>
                                  <a:latin typeface="Cambria Math" panose="02040503050406030204" pitchFamily="18" charset="0"/>
                                </a:rPr>
                              </m:ctrlPr>
                            </m:dPr>
                            <m:e>
                              <m:r>
                                <a:rPr lang="en-US" i="1">
                                  <a:solidFill>
                                    <a:schemeClr val="accent6">
                                      <a:lumMod val="75000"/>
                                    </a:schemeClr>
                                  </a:solidFill>
                                  <a:latin typeface="Cambria Math" panose="02040503050406030204" pitchFamily="18" charset="0"/>
                                </a:rPr>
                                <m:t>“</m:t>
                              </m:r>
                              <m:r>
                                <a:rPr lang="en-US" i="1">
                                  <a:solidFill>
                                    <a:schemeClr val="accent6">
                                      <a:lumMod val="75000"/>
                                    </a:schemeClr>
                                  </a:solidFill>
                                  <a:latin typeface="Cambria Math" panose="02040503050406030204" pitchFamily="18" charset="0"/>
                                </a:rPr>
                                <m:t>𝑛𝑜</m:t>
                              </m:r>
                              <m:r>
                                <a:rPr lang="en-US" i="1">
                                  <a:solidFill>
                                    <a:schemeClr val="accent6">
                                      <a:lumMod val="75000"/>
                                    </a:schemeClr>
                                  </a:solidFill>
                                  <a:latin typeface="Cambria Math" panose="02040503050406030204" pitchFamily="18" charset="0"/>
                                </a:rPr>
                                <m:t>” </m:t>
                              </m:r>
                              <m:r>
                                <a:rPr lang="en-US" i="1">
                                  <a:solidFill>
                                    <a:schemeClr val="accent6">
                                      <a:lumMod val="75000"/>
                                    </a:schemeClr>
                                  </a:solidFill>
                                  <a:latin typeface="Cambria Math" panose="02040503050406030204" pitchFamily="18" charset="0"/>
                                </a:rPr>
                                <m:t>𝑠𝑦𝑠</m:t>
                              </m:r>
                              <m:r>
                                <a:rPr lang="en-US" i="1">
                                  <a:solidFill>
                                    <a:schemeClr val="accent6">
                                      <a:lumMod val="75000"/>
                                    </a:schemeClr>
                                  </a:solidFill>
                                  <a:latin typeface="Cambria Math" panose="02040503050406030204" pitchFamily="18" charset="0"/>
                                </a:rPr>
                                <m:t>.  </m:t>
                              </m:r>
                              <m:r>
                                <a:rPr lang="en-US" i="1">
                                  <a:solidFill>
                                    <a:schemeClr val="accent6">
                                      <a:lumMod val="75000"/>
                                    </a:schemeClr>
                                  </a:solidFill>
                                  <a:latin typeface="Cambria Math" panose="02040503050406030204" pitchFamily="18" charset="0"/>
                                </a:rPr>
                                <m:t>𝑒𝑟𝑟𝑜𝑟</m:t>
                              </m:r>
                            </m:e>
                          </m:d>
                        </m:sup>
                      </m:sSubSup>
                      <m:d>
                        <m:dPr>
                          <m:ctrlPr>
                            <a:rPr lang="en-US" b="0" i="1" smtClean="0">
                              <a:solidFill>
                                <a:schemeClr val="accent6">
                                  <a:lumMod val="75000"/>
                                </a:schemeClr>
                              </a:solidFill>
                              <a:latin typeface="Cambria Math" panose="02040503050406030204" pitchFamily="18" charset="0"/>
                            </a:rPr>
                          </m:ctrlPr>
                        </m:dPr>
                        <m:e>
                          <m:r>
                            <a:rPr lang="en-US" b="0" i="1" smtClean="0">
                              <a:solidFill>
                                <a:schemeClr val="accent6">
                                  <a:lumMod val="75000"/>
                                </a:schemeClr>
                              </a:solidFill>
                              <a:latin typeface="Cambria Math" panose="02040503050406030204" pitchFamily="18" charset="0"/>
                            </a:rPr>
                            <m:t>𝑁𝑜𝑣</m:t>
                          </m:r>
                          <m:r>
                            <a:rPr lang="en-US" b="0" i="1" smtClean="0">
                              <a:solidFill>
                                <a:schemeClr val="accent6">
                                  <a:lumMod val="75000"/>
                                </a:schemeClr>
                              </a:solidFill>
                              <a:latin typeface="Cambria Math" panose="02040503050406030204" pitchFamily="18" charset="0"/>
                            </a:rPr>
                            <m:t> 27−</m:t>
                          </m:r>
                          <m:r>
                            <a:rPr lang="en-US" b="0" i="1" smtClean="0">
                              <a:solidFill>
                                <a:schemeClr val="accent6">
                                  <a:lumMod val="75000"/>
                                </a:schemeClr>
                              </a:solidFill>
                              <a:latin typeface="Cambria Math" panose="02040503050406030204" pitchFamily="18" charset="0"/>
                            </a:rPr>
                            <m:t>𝐷𝑒𝑐</m:t>
                          </m:r>
                        </m:e>
                      </m:d>
                      <m:r>
                        <a:rPr lang="en-US" b="0" i="1" smtClean="0">
                          <a:solidFill>
                            <a:schemeClr val="accent6">
                              <a:lumMod val="75000"/>
                            </a:schemeClr>
                          </a:solidFill>
                          <a:latin typeface="Cambria Math" panose="02040503050406030204" pitchFamily="18" charset="0"/>
                        </a:rPr>
                        <m:t>=</m:t>
                      </m:r>
                      <m:sSub>
                        <m:sSubPr>
                          <m:ctrlPr>
                            <a:rPr lang="en-US" i="1">
                              <a:solidFill>
                                <a:schemeClr val="accent6">
                                  <a:lumMod val="75000"/>
                                </a:schemeClr>
                              </a:solidFill>
                              <a:latin typeface="Cambria Math" panose="02040503050406030204" pitchFamily="18" charset="0"/>
                            </a:rPr>
                          </m:ctrlPr>
                        </m:sSubPr>
                        <m:e>
                          <m:d>
                            <m:dPr>
                              <m:begChr m:val=""/>
                              <m:endChr m:val="|"/>
                              <m:ctrlPr>
                                <a:rPr lang="en-US" i="1">
                                  <a:solidFill>
                                    <a:schemeClr val="accent6">
                                      <a:lumMod val="75000"/>
                                    </a:schemeClr>
                                  </a:solidFill>
                                  <a:latin typeface="Cambria Math" panose="02040503050406030204" pitchFamily="18" charset="0"/>
                                </a:rPr>
                              </m:ctrlPr>
                            </m:dPr>
                            <m:e>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ea typeface="Cambria Math" panose="02040503050406030204" pitchFamily="18" charset="0"/>
                                    </a:rPr>
                                    <m:t>𝜂</m:t>
                                  </m:r>
                                </m:e>
                                <m:sub>
                                  <m:r>
                                    <a:rPr lang="en-US" i="1">
                                      <a:solidFill>
                                        <a:schemeClr val="accent6">
                                          <a:lumMod val="75000"/>
                                        </a:schemeClr>
                                      </a:solidFill>
                                      <a:latin typeface="Cambria Math" panose="02040503050406030204" pitchFamily="18" charset="0"/>
                                    </a:rPr>
                                    <m:t>𝑈𝐼𝑀</m:t>
                                  </m:r>
                                </m:sub>
                              </m:sSub>
                            </m:e>
                          </m:d>
                        </m:e>
                        <m:sub>
                          <m:r>
                            <a:rPr lang="en-US" b="0" i="1" smtClean="0">
                              <a:solidFill>
                                <a:schemeClr val="accent6">
                                  <a:lumMod val="75000"/>
                                </a:schemeClr>
                              </a:solidFill>
                              <a:latin typeface="Cambria Math" panose="02040503050406030204" pitchFamily="18" charset="0"/>
                            </a:rPr>
                            <m:t>2</m:t>
                          </m:r>
                        </m:sub>
                      </m:sSub>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rPr>
                            <m:t>𝐴</m:t>
                          </m:r>
                        </m:e>
                        <m:sub>
                          <m:r>
                            <a:rPr lang="en-US" i="1">
                              <a:solidFill>
                                <a:schemeClr val="accent6">
                                  <a:lumMod val="75000"/>
                                </a:schemeClr>
                              </a:solidFill>
                              <a:latin typeface="Cambria Math" panose="02040503050406030204" pitchFamily="18" charset="0"/>
                            </a:rPr>
                            <m:t>𝑈𝐼𝑀</m:t>
                          </m:r>
                        </m:sub>
                      </m:sSub>
                      <m:d>
                        <m:dPr>
                          <m:ctrlPr>
                            <a:rPr lang="en-US" i="1">
                              <a:solidFill>
                                <a:schemeClr val="accent6">
                                  <a:lumMod val="75000"/>
                                </a:schemeClr>
                              </a:solidFill>
                              <a:latin typeface="Cambria Math" panose="02040503050406030204" pitchFamily="18" charset="0"/>
                            </a:rPr>
                          </m:ctrlPr>
                        </m:dPr>
                        <m:e>
                          <m:r>
                            <a:rPr lang="en-US" b="0" i="1" smtClean="0">
                              <a:solidFill>
                                <a:schemeClr val="accent6">
                                  <a:lumMod val="75000"/>
                                </a:schemeClr>
                              </a:solidFill>
                              <a:latin typeface="Cambria Math" panose="02040503050406030204" pitchFamily="18" charset="0"/>
                            </a:rPr>
                            <m:t>𝑁𝑜𝑣</m:t>
                          </m:r>
                          <m:r>
                            <a:rPr lang="en-US" b="0" i="1" smtClean="0">
                              <a:solidFill>
                                <a:schemeClr val="accent6">
                                  <a:lumMod val="75000"/>
                                </a:schemeClr>
                              </a:solidFill>
                              <a:latin typeface="Cambria Math" panose="02040503050406030204" pitchFamily="18" charset="0"/>
                            </a:rPr>
                            <m:t> 27−</m:t>
                          </m:r>
                          <m:r>
                            <a:rPr lang="en-US" b="0" i="1" smtClean="0">
                              <a:solidFill>
                                <a:schemeClr val="accent6">
                                  <a:lumMod val="75000"/>
                                </a:schemeClr>
                              </a:solidFill>
                              <a:latin typeface="Cambria Math" panose="02040503050406030204" pitchFamily="18" charset="0"/>
                            </a:rPr>
                            <m:t>𝐷𝑒𝑐</m:t>
                          </m:r>
                          <m:r>
                            <a:rPr lang="en-US" b="0" i="1" smtClean="0">
                              <a:solidFill>
                                <a:schemeClr val="accent6">
                                  <a:lumMod val="75000"/>
                                </a:schemeClr>
                              </a:solidFill>
                              <a:latin typeface="Cambria Math" panose="02040503050406030204" pitchFamily="18" charset="0"/>
                            </a:rPr>
                            <m:t> 03</m:t>
                          </m:r>
                        </m:e>
                      </m:d>
                    </m:oMath>
                  </m:oMathPara>
                </a14:m>
                <a:endParaRPr lang="en-US" i="1" dirty="0">
                  <a:solidFill>
                    <a:schemeClr val="accent6">
                      <a:lumMod val="75000"/>
                    </a:schemeClr>
                  </a:solidFill>
                  <a:latin typeface="Cambria Math" panose="02040503050406030204" pitchFamily="18" charset="0"/>
                </a:endParaRPr>
              </a:p>
              <a:p>
                <a:r>
                  <a:rPr lang="en-US" b="0" dirty="0">
                    <a:solidFill>
                      <a:schemeClr val="accent6">
                        <a:lumMod val="75000"/>
                      </a:schemeClr>
                    </a:solidFill>
                  </a:rPr>
                  <a:t>                                                                             </a:t>
                </a:r>
                <a14:m>
                  <m:oMath xmlns:m="http://schemas.openxmlformats.org/officeDocument/2006/math">
                    <m:r>
                      <a:rPr lang="en-US" b="0" i="1" smtClean="0">
                        <a:solidFill>
                          <a:schemeClr val="accent6">
                            <a:lumMod val="75000"/>
                          </a:schemeClr>
                        </a:solidFill>
                        <a:latin typeface="Cambria Math" panose="02040503050406030204" pitchFamily="18" charset="0"/>
                      </a:rPr>
                      <m:t>=</m:t>
                    </m:r>
                    <m:sSub>
                      <m:sSubPr>
                        <m:ctrlPr>
                          <a:rPr lang="en-US" i="1">
                            <a:solidFill>
                              <a:schemeClr val="accent6">
                                <a:lumMod val="75000"/>
                              </a:schemeClr>
                            </a:solidFill>
                            <a:latin typeface="Cambria Math" panose="02040503050406030204" pitchFamily="18" charset="0"/>
                          </a:rPr>
                        </m:ctrlPr>
                      </m:sSubPr>
                      <m:e>
                        <m:d>
                          <m:dPr>
                            <m:begChr m:val=""/>
                            <m:endChr m:val="|"/>
                            <m:ctrlPr>
                              <a:rPr lang="en-US" i="1">
                                <a:solidFill>
                                  <a:schemeClr val="accent6">
                                    <a:lumMod val="75000"/>
                                  </a:schemeClr>
                                </a:solidFill>
                                <a:latin typeface="Cambria Math" panose="02040503050406030204" pitchFamily="18" charset="0"/>
                              </a:rPr>
                            </m:ctrlPr>
                          </m:dPr>
                          <m:e>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ea typeface="Cambria Math" panose="02040503050406030204" pitchFamily="18" charset="0"/>
                                  </a:rPr>
                                  <m:t>𝜂</m:t>
                                </m:r>
                              </m:e>
                              <m:sub>
                                <m:r>
                                  <a:rPr lang="en-US" i="1">
                                    <a:solidFill>
                                      <a:schemeClr val="accent6">
                                        <a:lumMod val="75000"/>
                                      </a:schemeClr>
                                    </a:solidFill>
                                    <a:latin typeface="Cambria Math" panose="02040503050406030204" pitchFamily="18" charset="0"/>
                                  </a:rPr>
                                  <m:t>𝑈𝐼𝑀</m:t>
                                </m:r>
                              </m:sub>
                            </m:sSub>
                          </m:e>
                        </m:d>
                      </m:e>
                      <m:sub>
                        <m:r>
                          <a:rPr lang="en-US" i="1">
                            <a:solidFill>
                              <a:schemeClr val="accent6">
                                <a:lumMod val="75000"/>
                              </a:schemeClr>
                            </a:solidFill>
                            <a:latin typeface="Cambria Math" panose="02040503050406030204" pitchFamily="18" charset="0"/>
                          </a:rPr>
                          <m:t>1</m:t>
                        </m:r>
                      </m:sub>
                    </m:sSub>
                    <m:sSub>
                      <m:sSubPr>
                        <m:ctrlPr>
                          <a:rPr lang="en-US" i="1">
                            <a:solidFill>
                              <a:schemeClr val="accent6">
                                <a:lumMod val="75000"/>
                              </a:schemeClr>
                            </a:solidFill>
                            <a:latin typeface="Cambria Math" panose="02040503050406030204" pitchFamily="18" charset="0"/>
                          </a:rPr>
                        </m:ctrlPr>
                      </m:sSubPr>
                      <m:e>
                        <m:d>
                          <m:dPr>
                            <m:ctrlPr>
                              <a:rPr lang="en-US" i="1" smtClean="0">
                                <a:solidFill>
                                  <a:schemeClr val="accent6">
                                    <a:lumMod val="75000"/>
                                  </a:schemeClr>
                                </a:solidFill>
                                <a:latin typeface="Cambria Math" panose="02040503050406030204" pitchFamily="18" charset="0"/>
                              </a:rPr>
                            </m:ctrlPr>
                          </m:dPr>
                          <m:e>
                            <m:f>
                              <m:fPr>
                                <m:ctrlPr>
                                  <a:rPr lang="en-US" i="1">
                                    <a:solidFill>
                                      <a:schemeClr val="accent6">
                                        <a:lumMod val="75000"/>
                                      </a:schemeClr>
                                    </a:solidFill>
                                    <a:latin typeface="Cambria Math" panose="02040503050406030204" pitchFamily="18" charset="0"/>
                                  </a:rPr>
                                </m:ctrlPr>
                              </m:fPr>
                              <m:num>
                                <m:sSub>
                                  <m:sSubPr>
                                    <m:ctrlPr>
                                      <a:rPr lang="en-US" i="1">
                                        <a:solidFill>
                                          <a:schemeClr val="accent6">
                                            <a:lumMod val="75000"/>
                                          </a:schemeClr>
                                        </a:solidFill>
                                        <a:latin typeface="Cambria Math" panose="02040503050406030204" pitchFamily="18" charset="0"/>
                                      </a:rPr>
                                    </m:ctrlPr>
                                  </m:sSubPr>
                                  <m:e>
                                    <m:d>
                                      <m:dPr>
                                        <m:begChr m:val=""/>
                                        <m:endChr m:val="|"/>
                                        <m:ctrlPr>
                                          <a:rPr lang="en-US" i="1">
                                            <a:solidFill>
                                              <a:schemeClr val="accent6">
                                                <a:lumMod val="75000"/>
                                              </a:schemeClr>
                                            </a:solidFill>
                                            <a:latin typeface="Cambria Math" panose="02040503050406030204" pitchFamily="18" charset="0"/>
                                          </a:rPr>
                                        </m:ctrlPr>
                                      </m:dPr>
                                      <m:e>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ea typeface="Cambria Math" panose="02040503050406030204" pitchFamily="18" charset="0"/>
                                              </a:rPr>
                                              <m:t>𝜂</m:t>
                                            </m:r>
                                          </m:e>
                                          <m:sub>
                                            <m:r>
                                              <a:rPr lang="en-US" i="1">
                                                <a:solidFill>
                                                  <a:schemeClr val="accent6">
                                                    <a:lumMod val="75000"/>
                                                  </a:schemeClr>
                                                </a:solidFill>
                                                <a:latin typeface="Cambria Math" panose="02040503050406030204" pitchFamily="18" charset="0"/>
                                              </a:rPr>
                                              <m:t>𝑈𝐼𝑀</m:t>
                                            </m:r>
                                          </m:sub>
                                        </m:sSub>
                                      </m:e>
                                    </m:d>
                                  </m:e>
                                  <m:sub>
                                    <m:r>
                                      <a:rPr lang="en-US" i="1">
                                        <a:solidFill>
                                          <a:schemeClr val="accent6">
                                            <a:lumMod val="75000"/>
                                          </a:schemeClr>
                                        </a:solidFill>
                                        <a:latin typeface="Cambria Math" panose="02040503050406030204" pitchFamily="18" charset="0"/>
                                      </a:rPr>
                                      <m:t>2</m:t>
                                    </m:r>
                                  </m:sub>
                                </m:sSub>
                              </m:num>
                              <m:den>
                                <m:sSub>
                                  <m:sSubPr>
                                    <m:ctrlPr>
                                      <a:rPr lang="en-US" i="1">
                                        <a:solidFill>
                                          <a:schemeClr val="accent6">
                                            <a:lumMod val="75000"/>
                                          </a:schemeClr>
                                        </a:solidFill>
                                        <a:latin typeface="Cambria Math" panose="02040503050406030204" pitchFamily="18" charset="0"/>
                                      </a:rPr>
                                    </m:ctrlPr>
                                  </m:sSubPr>
                                  <m:e>
                                    <m:d>
                                      <m:dPr>
                                        <m:begChr m:val=""/>
                                        <m:endChr m:val="|"/>
                                        <m:ctrlPr>
                                          <a:rPr lang="en-US" i="1">
                                            <a:solidFill>
                                              <a:schemeClr val="accent6">
                                                <a:lumMod val="75000"/>
                                              </a:schemeClr>
                                            </a:solidFill>
                                            <a:latin typeface="Cambria Math" panose="02040503050406030204" pitchFamily="18" charset="0"/>
                                          </a:rPr>
                                        </m:ctrlPr>
                                      </m:dPr>
                                      <m:e>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ea typeface="Cambria Math" panose="02040503050406030204" pitchFamily="18" charset="0"/>
                                              </a:rPr>
                                              <m:t>𝜂</m:t>
                                            </m:r>
                                          </m:e>
                                          <m:sub>
                                            <m:r>
                                              <a:rPr lang="en-US" i="1">
                                                <a:solidFill>
                                                  <a:schemeClr val="accent6">
                                                    <a:lumMod val="75000"/>
                                                  </a:schemeClr>
                                                </a:solidFill>
                                                <a:latin typeface="Cambria Math" panose="02040503050406030204" pitchFamily="18" charset="0"/>
                                              </a:rPr>
                                              <m:t>𝑈𝐼𝑀</m:t>
                                            </m:r>
                                          </m:sub>
                                        </m:sSub>
                                      </m:e>
                                    </m:d>
                                  </m:e>
                                  <m:sub>
                                    <m:r>
                                      <a:rPr lang="en-US" i="1">
                                        <a:solidFill>
                                          <a:schemeClr val="accent6">
                                            <a:lumMod val="75000"/>
                                          </a:schemeClr>
                                        </a:solidFill>
                                        <a:latin typeface="Cambria Math" panose="02040503050406030204" pitchFamily="18" charset="0"/>
                                      </a:rPr>
                                      <m:t>1</m:t>
                                    </m:r>
                                  </m:sub>
                                </m:sSub>
                              </m:den>
                            </m:f>
                          </m:e>
                        </m:d>
                        <m:r>
                          <a:rPr lang="en-US" i="1">
                            <a:solidFill>
                              <a:schemeClr val="accent6">
                                <a:lumMod val="75000"/>
                              </a:schemeClr>
                            </a:solidFill>
                            <a:latin typeface="Cambria Math" panose="02040503050406030204" pitchFamily="18" charset="0"/>
                          </a:rPr>
                          <m:t>𝐴</m:t>
                        </m:r>
                      </m:e>
                      <m:sub>
                        <m:r>
                          <a:rPr lang="en-US" i="1">
                            <a:solidFill>
                              <a:schemeClr val="accent6">
                                <a:lumMod val="75000"/>
                              </a:schemeClr>
                            </a:solidFill>
                            <a:latin typeface="Cambria Math" panose="02040503050406030204" pitchFamily="18" charset="0"/>
                          </a:rPr>
                          <m:t>𝑈𝐼𝑀</m:t>
                        </m:r>
                      </m:sub>
                    </m:sSub>
                    <m:d>
                      <m:dPr>
                        <m:ctrlPr>
                          <a:rPr lang="en-US" i="1">
                            <a:solidFill>
                              <a:schemeClr val="accent6">
                                <a:lumMod val="75000"/>
                              </a:schemeClr>
                            </a:solidFill>
                            <a:latin typeface="Cambria Math" panose="02040503050406030204" pitchFamily="18" charset="0"/>
                          </a:rPr>
                        </m:ctrlPr>
                      </m:dPr>
                      <m:e>
                        <m:r>
                          <a:rPr lang="en-US" i="1">
                            <a:solidFill>
                              <a:schemeClr val="accent6">
                                <a:lumMod val="75000"/>
                              </a:schemeClr>
                            </a:solidFill>
                            <a:latin typeface="Cambria Math" panose="02040503050406030204" pitchFamily="18" charset="0"/>
                          </a:rPr>
                          <m:t>20200113 </m:t>
                        </m:r>
                        <m:r>
                          <a:rPr lang="en-US" i="1">
                            <a:solidFill>
                              <a:schemeClr val="accent6">
                                <a:lumMod val="75000"/>
                              </a:schemeClr>
                            </a:solidFill>
                            <a:latin typeface="Cambria Math" panose="02040503050406030204" pitchFamily="18" charset="0"/>
                          </a:rPr>
                          <m:t>𝑀𝑜𝑑𝑒𝑙</m:t>
                        </m:r>
                      </m:e>
                    </m:d>
                  </m:oMath>
                </a14:m>
                <a:endParaRPr lang="en-US" dirty="0"/>
              </a:p>
            </p:txBody>
          </p:sp>
        </mc:Choice>
        <mc:Fallback xmlns="">
          <p:sp>
            <p:nvSpPr>
              <p:cNvPr id="7" name="Rectangle 6">
                <a:extLst>
                  <a:ext uri="{FF2B5EF4-FFF2-40B4-BE49-F238E27FC236}">
                    <a16:creationId xmlns:a16="http://schemas.microsoft.com/office/drawing/2014/main" id="{EFC11CEF-DC11-D345-ABC0-19BDB187DD36}"/>
                  </a:ext>
                </a:extLst>
              </p:cNvPr>
              <p:cNvSpPr>
                <a:spLocks noRot="1" noChangeAspect="1" noMove="1" noResize="1" noEditPoints="1" noAdjustHandles="1" noChangeArrowheads="1" noChangeShapeType="1" noTextEdit="1"/>
              </p:cNvSpPr>
              <p:nvPr/>
            </p:nvSpPr>
            <p:spPr>
              <a:xfrm>
                <a:off x="0" y="4903339"/>
                <a:ext cx="8410508" cy="1611723"/>
              </a:xfrm>
              <a:prstGeom prst="rect">
                <a:avLst/>
              </a:prstGeom>
              <a:blipFill>
                <a:blip r:embed="rId3"/>
                <a:stretch>
                  <a:fillRect t="-21875" b="-49219"/>
                </a:stretch>
              </a:blipFill>
            </p:spPr>
            <p:txBody>
              <a:bodyPr/>
              <a:lstStyle/>
              <a:p>
                <a:r>
                  <a:rPr lang="en-US">
                    <a:noFill/>
                  </a:rPr>
                  <a:t> </a:t>
                </a:r>
              </a:p>
            </p:txBody>
          </p:sp>
        </mc:Fallback>
      </mc:AlternateContent>
    </p:spTree>
    <p:extLst>
      <p:ext uri="{BB962C8B-B14F-4D97-AF65-F5344CB8AC3E}">
        <p14:creationId xmlns:p14="http://schemas.microsoft.com/office/powerpoint/2010/main" val="2606835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33CBF1-B344-154A-A8C8-801245A0E988}"/>
              </a:ext>
            </a:extLst>
          </p:cNvPr>
          <p:cNvPicPr>
            <a:picLocks noChangeAspect="1"/>
          </p:cNvPicPr>
          <p:nvPr/>
        </p:nvPicPr>
        <p:blipFill>
          <a:blip r:embed="rId2"/>
          <a:stretch>
            <a:fillRect/>
          </a:stretch>
        </p:blipFill>
        <p:spPr>
          <a:xfrm>
            <a:off x="0" y="575782"/>
            <a:ext cx="9332218" cy="6385850"/>
          </a:xfrm>
          <a:prstGeom prst="rect">
            <a:avLst/>
          </a:prstGeom>
        </p:spPr>
      </p:pic>
      <p:sp>
        <p:nvSpPr>
          <p:cNvPr id="4" name="Date Placeholder 3">
            <a:extLst>
              <a:ext uri="{FF2B5EF4-FFF2-40B4-BE49-F238E27FC236}">
                <a16:creationId xmlns:a16="http://schemas.microsoft.com/office/drawing/2014/main" id="{3B1FA4F4-EEB7-2F4A-BA19-90452AC1A2E3}"/>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B12859B8-1B84-BE43-8C0A-42CB9B5E8A1D}"/>
              </a:ext>
            </a:extLst>
          </p:cNvPr>
          <p:cNvSpPr>
            <a:spLocks noGrp="1"/>
          </p:cNvSpPr>
          <p:nvPr>
            <p:ph type="sldNum" sz="quarter" idx="12"/>
          </p:nvPr>
        </p:nvSpPr>
        <p:spPr/>
        <p:txBody>
          <a:bodyPr/>
          <a:lstStyle/>
          <a:p>
            <a:fld id="{70339496-BD1E-F648-8321-5C9A4B4A55FA}" type="slidenum">
              <a:rPr lang="en-US" smtClean="0"/>
              <a:t>63</a:t>
            </a:fld>
            <a:endParaRPr lang="en-US"/>
          </a:p>
        </p:txBody>
      </p:sp>
      <p:sp>
        <p:nvSpPr>
          <p:cNvPr id="6" name="Title 1">
            <a:extLst>
              <a:ext uri="{FF2B5EF4-FFF2-40B4-BE49-F238E27FC236}">
                <a16:creationId xmlns:a16="http://schemas.microsoft.com/office/drawing/2014/main" id="{6441686F-8C7A-1C41-A93A-1EAF32729CF8}"/>
              </a:ext>
            </a:extLst>
          </p:cNvPr>
          <p:cNvSpPr>
            <a:spLocks noGrp="1"/>
          </p:cNvSpPr>
          <p:nvPr>
            <p:ph type="title"/>
          </p:nvPr>
        </p:nvSpPr>
        <p:spPr/>
        <p:txBody>
          <a:bodyPr>
            <a:normAutofit fontScale="90000"/>
          </a:bodyPr>
          <a:lstStyle/>
          <a:p>
            <a:r>
              <a:rPr lang="en-US" dirty="0"/>
              <a:t>I.7 Fit per Coil &gt;&gt; Error in A</a:t>
            </a:r>
            <a:r>
              <a:rPr lang="en-US" baseline="-25000" dirty="0"/>
              <a:t>UIM</a:t>
            </a:r>
            <a:r>
              <a:rPr lang="en-US" dirty="0"/>
              <a:t>: </a:t>
            </a:r>
            <a:r>
              <a:rPr lang="en-US" sz="3100" dirty="0"/>
              <a:t>State 1 Results</a:t>
            </a:r>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14685F6-EBDF-3C47-A03F-8543719F737A}"/>
                  </a:ext>
                </a:extLst>
              </p:cNvPr>
              <p:cNvSpPr/>
              <p:nvPr/>
            </p:nvSpPr>
            <p:spPr>
              <a:xfrm>
                <a:off x="5181298" y="1096443"/>
                <a:ext cx="2880147" cy="22022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1"/>
                              </a:solidFill>
                              <a:latin typeface="Cambria Math" panose="02040503050406030204" pitchFamily="18" charset="0"/>
                            </a:rPr>
                          </m:ctrlPr>
                        </m:sSubPr>
                        <m:e>
                          <m:d>
                            <m:dPr>
                              <m:begChr m:val=""/>
                              <m:endChr m:val="|"/>
                              <m:ctrlPr>
                                <a:rPr lang="en-US" b="0" i="1" smtClean="0">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rPr>
                                    <m:t>𝑈𝐼𝑀</m:t>
                                  </m:r>
                                </m:sub>
                              </m:sSub>
                            </m:e>
                          </m:d>
                        </m:e>
                        <m:sub>
                          <m:r>
                            <a:rPr lang="en-US" b="0" i="1" smtClean="0">
                              <a:solidFill>
                                <a:schemeClr val="accent1"/>
                              </a:solidFill>
                              <a:latin typeface="Cambria Math" panose="02040503050406030204" pitchFamily="18" charset="0"/>
                            </a:rPr>
                            <m:t>1</m:t>
                          </m:r>
                        </m:sub>
                      </m:sSub>
                      <m:r>
                        <a:rPr lang="en-US" b="0" i="1" smtClean="0">
                          <a:solidFill>
                            <a:schemeClr val="accent1"/>
                          </a:solidFill>
                          <a:latin typeface="Cambria Math" panose="02040503050406030204" pitchFamily="18" charset="0"/>
                        </a:rPr>
                        <m:t>=</m:t>
                      </m:r>
                      <m:sSub>
                        <m:sSubPr>
                          <m:ctrlPr>
                            <a:rPr lang="en-US" b="0" i="1" smtClean="0">
                              <a:solidFill>
                                <a:schemeClr val="accent1"/>
                              </a:solidFill>
                              <a:latin typeface="Cambria Math" panose="02040503050406030204" pitchFamily="18" charset="0"/>
                            </a:rPr>
                          </m:ctrlPr>
                        </m:sSubPr>
                        <m:e>
                          <m:d>
                            <m:dPr>
                              <m:begChr m:val=""/>
                              <m:endChr m:val="|"/>
                              <m:ctrlPr>
                                <a:rPr lang="en-US" b="0" i="1" smtClean="0">
                                  <a:solidFill>
                                    <a:schemeClr val="accent1"/>
                                  </a:solidFill>
                                  <a:latin typeface="Cambria Math" panose="02040503050406030204" pitchFamily="18" charset="0"/>
                                </a:rPr>
                              </m:ctrlPr>
                            </m:dPr>
                            <m:e>
                              <m:f>
                                <m:fPr>
                                  <m:ctrlPr>
                                    <a:rPr lang="en-US" i="1">
                                      <a:solidFill>
                                        <a:schemeClr val="accent1"/>
                                      </a:solidFill>
                                      <a:latin typeface="Cambria Math" panose="02040503050406030204" pitchFamily="18" charset="0"/>
                                    </a:rPr>
                                  </m:ctrlPr>
                                </m:fPr>
                                <m:num>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𝐴</m:t>
                                      </m:r>
                                    </m:e>
                                    <m:sub>
                                      <m:r>
                                        <a:rPr lang="en-US" i="1">
                                          <a:solidFill>
                                            <a:schemeClr val="accent1"/>
                                          </a:solidFill>
                                          <a:latin typeface="Cambria Math" panose="02040503050406030204" pitchFamily="18" charset="0"/>
                                        </a:rPr>
                                        <m:t>𝑈𝐼𝑀</m:t>
                                      </m:r>
                                    </m:sub>
                                    <m:sup>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𝑛𝑜</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𝑠𝑦𝑠</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𝑒𝑟𝑟𝑜𝑟</m:t>
                                      </m:r>
                                      <m:r>
                                        <a:rPr lang="en-US" i="1">
                                          <a:solidFill>
                                            <a:schemeClr val="accent1"/>
                                          </a:solidFill>
                                          <a:latin typeface="Cambria Math" panose="02040503050406030204" pitchFamily="18" charset="0"/>
                                        </a:rPr>
                                        <m:t>)</m:t>
                                      </m:r>
                                    </m:sup>
                                  </m:sSubSup>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𝐴</m:t>
                                      </m:r>
                                    </m:e>
                                    <m:sub>
                                      <m:r>
                                        <a:rPr lang="en-US" i="1">
                                          <a:solidFill>
                                            <a:schemeClr val="accent1"/>
                                          </a:solidFill>
                                          <a:latin typeface="Cambria Math" panose="02040503050406030204" pitchFamily="18" charset="0"/>
                                        </a:rPr>
                                        <m:t>𝑈𝐼𝑀</m:t>
                                      </m:r>
                                    </m:sub>
                                    <m:sup>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𝑤</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𝑠𝑦𝑠</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𝑒𝑟𝑟𝑜𝑟</m:t>
                                      </m:r>
                                      <m:r>
                                        <a:rPr lang="en-US" i="1">
                                          <a:solidFill>
                                            <a:schemeClr val="accent1"/>
                                          </a:solidFill>
                                          <a:latin typeface="Cambria Math" panose="02040503050406030204" pitchFamily="18" charset="0"/>
                                        </a:rPr>
                                        <m:t>)</m:t>
                                      </m:r>
                                    </m:sup>
                                  </m:sSubSup>
                                </m:den>
                              </m:f>
                            </m:e>
                          </m:d>
                        </m:e>
                        <m:sub>
                          <m:r>
                            <a:rPr lang="en-US" b="0" i="1" smtClean="0">
                              <a:solidFill>
                                <a:schemeClr val="accent1"/>
                              </a:solidFill>
                              <a:latin typeface="Cambria Math" panose="02040503050406030204" pitchFamily="18" charset="0"/>
                            </a:rPr>
                            <m:t>1</m:t>
                          </m:r>
                        </m:sub>
                      </m:sSub>
                    </m:oMath>
                  </m:oMathPara>
                </a14:m>
                <a:endParaRPr lang="en-US" b="0" i="1" dirty="0">
                  <a:solidFill>
                    <a:schemeClr val="accent1"/>
                  </a:solidFill>
                  <a:latin typeface="Cambria Math" panose="02040503050406030204" pitchFamily="18" charset="0"/>
                </a:endParaRPr>
              </a:p>
              <a:p>
                <a:endParaRPr lang="en-US" b="0" i="1" dirty="0">
                  <a:solidFill>
                    <a:schemeClr val="accent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m:t>
                      </m:r>
                      <m:sSub>
                        <m:sSubPr>
                          <m:ctrlPr>
                            <a:rPr lang="en-US" b="0" i="1" smtClean="0">
                              <a:solidFill>
                                <a:schemeClr val="accent1"/>
                              </a:solidFill>
                              <a:latin typeface="Cambria Math" panose="02040503050406030204" pitchFamily="18" charset="0"/>
                            </a:rPr>
                          </m:ctrlPr>
                        </m:sSubPr>
                        <m:e>
                          <m:d>
                            <m:dPr>
                              <m:begChr m:val=""/>
                              <m:endChr m:val="|"/>
                              <m:ctrlPr>
                                <a:rPr lang="en-US" b="0" i="1" smtClean="0">
                                  <a:solidFill>
                                    <a:schemeClr val="accent1"/>
                                  </a:solidFill>
                                  <a:latin typeface="Cambria Math" panose="02040503050406030204" pitchFamily="18" charset="0"/>
                                </a:rPr>
                              </m:ctrlPr>
                            </m:dPr>
                            <m:e>
                              <m:nary>
                                <m:naryPr>
                                  <m:chr m:val="∑"/>
                                  <m:supHide m:val="on"/>
                                  <m:ctrlPr>
                                    <a:rPr lang="en-US" i="1">
                                      <a:solidFill>
                                        <a:schemeClr val="accent1"/>
                                      </a:solidFill>
                                      <a:latin typeface="Cambria Math" panose="02040503050406030204" pitchFamily="18" charset="0"/>
                                    </a:rPr>
                                  </m:ctrlPr>
                                </m:naryPr>
                                <m:sub>
                                  <m:r>
                                    <m:rPr>
                                      <m:brk m:alnAt="7"/>
                                    </m:rPr>
                                    <a:rPr lang="en-US" i="1">
                                      <a:solidFill>
                                        <a:schemeClr val="accent1"/>
                                      </a:solidFill>
                                      <a:latin typeface="Cambria Math" panose="02040503050406030204" pitchFamily="18" charset="0"/>
                                    </a:rPr>
                                    <m:t>𝑖</m:t>
                                  </m:r>
                                  <m:r>
                                    <a:rPr lang="en-US" i="1">
                                      <a:solidFill>
                                        <a:schemeClr val="accent1"/>
                                      </a:solidFill>
                                      <a:latin typeface="Cambria Math" panose="02040503050406030204" pitchFamily="18" charset="0"/>
                                    </a:rPr>
                                    <m:t>𝑖</m:t>
                                  </m:r>
                                </m:sub>
                                <m:sup/>
                                <m:e>
                                  <m:f>
                                    <m:fPr>
                                      <m:ctrlPr>
                                        <a:rPr lang="en-US" i="1">
                                          <a:solidFill>
                                            <a:schemeClr val="accent1"/>
                                          </a:solidFill>
                                          <a:latin typeface="Cambria Math" panose="02040503050406030204" pitchFamily="18" charset="0"/>
                                        </a:rPr>
                                      </m:ctrlPr>
                                    </m:fPr>
                                    <m:num>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𝑓𝑜𝑡𝑜𝑛</m:t>
                                          </m:r>
                                        </m:sup>
                                      </m:sSubSup>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𝑓𝑖𝑡</m:t>
                                          </m:r>
                                        </m:sup>
                                      </m:sSubSup>
                                    </m:den>
                                  </m:f>
                                </m:e>
                              </m:nary>
                            </m:e>
                          </m:d>
                        </m:e>
                        <m:sub>
                          <m:r>
                            <a:rPr lang="en-US" b="0" i="1" smtClean="0">
                              <a:solidFill>
                                <a:schemeClr val="accent1"/>
                              </a:solidFill>
                              <a:latin typeface="Cambria Math" panose="02040503050406030204" pitchFamily="18" charset="0"/>
                            </a:rPr>
                            <m:t>1</m:t>
                          </m:r>
                        </m:sub>
                      </m:sSub>
                    </m:oMath>
                  </m:oMathPara>
                </a14:m>
                <a:endParaRPr lang="en-US" i="1" dirty="0">
                  <a:solidFill>
                    <a:schemeClr val="accent1"/>
                  </a:solidFill>
                  <a:latin typeface="Cambria Math" panose="02040503050406030204" pitchFamily="18" charset="0"/>
                </a:endParaRPr>
              </a:p>
            </p:txBody>
          </p:sp>
        </mc:Choice>
        <mc:Fallback xmlns="">
          <p:sp>
            <p:nvSpPr>
              <p:cNvPr id="7" name="Rectangle 6">
                <a:extLst>
                  <a:ext uri="{FF2B5EF4-FFF2-40B4-BE49-F238E27FC236}">
                    <a16:creationId xmlns:a16="http://schemas.microsoft.com/office/drawing/2014/main" id="{314685F6-EBDF-3C47-A03F-8543719F737A}"/>
                  </a:ext>
                </a:extLst>
              </p:cNvPr>
              <p:cNvSpPr>
                <a:spLocks noRot="1" noChangeAspect="1" noMove="1" noResize="1" noEditPoints="1" noAdjustHandles="1" noChangeArrowheads="1" noChangeShapeType="1" noTextEdit="1"/>
              </p:cNvSpPr>
              <p:nvPr/>
            </p:nvSpPr>
            <p:spPr>
              <a:xfrm>
                <a:off x="5181298" y="1096443"/>
                <a:ext cx="2880147" cy="2202270"/>
              </a:xfrm>
              <a:prstGeom prst="rect">
                <a:avLst/>
              </a:prstGeom>
              <a:blipFill>
                <a:blip r:embed="rId3"/>
                <a:stretch>
                  <a:fillRect l="-5286" t="-89714" r="-46696" b="-127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EDEC797-164C-1D4D-8B65-D94DF534AD62}"/>
                  </a:ext>
                </a:extLst>
              </p:cNvPr>
              <p:cNvSpPr/>
              <p:nvPr/>
            </p:nvSpPr>
            <p:spPr>
              <a:xfrm>
                <a:off x="767506" y="1047031"/>
                <a:ext cx="1352358" cy="10088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d>
                                <m:dPr>
                                  <m:ctrlPr>
                                    <a:rPr lang="en-US"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𝑖𝑖</m:t>
                                          </m:r>
                                        </m:sub>
                                        <m:sup>
                                          <m:r>
                                            <a:rPr lang="en-US" i="1">
                                              <a:solidFill>
                                                <a:schemeClr val="tx1"/>
                                              </a:solidFill>
                                              <a:latin typeface="Cambria Math" panose="02040503050406030204" pitchFamily="18" charset="0"/>
                                            </a:rPr>
                                            <m:t>𝑓𝑜𝑡𝑜𝑛</m:t>
                                          </m:r>
                                        </m:sup>
                                      </m:sSubSup>
                                    </m:num>
                                    <m:den>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𝑖𝑖</m:t>
                                          </m:r>
                                        </m:sub>
                                        <m:sup>
                                          <m:r>
                                            <a:rPr lang="en-US" i="1">
                                              <a:solidFill>
                                                <a:schemeClr val="tx1"/>
                                              </a:solidFill>
                                              <a:latin typeface="Cambria Math" panose="02040503050406030204" pitchFamily="18" charset="0"/>
                                            </a:rPr>
                                            <m:t>𝑓𝑖𝑡</m:t>
                                          </m:r>
                                        </m:sup>
                                      </m:sSubSup>
                                    </m:den>
                                  </m:f>
                                </m:e>
                              </m:d>
                            </m:e>
                          </m:d>
                        </m:e>
                        <m:sub>
                          <m:r>
                            <a:rPr lang="en-US" i="1">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0" name="Rectangle 9">
                <a:extLst>
                  <a:ext uri="{FF2B5EF4-FFF2-40B4-BE49-F238E27FC236}">
                    <a16:creationId xmlns:a16="http://schemas.microsoft.com/office/drawing/2014/main" id="{CEDEC797-164C-1D4D-8B65-D94DF534AD62}"/>
                  </a:ext>
                </a:extLst>
              </p:cNvPr>
              <p:cNvSpPr>
                <a:spLocks noRot="1" noChangeAspect="1" noMove="1" noResize="1" noEditPoints="1" noAdjustHandles="1" noChangeArrowheads="1" noChangeShapeType="1" noTextEdit="1"/>
              </p:cNvSpPr>
              <p:nvPr/>
            </p:nvSpPr>
            <p:spPr>
              <a:xfrm>
                <a:off x="767506" y="1047031"/>
                <a:ext cx="1352358" cy="1008802"/>
              </a:xfrm>
              <a:prstGeom prst="rect">
                <a:avLst/>
              </a:prstGeom>
              <a:blipFill>
                <a:blip r:embed="rId4"/>
                <a:stretch>
                  <a:fillRect l="-46729" t="-193827" r="-100935" b="-276543"/>
                </a:stretch>
              </a:blipFill>
            </p:spPr>
            <p:txBody>
              <a:bodyPr/>
              <a:lstStyle/>
              <a:p>
                <a:r>
                  <a:rPr lang="en-US">
                    <a:noFill/>
                  </a:rPr>
                  <a:t> </a:t>
                </a:r>
              </a:p>
            </p:txBody>
          </p:sp>
        </mc:Fallback>
      </mc:AlternateContent>
    </p:spTree>
    <p:extLst>
      <p:ext uri="{BB962C8B-B14F-4D97-AF65-F5344CB8AC3E}">
        <p14:creationId xmlns:p14="http://schemas.microsoft.com/office/powerpoint/2010/main" val="622388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E2D5AB-0B16-134B-9747-FE7089A14E9C}"/>
              </a:ext>
            </a:extLst>
          </p:cNvPr>
          <p:cNvPicPr>
            <a:picLocks noChangeAspect="1"/>
          </p:cNvPicPr>
          <p:nvPr/>
        </p:nvPicPr>
        <p:blipFill>
          <a:blip r:embed="rId2"/>
          <a:stretch>
            <a:fillRect/>
          </a:stretch>
        </p:blipFill>
        <p:spPr>
          <a:xfrm>
            <a:off x="-1" y="600943"/>
            <a:ext cx="9295447" cy="6360689"/>
          </a:xfrm>
          <a:prstGeom prst="rect">
            <a:avLst/>
          </a:prstGeom>
        </p:spPr>
      </p:pic>
      <p:sp>
        <p:nvSpPr>
          <p:cNvPr id="4" name="Date Placeholder 3">
            <a:extLst>
              <a:ext uri="{FF2B5EF4-FFF2-40B4-BE49-F238E27FC236}">
                <a16:creationId xmlns:a16="http://schemas.microsoft.com/office/drawing/2014/main" id="{CE170910-21EA-E843-9258-6EC6C3B77EE0}"/>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94B34590-BD16-BD46-9510-0C31BC9F30AB}"/>
              </a:ext>
            </a:extLst>
          </p:cNvPr>
          <p:cNvSpPr>
            <a:spLocks noGrp="1"/>
          </p:cNvSpPr>
          <p:nvPr>
            <p:ph type="sldNum" sz="quarter" idx="12"/>
          </p:nvPr>
        </p:nvSpPr>
        <p:spPr/>
        <p:txBody>
          <a:bodyPr/>
          <a:lstStyle/>
          <a:p>
            <a:fld id="{70339496-BD1E-F648-8321-5C9A4B4A55FA}" type="slidenum">
              <a:rPr lang="en-US" smtClean="0"/>
              <a:t>64</a:t>
            </a:fld>
            <a:endParaRPr lang="en-US"/>
          </a:p>
        </p:txBody>
      </p:sp>
      <p:sp>
        <p:nvSpPr>
          <p:cNvPr id="6" name="Title 1">
            <a:extLst>
              <a:ext uri="{FF2B5EF4-FFF2-40B4-BE49-F238E27FC236}">
                <a16:creationId xmlns:a16="http://schemas.microsoft.com/office/drawing/2014/main" id="{FB19044A-2B80-4D4B-9800-A31AF218795D}"/>
              </a:ext>
            </a:extLst>
          </p:cNvPr>
          <p:cNvSpPr>
            <a:spLocks noGrp="1"/>
          </p:cNvSpPr>
          <p:nvPr>
            <p:ph type="title"/>
          </p:nvPr>
        </p:nvSpPr>
        <p:spPr/>
        <p:txBody>
          <a:bodyPr>
            <a:normAutofit fontScale="90000"/>
          </a:bodyPr>
          <a:lstStyle/>
          <a:p>
            <a:r>
              <a:rPr lang="en-US" dirty="0"/>
              <a:t>I.7 Fit per Coil &gt;&gt; Error in A</a:t>
            </a:r>
            <a:r>
              <a:rPr lang="en-US" baseline="-25000" dirty="0"/>
              <a:t>UIM</a:t>
            </a:r>
            <a:r>
              <a:rPr lang="en-US" dirty="0"/>
              <a:t>: </a:t>
            </a:r>
            <a:r>
              <a:rPr lang="en-US" sz="3100" dirty="0"/>
              <a:t>State 2 Results</a:t>
            </a:r>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529DCB4-932B-0643-BB3C-8A6EE4478B2A}"/>
                  </a:ext>
                </a:extLst>
              </p:cNvPr>
              <p:cNvSpPr/>
              <p:nvPr/>
            </p:nvSpPr>
            <p:spPr>
              <a:xfrm>
                <a:off x="767506" y="1047031"/>
                <a:ext cx="1357679" cy="10088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d>
                                <m:dPr>
                                  <m:ctrlPr>
                                    <a:rPr lang="en-US"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𝑖𝑖</m:t>
                                          </m:r>
                                        </m:sub>
                                        <m:sup>
                                          <m:r>
                                            <a:rPr lang="en-US" i="1">
                                              <a:solidFill>
                                                <a:schemeClr val="tx1"/>
                                              </a:solidFill>
                                              <a:latin typeface="Cambria Math" panose="02040503050406030204" pitchFamily="18" charset="0"/>
                                            </a:rPr>
                                            <m:t>𝑓𝑜𝑡𝑜𝑛</m:t>
                                          </m:r>
                                        </m:sup>
                                      </m:sSubSup>
                                    </m:num>
                                    <m:den>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𝑖𝑖</m:t>
                                          </m:r>
                                        </m:sub>
                                        <m:sup>
                                          <m:r>
                                            <a:rPr lang="en-US" i="1">
                                              <a:solidFill>
                                                <a:schemeClr val="tx1"/>
                                              </a:solidFill>
                                              <a:latin typeface="Cambria Math" panose="02040503050406030204" pitchFamily="18" charset="0"/>
                                            </a:rPr>
                                            <m:t>𝑓𝑖𝑡</m:t>
                                          </m:r>
                                        </m:sup>
                                      </m:sSubSup>
                                    </m:den>
                                  </m:f>
                                </m:e>
                              </m:d>
                            </m:e>
                          </m:d>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9" name="Rectangle 8">
                <a:extLst>
                  <a:ext uri="{FF2B5EF4-FFF2-40B4-BE49-F238E27FC236}">
                    <a16:creationId xmlns:a16="http://schemas.microsoft.com/office/drawing/2014/main" id="{B529DCB4-932B-0643-BB3C-8A6EE4478B2A}"/>
                  </a:ext>
                </a:extLst>
              </p:cNvPr>
              <p:cNvSpPr>
                <a:spLocks noRot="1" noChangeAspect="1" noMove="1" noResize="1" noEditPoints="1" noAdjustHandles="1" noChangeArrowheads="1" noChangeShapeType="1" noTextEdit="1"/>
              </p:cNvSpPr>
              <p:nvPr/>
            </p:nvSpPr>
            <p:spPr>
              <a:xfrm>
                <a:off x="767506" y="1047031"/>
                <a:ext cx="1357679" cy="1008802"/>
              </a:xfrm>
              <a:prstGeom prst="rect">
                <a:avLst/>
              </a:prstGeom>
              <a:blipFill>
                <a:blip r:embed="rId3"/>
                <a:stretch>
                  <a:fillRect l="-45794" t="-193827" r="-100935" b="-2765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C1536C7-F8AA-F447-8108-FE8572FE4E03}"/>
                  </a:ext>
                </a:extLst>
              </p:cNvPr>
              <p:cNvSpPr/>
              <p:nvPr/>
            </p:nvSpPr>
            <p:spPr>
              <a:xfrm>
                <a:off x="5181298" y="1096443"/>
                <a:ext cx="2931700" cy="22022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1"/>
                              </a:solidFill>
                              <a:latin typeface="Cambria Math" panose="02040503050406030204" pitchFamily="18" charset="0"/>
                            </a:rPr>
                          </m:ctrlPr>
                        </m:sSubPr>
                        <m:e>
                          <m:d>
                            <m:dPr>
                              <m:begChr m:val=""/>
                              <m:endChr m:val="|"/>
                              <m:ctrlPr>
                                <a:rPr lang="en-US" b="0" i="1" smtClean="0">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rPr>
                                    <m:t>𝑈𝐼𝑀</m:t>
                                  </m:r>
                                </m:sub>
                              </m:sSub>
                            </m:e>
                          </m:d>
                        </m:e>
                        <m:sub>
                          <m:r>
                            <a:rPr lang="en-US" b="0" i="1" smtClean="0">
                              <a:solidFill>
                                <a:schemeClr val="accent1"/>
                              </a:solidFill>
                              <a:latin typeface="Cambria Math" panose="02040503050406030204" pitchFamily="18" charset="0"/>
                            </a:rPr>
                            <m:t>2</m:t>
                          </m:r>
                        </m:sub>
                      </m:sSub>
                      <m:r>
                        <a:rPr lang="en-US" b="0" i="1" smtClean="0">
                          <a:solidFill>
                            <a:schemeClr val="accent1"/>
                          </a:solidFill>
                          <a:latin typeface="Cambria Math" panose="02040503050406030204" pitchFamily="18" charset="0"/>
                        </a:rPr>
                        <m:t>=</m:t>
                      </m:r>
                      <m:sSub>
                        <m:sSubPr>
                          <m:ctrlPr>
                            <a:rPr lang="en-US" b="0" i="1" smtClean="0">
                              <a:solidFill>
                                <a:schemeClr val="accent1"/>
                              </a:solidFill>
                              <a:latin typeface="Cambria Math" panose="02040503050406030204" pitchFamily="18" charset="0"/>
                            </a:rPr>
                          </m:ctrlPr>
                        </m:sSubPr>
                        <m:e>
                          <m:d>
                            <m:dPr>
                              <m:begChr m:val=""/>
                              <m:endChr m:val="|"/>
                              <m:ctrlPr>
                                <a:rPr lang="en-US" b="0" i="1" smtClean="0">
                                  <a:solidFill>
                                    <a:schemeClr val="accent1"/>
                                  </a:solidFill>
                                  <a:latin typeface="Cambria Math" panose="02040503050406030204" pitchFamily="18" charset="0"/>
                                </a:rPr>
                              </m:ctrlPr>
                            </m:dPr>
                            <m:e>
                              <m:f>
                                <m:fPr>
                                  <m:ctrlPr>
                                    <a:rPr lang="en-US" i="1">
                                      <a:solidFill>
                                        <a:schemeClr val="accent1"/>
                                      </a:solidFill>
                                      <a:latin typeface="Cambria Math" panose="02040503050406030204" pitchFamily="18" charset="0"/>
                                    </a:rPr>
                                  </m:ctrlPr>
                                </m:fPr>
                                <m:num>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𝐴</m:t>
                                      </m:r>
                                    </m:e>
                                    <m:sub>
                                      <m:r>
                                        <a:rPr lang="en-US" i="1">
                                          <a:solidFill>
                                            <a:schemeClr val="accent1"/>
                                          </a:solidFill>
                                          <a:latin typeface="Cambria Math" panose="02040503050406030204" pitchFamily="18" charset="0"/>
                                        </a:rPr>
                                        <m:t>𝑈𝐼𝑀</m:t>
                                      </m:r>
                                    </m:sub>
                                    <m:sup>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𝑛𝑜</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𝑠𝑦𝑠</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𝑒𝑟𝑟𝑜𝑟</m:t>
                                      </m:r>
                                      <m:r>
                                        <a:rPr lang="en-US" i="1">
                                          <a:solidFill>
                                            <a:schemeClr val="accent1"/>
                                          </a:solidFill>
                                          <a:latin typeface="Cambria Math" panose="02040503050406030204" pitchFamily="18" charset="0"/>
                                        </a:rPr>
                                        <m:t>)</m:t>
                                      </m:r>
                                    </m:sup>
                                  </m:sSubSup>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𝐴</m:t>
                                      </m:r>
                                    </m:e>
                                    <m:sub>
                                      <m:r>
                                        <a:rPr lang="en-US" i="1">
                                          <a:solidFill>
                                            <a:schemeClr val="accent1"/>
                                          </a:solidFill>
                                          <a:latin typeface="Cambria Math" panose="02040503050406030204" pitchFamily="18" charset="0"/>
                                        </a:rPr>
                                        <m:t>𝑈𝐼𝑀</m:t>
                                      </m:r>
                                    </m:sub>
                                    <m:sup>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𝑤</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𝑠𝑦𝑠</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𝑒𝑟𝑟𝑜𝑟</m:t>
                                      </m:r>
                                      <m:r>
                                        <a:rPr lang="en-US" i="1">
                                          <a:solidFill>
                                            <a:schemeClr val="accent1"/>
                                          </a:solidFill>
                                          <a:latin typeface="Cambria Math" panose="02040503050406030204" pitchFamily="18" charset="0"/>
                                        </a:rPr>
                                        <m:t>)</m:t>
                                      </m:r>
                                    </m:sup>
                                  </m:sSubSup>
                                </m:den>
                              </m:f>
                            </m:e>
                          </m:d>
                        </m:e>
                        <m:sub>
                          <m:r>
                            <a:rPr lang="en-US" b="0" i="1" smtClean="0">
                              <a:solidFill>
                                <a:schemeClr val="accent1"/>
                              </a:solidFill>
                              <a:latin typeface="Cambria Math" panose="02040503050406030204" pitchFamily="18" charset="0"/>
                            </a:rPr>
                            <m:t>2</m:t>
                          </m:r>
                        </m:sub>
                      </m:sSub>
                    </m:oMath>
                  </m:oMathPara>
                </a14:m>
                <a:endParaRPr lang="en-US" b="0" i="1" dirty="0">
                  <a:solidFill>
                    <a:schemeClr val="accent1"/>
                  </a:solidFill>
                  <a:latin typeface="Cambria Math" panose="02040503050406030204" pitchFamily="18" charset="0"/>
                </a:endParaRPr>
              </a:p>
              <a:p>
                <a:endParaRPr lang="en-US" b="0" i="1" dirty="0">
                  <a:solidFill>
                    <a:schemeClr val="accent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m:t>
                      </m:r>
                      <m:sSub>
                        <m:sSubPr>
                          <m:ctrlPr>
                            <a:rPr lang="en-US" b="0" i="1" smtClean="0">
                              <a:solidFill>
                                <a:schemeClr val="accent1"/>
                              </a:solidFill>
                              <a:latin typeface="Cambria Math" panose="02040503050406030204" pitchFamily="18" charset="0"/>
                            </a:rPr>
                          </m:ctrlPr>
                        </m:sSubPr>
                        <m:e>
                          <m:d>
                            <m:dPr>
                              <m:begChr m:val=""/>
                              <m:endChr m:val="|"/>
                              <m:ctrlPr>
                                <a:rPr lang="en-US" b="0" i="1" smtClean="0">
                                  <a:solidFill>
                                    <a:schemeClr val="accent1"/>
                                  </a:solidFill>
                                  <a:latin typeface="Cambria Math" panose="02040503050406030204" pitchFamily="18" charset="0"/>
                                </a:rPr>
                              </m:ctrlPr>
                            </m:dPr>
                            <m:e>
                              <m:nary>
                                <m:naryPr>
                                  <m:chr m:val="∑"/>
                                  <m:supHide m:val="on"/>
                                  <m:ctrlPr>
                                    <a:rPr lang="en-US" i="1">
                                      <a:solidFill>
                                        <a:schemeClr val="accent1"/>
                                      </a:solidFill>
                                      <a:latin typeface="Cambria Math" panose="02040503050406030204" pitchFamily="18" charset="0"/>
                                    </a:rPr>
                                  </m:ctrlPr>
                                </m:naryPr>
                                <m:sub>
                                  <m:r>
                                    <m:rPr>
                                      <m:brk m:alnAt="7"/>
                                    </m:rPr>
                                    <a:rPr lang="en-US" i="1">
                                      <a:solidFill>
                                        <a:schemeClr val="accent1"/>
                                      </a:solidFill>
                                      <a:latin typeface="Cambria Math" panose="02040503050406030204" pitchFamily="18" charset="0"/>
                                    </a:rPr>
                                    <m:t>𝑖</m:t>
                                  </m:r>
                                  <m:r>
                                    <a:rPr lang="en-US" i="1">
                                      <a:solidFill>
                                        <a:schemeClr val="accent1"/>
                                      </a:solidFill>
                                      <a:latin typeface="Cambria Math" panose="02040503050406030204" pitchFamily="18" charset="0"/>
                                    </a:rPr>
                                    <m:t>𝑖</m:t>
                                  </m:r>
                                </m:sub>
                                <m:sup/>
                                <m:e>
                                  <m:f>
                                    <m:fPr>
                                      <m:ctrlPr>
                                        <a:rPr lang="en-US" i="1">
                                          <a:solidFill>
                                            <a:schemeClr val="accent1"/>
                                          </a:solidFill>
                                          <a:latin typeface="Cambria Math" panose="02040503050406030204" pitchFamily="18" charset="0"/>
                                        </a:rPr>
                                      </m:ctrlPr>
                                    </m:fPr>
                                    <m:num>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𝑓𝑜𝑡𝑜𝑛</m:t>
                                          </m:r>
                                        </m:sup>
                                      </m:sSubSup>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𝑓𝑖𝑡</m:t>
                                          </m:r>
                                        </m:sup>
                                      </m:sSubSup>
                                    </m:den>
                                  </m:f>
                                </m:e>
                              </m:nary>
                            </m:e>
                          </m:d>
                        </m:e>
                        <m:sub>
                          <m:r>
                            <a:rPr lang="en-US" b="0" i="1" smtClean="0">
                              <a:solidFill>
                                <a:schemeClr val="accent1"/>
                              </a:solidFill>
                              <a:latin typeface="Cambria Math" panose="02040503050406030204" pitchFamily="18" charset="0"/>
                            </a:rPr>
                            <m:t>2</m:t>
                          </m:r>
                        </m:sub>
                      </m:sSub>
                    </m:oMath>
                  </m:oMathPara>
                </a14:m>
                <a:endParaRPr lang="en-US" i="1" dirty="0">
                  <a:solidFill>
                    <a:schemeClr val="accent1"/>
                  </a:solidFill>
                  <a:latin typeface="Cambria Math" panose="02040503050406030204" pitchFamily="18" charset="0"/>
                </a:endParaRPr>
              </a:p>
            </p:txBody>
          </p:sp>
        </mc:Choice>
        <mc:Fallback xmlns="">
          <p:sp>
            <p:nvSpPr>
              <p:cNvPr id="10" name="Rectangle 9">
                <a:extLst>
                  <a:ext uri="{FF2B5EF4-FFF2-40B4-BE49-F238E27FC236}">
                    <a16:creationId xmlns:a16="http://schemas.microsoft.com/office/drawing/2014/main" id="{6C1536C7-F8AA-F447-8108-FE8572FE4E03}"/>
                  </a:ext>
                </a:extLst>
              </p:cNvPr>
              <p:cNvSpPr>
                <a:spLocks noRot="1" noChangeAspect="1" noMove="1" noResize="1" noEditPoints="1" noAdjustHandles="1" noChangeArrowheads="1" noChangeShapeType="1" noTextEdit="1"/>
              </p:cNvSpPr>
              <p:nvPr/>
            </p:nvSpPr>
            <p:spPr>
              <a:xfrm>
                <a:off x="5181298" y="1096443"/>
                <a:ext cx="2931700" cy="2202270"/>
              </a:xfrm>
              <a:prstGeom prst="rect">
                <a:avLst/>
              </a:prstGeom>
              <a:blipFill>
                <a:blip r:embed="rId4"/>
                <a:stretch>
                  <a:fillRect l="-4762" t="-89714" r="-45022" b="-127429"/>
                </a:stretch>
              </a:blipFill>
            </p:spPr>
            <p:txBody>
              <a:bodyPr/>
              <a:lstStyle/>
              <a:p>
                <a:r>
                  <a:rPr lang="en-US">
                    <a:noFill/>
                  </a:rPr>
                  <a:t> </a:t>
                </a:r>
              </a:p>
            </p:txBody>
          </p:sp>
        </mc:Fallback>
      </mc:AlternateContent>
    </p:spTree>
    <p:extLst>
      <p:ext uri="{BB962C8B-B14F-4D97-AF65-F5344CB8AC3E}">
        <p14:creationId xmlns:p14="http://schemas.microsoft.com/office/powerpoint/2010/main" val="1347958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BDE476-3F7C-6146-BABD-D7FC8DE31AE0}"/>
              </a:ext>
            </a:extLst>
          </p:cNvPr>
          <p:cNvPicPr>
            <a:picLocks noChangeAspect="1"/>
          </p:cNvPicPr>
          <p:nvPr/>
        </p:nvPicPr>
        <p:blipFill>
          <a:blip r:embed="rId2"/>
          <a:stretch>
            <a:fillRect/>
          </a:stretch>
        </p:blipFill>
        <p:spPr>
          <a:xfrm>
            <a:off x="-24384" y="544311"/>
            <a:ext cx="9278112" cy="6348827"/>
          </a:xfrm>
          <a:prstGeom prst="rect">
            <a:avLst/>
          </a:prstGeom>
        </p:spPr>
      </p:pic>
      <p:sp>
        <p:nvSpPr>
          <p:cNvPr id="4" name="Date Placeholder 3">
            <a:extLst>
              <a:ext uri="{FF2B5EF4-FFF2-40B4-BE49-F238E27FC236}">
                <a16:creationId xmlns:a16="http://schemas.microsoft.com/office/drawing/2014/main" id="{8B807669-10B7-6B4F-9741-FF7781378873}"/>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399F3F7-E626-3046-B32D-46C10661967F}"/>
              </a:ext>
            </a:extLst>
          </p:cNvPr>
          <p:cNvSpPr>
            <a:spLocks noGrp="1"/>
          </p:cNvSpPr>
          <p:nvPr>
            <p:ph type="sldNum" sz="quarter" idx="12"/>
          </p:nvPr>
        </p:nvSpPr>
        <p:spPr/>
        <p:txBody>
          <a:bodyPr/>
          <a:lstStyle/>
          <a:p>
            <a:fld id="{70339496-BD1E-F648-8321-5C9A4B4A55FA}" type="slidenum">
              <a:rPr lang="en-US" smtClean="0"/>
              <a:t>65</a:t>
            </a:fld>
            <a:endParaRPr lang="en-US"/>
          </a:p>
        </p:txBody>
      </p:sp>
      <p:sp>
        <p:nvSpPr>
          <p:cNvPr id="6" name="Title 1">
            <a:extLst>
              <a:ext uri="{FF2B5EF4-FFF2-40B4-BE49-F238E27FC236}">
                <a16:creationId xmlns:a16="http://schemas.microsoft.com/office/drawing/2014/main" id="{2980EB26-D2A5-5041-827A-B2ACEA0F5072}"/>
              </a:ext>
            </a:extLst>
          </p:cNvPr>
          <p:cNvSpPr>
            <a:spLocks noGrp="1"/>
          </p:cNvSpPr>
          <p:nvPr>
            <p:ph type="title"/>
          </p:nvPr>
        </p:nvSpPr>
        <p:spPr/>
        <p:txBody>
          <a:bodyPr>
            <a:normAutofit fontScale="90000"/>
          </a:bodyPr>
          <a:lstStyle/>
          <a:p>
            <a:r>
              <a:rPr lang="en-US" dirty="0"/>
              <a:t>I.7 Fit per Coil &gt;&gt; Error in A</a:t>
            </a:r>
            <a:r>
              <a:rPr lang="en-US" baseline="-25000" dirty="0"/>
              <a:t>UIM</a:t>
            </a:r>
            <a:r>
              <a:rPr lang="en-US" dirty="0"/>
              <a:t>: </a:t>
            </a:r>
            <a:r>
              <a:rPr lang="en-US" sz="3100" dirty="0"/>
              <a:t>Results Compared</a:t>
            </a:r>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51B9A49F-4ED6-B840-A57A-BCC440AC0AB2}"/>
                  </a:ext>
                </a:extLst>
              </p:cNvPr>
              <p:cNvSpPr/>
              <p:nvPr/>
            </p:nvSpPr>
            <p:spPr>
              <a:xfrm>
                <a:off x="5595826" y="2291259"/>
                <a:ext cx="3094309" cy="8987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chemeClr val="accent1"/>
                              </a:solidFill>
                              <a:latin typeface="Cambria Math" panose="02040503050406030204" pitchFamily="18" charset="0"/>
                            </a:rPr>
                          </m:ctrlPr>
                        </m:fPr>
                        <m:num>
                          <m:sSub>
                            <m:sSubPr>
                              <m:ctrlPr>
                                <a:rPr lang="en-US" i="1" smtClean="0">
                                  <a:solidFill>
                                    <a:schemeClr val="accent1"/>
                                  </a:solidFill>
                                  <a:latin typeface="Cambria Math" panose="02040503050406030204" pitchFamily="18" charset="0"/>
                                </a:rPr>
                              </m:ctrlPr>
                            </m:sSubPr>
                            <m:e>
                              <m:d>
                                <m:dPr>
                                  <m:begChr m:val=""/>
                                  <m:endChr m:val="|"/>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rPr>
                                        <m:t>𝑈𝐼𝑀</m:t>
                                      </m:r>
                                    </m:sub>
                                  </m:sSub>
                                </m:e>
                              </m:d>
                            </m:e>
                            <m:sub>
                              <m:r>
                                <a:rPr lang="en-US" b="0" i="1" smtClean="0">
                                  <a:solidFill>
                                    <a:schemeClr val="accent1"/>
                                  </a:solidFill>
                                  <a:latin typeface="Cambria Math" panose="02040503050406030204" pitchFamily="18" charset="0"/>
                                </a:rPr>
                                <m:t>2</m:t>
                              </m:r>
                            </m:sub>
                          </m:sSub>
                        </m:num>
                        <m:den>
                          <m:sSub>
                            <m:sSubPr>
                              <m:ctrlPr>
                                <a:rPr lang="en-US" i="1">
                                  <a:solidFill>
                                    <a:schemeClr val="accent1"/>
                                  </a:solidFill>
                                  <a:latin typeface="Cambria Math" panose="02040503050406030204" pitchFamily="18" charset="0"/>
                                </a:rPr>
                              </m:ctrlPr>
                            </m:sSubPr>
                            <m:e>
                              <m:d>
                                <m:dPr>
                                  <m:begChr m:val=""/>
                                  <m:endChr m:val="|"/>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rPr>
                                        <m:t>𝑈𝐼𝑀</m:t>
                                      </m:r>
                                    </m:sub>
                                  </m:sSub>
                                </m:e>
                              </m:d>
                            </m:e>
                            <m:sub>
                              <m:r>
                                <a:rPr lang="en-US" b="0" i="1" smtClean="0">
                                  <a:solidFill>
                                    <a:schemeClr val="accent1"/>
                                  </a:solidFill>
                                  <a:latin typeface="Cambria Math" panose="02040503050406030204" pitchFamily="18" charset="0"/>
                                </a:rPr>
                                <m:t>1</m:t>
                              </m:r>
                            </m:sub>
                          </m:sSub>
                        </m:den>
                      </m:f>
                      <m:r>
                        <a:rPr lang="en-US" b="0" i="1" smtClean="0">
                          <a:solidFill>
                            <a:schemeClr val="accent1"/>
                          </a:solidFill>
                          <a:latin typeface="Cambria Math" panose="02040503050406030204" pitchFamily="18" charset="0"/>
                        </a:rPr>
                        <m:t>=</m:t>
                      </m:r>
                      <m:f>
                        <m:fPr>
                          <m:ctrlPr>
                            <a:rPr lang="en-US" b="0" i="1" smtClean="0">
                              <a:solidFill>
                                <a:schemeClr val="accent1"/>
                              </a:solidFill>
                              <a:latin typeface="Cambria Math" panose="02040503050406030204" pitchFamily="18" charset="0"/>
                            </a:rPr>
                          </m:ctrlPr>
                        </m:fPr>
                        <m:num>
                          <m:sSub>
                            <m:sSubPr>
                              <m:ctrlPr>
                                <a:rPr lang="en-US" i="1">
                                  <a:solidFill>
                                    <a:schemeClr val="accent1"/>
                                  </a:solidFill>
                                  <a:latin typeface="Cambria Math" panose="02040503050406030204" pitchFamily="18" charset="0"/>
                                </a:rPr>
                              </m:ctrlPr>
                            </m:sSubPr>
                            <m:e>
                              <m:d>
                                <m:dPr>
                                  <m:begChr m:val=""/>
                                  <m:endChr m:val="|"/>
                                  <m:ctrlPr>
                                    <a:rPr lang="en-US" i="1">
                                      <a:solidFill>
                                        <a:schemeClr val="accent1"/>
                                      </a:solidFill>
                                      <a:latin typeface="Cambria Math" panose="02040503050406030204" pitchFamily="18" charset="0"/>
                                    </a:rPr>
                                  </m:ctrlPr>
                                </m:dPr>
                                <m:e>
                                  <m:nary>
                                    <m:naryPr>
                                      <m:chr m:val="∑"/>
                                      <m:supHide m:val="on"/>
                                      <m:ctrlPr>
                                        <a:rPr lang="en-US" i="1">
                                          <a:solidFill>
                                            <a:schemeClr val="accent1"/>
                                          </a:solidFill>
                                          <a:latin typeface="Cambria Math" panose="02040503050406030204" pitchFamily="18" charset="0"/>
                                        </a:rPr>
                                      </m:ctrlPr>
                                    </m:naryPr>
                                    <m:sub>
                                      <m:r>
                                        <m:rPr>
                                          <m:brk m:alnAt="7"/>
                                        </m:rPr>
                                        <a:rPr lang="en-US" i="1">
                                          <a:solidFill>
                                            <a:schemeClr val="accent1"/>
                                          </a:solidFill>
                                          <a:latin typeface="Cambria Math" panose="02040503050406030204" pitchFamily="18" charset="0"/>
                                        </a:rPr>
                                        <m:t>𝑖</m:t>
                                      </m:r>
                                      <m:r>
                                        <a:rPr lang="en-US" i="1">
                                          <a:solidFill>
                                            <a:schemeClr val="accent1"/>
                                          </a:solidFill>
                                          <a:latin typeface="Cambria Math" panose="02040503050406030204" pitchFamily="18" charset="0"/>
                                        </a:rPr>
                                        <m:t>𝑖</m:t>
                                      </m:r>
                                    </m:sub>
                                    <m:sup/>
                                    <m:e>
                                      <m:d>
                                        <m:dPr>
                                          <m:ctrlPr>
                                            <a:rPr lang="en-US" i="1">
                                              <a:solidFill>
                                                <a:schemeClr val="accent1"/>
                                              </a:solidFill>
                                              <a:latin typeface="Cambria Math" panose="02040503050406030204" pitchFamily="18" charset="0"/>
                                            </a:rPr>
                                          </m:ctrlPr>
                                        </m:dPr>
                                        <m:e>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𝑓𝑜𝑡𝑜𝑛</m:t>
                                              </m:r>
                                            </m:sup>
                                          </m:sSubSup>
                                          <m:r>
                                            <a:rPr lang="en-US" i="1">
                                              <a:solidFill>
                                                <a:schemeClr val="accent1"/>
                                              </a:solidFill>
                                              <a:latin typeface="Cambria Math" panose="02040503050406030204" pitchFamily="18" charset="0"/>
                                            </a:rPr>
                                            <m:t>/</m:t>
                                          </m:r>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𝑓𝑖𝑡</m:t>
                                              </m:r>
                                            </m:sup>
                                          </m:sSubSup>
                                        </m:e>
                                      </m:d>
                                    </m:e>
                                  </m:nary>
                                </m:e>
                              </m:d>
                            </m:e>
                            <m:sub>
                              <m:r>
                                <a:rPr lang="en-US" b="0" i="1" smtClean="0">
                                  <a:solidFill>
                                    <a:schemeClr val="accent1"/>
                                  </a:solidFill>
                                  <a:latin typeface="Cambria Math" panose="02040503050406030204" pitchFamily="18" charset="0"/>
                                </a:rPr>
                                <m:t>2</m:t>
                              </m:r>
                            </m:sub>
                          </m:sSub>
                        </m:num>
                        <m:den>
                          <m:sSub>
                            <m:sSubPr>
                              <m:ctrlPr>
                                <a:rPr lang="en-US" i="1">
                                  <a:solidFill>
                                    <a:schemeClr val="accent1"/>
                                  </a:solidFill>
                                  <a:latin typeface="Cambria Math" panose="02040503050406030204" pitchFamily="18" charset="0"/>
                                </a:rPr>
                              </m:ctrlPr>
                            </m:sSubPr>
                            <m:e>
                              <m:d>
                                <m:dPr>
                                  <m:begChr m:val=""/>
                                  <m:endChr m:val="|"/>
                                  <m:ctrlPr>
                                    <a:rPr lang="en-US" i="1">
                                      <a:solidFill>
                                        <a:schemeClr val="accent1"/>
                                      </a:solidFill>
                                      <a:latin typeface="Cambria Math" panose="02040503050406030204" pitchFamily="18" charset="0"/>
                                    </a:rPr>
                                  </m:ctrlPr>
                                </m:dPr>
                                <m:e>
                                  <m:nary>
                                    <m:naryPr>
                                      <m:chr m:val="∑"/>
                                      <m:supHide m:val="on"/>
                                      <m:ctrlPr>
                                        <a:rPr lang="en-US" i="1">
                                          <a:solidFill>
                                            <a:schemeClr val="accent1"/>
                                          </a:solidFill>
                                          <a:latin typeface="Cambria Math" panose="02040503050406030204" pitchFamily="18" charset="0"/>
                                        </a:rPr>
                                      </m:ctrlPr>
                                    </m:naryPr>
                                    <m:sub>
                                      <m:r>
                                        <m:rPr>
                                          <m:brk m:alnAt="7"/>
                                        </m:rPr>
                                        <a:rPr lang="en-US" i="1">
                                          <a:solidFill>
                                            <a:schemeClr val="accent1"/>
                                          </a:solidFill>
                                          <a:latin typeface="Cambria Math" panose="02040503050406030204" pitchFamily="18" charset="0"/>
                                        </a:rPr>
                                        <m:t>𝑖</m:t>
                                      </m:r>
                                      <m:r>
                                        <a:rPr lang="en-US" i="1">
                                          <a:solidFill>
                                            <a:schemeClr val="accent1"/>
                                          </a:solidFill>
                                          <a:latin typeface="Cambria Math" panose="02040503050406030204" pitchFamily="18" charset="0"/>
                                        </a:rPr>
                                        <m:t>𝑖</m:t>
                                      </m:r>
                                    </m:sub>
                                    <m:sup/>
                                    <m:e>
                                      <m:d>
                                        <m:dPr>
                                          <m:ctrlPr>
                                            <a:rPr lang="en-US" i="1">
                                              <a:solidFill>
                                                <a:schemeClr val="accent1"/>
                                              </a:solidFill>
                                              <a:latin typeface="Cambria Math" panose="02040503050406030204" pitchFamily="18" charset="0"/>
                                            </a:rPr>
                                          </m:ctrlPr>
                                        </m:dPr>
                                        <m:e>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𝑓𝑜𝑡𝑜𝑛</m:t>
                                              </m:r>
                                            </m:sup>
                                          </m:sSubSup>
                                          <m:r>
                                            <a:rPr lang="en-US" i="1">
                                              <a:solidFill>
                                                <a:schemeClr val="accent1"/>
                                              </a:solidFill>
                                              <a:latin typeface="Cambria Math" panose="02040503050406030204" pitchFamily="18" charset="0"/>
                                            </a:rPr>
                                            <m:t>/</m:t>
                                          </m:r>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𝑖𝑖</m:t>
                                              </m:r>
                                            </m:sub>
                                            <m:sup>
                                              <m:r>
                                                <a:rPr lang="en-US" i="1">
                                                  <a:solidFill>
                                                    <a:schemeClr val="accent1"/>
                                                  </a:solidFill>
                                                  <a:latin typeface="Cambria Math" panose="02040503050406030204" pitchFamily="18" charset="0"/>
                                                </a:rPr>
                                                <m:t>𝑓𝑖𝑡</m:t>
                                              </m:r>
                                            </m:sup>
                                          </m:sSubSup>
                                        </m:e>
                                      </m:d>
                                    </m:e>
                                  </m:nary>
                                </m:e>
                              </m:d>
                            </m:e>
                            <m:sub>
                              <m:r>
                                <a:rPr lang="en-US" b="0" i="1" smtClean="0">
                                  <a:solidFill>
                                    <a:schemeClr val="accent1"/>
                                  </a:solidFill>
                                  <a:latin typeface="Cambria Math" panose="02040503050406030204" pitchFamily="18" charset="0"/>
                                </a:rPr>
                                <m:t>1</m:t>
                              </m:r>
                            </m:sub>
                          </m:sSub>
                        </m:den>
                      </m:f>
                    </m:oMath>
                  </m:oMathPara>
                </a14:m>
                <a:endParaRPr lang="en-US" i="1" dirty="0">
                  <a:solidFill>
                    <a:schemeClr val="accent1"/>
                  </a:solidFill>
                  <a:latin typeface="Cambria Math" panose="02040503050406030204" pitchFamily="18" charset="0"/>
                </a:endParaRPr>
              </a:p>
            </p:txBody>
          </p:sp>
        </mc:Choice>
        <mc:Fallback xmlns="">
          <p:sp>
            <p:nvSpPr>
              <p:cNvPr id="9" name="Rectangle 8">
                <a:extLst>
                  <a:ext uri="{FF2B5EF4-FFF2-40B4-BE49-F238E27FC236}">
                    <a16:creationId xmlns:a16="http://schemas.microsoft.com/office/drawing/2014/main" id="{51B9A49F-4ED6-B840-A57A-BCC440AC0AB2}"/>
                  </a:ext>
                </a:extLst>
              </p:cNvPr>
              <p:cNvSpPr>
                <a:spLocks noRot="1" noChangeAspect="1" noMove="1" noResize="1" noEditPoints="1" noAdjustHandles="1" noChangeArrowheads="1" noChangeShapeType="1" noTextEdit="1"/>
              </p:cNvSpPr>
              <p:nvPr/>
            </p:nvSpPr>
            <p:spPr>
              <a:xfrm>
                <a:off x="5595826" y="2291259"/>
                <a:ext cx="3094309" cy="898772"/>
              </a:xfrm>
              <a:prstGeom prst="rect">
                <a:avLst/>
              </a:prstGeom>
              <a:blipFill>
                <a:blip r:embed="rId3"/>
                <a:stretch>
                  <a:fillRect t="-66197" r="-6967" b="-98592"/>
                </a:stretch>
              </a:blipFill>
            </p:spPr>
            <p:txBody>
              <a:bodyPr/>
              <a:lstStyle/>
              <a:p>
                <a:r>
                  <a:rPr lang="en-US">
                    <a:noFill/>
                  </a:rPr>
                  <a:t> </a:t>
                </a:r>
              </a:p>
            </p:txBody>
          </p:sp>
        </mc:Fallback>
      </mc:AlternateContent>
    </p:spTree>
    <p:extLst>
      <p:ext uri="{BB962C8B-B14F-4D97-AF65-F5344CB8AC3E}">
        <p14:creationId xmlns:p14="http://schemas.microsoft.com/office/powerpoint/2010/main" val="33065093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62386CD-7BFF-644C-AAAE-CD744339255D}"/>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27B5BD43-9AAF-FD4C-82DC-01703C06B487}"/>
              </a:ext>
            </a:extLst>
          </p:cNvPr>
          <p:cNvSpPr>
            <a:spLocks noGrp="1"/>
          </p:cNvSpPr>
          <p:nvPr>
            <p:ph type="sldNum" sz="quarter" idx="12"/>
          </p:nvPr>
        </p:nvSpPr>
        <p:spPr/>
        <p:txBody>
          <a:bodyPr/>
          <a:lstStyle/>
          <a:p>
            <a:fld id="{70339496-BD1E-F648-8321-5C9A4B4A55FA}" type="slidenum">
              <a:rPr lang="en-US" smtClean="0"/>
              <a:t>66</a:t>
            </a:fld>
            <a:endParaRPr lang="en-US"/>
          </a:p>
        </p:txBody>
      </p:sp>
      <p:sp>
        <p:nvSpPr>
          <p:cNvPr id="6" name="Title 1">
            <a:extLst>
              <a:ext uri="{FF2B5EF4-FFF2-40B4-BE49-F238E27FC236}">
                <a16:creationId xmlns:a16="http://schemas.microsoft.com/office/drawing/2014/main" id="{C72C5F33-FDE9-7F4E-B3A5-B20318BB8A5D}"/>
              </a:ext>
            </a:extLst>
          </p:cNvPr>
          <p:cNvSpPr>
            <a:spLocks noGrp="1"/>
          </p:cNvSpPr>
          <p:nvPr>
            <p:ph type="title"/>
          </p:nvPr>
        </p:nvSpPr>
        <p:spPr/>
        <p:txBody>
          <a:bodyPr>
            <a:normAutofit fontScale="90000"/>
          </a:bodyPr>
          <a:lstStyle/>
          <a:p>
            <a:r>
              <a:rPr lang="en-US" dirty="0"/>
              <a:t>I.7 Fit per Coil &gt;&gt; Error in A</a:t>
            </a:r>
            <a:r>
              <a:rPr lang="en-US" baseline="-25000" dirty="0"/>
              <a:t>UIM</a:t>
            </a:r>
            <a:r>
              <a:rPr lang="en-US" dirty="0"/>
              <a:t>: </a:t>
            </a:r>
            <a:r>
              <a:rPr lang="en-US" sz="3100" dirty="0"/>
              <a:t>Discussion</a:t>
            </a:r>
            <a:endParaRPr lang="en-US" dirty="0"/>
          </a:p>
        </p:txBody>
      </p:sp>
      <p:pic>
        <p:nvPicPr>
          <p:cNvPr id="7" name="Picture 6">
            <a:extLst>
              <a:ext uri="{FF2B5EF4-FFF2-40B4-BE49-F238E27FC236}">
                <a16:creationId xmlns:a16="http://schemas.microsoft.com/office/drawing/2014/main" id="{4265F5B9-D1F2-8242-B195-7514F1C969F7}"/>
              </a:ext>
            </a:extLst>
          </p:cNvPr>
          <p:cNvPicPr>
            <a:picLocks noChangeAspect="1"/>
          </p:cNvPicPr>
          <p:nvPr/>
        </p:nvPicPr>
        <p:blipFill>
          <a:blip r:embed="rId2"/>
          <a:stretch>
            <a:fillRect/>
          </a:stretch>
        </p:blipFill>
        <p:spPr>
          <a:xfrm>
            <a:off x="2526615" y="1738544"/>
            <a:ext cx="6617385" cy="4528144"/>
          </a:xfrm>
          <a:prstGeom prst="rect">
            <a:avLst/>
          </a:prstGeom>
        </p:spPr>
      </p:pic>
      <p:sp>
        <p:nvSpPr>
          <p:cNvPr id="3" name="Content Placeholder 2">
            <a:extLst>
              <a:ext uri="{FF2B5EF4-FFF2-40B4-BE49-F238E27FC236}">
                <a16:creationId xmlns:a16="http://schemas.microsoft.com/office/drawing/2014/main" id="{75ECEE69-69B0-6043-9518-AA89E4FA7C98}"/>
              </a:ext>
            </a:extLst>
          </p:cNvPr>
          <p:cNvSpPr>
            <a:spLocks noGrp="1"/>
          </p:cNvSpPr>
          <p:nvPr>
            <p:ph idx="1"/>
          </p:nvPr>
        </p:nvSpPr>
        <p:spPr>
          <a:xfrm>
            <a:off x="60960" y="1142872"/>
            <a:ext cx="5723382" cy="5062855"/>
          </a:xfrm>
          <a:solidFill>
            <a:schemeClr val="bg1"/>
          </a:solidFill>
        </p:spPr>
        <p:txBody>
          <a:bodyPr>
            <a:normAutofit fontScale="92500" lnSpcReduction="10000"/>
          </a:bodyPr>
          <a:lstStyle/>
          <a:p>
            <a:r>
              <a:rPr lang="en-US" sz="2000" dirty="0"/>
              <a:t>Huh! So – it looks like the error in State 1 compensation is really of much more concern that the switch between State 1 and State 2 for a short time period.</a:t>
            </a:r>
          </a:p>
          <a:p>
            <a:endParaRPr lang="en-US" sz="2000" dirty="0"/>
          </a:p>
          <a:p>
            <a:endParaRPr lang="en-US" sz="2000" dirty="0"/>
          </a:p>
          <a:p>
            <a:r>
              <a:rPr lang="en-US" sz="2000" dirty="0"/>
              <a:t>That’s pretty much it. At least all of this careful study was worth it for some reason.</a:t>
            </a:r>
          </a:p>
          <a:p>
            <a:endParaRPr lang="en-US" sz="2000" dirty="0"/>
          </a:p>
          <a:p>
            <a:endParaRPr lang="en-US" sz="2000" dirty="0"/>
          </a:p>
          <a:p>
            <a:r>
              <a:rPr lang="en-US" sz="2000" dirty="0"/>
              <a:t>On to showing how this manifests in the response function!</a:t>
            </a:r>
          </a:p>
          <a:p>
            <a:endParaRPr lang="en-US" sz="2000" dirty="0"/>
          </a:p>
          <a:p>
            <a:r>
              <a:rPr lang="en-US" sz="2000" b="1" dirty="0"/>
              <a:t>But also – do remember that this is based on fits of data that doesn’t make sense. So hold these truths to be full of salt grains until we get a better measurement.</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D48BEC3-2580-8A4F-BA7F-FCF040654320}"/>
                  </a:ext>
                </a:extLst>
              </p:cNvPr>
              <p:cNvSpPr/>
              <p:nvPr/>
            </p:nvSpPr>
            <p:spPr>
              <a:xfrm>
                <a:off x="5285232" y="871956"/>
                <a:ext cx="4572000" cy="128580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accent1"/>
                              </a:solidFill>
                              <a:latin typeface="Cambria Math" panose="02040503050406030204" pitchFamily="18" charset="0"/>
                            </a:rPr>
                          </m:ctrlPr>
                        </m:sSubPr>
                        <m:e>
                          <m:d>
                            <m:dPr>
                              <m:begChr m:val=""/>
                              <m:endChr m:val="|"/>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ea typeface="Cambria Math" panose="02040503050406030204" pitchFamily="18" charset="0"/>
                                    </a:rPr>
                                    <m:t>𝜂</m:t>
                                  </m:r>
                                </m:e>
                                <m:sub>
                                  <m:r>
                                    <a:rPr lang="en-US" i="1">
                                      <a:solidFill>
                                        <a:schemeClr val="accent1"/>
                                      </a:solidFill>
                                      <a:latin typeface="Cambria Math" panose="02040503050406030204" pitchFamily="18" charset="0"/>
                                    </a:rPr>
                                    <m:t>𝑈𝐼𝑀</m:t>
                                  </m:r>
                                </m:sub>
                              </m:sSub>
                            </m:e>
                          </m:d>
                        </m:e>
                        <m:sub>
                          <m:r>
                            <a:rPr lang="en-US" i="1">
                              <a:solidFill>
                                <a:schemeClr val="accent1"/>
                              </a:solidFill>
                              <a:latin typeface="Cambria Math" panose="02040503050406030204" pitchFamily="18" charset="0"/>
                            </a:rPr>
                            <m:t>1</m:t>
                          </m:r>
                        </m:sub>
                      </m:sSub>
                      <m:r>
                        <a:rPr lang="en-US" i="1">
                          <a:solidFill>
                            <a:schemeClr val="accent1"/>
                          </a:solidFill>
                          <a:latin typeface="Cambria Math" panose="02040503050406030204" pitchFamily="18" charset="0"/>
                        </a:rPr>
                        <m:t>=</m:t>
                      </m:r>
                      <m:sSub>
                        <m:sSubPr>
                          <m:ctrlPr>
                            <a:rPr lang="en-US" i="1">
                              <a:solidFill>
                                <a:schemeClr val="accent1"/>
                              </a:solidFill>
                              <a:latin typeface="Cambria Math" panose="02040503050406030204" pitchFamily="18" charset="0"/>
                            </a:rPr>
                          </m:ctrlPr>
                        </m:sSubPr>
                        <m:e>
                          <m:d>
                            <m:dPr>
                              <m:begChr m:val=""/>
                              <m:endChr m:val="|"/>
                              <m:ctrlPr>
                                <a:rPr lang="en-US" i="1">
                                  <a:solidFill>
                                    <a:schemeClr val="accent1"/>
                                  </a:solidFill>
                                  <a:latin typeface="Cambria Math" panose="02040503050406030204" pitchFamily="18" charset="0"/>
                                </a:rPr>
                              </m:ctrlPr>
                            </m:dPr>
                            <m:e>
                              <m:f>
                                <m:fPr>
                                  <m:ctrlPr>
                                    <a:rPr lang="en-US" i="1">
                                      <a:solidFill>
                                        <a:schemeClr val="accent1"/>
                                      </a:solidFill>
                                      <a:latin typeface="Cambria Math" panose="02040503050406030204" pitchFamily="18" charset="0"/>
                                    </a:rPr>
                                  </m:ctrlPr>
                                </m:fPr>
                                <m:num>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𝐴</m:t>
                                      </m:r>
                                    </m:e>
                                    <m:sub>
                                      <m:r>
                                        <a:rPr lang="en-US" i="1">
                                          <a:solidFill>
                                            <a:schemeClr val="accent1"/>
                                          </a:solidFill>
                                          <a:latin typeface="Cambria Math" panose="02040503050406030204" pitchFamily="18" charset="0"/>
                                        </a:rPr>
                                        <m:t>𝑈𝐼𝑀</m:t>
                                      </m:r>
                                    </m:sub>
                                    <m:sup>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𝑛𝑜</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𝑠𝑦𝑠</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𝑒𝑟𝑟𝑜𝑟</m:t>
                                      </m:r>
                                      <m:r>
                                        <a:rPr lang="en-US" i="1">
                                          <a:solidFill>
                                            <a:schemeClr val="accent1"/>
                                          </a:solidFill>
                                          <a:latin typeface="Cambria Math" panose="02040503050406030204" pitchFamily="18" charset="0"/>
                                        </a:rPr>
                                        <m:t>)</m:t>
                                      </m:r>
                                    </m:sup>
                                  </m:sSubSup>
                                </m:num>
                                <m:den>
                                  <m:sSubSup>
                                    <m:sSubSupPr>
                                      <m:ctrlPr>
                                        <a:rPr lang="en-US" i="1">
                                          <a:solidFill>
                                            <a:schemeClr val="accent1"/>
                                          </a:solidFill>
                                          <a:latin typeface="Cambria Math" panose="02040503050406030204" pitchFamily="18" charset="0"/>
                                        </a:rPr>
                                      </m:ctrlPr>
                                    </m:sSubSupPr>
                                    <m:e>
                                      <m:r>
                                        <a:rPr lang="en-US" i="1">
                                          <a:solidFill>
                                            <a:schemeClr val="accent1"/>
                                          </a:solidFill>
                                          <a:latin typeface="Cambria Math" panose="02040503050406030204" pitchFamily="18" charset="0"/>
                                        </a:rPr>
                                        <m:t>𝐴</m:t>
                                      </m:r>
                                    </m:e>
                                    <m:sub>
                                      <m:r>
                                        <a:rPr lang="en-US" i="1">
                                          <a:solidFill>
                                            <a:schemeClr val="accent1"/>
                                          </a:solidFill>
                                          <a:latin typeface="Cambria Math" panose="02040503050406030204" pitchFamily="18" charset="0"/>
                                        </a:rPr>
                                        <m:t>𝑈𝐼𝑀</m:t>
                                      </m:r>
                                    </m:sub>
                                    <m:sup>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𝑤</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𝑠𝑦𝑠</m:t>
                                      </m:r>
                                      <m:r>
                                        <a:rPr lang="en-US" i="1">
                                          <a:solidFill>
                                            <a:schemeClr val="accent1"/>
                                          </a:solidFill>
                                          <a:latin typeface="Cambria Math" panose="02040503050406030204" pitchFamily="18" charset="0"/>
                                        </a:rPr>
                                        <m:t>.  </m:t>
                                      </m:r>
                                      <m:r>
                                        <a:rPr lang="en-US" i="1">
                                          <a:solidFill>
                                            <a:schemeClr val="accent1"/>
                                          </a:solidFill>
                                          <a:latin typeface="Cambria Math" panose="02040503050406030204" pitchFamily="18" charset="0"/>
                                        </a:rPr>
                                        <m:t>𝑒𝑟𝑟𝑜𝑟</m:t>
                                      </m:r>
                                      <m:r>
                                        <a:rPr lang="en-US" i="1">
                                          <a:solidFill>
                                            <a:schemeClr val="accent1"/>
                                          </a:solidFill>
                                          <a:latin typeface="Cambria Math" panose="02040503050406030204" pitchFamily="18" charset="0"/>
                                        </a:rPr>
                                        <m:t>)</m:t>
                                      </m:r>
                                    </m:sup>
                                  </m:sSubSup>
                                </m:den>
                              </m:f>
                            </m:e>
                          </m:d>
                        </m:e>
                        <m:sub>
                          <m:r>
                            <a:rPr lang="en-US" i="1">
                              <a:solidFill>
                                <a:schemeClr val="accent1"/>
                              </a:solidFill>
                              <a:latin typeface="Cambria Math" panose="02040503050406030204" pitchFamily="18" charset="0"/>
                            </a:rPr>
                            <m:t>1</m:t>
                          </m:r>
                        </m:sub>
                      </m:sSub>
                    </m:oMath>
                  </m:oMathPara>
                </a14:m>
                <a:endParaRPr lang="en-US" i="1" dirty="0">
                  <a:solidFill>
                    <a:schemeClr val="accent1"/>
                  </a:solidFill>
                  <a:latin typeface="Cambria Math" panose="02040503050406030204" pitchFamily="18" charset="0"/>
                </a:endParaRPr>
              </a:p>
              <a:p>
                <a:endParaRPr lang="en-US" i="1" dirty="0">
                  <a:solidFill>
                    <a:schemeClr val="accent1"/>
                  </a:solidFill>
                  <a:latin typeface="Cambria Math" panose="02040503050406030204" pitchFamily="18" charset="0"/>
                </a:endParaRPr>
              </a:p>
            </p:txBody>
          </p:sp>
        </mc:Choice>
        <mc:Fallback xmlns="">
          <p:sp>
            <p:nvSpPr>
              <p:cNvPr id="8" name="Rectangle 7">
                <a:extLst>
                  <a:ext uri="{FF2B5EF4-FFF2-40B4-BE49-F238E27FC236}">
                    <a16:creationId xmlns:a16="http://schemas.microsoft.com/office/drawing/2014/main" id="{9D48BEC3-2580-8A4F-BA7F-FCF040654320}"/>
                  </a:ext>
                </a:extLst>
              </p:cNvPr>
              <p:cNvSpPr>
                <a:spLocks noRot="1" noChangeAspect="1" noMove="1" noResize="1" noEditPoints="1" noAdjustHandles="1" noChangeArrowheads="1" noChangeShapeType="1" noTextEdit="1"/>
              </p:cNvSpPr>
              <p:nvPr/>
            </p:nvSpPr>
            <p:spPr>
              <a:xfrm>
                <a:off x="5285232" y="871956"/>
                <a:ext cx="4572000" cy="1285801"/>
              </a:xfrm>
              <a:prstGeom prst="rect">
                <a:avLst/>
              </a:prstGeom>
              <a:blipFill>
                <a:blip r:embed="rId3"/>
                <a:stretch>
                  <a:fillRect t="-153922" r="-11080" b="-198039"/>
                </a:stretch>
              </a:blipFill>
            </p:spPr>
            <p:txBody>
              <a:bodyPr/>
              <a:lstStyle/>
              <a:p>
                <a:r>
                  <a:rPr lang="en-US">
                    <a:noFill/>
                  </a:rPr>
                  <a:t> </a:t>
                </a:r>
              </a:p>
            </p:txBody>
          </p:sp>
        </mc:Fallback>
      </mc:AlternateContent>
    </p:spTree>
    <p:extLst>
      <p:ext uri="{BB962C8B-B14F-4D97-AF65-F5344CB8AC3E}">
        <p14:creationId xmlns:p14="http://schemas.microsoft.com/office/powerpoint/2010/main" val="3664620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AB802E-15DC-E544-9114-1AB5B3BC424A}"/>
              </a:ext>
            </a:extLst>
          </p:cNvPr>
          <p:cNvPicPr>
            <a:picLocks noChangeAspect="1"/>
          </p:cNvPicPr>
          <p:nvPr/>
        </p:nvPicPr>
        <p:blipFill>
          <a:blip r:embed="rId2"/>
          <a:stretch>
            <a:fillRect/>
          </a:stretch>
        </p:blipFill>
        <p:spPr>
          <a:xfrm>
            <a:off x="2648535" y="2304288"/>
            <a:ext cx="6628024" cy="4535424"/>
          </a:xfrm>
          <a:prstGeom prst="rect">
            <a:avLst/>
          </a:prstGeom>
        </p:spPr>
      </p:pic>
      <p:pic>
        <p:nvPicPr>
          <p:cNvPr id="8" name="Picture 7">
            <a:extLst>
              <a:ext uri="{FF2B5EF4-FFF2-40B4-BE49-F238E27FC236}">
                <a16:creationId xmlns:a16="http://schemas.microsoft.com/office/drawing/2014/main" id="{22595D18-2486-2F47-B295-DCEB74511E88}"/>
              </a:ext>
            </a:extLst>
          </p:cNvPr>
          <p:cNvPicPr>
            <a:picLocks noChangeAspect="1"/>
          </p:cNvPicPr>
          <p:nvPr/>
        </p:nvPicPr>
        <p:blipFill>
          <a:blip r:embed="rId3"/>
          <a:stretch>
            <a:fillRect/>
          </a:stretch>
        </p:blipFill>
        <p:spPr>
          <a:xfrm>
            <a:off x="12192" y="2401824"/>
            <a:ext cx="5880568" cy="4389120"/>
          </a:xfrm>
          <a:prstGeom prst="rect">
            <a:avLst/>
          </a:prstGeom>
        </p:spPr>
      </p:pic>
      <p:sp>
        <p:nvSpPr>
          <p:cNvPr id="4" name="Date Placeholder 3">
            <a:extLst>
              <a:ext uri="{FF2B5EF4-FFF2-40B4-BE49-F238E27FC236}">
                <a16:creationId xmlns:a16="http://schemas.microsoft.com/office/drawing/2014/main" id="{F423BD90-26EA-954B-8280-8DB0500B4473}"/>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D4628B16-8862-954F-B4D1-C31883EF8D19}"/>
              </a:ext>
            </a:extLst>
          </p:cNvPr>
          <p:cNvSpPr>
            <a:spLocks noGrp="1"/>
          </p:cNvSpPr>
          <p:nvPr>
            <p:ph type="sldNum" sz="quarter" idx="12"/>
          </p:nvPr>
        </p:nvSpPr>
        <p:spPr/>
        <p:txBody>
          <a:bodyPr/>
          <a:lstStyle/>
          <a:p>
            <a:fld id="{70339496-BD1E-F648-8321-5C9A4B4A55FA}" type="slidenum">
              <a:rPr lang="en-US" smtClean="0"/>
              <a:t>67</a:t>
            </a:fld>
            <a:endParaRPr lang="en-US"/>
          </a:p>
        </p:txBody>
      </p:sp>
      <p:sp>
        <p:nvSpPr>
          <p:cNvPr id="6" name="Title 1">
            <a:extLst>
              <a:ext uri="{FF2B5EF4-FFF2-40B4-BE49-F238E27FC236}">
                <a16:creationId xmlns:a16="http://schemas.microsoft.com/office/drawing/2014/main" id="{35E4944B-353D-5042-8370-5EDF1E7B1BA9}"/>
              </a:ext>
            </a:extLst>
          </p:cNvPr>
          <p:cNvSpPr>
            <a:spLocks noGrp="1"/>
          </p:cNvSpPr>
          <p:nvPr>
            <p:ph type="title"/>
          </p:nvPr>
        </p:nvSpPr>
        <p:spPr/>
        <p:txBody>
          <a:bodyPr>
            <a:normAutofit fontScale="90000"/>
          </a:bodyPr>
          <a:lstStyle/>
          <a:p>
            <a:r>
              <a:rPr lang="en-US" dirty="0"/>
              <a:t>I.7 Sys. Err in A</a:t>
            </a:r>
            <a:r>
              <a:rPr lang="en-US" baseline="-25000" dirty="0"/>
              <a:t>UIM </a:t>
            </a:r>
            <a:r>
              <a:rPr lang="en-US" dirty="0"/>
              <a:t>Recap</a:t>
            </a:r>
          </a:p>
        </p:txBody>
      </p:sp>
      <p:sp>
        <p:nvSpPr>
          <p:cNvPr id="9" name="TextBox 8">
            <a:extLst>
              <a:ext uri="{FF2B5EF4-FFF2-40B4-BE49-F238E27FC236}">
                <a16:creationId xmlns:a16="http://schemas.microsoft.com/office/drawing/2014/main" id="{C07C87C5-6E4B-9047-BD4A-9AE646A6C2BA}"/>
              </a:ext>
            </a:extLst>
          </p:cNvPr>
          <p:cNvSpPr txBox="1"/>
          <p:nvPr/>
        </p:nvSpPr>
        <p:spPr>
          <a:xfrm>
            <a:off x="170688" y="646176"/>
            <a:ext cx="7938455" cy="646331"/>
          </a:xfrm>
          <a:prstGeom prst="rect">
            <a:avLst/>
          </a:prstGeom>
          <a:noFill/>
        </p:spPr>
        <p:txBody>
          <a:bodyPr wrap="none" rtlCol="0">
            <a:spAutoFit/>
          </a:bodyPr>
          <a:lstStyle/>
          <a:p>
            <a:r>
              <a:rPr lang="en-US" dirty="0"/>
              <a:t>But, </a:t>
            </a:r>
            <a:r>
              <a:rPr lang="en-US" b="1" dirty="0"/>
              <a:t>if we believe the measurement</a:t>
            </a:r>
            <a:r>
              <a:rPr lang="en-US" dirty="0"/>
              <a:t>, is this error big </a:t>
            </a:r>
            <a:r>
              <a:rPr lang="en-US" dirty="0" err="1"/>
              <a:t>w.r.t.</a:t>
            </a:r>
            <a:r>
              <a:rPr lang="en-US" dirty="0"/>
              <a:t> other errors in the UIM?</a:t>
            </a:r>
          </a:p>
          <a:p>
            <a:r>
              <a:rPr lang="en-US" dirty="0"/>
              <a:t>Yeah – it </a:t>
            </a:r>
            <a:r>
              <a:rPr lang="en-US" dirty="0" err="1"/>
              <a:t>kinda</a:t>
            </a:r>
            <a:r>
              <a:rPr lang="en-US" dirty="0"/>
              <a:t> is!</a:t>
            </a:r>
          </a:p>
        </p:txBody>
      </p:sp>
      <p:sp>
        <p:nvSpPr>
          <p:cNvPr id="11" name="TextBox 10">
            <a:extLst>
              <a:ext uri="{FF2B5EF4-FFF2-40B4-BE49-F238E27FC236}">
                <a16:creationId xmlns:a16="http://schemas.microsoft.com/office/drawing/2014/main" id="{06BC19F0-1BCA-CE49-9913-47CB2A89511F}"/>
              </a:ext>
            </a:extLst>
          </p:cNvPr>
          <p:cNvSpPr txBox="1"/>
          <p:nvPr/>
        </p:nvSpPr>
        <p:spPr>
          <a:xfrm>
            <a:off x="877824" y="1243584"/>
            <a:ext cx="7498080" cy="1200329"/>
          </a:xfrm>
          <a:prstGeom prst="rect">
            <a:avLst/>
          </a:prstGeom>
          <a:noFill/>
        </p:spPr>
        <p:txBody>
          <a:bodyPr wrap="square" rtlCol="0">
            <a:spAutoFit/>
          </a:bodyPr>
          <a:lstStyle/>
          <a:p>
            <a:r>
              <a:rPr lang="en-US" dirty="0"/>
              <a:t>Namely – the blade spring bending nonsense completely fools the GPR above 50 Hz. So this kind of smoothly varying function just would not be found in / “accounted for with” the GPR. So, we’re stuck having to model it all and estimate the impact on the Response Function systematic error.</a:t>
            </a:r>
          </a:p>
        </p:txBody>
      </p:sp>
    </p:spTree>
    <p:extLst>
      <p:ext uri="{BB962C8B-B14F-4D97-AF65-F5344CB8AC3E}">
        <p14:creationId xmlns:p14="http://schemas.microsoft.com/office/powerpoint/2010/main" val="3359228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t>PART I: The ETMX UIM Driver, from Nov 27 to Dec 03 2019</a:t>
            </a:r>
          </a:p>
          <a:p>
            <a:pPr marL="971550" lvl="1" indent="-514350">
              <a:buFont typeface="+mj-lt"/>
              <a:buAutoNum type="arabicPeriod"/>
            </a:pPr>
            <a:r>
              <a:rPr lang="en-US" dirty="0">
                <a:solidFill>
                  <a:schemeClr val="bg1">
                    <a:lumMod val="50000"/>
                  </a:schemeClr>
                </a:solidFill>
              </a:rPr>
              <a:t>Why do you care about the UIM?</a:t>
            </a:r>
          </a:p>
          <a:p>
            <a:pPr marL="971550" lvl="1" indent="-514350">
              <a:buFont typeface="+mj-lt"/>
              <a:buAutoNum type="arabicPeriod"/>
            </a:pPr>
            <a:r>
              <a:rPr lang="en-US" dirty="0">
                <a:solidFill>
                  <a:schemeClr val="bg1">
                    <a:lumMod val="50000"/>
                  </a:schemeClr>
                </a:solidFill>
              </a:rPr>
              <a:t>Review where we were before we started</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The Measurement</a:t>
            </a:r>
          </a:p>
          <a:p>
            <a:pPr marL="971550" lvl="1" indent="-514350">
              <a:buFont typeface="+mj-lt"/>
              <a:buAutoNum type="arabicPeriod"/>
            </a:pPr>
            <a:r>
              <a:rPr lang="en-US" dirty="0">
                <a:solidFill>
                  <a:schemeClr val="bg1">
                    <a:lumMod val="50000"/>
                  </a:schemeClr>
                </a:solidFill>
              </a:rPr>
              <a:t>Other models of the circuit </a:t>
            </a:r>
          </a:p>
          <a:p>
            <a:pPr marL="971550" lvl="1" indent="-514350">
              <a:buFont typeface="+mj-lt"/>
              <a:buAutoNum type="arabicPeriod"/>
            </a:pPr>
            <a:r>
              <a:rPr lang="en-US" dirty="0">
                <a:solidFill>
                  <a:schemeClr val="bg1">
                    <a:lumMod val="50000"/>
                  </a:schemeClr>
                </a:solidFill>
              </a:rPr>
              <a:t>The Fit and Each Coil Result</a:t>
            </a:r>
          </a:p>
          <a:p>
            <a:pPr marL="971550" lvl="1" indent="-514350">
              <a:buFont typeface="+mj-lt"/>
              <a:buAutoNum type="arabicPeriod"/>
            </a:pPr>
            <a:r>
              <a:rPr lang="en-US" dirty="0">
                <a:solidFill>
                  <a:schemeClr val="bg1">
                    <a:lumMod val="50000"/>
                  </a:schemeClr>
                </a:solidFill>
              </a:rPr>
              <a:t>Converting fit results in to systematic error in A</a:t>
            </a:r>
            <a:r>
              <a:rPr lang="en-US" baseline="-25000" dirty="0">
                <a:solidFill>
                  <a:schemeClr val="bg1">
                    <a:lumMod val="50000"/>
                  </a:schemeClr>
                </a:solidFill>
              </a:rPr>
              <a:t>UIM</a:t>
            </a:r>
          </a:p>
          <a:p>
            <a:pPr marL="971550" lvl="1" indent="-514350">
              <a:buFont typeface="+mj-lt"/>
              <a:buAutoNum type="arabicPeriod"/>
            </a:pPr>
            <a:r>
              <a:rPr lang="en-US" b="1" dirty="0"/>
              <a:t>Converting sys error in A</a:t>
            </a:r>
            <a:r>
              <a:rPr lang="en-US" b="1" baseline="-25000" dirty="0"/>
              <a:t>UIM</a:t>
            </a:r>
            <a:r>
              <a:rPr lang="en-US" b="1" dirty="0"/>
              <a:t> to sys error in R and Conclusions</a:t>
            </a:r>
          </a:p>
          <a:p>
            <a:pPr marL="971550" lvl="1" indent="-514350">
              <a:buFont typeface="+mj-lt"/>
              <a:buAutoNum type="arabicPeriod"/>
            </a:pPr>
            <a:endParaRPr lang="en-US" dirty="0">
              <a:solidFill>
                <a:schemeClr val="bg1">
                  <a:lumMod val="50000"/>
                </a:schemeClr>
              </a:solidFill>
            </a:endParaRPr>
          </a:p>
          <a:p>
            <a:pPr marL="0" indent="0">
              <a:buNone/>
            </a:pPr>
            <a:r>
              <a:rPr lang="en-US" dirty="0">
                <a:solidFill>
                  <a:schemeClr val="bg1">
                    <a:lumMod val="50000"/>
                  </a:schemeClr>
                </a:solidFill>
              </a:rPr>
              <a:t>PART II: The OMC Whitening Chassis, from Mar 16 to 27 2020</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68</a:t>
            </a:fld>
            <a:endParaRPr lang="en-US"/>
          </a:p>
        </p:txBody>
      </p:sp>
    </p:spTree>
    <p:extLst>
      <p:ext uri="{BB962C8B-B14F-4D97-AF65-F5344CB8AC3E}">
        <p14:creationId xmlns:p14="http://schemas.microsoft.com/office/powerpoint/2010/main" val="1685043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0D28B-1E26-AF45-A872-672DA71AE22F}"/>
              </a:ext>
            </a:extLst>
          </p:cNvPr>
          <p:cNvSpPr>
            <a:spLocks noGrp="1"/>
          </p:cNvSpPr>
          <p:nvPr>
            <p:ph type="title"/>
          </p:nvPr>
        </p:nvSpPr>
        <p:spPr/>
        <p:txBody>
          <a:bodyPr>
            <a:normAutofit fontScale="90000"/>
          </a:bodyPr>
          <a:lstStyle/>
          <a:p>
            <a:r>
              <a:rPr lang="en-US" dirty="0"/>
              <a:t>I.8 Converting Sys. Err in A</a:t>
            </a:r>
            <a:r>
              <a:rPr lang="en-US" baseline="-25000" dirty="0"/>
              <a:t>UIM</a:t>
            </a:r>
            <a:r>
              <a:rPr lang="en-US" dirty="0"/>
              <a:t> to that in R</a:t>
            </a:r>
          </a:p>
        </p:txBody>
      </p:sp>
      <p:sp>
        <p:nvSpPr>
          <p:cNvPr id="3" name="Content Placeholder 2">
            <a:extLst>
              <a:ext uri="{FF2B5EF4-FFF2-40B4-BE49-F238E27FC236}">
                <a16:creationId xmlns:a16="http://schemas.microsoft.com/office/drawing/2014/main" id="{E2A72CFE-A315-9D4E-9A18-75D6FC2FC40B}"/>
              </a:ext>
            </a:extLst>
          </p:cNvPr>
          <p:cNvSpPr>
            <a:spLocks noGrp="1"/>
          </p:cNvSpPr>
          <p:nvPr>
            <p:ph idx="1"/>
          </p:nvPr>
        </p:nvSpPr>
        <p:spPr>
          <a:xfrm>
            <a:off x="433578" y="923417"/>
            <a:ext cx="7886700" cy="4351338"/>
          </a:xfrm>
        </p:spPr>
        <p:txBody>
          <a:bodyPr/>
          <a:lstStyle/>
          <a:p>
            <a:r>
              <a:rPr lang="en-US" dirty="0"/>
              <a:t>Hey! We wrote a paper on this! Check out Eq. 11 in </a:t>
            </a:r>
            <a:r>
              <a:rPr lang="en-US" dirty="0">
                <a:hlinkClick r:id="rId2"/>
              </a:rPr>
              <a:t>P1900245</a:t>
            </a:r>
            <a:r>
              <a:rPr lang="en-US" dirty="0"/>
              <a:t>:</a:t>
            </a:r>
          </a:p>
        </p:txBody>
      </p:sp>
      <p:sp>
        <p:nvSpPr>
          <p:cNvPr id="4" name="Date Placeholder 3">
            <a:extLst>
              <a:ext uri="{FF2B5EF4-FFF2-40B4-BE49-F238E27FC236}">
                <a16:creationId xmlns:a16="http://schemas.microsoft.com/office/drawing/2014/main" id="{40012519-2193-1A47-A3A1-0455C301ECD7}"/>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14A03E92-F945-2840-AB84-75C0888E1A56}"/>
              </a:ext>
            </a:extLst>
          </p:cNvPr>
          <p:cNvSpPr>
            <a:spLocks noGrp="1"/>
          </p:cNvSpPr>
          <p:nvPr>
            <p:ph type="sldNum" sz="quarter" idx="12"/>
          </p:nvPr>
        </p:nvSpPr>
        <p:spPr/>
        <p:txBody>
          <a:bodyPr/>
          <a:lstStyle/>
          <a:p>
            <a:fld id="{70339496-BD1E-F648-8321-5C9A4B4A55FA}" type="slidenum">
              <a:rPr lang="en-US" smtClean="0"/>
              <a:t>69</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6F30CF5-EE6E-5542-8A8F-2D2C70446D2B}"/>
                  </a:ext>
                </a:extLst>
              </p:cNvPr>
              <p:cNvSpPr txBox="1"/>
              <p:nvPr/>
            </p:nvSpPr>
            <p:spPr>
              <a:xfrm>
                <a:off x="609600" y="1950720"/>
                <a:ext cx="7891456" cy="9380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𝜂</m:t>
                              </m:r>
                            </m:e>
                          </m:acc>
                        </m:e>
                        <m:sub>
                          <m:r>
                            <a:rPr lang="en-US" sz="2400" b="0" i="1" smtClean="0">
                              <a:latin typeface="Cambria Math" panose="02040503050406030204" pitchFamily="18" charset="0"/>
                            </a:rPr>
                            <m:t>𝑅</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𝑖</m:t>
                              </m:r>
                            </m:sub>
                          </m:sSub>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𝑅</m:t>
                              </m:r>
                            </m:e>
                            <m:sup>
                              <m:r>
                                <a:rPr lang="en-US" sz="2400" b="0" i="1" smtClean="0">
                                  <a:latin typeface="Cambria Math" panose="02040503050406030204" pitchFamily="18" charset="0"/>
                                </a:rPr>
                                <m:t>(</m:t>
                              </m:r>
                              <m:r>
                                <m:rPr>
                                  <m:sty m:val="p"/>
                                </m:rPr>
                                <a:rPr lang="en-US" sz="2400" b="0" i="0" smtClean="0">
                                  <a:latin typeface="Cambria Math" panose="02040503050406030204" pitchFamily="18" charset="0"/>
                                </a:rPr>
                                <m:t>model</m:t>
                              </m:r>
                              <m:r>
                                <a:rPr lang="en-US" sz="2400" b="0" i="1" smtClean="0">
                                  <a:latin typeface="Cambria Math" panose="02040503050406030204" pitchFamily="18" charset="0"/>
                                </a:rPr>
                                <m:t>)</m:t>
                              </m:r>
                            </m:sup>
                          </m:sSup>
                        </m:den>
                      </m:f>
                      <m:d>
                        <m:dPr>
                          <m:begChr m:val="["/>
                          <m:endChr m:val="]"/>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𝐶</m:t>
                                  </m:r>
                                </m:e>
                                <m:sup>
                                  <m:r>
                                    <a:rPr lang="en-US" sz="2400" b="0" i="1" smtClean="0">
                                      <a:latin typeface="Cambria Math" panose="02040503050406030204" pitchFamily="18" charset="0"/>
                                    </a:rPr>
                                    <m:t>(</m:t>
                                  </m:r>
                                  <m:r>
                                    <m:rPr>
                                      <m:sty m:val="p"/>
                                    </m:rPr>
                                    <a:rPr lang="en-US" sz="2400" b="0" i="0" smtClean="0">
                                      <a:latin typeface="Cambria Math" panose="02040503050406030204" pitchFamily="18" charset="0"/>
                                    </a:rPr>
                                    <m:t>model</m:t>
                                  </m:r>
                                  <m:r>
                                    <a:rPr lang="en-US" sz="2400" b="0" i="1" smtClean="0">
                                      <a:latin typeface="Cambria Math" panose="02040503050406030204" pitchFamily="18" charset="0"/>
                                    </a:rPr>
                                    <m:t>)</m:t>
                                  </m:r>
                                </m:sup>
                              </m:sSup>
                            </m:den>
                          </m:f>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𝜂</m:t>
                                      </m:r>
                                    </m:e>
                                  </m:acc>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𝑖</m:t>
                                      </m:r>
                                    </m:sub>
                                  </m:sSub>
                                </m:sub>
                              </m:sSub>
                              <m:sSubSup>
                                <m:sSubSupPr>
                                  <m:ctrlPr>
                                    <a:rPr lang="en-US" sz="2400" b="0" i="1" smtClean="0">
                                      <a:latin typeface="Cambria Math" panose="02040503050406030204" pitchFamily="18" charset="0"/>
                                    </a:rPr>
                                  </m:ctrlPr>
                                </m:sSubSup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𝐴</m:t>
                                      </m:r>
                                    </m:e>
                                  </m:acc>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r>
                                    <m:rPr>
                                      <m:sty m:val="p"/>
                                    </m:rPr>
                                    <a:rPr lang="en-US" sz="2400" b="0" i="0" smtClean="0">
                                      <a:latin typeface="Cambria Math" panose="02040503050406030204" pitchFamily="18" charset="0"/>
                                    </a:rPr>
                                    <m:t>model</m:t>
                                  </m:r>
                                  <m:r>
                                    <a:rPr lang="en-US" sz="2400" b="0" i="1" smtClean="0">
                                      <a:latin typeface="Cambria Math" panose="02040503050406030204" pitchFamily="18" charset="0"/>
                                    </a:rPr>
                                    <m:t>)</m:t>
                                  </m:r>
                                </m:sup>
                              </m:sSubSup>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𝑗</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𝑖</m:t>
                                  </m:r>
                                </m:sub>
                                <m:sup/>
                                <m:e>
                                  <m:sSubSup>
                                    <m:sSubSupPr>
                                      <m:ctrlPr>
                                        <a:rPr lang="en-US" sz="2400" b="0" i="1" smtClean="0">
                                          <a:latin typeface="Cambria Math" panose="02040503050406030204" pitchFamily="18" charset="0"/>
                                        </a:rPr>
                                      </m:ctrlPr>
                                    </m:sSubSup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𝐴</m:t>
                                          </m:r>
                                        </m:e>
                                      </m:acc>
                                    </m:e>
                                    <m:sub>
                                      <m:r>
                                        <a:rPr lang="en-US" sz="2400" b="0" i="1" smtClean="0">
                                          <a:latin typeface="Cambria Math" panose="02040503050406030204" pitchFamily="18" charset="0"/>
                                        </a:rPr>
                                        <m:t>𝑗</m:t>
                                      </m:r>
                                    </m:sub>
                                    <m:sup>
                                      <m:r>
                                        <a:rPr lang="en-US" sz="2400" b="0" i="1" smtClean="0">
                                          <a:latin typeface="Cambria Math" panose="02040503050406030204" pitchFamily="18" charset="0"/>
                                        </a:rPr>
                                        <m:t>(</m:t>
                                      </m:r>
                                      <m:r>
                                        <m:rPr>
                                          <m:sty m:val="p"/>
                                        </m:rPr>
                                        <a:rPr lang="en-US" sz="2400" b="0" i="0" smtClean="0">
                                          <a:latin typeface="Cambria Math" panose="02040503050406030204" pitchFamily="18" charset="0"/>
                                        </a:rPr>
                                        <m:t>model</m:t>
                                      </m:r>
                                      <m:r>
                                        <a:rPr lang="en-US" sz="2400" b="0" i="1" smtClean="0">
                                          <a:latin typeface="Cambria Math" panose="02040503050406030204" pitchFamily="18" charset="0"/>
                                        </a:rPr>
                                        <m:t>)</m:t>
                                      </m:r>
                                    </m:sup>
                                  </m:sSubSup>
                                </m:e>
                              </m:nary>
                            </m:e>
                          </m:d>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𝐷</m:t>
                              </m:r>
                            </m:e>
                          </m:acc>
                        </m:e>
                      </m:d>
                    </m:oMath>
                  </m:oMathPara>
                </a14:m>
                <a:endParaRPr lang="en-US" sz="2400" dirty="0"/>
              </a:p>
            </p:txBody>
          </p:sp>
        </mc:Choice>
        <mc:Fallback xmlns="">
          <p:sp>
            <p:nvSpPr>
              <p:cNvPr id="6" name="TextBox 5">
                <a:extLst>
                  <a:ext uri="{FF2B5EF4-FFF2-40B4-BE49-F238E27FC236}">
                    <a16:creationId xmlns:a16="http://schemas.microsoft.com/office/drawing/2014/main" id="{E6F30CF5-EE6E-5542-8A8F-2D2C70446D2B}"/>
                  </a:ext>
                </a:extLst>
              </p:cNvPr>
              <p:cNvSpPr txBox="1">
                <a:spLocks noRot="1" noChangeAspect="1" noMove="1" noResize="1" noEditPoints="1" noAdjustHandles="1" noChangeArrowheads="1" noChangeShapeType="1" noTextEdit="1"/>
              </p:cNvSpPr>
              <p:nvPr/>
            </p:nvSpPr>
            <p:spPr>
              <a:xfrm>
                <a:off x="609600" y="1950720"/>
                <a:ext cx="7891456" cy="938014"/>
              </a:xfrm>
              <a:prstGeom prst="rect">
                <a:avLst/>
              </a:prstGeom>
              <a:blipFill>
                <a:blip r:embed="rId3"/>
                <a:stretch>
                  <a:fillRect l="-483" t="-143243" b="-19189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286B798D-247A-BD45-8AE4-0F34432B0419}"/>
              </a:ext>
            </a:extLst>
          </p:cNvPr>
          <p:cNvPicPr>
            <a:picLocks noChangeAspect="1"/>
          </p:cNvPicPr>
          <p:nvPr/>
        </p:nvPicPr>
        <p:blipFill>
          <a:blip r:embed="rId4"/>
          <a:stretch>
            <a:fillRect/>
          </a:stretch>
        </p:blipFill>
        <p:spPr>
          <a:xfrm>
            <a:off x="1978209" y="3058052"/>
            <a:ext cx="4690815" cy="3702411"/>
          </a:xfrm>
          <a:prstGeom prst="rect">
            <a:avLst/>
          </a:prstGeom>
        </p:spPr>
      </p:pic>
      <p:cxnSp>
        <p:nvCxnSpPr>
          <p:cNvPr id="8" name="Straight Arrow Connector 7">
            <a:extLst>
              <a:ext uri="{FF2B5EF4-FFF2-40B4-BE49-F238E27FC236}">
                <a16:creationId xmlns:a16="http://schemas.microsoft.com/office/drawing/2014/main" id="{EF77EEFB-E99F-1D44-A316-452222CBE4A8}"/>
              </a:ext>
            </a:extLst>
          </p:cNvPr>
          <p:cNvCxnSpPr>
            <a:cxnSpLocks/>
          </p:cNvCxnSpPr>
          <p:nvPr/>
        </p:nvCxnSpPr>
        <p:spPr>
          <a:xfrm flipV="1">
            <a:off x="2011680" y="4668744"/>
            <a:ext cx="1650037" cy="68354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3429316-311F-324C-8621-4B2FB86E337B}"/>
              </a:ext>
            </a:extLst>
          </p:cNvPr>
          <p:cNvCxnSpPr>
            <a:cxnSpLocks/>
          </p:cNvCxnSpPr>
          <p:nvPr/>
        </p:nvCxnSpPr>
        <p:spPr>
          <a:xfrm flipH="1">
            <a:off x="5205984" y="4321510"/>
            <a:ext cx="1230759" cy="73817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1AD9ECD-F3F1-F642-A3B4-CDF87959E4CE}"/>
              </a:ext>
            </a:extLst>
          </p:cNvPr>
          <p:cNvSpPr txBox="1"/>
          <p:nvPr/>
        </p:nvSpPr>
        <p:spPr>
          <a:xfrm>
            <a:off x="207264" y="5119369"/>
            <a:ext cx="1877567" cy="923330"/>
          </a:xfrm>
          <a:prstGeom prst="rect">
            <a:avLst/>
          </a:prstGeom>
          <a:noFill/>
        </p:spPr>
        <p:txBody>
          <a:bodyPr wrap="square" rtlCol="0">
            <a:spAutoFit/>
          </a:bodyPr>
          <a:lstStyle/>
          <a:p>
            <a:r>
              <a:rPr lang="en-US" dirty="0">
                <a:solidFill>
                  <a:srgbClr val="0070C0"/>
                </a:solidFill>
              </a:rPr>
              <a:t>UIM Contributes at the ~10% level out to ~25 Hz</a:t>
            </a:r>
          </a:p>
        </p:txBody>
      </p:sp>
      <p:sp>
        <p:nvSpPr>
          <p:cNvPr id="11" name="TextBox 10">
            <a:extLst>
              <a:ext uri="{FF2B5EF4-FFF2-40B4-BE49-F238E27FC236}">
                <a16:creationId xmlns:a16="http://schemas.microsoft.com/office/drawing/2014/main" id="{5902C565-0D5E-9D42-9601-6BCC5ED44AEA}"/>
              </a:ext>
            </a:extLst>
          </p:cNvPr>
          <p:cNvSpPr txBox="1"/>
          <p:nvPr/>
        </p:nvSpPr>
        <p:spPr>
          <a:xfrm>
            <a:off x="6578534" y="3853532"/>
            <a:ext cx="2565466" cy="1477328"/>
          </a:xfrm>
          <a:prstGeom prst="rect">
            <a:avLst/>
          </a:prstGeom>
          <a:noFill/>
        </p:spPr>
        <p:txBody>
          <a:bodyPr wrap="square" rtlCol="0">
            <a:spAutoFit/>
          </a:bodyPr>
          <a:lstStyle/>
          <a:p>
            <a:r>
              <a:rPr lang="en-US" dirty="0">
                <a:solidFill>
                  <a:srgbClr val="0070C0"/>
                </a:solidFill>
              </a:rPr>
              <a:t>Vertical Blade Spring Twisting / Bending in L direction causes UIM contribution to spike back in to play at 150 Hz</a:t>
            </a:r>
          </a:p>
        </p:txBody>
      </p:sp>
      <p:sp>
        <p:nvSpPr>
          <p:cNvPr id="12" name="TextBox 11">
            <a:extLst>
              <a:ext uri="{FF2B5EF4-FFF2-40B4-BE49-F238E27FC236}">
                <a16:creationId xmlns:a16="http://schemas.microsoft.com/office/drawing/2014/main" id="{272C954E-52C4-9249-B0A0-F9CB8F7550E1}"/>
              </a:ext>
            </a:extLst>
          </p:cNvPr>
          <p:cNvSpPr txBox="1"/>
          <p:nvPr/>
        </p:nvSpPr>
        <p:spPr>
          <a:xfrm rot="3319583">
            <a:off x="3529003" y="4725402"/>
            <a:ext cx="1651442" cy="369332"/>
          </a:xfrm>
          <a:prstGeom prst="rect">
            <a:avLst/>
          </a:prstGeom>
          <a:noFill/>
        </p:spPr>
        <p:txBody>
          <a:bodyPr wrap="square" rtlCol="0">
            <a:spAutoFit/>
          </a:bodyPr>
          <a:lstStyle/>
          <a:p>
            <a:r>
              <a:rPr lang="en-US" dirty="0">
                <a:solidFill>
                  <a:srgbClr val="0070C0"/>
                </a:solidFill>
              </a:rPr>
              <a:t>(D*A</a:t>
            </a:r>
            <a:r>
              <a:rPr lang="en-US" baseline="-25000" dirty="0">
                <a:solidFill>
                  <a:srgbClr val="0070C0"/>
                </a:solidFill>
              </a:rPr>
              <a:t>u</a:t>
            </a:r>
            <a:r>
              <a:rPr lang="en-US" dirty="0">
                <a:solidFill>
                  <a:srgbClr val="0070C0"/>
                </a:solidFill>
              </a:rPr>
              <a:t>) / R</a:t>
            </a:r>
          </a:p>
        </p:txBody>
      </p:sp>
      <p:sp>
        <p:nvSpPr>
          <p:cNvPr id="15" name="TextBox 14">
            <a:extLst>
              <a:ext uri="{FF2B5EF4-FFF2-40B4-BE49-F238E27FC236}">
                <a16:creationId xmlns:a16="http://schemas.microsoft.com/office/drawing/2014/main" id="{B174E99B-1E04-3F44-8B9C-E7D41CABBF4A}"/>
              </a:ext>
            </a:extLst>
          </p:cNvPr>
          <p:cNvSpPr txBox="1"/>
          <p:nvPr/>
        </p:nvSpPr>
        <p:spPr>
          <a:xfrm>
            <a:off x="231648" y="2983082"/>
            <a:ext cx="1489510" cy="707886"/>
          </a:xfrm>
          <a:prstGeom prst="rect">
            <a:avLst/>
          </a:prstGeom>
          <a:noFill/>
        </p:spPr>
        <p:txBody>
          <a:bodyPr wrap="none" rtlCol="0">
            <a:spAutoFit/>
          </a:bodyPr>
          <a:lstStyle/>
          <a:p>
            <a:r>
              <a:rPr lang="en-US" sz="4000" b="1" dirty="0"/>
              <a:t>H1 O3</a:t>
            </a:r>
          </a:p>
        </p:txBody>
      </p:sp>
      <p:sp>
        <p:nvSpPr>
          <p:cNvPr id="17" name="TextBox 16">
            <a:extLst>
              <a:ext uri="{FF2B5EF4-FFF2-40B4-BE49-F238E27FC236}">
                <a16:creationId xmlns:a16="http://schemas.microsoft.com/office/drawing/2014/main" id="{98397D12-9811-4D43-BBD7-4071D0A34688}"/>
              </a:ext>
            </a:extLst>
          </p:cNvPr>
          <p:cNvSpPr txBox="1"/>
          <p:nvPr/>
        </p:nvSpPr>
        <p:spPr>
          <a:xfrm>
            <a:off x="225552" y="3528313"/>
            <a:ext cx="2017776" cy="1200329"/>
          </a:xfrm>
          <a:prstGeom prst="rect">
            <a:avLst/>
          </a:prstGeom>
          <a:noFill/>
        </p:spPr>
        <p:txBody>
          <a:bodyPr wrap="square" rtlCol="0">
            <a:spAutoFit/>
          </a:bodyPr>
          <a:lstStyle/>
          <a:p>
            <a:r>
              <a:rPr lang="en-US" dirty="0">
                <a:solidFill>
                  <a:schemeClr val="bg1">
                    <a:lumMod val="50000"/>
                  </a:schemeClr>
                </a:solidFill>
              </a:rPr>
              <a:t>Error contributions to the response function recapped from Slide 6</a:t>
            </a:r>
          </a:p>
        </p:txBody>
      </p:sp>
    </p:spTree>
    <p:extLst>
      <p:ext uri="{BB962C8B-B14F-4D97-AF65-F5344CB8AC3E}">
        <p14:creationId xmlns:p14="http://schemas.microsoft.com/office/powerpoint/2010/main" val="1534310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DEA6-1099-7A4A-A8B2-925D21B1A217}"/>
              </a:ext>
            </a:extLst>
          </p:cNvPr>
          <p:cNvSpPr>
            <a:spLocks noGrp="1"/>
          </p:cNvSpPr>
          <p:nvPr>
            <p:ph type="title"/>
          </p:nvPr>
        </p:nvSpPr>
        <p:spPr/>
        <p:txBody>
          <a:bodyPr>
            <a:normAutofit fontScale="90000"/>
          </a:bodyPr>
          <a:lstStyle/>
          <a:p>
            <a:r>
              <a:rPr lang="en-US" dirty="0"/>
              <a:t>I.1 Why do you care about the UIM?</a:t>
            </a:r>
          </a:p>
        </p:txBody>
      </p:sp>
      <p:sp>
        <p:nvSpPr>
          <p:cNvPr id="4" name="Date Placeholder 3">
            <a:extLst>
              <a:ext uri="{FF2B5EF4-FFF2-40B4-BE49-F238E27FC236}">
                <a16:creationId xmlns:a16="http://schemas.microsoft.com/office/drawing/2014/main" id="{790689A2-71E6-DC4D-8504-16A46525BC08}"/>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4FA7C469-0D95-B54A-BD92-FFF1586E7DDD}"/>
              </a:ext>
            </a:extLst>
          </p:cNvPr>
          <p:cNvSpPr>
            <a:spLocks noGrp="1"/>
          </p:cNvSpPr>
          <p:nvPr>
            <p:ph type="sldNum" sz="quarter" idx="12"/>
          </p:nvPr>
        </p:nvSpPr>
        <p:spPr/>
        <p:txBody>
          <a:bodyPr/>
          <a:lstStyle/>
          <a:p>
            <a:fld id="{70339496-BD1E-F648-8321-5C9A4B4A55FA}" type="slidenum">
              <a:rPr lang="en-US" smtClean="0"/>
              <a:t>7</a:t>
            </a:fld>
            <a:endParaRPr lang="en-US"/>
          </a:p>
        </p:txBody>
      </p:sp>
      <p:pic>
        <p:nvPicPr>
          <p:cNvPr id="7" name="Picture 6">
            <a:extLst>
              <a:ext uri="{FF2B5EF4-FFF2-40B4-BE49-F238E27FC236}">
                <a16:creationId xmlns:a16="http://schemas.microsoft.com/office/drawing/2014/main" id="{58B807CD-0960-7C4C-8FCF-FBD2D449B973}"/>
              </a:ext>
            </a:extLst>
          </p:cNvPr>
          <p:cNvPicPr>
            <a:picLocks noChangeAspect="1"/>
          </p:cNvPicPr>
          <p:nvPr/>
        </p:nvPicPr>
        <p:blipFill>
          <a:blip r:embed="rId2"/>
          <a:stretch>
            <a:fillRect/>
          </a:stretch>
        </p:blipFill>
        <p:spPr>
          <a:xfrm>
            <a:off x="1063809" y="590448"/>
            <a:ext cx="6607652" cy="6267552"/>
          </a:xfrm>
          <a:prstGeom prst="rect">
            <a:avLst/>
          </a:prstGeom>
        </p:spPr>
      </p:pic>
      <p:sp>
        <p:nvSpPr>
          <p:cNvPr id="8" name="TextBox 7">
            <a:extLst>
              <a:ext uri="{FF2B5EF4-FFF2-40B4-BE49-F238E27FC236}">
                <a16:creationId xmlns:a16="http://schemas.microsoft.com/office/drawing/2014/main" id="{1E204224-8086-E849-AF6E-A0E546CF7A63}"/>
              </a:ext>
            </a:extLst>
          </p:cNvPr>
          <p:cNvSpPr txBox="1"/>
          <p:nvPr/>
        </p:nvSpPr>
        <p:spPr>
          <a:xfrm>
            <a:off x="0" y="5973289"/>
            <a:ext cx="1628459" cy="646331"/>
          </a:xfrm>
          <a:prstGeom prst="rect">
            <a:avLst/>
          </a:prstGeom>
          <a:noFill/>
        </p:spPr>
        <p:txBody>
          <a:bodyPr wrap="none" rtlCol="0">
            <a:spAutoFit/>
          </a:bodyPr>
          <a:lstStyle/>
          <a:p>
            <a:r>
              <a:rPr lang="en-US" dirty="0"/>
              <a:t>Figure 4</a:t>
            </a:r>
          </a:p>
          <a:p>
            <a:r>
              <a:rPr lang="en-US" dirty="0"/>
              <a:t>from </a:t>
            </a:r>
            <a:r>
              <a:rPr lang="en-US" dirty="0">
                <a:hlinkClick r:id="rId3"/>
              </a:rPr>
              <a:t>P1900245</a:t>
            </a:r>
            <a:endParaRPr lang="en-US" dirty="0"/>
          </a:p>
        </p:txBody>
      </p:sp>
      <p:cxnSp>
        <p:nvCxnSpPr>
          <p:cNvPr id="10" name="Straight Arrow Connector 9">
            <a:extLst>
              <a:ext uri="{FF2B5EF4-FFF2-40B4-BE49-F238E27FC236}">
                <a16:creationId xmlns:a16="http://schemas.microsoft.com/office/drawing/2014/main" id="{B1D4A82E-16C4-1C4F-9C8D-6BFC8580EDAB}"/>
              </a:ext>
            </a:extLst>
          </p:cNvPr>
          <p:cNvCxnSpPr>
            <a:cxnSpLocks/>
          </p:cNvCxnSpPr>
          <p:nvPr/>
        </p:nvCxnSpPr>
        <p:spPr>
          <a:xfrm>
            <a:off x="1543792" y="2529444"/>
            <a:ext cx="1959429" cy="70064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9F18EF7-CFBA-FB46-814D-2CF3CEC6FE25}"/>
              </a:ext>
            </a:extLst>
          </p:cNvPr>
          <p:cNvCxnSpPr>
            <a:cxnSpLocks/>
          </p:cNvCxnSpPr>
          <p:nvPr/>
        </p:nvCxnSpPr>
        <p:spPr>
          <a:xfrm flipH="1">
            <a:off x="5543797" y="2992582"/>
            <a:ext cx="1795154" cy="60366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F055979-5EFE-594F-9434-DBB6D01D1C00}"/>
              </a:ext>
            </a:extLst>
          </p:cNvPr>
          <p:cNvSpPr txBox="1"/>
          <p:nvPr/>
        </p:nvSpPr>
        <p:spPr>
          <a:xfrm>
            <a:off x="0" y="1888177"/>
            <a:ext cx="1888177" cy="923330"/>
          </a:xfrm>
          <a:prstGeom prst="rect">
            <a:avLst/>
          </a:prstGeom>
          <a:noFill/>
        </p:spPr>
        <p:txBody>
          <a:bodyPr wrap="square" rtlCol="0">
            <a:spAutoFit/>
          </a:bodyPr>
          <a:lstStyle/>
          <a:p>
            <a:r>
              <a:rPr lang="en-US" dirty="0">
                <a:solidFill>
                  <a:srgbClr val="0070C0"/>
                </a:solidFill>
              </a:rPr>
              <a:t>UIM Contributes at the ~10% level out to ~25 Hz</a:t>
            </a:r>
          </a:p>
        </p:txBody>
      </p:sp>
      <p:sp>
        <p:nvSpPr>
          <p:cNvPr id="17" name="TextBox 16">
            <a:extLst>
              <a:ext uri="{FF2B5EF4-FFF2-40B4-BE49-F238E27FC236}">
                <a16:creationId xmlns:a16="http://schemas.microsoft.com/office/drawing/2014/main" id="{A199706A-FAB6-1F43-8CC3-E1669D8AC0EB}"/>
              </a:ext>
            </a:extLst>
          </p:cNvPr>
          <p:cNvSpPr txBox="1"/>
          <p:nvPr/>
        </p:nvSpPr>
        <p:spPr>
          <a:xfrm>
            <a:off x="7431974" y="2111828"/>
            <a:ext cx="1795153" cy="2031325"/>
          </a:xfrm>
          <a:prstGeom prst="rect">
            <a:avLst/>
          </a:prstGeom>
          <a:noFill/>
        </p:spPr>
        <p:txBody>
          <a:bodyPr wrap="square" rtlCol="0">
            <a:spAutoFit/>
          </a:bodyPr>
          <a:lstStyle/>
          <a:p>
            <a:r>
              <a:rPr lang="en-US" dirty="0">
                <a:solidFill>
                  <a:srgbClr val="0070C0"/>
                </a:solidFill>
              </a:rPr>
              <a:t>Vertical Blade Spring Twisting / Bending in L direction causes UIM contribution to spike back in to play at 150 Hz</a:t>
            </a:r>
          </a:p>
        </p:txBody>
      </p:sp>
      <p:sp>
        <p:nvSpPr>
          <p:cNvPr id="19" name="TextBox 18">
            <a:extLst>
              <a:ext uri="{FF2B5EF4-FFF2-40B4-BE49-F238E27FC236}">
                <a16:creationId xmlns:a16="http://schemas.microsoft.com/office/drawing/2014/main" id="{BC7F86B2-87E4-E745-ACE4-1F9A0F724932}"/>
              </a:ext>
            </a:extLst>
          </p:cNvPr>
          <p:cNvSpPr txBox="1"/>
          <p:nvPr/>
        </p:nvSpPr>
        <p:spPr>
          <a:xfrm>
            <a:off x="0" y="605642"/>
            <a:ext cx="1489510" cy="707886"/>
          </a:xfrm>
          <a:prstGeom prst="rect">
            <a:avLst/>
          </a:prstGeom>
          <a:noFill/>
        </p:spPr>
        <p:txBody>
          <a:bodyPr wrap="none" rtlCol="0">
            <a:spAutoFit/>
          </a:bodyPr>
          <a:lstStyle/>
          <a:p>
            <a:r>
              <a:rPr lang="en-US" sz="4000" b="1" dirty="0"/>
              <a:t>H1 O3</a:t>
            </a:r>
          </a:p>
        </p:txBody>
      </p:sp>
      <p:sp>
        <p:nvSpPr>
          <p:cNvPr id="20" name="TextBox 19">
            <a:extLst>
              <a:ext uri="{FF2B5EF4-FFF2-40B4-BE49-F238E27FC236}">
                <a16:creationId xmlns:a16="http://schemas.microsoft.com/office/drawing/2014/main" id="{EFCF89B0-F801-AA44-80E2-7FB2D7435D65}"/>
              </a:ext>
            </a:extLst>
          </p:cNvPr>
          <p:cNvSpPr txBox="1"/>
          <p:nvPr/>
        </p:nvSpPr>
        <p:spPr>
          <a:xfrm rot="3319583">
            <a:off x="3333988" y="3040083"/>
            <a:ext cx="1117614" cy="369332"/>
          </a:xfrm>
          <a:prstGeom prst="rect">
            <a:avLst/>
          </a:prstGeom>
          <a:noFill/>
        </p:spPr>
        <p:txBody>
          <a:bodyPr wrap="none" rtlCol="0">
            <a:spAutoFit/>
          </a:bodyPr>
          <a:lstStyle/>
          <a:p>
            <a:r>
              <a:rPr lang="en-US" dirty="0">
                <a:solidFill>
                  <a:srgbClr val="0070C0"/>
                </a:solidFill>
              </a:rPr>
              <a:t>(D*A</a:t>
            </a:r>
            <a:r>
              <a:rPr lang="en-US" baseline="-25000" dirty="0">
                <a:solidFill>
                  <a:srgbClr val="0070C0"/>
                </a:solidFill>
              </a:rPr>
              <a:t>u</a:t>
            </a:r>
            <a:r>
              <a:rPr lang="en-US" dirty="0">
                <a:solidFill>
                  <a:srgbClr val="0070C0"/>
                </a:solidFill>
              </a:rPr>
              <a:t>) / R</a:t>
            </a:r>
          </a:p>
        </p:txBody>
      </p:sp>
      <p:sp>
        <p:nvSpPr>
          <p:cNvPr id="21" name="TextBox 20">
            <a:extLst>
              <a:ext uri="{FF2B5EF4-FFF2-40B4-BE49-F238E27FC236}">
                <a16:creationId xmlns:a16="http://schemas.microsoft.com/office/drawing/2014/main" id="{A865A716-F2C4-414B-BFB2-4711F7988981}"/>
              </a:ext>
            </a:extLst>
          </p:cNvPr>
          <p:cNvSpPr txBox="1"/>
          <p:nvPr/>
        </p:nvSpPr>
        <p:spPr>
          <a:xfrm rot="2442206">
            <a:off x="4103904" y="2183080"/>
            <a:ext cx="1117614" cy="369332"/>
          </a:xfrm>
          <a:prstGeom prst="rect">
            <a:avLst/>
          </a:prstGeom>
          <a:noFill/>
        </p:spPr>
        <p:txBody>
          <a:bodyPr wrap="none" rtlCol="0">
            <a:spAutoFit/>
          </a:bodyPr>
          <a:lstStyle/>
          <a:p>
            <a:r>
              <a:rPr lang="en-US" dirty="0">
                <a:solidFill>
                  <a:schemeClr val="accent2"/>
                </a:solidFill>
              </a:rPr>
              <a:t>(D*A</a:t>
            </a:r>
            <a:r>
              <a:rPr lang="en-US" baseline="-25000" dirty="0">
                <a:solidFill>
                  <a:schemeClr val="accent2"/>
                </a:solidFill>
              </a:rPr>
              <a:t>p</a:t>
            </a:r>
            <a:r>
              <a:rPr lang="en-US" dirty="0">
                <a:solidFill>
                  <a:schemeClr val="accent2"/>
                </a:solidFill>
              </a:rPr>
              <a:t>) / R</a:t>
            </a:r>
          </a:p>
        </p:txBody>
      </p:sp>
      <p:sp>
        <p:nvSpPr>
          <p:cNvPr id="22" name="TextBox 21">
            <a:extLst>
              <a:ext uri="{FF2B5EF4-FFF2-40B4-BE49-F238E27FC236}">
                <a16:creationId xmlns:a16="http://schemas.microsoft.com/office/drawing/2014/main" id="{E5A60433-A58F-2241-8384-565EA6362D92}"/>
              </a:ext>
            </a:extLst>
          </p:cNvPr>
          <p:cNvSpPr txBox="1"/>
          <p:nvPr/>
        </p:nvSpPr>
        <p:spPr>
          <a:xfrm>
            <a:off x="5915314" y="2133599"/>
            <a:ext cx="1041888" cy="369332"/>
          </a:xfrm>
          <a:prstGeom prst="rect">
            <a:avLst/>
          </a:prstGeom>
          <a:noFill/>
        </p:spPr>
        <p:txBody>
          <a:bodyPr wrap="none" rtlCol="0">
            <a:spAutoFit/>
          </a:bodyPr>
          <a:lstStyle/>
          <a:p>
            <a:r>
              <a:rPr lang="en-US" dirty="0">
                <a:solidFill>
                  <a:schemeClr val="accent6"/>
                </a:solidFill>
              </a:rPr>
              <a:t>(D*A</a:t>
            </a:r>
            <a:r>
              <a:rPr lang="en-US" baseline="-25000" dirty="0">
                <a:solidFill>
                  <a:schemeClr val="accent6"/>
                </a:solidFill>
              </a:rPr>
              <a:t>T</a:t>
            </a:r>
            <a:r>
              <a:rPr lang="en-US" dirty="0">
                <a:solidFill>
                  <a:schemeClr val="accent6"/>
                </a:solidFill>
              </a:rPr>
              <a:t>)/ R</a:t>
            </a:r>
          </a:p>
        </p:txBody>
      </p:sp>
      <p:sp>
        <p:nvSpPr>
          <p:cNvPr id="23" name="TextBox 22">
            <a:extLst>
              <a:ext uri="{FF2B5EF4-FFF2-40B4-BE49-F238E27FC236}">
                <a16:creationId xmlns:a16="http://schemas.microsoft.com/office/drawing/2014/main" id="{877D5B07-CD24-4A49-B58D-3E8235C69CC2}"/>
              </a:ext>
            </a:extLst>
          </p:cNvPr>
          <p:cNvSpPr txBox="1"/>
          <p:nvPr/>
        </p:nvSpPr>
        <p:spPr>
          <a:xfrm>
            <a:off x="7065242" y="1407224"/>
            <a:ext cx="976549" cy="369332"/>
          </a:xfrm>
          <a:prstGeom prst="rect">
            <a:avLst/>
          </a:prstGeom>
          <a:noFill/>
        </p:spPr>
        <p:txBody>
          <a:bodyPr wrap="none" rtlCol="0">
            <a:spAutoFit/>
          </a:bodyPr>
          <a:lstStyle/>
          <a:p>
            <a:r>
              <a:rPr lang="en-US" dirty="0">
                <a:solidFill>
                  <a:srgbClr val="7030A0"/>
                </a:solidFill>
              </a:rPr>
              <a:t>(1/C) / R</a:t>
            </a:r>
          </a:p>
        </p:txBody>
      </p:sp>
    </p:spTree>
    <p:extLst>
      <p:ext uri="{BB962C8B-B14F-4D97-AF65-F5344CB8AC3E}">
        <p14:creationId xmlns:p14="http://schemas.microsoft.com/office/powerpoint/2010/main" val="3582174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5A08C90-0BC7-A540-BC3B-CB47C05CE454}"/>
              </a:ext>
            </a:extLst>
          </p:cNvPr>
          <p:cNvPicPr>
            <a:picLocks noChangeAspect="1"/>
          </p:cNvPicPr>
          <p:nvPr/>
        </p:nvPicPr>
        <p:blipFill>
          <a:blip r:embed="rId2"/>
          <a:stretch>
            <a:fillRect/>
          </a:stretch>
        </p:blipFill>
        <p:spPr>
          <a:xfrm>
            <a:off x="0" y="644290"/>
            <a:ext cx="9144000" cy="6179019"/>
          </a:xfrm>
          <a:prstGeom prst="rect">
            <a:avLst/>
          </a:prstGeom>
        </p:spPr>
      </p:pic>
      <p:sp>
        <p:nvSpPr>
          <p:cNvPr id="2" name="Title 1">
            <a:extLst>
              <a:ext uri="{FF2B5EF4-FFF2-40B4-BE49-F238E27FC236}">
                <a16:creationId xmlns:a16="http://schemas.microsoft.com/office/drawing/2014/main" id="{DF55BB5B-F348-654D-ABAF-59BB8430B2D8}"/>
              </a:ext>
            </a:extLst>
          </p:cNvPr>
          <p:cNvSpPr>
            <a:spLocks noGrp="1"/>
          </p:cNvSpPr>
          <p:nvPr>
            <p:ph type="title"/>
          </p:nvPr>
        </p:nvSpPr>
        <p:spPr/>
        <p:txBody>
          <a:bodyPr>
            <a:normAutofit fontScale="90000"/>
          </a:bodyPr>
          <a:lstStyle/>
          <a:p>
            <a:r>
              <a:rPr lang="en-US" dirty="0"/>
              <a:t>I.8 Sys. Error R as a result of A</a:t>
            </a:r>
            <a:r>
              <a:rPr lang="en-US" baseline="-25000" dirty="0"/>
              <a:t>UIM</a:t>
            </a:r>
            <a:r>
              <a:rPr lang="en-US" dirty="0"/>
              <a:t> Error</a:t>
            </a:r>
          </a:p>
        </p:txBody>
      </p:sp>
      <p:sp>
        <p:nvSpPr>
          <p:cNvPr id="4" name="Date Placeholder 3">
            <a:extLst>
              <a:ext uri="{FF2B5EF4-FFF2-40B4-BE49-F238E27FC236}">
                <a16:creationId xmlns:a16="http://schemas.microsoft.com/office/drawing/2014/main" id="{3C59FD4C-B120-AD42-82EF-FE6263D5A503}"/>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07929881-2077-CE4C-9FEF-D44820C28991}"/>
              </a:ext>
            </a:extLst>
          </p:cNvPr>
          <p:cNvSpPr>
            <a:spLocks noGrp="1"/>
          </p:cNvSpPr>
          <p:nvPr>
            <p:ph type="sldNum" sz="quarter" idx="12"/>
          </p:nvPr>
        </p:nvSpPr>
        <p:spPr/>
        <p:txBody>
          <a:bodyPr/>
          <a:lstStyle/>
          <a:p>
            <a:fld id="{70339496-BD1E-F648-8321-5C9A4B4A55FA}" type="slidenum">
              <a:rPr lang="en-US" smtClean="0"/>
              <a:t>70</a:t>
            </a:fld>
            <a:endParaRPr lang="en-US"/>
          </a:p>
        </p:txBody>
      </p:sp>
      <p:sp>
        <p:nvSpPr>
          <p:cNvPr id="11" name="TextBox 10">
            <a:extLst>
              <a:ext uri="{FF2B5EF4-FFF2-40B4-BE49-F238E27FC236}">
                <a16:creationId xmlns:a16="http://schemas.microsoft.com/office/drawing/2014/main" id="{6EAE470F-A8FF-AD40-923E-FC5FF95D1B09}"/>
              </a:ext>
            </a:extLst>
          </p:cNvPr>
          <p:cNvSpPr txBox="1"/>
          <p:nvPr/>
        </p:nvSpPr>
        <p:spPr>
          <a:xfrm>
            <a:off x="963168" y="1011936"/>
            <a:ext cx="4311821" cy="369332"/>
          </a:xfrm>
          <a:prstGeom prst="rect">
            <a:avLst/>
          </a:prstGeom>
          <a:noFill/>
        </p:spPr>
        <p:txBody>
          <a:bodyPr wrap="none" rtlCol="0">
            <a:spAutoFit/>
          </a:bodyPr>
          <a:lstStyle/>
          <a:p>
            <a:r>
              <a:rPr lang="en-US" dirty="0"/>
              <a:t>*Sigh*. Well, the contribution is quite small.</a:t>
            </a:r>
          </a:p>
        </p:txBody>
      </p:sp>
      <p:cxnSp>
        <p:nvCxnSpPr>
          <p:cNvPr id="13" name="Straight Arrow Connector 12">
            <a:extLst>
              <a:ext uri="{FF2B5EF4-FFF2-40B4-BE49-F238E27FC236}">
                <a16:creationId xmlns:a16="http://schemas.microsoft.com/office/drawing/2014/main" id="{FE3B5A21-CCFB-0C43-A6E5-DB1A352E8492}"/>
              </a:ext>
            </a:extLst>
          </p:cNvPr>
          <p:cNvCxnSpPr>
            <a:cxnSpLocks/>
          </p:cNvCxnSpPr>
          <p:nvPr/>
        </p:nvCxnSpPr>
        <p:spPr>
          <a:xfrm flipV="1">
            <a:off x="3560064" y="2182368"/>
            <a:ext cx="0" cy="902208"/>
          </a:xfrm>
          <a:prstGeom prst="straightConnector1">
            <a:avLst/>
          </a:prstGeom>
          <a:ln w="38100">
            <a:solidFill>
              <a:schemeClr val="tx1"/>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F5A2301-3D1A-6F4A-A06F-C9FBFB90FADA}"/>
              </a:ext>
            </a:extLst>
          </p:cNvPr>
          <p:cNvCxnSpPr>
            <a:cxnSpLocks/>
          </p:cNvCxnSpPr>
          <p:nvPr/>
        </p:nvCxnSpPr>
        <p:spPr>
          <a:xfrm>
            <a:off x="3273552" y="1572768"/>
            <a:ext cx="0" cy="621792"/>
          </a:xfrm>
          <a:prstGeom prst="straightConnector1">
            <a:avLst/>
          </a:prstGeom>
          <a:ln w="38100">
            <a:solidFill>
              <a:schemeClr val="tx1"/>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FDA100-3DE3-8840-A099-94BC679F4621}"/>
              </a:ext>
            </a:extLst>
          </p:cNvPr>
          <p:cNvSpPr txBox="1"/>
          <p:nvPr/>
        </p:nvSpPr>
        <p:spPr>
          <a:xfrm>
            <a:off x="3621024" y="2548128"/>
            <a:ext cx="829073" cy="369332"/>
          </a:xfrm>
          <a:prstGeom prst="rect">
            <a:avLst/>
          </a:prstGeom>
          <a:noFill/>
        </p:spPr>
        <p:txBody>
          <a:bodyPr wrap="none" rtlCol="0">
            <a:spAutoFit/>
          </a:bodyPr>
          <a:lstStyle/>
          <a:p>
            <a:r>
              <a:rPr lang="en-US" dirty="0"/>
              <a:t>-0.15%</a:t>
            </a:r>
          </a:p>
        </p:txBody>
      </p:sp>
      <p:sp>
        <p:nvSpPr>
          <p:cNvPr id="18" name="TextBox 17">
            <a:extLst>
              <a:ext uri="{FF2B5EF4-FFF2-40B4-BE49-F238E27FC236}">
                <a16:creationId xmlns:a16="http://schemas.microsoft.com/office/drawing/2014/main" id="{1561575D-66B1-2648-85BF-954F6173BB75}"/>
              </a:ext>
            </a:extLst>
          </p:cNvPr>
          <p:cNvSpPr txBox="1"/>
          <p:nvPr/>
        </p:nvSpPr>
        <p:spPr>
          <a:xfrm>
            <a:off x="2176272" y="1530096"/>
            <a:ext cx="756938" cy="369332"/>
          </a:xfrm>
          <a:prstGeom prst="rect">
            <a:avLst/>
          </a:prstGeom>
          <a:noFill/>
        </p:spPr>
        <p:txBody>
          <a:bodyPr wrap="none" rtlCol="0">
            <a:spAutoFit/>
          </a:bodyPr>
          <a:lstStyle/>
          <a:p>
            <a:r>
              <a:rPr lang="en-US" dirty="0"/>
              <a:t>+0.1%</a:t>
            </a:r>
          </a:p>
        </p:txBody>
      </p:sp>
      <p:cxnSp>
        <p:nvCxnSpPr>
          <p:cNvPr id="20" name="Straight Arrow Connector 19">
            <a:extLst>
              <a:ext uri="{FF2B5EF4-FFF2-40B4-BE49-F238E27FC236}">
                <a16:creationId xmlns:a16="http://schemas.microsoft.com/office/drawing/2014/main" id="{CE22D1C5-8F8D-EF41-B50B-B2513867B4EF}"/>
              </a:ext>
            </a:extLst>
          </p:cNvPr>
          <p:cNvCxnSpPr>
            <a:cxnSpLocks/>
          </p:cNvCxnSpPr>
          <p:nvPr/>
        </p:nvCxnSpPr>
        <p:spPr>
          <a:xfrm>
            <a:off x="4261104" y="3974592"/>
            <a:ext cx="0" cy="1072896"/>
          </a:xfrm>
          <a:prstGeom prst="straightConnector1">
            <a:avLst/>
          </a:prstGeom>
          <a:ln w="38100">
            <a:solidFill>
              <a:schemeClr val="tx1"/>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B30D8A4-A4E0-B64E-B973-9B5DCC4B2F1F}"/>
              </a:ext>
            </a:extLst>
          </p:cNvPr>
          <p:cNvCxnSpPr>
            <a:cxnSpLocks/>
          </p:cNvCxnSpPr>
          <p:nvPr/>
        </p:nvCxnSpPr>
        <p:spPr>
          <a:xfrm flipV="1">
            <a:off x="4498848" y="5047488"/>
            <a:ext cx="0" cy="365760"/>
          </a:xfrm>
          <a:prstGeom prst="straightConnector1">
            <a:avLst/>
          </a:prstGeom>
          <a:ln w="38100">
            <a:solidFill>
              <a:schemeClr val="tx1"/>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9442A5E-0A2F-9A4F-84C3-CE2F5F6A69A9}"/>
              </a:ext>
            </a:extLst>
          </p:cNvPr>
          <p:cNvSpPr txBox="1"/>
          <p:nvPr/>
        </p:nvSpPr>
        <p:spPr>
          <a:xfrm>
            <a:off x="4389120" y="4084320"/>
            <a:ext cx="1107996" cy="369332"/>
          </a:xfrm>
          <a:prstGeom prst="rect">
            <a:avLst/>
          </a:prstGeom>
          <a:noFill/>
        </p:spPr>
        <p:txBody>
          <a:bodyPr wrap="none" rtlCol="0">
            <a:spAutoFit/>
          </a:bodyPr>
          <a:lstStyle/>
          <a:p>
            <a:r>
              <a:rPr lang="en-US" dirty="0"/>
              <a:t>+0.09 deg</a:t>
            </a:r>
          </a:p>
        </p:txBody>
      </p:sp>
      <p:sp>
        <p:nvSpPr>
          <p:cNvPr id="39" name="TextBox 38">
            <a:extLst>
              <a:ext uri="{FF2B5EF4-FFF2-40B4-BE49-F238E27FC236}">
                <a16:creationId xmlns:a16="http://schemas.microsoft.com/office/drawing/2014/main" id="{A764EF12-79C3-3947-B1B8-FD3908E9C9E0}"/>
              </a:ext>
            </a:extLst>
          </p:cNvPr>
          <p:cNvSpPr txBox="1"/>
          <p:nvPr/>
        </p:nvSpPr>
        <p:spPr>
          <a:xfrm>
            <a:off x="4882896" y="5102352"/>
            <a:ext cx="1063112" cy="369332"/>
          </a:xfrm>
          <a:prstGeom prst="rect">
            <a:avLst/>
          </a:prstGeom>
          <a:noFill/>
        </p:spPr>
        <p:txBody>
          <a:bodyPr wrap="none" rtlCol="0">
            <a:spAutoFit/>
          </a:bodyPr>
          <a:lstStyle/>
          <a:p>
            <a:r>
              <a:rPr lang="en-US" dirty="0"/>
              <a:t>-0.03 deg</a:t>
            </a:r>
          </a:p>
        </p:txBody>
      </p:sp>
      <p:sp>
        <p:nvSpPr>
          <p:cNvPr id="40" name="TextBox 39">
            <a:extLst>
              <a:ext uri="{FF2B5EF4-FFF2-40B4-BE49-F238E27FC236}">
                <a16:creationId xmlns:a16="http://schemas.microsoft.com/office/drawing/2014/main" id="{725805D8-F527-BC44-A8CA-E235D6B5BD0A}"/>
              </a:ext>
            </a:extLst>
          </p:cNvPr>
          <p:cNvSpPr txBox="1"/>
          <p:nvPr/>
        </p:nvSpPr>
        <p:spPr>
          <a:xfrm>
            <a:off x="1956816" y="5858256"/>
            <a:ext cx="6901056" cy="369332"/>
          </a:xfrm>
          <a:prstGeom prst="rect">
            <a:avLst/>
          </a:prstGeom>
          <a:noFill/>
        </p:spPr>
        <p:txBody>
          <a:bodyPr wrap="none" rtlCol="0">
            <a:spAutoFit/>
          </a:bodyPr>
          <a:lstStyle/>
          <a:p>
            <a:r>
              <a:rPr lang="en-US" dirty="0"/>
              <a:t>And the error caused by switching *between* the states is even smaller.</a:t>
            </a:r>
          </a:p>
        </p:txBody>
      </p:sp>
    </p:spTree>
    <p:extLst>
      <p:ext uri="{BB962C8B-B14F-4D97-AF65-F5344CB8AC3E}">
        <p14:creationId xmlns:p14="http://schemas.microsoft.com/office/powerpoint/2010/main" val="31567155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D2525-CC57-884F-BCDF-BC2178D09432}"/>
              </a:ext>
            </a:extLst>
          </p:cNvPr>
          <p:cNvSpPr>
            <a:spLocks noGrp="1"/>
          </p:cNvSpPr>
          <p:nvPr>
            <p:ph idx="1"/>
          </p:nvPr>
        </p:nvSpPr>
        <p:spPr>
          <a:xfrm>
            <a:off x="250698" y="1216024"/>
            <a:ext cx="8686038" cy="5050664"/>
          </a:xfrm>
        </p:spPr>
        <p:txBody>
          <a:bodyPr>
            <a:normAutofit fontScale="85000" lnSpcReduction="20000"/>
          </a:bodyPr>
          <a:lstStyle/>
          <a:p>
            <a:r>
              <a:rPr lang="en-US" b="1" dirty="0"/>
              <a:t>The executive summary: </a:t>
            </a:r>
            <a:r>
              <a:rPr lang="en-US" dirty="0"/>
              <a:t>non-Jeff’s everywhere whom guessed the answer ahead of time are vindicated in that the UIM electronics error -- either from differences in compensation between states, or poor compensation in general – doesn’t substantially contribute to the response function systematic error.</a:t>
            </a:r>
          </a:p>
          <a:p>
            <a:endParaRPr lang="en-US" dirty="0"/>
          </a:p>
          <a:p>
            <a:r>
              <a:rPr lang="en-US" dirty="0"/>
              <a:t>We may safely proceed with O3B chunk 1 uncertainty budget development without including this systematic error.</a:t>
            </a:r>
          </a:p>
          <a:p>
            <a:pPr lvl="1"/>
            <a:r>
              <a:rPr lang="en-US" dirty="0"/>
              <a:t>Note that this would have *not* been “covered” by the GPR even it it were non-negligible.</a:t>
            </a:r>
          </a:p>
          <a:p>
            <a:endParaRPr lang="en-US" dirty="0"/>
          </a:p>
          <a:p>
            <a:r>
              <a:rPr lang="en-US" dirty="0"/>
              <a:t>BUT: we’ve now learned many valuable lessons about:</a:t>
            </a:r>
          </a:p>
          <a:p>
            <a:pPr lvl="1"/>
            <a:r>
              <a:rPr lang="en-US" dirty="0"/>
              <a:t>How to take the right measurement of a coil driver</a:t>
            </a:r>
          </a:p>
          <a:p>
            <a:pPr lvl="1"/>
            <a:r>
              <a:rPr lang="en-US" dirty="0"/>
              <a:t>How to make sense of a fit to data using rough analytic expectations from converting a circuit diagram in to a collective transfer function</a:t>
            </a:r>
          </a:p>
          <a:p>
            <a:pPr lvl="1"/>
            <a:r>
              <a:rPr lang="en-US" dirty="0"/>
              <a:t>How bad the compensation is for the UIM  driver response</a:t>
            </a:r>
          </a:p>
          <a:p>
            <a:pPr lvl="1"/>
            <a:r>
              <a:rPr lang="en-US" dirty="0"/>
              <a:t>How to propagate electronics errors to the response function</a:t>
            </a:r>
          </a:p>
        </p:txBody>
      </p:sp>
      <p:sp>
        <p:nvSpPr>
          <p:cNvPr id="4" name="Date Placeholder 3">
            <a:extLst>
              <a:ext uri="{FF2B5EF4-FFF2-40B4-BE49-F238E27FC236}">
                <a16:creationId xmlns:a16="http://schemas.microsoft.com/office/drawing/2014/main" id="{747D13E5-0D97-164C-9015-A02693F8F8D0}"/>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99CA4C40-0120-D647-B3E5-C30272FCC06D}"/>
              </a:ext>
            </a:extLst>
          </p:cNvPr>
          <p:cNvSpPr>
            <a:spLocks noGrp="1"/>
          </p:cNvSpPr>
          <p:nvPr>
            <p:ph type="sldNum" sz="quarter" idx="12"/>
          </p:nvPr>
        </p:nvSpPr>
        <p:spPr/>
        <p:txBody>
          <a:bodyPr/>
          <a:lstStyle/>
          <a:p>
            <a:fld id="{70339496-BD1E-F648-8321-5C9A4B4A55FA}" type="slidenum">
              <a:rPr lang="en-US" smtClean="0"/>
              <a:t>71</a:t>
            </a:fld>
            <a:endParaRPr lang="en-US"/>
          </a:p>
        </p:txBody>
      </p:sp>
      <p:sp>
        <p:nvSpPr>
          <p:cNvPr id="6" name="Title 1">
            <a:extLst>
              <a:ext uri="{FF2B5EF4-FFF2-40B4-BE49-F238E27FC236}">
                <a16:creationId xmlns:a16="http://schemas.microsoft.com/office/drawing/2014/main" id="{124C461F-1A06-D54D-80B3-221A76E2587F}"/>
              </a:ext>
            </a:extLst>
          </p:cNvPr>
          <p:cNvSpPr>
            <a:spLocks noGrp="1"/>
          </p:cNvSpPr>
          <p:nvPr>
            <p:ph type="title"/>
          </p:nvPr>
        </p:nvSpPr>
        <p:spPr/>
        <p:txBody>
          <a:bodyPr>
            <a:normAutofit fontScale="90000"/>
          </a:bodyPr>
          <a:lstStyle/>
          <a:p>
            <a:r>
              <a:rPr lang="en-US" dirty="0"/>
              <a:t>I.8 UIM Electronics Error Conclusions</a:t>
            </a:r>
          </a:p>
        </p:txBody>
      </p:sp>
    </p:spTree>
    <p:extLst>
      <p:ext uri="{BB962C8B-B14F-4D97-AF65-F5344CB8AC3E}">
        <p14:creationId xmlns:p14="http://schemas.microsoft.com/office/powerpoint/2010/main" val="18735777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EE8F557-1798-9943-995C-192EFDC0629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BAE55B52-9BC7-0840-9AE5-25B21519CC9D}"/>
              </a:ext>
            </a:extLst>
          </p:cNvPr>
          <p:cNvSpPr>
            <a:spLocks noGrp="1"/>
          </p:cNvSpPr>
          <p:nvPr>
            <p:ph type="sldNum" sz="quarter" idx="12"/>
          </p:nvPr>
        </p:nvSpPr>
        <p:spPr/>
        <p:txBody>
          <a:bodyPr/>
          <a:lstStyle/>
          <a:p>
            <a:fld id="{70339496-BD1E-F648-8321-5C9A4B4A55FA}" type="slidenum">
              <a:rPr lang="en-US" smtClean="0"/>
              <a:t>72</a:t>
            </a:fld>
            <a:endParaRPr lang="en-US"/>
          </a:p>
        </p:txBody>
      </p:sp>
      <p:sp>
        <p:nvSpPr>
          <p:cNvPr id="6" name="Title 1">
            <a:extLst>
              <a:ext uri="{FF2B5EF4-FFF2-40B4-BE49-F238E27FC236}">
                <a16:creationId xmlns:a16="http://schemas.microsoft.com/office/drawing/2014/main" id="{AF2EC550-CE01-0545-9005-6835DFBE7F5C}"/>
              </a:ext>
            </a:extLst>
          </p:cNvPr>
          <p:cNvSpPr txBox="1">
            <a:spLocks/>
          </p:cNvSpPr>
          <p:nvPr/>
        </p:nvSpPr>
        <p:spPr>
          <a:xfrm>
            <a:off x="0" y="2303813"/>
            <a:ext cx="9144000" cy="1973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PART II: </a:t>
            </a:r>
            <a:br>
              <a:rPr lang="en-US" dirty="0"/>
            </a:br>
            <a:r>
              <a:rPr lang="en-US" dirty="0"/>
              <a:t>The OMC Whitening Chassis, </a:t>
            </a:r>
            <a:br>
              <a:rPr lang="en-US" dirty="0"/>
            </a:br>
            <a:r>
              <a:rPr lang="en-US" dirty="0"/>
              <a:t>from Mar 16 to 27 2020</a:t>
            </a:r>
          </a:p>
        </p:txBody>
      </p:sp>
    </p:spTree>
    <p:extLst>
      <p:ext uri="{BB962C8B-B14F-4D97-AF65-F5344CB8AC3E}">
        <p14:creationId xmlns:p14="http://schemas.microsoft.com/office/powerpoint/2010/main" val="34148411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lnSpcReduction="10000"/>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solidFill>
                  <a:schemeClr val="bg1">
                    <a:lumMod val="50000"/>
                  </a:schemeClr>
                </a:solidFill>
              </a:rPr>
              <a:t>PART I: The ETMX UIM Driver, from Nov 27 to Dec 03 2019</a:t>
            </a:r>
          </a:p>
          <a:p>
            <a:pPr marL="971550" lvl="1" indent="-514350">
              <a:buFont typeface="+mj-lt"/>
              <a:buAutoNum type="arabicPeriod"/>
            </a:pPr>
            <a:endParaRPr lang="en-US" dirty="0">
              <a:solidFill>
                <a:schemeClr val="bg1">
                  <a:lumMod val="50000"/>
                </a:schemeClr>
              </a:solidFill>
            </a:endParaRPr>
          </a:p>
          <a:p>
            <a:pPr marL="0" indent="0">
              <a:buNone/>
            </a:pPr>
            <a:r>
              <a:rPr lang="en-US" dirty="0"/>
              <a:t>PART II: The OMC Whitening Chassis, from Mar 16 to 27 2020</a:t>
            </a:r>
          </a:p>
          <a:p>
            <a:pPr marL="971550" lvl="1" indent="-514350">
              <a:buFont typeface="+mj-lt"/>
              <a:buAutoNum type="arabicPeriod"/>
            </a:pPr>
            <a:r>
              <a:rPr lang="en-US" dirty="0"/>
              <a:t>What’s the issue?</a:t>
            </a:r>
          </a:p>
          <a:p>
            <a:pPr marL="971550" lvl="1" indent="-514350">
              <a:buFont typeface="+mj-lt"/>
              <a:buAutoNum type="arabicPeriod"/>
            </a:pPr>
            <a:r>
              <a:rPr lang="en-US" dirty="0"/>
              <a:t>Game Plan / Review of the Original Data</a:t>
            </a:r>
          </a:p>
          <a:p>
            <a:pPr marL="971550" lvl="1" indent="-514350">
              <a:buFont typeface="+mj-lt"/>
              <a:buAutoNum type="arabicPeriod"/>
            </a:pPr>
            <a:r>
              <a:rPr lang="en-US" dirty="0"/>
              <a:t>Review of the Circuit</a:t>
            </a:r>
          </a:p>
          <a:p>
            <a:pPr marL="971550" lvl="1" indent="-514350">
              <a:buFont typeface="+mj-lt"/>
              <a:buAutoNum type="arabicPeriod"/>
            </a:pPr>
            <a:r>
              <a:rPr lang="en-US" dirty="0"/>
              <a:t>Review of the Existing Compensation Scheme</a:t>
            </a:r>
          </a:p>
          <a:p>
            <a:pPr marL="971550" lvl="1" indent="-514350">
              <a:buFont typeface="+mj-lt"/>
              <a:buAutoNum type="arabicPeriod"/>
            </a:pPr>
            <a:r>
              <a:rPr lang="en-US" dirty="0"/>
              <a:t>Fitting and Predicting the Response Function Systematic Error</a:t>
            </a:r>
          </a:p>
          <a:p>
            <a:pPr marL="971550" lvl="1" indent="-514350">
              <a:buFont typeface="+mj-lt"/>
              <a:buAutoNum type="arabicPeriod"/>
            </a:pPr>
            <a:r>
              <a:rPr lang="en-US" dirty="0"/>
              <a:t>Comparison against measured Response Function Error</a:t>
            </a:r>
          </a:p>
          <a:p>
            <a:pPr marL="971550" lvl="1" indent="-514350">
              <a:buFont typeface="+mj-lt"/>
              <a:buAutoNum type="arabicPeriod"/>
            </a:pPr>
            <a:r>
              <a:rPr lang="en-US" dirty="0"/>
              <a:t>Collateral Damage on TDCFs</a:t>
            </a:r>
          </a:p>
          <a:p>
            <a:pPr marL="971550" lvl="1" indent="-514350">
              <a:buFont typeface="+mj-lt"/>
              <a:buAutoNum type="arabicPeriod"/>
            </a:pPr>
            <a:r>
              <a:rPr lang="en-US" dirty="0"/>
              <a:t>Final Answer</a:t>
            </a:r>
          </a:p>
          <a:p>
            <a:pPr marL="971550" lvl="1" indent="-514350">
              <a:buFont typeface="+mj-lt"/>
              <a:buAutoNum type="arabicPeriod"/>
            </a:pPr>
            <a:r>
              <a:rPr lang="en-US" dirty="0"/>
              <a:t>Conclusions</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73</a:t>
            </a:fld>
            <a:endParaRPr lang="en-US"/>
          </a:p>
        </p:txBody>
      </p:sp>
    </p:spTree>
    <p:extLst>
      <p:ext uri="{BB962C8B-B14F-4D97-AF65-F5344CB8AC3E}">
        <p14:creationId xmlns:p14="http://schemas.microsoft.com/office/powerpoint/2010/main" val="30841432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lnSpcReduction="10000"/>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solidFill>
                  <a:schemeClr val="bg1">
                    <a:lumMod val="50000"/>
                  </a:schemeClr>
                </a:solidFill>
              </a:rPr>
              <a:t>PART I: The ETMX UIM Driver, from Nov 27 to Dec 03 2019</a:t>
            </a:r>
          </a:p>
          <a:p>
            <a:pPr marL="971550" lvl="1" indent="-514350">
              <a:buFont typeface="+mj-lt"/>
              <a:buAutoNum type="arabicPeriod"/>
            </a:pPr>
            <a:endParaRPr lang="en-US" dirty="0">
              <a:solidFill>
                <a:schemeClr val="bg1">
                  <a:lumMod val="50000"/>
                </a:schemeClr>
              </a:solidFill>
            </a:endParaRPr>
          </a:p>
          <a:p>
            <a:pPr marL="0" indent="0">
              <a:buNone/>
            </a:pPr>
            <a:r>
              <a:rPr lang="en-US" dirty="0"/>
              <a:t>PART II: The OMC Whitening Chassis, from Mar 16 to 27 2020</a:t>
            </a:r>
          </a:p>
          <a:p>
            <a:pPr marL="971550" lvl="1" indent="-514350">
              <a:buFont typeface="+mj-lt"/>
              <a:buAutoNum type="arabicPeriod"/>
            </a:pPr>
            <a:r>
              <a:rPr lang="en-US" dirty="0"/>
              <a:t>What’s the issue?</a:t>
            </a:r>
          </a:p>
          <a:p>
            <a:pPr marL="971550" lvl="1" indent="-514350">
              <a:buFont typeface="+mj-lt"/>
              <a:buAutoNum type="arabicPeriod"/>
            </a:pPr>
            <a:r>
              <a:rPr lang="en-US" dirty="0">
                <a:solidFill>
                  <a:schemeClr val="bg1">
                    <a:lumMod val="50000"/>
                  </a:schemeClr>
                </a:solidFill>
              </a:rPr>
              <a:t>Game Plan / Review of the Original Data</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Review of the Existing Compensation Scheme</a:t>
            </a:r>
          </a:p>
          <a:p>
            <a:pPr marL="971550" lvl="1" indent="-514350">
              <a:buFont typeface="+mj-lt"/>
              <a:buAutoNum type="arabicPeriod"/>
            </a:pPr>
            <a:r>
              <a:rPr lang="en-US" dirty="0">
                <a:solidFill>
                  <a:schemeClr val="bg1">
                    <a:lumMod val="50000"/>
                  </a:schemeClr>
                </a:solidFill>
              </a:rPr>
              <a:t>Fitting and Predicting the Response Function Systematic Error</a:t>
            </a:r>
          </a:p>
          <a:p>
            <a:pPr marL="971550" lvl="1" indent="-514350">
              <a:buFont typeface="+mj-lt"/>
              <a:buAutoNum type="arabicPeriod"/>
            </a:pPr>
            <a:r>
              <a:rPr lang="en-US" dirty="0">
                <a:solidFill>
                  <a:schemeClr val="bg1">
                    <a:lumMod val="50000"/>
                  </a:schemeClr>
                </a:solidFill>
              </a:rPr>
              <a:t>Comparison against measured Response Function Error</a:t>
            </a:r>
          </a:p>
          <a:p>
            <a:pPr marL="971550" lvl="1" indent="-514350">
              <a:buFont typeface="+mj-lt"/>
              <a:buAutoNum type="arabicPeriod"/>
            </a:pPr>
            <a:r>
              <a:rPr lang="en-US" dirty="0">
                <a:solidFill>
                  <a:schemeClr val="bg1">
                    <a:lumMod val="50000"/>
                  </a:schemeClr>
                </a:solidFill>
              </a:rPr>
              <a:t>Collateral Damage on TDCFs</a:t>
            </a:r>
          </a:p>
          <a:p>
            <a:pPr marL="971550" lvl="1" indent="-514350">
              <a:buFont typeface="+mj-lt"/>
              <a:buAutoNum type="arabicPeriod"/>
            </a:pPr>
            <a:r>
              <a:rPr lang="en-US" dirty="0">
                <a:solidFill>
                  <a:schemeClr val="bg1">
                    <a:lumMod val="50000"/>
                  </a:schemeClr>
                </a:solidFill>
              </a:rPr>
              <a:t>Final Answer</a:t>
            </a:r>
          </a:p>
          <a:p>
            <a:pPr marL="971550" lvl="1" indent="-514350">
              <a:buFont typeface="+mj-lt"/>
              <a:buAutoNum type="arabicPeriod"/>
            </a:pPr>
            <a:r>
              <a:rPr lang="en-US" dirty="0">
                <a:solidFill>
                  <a:schemeClr val="bg1">
                    <a:lumMod val="50000"/>
                  </a:schemeClr>
                </a:solidFill>
              </a:rPr>
              <a:t>Conclusions</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74</a:t>
            </a:fld>
            <a:endParaRPr lang="en-US"/>
          </a:p>
        </p:txBody>
      </p:sp>
    </p:spTree>
    <p:extLst>
      <p:ext uri="{BB962C8B-B14F-4D97-AF65-F5344CB8AC3E}">
        <p14:creationId xmlns:p14="http://schemas.microsoft.com/office/powerpoint/2010/main" val="39149327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67856-70EF-1D4D-80BB-018B4E679206}"/>
              </a:ext>
            </a:extLst>
          </p:cNvPr>
          <p:cNvSpPr>
            <a:spLocks noGrp="1"/>
          </p:cNvSpPr>
          <p:nvPr>
            <p:ph type="title"/>
          </p:nvPr>
        </p:nvSpPr>
        <p:spPr/>
        <p:txBody>
          <a:bodyPr>
            <a:normAutofit fontScale="90000"/>
          </a:bodyPr>
          <a:lstStyle/>
          <a:p>
            <a:r>
              <a:rPr lang="en-US" dirty="0"/>
              <a:t>II.1 What’s the issue?</a:t>
            </a:r>
          </a:p>
        </p:txBody>
      </p:sp>
      <p:sp>
        <p:nvSpPr>
          <p:cNvPr id="4" name="Date Placeholder 3">
            <a:extLst>
              <a:ext uri="{FF2B5EF4-FFF2-40B4-BE49-F238E27FC236}">
                <a16:creationId xmlns:a16="http://schemas.microsoft.com/office/drawing/2014/main" id="{908F9797-A515-F54F-A850-729556DE74F1}"/>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7B3A8F37-8251-804D-B080-243CA229543B}"/>
              </a:ext>
            </a:extLst>
          </p:cNvPr>
          <p:cNvSpPr>
            <a:spLocks noGrp="1"/>
          </p:cNvSpPr>
          <p:nvPr>
            <p:ph type="sldNum" sz="quarter" idx="12"/>
          </p:nvPr>
        </p:nvSpPr>
        <p:spPr/>
        <p:txBody>
          <a:bodyPr/>
          <a:lstStyle/>
          <a:p>
            <a:fld id="{70339496-BD1E-F648-8321-5C9A4B4A55FA}" type="slidenum">
              <a:rPr lang="en-US" smtClean="0"/>
              <a:t>75</a:t>
            </a:fld>
            <a:endParaRPr lang="en-US"/>
          </a:p>
        </p:txBody>
      </p:sp>
      <p:sp>
        <p:nvSpPr>
          <p:cNvPr id="6" name="TextBox 5">
            <a:extLst>
              <a:ext uri="{FF2B5EF4-FFF2-40B4-BE49-F238E27FC236}">
                <a16:creationId xmlns:a16="http://schemas.microsoft.com/office/drawing/2014/main" id="{841012D5-63F6-4A48-A3B3-7826080E4572}"/>
              </a:ext>
            </a:extLst>
          </p:cNvPr>
          <p:cNvSpPr txBox="1"/>
          <p:nvPr/>
        </p:nvSpPr>
        <p:spPr>
          <a:xfrm>
            <a:off x="7647709" y="166255"/>
            <a:ext cx="1226618" cy="646331"/>
          </a:xfrm>
          <a:prstGeom prst="rect">
            <a:avLst/>
          </a:prstGeom>
          <a:noFill/>
        </p:spPr>
        <p:txBody>
          <a:bodyPr wrap="none" rtlCol="0">
            <a:spAutoFit/>
          </a:bodyPr>
          <a:lstStyle/>
          <a:p>
            <a:r>
              <a:rPr lang="en-US" dirty="0">
                <a:hlinkClick r:id="rId2"/>
              </a:rPr>
              <a:t>LHO:55620</a:t>
            </a:r>
            <a:endParaRPr lang="en-US" dirty="0"/>
          </a:p>
          <a:p>
            <a:r>
              <a:rPr lang="en-US" dirty="0">
                <a:hlinkClick r:id="rId3"/>
              </a:rPr>
              <a:t>IIET:14567</a:t>
            </a:r>
            <a:endParaRPr lang="en-US" dirty="0"/>
          </a:p>
        </p:txBody>
      </p:sp>
      <p:pic>
        <p:nvPicPr>
          <p:cNvPr id="8" name="Picture 7" descr="A close up of a map&#10;&#10;Description automatically generated">
            <a:extLst>
              <a:ext uri="{FF2B5EF4-FFF2-40B4-BE49-F238E27FC236}">
                <a16:creationId xmlns:a16="http://schemas.microsoft.com/office/drawing/2014/main" id="{B42439EF-DF3B-FA41-BD16-790696870D8D}"/>
              </a:ext>
            </a:extLst>
          </p:cNvPr>
          <p:cNvPicPr>
            <a:picLocks noChangeAspect="1"/>
          </p:cNvPicPr>
          <p:nvPr/>
        </p:nvPicPr>
        <p:blipFill>
          <a:blip r:embed="rId4"/>
          <a:stretch>
            <a:fillRect/>
          </a:stretch>
        </p:blipFill>
        <p:spPr>
          <a:xfrm>
            <a:off x="1198088" y="2846370"/>
            <a:ext cx="6794004" cy="3821627"/>
          </a:xfrm>
          <a:prstGeom prst="rect">
            <a:avLst/>
          </a:prstGeom>
        </p:spPr>
      </p:pic>
      <p:sp>
        <p:nvSpPr>
          <p:cNvPr id="10" name="Rectangle 9">
            <a:extLst>
              <a:ext uri="{FF2B5EF4-FFF2-40B4-BE49-F238E27FC236}">
                <a16:creationId xmlns:a16="http://schemas.microsoft.com/office/drawing/2014/main" id="{14EC2BE4-0376-A346-B7B4-AFC03582A98E}"/>
              </a:ext>
            </a:extLst>
          </p:cNvPr>
          <p:cNvSpPr/>
          <p:nvPr/>
        </p:nvSpPr>
        <p:spPr>
          <a:xfrm>
            <a:off x="-1" y="536900"/>
            <a:ext cx="8787741" cy="2308324"/>
          </a:xfrm>
          <a:prstGeom prst="rect">
            <a:avLst/>
          </a:prstGeom>
        </p:spPr>
        <p:txBody>
          <a:bodyPr wrap="square">
            <a:spAutoFit/>
          </a:bodyPr>
          <a:lstStyle/>
          <a:p>
            <a:r>
              <a:rPr lang="en-US" dirty="0">
                <a:latin typeface="CMBX12"/>
              </a:rPr>
              <a:t>Monday Afternoon, Time of first observation ready segment after change is</a:t>
            </a:r>
          </a:p>
          <a:p>
            <a:r>
              <a:rPr lang="en-US" dirty="0">
                <a:latin typeface="CMBX12"/>
              </a:rPr>
              <a:t>	Mar 16 2020 14:18:54 PDT</a:t>
            </a:r>
            <a:br>
              <a:rPr lang="en-US" dirty="0">
                <a:latin typeface="CMBX12"/>
              </a:rPr>
            </a:br>
            <a:r>
              <a:rPr lang="en-US" dirty="0">
                <a:latin typeface="CMBX12"/>
              </a:rPr>
              <a:t>	Mar 16 2020 21:18:54 UTC</a:t>
            </a:r>
            <a:br>
              <a:rPr lang="en-US" dirty="0">
                <a:latin typeface="CMBX12"/>
              </a:rPr>
            </a:br>
            <a:r>
              <a:rPr lang="en-US" dirty="0">
                <a:latin typeface="CMBX12"/>
              </a:rPr>
              <a:t>	GPS 1268428752</a:t>
            </a:r>
            <a:br>
              <a:rPr lang="en-US" dirty="0">
                <a:latin typeface="CMBX12"/>
              </a:rPr>
            </a:br>
            <a:r>
              <a:rPr lang="en-US" dirty="0"/>
              <a:t>Reduced the amount of OMC analog whitening from all 3 stages (2 whitening stages and one low pass) to just 1 stage of whitening. Results in 1-1.5% systematic error change.</a:t>
            </a:r>
          </a:p>
          <a:p>
            <a:r>
              <a:rPr lang="en-US" dirty="0">
                <a:effectLst/>
              </a:rPr>
              <a:t>Could have modelled sooner and created a new </a:t>
            </a:r>
            <a:r>
              <a:rPr lang="en-US" dirty="0" err="1">
                <a:effectLst/>
              </a:rPr>
              <a:t>pyDARM</a:t>
            </a:r>
            <a:r>
              <a:rPr lang="en-US" dirty="0">
                <a:effectLst/>
              </a:rPr>
              <a:t> parameter file, but ran out of time, so now we must predict the systematic error to be included in the uncertainty budget.</a:t>
            </a:r>
          </a:p>
        </p:txBody>
      </p:sp>
      <p:sp>
        <p:nvSpPr>
          <p:cNvPr id="12" name="TextBox 11">
            <a:extLst>
              <a:ext uri="{FF2B5EF4-FFF2-40B4-BE49-F238E27FC236}">
                <a16:creationId xmlns:a16="http://schemas.microsoft.com/office/drawing/2014/main" id="{2AE5C9B2-4E2E-654E-A11C-08353C5D75E5}"/>
              </a:ext>
            </a:extLst>
          </p:cNvPr>
          <p:cNvSpPr txBox="1"/>
          <p:nvPr/>
        </p:nvSpPr>
        <p:spPr>
          <a:xfrm>
            <a:off x="2090057" y="5070767"/>
            <a:ext cx="4213846" cy="461665"/>
          </a:xfrm>
          <a:prstGeom prst="rect">
            <a:avLst/>
          </a:prstGeom>
          <a:noFill/>
        </p:spPr>
        <p:txBody>
          <a:bodyPr wrap="none" rtlCol="0">
            <a:spAutoFit/>
          </a:bodyPr>
          <a:lstStyle/>
          <a:p>
            <a:r>
              <a:rPr lang="en-US" sz="1200" dirty="0">
                <a:solidFill>
                  <a:srgbClr val="FF0000"/>
                </a:solidFill>
              </a:rPr>
              <a:t>Live trace is Mar 16 2020 18:00:33 UTC, 30 seconds after change.</a:t>
            </a:r>
          </a:p>
          <a:p>
            <a:r>
              <a:rPr lang="en-US" sz="1200" dirty="0">
                <a:solidFill>
                  <a:srgbClr val="AE3A91"/>
                </a:solidFill>
              </a:rPr>
              <a:t>Reference is Feb 24 2020 19:00:39 UTC</a:t>
            </a:r>
          </a:p>
        </p:txBody>
      </p:sp>
    </p:spTree>
    <p:extLst>
      <p:ext uri="{BB962C8B-B14F-4D97-AF65-F5344CB8AC3E}">
        <p14:creationId xmlns:p14="http://schemas.microsoft.com/office/powerpoint/2010/main" val="20115360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lnSpcReduction="10000"/>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solidFill>
                  <a:schemeClr val="bg1">
                    <a:lumMod val="50000"/>
                  </a:schemeClr>
                </a:solidFill>
              </a:rPr>
              <a:t>PART I: The ETMX UIM Driver, from Nov 27 to Dec 03 2019</a:t>
            </a:r>
          </a:p>
          <a:p>
            <a:pPr marL="971550" lvl="1" indent="-514350">
              <a:buFont typeface="+mj-lt"/>
              <a:buAutoNum type="arabicPeriod"/>
            </a:pPr>
            <a:endParaRPr lang="en-US" dirty="0">
              <a:solidFill>
                <a:schemeClr val="bg1">
                  <a:lumMod val="50000"/>
                </a:schemeClr>
              </a:solidFill>
            </a:endParaRPr>
          </a:p>
          <a:p>
            <a:pPr marL="0" indent="0">
              <a:buNone/>
            </a:pPr>
            <a:r>
              <a:rPr lang="en-US" dirty="0"/>
              <a:t>PART II: The OMC Whitening Chassis, from Mar 16 to 27 2020</a:t>
            </a:r>
          </a:p>
          <a:p>
            <a:pPr marL="971550" lvl="1" indent="-514350">
              <a:buFont typeface="+mj-lt"/>
              <a:buAutoNum type="arabicPeriod"/>
            </a:pPr>
            <a:r>
              <a:rPr lang="en-US" dirty="0">
                <a:solidFill>
                  <a:schemeClr val="bg1">
                    <a:lumMod val="50000"/>
                  </a:schemeClr>
                </a:solidFill>
              </a:rPr>
              <a:t>What’s the issue?</a:t>
            </a:r>
          </a:p>
          <a:p>
            <a:pPr marL="971550" lvl="1" indent="-514350">
              <a:buFont typeface="+mj-lt"/>
              <a:buAutoNum type="arabicPeriod"/>
            </a:pPr>
            <a:r>
              <a:rPr lang="en-US" dirty="0"/>
              <a:t>Game Plan / Review of the Original Data</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Review of the Existing Compensation Scheme</a:t>
            </a:r>
          </a:p>
          <a:p>
            <a:pPr marL="971550" lvl="1" indent="-514350">
              <a:buFont typeface="+mj-lt"/>
              <a:buAutoNum type="arabicPeriod"/>
            </a:pPr>
            <a:r>
              <a:rPr lang="en-US" dirty="0">
                <a:solidFill>
                  <a:schemeClr val="bg1">
                    <a:lumMod val="50000"/>
                  </a:schemeClr>
                </a:solidFill>
              </a:rPr>
              <a:t>Fitting and Predicting the Response Function Systematic Error</a:t>
            </a:r>
          </a:p>
          <a:p>
            <a:pPr marL="971550" lvl="1" indent="-514350">
              <a:buFont typeface="+mj-lt"/>
              <a:buAutoNum type="arabicPeriod"/>
            </a:pPr>
            <a:r>
              <a:rPr lang="en-US" dirty="0">
                <a:solidFill>
                  <a:schemeClr val="bg1">
                    <a:lumMod val="50000"/>
                  </a:schemeClr>
                </a:solidFill>
              </a:rPr>
              <a:t>Comparison against measured Response Function Error</a:t>
            </a:r>
          </a:p>
          <a:p>
            <a:pPr marL="971550" lvl="1" indent="-514350">
              <a:buFont typeface="+mj-lt"/>
              <a:buAutoNum type="arabicPeriod"/>
            </a:pPr>
            <a:r>
              <a:rPr lang="en-US" dirty="0">
                <a:solidFill>
                  <a:schemeClr val="bg1">
                    <a:lumMod val="50000"/>
                  </a:schemeClr>
                </a:solidFill>
              </a:rPr>
              <a:t>Collateral Damage on TDCFs</a:t>
            </a:r>
          </a:p>
          <a:p>
            <a:pPr marL="971550" lvl="1" indent="-514350">
              <a:buFont typeface="+mj-lt"/>
              <a:buAutoNum type="arabicPeriod"/>
            </a:pPr>
            <a:r>
              <a:rPr lang="en-US" dirty="0">
                <a:solidFill>
                  <a:schemeClr val="bg1">
                    <a:lumMod val="50000"/>
                  </a:schemeClr>
                </a:solidFill>
              </a:rPr>
              <a:t>Final Answer</a:t>
            </a:r>
          </a:p>
          <a:p>
            <a:pPr marL="971550" lvl="1" indent="-514350">
              <a:buFont typeface="+mj-lt"/>
              <a:buAutoNum type="arabicPeriod"/>
            </a:pPr>
            <a:r>
              <a:rPr lang="en-US" dirty="0">
                <a:solidFill>
                  <a:schemeClr val="bg1">
                    <a:lumMod val="50000"/>
                  </a:schemeClr>
                </a:solidFill>
              </a:rPr>
              <a:t>Conclusions</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76</a:t>
            </a:fld>
            <a:endParaRPr lang="en-US"/>
          </a:p>
        </p:txBody>
      </p:sp>
    </p:spTree>
    <p:extLst>
      <p:ext uri="{BB962C8B-B14F-4D97-AF65-F5344CB8AC3E}">
        <p14:creationId xmlns:p14="http://schemas.microsoft.com/office/powerpoint/2010/main" val="1583622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40AF-594D-3643-9EF5-7F35BB652366}"/>
              </a:ext>
            </a:extLst>
          </p:cNvPr>
          <p:cNvSpPr>
            <a:spLocks noGrp="1"/>
          </p:cNvSpPr>
          <p:nvPr>
            <p:ph type="title"/>
          </p:nvPr>
        </p:nvSpPr>
        <p:spPr/>
        <p:txBody>
          <a:bodyPr>
            <a:normAutofit fontScale="90000"/>
          </a:bodyPr>
          <a:lstStyle/>
          <a:p>
            <a:r>
              <a:rPr lang="en-US" dirty="0"/>
              <a:t>II.2 Game Plan</a:t>
            </a:r>
          </a:p>
        </p:txBody>
      </p:sp>
      <p:sp>
        <p:nvSpPr>
          <p:cNvPr id="3" name="Content Placeholder 2">
            <a:extLst>
              <a:ext uri="{FF2B5EF4-FFF2-40B4-BE49-F238E27FC236}">
                <a16:creationId xmlns:a16="http://schemas.microsoft.com/office/drawing/2014/main" id="{5AD91332-C0BA-774E-AEC8-3D22BEDC5AAE}"/>
              </a:ext>
            </a:extLst>
          </p:cNvPr>
          <p:cNvSpPr>
            <a:spLocks noGrp="1"/>
          </p:cNvSpPr>
          <p:nvPr>
            <p:ph idx="1"/>
          </p:nvPr>
        </p:nvSpPr>
        <p:spPr>
          <a:xfrm>
            <a:off x="628650" y="934976"/>
            <a:ext cx="7886700" cy="5109564"/>
          </a:xfrm>
        </p:spPr>
        <p:txBody>
          <a:bodyPr>
            <a:normAutofit fontScale="92500" lnSpcReduction="10000"/>
          </a:bodyPr>
          <a:lstStyle/>
          <a:p>
            <a:r>
              <a:rPr lang="en-US" sz="2000" dirty="0"/>
              <a:t>Revisit the Stefan / Lilli </a:t>
            </a:r>
            <a:r>
              <a:rPr lang="en-US" sz="2000" dirty="0" err="1"/>
              <a:t>aLOG</a:t>
            </a:r>
            <a:r>
              <a:rPr lang="en-US" sz="2000" dirty="0"/>
              <a:t>, find the fitting script, make sure we can reproduce the results.</a:t>
            </a:r>
          </a:p>
          <a:p>
            <a:pPr lvl="1"/>
            <a:r>
              <a:rPr lang="en-US" sz="2000" dirty="0"/>
              <a:t>Will need fit-from-measured </a:t>
            </a:r>
            <a:r>
              <a:rPr lang="en-US" sz="2000" dirty="0" err="1"/>
              <a:t>zpks’s</a:t>
            </a:r>
            <a:r>
              <a:rPr lang="en-US" sz="2000" dirty="0"/>
              <a:t> of each stage of both channels. Do we even have the right data to do this?</a:t>
            </a:r>
          </a:p>
          <a:p>
            <a:pPr lvl="1"/>
            <a:r>
              <a:rPr lang="en-US" sz="2000" dirty="0"/>
              <a:t>Find that data, if it’s not used in Lilli’s fitting script already.</a:t>
            </a:r>
          </a:p>
          <a:p>
            <a:pPr lvl="1"/>
            <a:r>
              <a:rPr lang="en-US" sz="2000" dirty="0"/>
              <a:t>If need be replot / innovate Lilli’s script.</a:t>
            </a:r>
          </a:p>
          <a:p>
            <a:r>
              <a:rPr lang="en-US" sz="2000" dirty="0"/>
              <a:t>Find the right </a:t>
            </a:r>
            <a:r>
              <a:rPr lang="en-US" sz="2000" dirty="0" err="1"/>
              <a:t>Foton</a:t>
            </a:r>
            <a:r>
              <a:rPr lang="en-US" sz="2000" dirty="0"/>
              <a:t> Filter File, get all the z’s p’s and k’s for each filter module.</a:t>
            </a:r>
          </a:p>
          <a:p>
            <a:r>
              <a:rPr lang="en-US" sz="2000" dirty="0"/>
              <a:t>Make a prediction of </a:t>
            </a:r>
          </a:p>
          <a:p>
            <a:pPr lvl="1"/>
            <a:r>
              <a:rPr lang="en-US" sz="2000" dirty="0"/>
              <a:t>All three stages ON and compensated, vs.</a:t>
            </a:r>
          </a:p>
          <a:p>
            <a:pPr lvl="1"/>
            <a:r>
              <a:rPr lang="en-US" sz="2000" dirty="0"/>
              <a:t>Only one stage ON and compensated</a:t>
            </a:r>
          </a:p>
          <a:p>
            <a:r>
              <a:rPr lang="en-US" sz="2000" dirty="0"/>
              <a:t>Once DCS frames become available, re-process broadband injections before vs. after change.</a:t>
            </a:r>
          </a:p>
          <a:p>
            <a:pPr lvl="1"/>
            <a:r>
              <a:rPr lang="en-US" sz="2000" dirty="0"/>
              <a:t>Maybe Maddie has processed them already? check email.</a:t>
            </a:r>
          </a:p>
          <a:p>
            <a:pPr lvl="1"/>
            <a:r>
              <a:rPr lang="en-US" sz="2000" dirty="0"/>
              <a:t>Compare against prediction above.</a:t>
            </a:r>
          </a:p>
          <a:p>
            <a:r>
              <a:rPr lang="en-US" sz="2000" dirty="0"/>
              <a:t>Build the ability to include that frequency-dependent systematic error in to </a:t>
            </a:r>
            <a:r>
              <a:rPr lang="en-US" sz="2000" dirty="0" err="1"/>
              <a:t>RRNom</a:t>
            </a:r>
            <a:r>
              <a:rPr lang="en-US" sz="2000" dirty="0"/>
              <a:t>.</a:t>
            </a:r>
          </a:p>
        </p:txBody>
      </p:sp>
      <p:sp>
        <p:nvSpPr>
          <p:cNvPr id="4" name="Date Placeholder 3">
            <a:extLst>
              <a:ext uri="{FF2B5EF4-FFF2-40B4-BE49-F238E27FC236}">
                <a16:creationId xmlns:a16="http://schemas.microsoft.com/office/drawing/2014/main" id="{6BA69B03-457A-994A-ADD5-706ED8DA3FAE}"/>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2E2491FC-1931-BA4E-996D-38172C8A6301}"/>
              </a:ext>
            </a:extLst>
          </p:cNvPr>
          <p:cNvSpPr>
            <a:spLocks noGrp="1"/>
          </p:cNvSpPr>
          <p:nvPr>
            <p:ph type="sldNum" sz="quarter" idx="12"/>
          </p:nvPr>
        </p:nvSpPr>
        <p:spPr/>
        <p:txBody>
          <a:bodyPr/>
          <a:lstStyle/>
          <a:p>
            <a:fld id="{70339496-BD1E-F648-8321-5C9A4B4A55FA}" type="slidenum">
              <a:rPr lang="en-US" smtClean="0"/>
              <a:t>77</a:t>
            </a:fld>
            <a:endParaRPr lang="en-US"/>
          </a:p>
        </p:txBody>
      </p:sp>
    </p:spTree>
    <p:extLst>
      <p:ext uri="{BB962C8B-B14F-4D97-AF65-F5344CB8AC3E}">
        <p14:creationId xmlns:p14="http://schemas.microsoft.com/office/powerpoint/2010/main" val="36902077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468A-BD84-1243-92F6-0F4ABE0A55CB}"/>
              </a:ext>
            </a:extLst>
          </p:cNvPr>
          <p:cNvSpPr>
            <a:spLocks noGrp="1"/>
          </p:cNvSpPr>
          <p:nvPr>
            <p:ph type="title"/>
          </p:nvPr>
        </p:nvSpPr>
        <p:spPr/>
        <p:txBody>
          <a:bodyPr>
            <a:normAutofit fontScale="90000"/>
          </a:bodyPr>
          <a:lstStyle/>
          <a:p>
            <a:r>
              <a:rPr lang="en-US" dirty="0"/>
              <a:t>II.2 Review of the Data: </a:t>
            </a:r>
            <a:r>
              <a:rPr lang="en-US" sz="3100" dirty="0"/>
              <a:t>Measurement Setup</a:t>
            </a:r>
            <a:endParaRPr lang="en-US" dirty="0"/>
          </a:p>
        </p:txBody>
      </p:sp>
      <p:sp>
        <p:nvSpPr>
          <p:cNvPr id="4" name="Date Placeholder 3">
            <a:extLst>
              <a:ext uri="{FF2B5EF4-FFF2-40B4-BE49-F238E27FC236}">
                <a16:creationId xmlns:a16="http://schemas.microsoft.com/office/drawing/2014/main" id="{750AA938-E6FE-8A49-A949-4B895DD87C1D}"/>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16DB013C-3867-EE4A-9C38-ACD8D3363BD6}"/>
              </a:ext>
            </a:extLst>
          </p:cNvPr>
          <p:cNvSpPr>
            <a:spLocks noGrp="1"/>
          </p:cNvSpPr>
          <p:nvPr>
            <p:ph type="sldNum" sz="quarter" idx="12"/>
          </p:nvPr>
        </p:nvSpPr>
        <p:spPr/>
        <p:txBody>
          <a:bodyPr/>
          <a:lstStyle/>
          <a:p>
            <a:fld id="{70339496-BD1E-F648-8321-5C9A4B4A55FA}" type="slidenum">
              <a:rPr lang="en-US" smtClean="0"/>
              <a:t>78</a:t>
            </a:fld>
            <a:endParaRPr lang="en-US"/>
          </a:p>
        </p:txBody>
      </p:sp>
      <p:pic>
        <p:nvPicPr>
          <p:cNvPr id="7" name="Picture 6">
            <a:extLst>
              <a:ext uri="{FF2B5EF4-FFF2-40B4-BE49-F238E27FC236}">
                <a16:creationId xmlns:a16="http://schemas.microsoft.com/office/drawing/2014/main" id="{92B924C6-2D40-3341-9FD9-9845BC172910}"/>
              </a:ext>
            </a:extLst>
          </p:cNvPr>
          <p:cNvPicPr>
            <a:picLocks noChangeAspect="1"/>
          </p:cNvPicPr>
          <p:nvPr/>
        </p:nvPicPr>
        <p:blipFill>
          <a:blip r:embed="rId2"/>
          <a:stretch>
            <a:fillRect/>
          </a:stretch>
        </p:blipFill>
        <p:spPr>
          <a:xfrm>
            <a:off x="0" y="732852"/>
            <a:ext cx="9144000" cy="5202296"/>
          </a:xfrm>
          <a:prstGeom prst="rect">
            <a:avLst/>
          </a:prstGeom>
        </p:spPr>
      </p:pic>
      <p:sp>
        <p:nvSpPr>
          <p:cNvPr id="8" name="TextBox 7">
            <a:extLst>
              <a:ext uri="{FF2B5EF4-FFF2-40B4-BE49-F238E27FC236}">
                <a16:creationId xmlns:a16="http://schemas.microsoft.com/office/drawing/2014/main" id="{9AEFED4A-E102-5441-9519-5C0C169AD13C}"/>
              </a:ext>
            </a:extLst>
          </p:cNvPr>
          <p:cNvSpPr txBox="1"/>
          <p:nvPr/>
        </p:nvSpPr>
        <p:spPr>
          <a:xfrm>
            <a:off x="7897091" y="118753"/>
            <a:ext cx="1146468" cy="369332"/>
          </a:xfrm>
          <a:prstGeom prst="rect">
            <a:avLst/>
          </a:prstGeom>
          <a:noFill/>
        </p:spPr>
        <p:txBody>
          <a:bodyPr wrap="none" rtlCol="0">
            <a:spAutoFit/>
          </a:bodyPr>
          <a:lstStyle/>
          <a:p>
            <a:r>
              <a:rPr lang="en-US" dirty="0">
                <a:hlinkClick r:id="rId3"/>
              </a:rPr>
              <a:t>D1900027</a:t>
            </a:r>
            <a:endParaRPr lang="en-US" dirty="0"/>
          </a:p>
        </p:txBody>
      </p:sp>
      <p:sp>
        <p:nvSpPr>
          <p:cNvPr id="9" name="TextBox 8">
            <a:extLst>
              <a:ext uri="{FF2B5EF4-FFF2-40B4-BE49-F238E27FC236}">
                <a16:creationId xmlns:a16="http://schemas.microsoft.com/office/drawing/2014/main" id="{9F2258BC-923A-7B4E-923B-51AC3D5CB7D9}"/>
              </a:ext>
            </a:extLst>
          </p:cNvPr>
          <p:cNvSpPr txBox="1"/>
          <p:nvPr/>
        </p:nvSpPr>
        <p:spPr>
          <a:xfrm>
            <a:off x="1080657" y="6020790"/>
            <a:ext cx="7493328" cy="830997"/>
          </a:xfrm>
          <a:prstGeom prst="rect">
            <a:avLst/>
          </a:prstGeom>
          <a:noFill/>
        </p:spPr>
        <p:txBody>
          <a:bodyPr wrap="square" rtlCol="0">
            <a:spAutoFit/>
          </a:bodyPr>
          <a:lstStyle/>
          <a:p>
            <a:r>
              <a:rPr lang="en-US" sz="1600" dirty="0"/>
              <a:t>Open questions (now that we’ve learned such a valuable lesson in Part I and in </a:t>
            </a:r>
            <a:r>
              <a:rPr lang="en-US" sz="1600" dirty="0">
                <a:hlinkClick r:id="rId4"/>
              </a:rPr>
              <a:t>LHO:48358</a:t>
            </a:r>
            <a:r>
              <a:rPr lang="en-US" sz="1600" dirty="0"/>
              <a:t> about paying attention to electrical grounds): Should we have floated the shields? Does it matter that we’re “connected to the AA chassis as normal?”</a:t>
            </a:r>
          </a:p>
        </p:txBody>
      </p:sp>
    </p:spTree>
    <p:extLst>
      <p:ext uri="{BB962C8B-B14F-4D97-AF65-F5344CB8AC3E}">
        <p14:creationId xmlns:p14="http://schemas.microsoft.com/office/powerpoint/2010/main" val="24521006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BF794-B62C-1047-894B-816E1640EA1F}"/>
              </a:ext>
            </a:extLst>
          </p:cNvPr>
          <p:cNvSpPr>
            <a:spLocks noGrp="1"/>
          </p:cNvSpPr>
          <p:nvPr>
            <p:ph type="title"/>
          </p:nvPr>
        </p:nvSpPr>
        <p:spPr/>
        <p:txBody>
          <a:bodyPr>
            <a:normAutofit fontScale="90000"/>
          </a:bodyPr>
          <a:lstStyle/>
          <a:p>
            <a:r>
              <a:rPr lang="en-US" dirty="0"/>
              <a:t>II.2 Review of the Data: </a:t>
            </a:r>
            <a:r>
              <a:rPr lang="en-US" sz="3100" dirty="0"/>
              <a:t>Lots of renaming…</a:t>
            </a:r>
            <a:endParaRPr lang="en-US" dirty="0"/>
          </a:p>
        </p:txBody>
      </p:sp>
      <p:sp>
        <p:nvSpPr>
          <p:cNvPr id="4" name="Date Placeholder 3">
            <a:extLst>
              <a:ext uri="{FF2B5EF4-FFF2-40B4-BE49-F238E27FC236}">
                <a16:creationId xmlns:a16="http://schemas.microsoft.com/office/drawing/2014/main" id="{2477F10A-4404-C24C-8ECE-EEBF706B6B81}"/>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E1A081BD-A355-2647-A986-D3F88572009B}"/>
              </a:ext>
            </a:extLst>
          </p:cNvPr>
          <p:cNvSpPr>
            <a:spLocks noGrp="1"/>
          </p:cNvSpPr>
          <p:nvPr>
            <p:ph type="sldNum" sz="quarter" idx="12"/>
          </p:nvPr>
        </p:nvSpPr>
        <p:spPr/>
        <p:txBody>
          <a:bodyPr/>
          <a:lstStyle/>
          <a:p>
            <a:fld id="{70339496-BD1E-F648-8321-5C9A4B4A55FA}" type="slidenum">
              <a:rPr lang="en-US" smtClean="0"/>
              <a:t>79</a:t>
            </a:fld>
            <a:endParaRPr lang="en-US"/>
          </a:p>
        </p:txBody>
      </p:sp>
      <p:sp>
        <p:nvSpPr>
          <p:cNvPr id="7" name="TextBox 6">
            <a:extLst>
              <a:ext uri="{FF2B5EF4-FFF2-40B4-BE49-F238E27FC236}">
                <a16:creationId xmlns:a16="http://schemas.microsoft.com/office/drawing/2014/main" id="{C1296F7B-F77A-7143-98AA-0A8C9B00A31C}"/>
              </a:ext>
            </a:extLst>
          </p:cNvPr>
          <p:cNvSpPr txBox="1"/>
          <p:nvPr/>
        </p:nvSpPr>
        <p:spPr>
          <a:xfrm>
            <a:off x="142505" y="617519"/>
            <a:ext cx="8894618" cy="954107"/>
          </a:xfrm>
          <a:prstGeom prst="rect">
            <a:avLst/>
          </a:prstGeom>
          <a:noFill/>
        </p:spPr>
        <p:txBody>
          <a:bodyPr wrap="square" rtlCol="0">
            <a:spAutoFit/>
          </a:bodyPr>
          <a:lstStyle/>
          <a:p>
            <a:pPr marL="342900" indent="-342900">
              <a:buFont typeface="+mj-lt"/>
              <a:buAutoNum type="arabicPeriod"/>
            </a:pPr>
            <a:r>
              <a:rPr lang="en-US" sz="1400" dirty="0"/>
              <a:t>Rich measured the chassis, zipped up the files, and gave them to Stefan as .78d files: </a:t>
            </a:r>
            <a:r>
              <a:rPr lang="en-US" sz="1400" dirty="0">
                <a:hlinkClick r:id="rId3"/>
              </a:rPr>
              <a:t>LHO:47418</a:t>
            </a:r>
            <a:endParaRPr lang="en-US" sz="1400" dirty="0"/>
          </a:p>
          <a:p>
            <a:pPr marL="342900" indent="-342900">
              <a:buFont typeface="+mj-lt"/>
              <a:buAutoNum type="arabicPeriod"/>
            </a:pPr>
            <a:r>
              <a:rPr lang="en-US" sz="1400" dirty="0"/>
              <a:t>Stefan converted the .78d files to useable .</a:t>
            </a:r>
            <a:r>
              <a:rPr lang="en-US" sz="1400" dirty="0" err="1"/>
              <a:t>asc</a:t>
            </a:r>
            <a:r>
              <a:rPr lang="en-US" sz="1400" dirty="0"/>
              <a:t> data, and wrote a script to build the compensation filters: </a:t>
            </a:r>
            <a:r>
              <a:rPr lang="en-US" sz="1400" dirty="0">
                <a:hlinkClick r:id="rId4"/>
              </a:rPr>
              <a:t>LHO:47257</a:t>
            </a:r>
            <a:endParaRPr lang="en-US" sz="1400" dirty="0"/>
          </a:p>
          <a:p>
            <a:pPr marL="342900" indent="-342900">
              <a:buFont typeface="+mj-lt"/>
              <a:buAutoNum type="arabicPeriod"/>
            </a:pPr>
            <a:r>
              <a:rPr lang="en-US" sz="1400" dirty="0"/>
              <a:t>The script and data were renamed and moved by Jeff to </a:t>
            </a:r>
            <a:r>
              <a:rPr lang="en-US" sz="1400" dirty="0" err="1"/>
              <a:t>CalSVN</a:t>
            </a:r>
            <a:r>
              <a:rPr lang="en-US" sz="1400" dirty="0"/>
              <a:t>: </a:t>
            </a:r>
            <a:r>
              <a:rPr lang="en-US" sz="1400" dirty="0">
                <a:hlinkClick r:id="rId5"/>
              </a:rPr>
              <a:t>LHO:47290</a:t>
            </a:r>
            <a:endParaRPr lang="en-US" sz="1400" dirty="0"/>
          </a:p>
          <a:p>
            <a:pPr marL="342900" indent="-342900">
              <a:buFont typeface="+mj-lt"/>
              <a:buAutoNum type="arabicPeriod"/>
            </a:pPr>
            <a:r>
              <a:rPr lang="en-US" sz="1400" dirty="0"/>
              <a:t>Lilli renamed the files (</a:t>
            </a:r>
            <a:r>
              <a:rPr lang="en-US" sz="1400" dirty="0">
                <a:hlinkClick r:id="rId6"/>
              </a:rPr>
              <a:t>LHO:47358</a:t>
            </a:r>
            <a:r>
              <a:rPr lang="en-US" sz="1400" dirty="0"/>
              <a:t>) that based on Rich’s configuration map (from </a:t>
            </a:r>
            <a:r>
              <a:rPr lang="en-US" sz="1400" dirty="0">
                <a:hlinkClick r:id="rId3"/>
              </a:rPr>
              <a:t>LHO:47418</a:t>
            </a:r>
            <a:r>
              <a:rPr lang="en-US" sz="1400" dirty="0"/>
              <a:t>)</a:t>
            </a:r>
          </a:p>
        </p:txBody>
      </p:sp>
      <p:sp>
        <p:nvSpPr>
          <p:cNvPr id="8" name="TextBox 7">
            <a:extLst>
              <a:ext uri="{FF2B5EF4-FFF2-40B4-BE49-F238E27FC236}">
                <a16:creationId xmlns:a16="http://schemas.microsoft.com/office/drawing/2014/main" id="{48519D2E-2E3C-834B-9197-5CE57FADCB6C}"/>
              </a:ext>
            </a:extLst>
          </p:cNvPr>
          <p:cNvSpPr txBox="1"/>
          <p:nvPr/>
        </p:nvSpPr>
        <p:spPr>
          <a:xfrm>
            <a:off x="4334494" y="1603171"/>
            <a:ext cx="4809506" cy="2246769"/>
          </a:xfrm>
          <a:prstGeom prst="rect">
            <a:avLst/>
          </a:prstGeom>
          <a:noFill/>
        </p:spPr>
        <p:txBody>
          <a:bodyPr wrap="square" rtlCol="0">
            <a:spAutoFit/>
          </a:bodyPr>
          <a:lstStyle/>
          <a:p>
            <a:r>
              <a:rPr lang="en-US" sz="1400" dirty="0"/>
              <a:t>Here “F1”, “F2” (Rich) or “FM1,” “FM2” (Lilli) is for “filter module,” [as in the corresponding compensation filter] but really means “whitening stage” [as in the corresponding analog filter stage].</a:t>
            </a:r>
          </a:p>
          <a:p>
            <a:r>
              <a:rPr lang="en-US" sz="1400" dirty="0"/>
              <a:t>All of these newly renamed files were processed with </a:t>
            </a:r>
          </a:p>
          <a:p>
            <a:r>
              <a:rPr lang="en-US" sz="1400" dirty="0"/>
              <a:t>	</a:t>
            </a:r>
            <a:r>
              <a:rPr lang="en-US" sz="1400" dirty="0">
                <a:hlinkClick r:id="rId7"/>
              </a:rPr>
              <a:t>fit_OMCDCPDWhiteningChassis_20190304.py</a:t>
            </a:r>
            <a:endParaRPr lang="en-US" sz="1400" dirty="0"/>
          </a:p>
          <a:p>
            <a:r>
              <a:rPr lang="en-US" sz="1400" dirty="0"/>
              <a:t>and for the record, used a former measurement of the coil driver test box that was used from the 2019-03-07 measurement of </a:t>
            </a:r>
            <a:r>
              <a:rPr lang="en-US" sz="1400" dirty="0">
                <a:hlinkClick r:id="rId8"/>
              </a:rPr>
              <a:t>S1900070</a:t>
            </a:r>
            <a:r>
              <a:rPr lang="en-US" sz="1400" dirty="0"/>
              <a:t>.</a:t>
            </a:r>
          </a:p>
          <a:p>
            <a:endParaRPr lang="en-US" sz="1400" dirty="0"/>
          </a:p>
        </p:txBody>
      </p:sp>
      <p:graphicFrame>
        <p:nvGraphicFramePr>
          <p:cNvPr id="9" name="Table 8">
            <a:extLst>
              <a:ext uri="{FF2B5EF4-FFF2-40B4-BE49-F238E27FC236}">
                <a16:creationId xmlns:a16="http://schemas.microsoft.com/office/drawing/2014/main" id="{51C61BDA-9571-9C49-9C66-3EFBE20E0055}"/>
              </a:ext>
            </a:extLst>
          </p:cNvPr>
          <p:cNvGraphicFramePr>
            <a:graphicFrameLocks noGrp="1"/>
          </p:cNvGraphicFramePr>
          <p:nvPr>
            <p:extLst>
              <p:ext uri="{D42A27DB-BD31-4B8C-83A1-F6EECF244321}">
                <p14:modId xmlns:p14="http://schemas.microsoft.com/office/powerpoint/2010/main" val="3950489515"/>
              </p:ext>
            </p:extLst>
          </p:nvPr>
        </p:nvGraphicFramePr>
        <p:xfrm>
          <a:off x="308759" y="3646050"/>
          <a:ext cx="8490857" cy="249936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1849098091"/>
                    </a:ext>
                  </a:extLst>
                </a:gridCol>
                <a:gridCol w="1543792">
                  <a:extLst>
                    <a:ext uri="{9D8B030D-6E8A-4147-A177-3AD203B41FA5}">
                      <a16:colId xmlns:a16="http://schemas.microsoft.com/office/drawing/2014/main" val="2151986841"/>
                    </a:ext>
                  </a:extLst>
                </a:gridCol>
                <a:gridCol w="1962910">
                  <a:extLst>
                    <a:ext uri="{9D8B030D-6E8A-4147-A177-3AD203B41FA5}">
                      <a16:colId xmlns:a16="http://schemas.microsoft.com/office/drawing/2014/main" val="1623231908"/>
                    </a:ext>
                  </a:extLst>
                </a:gridCol>
                <a:gridCol w="1279054">
                  <a:extLst>
                    <a:ext uri="{9D8B030D-6E8A-4147-A177-3AD203B41FA5}">
                      <a16:colId xmlns:a16="http://schemas.microsoft.com/office/drawing/2014/main" val="1115602644"/>
                    </a:ext>
                  </a:extLst>
                </a:gridCol>
                <a:gridCol w="1876302">
                  <a:extLst>
                    <a:ext uri="{9D8B030D-6E8A-4147-A177-3AD203B41FA5}">
                      <a16:colId xmlns:a16="http://schemas.microsoft.com/office/drawing/2014/main" val="3855644240"/>
                    </a:ext>
                  </a:extLst>
                </a:gridCol>
              </a:tblGrid>
              <a:tr h="0">
                <a:tc>
                  <a:txBody>
                    <a:bodyPr/>
                    <a:lstStyle/>
                    <a:p>
                      <a:r>
                        <a:rPr lang="en-US" sz="1100" dirty="0"/>
                        <a:t>Rich’s Measurement configuration</a:t>
                      </a:r>
                    </a:p>
                  </a:txBody>
                  <a:tcPr/>
                </a:tc>
                <a:tc>
                  <a:txBody>
                    <a:bodyPr/>
                    <a:lstStyle/>
                    <a:p>
                      <a:r>
                        <a:rPr lang="en-US" sz="1100" dirty="0"/>
                        <a:t>DCPD A (Chan 4)</a:t>
                      </a:r>
                    </a:p>
                    <a:p>
                      <a:r>
                        <a:rPr lang="en-US" sz="1100" dirty="0"/>
                        <a:t>SR785 File Name</a:t>
                      </a:r>
                    </a:p>
                  </a:txBody>
                  <a:tcPr/>
                </a:tc>
                <a:tc>
                  <a:txBody>
                    <a:bodyPr/>
                    <a:lstStyle/>
                    <a:p>
                      <a:r>
                        <a:rPr lang="en-US" sz="1100" dirty="0"/>
                        <a:t>DCPD A (Chan 4)</a:t>
                      </a:r>
                    </a:p>
                    <a:p>
                      <a:r>
                        <a:rPr lang="en-US" sz="1100" dirty="0" err="1"/>
                        <a:t>Lill’s</a:t>
                      </a:r>
                      <a:r>
                        <a:rPr lang="en-US" sz="1100" dirty="0"/>
                        <a:t> File Name</a:t>
                      </a:r>
                    </a:p>
                  </a:txBody>
                  <a:tcPr/>
                </a:tc>
                <a:tc>
                  <a:txBody>
                    <a:bodyPr/>
                    <a:lstStyle/>
                    <a:p>
                      <a:r>
                        <a:rPr lang="en-US" sz="1100" dirty="0"/>
                        <a:t>DCPD B (Chan 5)</a:t>
                      </a:r>
                    </a:p>
                    <a:p>
                      <a:r>
                        <a:rPr lang="en-US" sz="1100" dirty="0"/>
                        <a:t>SR785 File Name</a:t>
                      </a:r>
                    </a:p>
                  </a:txBody>
                  <a:tcPr/>
                </a:tc>
                <a:tc>
                  <a:txBody>
                    <a:bodyPr/>
                    <a:lstStyle/>
                    <a:p>
                      <a:r>
                        <a:rPr lang="en-US" sz="1100" dirty="0"/>
                        <a:t>DCPD B (Chan 5)</a:t>
                      </a:r>
                    </a:p>
                    <a:p>
                      <a:r>
                        <a:rPr lang="en-US" sz="1100" dirty="0"/>
                        <a:t>Lilli’s File Name</a:t>
                      </a:r>
                    </a:p>
                  </a:txBody>
                  <a:tcPr/>
                </a:tc>
                <a:extLst>
                  <a:ext uri="{0D108BD9-81ED-4DB2-BD59-A6C34878D82A}">
                    <a16:rowId xmlns:a16="http://schemas.microsoft.com/office/drawing/2014/main" val="65472175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All three stages 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srs0020.78d</a:t>
                      </a:r>
                    </a:p>
                  </a:txBody>
                  <a:tcPr/>
                </a:tc>
                <a:tc>
                  <a:txBody>
                    <a:bodyPr/>
                    <a:lstStyle/>
                    <a:p>
                      <a:r>
                        <a:rPr lang="en-US" sz="1100" dirty="0"/>
                        <a:t>PDA_FM1FM2FM3_mag.asc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srs0036.78d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PDB_FM1FM2FM3_mag.asc    </a:t>
                      </a:r>
                    </a:p>
                  </a:txBody>
                  <a:tcPr/>
                </a:tc>
                <a:extLst>
                  <a:ext uri="{0D108BD9-81ED-4DB2-BD59-A6C34878D82A}">
                    <a16:rowId xmlns:a16="http://schemas.microsoft.com/office/drawing/2014/main" val="1329349933"/>
                  </a:ext>
                </a:extLst>
              </a:tr>
              <a:tr h="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lumMod val="50000"/>
                            </a:schemeClr>
                          </a:solidFill>
                        </a:rPr>
                        <a:t>no DC voltage offset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srs0021.78d</a:t>
                      </a:r>
                    </a:p>
                  </a:txBody>
                  <a:tcPr/>
                </a:tc>
                <a:tc>
                  <a:txBody>
                    <a:bodyPr/>
                    <a:lstStyle/>
                    <a:p>
                      <a:r>
                        <a:rPr lang="en-US" sz="1100" dirty="0"/>
                        <a:t>PDA_FM1FM2FM3_pha.asc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srs0037.78d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PDB_FM1FM2FM3_pha.asc    </a:t>
                      </a:r>
                    </a:p>
                  </a:txBody>
                  <a:tcPr/>
                </a:tc>
                <a:extLst>
                  <a:ext uri="{0D108BD9-81ED-4DB2-BD59-A6C34878D82A}">
                    <a16:rowId xmlns:a16="http://schemas.microsoft.com/office/drawing/2014/main" val="96300022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First two stages 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srs0024.78d</a:t>
                      </a:r>
                    </a:p>
                  </a:txBody>
                  <a:tcPr/>
                </a:tc>
                <a:tc>
                  <a:txBody>
                    <a:bodyPr/>
                    <a:lstStyle/>
                    <a:p>
                      <a:r>
                        <a:rPr lang="en-US" sz="1100" dirty="0"/>
                        <a:t>PDA_FM1FM2_mag.asc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 srs0034.78d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PDB_FM1FM2_mag.asc   </a:t>
                      </a:r>
                    </a:p>
                  </a:txBody>
                  <a:tcPr/>
                </a:tc>
                <a:extLst>
                  <a:ext uri="{0D108BD9-81ED-4DB2-BD59-A6C34878D82A}">
                    <a16:rowId xmlns:a16="http://schemas.microsoft.com/office/drawing/2014/main" val="3853001705"/>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bg1">
                              <a:lumMod val="50000"/>
                            </a:schemeClr>
                          </a:solidFill>
                        </a:rPr>
                        <a:t>no DC voltage offset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srs0025.78d</a:t>
                      </a:r>
                    </a:p>
                  </a:txBody>
                  <a:tcPr/>
                </a:tc>
                <a:tc>
                  <a:txBody>
                    <a:bodyPr/>
                    <a:lstStyle/>
                    <a:p>
                      <a:r>
                        <a:rPr lang="en-US" sz="1100" dirty="0"/>
                        <a:t>PDA_FM1FM2_pha.asc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srs0035.78d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PDB_FM1FM2_pha.asc </a:t>
                      </a:r>
                    </a:p>
                  </a:txBody>
                  <a:tcPr/>
                </a:tc>
                <a:extLst>
                  <a:ext uri="{0D108BD9-81ED-4DB2-BD59-A6C34878D82A}">
                    <a16:rowId xmlns:a16="http://schemas.microsoft.com/office/drawing/2014/main" val="155365597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First stage 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srs0026.78d</a:t>
                      </a:r>
                    </a:p>
                  </a:txBody>
                  <a:tcPr/>
                </a:tc>
                <a:tc>
                  <a:txBody>
                    <a:bodyPr/>
                    <a:lstStyle/>
                    <a:p>
                      <a:r>
                        <a:rPr lang="en-US" sz="1100" dirty="0"/>
                        <a:t>PDA_FM1_mag.asc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srs0032.78d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PDB_FM1_mag.asc </a:t>
                      </a:r>
                    </a:p>
                  </a:txBody>
                  <a:tcPr/>
                </a:tc>
                <a:extLst>
                  <a:ext uri="{0D108BD9-81ED-4DB2-BD59-A6C34878D82A}">
                    <a16:rowId xmlns:a16="http://schemas.microsoft.com/office/drawing/2014/main" val="3965059457"/>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bg1">
                              <a:lumMod val="50000"/>
                            </a:schemeClr>
                          </a:solidFill>
                        </a:rPr>
                        <a:t>no DC voltage offset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srs0027.78d</a:t>
                      </a:r>
                    </a:p>
                  </a:txBody>
                  <a:tcPr/>
                </a:tc>
                <a:tc>
                  <a:txBody>
                    <a:bodyPr/>
                    <a:lstStyle/>
                    <a:p>
                      <a:r>
                        <a:rPr lang="en-US" sz="1100" dirty="0"/>
                        <a:t>PDA_FM1_pha.asc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srs0033.78d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PDB_FM1_pha.asc </a:t>
                      </a:r>
                    </a:p>
                  </a:txBody>
                  <a:tcPr/>
                </a:tc>
                <a:extLst>
                  <a:ext uri="{0D108BD9-81ED-4DB2-BD59-A6C34878D82A}">
                    <a16:rowId xmlns:a16="http://schemas.microsoft.com/office/drawing/2014/main" val="354814842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All stages OFF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srs0028.78d</a:t>
                      </a:r>
                    </a:p>
                  </a:txBody>
                  <a:tcPr/>
                </a:tc>
                <a:tc>
                  <a:txBody>
                    <a:bodyPr/>
                    <a:lstStyle/>
                    <a:p>
                      <a:r>
                        <a:rPr lang="en-US" sz="1100" dirty="0" err="1"/>
                        <a:t>PDA_noFM_mag.asc</a:t>
                      </a:r>
                      <a:r>
                        <a:rPr lang="en-US" sz="1100"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srs0030.78d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t>PDB_noFM_mag.asc</a:t>
                      </a:r>
                      <a:r>
                        <a:rPr lang="en-US" sz="1100" dirty="0"/>
                        <a:t> </a:t>
                      </a:r>
                    </a:p>
                  </a:txBody>
                  <a:tcPr/>
                </a:tc>
                <a:extLst>
                  <a:ext uri="{0D108BD9-81ED-4DB2-BD59-A6C34878D82A}">
                    <a16:rowId xmlns:a16="http://schemas.microsoft.com/office/drawing/2014/main" val="2705771239"/>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bg1">
                              <a:lumMod val="50000"/>
                            </a:schemeClr>
                          </a:solidFill>
                        </a:rPr>
                        <a:t>no DC voltage offset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srs0029.78d</a:t>
                      </a:r>
                    </a:p>
                  </a:txBody>
                  <a:tcPr/>
                </a:tc>
                <a:tc>
                  <a:txBody>
                    <a:bodyPr/>
                    <a:lstStyle/>
                    <a:p>
                      <a:r>
                        <a:rPr lang="en-US" sz="1100" dirty="0" err="1"/>
                        <a:t>PDA_noFM_pha.asc</a:t>
                      </a:r>
                      <a:r>
                        <a:rPr lang="en-US" sz="1100" dirty="0"/>
                        <a:t> </a:t>
                      </a:r>
                    </a:p>
                  </a:txBody>
                  <a:tcPr/>
                </a:tc>
                <a:tc>
                  <a:txBody>
                    <a:bodyPr/>
                    <a:lstStyle/>
                    <a:p>
                      <a:r>
                        <a:rPr lang="en-US" sz="1100" dirty="0"/>
                        <a:t>srs0031.78d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t>PDB_noFM_pha.asc</a:t>
                      </a:r>
                      <a:endParaRPr lang="en-US" sz="1100" dirty="0"/>
                    </a:p>
                  </a:txBody>
                  <a:tcPr/>
                </a:tc>
                <a:extLst>
                  <a:ext uri="{0D108BD9-81ED-4DB2-BD59-A6C34878D82A}">
                    <a16:rowId xmlns:a16="http://schemas.microsoft.com/office/drawing/2014/main" val="1997071094"/>
                  </a:ext>
                </a:extLst>
              </a:tr>
            </a:tbl>
          </a:graphicData>
        </a:graphic>
      </p:graphicFrame>
      <p:pic>
        <p:nvPicPr>
          <p:cNvPr id="13" name="Picture 12">
            <a:extLst>
              <a:ext uri="{FF2B5EF4-FFF2-40B4-BE49-F238E27FC236}">
                <a16:creationId xmlns:a16="http://schemas.microsoft.com/office/drawing/2014/main" id="{074B4F87-9B76-F54E-AD11-4564CC4626FF}"/>
              </a:ext>
            </a:extLst>
          </p:cNvPr>
          <p:cNvPicPr>
            <a:picLocks noChangeAspect="1"/>
          </p:cNvPicPr>
          <p:nvPr/>
        </p:nvPicPr>
        <p:blipFill>
          <a:blip r:embed="rId9"/>
          <a:stretch>
            <a:fillRect/>
          </a:stretch>
        </p:blipFill>
        <p:spPr>
          <a:xfrm>
            <a:off x="158585" y="1630878"/>
            <a:ext cx="4076700" cy="1981200"/>
          </a:xfrm>
          <a:prstGeom prst="rect">
            <a:avLst/>
          </a:prstGeom>
        </p:spPr>
      </p:pic>
      <p:sp>
        <p:nvSpPr>
          <p:cNvPr id="14" name="TextBox 13">
            <a:extLst>
              <a:ext uri="{FF2B5EF4-FFF2-40B4-BE49-F238E27FC236}">
                <a16:creationId xmlns:a16="http://schemas.microsoft.com/office/drawing/2014/main" id="{2DA8596D-52D5-B849-BFF2-7FBFE0278D39}"/>
              </a:ext>
            </a:extLst>
          </p:cNvPr>
          <p:cNvSpPr txBox="1"/>
          <p:nvPr/>
        </p:nvSpPr>
        <p:spPr>
          <a:xfrm>
            <a:off x="166254" y="6122006"/>
            <a:ext cx="9801973" cy="523220"/>
          </a:xfrm>
          <a:prstGeom prst="rect">
            <a:avLst/>
          </a:prstGeom>
          <a:noFill/>
        </p:spPr>
        <p:txBody>
          <a:bodyPr wrap="square" rtlCol="0">
            <a:spAutoFit/>
          </a:bodyPr>
          <a:lstStyle/>
          <a:p>
            <a:r>
              <a:rPr lang="en-US" sz="1400" dirty="0"/>
              <a:t>Measurement was taken *after* all ECRs (including fixing sensitivity to DC offset) were implemented</a:t>
            </a:r>
          </a:p>
          <a:p>
            <a:r>
              <a:rPr lang="en-US" sz="1400" dirty="0"/>
              <a:t>So Lilli using “no DC offset” data is OK, even though DCPDs during NLN have ~50 mA = ~5V running through the chassis</a:t>
            </a:r>
          </a:p>
        </p:txBody>
      </p:sp>
    </p:spTree>
    <p:extLst>
      <p:ext uri="{BB962C8B-B14F-4D97-AF65-F5344CB8AC3E}">
        <p14:creationId xmlns:p14="http://schemas.microsoft.com/office/powerpoint/2010/main" val="825678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t>PART I: The ETMX UIM Driver, from Nov 27 to Dec 03 2019</a:t>
            </a:r>
          </a:p>
          <a:p>
            <a:pPr marL="971550" lvl="1" indent="-514350">
              <a:buFont typeface="+mj-lt"/>
              <a:buAutoNum type="arabicPeriod"/>
            </a:pPr>
            <a:r>
              <a:rPr lang="en-US" dirty="0">
                <a:solidFill>
                  <a:schemeClr val="bg1">
                    <a:lumMod val="50000"/>
                  </a:schemeClr>
                </a:solidFill>
              </a:rPr>
              <a:t>Why do you care about the UIM?</a:t>
            </a:r>
          </a:p>
          <a:p>
            <a:pPr marL="971550" lvl="1" indent="-514350">
              <a:buFont typeface="+mj-lt"/>
              <a:buAutoNum type="arabicPeriod"/>
            </a:pPr>
            <a:r>
              <a:rPr lang="en-US" b="1" dirty="0"/>
              <a:t>Review where we were before we started</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The Measurement</a:t>
            </a:r>
          </a:p>
          <a:p>
            <a:pPr marL="971550" lvl="1" indent="-514350">
              <a:buFont typeface="+mj-lt"/>
              <a:buAutoNum type="arabicPeriod"/>
            </a:pPr>
            <a:r>
              <a:rPr lang="en-US" dirty="0">
                <a:solidFill>
                  <a:schemeClr val="bg1">
                    <a:lumMod val="50000"/>
                  </a:schemeClr>
                </a:solidFill>
              </a:rPr>
              <a:t>Other models of the circuit </a:t>
            </a:r>
          </a:p>
          <a:p>
            <a:pPr marL="971550" lvl="1" indent="-514350">
              <a:buFont typeface="+mj-lt"/>
              <a:buAutoNum type="arabicPeriod"/>
            </a:pPr>
            <a:r>
              <a:rPr lang="en-US" dirty="0">
                <a:solidFill>
                  <a:schemeClr val="bg1">
                    <a:lumMod val="50000"/>
                  </a:schemeClr>
                </a:solidFill>
              </a:rPr>
              <a:t>The Fit and Each Coil Result</a:t>
            </a:r>
          </a:p>
          <a:p>
            <a:pPr marL="971550" lvl="1" indent="-514350">
              <a:buFont typeface="+mj-lt"/>
              <a:buAutoNum type="arabicPeriod"/>
            </a:pPr>
            <a:r>
              <a:rPr lang="en-US" dirty="0">
                <a:solidFill>
                  <a:schemeClr val="bg1">
                    <a:lumMod val="50000"/>
                  </a:schemeClr>
                </a:solidFill>
              </a:rPr>
              <a:t>Converting fit results in to systematic error in A</a:t>
            </a:r>
            <a:r>
              <a:rPr lang="en-US" baseline="-25000" dirty="0">
                <a:solidFill>
                  <a:schemeClr val="bg1">
                    <a:lumMod val="50000"/>
                  </a:schemeClr>
                </a:solidFill>
              </a:rPr>
              <a:t>UIM</a:t>
            </a:r>
          </a:p>
          <a:p>
            <a:pPr marL="971550" lvl="1" indent="-514350">
              <a:buFont typeface="+mj-lt"/>
              <a:buAutoNum type="arabicPeriod"/>
            </a:pPr>
            <a:r>
              <a:rPr lang="en-US" dirty="0">
                <a:solidFill>
                  <a:schemeClr val="bg1">
                    <a:lumMod val="50000"/>
                  </a:schemeClr>
                </a:solidFill>
              </a:rPr>
              <a:t>Converting sys error in A</a:t>
            </a:r>
            <a:r>
              <a:rPr lang="en-US" baseline="-25000" dirty="0">
                <a:solidFill>
                  <a:schemeClr val="bg1">
                    <a:lumMod val="50000"/>
                  </a:schemeClr>
                </a:solidFill>
              </a:rPr>
              <a:t>UIM</a:t>
            </a:r>
            <a:r>
              <a:rPr lang="en-US" dirty="0">
                <a:solidFill>
                  <a:schemeClr val="bg1">
                    <a:lumMod val="50000"/>
                  </a:schemeClr>
                </a:solidFill>
              </a:rPr>
              <a:t> to sys error in R and Conclusions</a:t>
            </a:r>
          </a:p>
          <a:p>
            <a:pPr marL="971550" lvl="1" indent="-514350">
              <a:buFont typeface="+mj-lt"/>
              <a:buAutoNum type="arabicPeriod"/>
            </a:pPr>
            <a:endParaRPr lang="en-US" dirty="0">
              <a:solidFill>
                <a:schemeClr val="bg1">
                  <a:lumMod val="50000"/>
                </a:schemeClr>
              </a:solidFill>
            </a:endParaRPr>
          </a:p>
          <a:p>
            <a:pPr marL="0" indent="0">
              <a:buNone/>
            </a:pPr>
            <a:r>
              <a:rPr lang="en-US" dirty="0">
                <a:solidFill>
                  <a:schemeClr val="bg1">
                    <a:lumMod val="50000"/>
                  </a:schemeClr>
                </a:solidFill>
              </a:rPr>
              <a:t>PART II: The OMC Whitening Chassis, from Mar 16 to 27 2020</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8</a:t>
            </a:fld>
            <a:endParaRPr lang="en-US"/>
          </a:p>
        </p:txBody>
      </p:sp>
    </p:spTree>
    <p:extLst>
      <p:ext uri="{BB962C8B-B14F-4D97-AF65-F5344CB8AC3E}">
        <p14:creationId xmlns:p14="http://schemas.microsoft.com/office/powerpoint/2010/main" val="40072517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473C-0B2E-C74E-85E5-5A99EA03E3FA}"/>
              </a:ext>
            </a:extLst>
          </p:cNvPr>
          <p:cNvSpPr>
            <a:spLocks noGrp="1"/>
          </p:cNvSpPr>
          <p:nvPr>
            <p:ph type="title"/>
          </p:nvPr>
        </p:nvSpPr>
        <p:spPr/>
        <p:txBody>
          <a:bodyPr>
            <a:normAutofit fontScale="90000"/>
          </a:bodyPr>
          <a:lstStyle/>
          <a:p>
            <a:r>
              <a:rPr lang="en-US" dirty="0"/>
              <a:t>II.2 Review of the Data: </a:t>
            </a:r>
            <a:r>
              <a:rPr lang="en-US" sz="3100" dirty="0"/>
              <a:t>Welp, I need to refit the data</a:t>
            </a:r>
            <a:endParaRPr lang="en-US" dirty="0"/>
          </a:p>
        </p:txBody>
      </p:sp>
      <p:sp>
        <p:nvSpPr>
          <p:cNvPr id="3" name="Content Placeholder 2">
            <a:extLst>
              <a:ext uri="{FF2B5EF4-FFF2-40B4-BE49-F238E27FC236}">
                <a16:creationId xmlns:a16="http://schemas.microsoft.com/office/drawing/2014/main" id="{80C1C9C1-4979-C840-9120-1DEBEA6DEDE5}"/>
              </a:ext>
            </a:extLst>
          </p:cNvPr>
          <p:cNvSpPr>
            <a:spLocks noGrp="1"/>
          </p:cNvSpPr>
          <p:nvPr>
            <p:ph idx="1"/>
          </p:nvPr>
        </p:nvSpPr>
        <p:spPr>
          <a:xfrm>
            <a:off x="83125" y="602470"/>
            <a:ext cx="9144000" cy="5489572"/>
          </a:xfrm>
        </p:spPr>
        <p:txBody>
          <a:bodyPr>
            <a:noAutofit/>
          </a:bodyPr>
          <a:lstStyle/>
          <a:p>
            <a:pPr marL="514350" indent="-514350">
              <a:buFont typeface="+mj-lt"/>
              <a:buAutoNum type="arabicPeriod"/>
            </a:pPr>
            <a:r>
              <a:rPr lang="en-US" sz="1600" dirty="0"/>
              <a:t>I need to understand with what raw data I’m working, so I can understand how to work with it.</a:t>
            </a:r>
          </a:p>
          <a:p>
            <a:pPr marL="514350" indent="-514350">
              <a:buFont typeface="+mj-lt"/>
              <a:buAutoNum type="arabicPeriod"/>
            </a:pPr>
            <a:r>
              <a:rPr lang="en-US" sz="1600" dirty="0"/>
              <a:t>Stefan’s metric for success in </a:t>
            </a:r>
            <a:r>
              <a:rPr lang="en-US" sz="1600" dirty="0">
                <a:hlinkClick r:id="rId2"/>
              </a:rPr>
              <a:t>LHO:47257</a:t>
            </a:r>
            <a:r>
              <a:rPr lang="en-US" sz="1600" dirty="0"/>
              <a:t> was “A / B”, but the DCPDs are *added*, so we need something like “A + B”</a:t>
            </a:r>
          </a:p>
          <a:p>
            <a:pPr marL="514350" indent="-514350">
              <a:buFont typeface="+mj-lt"/>
              <a:buAutoNum type="arabicPeriod"/>
            </a:pPr>
            <a:r>
              <a:rPr lang="en-US" sz="1600" dirty="0"/>
              <a:t>Although the fit looks pretty fantastic in </a:t>
            </a:r>
            <a:r>
              <a:rPr lang="en-US" sz="1600" dirty="0">
                <a:hlinkClick r:id="rId3"/>
              </a:rPr>
              <a:t>LHO:47358</a:t>
            </a:r>
            <a:r>
              <a:rPr lang="en-US" sz="1600" dirty="0"/>
              <a:t>, Lilli just fit each measurement straight up, and didn’t compute any ratios of transfer functions to isolate poles and zeros from each stage, so hard to verify which poles are coming from which stage (and if say, FM1’s fit changes when it’s a part of FM1, FM2, and FM3).</a:t>
            </a:r>
          </a:p>
          <a:p>
            <a:pPr marL="514350" indent="-514350">
              <a:buFont typeface="+mj-lt"/>
              <a:buAutoNum type="arabicPeriod"/>
            </a:pPr>
            <a:r>
              <a:rPr lang="en-US" sz="1600" dirty="0"/>
              <a:t>When computing the residual contribution to R in </a:t>
            </a:r>
            <a:r>
              <a:rPr lang="en-US" sz="1600" dirty="0">
                <a:hlinkClick r:id="rId4"/>
              </a:rPr>
              <a:t>LHO:47453</a:t>
            </a:r>
            <a:r>
              <a:rPr lang="en-US" sz="1600" dirty="0"/>
              <a:t>, Lilli plotted (A+B)/2, instead of (</a:t>
            </a:r>
            <a:r>
              <a:rPr lang="en-US" sz="1600" dirty="0" err="1"/>
              <a:t>b_A</a:t>
            </a:r>
            <a:r>
              <a:rPr lang="en-US" sz="1600" dirty="0"/>
              <a:t>*</a:t>
            </a:r>
            <a:r>
              <a:rPr lang="en-US" sz="1600" dirty="0" err="1"/>
              <a:t>A+b_B</a:t>
            </a:r>
            <a:r>
              <a:rPr lang="en-US" sz="1600" dirty="0"/>
              <a:t>*B), where </a:t>
            </a:r>
            <a:r>
              <a:rPr lang="en-US" sz="1600" dirty="0" err="1"/>
              <a:t>b_A</a:t>
            </a:r>
            <a:r>
              <a:rPr lang="en-US" sz="1600" dirty="0"/>
              <a:t> and </a:t>
            </a:r>
            <a:r>
              <a:rPr lang="en-US" sz="1600" dirty="0" err="1"/>
              <a:t>b_B</a:t>
            </a:r>
            <a:r>
              <a:rPr lang="en-US" sz="1600" dirty="0"/>
              <a:t> are the balance matrix values, </a:t>
            </a:r>
          </a:p>
          <a:p>
            <a:pPr lvl="1"/>
            <a:r>
              <a:rPr lang="en-US" sz="1600" dirty="0"/>
              <a:t>(no need for the “divide by two” part of the “average” since it’s an over all gain, and captured in H_C)</a:t>
            </a:r>
          </a:p>
          <a:p>
            <a:pPr marL="514350" indent="-514350">
              <a:buFont typeface="+mj-lt"/>
              <a:buAutoNum type="arabicPeriod"/>
            </a:pPr>
            <a:r>
              <a:rPr lang="en-US" sz="1600" dirty="0"/>
              <a:t>I think there’s a bug in </a:t>
            </a:r>
            <a:r>
              <a:rPr lang="en-US" sz="1600" dirty="0">
                <a:hlinkClick r:id="rId5"/>
              </a:rPr>
              <a:t>fit_OMCDCPDWhiteningChassis_20190304-compareTF.py</a:t>
            </a:r>
            <a:r>
              <a:rPr lang="en-US" sz="1600" dirty="0"/>
              <a:t>, </a:t>
            </a:r>
            <a:r>
              <a:rPr lang="en-US" sz="1600" dirty="0">
                <a:hlinkClick r:id="rId6"/>
              </a:rPr>
              <a:t>fit_OMCDCPDWhiteningChassis_20190304-compareRes.py</a:t>
            </a:r>
            <a:r>
              <a:rPr lang="en-US" sz="1600" dirty="0"/>
              <a:t>, and </a:t>
            </a:r>
            <a:r>
              <a:rPr lang="en-US" sz="1600" dirty="0">
                <a:hlinkClick r:id="rId7"/>
              </a:rPr>
              <a:t>fit_OMCDCPDWhiteningChassis_20190304-compareRes-writeTXT.py</a:t>
            </a:r>
            <a:r>
              <a:rPr lang="en-US" sz="1600" dirty="0"/>
              <a:t>, which all mis-represent the poles and zeros installed in </a:t>
            </a:r>
            <a:r>
              <a:rPr lang="en-US" sz="1600" dirty="0" err="1"/>
              <a:t>foton</a:t>
            </a:r>
            <a:r>
              <a:rPr lang="en-US" sz="1600" dirty="0"/>
              <a:t>; we should just import the design from the real </a:t>
            </a:r>
            <a:r>
              <a:rPr lang="en-US" sz="1600" dirty="0" err="1"/>
              <a:t>foton</a:t>
            </a:r>
            <a:r>
              <a:rPr lang="en-US" sz="1600" dirty="0"/>
              <a:t> file, </a:t>
            </a:r>
            <a:r>
              <a:rPr lang="en-US" sz="1600" dirty="0">
                <a:hlinkClick r:id="rId8"/>
              </a:rPr>
              <a:t>H1OMC_1239468752.txt</a:t>
            </a:r>
            <a:endParaRPr lang="en-US" sz="1600" dirty="0"/>
          </a:p>
          <a:p>
            <a:pPr marL="514350" indent="-514350">
              <a:buFont typeface="+mj-lt"/>
              <a:buAutoNum type="arabicPeriod"/>
            </a:pPr>
            <a:r>
              <a:rPr lang="en-US" sz="1600" dirty="0" err="1"/>
              <a:t>IIRrational</a:t>
            </a:r>
            <a:r>
              <a:rPr lang="en-US" sz="1600" dirty="0"/>
              <a:t> has improved, and should now need a lot less input, so we can make the code cleaner.</a:t>
            </a:r>
          </a:p>
          <a:p>
            <a:pPr marL="0" indent="0">
              <a:buNone/>
            </a:pPr>
            <a:r>
              <a:rPr lang="en-US" sz="1600" dirty="0"/>
              <a:t>ALSO, Again, Open Question: As discussed in </a:t>
            </a:r>
            <a:r>
              <a:rPr lang="en-US" sz="1600" dirty="0">
                <a:hlinkClick r:id="rId9"/>
              </a:rPr>
              <a:t>LHO:48358</a:t>
            </a:r>
            <a:r>
              <a:rPr lang="en-US" sz="1600" dirty="0"/>
              <a:t> (learned, unfortunately, a month later), the DUT and coil driver test box *must* be properly referenced to ground, or one may get distortions in the frequency response at high frequency. The data for </a:t>
            </a:r>
            <a:r>
              <a:rPr lang="en-US" sz="1600" dirty="0">
                <a:hlinkClick r:id="rId10"/>
              </a:rPr>
              <a:t>S1900070</a:t>
            </a:r>
            <a:r>
              <a:rPr lang="en-US" sz="1600" dirty="0"/>
              <a:t> clearly shows a gain of 2.002, confirming that at least the test box measurement was done with an errant “floating” ground. Nothing we can do about it now, but the OMC whitening chassis might behave like the AA chassis, where the high-frequency response gets distorted without measurement shields properly referenced to ground.</a:t>
            </a:r>
          </a:p>
          <a:p>
            <a:pPr marL="514350" indent="-514350">
              <a:buFont typeface="+mj-lt"/>
              <a:buAutoNum type="arabicPeriod"/>
            </a:pPr>
            <a:endParaRPr lang="en-US" sz="1600" dirty="0"/>
          </a:p>
        </p:txBody>
      </p:sp>
      <p:sp>
        <p:nvSpPr>
          <p:cNvPr id="4" name="Date Placeholder 3">
            <a:extLst>
              <a:ext uri="{FF2B5EF4-FFF2-40B4-BE49-F238E27FC236}">
                <a16:creationId xmlns:a16="http://schemas.microsoft.com/office/drawing/2014/main" id="{BE608ACD-0111-6149-88C3-4226558FC12F}"/>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11235E8D-2BCA-AD4B-9558-A7B7697D01A7}"/>
              </a:ext>
            </a:extLst>
          </p:cNvPr>
          <p:cNvSpPr>
            <a:spLocks noGrp="1"/>
          </p:cNvSpPr>
          <p:nvPr>
            <p:ph type="sldNum" sz="quarter" idx="12"/>
          </p:nvPr>
        </p:nvSpPr>
        <p:spPr/>
        <p:txBody>
          <a:bodyPr/>
          <a:lstStyle/>
          <a:p>
            <a:fld id="{70339496-BD1E-F648-8321-5C9A4B4A55FA}" type="slidenum">
              <a:rPr lang="en-US" smtClean="0"/>
              <a:t>80</a:t>
            </a:fld>
            <a:endParaRPr lang="en-US"/>
          </a:p>
        </p:txBody>
      </p:sp>
    </p:spTree>
    <p:extLst>
      <p:ext uri="{BB962C8B-B14F-4D97-AF65-F5344CB8AC3E}">
        <p14:creationId xmlns:p14="http://schemas.microsoft.com/office/powerpoint/2010/main" val="17616193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lnSpcReduction="10000"/>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solidFill>
                  <a:schemeClr val="bg1">
                    <a:lumMod val="50000"/>
                  </a:schemeClr>
                </a:solidFill>
              </a:rPr>
              <a:t>PART I: The ETMX UIM Driver, from Nov 27 to Dec 03 2019</a:t>
            </a:r>
          </a:p>
          <a:p>
            <a:pPr marL="971550" lvl="1" indent="-514350">
              <a:buFont typeface="+mj-lt"/>
              <a:buAutoNum type="arabicPeriod"/>
            </a:pPr>
            <a:endParaRPr lang="en-US" dirty="0">
              <a:solidFill>
                <a:schemeClr val="bg1">
                  <a:lumMod val="50000"/>
                </a:schemeClr>
              </a:solidFill>
            </a:endParaRPr>
          </a:p>
          <a:p>
            <a:pPr marL="0" indent="0">
              <a:buNone/>
            </a:pPr>
            <a:r>
              <a:rPr lang="en-US" dirty="0"/>
              <a:t>PART II: The OMC Whitening Chassis, from Mar 16 to 27 2020</a:t>
            </a:r>
          </a:p>
          <a:p>
            <a:pPr marL="971550" lvl="1" indent="-514350">
              <a:buFont typeface="+mj-lt"/>
              <a:buAutoNum type="arabicPeriod"/>
            </a:pPr>
            <a:r>
              <a:rPr lang="en-US" dirty="0">
                <a:solidFill>
                  <a:schemeClr val="bg1">
                    <a:lumMod val="50000"/>
                  </a:schemeClr>
                </a:solidFill>
              </a:rPr>
              <a:t>What’s the issue?</a:t>
            </a:r>
          </a:p>
          <a:p>
            <a:pPr marL="971550" lvl="1" indent="-514350">
              <a:buFont typeface="+mj-lt"/>
              <a:buAutoNum type="arabicPeriod"/>
            </a:pPr>
            <a:r>
              <a:rPr lang="en-US" dirty="0">
                <a:solidFill>
                  <a:schemeClr val="bg1">
                    <a:lumMod val="50000"/>
                  </a:schemeClr>
                </a:solidFill>
              </a:rPr>
              <a:t>Game Plan / Review of the Original Data</a:t>
            </a:r>
          </a:p>
          <a:p>
            <a:pPr marL="971550" lvl="1" indent="-514350">
              <a:buFont typeface="+mj-lt"/>
              <a:buAutoNum type="arabicPeriod"/>
            </a:pPr>
            <a:r>
              <a:rPr lang="en-US" dirty="0"/>
              <a:t>Review of the Circuit</a:t>
            </a:r>
          </a:p>
          <a:p>
            <a:pPr marL="971550" lvl="1" indent="-514350">
              <a:buFont typeface="+mj-lt"/>
              <a:buAutoNum type="arabicPeriod"/>
            </a:pPr>
            <a:r>
              <a:rPr lang="en-US" dirty="0">
                <a:solidFill>
                  <a:schemeClr val="bg1">
                    <a:lumMod val="50000"/>
                  </a:schemeClr>
                </a:solidFill>
              </a:rPr>
              <a:t>Review of the Existing Compensation Scheme</a:t>
            </a:r>
          </a:p>
          <a:p>
            <a:pPr marL="971550" lvl="1" indent="-514350">
              <a:buFont typeface="+mj-lt"/>
              <a:buAutoNum type="arabicPeriod"/>
            </a:pPr>
            <a:r>
              <a:rPr lang="en-US" dirty="0">
                <a:solidFill>
                  <a:schemeClr val="bg1">
                    <a:lumMod val="50000"/>
                  </a:schemeClr>
                </a:solidFill>
              </a:rPr>
              <a:t>Fitting and Predicting the Response Function Systematic Error</a:t>
            </a:r>
          </a:p>
          <a:p>
            <a:pPr marL="971550" lvl="1" indent="-514350">
              <a:buFont typeface="+mj-lt"/>
              <a:buAutoNum type="arabicPeriod"/>
            </a:pPr>
            <a:r>
              <a:rPr lang="en-US" dirty="0">
                <a:solidFill>
                  <a:schemeClr val="bg1">
                    <a:lumMod val="50000"/>
                  </a:schemeClr>
                </a:solidFill>
              </a:rPr>
              <a:t>Comparison against measured Response Function Error</a:t>
            </a:r>
          </a:p>
          <a:p>
            <a:pPr marL="971550" lvl="1" indent="-514350">
              <a:buFont typeface="+mj-lt"/>
              <a:buAutoNum type="arabicPeriod"/>
            </a:pPr>
            <a:r>
              <a:rPr lang="en-US" dirty="0">
                <a:solidFill>
                  <a:schemeClr val="bg1">
                    <a:lumMod val="50000"/>
                  </a:schemeClr>
                </a:solidFill>
              </a:rPr>
              <a:t>Collateral Damage on TDCFs</a:t>
            </a:r>
          </a:p>
          <a:p>
            <a:pPr marL="971550" lvl="1" indent="-514350">
              <a:buFont typeface="+mj-lt"/>
              <a:buAutoNum type="arabicPeriod"/>
            </a:pPr>
            <a:r>
              <a:rPr lang="en-US" dirty="0">
                <a:solidFill>
                  <a:schemeClr val="bg1">
                    <a:lumMod val="50000"/>
                  </a:schemeClr>
                </a:solidFill>
              </a:rPr>
              <a:t>Final Answer</a:t>
            </a:r>
          </a:p>
          <a:p>
            <a:pPr marL="971550" lvl="1" indent="-514350">
              <a:buFont typeface="+mj-lt"/>
              <a:buAutoNum type="arabicPeriod"/>
            </a:pPr>
            <a:r>
              <a:rPr lang="en-US" dirty="0">
                <a:solidFill>
                  <a:schemeClr val="bg1">
                    <a:lumMod val="50000"/>
                  </a:schemeClr>
                </a:solidFill>
              </a:rPr>
              <a:t>Conclusions</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81</a:t>
            </a:fld>
            <a:endParaRPr lang="en-US"/>
          </a:p>
        </p:txBody>
      </p:sp>
    </p:spTree>
    <p:extLst>
      <p:ext uri="{BB962C8B-B14F-4D97-AF65-F5344CB8AC3E}">
        <p14:creationId xmlns:p14="http://schemas.microsoft.com/office/powerpoint/2010/main" val="2932617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7E84-CEC4-F546-BA13-323C64E19AA6}"/>
              </a:ext>
            </a:extLst>
          </p:cNvPr>
          <p:cNvSpPr>
            <a:spLocks noGrp="1"/>
          </p:cNvSpPr>
          <p:nvPr>
            <p:ph type="title"/>
          </p:nvPr>
        </p:nvSpPr>
        <p:spPr/>
        <p:txBody>
          <a:bodyPr>
            <a:normAutofit fontScale="90000"/>
          </a:bodyPr>
          <a:lstStyle/>
          <a:p>
            <a:r>
              <a:rPr lang="en-US" dirty="0"/>
              <a:t>II.3 Review of the Circuit: </a:t>
            </a:r>
            <a:r>
              <a:rPr lang="en-US" sz="3100" dirty="0"/>
              <a:t>Squad goals</a:t>
            </a:r>
            <a:endParaRPr lang="en-US" dirty="0"/>
          </a:p>
        </p:txBody>
      </p:sp>
      <p:sp>
        <p:nvSpPr>
          <p:cNvPr id="3" name="Content Placeholder 2">
            <a:extLst>
              <a:ext uri="{FF2B5EF4-FFF2-40B4-BE49-F238E27FC236}">
                <a16:creationId xmlns:a16="http://schemas.microsoft.com/office/drawing/2014/main" id="{466D4D09-53DA-214F-8C78-832836F62AD4}"/>
              </a:ext>
            </a:extLst>
          </p:cNvPr>
          <p:cNvSpPr>
            <a:spLocks noGrp="1"/>
          </p:cNvSpPr>
          <p:nvPr>
            <p:ph idx="1"/>
          </p:nvPr>
        </p:nvSpPr>
        <p:spPr>
          <a:xfrm>
            <a:off x="237505" y="1065605"/>
            <a:ext cx="8811491" cy="4351338"/>
          </a:xfrm>
        </p:spPr>
        <p:txBody>
          <a:bodyPr>
            <a:normAutofit/>
          </a:bodyPr>
          <a:lstStyle/>
          <a:p>
            <a:r>
              <a:rPr lang="en-US" sz="2000" dirty="0"/>
              <a:t>I’m </a:t>
            </a:r>
            <a:r>
              <a:rPr lang="en-US" sz="2000" dirty="0" err="1"/>
              <a:t>gunna</a:t>
            </a:r>
            <a:r>
              <a:rPr lang="en-US" sz="2000" dirty="0"/>
              <a:t> do the same thing I did for the UIM driver and break down the circuit into manageable pieces (I’ll go a little faster, assuming you’re used to the methods now having gone through Part I).</a:t>
            </a:r>
          </a:p>
          <a:p>
            <a:endParaRPr lang="en-US" sz="2000" dirty="0"/>
          </a:p>
          <a:p>
            <a:r>
              <a:rPr lang="en-US" sz="2000" dirty="0"/>
              <a:t>Again, this is (a) to teach you, the next generation, and (b) </a:t>
            </a:r>
            <a:r>
              <a:rPr lang="en-US" sz="2000" b="1" dirty="0"/>
              <a:t>so can be sure we know what to expect when fitting, as well as verifying that we’re modelling it correctly.</a:t>
            </a:r>
          </a:p>
          <a:p>
            <a:endParaRPr lang="en-US" sz="2000" b="1" dirty="0"/>
          </a:p>
          <a:p>
            <a:r>
              <a:rPr lang="en-US" sz="2000" dirty="0"/>
              <a:t>As before, we’ll be focusing on finding frequency response, since the over all gain of the OMC DCPD chain is measured as a whole. You’ll find that the super-Nyquist high-frequency poles are especially interesting…</a:t>
            </a:r>
          </a:p>
        </p:txBody>
      </p:sp>
      <p:sp>
        <p:nvSpPr>
          <p:cNvPr id="4" name="Date Placeholder 3">
            <a:extLst>
              <a:ext uri="{FF2B5EF4-FFF2-40B4-BE49-F238E27FC236}">
                <a16:creationId xmlns:a16="http://schemas.microsoft.com/office/drawing/2014/main" id="{BD334BC3-02E2-1649-AC52-5462E5BE3724}"/>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1F1E2323-055F-C842-813B-96A9745988D4}"/>
              </a:ext>
            </a:extLst>
          </p:cNvPr>
          <p:cNvSpPr>
            <a:spLocks noGrp="1"/>
          </p:cNvSpPr>
          <p:nvPr>
            <p:ph type="sldNum" sz="quarter" idx="12"/>
          </p:nvPr>
        </p:nvSpPr>
        <p:spPr/>
        <p:txBody>
          <a:bodyPr/>
          <a:lstStyle/>
          <a:p>
            <a:fld id="{70339496-BD1E-F648-8321-5C9A4B4A55FA}" type="slidenum">
              <a:rPr lang="en-US" smtClean="0"/>
              <a:t>82</a:t>
            </a:fld>
            <a:endParaRPr lang="en-US"/>
          </a:p>
        </p:txBody>
      </p:sp>
      <p:pic>
        <p:nvPicPr>
          <p:cNvPr id="7" name="Picture 6" descr="A picture containing drawing, game&#10;&#10;Description automatically generated">
            <a:extLst>
              <a:ext uri="{FF2B5EF4-FFF2-40B4-BE49-F238E27FC236}">
                <a16:creationId xmlns:a16="http://schemas.microsoft.com/office/drawing/2014/main" id="{9AAB7128-9797-C544-899F-1FA6539DAED3}"/>
              </a:ext>
            </a:extLst>
          </p:cNvPr>
          <p:cNvPicPr>
            <a:picLocks noChangeAspect="1"/>
          </p:cNvPicPr>
          <p:nvPr/>
        </p:nvPicPr>
        <p:blipFill>
          <a:blip r:embed="rId2"/>
          <a:stretch>
            <a:fillRect/>
          </a:stretch>
        </p:blipFill>
        <p:spPr>
          <a:xfrm>
            <a:off x="2803237" y="5035135"/>
            <a:ext cx="3294528" cy="1367229"/>
          </a:xfrm>
          <a:prstGeom prst="rect">
            <a:avLst/>
          </a:prstGeom>
        </p:spPr>
      </p:pic>
    </p:spTree>
    <p:extLst>
      <p:ext uri="{BB962C8B-B14F-4D97-AF65-F5344CB8AC3E}">
        <p14:creationId xmlns:p14="http://schemas.microsoft.com/office/powerpoint/2010/main" val="11580048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FB1E2-5FF4-FF4C-B6C7-4F6B5E2A173E}"/>
              </a:ext>
            </a:extLst>
          </p:cNvPr>
          <p:cNvSpPr>
            <a:spLocks noGrp="1"/>
          </p:cNvSpPr>
          <p:nvPr>
            <p:ph type="title"/>
          </p:nvPr>
        </p:nvSpPr>
        <p:spPr/>
        <p:txBody>
          <a:bodyPr>
            <a:normAutofit fontScale="90000"/>
          </a:bodyPr>
          <a:lstStyle/>
          <a:p>
            <a:r>
              <a:rPr lang="en-US" dirty="0"/>
              <a:t>II.3 Review of the Circuit: </a:t>
            </a:r>
            <a:r>
              <a:rPr lang="en-US" sz="3100" dirty="0"/>
              <a:t>Forest through the Trees</a:t>
            </a:r>
            <a:endParaRPr lang="en-US" dirty="0"/>
          </a:p>
        </p:txBody>
      </p:sp>
      <p:sp>
        <p:nvSpPr>
          <p:cNvPr id="4" name="Date Placeholder 3">
            <a:extLst>
              <a:ext uri="{FF2B5EF4-FFF2-40B4-BE49-F238E27FC236}">
                <a16:creationId xmlns:a16="http://schemas.microsoft.com/office/drawing/2014/main" id="{F1E305E2-109D-3F48-82EA-E45AA35745F6}"/>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1BD5B8AB-8BC2-3640-93F0-819333659325}"/>
              </a:ext>
            </a:extLst>
          </p:cNvPr>
          <p:cNvSpPr>
            <a:spLocks noGrp="1"/>
          </p:cNvSpPr>
          <p:nvPr>
            <p:ph type="sldNum" sz="quarter" idx="12"/>
          </p:nvPr>
        </p:nvSpPr>
        <p:spPr/>
        <p:txBody>
          <a:bodyPr/>
          <a:lstStyle/>
          <a:p>
            <a:fld id="{70339496-BD1E-F648-8321-5C9A4B4A55FA}" type="slidenum">
              <a:rPr lang="en-US" smtClean="0"/>
              <a:t>83</a:t>
            </a:fld>
            <a:endParaRPr lang="en-US"/>
          </a:p>
        </p:txBody>
      </p:sp>
      <p:pic>
        <p:nvPicPr>
          <p:cNvPr id="8" name="Picture 7">
            <a:extLst>
              <a:ext uri="{FF2B5EF4-FFF2-40B4-BE49-F238E27FC236}">
                <a16:creationId xmlns:a16="http://schemas.microsoft.com/office/drawing/2014/main" id="{099A7CBE-D450-8045-93A4-386025C7292B}"/>
              </a:ext>
            </a:extLst>
          </p:cNvPr>
          <p:cNvPicPr>
            <a:picLocks noChangeAspect="1"/>
          </p:cNvPicPr>
          <p:nvPr/>
        </p:nvPicPr>
        <p:blipFill>
          <a:blip r:embed="rId2"/>
          <a:stretch>
            <a:fillRect/>
          </a:stretch>
        </p:blipFill>
        <p:spPr>
          <a:xfrm>
            <a:off x="0" y="713893"/>
            <a:ext cx="9144000" cy="2556387"/>
          </a:xfrm>
          <a:prstGeom prst="rect">
            <a:avLst/>
          </a:prstGeom>
        </p:spPr>
      </p:pic>
      <p:sp>
        <p:nvSpPr>
          <p:cNvPr id="9" name="Donut 8">
            <a:extLst>
              <a:ext uri="{FF2B5EF4-FFF2-40B4-BE49-F238E27FC236}">
                <a16:creationId xmlns:a16="http://schemas.microsoft.com/office/drawing/2014/main" id="{94CAFFD0-BA57-B94E-A2AE-A9127614D11B}"/>
              </a:ext>
            </a:extLst>
          </p:cNvPr>
          <p:cNvSpPr/>
          <p:nvPr/>
        </p:nvSpPr>
        <p:spPr>
          <a:xfrm>
            <a:off x="5225143" y="1947554"/>
            <a:ext cx="1306286" cy="843148"/>
          </a:xfrm>
          <a:prstGeom prst="donut">
            <a:avLst>
              <a:gd name="adj" fmla="val 386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id="{E685FEEF-C21B-5047-95CF-28E6A980D972}"/>
              </a:ext>
            </a:extLst>
          </p:cNvPr>
          <p:cNvPicPr>
            <a:picLocks noChangeAspect="1"/>
          </p:cNvPicPr>
          <p:nvPr/>
        </p:nvPicPr>
        <p:blipFill>
          <a:blip r:embed="rId3"/>
          <a:stretch>
            <a:fillRect/>
          </a:stretch>
        </p:blipFill>
        <p:spPr>
          <a:xfrm>
            <a:off x="35626" y="4132614"/>
            <a:ext cx="9079419" cy="2327563"/>
          </a:xfrm>
          <a:prstGeom prst="rect">
            <a:avLst/>
          </a:prstGeom>
        </p:spPr>
      </p:pic>
      <p:sp>
        <p:nvSpPr>
          <p:cNvPr id="10" name="TextBox 9">
            <a:extLst>
              <a:ext uri="{FF2B5EF4-FFF2-40B4-BE49-F238E27FC236}">
                <a16:creationId xmlns:a16="http://schemas.microsoft.com/office/drawing/2014/main" id="{F0E9E7A6-2922-AA4E-BB4E-D56F162DB4B2}"/>
              </a:ext>
            </a:extLst>
          </p:cNvPr>
          <p:cNvSpPr txBox="1"/>
          <p:nvPr/>
        </p:nvSpPr>
        <p:spPr>
          <a:xfrm>
            <a:off x="498770" y="3353582"/>
            <a:ext cx="7927555" cy="369332"/>
          </a:xfrm>
          <a:prstGeom prst="rect">
            <a:avLst/>
          </a:prstGeom>
          <a:noFill/>
        </p:spPr>
        <p:txBody>
          <a:bodyPr wrap="none" rtlCol="0">
            <a:spAutoFit/>
          </a:bodyPr>
          <a:lstStyle/>
          <a:p>
            <a:r>
              <a:rPr lang="en-US" b="1" dirty="0"/>
              <a:t>The complex chain internal to the whitening chassis alone from </a:t>
            </a:r>
            <a:r>
              <a:rPr lang="en-US" b="1" dirty="0" err="1"/>
              <a:t>pg</a:t>
            </a:r>
            <a:r>
              <a:rPr lang="en-US" b="1" dirty="0"/>
              <a:t> 1 </a:t>
            </a:r>
            <a:r>
              <a:rPr lang="en-US" b="1" dirty="0">
                <a:hlinkClick r:id="rId4"/>
              </a:rPr>
              <a:t>D1001530</a:t>
            </a:r>
            <a:r>
              <a:rPr lang="en-US" b="1" dirty="0"/>
              <a:t>-v7</a:t>
            </a:r>
          </a:p>
        </p:txBody>
      </p:sp>
      <p:sp>
        <p:nvSpPr>
          <p:cNvPr id="6" name="TextBox 5">
            <a:extLst>
              <a:ext uri="{FF2B5EF4-FFF2-40B4-BE49-F238E27FC236}">
                <a16:creationId xmlns:a16="http://schemas.microsoft.com/office/drawing/2014/main" id="{532F5959-890A-A748-83A9-D5801F789482}"/>
              </a:ext>
            </a:extLst>
          </p:cNvPr>
          <p:cNvSpPr txBox="1"/>
          <p:nvPr/>
        </p:nvSpPr>
        <p:spPr>
          <a:xfrm>
            <a:off x="5337060" y="641269"/>
            <a:ext cx="3849515" cy="369332"/>
          </a:xfrm>
          <a:prstGeom prst="rect">
            <a:avLst/>
          </a:prstGeom>
          <a:noFill/>
        </p:spPr>
        <p:txBody>
          <a:bodyPr wrap="none" rtlCol="0">
            <a:spAutoFit/>
          </a:bodyPr>
          <a:lstStyle/>
          <a:p>
            <a:r>
              <a:rPr lang="en-US" b="1" dirty="0"/>
              <a:t>The (LHO) DCPD Chain from </a:t>
            </a:r>
            <a:r>
              <a:rPr lang="en-US" b="1" dirty="0">
                <a:hlinkClick r:id="rId5"/>
              </a:rPr>
              <a:t>D1300502</a:t>
            </a:r>
            <a:endParaRPr lang="en-US" b="1" dirty="0"/>
          </a:p>
        </p:txBody>
      </p:sp>
      <p:sp>
        <p:nvSpPr>
          <p:cNvPr id="13" name="TextBox 12">
            <a:extLst>
              <a:ext uri="{FF2B5EF4-FFF2-40B4-BE49-F238E27FC236}">
                <a16:creationId xmlns:a16="http://schemas.microsoft.com/office/drawing/2014/main" id="{091BF86C-38C3-F24D-B0BD-DAA5A524BD1D}"/>
              </a:ext>
            </a:extLst>
          </p:cNvPr>
          <p:cNvSpPr txBox="1"/>
          <p:nvPr/>
        </p:nvSpPr>
        <p:spPr>
          <a:xfrm>
            <a:off x="0" y="3716974"/>
            <a:ext cx="1805049" cy="523220"/>
          </a:xfrm>
          <a:prstGeom prst="rect">
            <a:avLst/>
          </a:prstGeom>
          <a:noFill/>
        </p:spPr>
        <p:txBody>
          <a:bodyPr wrap="square" rtlCol="0">
            <a:spAutoFit/>
          </a:bodyPr>
          <a:lstStyle/>
          <a:p>
            <a:r>
              <a:rPr lang="en-US" sz="1400" dirty="0">
                <a:solidFill>
                  <a:schemeClr val="accent1"/>
                </a:solidFill>
              </a:rPr>
              <a:t>Differential Input from interface board</a:t>
            </a:r>
          </a:p>
        </p:txBody>
      </p:sp>
      <p:sp>
        <p:nvSpPr>
          <p:cNvPr id="14" name="TextBox 13">
            <a:extLst>
              <a:ext uri="{FF2B5EF4-FFF2-40B4-BE49-F238E27FC236}">
                <a16:creationId xmlns:a16="http://schemas.microsoft.com/office/drawing/2014/main" id="{3493D757-3106-AE4D-B5D1-ECE1C50AAADE}"/>
              </a:ext>
            </a:extLst>
          </p:cNvPr>
          <p:cNvSpPr txBox="1"/>
          <p:nvPr/>
        </p:nvSpPr>
        <p:spPr>
          <a:xfrm>
            <a:off x="1411184" y="5650673"/>
            <a:ext cx="1605148" cy="738664"/>
          </a:xfrm>
          <a:prstGeom prst="rect">
            <a:avLst/>
          </a:prstGeom>
          <a:noFill/>
        </p:spPr>
        <p:txBody>
          <a:bodyPr wrap="square" rtlCol="0">
            <a:spAutoFit/>
          </a:bodyPr>
          <a:lstStyle/>
          <a:p>
            <a:r>
              <a:rPr lang="en-US" sz="1400" b="1" dirty="0"/>
              <a:t>(a) Differential to single-ended driver</a:t>
            </a:r>
          </a:p>
        </p:txBody>
      </p:sp>
      <p:sp>
        <p:nvSpPr>
          <p:cNvPr id="15" name="TextBox 14">
            <a:extLst>
              <a:ext uri="{FF2B5EF4-FFF2-40B4-BE49-F238E27FC236}">
                <a16:creationId xmlns:a16="http://schemas.microsoft.com/office/drawing/2014/main" id="{48107DD9-5ED4-2B42-A13B-C7757C519E22}"/>
              </a:ext>
            </a:extLst>
          </p:cNvPr>
          <p:cNvSpPr txBox="1"/>
          <p:nvPr/>
        </p:nvSpPr>
        <p:spPr>
          <a:xfrm>
            <a:off x="2006931" y="3724890"/>
            <a:ext cx="2054430" cy="523220"/>
          </a:xfrm>
          <a:prstGeom prst="rect">
            <a:avLst/>
          </a:prstGeom>
          <a:noFill/>
        </p:spPr>
        <p:txBody>
          <a:bodyPr wrap="square" rtlCol="0">
            <a:spAutoFit/>
          </a:bodyPr>
          <a:lstStyle/>
          <a:p>
            <a:r>
              <a:rPr lang="en-US" sz="1400" dirty="0"/>
              <a:t>(b) Four adjustable gain stages</a:t>
            </a:r>
          </a:p>
        </p:txBody>
      </p:sp>
      <p:sp>
        <p:nvSpPr>
          <p:cNvPr id="16" name="TextBox 15">
            <a:extLst>
              <a:ext uri="{FF2B5EF4-FFF2-40B4-BE49-F238E27FC236}">
                <a16:creationId xmlns:a16="http://schemas.microsoft.com/office/drawing/2014/main" id="{A4E788CD-91AF-2942-B7E9-A0FC929F42D1}"/>
              </a:ext>
            </a:extLst>
          </p:cNvPr>
          <p:cNvSpPr txBox="1"/>
          <p:nvPr/>
        </p:nvSpPr>
        <p:spPr>
          <a:xfrm>
            <a:off x="4463145" y="3663536"/>
            <a:ext cx="2567047" cy="523220"/>
          </a:xfrm>
          <a:prstGeom prst="rect">
            <a:avLst/>
          </a:prstGeom>
          <a:noFill/>
        </p:spPr>
        <p:txBody>
          <a:bodyPr wrap="square" rtlCol="0">
            <a:spAutoFit/>
          </a:bodyPr>
          <a:lstStyle/>
          <a:p>
            <a:r>
              <a:rPr lang="en-US" sz="1400" b="1" dirty="0">
                <a:solidFill>
                  <a:srgbClr val="FF0000"/>
                </a:solidFill>
              </a:rPr>
              <a:t>(d) Filter Stage Modified into a Low Pass</a:t>
            </a:r>
          </a:p>
        </p:txBody>
      </p:sp>
      <p:sp>
        <p:nvSpPr>
          <p:cNvPr id="17" name="TextBox 16">
            <a:extLst>
              <a:ext uri="{FF2B5EF4-FFF2-40B4-BE49-F238E27FC236}">
                <a16:creationId xmlns:a16="http://schemas.microsoft.com/office/drawing/2014/main" id="{A2824BB5-D7FF-294D-8B8F-FD4BF012B6F7}"/>
              </a:ext>
            </a:extLst>
          </p:cNvPr>
          <p:cNvSpPr txBox="1"/>
          <p:nvPr/>
        </p:nvSpPr>
        <p:spPr>
          <a:xfrm>
            <a:off x="6470072" y="5979221"/>
            <a:ext cx="1237013" cy="523220"/>
          </a:xfrm>
          <a:prstGeom prst="rect">
            <a:avLst/>
          </a:prstGeom>
          <a:noFill/>
        </p:spPr>
        <p:txBody>
          <a:bodyPr wrap="square" rtlCol="0">
            <a:spAutoFit/>
          </a:bodyPr>
          <a:lstStyle/>
          <a:p>
            <a:r>
              <a:rPr lang="en-US" sz="1400" dirty="0"/>
              <a:t>(e) Output buffer</a:t>
            </a:r>
          </a:p>
        </p:txBody>
      </p:sp>
      <p:sp>
        <p:nvSpPr>
          <p:cNvPr id="18" name="TextBox 17">
            <a:extLst>
              <a:ext uri="{FF2B5EF4-FFF2-40B4-BE49-F238E27FC236}">
                <a16:creationId xmlns:a16="http://schemas.microsoft.com/office/drawing/2014/main" id="{B2CB8715-5E15-A646-B8ED-C220DC761BB4}"/>
              </a:ext>
            </a:extLst>
          </p:cNvPr>
          <p:cNvSpPr txBox="1"/>
          <p:nvPr/>
        </p:nvSpPr>
        <p:spPr>
          <a:xfrm>
            <a:off x="8003968" y="5514103"/>
            <a:ext cx="1306285" cy="954107"/>
          </a:xfrm>
          <a:prstGeom prst="rect">
            <a:avLst/>
          </a:prstGeom>
          <a:noFill/>
        </p:spPr>
        <p:txBody>
          <a:bodyPr wrap="square" rtlCol="0">
            <a:spAutoFit/>
          </a:bodyPr>
          <a:lstStyle/>
          <a:p>
            <a:r>
              <a:rPr lang="en-US" sz="1400" dirty="0"/>
              <a:t>(f) Single-ended to Differential Driver</a:t>
            </a:r>
          </a:p>
        </p:txBody>
      </p:sp>
      <p:sp>
        <p:nvSpPr>
          <p:cNvPr id="19" name="TextBox 18">
            <a:extLst>
              <a:ext uri="{FF2B5EF4-FFF2-40B4-BE49-F238E27FC236}">
                <a16:creationId xmlns:a16="http://schemas.microsoft.com/office/drawing/2014/main" id="{A196D777-F2BA-C04A-9489-EA88003E3CB9}"/>
              </a:ext>
            </a:extLst>
          </p:cNvPr>
          <p:cNvSpPr txBox="1"/>
          <p:nvPr/>
        </p:nvSpPr>
        <p:spPr>
          <a:xfrm>
            <a:off x="7600207" y="3750617"/>
            <a:ext cx="1579418" cy="523220"/>
          </a:xfrm>
          <a:prstGeom prst="rect">
            <a:avLst/>
          </a:prstGeom>
          <a:noFill/>
        </p:spPr>
        <p:txBody>
          <a:bodyPr wrap="square" rtlCol="0">
            <a:spAutoFit/>
          </a:bodyPr>
          <a:lstStyle/>
          <a:p>
            <a:pPr algn="r"/>
            <a:r>
              <a:rPr lang="en-US" sz="1400" dirty="0">
                <a:solidFill>
                  <a:schemeClr val="accent1"/>
                </a:solidFill>
              </a:rPr>
              <a:t>Differential Output to AA Chassis</a:t>
            </a:r>
          </a:p>
        </p:txBody>
      </p:sp>
      <p:sp>
        <p:nvSpPr>
          <p:cNvPr id="20" name="TextBox 19">
            <a:extLst>
              <a:ext uri="{FF2B5EF4-FFF2-40B4-BE49-F238E27FC236}">
                <a16:creationId xmlns:a16="http://schemas.microsoft.com/office/drawing/2014/main" id="{D58525BE-3B9B-4D4B-8C48-ABC367166548}"/>
              </a:ext>
            </a:extLst>
          </p:cNvPr>
          <p:cNvSpPr txBox="1"/>
          <p:nvPr/>
        </p:nvSpPr>
        <p:spPr>
          <a:xfrm>
            <a:off x="4591796" y="5502231"/>
            <a:ext cx="1987136" cy="523220"/>
          </a:xfrm>
          <a:prstGeom prst="rect">
            <a:avLst/>
          </a:prstGeom>
          <a:noFill/>
        </p:spPr>
        <p:txBody>
          <a:bodyPr wrap="square" rtlCol="0">
            <a:spAutoFit/>
          </a:bodyPr>
          <a:lstStyle/>
          <a:p>
            <a:r>
              <a:rPr lang="en-US" sz="1400" b="1" dirty="0"/>
              <a:t>(c) Two remaining Whitening stages</a:t>
            </a:r>
          </a:p>
        </p:txBody>
      </p:sp>
      <p:cxnSp>
        <p:nvCxnSpPr>
          <p:cNvPr id="22" name="Straight Arrow Connector 21">
            <a:extLst>
              <a:ext uri="{FF2B5EF4-FFF2-40B4-BE49-F238E27FC236}">
                <a16:creationId xmlns:a16="http://schemas.microsoft.com/office/drawing/2014/main" id="{4ACA8B5D-AD5D-6B49-ACD8-6751127282F1}"/>
              </a:ext>
            </a:extLst>
          </p:cNvPr>
          <p:cNvCxnSpPr>
            <a:cxnSpLocks/>
          </p:cNvCxnSpPr>
          <p:nvPr/>
        </p:nvCxnSpPr>
        <p:spPr>
          <a:xfrm flipH="1" flipV="1">
            <a:off x="4975761" y="5011387"/>
            <a:ext cx="106878" cy="3681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BEE0286-96CE-3A45-BD16-C0C3ED42A4F7}"/>
              </a:ext>
            </a:extLst>
          </p:cNvPr>
          <p:cNvCxnSpPr>
            <a:cxnSpLocks/>
          </p:cNvCxnSpPr>
          <p:nvPr/>
        </p:nvCxnSpPr>
        <p:spPr>
          <a:xfrm flipV="1">
            <a:off x="6303819" y="4987636"/>
            <a:ext cx="310738" cy="4374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97A5DDB-1146-514C-A99E-AA41ED10312C}"/>
              </a:ext>
            </a:extLst>
          </p:cNvPr>
          <p:cNvCxnSpPr>
            <a:cxnSpLocks/>
          </p:cNvCxnSpPr>
          <p:nvPr/>
        </p:nvCxnSpPr>
        <p:spPr>
          <a:xfrm flipH="1" flipV="1">
            <a:off x="1268678" y="5033158"/>
            <a:ext cx="346365" cy="5244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411B4CF-FD21-AF43-855B-033DAC9B3EF6}"/>
              </a:ext>
            </a:extLst>
          </p:cNvPr>
          <p:cNvCxnSpPr>
            <a:cxnSpLocks/>
          </p:cNvCxnSpPr>
          <p:nvPr/>
        </p:nvCxnSpPr>
        <p:spPr>
          <a:xfrm flipH="1">
            <a:off x="2137558" y="4227616"/>
            <a:ext cx="130629" cy="2850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EB2F530-DA80-3D4A-B9D8-6C5F6B9C300F}"/>
              </a:ext>
            </a:extLst>
          </p:cNvPr>
          <p:cNvCxnSpPr>
            <a:cxnSpLocks/>
          </p:cNvCxnSpPr>
          <p:nvPr/>
        </p:nvCxnSpPr>
        <p:spPr>
          <a:xfrm>
            <a:off x="2705596" y="4213761"/>
            <a:ext cx="120732" cy="334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EC61967-456A-284C-8B4F-90FA5C7FF249}"/>
              </a:ext>
            </a:extLst>
          </p:cNvPr>
          <p:cNvCxnSpPr>
            <a:cxnSpLocks/>
          </p:cNvCxnSpPr>
          <p:nvPr/>
        </p:nvCxnSpPr>
        <p:spPr>
          <a:xfrm>
            <a:off x="3143003" y="4188031"/>
            <a:ext cx="288966" cy="3245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3AE5A29-F68C-3F44-A173-5E119425BCC4}"/>
              </a:ext>
            </a:extLst>
          </p:cNvPr>
          <p:cNvCxnSpPr>
            <a:cxnSpLocks/>
          </p:cNvCxnSpPr>
          <p:nvPr/>
        </p:nvCxnSpPr>
        <p:spPr>
          <a:xfrm>
            <a:off x="3479470" y="4180114"/>
            <a:ext cx="461158" cy="3186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06C38A8-1448-1840-AD6F-876703FE996F}"/>
              </a:ext>
            </a:extLst>
          </p:cNvPr>
          <p:cNvCxnSpPr>
            <a:cxnSpLocks/>
          </p:cNvCxnSpPr>
          <p:nvPr/>
        </p:nvCxnSpPr>
        <p:spPr>
          <a:xfrm flipH="1">
            <a:off x="237508" y="2422566"/>
            <a:ext cx="5130139" cy="1056904"/>
          </a:xfrm>
          <a:prstGeom prst="straightConnector1">
            <a:avLst/>
          </a:prstGeom>
          <a:ln w="38100" cmpd="dbl">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5C2DF34-84A2-4046-A470-C33FBB9226A4}"/>
              </a:ext>
            </a:extLst>
          </p:cNvPr>
          <p:cNvCxnSpPr>
            <a:cxnSpLocks/>
          </p:cNvCxnSpPr>
          <p:nvPr/>
        </p:nvCxnSpPr>
        <p:spPr>
          <a:xfrm flipH="1" flipV="1">
            <a:off x="6436426" y="2434442"/>
            <a:ext cx="2315688" cy="1223159"/>
          </a:xfrm>
          <a:prstGeom prst="straightConnector1">
            <a:avLst/>
          </a:prstGeom>
          <a:ln w="38100" cmpd="dbl">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D474C30-6E41-1D4A-9D0A-CA047FF7486E}"/>
              </a:ext>
            </a:extLst>
          </p:cNvPr>
          <p:cNvCxnSpPr>
            <a:cxnSpLocks/>
          </p:cNvCxnSpPr>
          <p:nvPr/>
        </p:nvCxnSpPr>
        <p:spPr>
          <a:xfrm flipV="1">
            <a:off x="7384474" y="5484421"/>
            <a:ext cx="0" cy="4057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BB0D4B5-A8A5-3D40-9A0C-D1BAB2DD5B29}"/>
              </a:ext>
            </a:extLst>
          </p:cNvPr>
          <p:cNvCxnSpPr>
            <a:cxnSpLocks/>
          </p:cNvCxnSpPr>
          <p:nvPr/>
        </p:nvCxnSpPr>
        <p:spPr>
          <a:xfrm flipH="1" flipV="1">
            <a:off x="8332521" y="5031179"/>
            <a:ext cx="134585" cy="3127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9AD87E9-E6C3-B040-9ADF-4470D61AD0B1}"/>
              </a:ext>
            </a:extLst>
          </p:cNvPr>
          <p:cNvSpPr txBox="1"/>
          <p:nvPr/>
        </p:nvSpPr>
        <p:spPr>
          <a:xfrm>
            <a:off x="1710047" y="6488668"/>
            <a:ext cx="6293921" cy="369332"/>
          </a:xfrm>
          <a:prstGeom prst="rect">
            <a:avLst/>
          </a:prstGeom>
          <a:noFill/>
        </p:spPr>
        <p:txBody>
          <a:bodyPr wrap="square" rtlCol="0">
            <a:spAutoFit/>
          </a:bodyPr>
          <a:lstStyle/>
          <a:p>
            <a:r>
              <a:rPr lang="en-US" b="1" i="1" dirty="0">
                <a:solidFill>
                  <a:schemeClr val="bg1">
                    <a:lumMod val="50000"/>
                  </a:schemeClr>
                </a:solidFill>
              </a:rPr>
              <a:t>Bold things </a:t>
            </a:r>
            <a:r>
              <a:rPr lang="en-US" i="1" dirty="0">
                <a:solidFill>
                  <a:schemeClr val="bg1">
                    <a:lumMod val="50000"/>
                  </a:schemeClr>
                </a:solidFill>
              </a:rPr>
              <a:t>we’ll find to have interesting frequency response</a:t>
            </a:r>
          </a:p>
        </p:txBody>
      </p:sp>
    </p:spTree>
    <p:extLst>
      <p:ext uri="{BB962C8B-B14F-4D97-AF65-F5344CB8AC3E}">
        <p14:creationId xmlns:p14="http://schemas.microsoft.com/office/powerpoint/2010/main" val="6670204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9FBD-5DEC-D74A-8198-BD2C90C304ED}"/>
              </a:ext>
            </a:extLst>
          </p:cNvPr>
          <p:cNvSpPr>
            <a:spLocks noGrp="1"/>
          </p:cNvSpPr>
          <p:nvPr>
            <p:ph type="title"/>
          </p:nvPr>
        </p:nvSpPr>
        <p:spPr/>
        <p:txBody>
          <a:bodyPr>
            <a:normAutofit fontScale="90000"/>
          </a:bodyPr>
          <a:lstStyle/>
          <a:p>
            <a:r>
              <a:rPr lang="en-US" dirty="0"/>
              <a:t>II.3 Review of the Circuit: </a:t>
            </a:r>
            <a:r>
              <a:rPr lang="en-US" sz="3100" dirty="0"/>
              <a:t>(a) Diff.-to-S.E. Driver</a:t>
            </a:r>
          </a:p>
        </p:txBody>
      </p:sp>
      <p:sp>
        <p:nvSpPr>
          <p:cNvPr id="4" name="Date Placeholder 3">
            <a:extLst>
              <a:ext uri="{FF2B5EF4-FFF2-40B4-BE49-F238E27FC236}">
                <a16:creationId xmlns:a16="http://schemas.microsoft.com/office/drawing/2014/main" id="{2BDCC6C0-1E0C-764D-8644-8879AFB2BD3B}"/>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E3513407-923E-6345-A95A-9DF281AE317D}"/>
              </a:ext>
            </a:extLst>
          </p:cNvPr>
          <p:cNvSpPr>
            <a:spLocks noGrp="1"/>
          </p:cNvSpPr>
          <p:nvPr>
            <p:ph type="sldNum" sz="quarter" idx="12"/>
          </p:nvPr>
        </p:nvSpPr>
        <p:spPr/>
        <p:txBody>
          <a:bodyPr/>
          <a:lstStyle/>
          <a:p>
            <a:fld id="{70339496-BD1E-F648-8321-5C9A4B4A55FA}" type="slidenum">
              <a:rPr lang="en-US" smtClean="0"/>
              <a:t>84</a:t>
            </a:fld>
            <a:endParaRPr lang="en-US" dirty="0"/>
          </a:p>
        </p:txBody>
      </p:sp>
      <p:pic>
        <p:nvPicPr>
          <p:cNvPr id="11" name="Picture 10">
            <a:extLst>
              <a:ext uri="{FF2B5EF4-FFF2-40B4-BE49-F238E27FC236}">
                <a16:creationId xmlns:a16="http://schemas.microsoft.com/office/drawing/2014/main" id="{CDEDE600-B7C8-DA40-9039-8FCD4246A40B}"/>
              </a:ext>
            </a:extLst>
          </p:cNvPr>
          <p:cNvPicPr>
            <a:picLocks noChangeAspect="1"/>
          </p:cNvPicPr>
          <p:nvPr/>
        </p:nvPicPr>
        <p:blipFill>
          <a:blip r:embed="rId2"/>
          <a:stretch>
            <a:fillRect/>
          </a:stretch>
        </p:blipFill>
        <p:spPr>
          <a:xfrm>
            <a:off x="97228" y="634918"/>
            <a:ext cx="4627098" cy="2654548"/>
          </a:xfrm>
          <a:prstGeom prst="rect">
            <a:avLst/>
          </a:prstGeom>
        </p:spPr>
      </p:pic>
      <p:pic>
        <p:nvPicPr>
          <p:cNvPr id="13" name="Picture 12">
            <a:extLst>
              <a:ext uri="{FF2B5EF4-FFF2-40B4-BE49-F238E27FC236}">
                <a16:creationId xmlns:a16="http://schemas.microsoft.com/office/drawing/2014/main" id="{F027452E-09BD-6E4F-86C4-BC5D9F1870F5}"/>
              </a:ext>
            </a:extLst>
          </p:cNvPr>
          <p:cNvPicPr>
            <a:picLocks noChangeAspect="1"/>
          </p:cNvPicPr>
          <p:nvPr/>
        </p:nvPicPr>
        <p:blipFill>
          <a:blip r:embed="rId3"/>
          <a:stretch>
            <a:fillRect/>
          </a:stretch>
        </p:blipFill>
        <p:spPr>
          <a:xfrm>
            <a:off x="3353217" y="2980706"/>
            <a:ext cx="5375147" cy="2042556"/>
          </a:xfrm>
          <a:prstGeom prst="rect">
            <a:avLst/>
          </a:prstGeom>
        </p:spPr>
      </p:pic>
      <p:cxnSp>
        <p:nvCxnSpPr>
          <p:cNvPr id="14" name="Straight Arrow Connector 13">
            <a:extLst>
              <a:ext uri="{FF2B5EF4-FFF2-40B4-BE49-F238E27FC236}">
                <a16:creationId xmlns:a16="http://schemas.microsoft.com/office/drawing/2014/main" id="{86AD77B6-7249-C943-8786-1AAF87570B79}"/>
              </a:ext>
            </a:extLst>
          </p:cNvPr>
          <p:cNvCxnSpPr>
            <a:cxnSpLocks/>
          </p:cNvCxnSpPr>
          <p:nvPr/>
        </p:nvCxnSpPr>
        <p:spPr>
          <a:xfrm>
            <a:off x="3354719" y="3669475"/>
            <a:ext cx="0" cy="676894"/>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4EA461C-513E-6448-9A34-1165B077FE3F}"/>
                  </a:ext>
                </a:extLst>
              </p:cNvPr>
              <p:cNvSpPr txBox="1"/>
              <p:nvPr/>
            </p:nvSpPr>
            <p:spPr>
              <a:xfrm>
                <a:off x="2808515" y="3497283"/>
                <a:ext cx="347275" cy="284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𝑖𝑛</m:t>
                          </m:r>
                        </m:sub>
                        <m:sup>
                          <m:r>
                            <a:rPr lang="en-US" b="0" i="1" smtClean="0">
                              <a:latin typeface="Cambria Math" panose="02040503050406030204" pitchFamily="18" charset="0"/>
                            </a:rPr>
                            <m:t>+</m:t>
                          </m:r>
                        </m:sup>
                      </m:sSubSup>
                    </m:oMath>
                  </m:oMathPara>
                </a14:m>
                <a:endParaRPr lang="en-US" dirty="0"/>
              </a:p>
            </p:txBody>
          </p:sp>
        </mc:Choice>
        <mc:Fallback xmlns="">
          <p:sp>
            <p:nvSpPr>
              <p:cNvPr id="16" name="TextBox 15">
                <a:extLst>
                  <a:ext uri="{FF2B5EF4-FFF2-40B4-BE49-F238E27FC236}">
                    <a16:creationId xmlns:a16="http://schemas.microsoft.com/office/drawing/2014/main" id="{C4EA461C-513E-6448-9A34-1165B077FE3F}"/>
                  </a:ext>
                </a:extLst>
              </p:cNvPr>
              <p:cNvSpPr txBox="1">
                <a:spLocks noRot="1" noChangeAspect="1" noMove="1" noResize="1" noEditPoints="1" noAdjustHandles="1" noChangeArrowheads="1" noChangeShapeType="1" noTextEdit="1"/>
              </p:cNvSpPr>
              <p:nvPr/>
            </p:nvSpPr>
            <p:spPr>
              <a:xfrm>
                <a:off x="2808515" y="3497283"/>
                <a:ext cx="347275" cy="284565"/>
              </a:xfrm>
              <a:prstGeom prst="rect">
                <a:avLst/>
              </a:prstGeom>
              <a:blipFill>
                <a:blip r:embed="rId4"/>
                <a:stretch>
                  <a:fillRect l="-14286" r="-7143"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2292A42-18E0-FC42-9063-707791966AD0}"/>
                  </a:ext>
                </a:extLst>
              </p:cNvPr>
              <p:cNvSpPr txBox="1"/>
              <p:nvPr/>
            </p:nvSpPr>
            <p:spPr>
              <a:xfrm>
                <a:off x="2818411" y="4124696"/>
                <a:ext cx="347275" cy="2772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𝑖𝑛</m:t>
                          </m:r>
                        </m:sub>
                        <m:sup>
                          <m:r>
                            <a:rPr lang="en-US" b="0" i="1" smtClean="0">
                              <a:latin typeface="Cambria Math" panose="02040503050406030204" pitchFamily="18" charset="0"/>
                            </a:rPr>
                            <m:t>−</m:t>
                          </m:r>
                        </m:sup>
                      </m:sSubSup>
                    </m:oMath>
                  </m:oMathPara>
                </a14:m>
                <a:endParaRPr lang="en-US" dirty="0"/>
              </a:p>
            </p:txBody>
          </p:sp>
        </mc:Choice>
        <mc:Fallback xmlns="">
          <p:sp>
            <p:nvSpPr>
              <p:cNvPr id="17" name="TextBox 16">
                <a:extLst>
                  <a:ext uri="{FF2B5EF4-FFF2-40B4-BE49-F238E27FC236}">
                    <a16:creationId xmlns:a16="http://schemas.microsoft.com/office/drawing/2014/main" id="{72292A42-18E0-FC42-9063-707791966AD0}"/>
                  </a:ext>
                </a:extLst>
              </p:cNvPr>
              <p:cNvSpPr txBox="1">
                <a:spLocks noRot="1" noChangeAspect="1" noMove="1" noResize="1" noEditPoints="1" noAdjustHandles="1" noChangeArrowheads="1" noChangeShapeType="1" noTextEdit="1"/>
              </p:cNvSpPr>
              <p:nvPr/>
            </p:nvSpPr>
            <p:spPr>
              <a:xfrm>
                <a:off x="2818411" y="4124696"/>
                <a:ext cx="347275" cy="277255"/>
              </a:xfrm>
              <a:prstGeom prst="rect">
                <a:avLst/>
              </a:prstGeom>
              <a:blipFill>
                <a:blip r:embed="rId5"/>
                <a:stretch>
                  <a:fillRect l="-14286" r="-3571"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A08E5F1-E644-694B-8230-D745852A6A51}"/>
                  </a:ext>
                </a:extLst>
              </p:cNvPr>
              <p:cNvSpPr txBox="1"/>
              <p:nvPr/>
            </p:nvSpPr>
            <p:spPr>
              <a:xfrm>
                <a:off x="3958442" y="3281548"/>
                <a:ext cx="341247" cy="284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𝑖</m:t>
                          </m:r>
                        </m:sub>
                        <m:sup>
                          <m:r>
                            <a:rPr lang="en-US" b="0" i="1" smtClean="0">
                              <a:latin typeface="Cambria Math" panose="02040503050406030204" pitchFamily="18" charset="0"/>
                            </a:rPr>
                            <m:t>+</m:t>
                          </m:r>
                        </m:sup>
                      </m:sSubSup>
                    </m:oMath>
                  </m:oMathPara>
                </a14:m>
                <a:endParaRPr lang="en-US" dirty="0"/>
              </a:p>
            </p:txBody>
          </p:sp>
        </mc:Choice>
        <mc:Fallback xmlns="">
          <p:sp>
            <p:nvSpPr>
              <p:cNvPr id="20" name="TextBox 19">
                <a:extLst>
                  <a:ext uri="{FF2B5EF4-FFF2-40B4-BE49-F238E27FC236}">
                    <a16:creationId xmlns:a16="http://schemas.microsoft.com/office/drawing/2014/main" id="{BA08E5F1-E644-694B-8230-D745852A6A51}"/>
                  </a:ext>
                </a:extLst>
              </p:cNvPr>
              <p:cNvSpPr txBox="1">
                <a:spLocks noRot="1" noChangeAspect="1" noMove="1" noResize="1" noEditPoints="1" noAdjustHandles="1" noChangeArrowheads="1" noChangeShapeType="1" noTextEdit="1"/>
              </p:cNvSpPr>
              <p:nvPr/>
            </p:nvSpPr>
            <p:spPr>
              <a:xfrm>
                <a:off x="3958442" y="3281548"/>
                <a:ext cx="341247" cy="284565"/>
              </a:xfrm>
              <a:prstGeom prst="rect">
                <a:avLst/>
              </a:prstGeom>
              <a:blipFill>
                <a:blip r:embed="rId6"/>
                <a:stretch>
                  <a:fillRect l="-18519"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D7EBB92-3707-A949-BB54-45D31F904F0C}"/>
                  </a:ext>
                </a:extLst>
              </p:cNvPr>
              <p:cNvSpPr txBox="1"/>
              <p:nvPr/>
            </p:nvSpPr>
            <p:spPr>
              <a:xfrm>
                <a:off x="3944587" y="4383974"/>
                <a:ext cx="341247" cy="283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𝑖</m:t>
                          </m:r>
                        </m:sub>
                        <m:sup>
                          <m:r>
                            <a:rPr lang="en-US" b="0" i="1" smtClean="0">
                              <a:latin typeface="Cambria Math" panose="02040503050406030204" pitchFamily="18" charset="0"/>
                            </a:rPr>
                            <m:t>−</m:t>
                          </m:r>
                        </m:sup>
                      </m:sSubSup>
                    </m:oMath>
                  </m:oMathPara>
                </a14:m>
                <a:endParaRPr lang="en-US" dirty="0"/>
              </a:p>
            </p:txBody>
          </p:sp>
        </mc:Choice>
        <mc:Fallback xmlns="">
          <p:sp>
            <p:nvSpPr>
              <p:cNvPr id="21" name="TextBox 20">
                <a:extLst>
                  <a:ext uri="{FF2B5EF4-FFF2-40B4-BE49-F238E27FC236}">
                    <a16:creationId xmlns:a16="http://schemas.microsoft.com/office/drawing/2014/main" id="{AD7EBB92-3707-A949-BB54-45D31F904F0C}"/>
                  </a:ext>
                </a:extLst>
              </p:cNvPr>
              <p:cNvSpPr txBox="1">
                <a:spLocks noRot="1" noChangeAspect="1" noMove="1" noResize="1" noEditPoints="1" noAdjustHandles="1" noChangeArrowheads="1" noChangeShapeType="1" noTextEdit="1"/>
              </p:cNvSpPr>
              <p:nvPr/>
            </p:nvSpPr>
            <p:spPr>
              <a:xfrm>
                <a:off x="3944587" y="4383974"/>
                <a:ext cx="341247" cy="283091"/>
              </a:xfrm>
              <a:prstGeom prst="rect">
                <a:avLst/>
              </a:prstGeom>
              <a:blipFill>
                <a:blip r:embed="rId7"/>
                <a:stretch>
                  <a:fillRect l="-14815"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1940BB9-E8DB-3240-8816-A97257F43CA8}"/>
                  </a:ext>
                </a:extLst>
              </p:cNvPr>
              <p:cNvSpPr txBox="1"/>
              <p:nvPr/>
            </p:nvSpPr>
            <p:spPr>
              <a:xfrm>
                <a:off x="5096494" y="2958935"/>
                <a:ext cx="341247" cy="284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𝑖𝑖</m:t>
                          </m:r>
                        </m:sub>
                        <m:sup>
                          <m:r>
                            <a:rPr lang="en-US" b="0" i="1" smtClean="0">
                              <a:latin typeface="Cambria Math" panose="02040503050406030204" pitchFamily="18" charset="0"/>
                            </a:rPr>
                            <m:t>+</m:t>
                          </m:r>
                        </m:sup>
                      </m:sSubSup>
                    </m:oMath>
                  </m:oMathPara>
                </a14:m>
                <a:endParaRPr lang="en-US" dirty="0"/>
              </a:p>
            </p:txBody>
          </p:sp>
        </mc:Choice>
        <mc:Fallback xmlns="">
          <p:sp>
            <p:nvSpPr>
              <p:cNvPr id="22" name="TextBox 21">
                <a:extLst>
                  <a:ext uri="{FF2B5EF4-FFF2-40B4-BE49-F238E27FC236}">
                    <a16:creationId xmlns:a16="http://schemas.microsoft.com/office/drawing/2014/main" id="{61940BB9-E8DB-3240-8816-A97257F43CA8}"/>
                  </a:ext>
                </a:extLst>
              </p:cNvPr>
              <p:cNvSpPr txBox="1">
                <a:spLocks noRot="1" noChangeAspect="1" noMove="1" noResize="1" noEditPoints="1" noAdjustHandles="1" noChangeArrowheads="1" noChangeShapeType="1" noTextEdit="1"/>
              </p:cNvSpPr>
              <p:nvPr/>
            </p:nvSpPr>
            <p:spPr>
              <a:xfrm>
                <a:off x="5096494" y="2958935"/>
                <a:ext cx="341247" cy="284565"/>
              </a:xfrm>
              <a:prstGeom prst="rect">
                <a:avLst/>
              </a:prstGeom>
              <a:blipFill>
                <a:blip r:embed="rId8"/>
                <a:stretch>
                  <a:fillRect l="-14286" r="-357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4D3791A-1A56-0A44-920D-599D5E5C3778}"/>
                  </a:ext>
                </a:extLst>
              </p:cNvPr>
              <p:cNvSpPr txBox="1"/>
              <p:nvPr/>
            </p:nvSpPr>
            <p:spPr>
              <a:xfrm>
                <a:off x="5165767" y="4750129"/>
                <a:ext cx="341247" cy="283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𝑖𝑖</m:t>
                          </m:r>
                        </m:sub>
                        <m:sup>
                          <m:r>
                            <a:rPr lang="en-US" b="0" i="1" smtClean="0">
                              <a:latin typeface="Cambria Math" panose="02040503050406030204" pitchFamily="18" charset="0"/>
                            </a:rPr>
                            <m:t>−</m:t>
                          </m:r>
                        </m:sup>
                      </m:sSubSup>
                    </m:oMath>
                  </m:oMathPara>
                </a14:m>
                <a:endParaRPr lang="en-US" dirty="0"/>
              </a:p>
            </p:txBody>
          </p:sp>
        </mc:Choice>
        <mc:Fallback xmlns="">
          <p:sp>
            <p:nvSpPr>
              <p:cNvPr id="23" name="TextBox 22">
                <a:extLst>
                  <a:ext uri="{FF2B5EF4-FFF2-40B4-BE49-F238E27FC236}">
                    <a16:creationId xmlns:a16="http://schemas.microsoft.com/office/drawing/2014/main" id="{A4D3791A-1A56-0A44-920D-599D5E5C3778}"/>
                  </a:ext>
                </a:extLst>
              </p:cNvPr>
              <p:cNvSpPr txBox="1">
                <a:spLocks noRot="1" noChangeAspect="1" noMove="1" noResize="1" noEditPoints="1" noAdjustHandles="1" noChangeArrowheads="1" noChangeShapeType="1" noTextEdit="1"/>
              </p:cNvSpPr>
              <p:nvPr/>
            </p:nvSpPr>
            <p:spPr>
              <a:xfrm>
                <a:off x="5165767" y="4750129"/>
                <a:ext cx="341247" cy="283091"/>
              </a:xfrm>
              <a:prstGeom prst="rect">
                <a:avLst/>
              </a:prstGeom>
              <a:blipFill>
                <a:blip r:embed="rId9"/>
                <a:stretch>
                  <a:fillRect l="-14286" b="-17391"/>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7DB78FD2-6071-0244-9D04-8A99669F76BA}"/>
              </a:ext>
            </a:extLst>
          </p:cNvPr>
          <p:cNvCxnSpPr>
            <a:cxnSpLocks/>
          </p:cNvCxnSpPr>
          <p:nvPr/>
        </p:nvCxnSpPr>
        <p:spPr>
          <a:xfrm>
            <a:off x="4077135" y="3655621"/>
            <a:ext cx="0" cy="676894"/>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D3D062C-EB84-B043-A2F1-24E325FA0D1D}"/>
              </a:ext>
            </a:extLst>
          </p:cNvPr>
          <p:cNvCxnSpPr>
            <a:cxnSpLocks/>
          </p:cNvCxnSpPr>
          <p:nvPr/>
        </p:nvCxnSpPr>
        <p:spPr>
          <a:xfrm>
            <a:off x="5274564" y="3309257"/>
            <a:ext cx="0" cy="1381496"/>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928E314-62E2-EB40-B50C-737A4AADF316}"/>
                  </a:ext>
                </a:extLst>
              </p:cNvPr>
              <p:cNvSpPr txBox="1"/>
              <p:nvPr/>
            </p:nvSpPr>
            <p:spPr>
              <a:xfrm>
                <a:off x="8767127" y="3823855"/>
                <a:ext cx="2557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m:t>
                          </m:r>
                        </m:sub>
                      </m:sSub>
                    </m:oMath>
                  </m:oMathPara>
                </a14:m>
                <a:endParaRPr lang="en-US" dirty="0"/>
              </a:p>
            </p:txBody>
          </p:sp>
        </mc:Choice>
        <mc:Fallback xmlns="">
          <p:sp>
            <p:nvSpPr>
              <p:cNvPr id="27" name="TextBox 26">
                <a:extLst>
                  <a:ext uri="{FF2B5EF4-FFF2-40B4-BE49-F238E27FC236}">
                    <a16:creationId xmlns:a16="http://schemas.microsoft.com/office/drawing/2014/main" id="{0928E314-62E2-EB40-B50C-737A4AADF316}"/>
                  </a:ext>
                </a:extLst>
              </p:cNvPr>
              <p:cNvSpPr txBox="1">
                <a:spLocks noRot="1" noChangeAspect="1" noMove="1" noResize="1" noEditPoints="1" noAdjustHandles="1" noChangeArrowheads="1" noChangeShapeType="1" noTextEdit="1"/>
              </p:cNvSpPr>
              <p:nvPr/>
            </p:nvSpPr>
            <p:spPr>
              <a:xfrm>
                <a:off x="8767127" y="3823855"/>
                <a:ext cx="255711" cy="276999"/>
              </a:xfrm>
              <a:prstGeom prst="rect">
                <a:avLst/>
              </a:prstGeom>
              <a:blipFill>
                <a:blip r:embed="rId10"/>
                <a:stretch>
                  <a:fillRect l="-14286" b="-4348"/>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BDDB294E-2C08-CD48-B353-237471151A5B}"/>
              </a:ext>
            </a:extLst>
          </p:cNvPr>
          <p:cNvSpPr txBox="1"/>
          <p:nvPr/>
        </p:nvSpPr>
        <p:spPr>
          <a:xfrm>
            <a:off x="3930732" y="629393"/>
            <a:ext cx="2676374" cy="369332"/>
          </a:xfrm>
          <a:prstGeom prst="rect">
            <a:avLst/>
          </a:prstGeom>
          <a:noFill/>
        </p:spPr>
        <p:txBody>
          <a:bodyPr wrap="none" rtlCol="0">
            <a:spAutoFit/>
          </a:bodyPr>
          <a:lstStyle/>
          <a:p>
            <a:r>
              <a:rPr lang="en-US" dirty="0"/>
              <a:t>From </a:t>
            </a:r>
            <a:r>
              <a:rPr lang="en-US" dirty="0" err="1"/>
              <a:t>pg</a:t>
            </a:r>
            <a:r>
              <a:rPr lang="en-US" dirty="0"/>
              <a:t> 2 of </a:t>
            </a:r>
            <a:r>
              <a:rPr lang="en-US" dirty="0">
                <a:hlinkClick r:id="rId11"/>
              </a:rPr>
              <a:t>D1001530</a:t>
            </a:r>
            <a:r>
              <a:rPr lang="en-US" dirty="0"/>
              <a:t>-v7</a:t>
            </a:r>
          </a:p>
        </p:txBody>
      </p:sp>
      <p:sp>
        <p:nvSpPr>
          <p:cNvPr id="29" name="TextBox 28">
            <a:extLst>
              <a:ext uri="{FF2B5EF4-FFF2-40B4-BE49-F238E27FC236}">
                <a16:creationId xmlns:a16="http://schemas.microsoft.com/office/drawing/2014/main" id="{58650C6F-997E-044D-BB9F-E9990FC30FD6}"/>
              </a:ext>
            </a:extLst>
          </p:cNvPr>
          <p:cNvSpPr txBox="1"/>
          <p:nvPr/>
        </p:nvSpPr>
        <p:spPr>
          <a:xfrm>
            <a:off x="4916384" y="1021278"/>
            <a:ext cx="3823855" cy="1477328"/>
          </a:xfrm>
          <a:prstGeom prst="rect">
            <a:avLst/>
          </a:prstGeom>
          <a:noFill/>
        </p:spPr>
        <p:txBody>
          <a:bodyPr wrap="square" rtlCol="0">
            <a:spAutoFit/>
          </a:bodyPr>
          <a:lstStyle/>
          <a:p>
            <a:r>
              <a:rPr lang="en-US" dirty="0"/>
              <a:t>To analyze, let’s break in to three parts</a:t>
            </a:r>
          </a:p>
          <a:p>
            <a:pPr marL="400050" indent="-400050">
              <a:buFont typeface="+mj-lt"/>
              <a:buAutoNum type="romanLcPeriod"/>
            </a:pPr>
            <a:r>
              <a:rPr lang="en-US" dirty="0"/>
              <a:t>The voltage divider</a:t>
            </a:r>
          </a:p>
          <a:p>
            <a:pPr marL="342900" indent="-342900">
              <a:buAutoNum type="romanLcPeriod"/>
            </a:pPr>
            <a:r>
              <a:rPr lang="en-US" dirty="0"/>
              <a:t> some passive input low pass filter</a:t>
            </a:r>
          </a:p>
          <a:p>
            <a:pPr marL="342900" indent="-342900">
              <a:buAutoNum type="romanLcPeriod"/>
            </a:pPr>
            <a:r>
              <a:rPr lang="en-US" dirty="0"/>
              <a:t> the *actual* differential-to-single-ended driver</a:t>
            </a:r>
          </a:p>
        </p:txBody>
      </p:sp>
      <p:sp>
        <p:nvSpPr>
          <p:cNvPr id="30" name="TextBox 29">
            <a:extLst>
              <a:ext uri="{FF2B5EF4-FFF2-40B4-BE49-F238E27FC236}">
                <a16:creationId xmlns:a16="http://schemas.microsoft.com/office/drawing/2014/main" id="{C44EC48D-105C-8049-BFC1-EC1910F0E226}"/>
              </a:ext>
            </a:extLst>
          </p:cNvPr>
          <p:cNvSpPr txBox="1"/>
          <p:nvPr/>
        </p:nvSpPr>
        <p:spPr>
          <a:xfrm>
            <a:off x="95002" y="5035136"/>
            <a:ext cx="9048998" cy="1569660"/>
          </a:xfrm>
          <a:prstGeom prst="rect">
            <a:avLst/>
          </a:prstGeom>
          <a:noFill/>
        </p:spPr>
        <p:txBody>
          <a:bodyPr wrap="square" rtlCol="0">
            <a:spAutoFit/>
          </a:bodyPr>
          <a:lstStyle/>
          <a:p>
            <a:r>
              <a:rPr lang="en-US" sz="1600" dirty="0"/>
              <a:t>For (a), it’s our typical LIGO input voltage divider, aka load termination, for the long cable run from in vacuum. That means we have to understand to what this board is connected (</a:t>
            </a:r>
            <a:r>
              <a:rPr lang="en-US" sz="1600" dirty="0" err="1"/>
              <a:t>guh</a:t>
            </a:r>
            <a:r>
              <a:rPr lang="en-US" sz="1600" dirty="0"/>
              <a:t>). So, we go upstream to the interface board, </a:t>
            </a:r>
            <a:r>
              <a:rPr lang="en-US" sz="1600" dirty="0">
                <a:hlinkClick r:id="rId12"/>
              </a:rPr>
              <a:t>D1300520</a:t>
            </a:r>
            <a:r>
              <a:rPr lang="en-US" sz="1600" dirty="0"/>
              <a:t>-v3 (see no impedance), then further to the head </a:t>
            </a:r>
            <a:r>
              <a:rPr lang="en-US" sz="1600" dirty="0">
                <a:hlinkClick r:id="rId13"/>
              </a:rPr>
              <a:t>D1300369</a:t>
            </a:r>
            <a:r>
              <a:rPr lang="en-US" sz="1600" dirty="0"/>
              <a:t>-v1 (see no impedance), then finally to the in-vac preamp </a:t>
            </a:r>
            <a:r>
              <a:rPr lang="en-US" sz="1600" dirty="0">
                <a:hlinkClick r:id="rId14"/>
              </a:rPr>
              <a:t>D060572</a:t>
            </a:r>
            <a:r>
              <a:rPr lang="en-US" sz="1600" dirty="0"/>
              <a:t>-v1, to see an impedance of 1k (plus whatever small resistance from the cable run). *This* time, unlike the UIM, I think we can ignore parasitic cable capacitance,  so this is just a gain “drop” of </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FF57A65-BD3F-D843-9491-CA3C3C9C0F50}"/>
                  </a:ext>
                </a:extLst>
              </p:cNvPr>
              <p:cNvSpPr txBox="1"/>
              <p:nvPr/>
            </p:nvSpPr>
            <p:spPr>
              <a:xfrm>
                <a:off x="3865418" y="6466114"/>
                <a:ext cx="4908973" cy="284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lin"/>
                          <m:ctrlPr>
                            <a:rPr lang="en-US" i="1" smtClean="0">
                              <a:solidFill>
                                <a:srgbClr val="7030A0"/>
                              </a:solidFill>
                              <a:latin typeface="Cambria Math" panose="02040503050406030204" pitchFamily="18" charset="0"/>
                            </a:rPr>
                          </m:ctrlPr>
                        </m:fPr>
                        <m:num>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𝐺</m:t>
                              </m:r>
                            </m:e>
                            <m:sub>
                              <m:r>
                                <a:rPr lang="en-US" b="0" i="1" smtClean="0">
                                  <a:solidFill>
                                    <a:srgbClr val="7030A0"/>
                                  </a:solidFill>
                                  <a:latin typeface="Cambria Math" panose="02040503050406030204" pitchFamily="18" charset="0"/>
                                </a:rPr>
                                <m:t>𝑖𝑛</m:t>
                              </m:r>
                            </m:sub>
                          </m:sSub>
                          <m:r>
                            <a:rPr lang="en-US" b="0" i="1" smtClean="0">
                              <a:solidFill>
                                <a:srgbClr val="7030A0"/>
                              </a:solidFill>
                              <a:latin typeface="Cambria Math" panose="02040503050406030204" pitchFamily="18" charset="0"/>
                            </a:rPr>
                            <m:t>=</m:t>
                          </m:r>
                          <m:sSubSup>
                            <m:sSubSupPr>
                              <m:ctrlPr>
                                <a:rPr lang="en-US" i="1" smtClean="0">
                                  <a:solidFill>
                                    <a:srgbClr val="7030A0"/>
                                  </a:solidFill>
                                  <a:latin typeface="Cambria Math" panose="02040503050406030204" pitchFamily="18" charset="0"/>
                                </a:rPr>
                              </m:ctrlPr>
                            </m:sSubSupPr>
                            <m:e>
                              <m:r>
                                <a:rPr lang="en-US" b="0" i="1" smtClean="0">
                                  <a:solidFill>
                                    <a:srgbClr val="7030A0"/>
                                  </a:solidFill>
                                  <a:latin typeface="Cambria Math" panose="02040503050406030204" pitchFamily="18" charset="0"/>
                                </a:rPr>
                                <m:t>𝑉</m:t>
                              </m:r>
                            </m:e>
                            <m:sub>
                              <m:r>
                                <a:rPr lang="en-US" b="0" i="1" smtClean="0">
                                  <a:solidFill>
                                    <a:srgbClr val="7030A0"/>
                                  </a:solidFill>
                                  <a:latin typeface="Cambria Math" panose="02040503050406030204" pitchFamily="18" charset="0"/>
                                </a:rPr>
                                <m:t>𝑖</m:t>
                              </m:r>
                            </m:sub>
                            <m:sup>
                              <m:r>
                                <a:rPr lang="en-US" b="0" i="1" smtClean="0">
                                  <a:solidFill>
                                    <a:srgbClr val="7030A0"/>
                                  </a:solidFill>
                                  <a:latin typeface="Cambria Math" panose="02040503050406030204" pitchFamily="18" charset="0"/>
                                </a:rPr>
                                <m:t>+</m:t>
                              </m:r>
                            </m:sup>
                          </m:sSubSup>
                        </m:num>
                        <m:den>
                          <m:sSubSup>
                            <m:sSubSupPr>
                              <m:ctrlPr>
                                <a:rPr lang="en-US" i="1" smtClean="0">
                                  <a:solidFill>
                                    <a:srgbClr val="7030A0"/>
                                  </a:solidFill>
                                  <a:latin typeface="Cambria Math" panose="02040503050406030204" pitchFamily="18" charset="0"/>
                                </a:rPr>
                              </m:ctrlPr>
                            </m:sSubSupPr>
                            <m:e>
                              <m:r>
                                <a:rPr lang="en-US" b="0" i="1" smtClean="0">
                                  <a:solidFill>
                                    <a:srgbClr val="7030A0"/>
                                  </a:solidFill>
                                  <a:latin typeface="Cambria Math" panose="02040503050406030204" pitchFamily="18" charset="0"/>
                                </a:rPr>
                                <m:t>𝑉</m:t>
                              </m:r>
                            </m:e>
                            <m:sub>
                              <m:r>
                                <a:rPr lang="en-US" b="0" i="1" smtClean="0">
                                  <a:solidFill>
                                    <a:srgbClr val="7030A0"/>
                                  </a:solidFill>
                                  <a:latin typeface="Cambria Math" panose="02040503050406030204" pitchFamily="18" charset="0"/>
                                </a:rPr>
                                <m:t>𝑖𝑛</m:t>
                              </m:r>
                            </m:sub>
                            <m:sup>
                              <m:r>
                                <a:rPr lang="en-US" b="0" i="1" smtClean="0">
                                  <a:solidFill>
                                    <a:srgbClr val="7030A0"/>
                                  </a:solidFill>
                                  <a:latin typeface="Cambria Math" panose="02040503050406030204" pitchFamily="18" charset="0"/>
                                </a:rPr>
                                <m:t>+</m:t>
                              </m:r>
                            </m:sup>
                          </m:sSubSup>
                          <m:r>
                            <a:rPr lang="en-US" b="0" i="1" smtClean="0">
                              <a:solidFill>
                                <a:srgbClr val="7030A0"/>
                              </a:solidFill>
                              <a:latin typeface="Cambria Math" panose="02040503050406030204" pitchFamily="18" charset="0"/>
                            </a:rPr>
                            <m:t>=</m:t>
                          </m:r>
                        </m:den>
                      </m:f>
                      <m:f>
                        <m:fPr>
                          <m:type m:val="lin"/>
                          <m:ctrlPr>
                            <a:rPr lang="en-US" i="1">
                              <a:solidFill>
                                <a:srgbClr val="7030A0"/>
                              </a:solidFill>
                              <a:latin typeface="Cambria Math" panose="02040503050406030204" pitchFamily="18" charset="0"/>
                            </a:rPr>
                          </m:ctrlPr>
                        </m:fPr>
                        <m:num>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𝑉</m:t>
                              </m:r>
                            </m:e>
                            <m:sub>
                              <m:r>
                                <a:rPr lang="en-US" b="0" i="1" smtClean="0">
                                  <a:solidFill>
                                    <a:srgbClr val="7030A0"/>
                                  </a:solidFill>
                                  <a:latin typeface="Cambria Math" panose="02040503050406030204" pitchFamily="18" charset="0"/>
                                </a:rPr>
                                <m:t>𝑖</m:t>
                              </m:r>
                            </m:sub>
                            <m:sup>
                              <m:r>
                                <a:rPr lang="en-US" b="0" i="1" smtClean="0">
                                  <a:solidFill>
                                    <a:srgbClr val="7030A0"/>
                                  </a:solidFill>
                                  <a:latin typeface="Cambria Math" panose="02040503050406030204" pitchFamily="18" charset="0"/>
                                </a:rPr>
                                <m:t>−</m:t>
                              </m:r>
                            </m:sup>
                          </m:sSubSup>
                        </m:num>
                        <m:den>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𝑉</m:t>
                              </m:r>
                            </m:e>
                            <m:sub>
                              <m:r>
                                <a:rPr lang="en-US" i="1">
                                  <a:solidFill>
                                    <a:srgbClr val="7030A0"/>
                                  </a:solidFill>
                                  <a:latin typeface="Cambria Math" panose="02040503050406030204" pitchFamily="18" charset="0"/>
                                </a:rPr>
                                <m:t>𝑖𝑛</m:t>
                              </m:r>
                            </m:sub>
                            <m:sup>
                              <m:r>
                                <a:rPr lang="en-US" b="0" i="1" smtClean="0">
                                  <a:solidFill>
                                    <a:srgbClr val="7030A0"/>
                                  </a:solidFill>
                                  <a:latin typeface="Cambria Math" panose="02040503050406030204" pitchFamily="18" charset="0"/>
                                </a:rPr>
                                <m:t>−</m:t>
                              </m:r>
                            </m:sup>
                          </m:sSubSup>
                          <m:r>
                            <a:rPr lang="en-US" i="1">
                              <a:solidFill>
                                <a:srgbClr val="7030A0"/>
                              </a:solidFill>
                              <a:latin typeface="Cambria Math" panose="02040503050406030204" pitchFamily="18" charset="0"/>
                            </a:rPr>
                            <m:t>=</m:t>
                          </m:r>
                        </m:den>
                      </m:f>
                      <m:f>
                        <m:fPr>
                          <m:type m:val="lin"/>
                          <m:ctrlPr>
                            <a:rPr lang="en-US" i="1" smtClean="0">
                              <a:solidFill>
                                <a:srgbClr val="7030A0"/>
                              </a:solidFill>
                              <a:latin typeface="Cambria Math" panose="02040503050406030204" pitchFamily="18" charset="0"/>
                            </a:rPr>
                          </m:ctrlPr>
                        </m:fPr>
                        <m:num>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14</m:t>
                              </m:r>
                            </m:sub>
                          </m:sSub>
                        </m:num>
                        <m:den>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𝐿</m:t>
                              </m:r>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14</m:t>
                              </m:r>
                            </m:sub>
                          </m:sSub>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≈0.99</m:t>
                          </m:r>
                        </m:den>
                      </m:f>
                    </m:oMath>
                  </m:oMathPara>
                </a14:m>
                <a:endParaRPr lang="en-US" dirty="0">
                  <a:solidFill>
                    <a:srgbClr val="7030A0"/>
                  </a:solidFill>
                </a:endParaRPr>
              </a:p>
            </p:txBody>
          </p:sp>
        </mc:Choice>
        <mc:Fallback xmlns="">
          <p:sp>
            <p:nvSpPr>
              <p:cNvPr id="32" name="TextBox 31">
                <a:extLst>
                  <a:ext uri="{FF2B5EF4-FFF2-40B4-BE49-F238E27FC236}">
                    <a16:creationId xmlns:a16="http://schemas.microsoft.com/office/drawing/2014/main" id="{0FF57A65-BD3F-D843-9491-CA3C3C9C0F50}"/>
                  </a:ext>
                </a:extLst>
              </p:cNvPr>
              <p:cNvSpPr txBox="1">
                <a:spLocks noRot="1" noChangeAspect="1" noMove="1" noResize="1" noEditPoints="1" noAdjustHandles="1" noChangeArrowheads="1" noChangeShapeType="1" noTextEdit="1"/>
              </p:cNvSpPr>
              <p:nvPr/>
            </p:nvSpPr>
            <p:spPr>
              <a:xfrm>
                <a:off x="3865418" y="6466114"/>
                <a:ext cx="4908973" cy="284565"/>
              </a:xfrm>
              <a:prstGeom prst="rect">
                <a:avLst/>
              </a:prstGeom>
              <a:blipFill>
                <a:blip r:embed="rId15"/>
                <a:stretch>
                  <a:fillRect l="-515" t="-150000" r="-515" b="-216667"/>
                </a:stretch>
              </a:blipFill>
            </p:spPr>
            <p:txBody>
              <a:bodyPr/>
              <a:lstStyle/>
              <a:p>
                <a:r>
                  <a:rPr lang="en-US">
                    <a:noFill/>
                  </a:rPr>
                  <a:t> </a:t>
                </a:r>
              </a:p>
            </p:txBody>
          </p:sp>
        </mc:Fallback>
      </mc:AlternateContent>
    </p:spTree>
    <p:extLst>
      <p:ext uri="{BB962C8B-B14F-4D97-AF65-F5344CB8AC3E}">
        <p14:creationId xmlns:p14="http://schemas.microsoft.com/office/powerpoint/2010/main" val="3716407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941A8B0-392B-B749-940E-B451D82C5560}"/>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29D00D65-A4D7-8347-BCFA-B9A4571B87B4}"/>
              </a:ext>
            </a:extLst>
          </p:cNvPr>
          <p:cNvSpPr>
            <a:spLocks noGrp="1"/>
          </p:cNvSpPr>
          <p:nvPr>
            <p:ph type="sldNum" sz="quarter" idx="12"/>
          </p:nvPr>
        </p:nvSpPr>
        <p:spPr/>
        <p:txBody>
          <a:bodyPr/>
          <a:lstStyle/>
          <a:p>
            <a:fld id="{70339496-BD1E-F648-8321-5C9A4B4A55FA}" type="slidenum">
              <a:rPr lang="en-US" smtClean="0"/>
              <a:t>85</a:t>
            </a:fld>
            <a:endParaRPr lang="en-US"/>
          </a:p>
        </p:txBody>
      </p:sp>
      <p:sp>
        <p:nvSpPr>
          <p:cNvPr id="6" name="Title 1">
            <a:extLst>
              <a:ext uri="{FF2B5EF4-FFF2-40B4-BE49-F238E27FC236}">
                <a16:creationId xmlns:a16="http://schemas.microsoft.com/office/drawing/2014/main" id="{64293FE2-9585-A44B-A130-8F81D7E72489}"/>
              </a:ext>
            </a:extLst>
          </p:cNvPr>
          <p:cNvSpPr>
            <a:spLocks noGrp="1"/>
          </p:cNvSpPr>
          <p:nvPr>
            <p:ph type="title"/>
          </p:nvPr>
        </p:nvSpPr>
        <p:spPr/>
        <p:txBody>
          <a:bodyPr>
            <a:normAutofit fontScale="90000"/>
          </a:bodyPr>
          <a:lstStyle/>
          <a:p>
            <a:r>
              <a:rPr lang="en-US" dirty="0"/>
              <a:t>II.3 Review of the Circuit: </a:t>
            </a:r>
            <a:r>
              <a:rPr lang="en-US" sz="3100" dirty="0"/>
              <a:t>(a) Diff.-to-S.E. Driver</a:t>
            </a:r>
          </a:p>
        </p:txBody>
      </p:sp>
      <p:pic>
        <p:nvPicPr>
          <p:cNvPr id="7" name="Picture 6">
            <a:extLst>
              <a:ext uri="{FF2B5EF4-FFF2-40B4-BE49-F238E27FC236}">
                <a16:creationId xmlns:a16="http://schemas.microsoft.com/office/drawing/2014/main" id="{01648614-554E-EC43-9C58-668B9FB69A8B}"/>
              </a:ext>
            </a:extLst>
          </p:cNvPr>
          <p:cNvPicPr>
            <a:picLocks noChangeAspect="1"/>
          </p:cNvPicPr>
          <p:nvPr/>
        </p:nvPicPr>
        <p:blipFill>
          <a:blip r:embed="rId2"/>
          <a:stretch>
            <a:fillRect/>
          </a:stretch>
        </p:blipFill>
        <p:spPr>
          <a:xfrm>
            <a:off x="2035058" y="641269"/>
            <a:ext cx="5375147" cy="2042556"/>
          </a:xfrm>
          <a:prstGeom prst="rect">
            <a:avLst/>
          </a:prstGeom>
        </p:spPr>
      </p:pic>
      <p:cxnSp>
        <p:nvCxnSpPr>
          <p:cNvPr id="8" name="Straight Arrow Connector 7">
            <a:extLst>
              <a:ext uri="{FF2B5EF4-FFF2-40B4-BE49-F238E27FC236}">
                <a16:creationId xmlns:a16="http://schemas.microsoft.com/office/drawing/2014/main" id="{FFEAD69F-DE02-8B4F-AE1F-A772A034A146}"/>
              </a:ext>
            </a:extLst>
          </p:cNvPr>
          <p:cNvCxnSpPr>
            <a:cxnSpLocks/>
          </p:cNvCxnSpPr>
          <p:nvPr/>
        </p:nvCxnSpPr>
        <p:spPr>
          <a:xfrm>
            <a:off x="2036560" y="1330038"/>
            <a:ext cx="0" cy="676894"/>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B0B01A-47D9-5649-B2FA-8A547408D973}"/>
                  </a:ext>
                </a:extLst>
              </p:cNvPr>
              <p:cNvSpPr txBox="1"/>
              <p:nvPr/>
            </p:nvSpPr>
            <p:spPr>
              <a:xfrm>
                <a:off x="1490356" y="1157846"/>
                <a:ext cx="347275" cy="284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𝑖𝑛</m:t>
                          </m:r>
                        </m:sub>
                        <m:sup>
                          <m:r>
                            <a:rPr lang="en-US" b="0" i="1" smtClean="0">
                              <a:solidFill>
                                <a:schemeClr val="accent6"/>
                              </a:solidFill>
                              <a:latin typeface="Cambria Math" panose="02040503050406030204" pitchFamily="18" charset="0"/>
                            </a:rPr>
                            <m:t>+</m:t>
                          </m:r>
                        </m:sup>
                      </m:sSubSup>
                    </m:oMath>
                  </m:oMathPara>
                </a14:m>
                <a:endParaRPr lang="en-US" dirty="0">
                  <a:solidFill>
                    <a:schemeClr val="accent6"/>
                  </a:solidFill>
                </a:endParaRPr>
              </a:p>
            </p:txBody>
          </p:sp>
        </mc:Choice>
        <mc:Fallback xmlns="">
          <p:sp>
            <p:nvSpPr>
              <p:cNvPr id="9" name="TextBox 8">
                <a:extLst>
                  <a:ext uri="{FF2B5EF4-FFF2-40B4-BE49-F238E27FC236}">
                    <a16:creationId xmlns:a16="http://schemas.microsoft.com/office/drawing/2014/main" id="{80B0B01A-47D9-5649-B2FA-8A547408D973}"/>
                  </a:ext>
                </a:extLst>
              </p:cNvPr>
              <p:cNvSpPr txBox="1">
                <a:spLocks noRot="1" noChangeAspect="1" noMove="1" noResize="1" noEditPoints="1" noAdjustHandles="1" noChangeArrowheads="1" noChangeShapeType="1" noTextEdit="1"/>
              </p:cNvSpPr>
              <p:nvPr/>
            </p:nvSpPr>
            <p:spPr>
              <a:xfrm>
                <a:off x="1490356" y="1157846"/>
                <a:ext cx="347275" cy="284565"/>
              </a:xfrm>
              <a:prstGeom prst="rect">
                <a:avLst/>
              </a:prstGeom>
              <a:blipFill>
                <a:blip r:embed="rId3"/>
                <a:stretch>
                  <a:fillRect l="-10345" r="-3448"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840E1ED-9B86-4A4B-A4CA-3CA5FD082CC3}"/>
                  </a:ext>
                </a:extLst>
              </p:cNvPr>
              <p:cNvSpPr txBox="1"/>
              <p:nvPr/>
            </p:nvSpPr>
            <p:spPr>
              <a:xfrm>
                <a:off x="1500252" y="1785259"/>
                <a:ext cx="347275" cy="2772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𝑖𝑛</m:t>
                          </m:r>
                        </m:sub>
                        <m:sup>
                          <m:r>
                            <a:rPr lang="en-US" b="0" i="1" smtClean="0">
                              <a:solidFill>
                                <a:schemeClr val="accent6"/>
                              </a:solidFill>
                              <a:latin typeface="Cambria Math" panose="02040503050406030204" pitchFamily="18" charset="0"/>
                            </a:rPr>
                            <m:t>−</m:t>
                          </m:r>
                        </m:sup>
                      </m:sSubSup>
                    </m:oMath>
                  </m:oMathPara>
                </a14:m>
                <a:endParaRPr lang="en-US" dirty="0">
                  <a:solidFill>
                    <a:schemeClr val="accent6"/>
                  </a:solidFill>
                </a:endParaRPr>
              </a:p>
            </p:txBody>
          </p:sp>
        </mc:Choice>
        <mc:Fallback xmlns="">
          <p:sp>
            <p:nvSpPr>
              <p:cNvPr id="10" name="TextBox 9">
                <a:extLst>
                  <a:ext uri="{FF2B5EF4-FFF2-40B4-BE49-F238E27FC236}">
                    <a16:creationId xmlns:a16="http://schemas.microsoft.com/office/drawing/2014/main" id="{C840E1ED-9B86-4A4B-A4CA-3CA5FD082CC3}"/>
                  </a:ext>
                </a:extLst>
              </p:cNvPr>
              <p:cNvSpPr txBox="1">
                <a:spLocks noRot="1" noChangeAspect="1" noMove="1" noResize="1" noEditPoints="1" noAdjustHandles="1" noChangeArrowheads="1" noChangeShapeType="1" noTextEdit="1"/>
              </p:cNvSpPr>
              <p:nvPr/>
            </p:nvSpPr>
            <p:spPr>
              <a:xfrm>
                <a:off x="1500252" y="1785259"/>
                <a:ext cx="347275" cy="277255"/>
              </a:xfrm>
              <a:prstGeom prst="rect">
                <a:avLst/>
              </a:prstGeom>
              <a:blipFill>
                <a:blip r:embed="rId4"/>
                <a:stretch>
                  <a:fillRect l="-10714" r="-3571"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AD96923-B266-4740-B416-C761D5EFB11B}"/>
                  </a:ext>
                </a:extLst>
              </p:cNvPr>
              <p:cNvSpPr txBox="1"/>
              <p:nvPr/>
            </p:nvSpPr>
            <p:spPr>
              <a:xfrm>
                <a:off x="2640283" y="942111"/>
                <a:ext cx="341247" cy="284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𝑖</m:t>
                          </m:r>
                        </m:sub>
                        <m:sup>
                          <m:r>
                            <a:rPr lang="en-US" b="0" i="1" smtClean="0">
                              <a:solidFill>
                                <a:schemeClr val="accent6"/>
                              </a:solidFill>
                              <a:latin typeface="Cambria Math" panose="02040503050406030204" pitchFamily="18" charset="0"/>
                            </a:rPr>
                            <m:t>+</m:t>
                          </m:r>
                        </m:sup>
                      </m:sSubSup>
                    </m:oMath>
                  </m:oMathPara>
                </a14:m>
                <a:endParaRPr lang="en-US" dirty="0">
                  <a:solidFill>
                    <a:schemeClr val="accent6"/>
                  </a:solidFill>
                </a:endParaRPr>
              </a:p>
            </p:txBody>
          </p:sp>
        </mc:Choice>
        <mc:Fallback xmlns="">
          <p:sp>
            <p:nvSpPr>
              <p:cNvPr id="11" name="TextBox 10">
                <a:extLst>
                  <a:ext uri="{FF2B5EF4-FFF2-40B4-BE49-F238E27FC236}">
                    <a16:creationId xmlns:a16="http://schemas.microsoft.com/office/drawing/2014/main" id="{BAD96923-B266-4740-B416-C761D5EFB11B}"/>
                  </a:ext>
                </a:extLst>
              </p:cNvPr>
              <p:cNvSpPr txBox="1">
                <a:spLocks noRot="1" noChangeAspect="1" noMove="1" noResize="1" noEditPoints="1" noAdjustHandles="1" noChangeArrowheads="1" noChangeShapeType="1" noTextEdit="1"/>
              </p:cNvSpPr>
              <p:nvPr/>
            </p:nvSpPr>
            <p:spPr>
              <a:xfrm>
                <a:off x="2640283" y="942111"/>
                <a:ext cx="341247" cy="284565"/>
              </a:xfrm>
              <a:prstGeom prst="rect">
                <a:avLst/>
              </a:prstGeom>
              <a:blipFill>
                <a:blip r:embed="rId5"/>
                <a:stretch>
                  <a:fillRect l="-10714"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DC5EAEE-EE8A-2049-B00C-9814406F220C}"/>
                  </a:ext>
                </a:extLst>
              </p:cNvPr>
              <p:cNvSpPr txBox="1"/>
              <p:nvPr/>
            </p:nvSpPr>
            <p:spPr>
              <a:xfrm>
                <a:off x="2626428" y="2044537"/>
                <a:ext cx="341247" cy="283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𝑖</m:t>
                          </m:r>
                        </m:sub>
                        <m:sup>
                          <m:r>
                            <a:rPr lang="en-US" b="0" i="1" smtClean="0">
                              <a:solidFill>
                                <a:schemeClr val="accent6"/>
                              </a:solidFill>
                              <a:latin typeface="Cambria Math" panose="02040503050406030204" pitchFamily="18" charset="0"/>
                            </a:rPr>
                            <m:t>−</m:t>
                          </m:r>
                        </m:sup>
                      </m:sSubSup>
                    </m:oMath>
                  </m:oMathPara>
                </a14:m>
                <a:endParaRPr lang="en-US" dirty="0">
                  <a:solidFill>
                    <a:schemeClr val="accent6"/>
                  </a:solidFill>
                </a:endParaRPr>
              </a:p>
            </p:txBody>
          </p:sp>
        </mc:Choice>
        <mc:Fallback xmlns="">
          <p:sp>
            <p:nvSpPr>
              <p:cNvPr id="12" name="TextBox 11">
                <a:extLst>
                  <a:ext uri="{FF2B5EF4-FFF2-40B4-BE49-F238E27FC236}">
                    <a16:creationId xmlns:a16="http://schemas.microsoft.com/office/drawing/2014/main" id="{4DC5EAEE-EE8A-2049-B00C-9814406F220C}"/>
                  </a:ext>
                </a:extLst>
              </p:cNvPr>
              <p:cNvSpPr txBox="1">
                <a:spLocks noRot="1" noChangeAspect="1" noMove="1" noResize="1" noEditPoints="1" noAdjustHandles="1" noChangeArrowheads="1" noChangeShapeType="1" noTextEdit="1"/>
              </p:cNvSpPr>
              <p:nvPr/>
            </p:nvSpPr>
            <p:spPr>
              <a:xfrm>
                <a:off x="2626428" y="2044537"/>
                <a:ext cx="341247" cy="283091"/>
              </a:xfrm>
              <a:prstGeom prst="rect">
                <a:avLst/>
              </a:prstGeom>
              <a:blipFill>
                <a:blip r:embed="rId6"/>
                <a:stretch>
                  <a:fillRect l="-14286"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82E38A8-BEE0-D447-AC67-91D0D76AD58A}"/>
                  </a:ext>
                </a:extLst>
              </p:cNvPr>
              <p:cNvSpPr txBox="1"/>
              <p:nvPr/>
            </p:nvSpPr>
            <p:spPr>
              <a:xfrm>
                <a:off x="3778335" y="619498"/>
                <a:ext cx="341247" cy="284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𝑖𝑖</m:t>
                          </m:r>
                        </m:sub>
                        <m:sup>
                          <m:r>
                            <a:rPr lang="en-US" b="0" i="1" smtClean="0">
                              <a:solidFill>
                                <a:schemeClr val="accent6"/>
                              </a:solidFill>
                              <a:latin typeface="Cambria Math" panose="02040503050406030204" pitchFamily="18" charset="0"/>
                            </a:rPr>
                            <m:t>+</m:t>
                          </m:r>
                        </m:sup>
                      </m:sSubSup>
                    </m:oMath>
                  </m:oMathPara>
                </a14:m>
                <a:endParaRPr lang="en-US" dirty="0">
                  <a:solidFill>
                    <a:schemeClr val="accent6"/>
                  </a:solidFill>
                </a:endParaRPr>
              </a:p>
            </p:txBody>
          </p:sp>
        </mc:Choice>
        <mc:Fallback xmlns="">
          <p:sp>
            <p:nvSpPr>
              <p:cNvPr id="13" name="TextBox 12">
                <a:extLst>
                  <a:ext uri="{FF2B5EF4-FFF2-40B4-BE49-F238E27FC236}">
                    <a16:creationId xmlns:a16="http://schemas.microsoft.com/office/drawing/2014/main" id="{482E38A8-BEE0-D447-AC67-91D0D76AD58A}"/>
                  </a:ext>
                </a:extLst>
              </p:cNvPr>
              <p:cNvSpPr txBox="1">
                <a:spLocks noRot="1" noChangeAspect="1" noMove="1" noResize="1" noEditPoints="1" noAdjustHandles="1" noChangeArrowheads="1" noChangeShapeType="1" noTextEdit="1"/>
              </p:cNvSpPr>
              <p:nvPr/>
            </p:nvSpPr>
            <p:spPr>
              <a:xfrm>
                <a:off x="3778335" y="619498"/>
                <a:ext cx="341247" cy="284565"/>
              </a:xfrm>
              <a:prstGeom prst="rect">
                <a:avLst/>
              </a:prstGeom>
              <a:blipFill>
                <a:blip r:embed="rId7"/>
                <a:stretch>
                  <a:fillRect l="-14815"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2EA84C-AED7-E44D-AAEB-479BABE43A23}"/>
                  </a:ext>
                </a:extLst>
              </p:cNvPr>
              <p:cNvSpPr txBox="1"/>
              <p:nvPr/>
            </p:nvSpPr>
            <p:spPr>
              <a:xfrm>
                <a:off x="3847608" y="2410692"/>
                <a:ext cx="341247" cy="283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𝑖𝑖</m:t>
                          </m:r>
                        </m:sub>
                        <m:sup>
                          <m:r>
                            <a:rPr lang="en-US" b="0" i="1" smtClean="0">
                              <a:solidFill>
                                <a:schemeClr val="accent6"/>
                              </a:solidFill>
                              <a:latin typeface="Cambria Math" panose="02040503050406030204" pitchFamily="18" charset="0"/>
                            </a:rPr>
                            <m:t>−</m:t>
                          </m:r>
                        </m:sup>
                      </m:sSubSup>
                    </m:oMath>
                  </m:oMathPara>
                </a14:m>
                <a:endParaRPr lang="en-US" dirty="0">
                  <a:solidFill>
                    <a:schemeClr val="accent6"/>
                  </a:solidFill>
                </a:endParaRPr>
              </a:p>
            </p:txBody>
          </p:sp>
        </mc:Choice>
        <mc:Fallback xmlns="">
          <p:sp>
            <p:nvSpPr>
              <p:cNvPr id="14" name="TextBox 13">
                <a:extLst>
                  <a:ext uri="{FF2B5EF4-FFF2-40B4-BE49-F238E27FC236}">
                    <a16:creationId xmlns:a16="http://schemas.microsoft.com/office/drawing/2014/main" id="{E72EA84C-AED7-E44D-AAEB-479BABE43A23}"/>
                  </a:ext>
                </a:extLst>
              </p:cNvPr>
              <p:cNvSpPr txBox="1">
                <a:spLocks noRot="1" noChangeAspect="1" noMove="1" noResize="1" noEditPoints="1" noAdjustHandles="1" noChangeArrowheads="1" noChangeShapeType="1" noTextEdit="1"/>
              </p:cNvSpPr>
              <p:nvPr/>
            </p:nvSpPr>
            <p:spPr>
              <a:xfrm>
                <a:off x="3847608" y="2410692"/>
                <a:ext cx="341247" cy="283091"/>
              </a:xfrm>
              <a:prstGeom prst="rect">
                <a:avLst/>
              </a:prstGeom>
              <a:blipFill>
                <a:blip r:embed="rId8"/>
                <a:stretch>
                  <a:fillRect l="-10714" b="-17391"/>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EED55E04-879B-8240-B8CF-5B134DDE86C3}"/>
              </a:ext>
            </a:extLst>
          </p:cNvPr>
          <p:cNvCxnSpPr>
            <a:cxnSpLocks/>
          </p:cNvCxnSpPr>
          <p:nvPr/>
        </p:nvCxnSpPr>
        <p:spPr>
          <a:xfrm>
            <a:off x="2758976" y="1316184"/>
            <a:ext cx="0" cy="676894"/>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366CD0A-301F-B845-A15F-5431EF757A64}"/>
              </a:ext>
            </a:extLst>
          </p:cNvPr>
          <p:cNvCxnSpPr>
            <a:cxnSpLocks/>
          </p:cNvCxnSpPr>
          <p:nvPr/>
        </p:nvCxnSpPr>
        <p:spPr>
          <a:xfrm>
            <a:off x="3956405" y="969820"/>
            <a:ext cx="0" cy="1381496"/>
          </a:xfrm>
          <a:prstGeom prst="straightConnector1">
            <a:avLst/>
          </a:prstGeom>
          <a:ln w="381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9FDDDAE-80FC-4445-A503-269CFF3646E8}"/>
                  </a:ext>
                </a:extLst>
              </p:cNvPr>
              <p:cNvSpPr txBox="1"/>
              <p:nvPr/>
            </p:nvSpPr>
            <p:spPr>
              <a:xfrm>
                <a:off x="7448968" y="1484418"/>
                <a:ext cx="2557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𝑜</m:t>
                          </m:r>
                        </m:sub>
                      </m:sSub>
                    </m:oMath>
                  </m:oMathPara>
                </a14:m>
                <a:endParaRPr lang="en-US" dirty="0">
                  <a:solidFill>
                    <a:schemeClr val="accent6"/>
                  </a:solidFill>
                </a:endParaRPr>
              </a:p>
            </p:txBody>
          </p:sp>
        </mc:Choice>
        <mc:Fallback xmlns="">
          <p:sp>
            <p:nvSpPr>
              <p:cNvPr id="17" name="TextBox 16">
                <a:extLst>
                  <a:ext uri="{FF2B5EF4-FFF2-40B4-BE49-F238E27FC236}">
                    <a16:creationId xmlns:a16="http://schemas.microsoft.com/office/drawing/2014/main" id="{19FDDDAE-80FC-4445-A503-269CFF3646E8}"/>
                  </a:ext>
                </a:extLst>
              </p:cNvPr>
              <p:cNvSpPr txBox="1">
                <a:spLocks noRot="1" noChangeAspect="1" noMove="1" noResize="1" noEditPoints="1" noAdjustHandles="1" noChangeArrowheads="1" noChangeShapeType="1" noTextEdit="1"/>
              </p:cNvSpPr>
              <p:nvPr/>
            </p:nvSpPr>
            <p:spPr>
              <a:xfrm>
                <a:off x="7448968" y="1484418"/>
                <a:ext cx="255711" cy="276999"/>
              </a:xfrm>
              <a:prstGeom prst="rect">
                <a:avLst/>
              </a:prstGeom>
              <a:blipFill>
                <a:blip r:embed="rId9"/>
                <a:stretch>
                  <a:fillRect l="-19048" b="-4348"/>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F4BE4951-14AA-7E46-AAF7-8961F3C5BDF9}"/>
              </a:ext>
            </a:extLst>
          </p:cNvPr>
          <p:cNvSpPr txBox="1"/>
          <p:nvPr/>
        </p:nvSpPr>
        <p:spPr>
          <a:xfrm>
            <a:off x="130626" y="2660075"/>
            <a:ext cx="8870869" cy="584775"/>
          </a:xfrm>
          <a:prstGeom prst="rect">
            <a:avLst/>
          </a:prstGeom>
          <a:noFill/>
        </p:spPr>
        <p:txBody>
          <a:bodyPr wrap="square" rtlCol="0">
            <a:spAutoFit/>
          </a:bodyPr>
          <a:lstStyle/>
          <a:p>
            <a:r>
              <a:rPr lang="en-US" sz="1600" dirty="0"/>
              <a:t>For (ii), the passive low-pass filter, we can do the usual trick of splitting the different circuit in half, and dividing the impedance of components that span the legs in two. In this case just a capacitor, so </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B338401-58A1-0B48-BE88-C1BA5427B665}"/>
                  </a:ext>
                </a:extLst>
              </p:cNvPr>
              <p:cNvSpPr txBox="1"/>
              <p:nvPr/>
            </p:nvSpPr>
            <p:spPr>
              <a:xfrm>
                <a:off x="1324097" y="3212276"/>
                <a:ext cx="6638164" cy="7906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𝑉</m:t>
                                          </m:r>
                                        </m:e>
                                        <m:sub>
                                          <m:r>
                                            <a:rPr lang="en-US" b="0" i="1" smtClean="0">
                                              <a:latin typeface="Cambria Math" panose="02040503050406030204" pitchFamily="18" charset="0"/>
                                            </a:rPr>
                                            <m:t>𝑖𝑖</m:t>
                                          </m:r>
                                        </m:sub>
                                        <m:sup>
                                          <m:r>
                                            <a:rPr lang="en-US" i="1">
                                              <a:latin typeface="Cambria Math" panose="02040503050406030204" pitchFamily="18" charset="0"/>
                                            </a:rPr>
                                            <m:t>+</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𝑉</m:t>
                                          </m:r>
                                        </m:e>
                                        <m:sub>
                                          <m:r>
                                            <a:rPr lang="en-US" b="0" i="1" smtClean="0">
                                              <a:latin typeface="Cambria Math" panose="02040503050406030204" pitchFamily="18" charset="0"/>
                                            </a:rPr>
                                            <m:t>𝑖𝑖</m:t>
                                          </m:r>
                                        </m:sub>
                                        <m:sup>
                                          <m:r>
                                            <a:rPr lang="en-US" i="1">
                                              <a:latin typeface="Cambria Math" panose="02040503050406030204" pitchFamily="18" charset="0"/>
                                            </a:rPr>
                                            <m:t>−</m:t>
                                          </m:r>
                                        </m:sup>
                                      </m:sSubSup>
                                    </m:e>
                                  </m:d>
                                </m:num>
                                <m:den>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𝑉</m:t>
                                          </m:r>
                                        </m:e>
                                        <m:sub>
                                          <m:r>
                                            <a:rPr lang="en-US" b="0" i="1" smtClean="0">
                                              <a:latin typeface="Cambria Math" panose="02040503050406030204" pitchFamily="18" charset="0"/>
                                            </a:rPr>
                                            <m:t>𝑖</m:t>
                                          </m:r>
                                        </m:sub>
                                        <m:sup>
                                          <m:r>
                                            <a:rPr lang="en-US" i="1">
                                              <a:latin typeface="Cambria Math" panose="02040503050406030204" pitchFamily="18" charset="0"/>
                                            </a:rPr>
                                            <m:t>+</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𝑉</m:t>
                                          </m:r>
                                        </m:e>
                                        <m:sub>
                                          <m:r>
                                            <a:rPr lang="en-US" b="0" i="1" smtClean="0">
                                              <a:latin typeface="Cambria Math" panose="02040503050406030204" pitchFamily="18" charset="0"/>
                                            </a:rPr>
                                            <m:t>𝑖</m:t>
                                          </m:r>
                                        </m:sub>
                                        <m:sup>
                                          <m:r>
                                            <a:rPr lang="en-US" i="1">
                                              <a:latin typeface="Cambria Math" panose="02040503050406030204" pitchFamily="18" charset="0"/>
                                            </a:rPr>
                                            <m:t>−</m:t>
                                          </m:r>
                                        </m:sup>
                                      </m:sSubSup>
                                    </m:e>
                                  </m:d>
                                </m:den>
                              </m:f>
                            </m:e>
                          </m:d>
                        </m:e>
                        <m:sub>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38</m:t>
                              </m:r>
                            </m:sub>
                          </m:sSub>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d>
                            <m:dPr>
                              <m:begChr m:val=""/>
                              <m:endChr m:val="|"/>
                              <m:ctrlPr>
                                <a:rPr lang="en-US" i="1" smtClean="0">
                                  <a:latin typeface="Cambria Math" panose="02040503050406030204" pitchFamily="18" charset="0"/>
                                </a:rPr>
                              </m:ctrlPr>
                            </m:dPr>
                            <m:e>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𝑉</m:t>
                                      </m:r>
                                    </m:e>
                                    <m:sub>
                                      <m:r>
                                        <a:rPr lang="en-US" b="0" i="1" smtClean="0">
                                          <a:latin typeface="Cambria Math" panose="02040503050406030204" pitchFamily="18" charset="0"/>
                                        </a:rPr>
                                        <m:t>𝑖𝑖</m:t>
                                      </m:r>
                                    </m:sub>
                                    <m:sup>
                                      <m:r>
                                        <a:rPr lang="en-US" i="1">
                                          <a:latin typeface="Cambria Math" panose="02040503050406030204" pitchFamily="18" charset="0"/>
                                        </a:rPr>
                                        <m:t>+</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𝑉</m:t>
                                      </m:r>
                                    </m:e>
                                    <m:sub>
                                      <m:r>
                                        <a:rPr lang="en-US" b="0" i="1" smtClean="0">
                                          <a:latin typeface="Cambria Math" panose="02040503050406030204" pitchFamily="18" charset="0"/>
                                        </a:rPr>
                                        <m:t>𝑖</m:t>
                                      </m:r>
                                    </m:sub>
                                    <m:sup>
                                      <m:r>
                                        <a:rPr lang="en-US" i="1">
                                          <a:latin typeface="Cambria Math" panose="02040503050406030204" pitchFamily="18" charset="0"/>
                                        </a:rPr>
                                        <m:t>+</m:t>
                                      </m:r>
                                    </m:sup>
                                  </m:sSubSup>
                                </m:den>
                              </m:f>
                            </m:e>
                          </m:d>
                        </m:e>
                        <m:sub>
                          <m:sSub>
                            <m:sSubPr>
                              <m:ctrlPr>
                                <a:rPr lang="en-US"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𝐶</m:t>
                              </m:r>
                            </m:e>
                            <m:sub>
                              <m:r>
                                <a:rPr lang="en-US" b="0" i="1" smtClean="0">
                                  <a:latin typeface="Cambria Math" panose="02040503050406030204" pitchFamily="18" charset="0"/>
                                </a:rPr>
                                <m:t>38</m:t>
                              </m:r>
                            </m:sub>
                          </m:sSub>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2</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38</m:t>
                                  </m:r>
                                </m:sub>
                              </m:sSub>
                            </m:den>
                          </m:f>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32</m:t>
                              </m:r>
                            </m:sub>
                          </m:sSub>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2</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38</m:t>
                              </m:r>
                            </m:sub>
                          </m:sSub>
                          <m:r>
                            <a:rPr lang="en-US" b="0" i="1" smtClean="0">
                              <a:latin typeface="Cambria Math" panose="02040503050406030204" pitchFamily="18" charset="0"/>
                            </a:rPr>
                            <m:t>)</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d>
                            <m:dPr>
                              <m:ctrlPr>
                                <a:rPr lang="en-US" b="0" i="1" smtClean="0">
                                  <a:solidFill>
                                    <a:schemeClr val="accent2"/>
                                  </a:solidFill>
                                  <a:latin typeface="Cambria Math" panose="02040503050406030204" pitchFamily="18" charset="0"/>
                                  <a:ea typeface="Cambria Math" panose="02040503050406030204" pitchFamily="18" charset="0"/>
                                </a:rPr>
                              </m:ctrlPr>
                            </m:dPr>
                            <m:e>
                              <m:r>
                                <a:rPr lang="en-US" b="0" i="1" smtClean="0">
                                  <a:solidFill>
                                    <a:schemeClr val="accent2"/>
                                  </a:solidFill>
                                  <a:latin typeface="Cambria Math" panose="02040503050406030204" pitchFamily="18" charset="0"/>
                                  <a:ea typeface="Cambria Math" panose="02040503050406030204" pitchFamily="18" charset="0"/>
                                </a:rPr>
                                <m:t>2</m:t>
                              </m:r>
                              <m:sSub>
                                <m:sSubPr>
                                  <m:ctrlPr>
                                    <a:rPr lang="en-US" b="0" i="1" smtClean="0">
                                      <a:solidFill>
                                        <a:schemeClr val="accent2"/>
                                      </a:solidFill>
                                      <a:latin typeface="Cambria Math" panose="02040503050406030204" pitchFamily="18" charset="0"/>
                                      <a:ea typeface="Cambria Math" panose="02040503050406030204" pitchFamily="18" charset="0"/>
                                    </a:rPr>
                                  </m:ctrlPr>
                                </m:sSubPr>
                                <m:e>
                                  <m:r>
                                    <a:rPr lang="en-US" b="0" i="1" smtClean="0">
                                      <a:solidFill>
                                        <a:schemeClr val="accent2"/>
                                      </a:solidFill>
                                      <a:latin typeface="Cambria Math" panose="02040503050406030204" pitchFamily="18" charset="0"/>
                                      <a:ea typeface="Cambria Math" panose="02040503050406030204" pitchFamily="18" charset="0"/>
                                    </a:rPr>
                                    <m:t>𝑅</m:t>
                                  </m:r>
                                </m:e>
                                <m:sub>
                                  <m:r>
                                    <a:rPr lang="en-US" b="0" i="1" smtClean="0">
                                      <a:solidFill>
                                        <a:schemeClr val="accent2"/>
                                      </a:solidFill>
                                      <a:latin typeface="Cambria Math" panose="02040503050406030204" pitchFamily="18" charset="0"/>
                                      <a:ea typeface="Cambria Math" panose="02040503050406030204" pitchFamily="18" charset="0"/>
                                    </a:rPr>
                                    <m:t>32</m:t>
                                  </m:r>
                                </m:sub>
                              </m:sSub>
                              <m:sSub>
                                <m:sSubPr>
                                  <m:ctrlPr>
                                    <a:rPr lang="en-US" b="0" i="1" smtClean="0">
                                      <a:solidFill>
                                        <a:schemeClr val="accent2"/>
                                      </a:solidFill>
                                      <a:latin typeface="Cambria Math" panose="02040503050406030204" pitchFamily="18" charset="0"/>
                                      <a:ea typeface="Cambria Math" panose="02040503050406030204" pitchFamily="18" charset="0"/>
                                    </a:rPr>
                                  </m:ctrlPr>
                                </m:sSubPr>
                                <m:e>
                                  <m:r>
                                    <a:rPr lang="en-US" b="0" i="1" smtClean="0">
                                      <a:solidFill>
                                        <a:schemeClr val="accent2"/>
                                      </a:solidFill>
                                      <a:latin typeface="Cambria Math" panose="02040503050406030204" pitchFamily="18" charset="0"/>
                                      <a:ea typeface="Cambria Math" panose="02040503050406030204" pitchFamily="18" charset="0"/>
                                    </a:rPr>
                                    <m:t>𝐶</m:t>
                                  </m:r>
                                </m:e>
                                <m:sub>
                                  <m:r>
                                    <a:rPr lang="en-US" b="0" i="1" smtClean="0">
                                      <a:solidFill>
                                        <a:schemeClr val="accent2"/>
                                      </a:solidFill>
                                      <a:latin typeface="Cambria Math" panose="02040503050406030204" pitchFamily="18" charset="0"/>
                                      <a:ea typeface="Cambria Math" panose="02040503050406030204" pitchFamily="18" charset="0"/>
                                    </a:rPr>
                                    <m:t>38</m:t>
                                  </m:r>
                                </m:sub>
                              </m:sSub>
                            </m:e>
                          </m:d>
                          <m:r>
                            <a:rPr lang="en-US" b="0" i="1" smtClean="0">
                              <a:latin typeface="Cambria Math" panose="02040503050406030204" pitchFamily="18" charset="0"/>
                            </a:rPr>
                            <m:t>)</m:t>
                          </m:r>
                        </m:den>
                      </m:f>
                    </m:oMath>
                  </m:oMathPara>
                </a14:m>
                <a:endParaRPr lang="en-US" dirty="0"/>
              </a:p>
            </p:txBody>
          </p:sp>
        </mc:Choice>
        <mc:Fallback xmlns="">
          <p:sp>
            <p:nvSpPr>
              <p:cNvPr id="19" name="TextBox 18">
                <a:extLst>
                  <a:ext uri="{FF2B5EF4-FFF2-40B4-BE49-F238E27FC236}">
                    <a16:creationId xmlns:a16="http://schemas.microsoft.com/office/drawing/2014/main" id="{CB338401-58A1-0B48-BE88-C1BA5427B665}"/>
                  </a:ext>
                </a:extLst>
              </p:cNvPr>
              <p:cNvSpPr txBox="1">
                <a:spLocks noRot="1" noChangeAspect="1" noMove="1" noResize="1" noEditPoints="1" noAdjustHandles="1" noChangeArrowheads="1" noChangeShapeType="1" noTextEdit="1"/>
              </p:cNvSpPr>
              <p:nvPr/>
            </p:nvSpPr>
            <p:spPr>
              <a:xfrm>
                <a:off x="1324097" y="3212276"/>
                <a:ext cx="6638164" cy="790601"/>
              </a:xfrm>
              <a:prstGeom prst="rect">
                <a:avLst/>
              </a:prstGeom>
              <a:blipFill>
                <a:blip r:embed="rId10"/>
                <a:stretch>
                  <a:fillRect l="-4008" t="-206349" r="-1145" b="-2841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1E08FF9-B886-0240-BEF1-13D996823120}"/>
                  </a:ext>
                </a:extLst>
              </p:cNvPr>
              <p:cNvSpPr/>
              <p:nvPr/>
            </p:nvSpPr>
            <p:spPr>
              <a:xfrm>
                <a:off x="2333500" y="4013814"/>
                <a:ext cx="4572000" cy="410497"/>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2"/>
                              </a:solidFill>
                              <a:latin typeface="Cambria Math" panose="02040503050406030204" pitchFamily="18" charset="0"/>
                            </a:rPr>
                          </m:ctrlPr>
                        </m:sSubSupPr>
                        <m:e>
                          <m:r>
                            <a:rPr lang="en-US" i="1">
                              <a:solidFill>
                                <a:schemeClr val="accent2"/>
                              </a:solidFill>
                              <a:latin typeface="Cambria Math" panose="02040503050406030204" pitchFamily="18" charset="0"/>
                            </a:rPr>
                            <m:t>𝑓</m:t>
                          </m:r>
                        </m:e>
                        <m:sub>
                          <m:r>
                            <a:rPr lang="en-US" i="1">
                              <a:solidFill>
                                <a:schemeClr val="accent2"/>
                              </a:solidFill>
                              <a:latin typeface="Cambria Math" panose="02040503050406030204" pitchFamily="18" charset="0"/>
                            </a:rPr>
                            <m:t>𝑝</m:t>
                          </m:r>
                        </m:sub>
                        <m:sup>
                          <m:r>
                            <a:rPr lang="en-US" i="1">
                              <a:solidFill>
                                <a:schemeClr val="accent2"/>
                              </a:solidFill>
                              <a:latin typeface="Cambria Math" panose="02040503050406030204" pitchFamily="18" charset="0"/>
                            </a:rPr>
                            <m:t>𝐿𝑃</m:t>
                          </m:r>
                        </m:sup>
                      </m:sSubSup>
                      <m:r>
                        <a:rPr lang="en-US" i="1">
                          <a:solidFill>
                            <a:schemeClr val="accent2"/>
                          </a:solidFill>
                          <a:latin typeface="Cambria Math" panose="02040503050406030204" pitchFamily="18" charset="0"/>
                        </a:rPr>
                        <m:t>=</m:t>
                      </m:r>
                      <m:f>
                        <m:fPr>
                          <m:type m:val="lin"/>
                          <m:ctrlPr>
                            <a:rPr lang="en-US" i="1">
                              <a:solidFill>
                                <a:schemeClr val="accent2"/>
                              </a:solidFill>
                              <a:latin typeface="Cambria Math" panose="02040503050406030204" pitchFamily="18" charset="0"/>
                            </a:rPr>
                          </m:ctrlPr>
                        </m:fPr>
                        <m:num>
                          <m:r>
                            <a:rPr lang="en-US" i="1">
                              <a:solidFill>
                                <a:schemeClr val="accent2"/>
                              </a:solidFill>
                              <a:latin typeface="Cambria Math" panose="02040503050406030204" pitchFamily="18" charset="0"/>
                            </a:rPr>
                            <m:t>1</m:t>
                          </m:r>
                        </m:num>
                        <m:den>
                          <m:d>
                            <m:dPr>
                              <m:ctrlPr>
                                <a:rPr lang="en-US" i="1">
                                  <a:solidFill>
                                    <a:schemeClr val="accent2"/>
                                  </a:solidFill>
                                  <a:latin typeface="Cambria Math" panose="02040503050406030204" pitchFamily="18" charset="0"/>
                                  <a:ea typeface="Cambria Math" panose="02040503050406030204" pitchFamily="18" charset="0"/>
                                </a:rPr>
                              </m:ctrlPr>
                            </m:dPr>
                            <m:e>
                              <m:r>
                                <a:rPr lang="en-US" i="1">
                                  <a:solidFill>
                                    <a:schemeClr val="accent2"/>
                                  </a:solidFill>
                                  <a:latin typeface="Cambria Math" panose="02040503050406030204" pitchFamily="18" charset="0"/>
                                  <a:ea typeface="Cambria Math" panose="02040503050406030204" pitchFamily="18" charset="0"/>
                                </a:rPr>
                                <m:t>2</m:t>
                              </m:r>
                              <m:r>
                                <a:rPr lang="en-US" i="1">
                                  <a:solidFill>
                                    <a:schemeClr val="accent2"/>
                                  </a:solidFill>
                                  <a:latin typeface="Cambria Math" panose="02040503050406030204" pitchFamily="18" charset="0"/>
                                  <a:ea typeface="Cambria Math" panose="02040503050406030204" pitchFamily="18" charset="0"/>
                                </a:rPr>
                                <m:t>𝜋</m:t>
                              </m:r>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2</m:t>
                                  </m:r>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𝑅</m:t>
                                      </m:r>
                                    </m:e>
                                    <m:sub>
                                      <m:r>
                                        <a:rPr lang="en-US" i="1">
                                          <a:solidFill>
                                            <a:schemeClr val="accent2"/>
                                          </a:solidFill>
                                          <a:latin typeface="Cambria Math" panose="02040503050406030204" pitchFamily="18" charset="0"/>
                                        </a:rPr>
                                        <m:t>32</m:t>
                                      </m:r>
                                    </m:sub>
                                  </m:sSub>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𝐶</m:t>
                                      </m:r>
                                    </m:e>
                                    <m:sub>
                                      <m:r>
                                        <a:rPr lang="en-US" i="1">
                                          <a:solidFill>
                                            <a:schemeClr val="accent2"/>
                                          </a:solidFill>
                                          <a:latin typeface="Cambria Math" panose="02040503050406030204" pitchFamily="18" charset="0"/>
                                        </a:rPr>
                                        <m:t>3</m:t>
                                      </m:r>
                                      <m:r>
                                        <a:rPr lang="en-US" b="0" i="1" smtClean="0">
                                          <a:solidFill>
                                            <a:schemeClr val="accent2"/>
                                          </a:solidFill>
                                          <a:latin typeface="Cambria Math" panose="02040503050406030204" pitchFamily="18" charset="0"/>
                                        </a:rPr>
                                        <m:t>8</m:t>
                                      </m:r>
                                    </m:sub>
                                  </m:sSub>
                                </m:e>
                              </m:d>
                            </m:e>
                          </m:d>
                        </m:den>
                      </m:f>
                      <m:r>
                        <a:rPr lang="en-US" i="1">
                          <a:solidFill>
                            <a:schemeClr val="accent2"/>
                          </a:solidFill>
                          <a:latin typeface="Cambria Math" panose="02040503050406030204" pitchFamily="18" charset="0"/>
                        </a:rPr>
                        <m:t>=</m:t>
                      </m:r>
                      <m:r>
                        <a:rPr lang="en-US" b="0" i="0" smtClean="0">
                          <a:solidFill>
                            <a:schemeClr val="accent2"/>
                          </a:solidFill>
                          <a:latin typeface="Cambria Math" panose="02040503050406030204" pitchFamily="18" charset="0"/>
                        </a:rPr>
                        <m:t>28.42</m:t>
                      </m:r>
                      <m:r>
                        <a:rPr lang="en-US">
                          <a:solidFill>
                            <a:schemeClr val="accent2"/>
                          </a:solidFill>
                          <a:latin typeface="Cambria Math" panose="02040503050406030204" pitchFamily="18" charset="0"/>
                        </a:rPr>
                        <m:t> </m:t>
                      </m:r>
                      <m:r>
                        <m:rPr>
                          <m:sty m:val="p"/>
                        </m:rPr>
                        <a:rPr lang="en-US" b="0" i="0" smtClean="0">
                          <a:solidFill>
                            <a:schemeClr val="accent2"/>
                          </a:solidFill>
                          <a:latin typeface="Cambria Math" panose="02040503050406030204" pitchFamily="18" charset="0"/>
                        </a:rPr>
                        <m:t>k</m:t>
                      </m:r>
                      <m:r>
                        <m:rPr>
                          <m:sty m:val="p"/>
                        </m:rPr>
                        <a:rPr lang="en-US">
                          <a:solidFill>
                            <a:schemeClr val="accent2"/>
                          </a:solidFill>
                          <a:latin typeface="Cambria Math" panose="02040503050406030204" pitchFamily="18" charset="0"/>
                        </a:rPr>
                        <m:t>Hz</m:t>
                      </m:r>
                    </m:oMath>
                  </m:oMathPara>
                </a14:m>
                <a:endParaRPr lang="en-US" dirty="0"/>
              </a:p>
            </p:txBody>
          </p:sp>
        </mc:Choice>
        <mc:Fallback xmlns="">
          <p:sp>
            <p:nvSpPr>
              <p:cNvPr id="20" name="Rectangle 19">
                <a:extLst>
                  <a:ext uri="{FF2B5EF4-FFF2-40B4-BE49-F238E27FC236}">
                    <a16:creationId xmlns:a16="http://schemas.microsoft.com/office/drawing/2014/main" id="{F1E08FF9-B886-0240-BEF1-13D996823120}"/>
                  </a:ext>
                </a:extLst>
              </p:cNvPr>
              <p:cNvSpPr>
                <a:spLocks noRot="1" noChangeAspect="1" noMove="1" noResize="1" noEditPoints="1" noAdjustHandles="1" noChangeArrowheads="1" noChangeShapeType="1" noTextEdit="1"/>
              </p:cNvSpPr>
              <p:nvPr/>
            </p:nvSpPr>
            <p:spPr>
              <a:xfrm>
                <a:off x="2333500" y="4013814"/>
                <a:ext cx="4572000" cy="410497"/>
              </a:xfrm>
              <a:prstGeom prst="rect">
                <a:avLst/>
              </a:prstGeom>
              <a:blipFill>
                <a:blip r:embed="rId11"/>
                <a:stretch>
                  <a:fillRect t="-93939" b="-145455"/>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4756CB23-AE6E-B248-BE26-439A1FD942A0}"/>
              </a:ext>
            </a:extLst>
          </p:cNvPr>
          <p:cNvSpPr txBox="1"/>
          <p:nvPr/>
        </p:nvSpPr>
        <p:spPr>
          <a:xfrm>
            <a:off x="154380" y="4429497"/>
            <a:ext cx="8229600" cy="2062103"/>
          </a:xfrm>
          <a:prstGeom prst="rect">
            <a:avLst/>
          </a:prstGeom>
          <a:noFill/>
        </p:spPr>
        <p:txBody>
          <a:bodyPr wrap="square" rtlCol="0">
            <a:spAutoFit/>
          </a:bodyPr>
          <a:lstStyle/>
          <a:p>
            <a:r>
              <a:rPr lang="en-US" sz="1600" dirty="0"/>
              <a:t>For (iii), the actual differential driver, you can see that I’ve re-drawn it to better match the traditional analysis for of an </a:t>
            </a:r>
            <a:r>
              <a:rPr lang="en-US" sz="1600" dirty="0">
                <a:hlinkClick r:id="rId12"/>
              </a:rPr>
              <a:t>instrumentation amplifier</a:t>
            </a:r>
            <a:r>
              <a:rPr lang="en-US" sz="1600" dirty="0"/>
              <a:t>, make it easier to agree that the transfer function takes the form</a:t>
            </a:r>
          </a:p>
          <a:p>
            <a:endParaRPr lang="en-US" sz="1600" dirty="0"/>
          </a:p>
          <a:p>
            <a:endParaRPr lang="en-US" sz="1600" dirty="0"/>
          </a:p>
          <a:p>
            <a:r>
              <a:rPr lang="en-US" sz="1600" dirty="0"/>
              <a:t>because, as expected, the circuit is symmetric (e.g. R17=R19, R15=R21, etc.).  Since R17 = 0 </a:t>
            </a:r>
            <a:r>
              <a:rPr lang="en-US" sz="1600" dirty="0" err="1"/>
              <a:t>Ω</a:t>
            </a:r>
            <a:r>
              <a:rPr lang="en-US" sz="1600" dirty="0"/>
              <a:t>, and R18 has been omitted, i.e. R18 = ∞ </a:t>
            </a:r>
            <a:r>
              <a:rPr lang="en-US" sz="1600" dirty="0" err="1"/>
              <a:t>Ω</a:t>
            </a:r>
            <a:r>
              <a:rPr lang="en-US" sz="1600" dirty="0"/>
              <a:t>, the first term reduces to 1.0. With</a:t>
            </a:r>
          </a:p>
          <a:p>
            <a:r>
              <a:rPr lang="en-US" sz="1600" dirty="0"/>
              <a:t>                                                             then </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FE533C6-4802-5B44-9823-716142E4BA28}"/>
                  </a:ext>
                </a:extLst>
              </p:cNvPr>
              <p:cNvSpPr/>
              <p:nvPr/>
            </p:nvSpPr>
            <p:spPr>
              <a:xfrm>
                <a:off x="2375553" y="5020665"/>
                <a:ext cx="3719736" cy="706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𝑖𝑎</m:t>
                          </m:r>
                        </m:sub>
                      </m:sSub>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𝑜</m:t>
                              </m:r>
                            </m:sub>
                          </m:sSub>
                        </m:num>
                        <m:den>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𝑉</m:t>
                                  </m:r>
                                </m:e>
                                <m:sub>
                                  <m:r>
                                    <a:rPr lang="en-US" b="0" i="1" smtClean="0">
                                      <a:latin typeface="Cambria Math" panose="02040503050406030204" pitchFamily="18" charset="0"/>
                                    </a:rPr>
                                    <m:t>𝑖𝑖</m:t>
                                  </m:r>
                                </m:sub>
                                <m:sup>
                                  <m:r>
                                    <a:rPr lang="en-US" i="1">
                                      <a:latin typeface="Cambria Math" panose="02040503050406030204" pitchFamily="18" charset="0"/>
                                    </a:rPr>
                                    <m:t>+</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𝑉</m:t>
                                  </m:r>
                                </m:e>
                                <m:sub>
                                  <m:r>
                                    <a:rPr lang="en-US" b="0" i="1" smtClean="0">
                                      <a:latin typeface="Cambria Math" panose="02040503050406030204" pitchFamily="18" charset="0"/>
                                    </a:rPr>
                                    <m:t>𝑖𝑖</m:t>
                                  </m:r>
                                </m:sub>
                                <m:sup>
                                  <m:r>
                                    <a:rPr lang="en-US" i="1">
                                      <a:latin typeface="Cambria Math" panose="02040503050406030204" pitchFamily="18" charset="0"/>
                                    </a:rPr>
                                    <m:t>−</m:t>
                                  </m:r>
                                </m:sup>
                              </m:sSubSup>
                            </m:e>
                          </m:d>
                        </m:den>
                      </m:f>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𝑅</m:t>
                                  </m:r>
                                </m:e>
                                <m:sub>
                                  <m:r>
                                    <a:rPr lang="en-US" b="0" i="1" smtClean="0">
                                      <a:latin typeface="Cambria Math" panose="02040503050406030204" pitchFamily="18" charset="0"/>
                                    </a:rPr>
                                    <m:t>17</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18</m:t>
                                  </m:r>
                                </m:sub>
                              </m:sSub>
                            </m:den>
                          </m:f>
                        </m:e>
                      </m:d>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𝑅𝐶</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15</m:t>
                              </m:r>
                            </m:sub>
                          </m:sSub>
                        </m:den>
                      </m:f>
                    </m:oMath>
                  </m:oMathPara>
                </a14:m>
                <a:endParaRPr lang="en-US" dirty="0"/>
              </a:p>
            </p:txBody>
          </p:sp>
        </mc:Choice>
        <mc:Fallback xmlns="">
          <p:sp>
            <p:nvSpPr>
              <p:cNvPr id="22" name="Rectangle 21">
                <a:extLst>
                  <a:ext uri="{FF2B5EF4-FFF2-40B4-BE49-F238E27FC236}">
                    <a16:creationId xmlns:a16="http://schemas.microsoft.com/office/drawing/2014/main" id="{BFE533C6-4802-5B44-9823-716142E4BA28}"/>
                  </a:ext>
                </a:extLst>
              </p:cNvPr>
              <p:cNvSpPr>
                <a:spLocks noRot="1" noChangeAspect="1" noMove="1" noResize="1" noEditPoints="1" noAdjustHandles="1" noChangeArrowheads="1" noChangeShapeType="1" noTextEdit="1"/>
              </p:cNvSpPr>
              <p:nvPr/>
            </p:nvSpPr>
            <p:spPr>
              <a:xfrm>
                <a:off x="2375553" y="5020665"/>
                <a:ext cx="3719736" cy="70628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823E50C9-D362-BA49-AE96-333BA228FEAD}"/>
                  </a:ext>
                </a:extLst>
              </p:cNvPr>
              <p:cNvSpPr/>
              <p:nvPr/>
            </p:nvSpPr>
            <p:spPr>
              <a:xfrm>
                <a:off x="93278" y="6236915"/>
                <a:ext cx="29828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𝑅𝐶</m:t>
                          </m:r>
                        </m:sub>
                      </m:sSub>
                      <m:r>
                        <a:rPr lang="en-US" b="0" i="0" smtClean="0">
                          <a:latin typeface="Cambria Math" panose="02040503050406030204" pitchFamily="18" charset="0"/>
                        </a:rPr>
                        <m:t>=</m:t>
                      </m:r>
                      <m:f>
                        <m:fPr>
                          <m:type m:val="lin"/>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16</m:t>
                              </m:r>
                            </m:sub>
                          </m:sSub>
                        </m:num>
                        <m:den>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solidFill>
                                        <a:schemeClr val="accent2"/>
                                      </a:solidFill>
                                      <a:latin typeface="Cambria Math" panose="02040503050406030204" pitchFamily="18" charset="0"/>
                                      <a:ea typeface="Cambria Math" panose="02040503050406030204" pitchFamily="18" charset="0"/>
                                    </a:rPr>
                                  </m:ctrlPr>
                                </m:sSubPr>
                                <m:e>
                                  <m:r>
                                    <a:rPr lang="en-US" b="0" i="1" smtClean="0">
                                      <a:solidFill>
                                        <a:schemeClr val="accent2"/>
                                      </a:solidFill>
                                      <a:latin typeface="Cambria Math" panose="02040503050406030204" pitchFamily="18" charset="0"/>
                                      <a:ea typeface="Cambria Math" panose="02040503050406030204" pitchFamily="18" charset="0"/>
                                    </a:rPr>
                                    <m:t>𝑅</m:t>
                                  </m:r>
                                </m:e>
                                <m:sub>
                                  <m:r>
                                    <a:rPr lang="en-US" b="0" i="1" smtClean="0">
                                      <a:solidFill>
                                        <a:schemeClr val="accent2"/>
                                      </a:solidFill>
                                      <a:latin typeface="Cambria Math" panose="02040503050406030204" pitchFamily="18" charset="0"/>
                                      <a:ea typeface="Cambria Math" panose="02040503050406030204" pitchFamily="18" charset="0"/>
                                    </a:rPr>
                                    <m:t>16</m:t>
                                  </m:r>
                                </m:sub>
                              </m:sSub>
                              <m:sSub>
                                <m:sSubPr>
                                  <m:ctrlPr>
                                    <a:rPr lang="en-US" b="0" i="1" smtClean="0">
                                      <a:solidFill>
                                        <a:schemeClr val="accent2"/>
                                      </a:solidFill>
                                      <a:latin typeface="Cambria Math" panose="02040503050406030204" pitchFamily="18" charset="0"/>
                                      <a:ea typeface="Cambria Math" panose="02040503050406030204" pitchFamily="18" charset="0"/>
                                    </a:rPr>
                                  </m:ctrlPr>
                                </m:sSubPr>
                                <m:e>
                                  <m:r>
                                    <a:rPr lang="en-US" b="0" i="1" smtClean="0">
                                      <a:solidFill>
                                        <a:schemeClr val="accent2"/>
                                      </a:solidFill>
                                      <a:latin typeface="Cambria Math" panose="02040503050406030204" pitchFamily="18" charset="0"/>
                                      <a:ea typeface="Cambria Math" panose="02040503050406030204" pitchFamily="18" charset="0"/>
                                    </a:rPr>
                                    <m:t>𝐶</m:t>
                                  </m:r>
                                </m:e>
                                <m:sub>
                                  <m:r>
                                    <a:rPr lang="en-US" b="0" i="1" smtClean="0">
                                      <a:solidFill>
                                        <a:schemeClr val="accent2"/>
                                      </a:solidFill>
                                      <a:latin typeface="Cambria Math" panose="02040503050406030204" pitchFamily="18" charset="0"/>
                                      <a:ea typeface="Cambria Math" panose="02040503050406030204" pitchFamily="18" charset="0"/>
                                    </a:rPr>
                                    <m:t>37</m:t>
                                  </m:r>
                                </m:sub>
                              </m:sSub>
                            </m:e>
                          </m:d>
                        </m:den>
                      </m:f>
                    </m:oMath>
                  </m:oMathPara>
                </a14:m>
                <a:endParaRPr lang="en-US" dirty="0"/>
              </a:p>
            </p:txBody>
          </p:sp>
        </mc:Choice>
        <mc:Fallback xmlns="">
          <p:sp>
            <p:nvSpPr>
              <p:cNvPr id="23" name="Rectangle 22">
                <a:extLst>
                  <a:ext uri="{FF2B5EF4-FFF2-40B4-BE49-F238E27FC236}">
                    <a16:creationId xmlns:a16="http://schemas.microsoft.com/office/drawing/2014/main" id="{823E50C9-D362-BA49-AE96-333BA228FEAD}"/>
                  </a:ext>
                </a:extLst>
              </p:cNvPr>
              <p:cNvSpPr>
                <a:spLocks noRot="1" noChangeAspect="1" noMove="1" noResize="1" noEditPoints="1" noAdjustHandles="1" noChangeArrowheads="1" noChangeShapeType="1" noTextEdit="1"/>
              </p:cNvSpPr>
              <p:nvPr/>
            </p:nvSpPr>
            <p:spPr>
              <a:xfrm>
                <a:off x="93278" y="6236915"/>
                <a:ext cx="2982868" cy="369332"/>
              </a:xfrm>
              <a:prstGeom prst="rect">
                <a:avLst/>
              </a:prstGeom>
              <a:blipFill>
                <a:blip r:embed="rId14"/>
                <a:stretch>
                  <a:fillRect t="-110000" b="-16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3A0945A-73E4-9D43-A2DD-81BBF1F4FE3E}"/>
                  </a:ext>
                </a:extLst>
              </p:cNvPr>
              <p:cNvSpPr/>
              <p:nvPr/>
            </p:nvSpPr>
            <p:spPr>
              <a:xfrm>
                <a:off x="3522498" y="6198204"/>
                <a:ext cx="2752420" cy="659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𝑖𝑎</m:t>
                          </m:r>
                        </m:sub>
                      </m:sSub>
                      <m:r>
                        <a:rPr lang="en-US" i="1">
                          <a:latin typeface="Cambria Math" panose="02040503050406030204" pitchFamily="18" charset="0"/>
                        </a:rPr>
                        <m:t>=</m:t>
                      </m:r>
                      <m:f>
                        <m:fPr>
                          <m:ctrlPr>
                            <a:rPr lang="en-US" i="1" smtClean="0">
                              <a:solidFill>
                                <a:srgbClr val="7030A0"/>
                              </a:solidFill>
                              <a:latin typeface="Cambria Math" panose="02040503050406030204" pitchFamily="18" charset="0"/>
                            </a:rPr>
                          </m:ctrlPr>
                        </m:fPr>
                        <m:num>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16</m:t>
                              </m:r>
                            </m:sub>
                          </m:sSub>
                        </m:num>
                        <m:den>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15</m:t>
                              </m:r>
                            </m:sub>
                          </m:sSub>
                        </m:den>
                      </m:f>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16</m:t>
                                  </m:r>
                                </m:sub>
                              </m:sSub>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𝐶</m:t>
                                  </m:r>
                                </m:e>
                                <m:sub>
                                  <m:r>
                                    <a:rPr lang="en-US" i="1">
                                      <a:solidFill>
                                        <a:schemeClr val="accent2"/>
                                      </a:solidFill>
                                      <a:latin typeface="Cambria Math" panose="02040503050406030204" pitchFamily="18" charset="0"/>
                                      <a:ea typeface="Cambria Math" panose="02040503050406030204" pitchFamily="18" charset="0"/>
                                    </a:rPr>
                                    <m:t>37</m:t>
                                  </m:r>
                                </m:sub>
                              </m:sSub>
                            </m:e>
                          </m:d>
                        </m:den>
                      </m:f>
                    </m:oMath>
                  </m:oMathPara>
                </a14:m>
                <a:endParaRPr lang="en-US" dirty="0"/>
              </a:p>
            </p:txBody>
          </p:sp>
        </mc:Choice>
        <mc:Fallback xmlns="">
          <p:sp>
            <p:nvSpPr>
              <p:cNvPr id="24" name="Rectangle 23">
                <a:extLst>
                  <a:ext uri="{FF2B5EF4-FFF2-40B4-BE49-F238E27FC236}">
                    <a16:creationId xmlns:a16="http://schemas.microsoft.com/office/drawing/2014/main" id="{C3A0945A-73E4-9D43-A2DD-81BBF1F4FE3E}"/>
                  </a:ext>
                </a:extLst>
              </p:cNvPr>
              <p:cNvSpPr>
                <a:spLocks noRot="1" noChangeAspect="1" noMove="1" noResize="1" noEditPoints="1" noAdjustHandles="1" noChangeArrowheads="1" noChangeShapeType="1" noTextEdit="1"/>
              </p:cNvSpPr>
              <p:nvPr/>
            </p:nvSpPr>
            <p:spPr>
              <a:xfrm>
                <a:off x="3522498" y="6198204"/>
                <a:ext cx="2752420" cy="65979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0666599-DE0B-9F43-82AE-C9787F795BA3}"/>
                  </a:ext>
                </a:extLst>
              </p:cNvPr>
              <p:cNvSpPr/>
              <p:nvPr/>
            </p:nvSpPr>
            <p:spPr>
              <a:xfrm>
                <a:off x="6662057" y="6103743"/>
                <a:ext cx="2295895" cy="6830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smtClean="0">
                              <a:solidFill>
                                <a:schemeClr val="accent2"/>
                              </a:solidFill>
                              <a:latin typeface="Cambria Math" panose="02040503050406030204" pitchFamily="18" charset="0"/>
                            </a:rPr>
                            <m:t>𝒊𝒂</m:t>
                          </m:r>
                        </m:sup>
                      </m:sSubSup>
                      <m:r>
                        <a:rPr lang="en-US" b="1" i="1">
                          <a:solidFill>
                            <a:schemeClr val="accent2"/>
                          </a:solidFill>
                          <a:latin typeface="Cambria Math" panose="02040503050406030204" pitchFamily="18" charset="0"/>
                        </a:rPr>
                        <m:t>=</m:t>
                      </m:r>
                      <m:f>
                        <m:fPr>
                          <m:type m:val="lin"/>
                          <m:ctrlPr>
                            <a:rPr lang="en-US" b="1" i="1">
                              <a:solidFill>
                                <a:schemeClr val="accent2"/>
                              </a:solidFill>
                              <a:latin typeface="Cambria Math" panose="02040503050406030204" pitchFamily="18" charset="0"/>
                            </a:rPr>
                          </m:ctrlPr>
                        </m:fPr>
                        <m:num>
                          <m:r>
                            <a:rPr lang="en-US" b="1" i="1">
                              <a:solidFill>
                                <a:schemeClr val="accent2"/>
                              </a:solidFill>
                              <a:latin typeface="Cambria Math" panose="02040503050406030204" pitchFamily="18" charset="0"/>
                            </a:rPr>
                            <m:t>𝟏</m:t>
                          </m:r>
                        </m:num>
                        <m:den>
                          <m:d>
                            <m:dPr>
                              <m:ctrlPr>
                                <a:rPr lang="en-US" b="1" i="1">
                                  <a:solidFill>
                                    <a:schemeClr val="accent2"/>
                                  </a:solidFill>
                                  <a:latin typeface="Cambria Math" panose="02040503050406030204" pitchFamily="18" charset="0"/>
                                  <a:ea typeface="Cambria Math" panose="02040503050406030204" pitchFamily="18" charset="0"/>
                                </a:rPr>
                              </m:ctrlPr>
                            </m:dPr>
                            <m:e>
                              <m:r>
                                <a:rPr lang="en-US" b="1" i="1">
                                  <a:solidFill>
                                    <a:schemeClr val="accent2"/>
                                  </a:solidFill>
                                  <a:latin typeface="Cambria Math" panose="02040503050406030204" pitchFamily="18" charset="0"/>
                                  <a:ea typeface="Cambria Math" panose="02040503050406030204" pitchFamily="18" charset="0"/>
                                </a:rPr>
                                <m:t>𝟐</m:t>
                              </m:r>
                              <m:r>
                                <a:rPr lang="en-US" b="1" i="1">
                                  <a:solidFill>
                                    <a:schemeClr val="accent2"/>
                                  </a:solidFill>
                                  <a:latin typeface="Cambria Math" panose="02040503050406030204" pitchFamily="18" charset="0"/>
                                  <a:ea typeface="Cambria Math" panose="02040503050406030204" pitchFamily="18" charset="0"/>
                                </a:rPr>
                                <m:t>𝝅</m:t>
                              </m:r>
                              <m:sSub>
                                <m:sSubPr>
                                  <m:ctrlPr>
                                    <a:rPr lang="en-US" b="1" i="1">
                                      <a:solidFill>
                                        <a:schemeClr val="accent2"/>
                                      </a:solidFill>
                                      <a:latin typeface="Cambria Math" panose="02040503050406030204" pitchFamily="18" charset="0"/>
                                    </a:rPr>
                                  </m:ctrlPr>
                                </m:sSubPr>
                                <m:e>
                                  <m:r>
                                    <a:rPr lang="en-US" b="1" i="1">
                                      <a:solidFill>
                                        <a:schemeClr val="accent2"/>
                                      </a:solidFill>
                                      <a:latin typeface="Cambria Math" panose="02040503050406030204" pitchFamily="18" charset="0"/>
                                    </a:rPr>
                                    <m:t>𝑹</m:t>
                                  </m:r>
                                </m:e>
                                <m:sub>
                                  <m:r>
                                    <a:rPr lang="en-US" b="1" i="1">
                                      <a:solidFill>
                                        <a:schemeClr val="accent2"/>
                                      </a:solidFill>
                                      <a:latin typeface="Cambria Math" panose="02040503050406030204" pitchFamily="18" charset="0"/>
                                    </a:rPr>
                                    <m:t>𝟏𝟔</m:t>
                                  </m:r>
                                </m:sub>
                              </m:sSub>
                              <m:sSub>
                                <m:sSubPr>
                                  <m:ctrlPr>
                                    <a:rPr lang="en-US" b="1" i="1">
                                      <a:solidFill>
                                        <a:schemeClr val="accent2"/>
                                      </a:solidFill>
                                      <a:latin typeface="Cambria Math" panose="02040503050406030204" pitchFamily="18" charset="0"/>
                                    </a:rPr>
                                  </m:ctrlPr>
                                </m:sSubPr>
                                <m:e>
                                  <m:r>
                                    <a:rPr lang="en-US" b="1" i="1">
                                      <a:solidFill>
                                        <a:schemeClr val="accent2"/>
                                      </a:solidFill>
                                      <a:latin typeface="Cambria Math" panose="02040503050406030204" pitchFamily="18" charset="0"/>
                                    </a:rPr>
                                    <m:t>𝑪</m:t>
                                  </m:r>
                                </m:e>
                                <m:sub>
                                  <m:r>
                                    <a:rPr lang="en-US" b="1" i="1">
                                      <a:solidFill>
                                        <a:schemeClr val="accent2"/>
                                      </a:solidFill>
                                      <a:latin typeface="Cambria Math" panose="02040503050406030204" pitchFamily="18" charset="0"/>
                                    </a:rPr>
                                    <m:t>𝟑𝟕</m:t>
                                  </m:r>
                                </m:sub>
                              </m:sSub>
                            </m:e>
                          </m:d>
                        </m:den>
                      </m:f>
                    </m:oMath>
                  </m:oMathPara>
                </a14:m>
                <a:endParaRPr lang="en-US" b="1" i="1" dirty="0">
                  <a:solidFill>
                    <a:schemeClr val="accent2"/>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1" i="1">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𝟏𝟖</m:t>
                      </m:r>
                      <m:r>
                        <a:rPr lang="en-US" b="1" i="0" smtClean="0">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𝟗𝟓</m:t>
                      </m:r>
                      <m:r>
                        <a:rPr lang="en-US" b="1">
                          <a:solidFill>
                            <a:schemeClr val="accent2"/>
                          </a:solidFill>
                          <a:latin typeface="Cambria Math" panose="02040503050406030204" pitchFamily="18" charset="0"/>
                        </a:rPr>
                        <m:t> </m:t>
                      </m:r>
                      <m:r>
                        <a:rPr lang="en-US" b="1" i="0" smtClean="0">
                          <a:solidFill>
                            <a:schemeClr val="accent2"/>
                          </a:solidFill>
                          <a:latin typeface="Cambria Math" panose="02040503050406030204" pitchFamily="18" charset="0"/>
                        </a:rPr>
                        <m:t>𝐤</m:t>
                      </m:r>
                      <m:r>
                        <a:rPr lang="en-US" b="1" i="1">
                          <a:solidFill>
                            <a:schemeClr val="accent2"/>
                          </a:solidFill>
                          <a:latin typeface="Cambria Math" panose="02040503050406030204" pitchFamily="18" charset="0"/>
                        </a:rPr>
                        <m:t>𝐇𝐳</m:t>
                      </m:r>
                    </m:oMath>
                  </m:oMathPara>
                </a14:m>
                <a:endParaRPr lang="en-US" b="1" dirty="0"/>
              </a:p>
            </p:txBody>
          </p:sp>
        </mc:Choice>
        <mc:Fallback xmlns="">
          <p:sp>
            <p:nvSpPr>
              <p:cNvPr id="25" name="Rectangle 24">
                <a:extLst>
                  <a:ext uri="{FF2B5EF4-FFF2-40B4-BE49-F238E27FC236}">
                    <a16:creationId xmlns:a16="http://schemas.microsoft.com/office/drawing/2014/main" id="{10666599-DE0B-9F43-82AE-C9787F795BA3}"/>
                  </a:ext>
                </a:extLst>
              </p:cNvPr>
              <p:cNvSpPr>
                <a:spLocks noRot="1" noChangeAspect="1" noMove="1" noResize="1" noEditPoints="1" noAdjustHandles="1" noChangeArrowheads="1" noChangeShapeType="1" noTextEdit="1"/>
              </p:cNvSpPr>
              <p:nvPr/>
            </p:nvSpPr>
            <p:spPr>
              <a:xfrm>
                <a:off x="6662057" y="6103743"/>
                <a:ext cx="2295895" cy="683007"/>
              </a:xfrm>
              <a:prstGeom prst="rect">
                <a:avLst/>
              </a:prstGeom>
              <a:blipFill>
                <a:blip r:embed="rId16"/>
                <a:stretch>
                  <a:fillRect t="-59259" b="-4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883421F9-31D2-B943-8876-BCABAEA59154}"/>
                  </a:ext>
                </a:extLst>
              </p:cNvPr>
              <p:cNvSpPr/>
              <p:nvPr/>
            </p:nvSpPr>
            <p:spPr>
              <a:xfrm>
                <a:off x="6638894" y="5033233"/>
                <a:ext cx="2376356" cy="6579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d>
                            <m:dPr>
                              <m:begChr m:val=""/>
                              <m:endChr m:val="|"/>
                              <m:ctrlPr>
                                <a:rPr lang="en-US" i="1" smtClean="0">
                                  <a:solidFill>
                                    <a:srgbClr val="7030A0"/>
                                  </a:solidFill>
                                  <a:latin typeface="Cambria Math" panose="02040503050406030204" pitchFamily="18" charset="0"/>
                                </a:rPr>
                              </m:ctrlPr>
                            </m:dP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𝐺</m:t>
                                  </m:r>
                                </m:e>
                                <m:sub>
                                  <m:r>
                                    <a:rPr lang="en-US" b="0" i="1" smtClean="0">
                                      <a:solidFill>
                                        <a:srgbClr val="7030A0"/>
                                      </a:solidFill>
                                      <a:latin typeface="Cambria Math" panose="02040503050406030204" pitchFamily="18" charset="0"/>
                                    </a:rPr>
                                    <m:t>𝑖𝑎</m:t>
                                  </m:r>
                                </m:sub>
                              </m:sSub>
                            </m:e>
                          </m:d>
                        </m:e>
                        <m:sub>
                          <m:r>
                            <a:rPr lang="en-US" b="0" i="1" smtClean="0">
                              <a:solidFill>
                                <a:srgbClr val="7030A0"/>
                              </a:solidFill>
                              <a:latin typeface="Cambria Math" panose="02040503050406030204" pitchFamily="18" charset="0"/>
                            </a:rPr>
                            <m:t>𝐷𝐶</m:t>
                          </m:r>
                        </m:sub>
                      </m:sSub>
                      <m:r>
                        <a:rPr lang="en-US" b="0" i="1" smtClean="0">
                          <a:solidFill>
                            <a:srgbClr val="7030A0"/>
                          </a:solidFill>
                          <a:latin typeface="Cambria Math" panose="02040503050406030204" pitchFamily="18" charset="0"/>
                        </a:rPr>
                        <m:t>=</m:t>
                      </m:r>
                      <m:f>
                        <m:fPr>
                          <m:ctrlPr>
                            <a:rPr lang="en-US" b="0" i="1" smtClean="0">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16</m:t>
                              </m:r>
                            </m:sub>
                          </m:sSub>
                        </m:num>
                        <m:den>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15</m:t>
                              </m:r>
                            </m:sub>
                          </m:sSub>
                        </m:den>
                      </m:f>
                      <m:r>
                        <a:rPr lang="en-US" b="0" i="1" smtClean="0">
                          <a:solidFill>
                            <a:srgbClr val="7030A0"/>
                          </a:solidFill>
                          <a:latin typeface="Cambria Math" panose="02040503050406030204" pitchFamily="18" charset="0"/>
                        </a:rPr>
                        <m:t>=0.498</m:t>
                      </m:r>
                    </m:oMath>
                  </m:oMathPara>
                </a14:m>
                <a:endParaRPr lang="en-US" dirty="0">
                  <a:solidFill>
                    <a:srgbClr val="7030A0"/>
                  </a:solidFill>
                </a:endParaRPr>
              </a:p>
            </p:txBody>
          </p:sp>
        </mc:Choice>
        <mc:Fallback xmlns="">
          <p:sp>
            <p:nvSpPr>
              <p:cNvPr id="26" name="Rectangle 25">
                <a:extLst>
                  <a:ext uri="{FF2B5EF4-FFF2-40B4-BE49-F238E27FC236}">
                    <a16:creationId xmlns:a16="http://schemas.microsoft.com/office/drawing/2014/main" id="{883421F9-31D2-B943-8876-BCABAEA59154}"/>
                  </a:ext>
                </a:extLst>
              </p:cNvPr>
              <p:cNvSpPr>
                <a:spLocks noRot="1" noChangeAspect="1" noMove="1" noResize="1" noEditPoints="1" noAdjustHandles="1" noChangeArrowheads="1" noChangeShapeType="1" noTextEdit="1"/>
              </p:cNvSpPr>
              <p:nvPr/>
            </p:nvSpPr>
            <p:spPr>
              <a:xfrm>
                <a:off x="6638894" y="5033233"/>
                <a:ext cx="2376356" cy="657937"/>
              </a:xfrm>
              <a:prstGeom prst="rect">
                <a:avLst/>
              </a:prstGeom>
              <a:blipFill>
                <a:blip r:embed="rId17"/>
                <a:stretch>
                  <a:fillRect l="-13298" t="-123077" b="-182692"/>
                </a:stretch>
              </a:blipFill>
            </p:spPr>
            <p:txBody>
              <a:bodyPr/>
              <a:lstStyle/>
              <a:p>
                <a:r>
                  <a:rPr lang="en-US">
                    <a:noFill/>
                  </a:rPr>
                  <a:t> </a:t>
                </a:r>
              </a:p>
            </p:txBody>
          </p:sp>
        </mc:Fallback>
      </mc:AlternateContent>
    </p:spTree>
    <p:extLst>
      <p:ext uri="{BB962C8B-B14F-4D97-AF65-F5344CB8AC3E}">
        <p14:creationId xmlns:p14="http://schemas.microsoft.com/office/powerpoint/2010/main" val="31060732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A312-F2E6-B540-B56D-56968673795D}"/>
              </a:ext>
            </a:extLst>
          </p:cNvPr>
          <p:cNvSpPr>
            <a:spLocks noGrp="1"/>
          </p:cNvSpPr>
          <p:nvPr>
            <p:ph type="title"/>
          </p:nvPr>
        </p:nvSpPr>
        <p:spPr/>
        <p:txBody>
          <a:bodyPr>
            <a:normAutofit fontScale="90000"/>
          </a:bodyPr>
          <a:lstStyle/>
          <a:p>
            <a:r>
              <a:rPr lang="en-US" dirty="0"/>
              <a:t>II.3 Review of the Circuit: </a:t>
            </a:r>
            <a:r>
              <a:rPr lang="en-US" sz="3100" dirty="0"/>
              <a:t>(b) Adjustable Gain Stages</a:t>
            </a:r>
            <a:endParaRPr lang="en-US" dirty="0"/>
          </a:p>
        </p:txBody>
      </p:sp>
      <p:sp>
        <p:nvSpPr>
          <p:cNvPr id="4" name="Date Placeholder 3">
            <a:extLst>
              <a:ext uri="{FF2B5EF4-FFF2-40B4-BE49-F238E27FC236}">
                <a16:creationId xmlns:a16="http://schemas.microsoft.com/office/drawing/2014/main" id="{DCCCFF77-4EE3-BF43-B2A4-33F1A55A16F7}"/>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C31EC6F2-A6DB-5148-8365-F07994DAF59D}"/>
              </a:ext>
            </a:extLst>
          </p:cNvPr>
          <p:cNvSpPr>
            <a:spLocks noGrp="1"/>
          </p:cNvSpPr>
          <p:nvPr>
            <p:ph type="sldNum" sz="quarter" idx="12"/>
          </p:nvPr>
        </p:nvSpPr>
        <p:spPr/>
        <p:txBody>
          <a:bodyPr/>
          <a:lstStyle/>
          <a:p>
            <a:fld id="{70339496-BD1E-F648-8321-5C9A4B4A55FA}" type="slidenum">
              <a:rPr lang="en-US" smtClean="0"/>
              <a:t>86</a:t>
            </a:fld>
            <a:endParaRPr lang="en-US"/>
          </a:p>
        </p:txBody>
      </p:sp>
      <p:pic>
        <p:nvPicPr>
          <p:cNvPr id="7" name="Picture 6">
            <a:extLst>
              <a:ext uri="{FF2B5EF4-FFF2-40B4-BE49-F238E27FC236}">
                <a16:creationId xmlns:a16="http://schemas.microsoft.com/office/drawing/2014/main" id="{B890DA63-1FC2-BA43-A83C-703057E4D988}"/>
              </a:ext>
            </a:extLst>
          </p:cNvPr>
          <p:cNvPicPr>
            <a:picLocks noChangeAspect="1"/>
          </p:cNvPicPr>
          <p:nvPr/>
        </p:nvPicPr>
        <p:blipFill>
          <a:blip r:embed="rId2"/>
          <a:stretch>
            <a:fillRect/>
          </a:stretch>
        </p:blipFill>
        <p:spPr>
          <a:xfrm>
            <a:off x="2899804" y="2940131"/>
            <a:ext cx="6036872" cy="1857499"/>
          </a:xfrm>
          <a:prstGeom prst="rect">
            <a:avLst/>
          </a:prstGeom>
        </p:spPr>
      </p:pic>
      <p:pic>
        <p:nvPicPr>
          <p:cNvPr id="9" name="Picture 8">
            <a:extLst>
              <a:ext uri="{FF2B5EF4-FFF2-40B4-BE49-F238E27FC236}">
                <a16:creationId xmlns:a16="http://schemas.microsoft.com/office/drawing/2014/main" id="{D28BC822-2E4E-1B4D-AC31-CD4D224D414D}"/>
              </a:ext>
            </a:extLst>
          </p:cNvPr>
          <p:cNvPicPr>
            <a:picLocks noChangeAspect="1"/>
          </p:cNvPicPr>
          <p:nvPr/>
        </p:nvPicPr>
        <p:blipFill>
          <a:blip r:embed="rId3"/>
          <a:stretch>
            <a:fillRect/>
          </a:stretch>
        </p:blipFill>
        <p:spPr>
          <a:xfrm>
            <a:off x="133103" y="1118837"/>
            <a:ext cx="2848076" cy="2918773"/>
          </a:xfrm>
          <a:prstGeom prst="rect">
            <a:avLst/>
          </a:prstGeom>
        </p:spPr>
      </p:pic>
      <p:pic>
        <p:nvPicPr>
          <p:cNvPr id="11" name="Picture 10">
            <a:extLst>
              <a:ext uri="{FF2B5EF4-FFF2-40B4-BE49-F238E27FC236}">
                <a16:creationId xmlns:a16="http://schemas.microsoft.com/office/drawing/2014/main" id="{EDBE57C4-C9E3-864B-B4FC-8822F8EE6CAA}"/>
              </a:ext>
            </a:extLst>
          </p:cNvPr>
          <p:cNvPicPr>
            <a:picLocks noChangeAspect="1"/>
          </p:cNvPicPr>
          <p:nvPr/>
        </p:nvPicPr>
        <p:blipFill>
          <a:blip r:embed="rId4"/>
          <a:stretch>
            <a:fillRect/>
          </a:stretch>
        </p:blipFill>
        <p:spPr>
          <a:xfrm>
            <a:off x="3338368" y="935841"/>
            <a:ext cx="5235616" cy="1891577"/>
          </a:xfrm>
          <a:prstGeom prst="rect">
            <a:avLst/>
          </a:prstGeom>
        </p:spPr>
      </p:pic>
      <p:sp>
        <p:nvSpPr>
          <p:cNvPr id="12" name="TextBox 11">
            <a:extLst>
              <a:ext uri="{FF2B5EF4-FFF2-40B4-BE49-F238E27FC236}">
                <a16:creationId xmlns:a16="http://schemas.microsoft.com/office/drawing/2014/main" id="{30C857F0-C28C-E047-89C3-312F48CFAFA7}"/>
              </a:ext>
            </a:extLst>
          </p:cNvPr>
          <p:cNvSpPr txBox="1"/>
          <p:nvPr/>
        </p:nvSpPr>
        <p:spPr>
          <a:xfrm>
            <a:off x="118754" y="617518"/>
            <a:ext cx="2849498" cy="369332"/>
          </a:xfrm>
          <a:prstGeom prst="rect">
            <a:avLst/>
          </a:prstGeom>
          <a:noFill/>
        </p:spPr>
        <p:txBody>
          <a:bodyPr wrap="none" rtlCol="0">
            <a:spAutoFit/>
          </a:bodyPr>
          <a:lstStyle/>
          <a:p>
            <a:r>
              <a:rPr lang="en-US" dirty="0"/>
              <a:t>From </a:t>
            </a:r>
            <a:r>
              <a:rPr lang="en-US" dirty="0" err="1"/>
              <a:t>pg</a:t>
            </a:r>
            <a:r>
              <a:rPr lang="en-US" dirty="0"/>
              <a:t> 3 of </a:t>
            </a:r>
            <a:r>
              <a:rPr lang="en-US" dirty="0">
                <a:hlinkClick r:id="rId5"/>
              </a:rPr>
              <a:t>D1001530</a:t>
            </a:r>
            <a:r>
              <a:rPr lang="en-US" dirty="0"/>
              <a:t>-v7…</a:t>
            </a:r>
          </a:p>
        </p:txBody>
      </p:sp>
      <p:sp>
        <p:nvSpPr>
          <p:cNvPr id="13" name="TextBox 12">
            <a:extLst>
              <a:ext uri="{FF2B5EF4-FFF2-40B4-BE49-F238E27FC236}">
                <a16:creationId xmlns:a16="http://schemas.microsoft.com/office/drawing/2014/main" id="{730ABA76-E30A-2D48-A4E9-E62CD550C3E1}"/>
              </a:ext>
            </a:extLst>
          </p:cNvPr>
          <p:cNvSpPr txBox="1"/>
          <p:nvPr/>
        </p:nvSpPr>
        <p:spPr>
          <a:xfrm>
            <a:off x="3204358" y="627413"/>
            <a:ext cx="4908460" cy="369332"/>
          </a:xfrm>
          <a:prstGeom prst="rect">
            <a:avLst/>
          </a:prstGeom>
          <a:noFill/>
        </p:spPr>
        <p:txBody>
          <a:bodyPr wrap="none" rtlCol="0">
            <a:spAutoFit/>
          </a:bodyPr>
          <a:lstStyle/>
          <a:p>
            <a:r>
              <a:rPr lang="en-US" dirty="0"/>
              <a:t>… and back to </a:t>
            </a:r>
            <a:r>
              <a:rPr lang="en-US" dirty="0" err="1"/>
              <a:t>pg</a:t>
            </a:r>
            <a:r>
              <a:rPr lang="en-US" dirty="0"/>
              <a:t> 1 of </a:t>
            </a:r>
            <a:r>
              <a:rPr lang="en-US" dirty="0">
                <a:hlinkClick r:id="rId5"/>
              </a:rPr>
              <a:t>D1001530</a:t>
            </a:r>
            <a:r>
              <a:rPr lang="en-US" dirty="0"/>
              <a:t>-v7 to get values…</a:t>
            </a:r>
          </a:p>
        </p:txBody>
      </p:sp>
      <p:sp>
        <p:nvSpPr>
          <p:cNvPr id="14" name="TextBox 13">
            <a:extLst>
              <a:ext uri="{FF2B5EF4-FFF2-40B4-BE49-F238E27FC236}">
                <a16:creationId xmlns:a16="http://schemas.microsoft.com/office/drawing/2014/main" id="{44A0EB90-E278-F64F-8343-53EC74858DDC}"/>
              </a:ext>
            </a:extLst>
          </p:cNvPr>
          <p:cNvSpPr txBox="1"/>
          <p:nvPr/>
        </p:nvSpPr>
        <p:spPr>
          <a:xfrm>
            <a:off x="3253839" y="2636323"/>
            <a:ext cx="4011034" cy="369332"/>
          </a:xfrm>
          <a:prstGeom prst="rect">
            <a:avLst/>
          </a:prstGeom>
          <a:noFill/>
        </p:spPr>
        <p:txBody>
          <a:bodyPr wrap="none" rtlCol="0">
            <a:spAutoFit/>
          </a:bodyPr>
          <a:lstStyle/>
          <a:p>
            <a:r>
              <a:rPr lang="en-US" dirty="0"/>
              <a:t>… and then look through ECR </a:t>
            </a:r>
            <a:r>
              <a:rPr lang="en-US" dirty="0">
                <a:hlinkClick r:id="rId6"/>
              </a:rPr>
              <a:t>E1900064</a:t>
            </a:r>
            <a:r>
              <a:rPr lang="en-US" dirty="0"/>
              <a:t>…</a:t>
            </a:r>
          </a:p>
        </p:txBody>
      </p:sp>
      <p:sp>
        <p:nvSpPr>
          <p:cNvPr id="15" name="TextBox 14">
            <a:extLst>
              <a:ext uri="{FF2B5EF4-FFF2-40B4-BE49-F238E27FC236}">
                <a16:creationId xmlns:a16="http://schemas.microsoft.com/office/drawing/2014/main" id="{587E44FB-95CA-074E-A5C3-381D1942B894}"/>
              </a:ext>
            </a:extLst>
          </p:cNvPr>
          <p:cNvSpPr txBox="1"/>
          <p:nvPr/>
        </p:nvSpPr>
        <p:spPr>
          <a:xfrm>
            <a:off x="142504" y="4762007"/>
            <a:ext cx="8740239" cy="1631216"/>
          </a:xfrm>
          <a:prstGeom prst="rect">
            <a:avLst/>
          </a:prstGeom>
          <a:noFill/>
        </p:spPr>
        <p:txBody>
          <a:bodyPr wrap="square" rtlCol="0">
            <a:spAutoFit/>
          </a:bodyPr>
          <a:lstStyle/>
          <a:p>
            <a:r>
              <a:rPr lang="en-US" sz="1600" dirty="0"/>
              <a:t>To remember that </a:t>
            </a:r>
            <a:r>
              <a:rPr lang="en-US" sz="1600" b="1" dirty="0"/>
              <a:t>*all* of the switchable gain stages have been disabled / bypassed in O3</a:t>
            </a:r>
            <a:r>
              <a:rPr lang="en-US" sz="1600" dirty="0"/>
              <a:t>: </a:t>
            </a:r>
          </a:p>
          <a:p>
            <a:pPr marL="285750" indent="-285750">
              <a:buFontTx/>
              <a:buChar char="-"/>
            </a:pPr>
            <a:r>
              <a:rPr lang="en-US" sz="1400" dirty="0"/>
              <a:t>the removal of each R11 in the last three stages makes an infinite resistance to ground, so there’s no longer any input, and further (though no where so explicitly stated) the switches are bypassed with a jumper so the output of the </a:t>
            </a:r>
            <a:r>
              <a:rPr lang="en-US" sz="1400" dirty="0" err="1"/>
              <a:t>opamp</a:t>
            </a:r>
            <a:r>
              <a:rPr lang="en-US" sz="1400" dirty="0"/>
              <a:t> is no longer connected.</a:t>
            </a:r>
          </a:p>
          <a:p>
            <a:pPr marL="285750" indent="-285750">
              <a:buFontTx/>
              <a:buChar char="-"/>
            </a:pPr>
            <a:r>
              <a:rPr lang="en-US" sz="1400" dirty="0"/>
              <a:t>R11 in the first stage remains, but is increased to 1k. Because it’s connected to the ZRC network of the ”Diff. Rec.” aka “Differential to Single Ended Driver” aka ”Instrument Amplifier,” and the real part of ZRC is dominated by R20 = 1.5 </a:t>
            </a:r>
            <a:r>
              <a:rPr lang="en-US" sz="1400" dirty="0" err="1"/>
              <a:t>kΩ</a:t>
            </a:r>
            <a:r>
              <a:rPr lang="en-US" sz="1400" dirty="0"/>
              <a:t>, which means the only remaining, fixed gain is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B3B16AB-AA5D-BA4C-B74F-B37CD27D2CE4}"/>
                  </a:ext>
                </a:extLst>
              </p:cNvPr>
              <p:cNvSpPr txBox="1"/>
              <p:nvPr/>
            </p:nvSpPr>
            <p:spPr>
              <a:xfrm>
                <a:off x="2196937" y="6430489"/>
                <a:ext cx="52199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𝐺</m:t>
                      </m:r>
                      <m:r>
                        <a:rPr lang="en-US" b="0" i="1" smtClean="0">
                          <a:solidFill>
                            <a:srgbClr val="7030A0"/>
                          </a:solidFill>
                          <a:latin typeface="Cambria Math" panose="02040503050406030204" pitchFamily="18" charset="0"/>
                        </a:rPr>
                        <m:t>= </m:t>
                      </m:r>
                      <m:f>
                        <m:fPr>
                          <m:type m:val="lin"/>
                          <m:ctrlPr>
                            <a:rPr lang="en-US" b="0" i="1" smtClean="0">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11</m:t>
                              </m:r>
                            </m:sub>
                          </m:sSub>
                        </m:num>
                        <m:den>
                          <m:d>
                            <m:dPr>
                              <m:ctrlPr>
                                <a:rPr lang="en-US" b="0" i="1" smtClean="0">
                                  <a:solidFill>
                                    <a:srgbClr val="7030A0"/>
                                  </a:solidFill>
                                  <a:latin typeface="Cambria Math" panose="02040503050406030204" pitchFamily="18" charset="0"/>
                                </a:rPr>
                              </m:ctrlPr>
                            </m:dPr>
                            <m:e>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20</m:t>
                                  </m:r>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11</m:t>
                                  </m:r>
                                </m:sub>
                              </m:sSub>
                            </m:e>
                          </m:d>
                          <m:r>
                            <a:rPr lang="en-US" b="0" i="1" smtClean="0">
                              <a:solidFill>
                                <a:srgbClr val="7030A0"/>
                              </a:solidFill>
                              <a:latin typeface="Cambria Math" panose="02040503050406030204" pitchFamily="18" charset="0"/>
                            </a:rPr>
                            <m:t>=1500/(1000+1500)=0.4</m:t>
                          </m:r>
                        </m:den>
                      </m:f>
                    </m:oMath>
                  </m:oMathPara>
                </a14:m>
                <a:endParaRPr lang="en-US" dirty="0">
                  <a:solidFill>
                    <a:srgbClr val="7030A0"/>
                  </a:solidFill>
                </a:endParaRPr>
              </a:p>
            </p:txBody>
          </p:sp>
        </mc:Choice>
        <mc:Fallback xmlns="">
          <p:sp>
            <p:nvSpPr>
              <p:cNvPr id="16" name="TextBox 15">
                <a:extLst>
                  <a:ext uri="{FF2B5EF4-FFF2-40B4-BE49-F238E27FC236}">
                    <a16:creationId xmlns:a16="http://schemas.microsoft.com/office/drawing/2014/main" id="{DB3B16AB-AA5D-BA4C-B74F-B37CD27D2CE4}"/>
                  </a:ext>
                </a:extLst>
              </p:cNvPr>
              <p:cNvSpPr txBox="1">
                <a:spLocks noRot="1" noChangeAspect="1" noMove="1" noResize="1" noEditPoints="1" noAdjustHandles="1" noChangeArrowheads="1" noChangeShapeType="1" noTextEdit="1"/>
              </p:cNvSpPr>
              <p:nvPr/>
            </p:nvSpPr>
            <p:spPr>
              <a:xfrm>
                <a:off x="2196937" y="6430489"/>
                <a:ext cx="5219955" cy="276999"/>
              </a:xfrm>
              <a:prstGeom prst="rect">
                <a:avLst/>
              </a:prstGeom>
              <a:blipFill>
                <a:blip r:embed="rId7"/>
                <a:stretch>
                  <a:fillRect l="-485" t="-156522" r="-485" b="-230435"/>
                </a:stretch>
              </a:blipFill>
            </p:spPr>
            <p:txBody>
              <a:bodyPr/>
              <a:lstStyle/>
              <a:p>
                <a:r>
                  <a:rPr lang="en-US">
                    <a:noFill/>
                  </a:rPr>
                  <a:t> </a:t>
                </a:r>
              </a:p>
            </p:txBody>
          </p:sp>
        </mc:Fallback>
      </mc:AlternateContent>
    </p:spTree>
    <p:extLst>
      <p:ext uri="{BB962C8B-B14F-4D97-AF65-F5344CB8AC3E}">
        <p14:creationId xmlns:p14="http://schemas.microsoft.com/office/powerpoint/2010/main" val="39482582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735E-7126-C646-84F4-5CC501253200}"/>
              </a:ext>
            </a:extLst>
          </p:cNvPr>
          <p:cNvSpPr>
            <a:spLocks noGrp="1"/>
          </p:cNvSpPr>
          <p:nvPr>
            <p:ph type="title"/>
          </p:nvPr>
        </p:nvSpPr>
        <p:spPr/>
        <p:txBody>
          <a:bodyPr>
            <a:normAutofit fontScale="90000"/>
          </a:bodyPr>
          <a:lstStyle/>
          <a:p>
            <a:r>
              <a:rPr lang="en-US" dirty="0"/>
              <a:t>II.3 Review of the Circuit:</a:t>
            </a:r>
            <a:r>
              <a:rPr lang="en-US" sz="2800" dirty="0"/>
              <a:t> (c) Whitening Stages </a:t>
            </a:r>
            <a:endParaRPr lang="en-US" dirty="0"/>
          </a:p>
        </p:txBody>
      </p:sp>
      <p:sp>
        <p:nvSpPr>
          <p:cNvPr id="4" name="Date Placeholder 3">
            <a:extLst>
              <a:ext uri="{FF2B5EF4-FFF2-40B4-BE49-F238E27FC236}">
                <a16:creationId xmlns:a16="http://schemas.microsoft.com/office/drawing/2014/main" id="{A6AE5889-EB9E-7540-B563-5FC6036C8264}"/>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FD78C205-FA19-CD48-BC4B-EFC8936F6831}"/>
              </a:ext>
            </a:extLst>
          </p:cNvPr>
          <p:cNvSpPr>
            <a:spLocks noGrp="1"/>
          </p:cNvSpPr>
          <p:nvPr>
            <p:ph type="sldNum" sz="quarter" idx="12"/>
          </p:nvPr>
        </p:nvSpPr>
        <p:spPr/>
        <p:txBody>
          <a:bodyPr/>
          <a:lstStyle/>
          <a:p>
            <a:fld id="{70339496-BD1E-F648-8321-5C9A4B4A55FA}" type="slidenum">
              <a:rPr lang="en-US" smtClean="0"/>
              <a:t>87</a:t>
            </a:fld>
            <a:endParaRPr lang="en-US"/>
          </a:p>
        </p:txBody>
      </p:sp>
      <p:pic>
        <p:nvPicPr>
          <p:cNvPr id="7" name="Picture 6">
            <a:extLst>
              <a:ext uri="{FF2B5EF4-FFF2-40B4-BE49-F238E27FC236}">
                <a16:creationId xmlns:a16="http://schemas.microsoft.com/office/drawing/2014/main" id="{7361EF7E-DA1F-B64B-B399-56B9A16203A7}"/>
              </a:ext>
            </a:extLst>
          </p:cNvPr>
          <p:cNvPicPr>
            <a:picLocks noChangeAspect="1"/>
          </p:cNvPicPr>
          <p:nvPr/>
        </p:nvPicPr>
        <p:blipFill>
          <a:blip r:embed="rId2"/>
          <a:stretch>
            <a:fillRect/>
          </a:stretch>
        </p:blipFill>
        <p:spPr>
          <a:xfrm>
            <a:off x="111991" y="952251"/>
            <a:ext cx="4345193" cy="3132860"/>
          </a:xfrm>
          <a:prstGeom prst="rect">
            <a:avLst/>
          </a:prstGeom>
        </p:spPr>
      </p:pic>
      <p:pic>
        <p:nvPicPr>
          <p:cNvPr id="9" name="Picture 8">
            <a:extLst>
              <a:ext uri="{FF2B5EF4-FFF2-40B4-BE49-F238E27FC236}">
                <a16:creationId xmlns:a16="http://schemas.microsoft.com/office/drawing/2014/main" id="{01F91490-EDA3-3F4E-8B19-F3163CCBB000}"/>
              </a:ext>
            </a:extLst>
          </p:cNvPr>
          <p:cNvPicPr>
            <a:picLocks noChangeAspect="1"/>
          </p:cNvPicPr>
          <p:nvPr/>
        </p:nvPicPr>
        <p:blipFill>
          <a:blip r:embed="rId3"/>
          <a:stretch>
            <a:fillRect/>
          </a:stretch>
        </p:blipFill>
        <p:spPr>
          <a:xfrm>
            <a:off x="4893052" y="1482682"/>
            <a:ext cx="3694621" cy="159302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5B17526-C230-094B-AB96-A595E833C7A3}"/>
                  </a:ext>
                </a:extLst>
              </p:cNvPr>
              <p:cNvSpPr txBox="1"/>
              <p:nvPr/>
            </p:nvSpPr>
            <p:spPr>
              <a:xfrm>
                <a:off x="4886699" y="1597231"/>
                <a:ext cx="4530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𝐹𝑖𝑛</m:t>
                          </m:r>
                        </m:sub>
                      </m:sSub>
                    </m:oMath>
                  </m:oMathPara>
                </a14:m>
                <a:endParaRPr lang="en-US" dirty="0">
                  <a:solidFill>
                    <a:schemeClr val="accent6"/>
                  </a:solidFill>
                </a:endParaRPr>
              </a:p>
            </p:txBody>
          </p:sp>
        </mc:Choice>
        <mc:Fallback xmlns="">
          <p:sp>
            <p:nvSpPr>
              <p:cNvPr id="10" name="TextBox 9">
                <a:extLst>
                  <a:ext uri="{FF2B5EF4-FFF2-40B4-BE49-F238E27FC236}">
                    <a16:creationId xmlns:a16="http://schemas.microsoft.com/office/drawing/2014/main" id="{05B17526-C230-094B-AB96-A595E833C7A3}"/>
                  </a:ext>
                </a:extLst>
              </p:cNvPr>
              <p:cNvSpPr txBox="1">
                <a:spLocks noRot="1" noChangeAspect="1" noMove="1" noResize="1" noEditPoints="1" noAdjustHandles="1" noChangeArrowheads="1" noChangeShapeType="1" noTextEdit="1"/>
              </p:cNvSpPr>
              <p:nvPr/>
            </p:nvSpPr>
            <p:spPr>
              <a:xfrm>
                <a:off x="4886699" y="1597231"/>
                <a:ext cx="453073" cy="276999"/>
              </a:xfrm>
              <a:prstGeom prst="rect">
                <a:avLst/>
              </a:prstGeom>
              <a:blipFill>
                <a:blip r:embed="rId4"/>
                <a:stretch>
                  <a:fillRect l="-11111" r="-277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A63EC41-9FF8-2445-9931-EE9C7356C306}"/>
                  </a:ext>
                </a:extLst>
              </p:cNvPr>
              <p:cNvSpPr txBox="1"/>
              <p:nvPr/>
            </p:nvSpPr>
            <p:spPr>
              <a:xfrm>
                <a:off x="8281062" y="1607128"/>
                <a:ext cx="5684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𝐹𝑜𝑢𝑡</m:t>
                          </m:r>
                        </m:sub>
                      </m:sSub>
                    </m:oMath>
                  </m:oMathPara>
                </a14:m>
                <a:endParaRPr lang="en-US" dirty="0">
                  <a:solidFill>
                    <a:schemeClr val="accent6"/>
                  </a:solidFill>
                </a:endParaRPr>
              </a:p>
            </p:txBody>
          </p:sp>
        </mc:Choice>
        <mc:Fallback xmlns="">
          <p:sp>
            <p:nvSpPr>
              <p:cNvPr id="11" name="TextBox 10">
                <a:extLst>
                  <a:ext uri="{FF2B5EF4-FFF2-40B4-BE49-F238E27FC236}">
                    <a16:creationId xmlns:a16="http://schemas.microsoft.com/office/drawing/2014/main" id="{2A63EC41-9FF8-2445-9931-EE9C7356C306}"/>
                  </a:ext>
                </a:extLst>
              </p:cNvPr>
              <p:cNvSpPr txBox="1">
                <a:spLocks noRot="1" noChangeAspect="1" noMove="1" noResize="1" noEditPoints="1" noAdjustHandles="1" noChangeArrowheads="1" noChangeShapeType="1" noTextEdit="1"/>
              </p:cNvSpPr>
              <p:nvPr/>
            </p:nvSpPr>
            <p:spPr>
              <a:xfrm>
                <a:off x="8281062" y="1607128"/>
                <a:ext cx="568489" cy="276999"/>
              </a:xfrm>
              <a:prstGeom prst="rect">
                <a:avLst/>
              </a:prstGeom>
              <a:blipFill>
                <a:blip r:embed="rId5"/>
                <a:stretch>
                  <a:fillRect l="-6522" b="-1363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598C2FE4-9200-1941-9D82-EF7C1675B799}"/>
              </a:ext>
            </a:extLst>
          </p:cNvPr>
          <p:cNvSpPr txBox="1"/>
          <p:nvPr/>
        </p:nvSpPr>
        <p:spPr>
          <a:xfrm>
            <a:off x="118754" y="617518"/>
            <a:ext cx="2835071" cy="369332"/>
          </a:xfrm>
          <a:prstGeom prst="rect">
            <a:avLst/>
          </a:prstGeom>
          <a:noFill/>
        </p:spPr>
        <p:txBody>
          <a:bodyPr wrap="none" rtlCol="0">
            <a:spAutoFit/>
          </a:bodyPr>
          <a:lstStyle/>
          <a:p>
            <a:r>
              <a:rPr lang="en-US" dirty="0"/>
              <a:t>From </a:t>
            </a:r>
            <a:r>
              <a:rPr lang="en-US" dirty="0" err="1"/>
              <a:t>pg</a:t>
            </a:r>
            <a:r>
              <a:rPr lang="en-US" dirty="0"/>
              <a:t> 4 of </a:t>
            </a:r>
            <a:r>
              <a:rPr lang="en-US" dirty="0">
                <a:hlinkClick r:id="rId6"/>
              </a:rPr>
              <a:t>D1001530</a:t>
            </a:r>
            <a:r>
              <a:rPr lang="en-US" dirty="0"/>
              <a:t>-v7…</a:t>
            </a:r>
          </a:p>
        </p:txBody>
      </p:sp>
      <p:sp>
        <p:nvSpPr>
          <p:cNvPr id="14" name="TextBox 13">
            <a:extLst>
              <a:ext uri="{FF2B5EF4-FFF2-40B4-BE49-F238E27FC236}">
                <a16:creationId xmlns:a16="http://schemas.microsoft.com/office/drawing/2014/main" id="{0C1474DC-E2E3-4241-93E8-CC95EF778B53}"/>
              </a:ext>
            </a:extLst>
          </p:cNvPr>
          <p:cNvSpPr txBox="1"/>
          <p:nvPr/>
        </p:nvSpPr>
        <p:spPr>
          <a:xfrm>
            <a:off x="4500748" y="605641"/>
            <a:ext cx="4061361" cy="646331"/>
          </a:xfrm>
          <a:prstGeom prst="rect">
            <a:avLst/>
          </a:prstGeom>
          <a:noFill/>
        </p:spPr>
        <p:txBody>
          <a:bodyPr wrap="square" rtlCol="0">
            <a:spAutoFit/>
          </a:bodyPr>
          <a:lstStyle/>
          <a:p>
            <a:r>
              <a:rPr lang="en-US" dirty="0"/>
              <a:t>These can be redrawn as a non-inverting amplifier…</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D109F9E-45DF-0543-99FE-B8C83506178E}"/>
                  </a:ext>
                </a:extLst>
              </p:cNvPr>
              <p:cNvSpPr txBox="1"/>
              <p:nvPr/>
            </p:nvSpPr>
            <p:spPr>
              <a:xfrm>
                <a:off x="13017" y="4661066"/>
                <a:ext cx="9130983" cy="10344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𝐹𝑜𝑢𝑡</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𝐹𝑖𝑛</m:t>
                              </m:r>
                            </m:sub>
                          </m:sSub>
                        </m:den>
                      </m:f>
                      <m:r>
                        <a:rPr lang="en-US" b="0" i="1" smtClean="0">
                          <a:latin typeface="Cambria Math" panose="02040503050406030204" pitchFamily="18" charset="0"/>
                        </a:rPr>
                        <m:t>=1+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2</m:t>
                              </m:r>
                            </m:sub>
                          </m:sSub>
                        </m:den>
                      </m:f>
                      <m:r>
                        <a:rPr lang="en-US" b="0" i="1" smtClean="0">
                          <a:latin typeface="Cambria Math" panose="02040503050406030204" pitchFamily="18" charset="0"/>
                        </a:rPr>
                        <m:t>=1+ </m:t>
                      </m:r>
                      <m:f>
                        <m:fPr>
                          <m:ctrlPr>
                            <a:rPr lang="en-US" b="0" i="1" smtClean="0">
                              <a:latin typeface="Cambria Math" panose="02040503050406030204" pitchFamily="18" charset="0"/>
                            </a:rPr>
                          </m:ctrlPr>
                        </m:fPr>
                        <m:num>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num>
                            <m:den>
                              <m:r>
                                <a:rPr lang="en-US" i="1">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1</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4</m:t>
                                  </m:r>
                                </m:sub>
                              </m:sSub>
                              <m:r>
                                <a:rPr lang="en-US" i="1">
                                  <a:latin typeface="Cambria Math" panose="02040503050406030204" pitchFamily="18" charset="0"/>
                                </a:rPr>
                                <m:t>)</m:t>
                              </m:r>
                            </m:den>
                          </m:f>
                        </m:num>
                        <m:den>
                          <m:f>
                            <m:fPr>
                              <m:ctrlPr>
                                <a:rPr lang="en-US" i="1">
                                  <a:latin typeface="Cambria Math" panose="02040503050406030204" pitchFamily="18" charset="0"/>
                                </a:rPr>
                              </m:ctrlPr>
                            </m:fPr>
                            <m:num>
                              <m:r>
                                <a:rPr lang="en-US" i="1">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2</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5</m:t>
                                  </m:r>
                                </m:sub>
                              </m:sSub>
                              <m:r>
                                <a:rPr lang="en-US" i="1">
                                  <a:latin typeface="Cambria Math" panose="02040503050406030204" pitchFamily="18" charset="0"/>
                                </a:rPr>
                                <m:t>)</m:t>
                              </m:r>
                            </m:num>
                            <m:den>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5</m:t>
                                  </m:r>
                                </m:sub>
                              </m:sSub>
                            </m:den>
                          </m:f>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d>
                            <m:dPr>
                              <m:ctrlPr>
                                <a:rPr lang="en-US" b="0" i="1" smtClean="0">
                                  <a:solidFill>
                                    <a:schemeClr val="accent6"/>
                                  </a:solidFill>
                                  <a:latin typeface="Cambria Math" panose="02040503050406030204" pitchFamily="18" charset="0"/>
                                  <a:ea typeface="Cambria Math" panose="02040503050406030204" pitchFamily="18" charset="0"/>
                                </a:rPr>
                              </m:ctrlPr>
                            </m:dPr>
                            <m:e>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𝑅</m:t>
                                  </m:r>
                                </m:e>
                                <m:sub>
                                  <m:r>
                                    <a:rPr lang="en-US" i="1">
                                      <a:solidFill>
                                        <a:schemeClr val="accent6"/>
                                      </a:solidFill>
                                      <a:latin typeface="Cambria Math" panose="02040503050406030204" pitchFamily="18" charset="0"/>
                                      <a:ea typeface="Cambria Math" panose="02040503050406030204" pitchFamily="18" charset="0"/>
                                    </a:rPr>
                                    <m:t>1</m:t>
                                  </m:r>
                                </m:sub>
                              </m:sSub>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𝐶</m:t>
                                  </m:r>
                                </m:e>
                                <m:sub>
                                  <m:r>
                                    <a:rPr lang="en-US" i="1">
                                      <a:solidFill>
                                        <a:schemeClr val="accent6"/>
                                      </a:solidFill>
                                      <a:latin typeface="Cambria Math" panose="02040503050406030204" pitchFamily="18" charset="0"/>
                                      <a:ea typeface="Cambria Math" panose="02040503050406030204" pitchFamily="18" charset="0"/>
                                    </a:rPr>
                                    <m:t>5</m:t>
                                  </m:r>
                                </m:sub>
                              </m:sSub>
                              <m:r>
                                <a:rPr lang="en-US" i="1">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𝑅</m:t>
                                  </m:r>
                                </m:e>
                                <m:sub>
                                  <m:r>
                                    <a:rPr lang="en-US" i="1">
                                      <a:solidFill>
                                        <a:schemeClr val="accent6"/>
                                      </a:solidFill>
                                      <a:latin typeface="Cambria Math" panose="02040503050406030204" pitchFamily="18" charset="0"/>
                                      <a:ea typeface="Cambria Math" panose="02040503050406030204" pitchFamily="18" charset="0"/>
                                    </a:rPr>
                                    <m:t>1</m:t>
                                  </m:r>
                                </m:sub>
                              </m:sSub>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𝐶</m:t>
                                  </m:r>
                                </m:e>
                                <m:sub>
                                  <m:r>
                                    <a:rPr lang="en-US" i="1">
                                      <a:solidFill>
                                        <a:schemeClr val="accent6"/>
                                      </a:solidFill>
                                      <a:latin typeface="Cambria Math" panose="02040503050406030204" pitchFamily="18" charset="0"/>
                                      <a:ea typeface="Cambria Math" panose="02040503050406030204" pitchFamily="18" charset="0"/>
                                    </a:rPr>
                                    <m:t>4</m:t>
                                  </m:r>
                                </m:sub>
                              </m:sSub>
                              <m:r>
                                <a:rPr lang="en-US" i="1">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𝑅</m:t>
                                  </m:r>
                                </m:e>
                                <m:sub>
                                  <m:r>
                                    <a:rPr lang="en-US" i="1">
                                      <a:solidFill>
                                        <a:schemeClr val="accent6"/>
                                      </a:solidFill>
                                      <a:latin typeface="Cambria Math" panose="02040503050406030204" pitchFamily="18" charset="0"/>
                                      <a:ea typeface="Cambria Math" panose="02040503050406030204" pitchFamily="18" charset="0"/>
                                    </a:rPr>
                                    <m:t>2</m:t>
                                  </m:r>
                                </m:sub>
                              </m:sSub>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𝐶</m:t>
                                  </m:r>
                                </m:e>
                                <m:sub>
                                  <m:r>
                                    <a:rPr lang="en-US" i="1">
                                      <a:solidFill>
                                        <a:schemeClr val="accent6"/>
                                      </a:solidFill>
                                      <a:latin typeface="Cambria Math" panose="02040503050406030204" pitchFamily="18" charset="0"/>
                                      <a:ea typeface="Cambria Math" panose="02040503050406030204" pitchFamily="18" charset="0"/>
                                    </a:rPr>
                                    <m:t>5</m:t>
                                  </m:r>
                                </m:sub>
                              </m:sSub>
                            </m:e>
                          </m:d>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𝜔</m:t>
                              </m:r>
                            </m:e>
                            <m:sup>
                              <m:r>
                                <a:rPr lang="en-US" b="0" i="1" smtClean="0">
                                  <a:latin typeface="Cambria Math" panose="02040503050406030204" pitchFamily="18" charset="0"/>
                                  <a:ea typeface="Cambria Math" panose="02040503050406030204" pitchFamily="18" charset="0"/>
                                </a:rPr>
                                <m:t>2</m:t>
                              </m:r>
                            </m:sup>
                          </m:sSup>
                          <m:r>
                            <a:rPr lang="en-US" b="0" i="1" smtClean="0">
                              <a:solidFill>
                                <a:schemeClr val="accent6"/>
                              </a:solidFill>
                              <a:latin typeface="Cambria Math" panose="02040503050406030204" pitchFamily="18" charset="0"/>
                              <a:ea typeface="Cambria Math" panose="02040503050406030204" pitchFamily="18" charset="0"/>
                            </a:rPr>
                            <m:t>(</m:t>
                          </m:r>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𝑅</m:t>
                              </m:r>
                            </m:e>
                            <m:sub>
                              <m:r>
                                <a:rPr lang="en-US" b="0" i="1" smtClean="0">
                                  <a:solidFill>
                                    <a:schemeClr val="accent6"/>
                                  </a:solidFill>
                                  <a:latin typeface="Cambria Math" panose="02040503050406030204" pitchFamily="18" charset="0"/>
                                  <a:ea typeface="Cambria Math" panose="02040503050406030204" pitchFamily="18" charset="0"/>
                                </a:rPr>
                                <m:t>1</m:t>
                              </m:r>
                            </m:sub>
                          </m:sSub>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𝑅</m:t>
                              </m:r>
                            </m:e>
                            <m:sub>
                              <m:r>
                                <a:rPr lang="en-US" b="0" i="1" smtClean="0">
                                  <a:solidFill>
                                    <a:schemeClr val="accent6"/>
                                  </a:solidFill>
                                  <a:latin typeface="Cambria Math" panose="02040503050406030204" pitchFamily="18" charset="0"/>
                                  <a:ea typeface="Cambria Math" panose="02040503050406030204" pitchFamily="18" charset="0"/>
                                </a:rPr>
                                <m:t>2</m:t>
                              </m:r>
                            </m:sub>
                          </m:sSub>
                          <m:r>
                            <a:rPr lang="en-US" b="0" i="1" smtClean="0">
                              <a:solidFill>
                                <a:schemeClr val="accent6"/>
                              </a:solidFill>
                              <a:latin typeface="Cambria Math" panose="02040503050406030204" pitchFamily="18" charset="0"/>
                              <a:ea typeface="Cambria Math" panose="02040503050406030204" pitchFamily="18" charset="0"/>
                            </a:rPr>
                            <m:t>)(</m:t>
                          </m:r>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𝐶</m:t>
                              </m:r>
                            </m:e>
                            <m:sub>
                              <m:r>
                                <a:rPr lang="en-US" b="0" i="1" smtClean="0">
                                  <a:solidFill>
                                    <a:schemeClr val="accent6"/>
                                  </a:solidFill>
                                  <a:latin typeface="Cambria Math" panose="02040503050406030204" pitchFamily="18" charset="0"/>
                                  <a:ea typeface="Cambria Math" panose="02040503050406030204" pitchFamily="18" charset="0"/>
                                </a:rPr>
                                <m:t>4</m:t>
                              </m:r>
                            </m:sub>
                          </m:sSub>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𝐶</m:t>
                              </m:r>
                            </m:e>
                            <m:sub>
                              <m:r>
                                <a:rPr lang="en-US" b="0" i="1" smtClean="0">
                                  <a:solidFill>
                                    <a:schemeClr val="accent6"/>
                                  </a:solidFill>
                                  <a:latin typeface="Cambria Math" panose="02040503050406030204" pitchFamily="18" charset="0"/>
                                  <a:ea typeface="Cambria Math" panose="02040503050406030204" pitchFamily="18" charset="0"/>
                                </a:rPr>
                                <m:t>5</m:t>
                              </m:r>
                            </m:sub>
                          </m:sSub>
                          <m:r>
                            <a:rPr lang="en-US" b="0" i="1" smtClean="0">
                              <a:solidFill>
                                <a:schemeClr val="accent6"/>
                              </a:solidFill>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2</m:t>
                              </m:r>
                            </m:sub>
                          </m:sSub>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𝐶</m:t>
                              </m:r>
                            </m:e>
                            <m:sub>
                              <m:r>
                                <a:rPr lang="en-US" i="1">
                                  <a:solidFill>
                                    <a:schemeClr val="accent2"/>
                                  </a:solidFill>
                                  <a:latin typeface="Cambria Math" panose="02040503050406030204" pitchFamily="18" charset="0"/>
                                  <a:ea typeface="Cambria Math" panose="02040503050406030204" pitchFamily="18" charset="0"/>
                                </a:rPr>
                                <m:t>5</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smtClean="0">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1</m:t>
                              </m:r>
                            </m:sub>
                          </m:sSub>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𝐶</m:t>
                              </m:r>
                            </m:e>
                            <m:sub>
                              <m:r>
                                <a:rPr lang="en-US" i="1">
                                  <a:solidFill>
                                    <a:schemeClr val="accent2"/>
                                  </a:solidFill>
                                  <a:latin typeface="Cambria Math" panose="02040503050406030204" pitchFamily="18" charset="0"/>
                                  <a:ea typeface="Cambria Math" panose="02040503050406030204" pitchFamily="18" charset="0"/>
                                </a:rPr>
                                <m:t>4</m:t>
                              </m:r>
                            </m:sub>
                          </m:sSub>
                          <m:r>
                            <a:rPr lang="en-US" b="0" i="1" smtClean="0">
                              <a:latin typeface="Cambria Math" panose="02040503050406030204" pitchFamily="18" charset="0"/>
                              <a:ea typeface="Cambria Math" panose="02040503050406030204" pitchFamily="18" charset="0"/>
                            </a:rPr>
                            <m:t>) </m:t>
                          </m:r>
                        </m:den>
                      </m:f>
                    </m:oMath>
                  </m:oMathPara>
                </a14:m>
                <a:endParaRPr lang="en-US" dirty="0"/>
              </a:p>
            </p:txBody>
          </p:sp>
        </mc:Choice>
        <mc:Fallback xmlns="">
          <p:sp>
            <p:nvSpPr>
              <p:cNvPr id="17" name="TextBox 16">
                <a:extLst>
                  <a:ext uri="{FF2B5EF4-FFF2-40B4-BE49-F238E27FC236}">
                    <a16:creationId xmlns:a16="http://schemas.microsoft.com/office/drawing/2014/main" id="{2D109F9E-45DF-0543-99FE-B8C83506178E}"/>
                  </a:ext>
                </a:extLst>
              </p:cNvPr>
              <p:cNvSpPr txBox="1">
                <a:spLocks noRot="1" noChangeAspect="1" noMove="1" noResize="1" noEditPoints="1" noAdjustHandles="1" noChangeArrowheads="1" noChangeShapeType="1" noTextEdit="1"/>
              </p:cNvSpPr>
              <p:nvPr/>
            </p:nvSpPr>
            <p:spPr>
              <a:xfrm>
                <a:off x="13017" y="4661066"/>
                <a:ext cx="9130983" cy="1034450"/>
              </a:xfrm>
              <a:prstGeom prst="rect">
                <a:avLst/>
              </a:prstGeom>
              <a:blipFill>
                <a:blip r:embed="rId7"/>
                <a:stretch>
                  <a:fillRect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229400D-A33E-0149-820A-B4FBDC03C3AE}"/>
                  </a:ext>
                </a:extLst>
              </p:cNvPr>
              <p:cNvSpPr txBox="1"/>
              <p:nvPr/>
            </p:nvSpPr>
            <p:spPr>
              <a:xfrm>
                <a:off x="4898572" y="3283530"/>
                <a:ext cx="3912225" cy="576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(1+1/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4</m:t>
                              </m:r>
                            </m:sub>
                          </m:sSub>
                          <m:r>
                            <a:rPr lang="en-US" b="0" i="1" smtClean="0">
                              <a:latin typeface="Cambria Math" panose="02040503050406030204" pitchFamily="18" charset="0"/>
                            </a:rPr>
                            <m:t>)</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4</m:t>
                              </m:r>
                            </m:sub>
                          </m:sSub>
                          <m:r>
                            <a:rPr lang="en-US" b="0" i="1" smtClean="0">
                              <a:latin typeface="Cambria Math" panose="02040503050406030204" pitchFamily="18" charset="0"/>
                            </a:rPr>
                            <m:t>)</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num>
                        <m:den>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1</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4</m:t>
                              </m:r>
                            </m:sub>
                          </m:sSub>
                          <m:r>
                            <a:rPr lang="en-US" b="0" i="1" smtClean="0">
                              <a:latin typeface="Cambria Math" panose="02040503050406030204" pitchFamily="18" charset="0"/>
                            </a:rPr>
                            <m:t>)</m:t>
                          </m:r>
                        </m:den>
                      </m:f>
                    </m:oMath>
                  </m:oMathPara>
                </a14:m>
                <a:endParaRPr lang="en-US" dirty="0"/>
              </a:p>
            </p:txBody>
          </p:sp>
        </mc:Choice>
        <mc:Fallback xmlns="">
          <p:sp>
            <p:nvSpPr>
              <p:cNvPr id="18" name="TextBox 17">
                <a:extLst>
                  <a:ext uri="{FF2B5EF4-FFF2-40B4-BE49-F238E27FC236}">
                    <a16:creationId xmlns:a16="http://schemas.microsoft.com/office/drawing/2014/main" id="{2229400D-A33E-0149-820A-B4FBDC03C3AE}"/>
                  </a:ext>
                </a:extLst>
              </p:cNvPr>
              <p:cNvSpPr txBox="1">
                <a:spLocks noRot="1" noChangeAspect="1" noMove="1" noResize="1" noEditPoints="1" noAdjustHandles="1" noChangeArrowheads="1" noChangeShapeType="1" noTextEdit="1"/>
              </p:cNvSpPr>
              <p:nvPr/>
            </p:nvSpPr>
            <p:spPr>
              <a:xfrm>
                <a:off x="4898572" y="3283530"/>
                <a:ext cx="3912225" cy="576761"/>
              </a:xfrm>
              <a:prstGeom prst="rect">
                <a:avLst/>
              </a:prstGeom>
              <a:blipFill>
                <a:blip r:embed="rId8"/>
                <a:stretch>
                  <a:fillRect t="-43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1B118550-2CC7-304B-BDDD-5F1F0932F149}"/>
                  </a:ext>
                </a:extLst>
              </p:cNvPr>
              <p:cNvSpPr/>
              <p:nvPr/>
            </p:nvSpPr>
            <p:spPr>
              <a:xfrm>
                <a:off x="7175650" y="2781196"/>
                <a:ext cx="4691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1</m:t>
                          </m:r>
                        </m:sub>
                      </m:sSub>
                    </m:oMath>
                  </m:oMathPara>
                </a14:m>
                <a:endParaRPr lang="en-US" dirty="0"/>
              </a:p>
            </p:txBody>
          </p:sp>
        </mc:Choice>
        <mc:Fallback xmlns="">
          <p:sp>
            <p:nvSpPr>
              <p:cNvPr id="20" name="Rectangle 19">
                <a:extLst>
                  <a:ext uri="{FF2B5EF4-FFF2-40B4-BE49-F238E27FC236}">
                    <a16:creationId xmlns:a16="http://schemas.microsoft.com/office/drawing/2014/main" id="{1B118550-2CC7-304B-BDDD-5F1F0932F149}"/>
                  </a:ext>
                </a:extLst>
              </p:cNvPr>
              <p:cNvSpPr>
                <a:spLocks noRot="1" noChangeAspect="1" noMove="1" noResize="1" noEditPoints="1" noAdjustHandles="1" noChangeArrowheads="1" noChangeShapeType="1" noTextEdit="1"/>
              </p:cNvSpPr>
              <p:nvPr/>
            </p:nvSpPr>
            <p:spPr>
              <a:xfrm>
                <a:off x="7175650" y="2781196"/>
                <a:ext cx="469103"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983BC42-03C6-AD4C-B32B-41BC7DEC226C}"/>
                  </a:ext>
                </a:extLst>
              </p:cNvPr>
              <p:cNvSpPr/>
              <p:nvPr/>
            </p:nvSpPr>
            <p:spPr>
              <a:xfrm>
                <a:off x="5665505" y="2791093"/>
                <a:ext cx="4744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𝑍</m:t>
                          </m:r>
                        </m:e>
                        <m:sub>
                          <m:r>
                            <a:rPr lang="en-US" b="0" i="1" smtClean="0">
                              <a:latin typeface="Cambria Math" panose="02040503050406030204" pitchFamily="18" charset="0"/>
                            </a:rPr>
                            <m:t>2</m:t>
                          </m:r>
                        </m:sub>
                      </m:sSub>
                    </m:oMath>
                  </m:oMathPara>
                </a14:m>
                <a:endParaRPr lang="en-US" dirty="0"/>
              </a:p>
            </p:txBody>
          </p:sp>
        </mc:Choice>
        <mc:Fallback xmlns="">
          <p:sp>
            <p:nvSpPr>
              <p:cNvPr id="21" name="Rectangle 20">
                <a:extLst>
                  <a:ext uri="{FF2B5EF4-FFF2-40B4-BE49-F238E27FC236}">
                    <a16:creationId xmlns:a16="http://schemas.microsoft.com/office/drawing/2014/main" id="{4983BC42-03C6-AD4C-B32B-41BC7DEC226C}"/>
                  </a:ext>
                </a:extLst>
              </p:cNvPr>
              <p:cNvSpPr>
                <a:spLocks noRot="1" noChangeAspect="1" noMove="1" noResize="1" noEditPoints="1" noAdjustHandles="1" noChangeArrowheads="1" noChangeShapeType="1" noTextEdit="1"/>
              </p:cNvSpPr>
              <p:nvPr/>
            </p:nvSpPr>
            <p:spPr>
              <a:xfrm>
                <a:off x="5665505" y="2791093"/>
                <a:ext cx="47442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6F4864C-AC63-4C40-81CA-0088DF43B0EC}"/>
                  </a:ext>
                </a:extLst>
              </p:cNvPr>
              <p:cNvSpPr txBox="1"/>
              <p:nvPr/>
            </p:nvSpPr>
            <p:spPr>
              <a:xfrm>
                <a:off x="4944092" y="4017820"/>
                <a:ext cx="3533853" cy="5746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m:t>
                          </m:r>
                        </m:sub>
                      </m:sSub>
                      <m:r>
                        <a:rPr lang="en-US" i="1">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5</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2</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5</m:t>
                              </m:r>
                            </m:sub>
                          </m:sSub>
                          <m:r>
                            <a:rPr lang="en-US" b="0" i="1" smtClean="0">
                              <a:latin typeface="Cambria Math" panose="02040503050406030204" pitchFamily="18" charset="0"/>
                            </a:rPr>
                            <m:t>)</m:t>
                          </m:r>
                        </m:num>
                        <m:den>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5</m:t>
                              </m:r>
                            </m:sub>
                          </m:sSub>
                        </m:den>
                      </m:f>
                    </m:oMath>
                  </m:oMathPara>
                </a14:m>
                <a:endParaRPr lang="en-US" dirty="0"/>
              </a:p>
            </p:txBody>
          </p:sp>
        </mc:Choice>
        <mc:Fallback xmlns="">
          <p:sp>
            <p:nvSpPr>
              <p:cNvPr id="22" name="TextBox 21">
                <a:extLst>
                  <a:ext uri="{FF2B5EF4-FFF2-40B4-BE49-F238E27FC236}">
                    <a16:creationId xmlns:a16="http://schemas.microsoft.com/office/drawing/2014/main" id="{B6F4864C-AC63-4C40-81CA-0088DF43B0EC}"/>
                  </a:ext>
                </a:extLst>
              </p:cNvPr>
              <p:cNvSpPr txBox="1">
                <a:spLocks noRot="1" noChangeAspect="1" noMove="1" noResize="1" noEditPoints="1" noAdjustHandles="1" noChangeArrowheads="1" noChangeShapeType="1" noTextEdit="1"/>
              </p:cNvSpPr>
              <p:nvPr/>
            </p:nvSpPr>
            <p:spPr>
              <a:xfrm>
                <a:off x="4944092" y="4017820"/>
                <a:ext cx="3533853" cy="574644"/>
              </a:xfrm>
              <a:prstGeom prst="rect">
                <a:avLst/>
              </a:prstGeom>
              <a:blipFill>
                <a:blip r:embed="rId11"/>
                <a:stretch>
                  <a:fillRect t="-2128" r="-714" b="-6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A62E7504-1AEE-E646-8F67-021A9B00D23A}"/>
                  </a:ext>
                </a:extLst>
              </p:cNvPr>
              <p:cNvSpPr/>
              <p:nvPr/>
            </p:nvSpPr>
            <p:spPr>
              <a:xfrm>
                <a:off x="4880757" y="5713702"/>
                <a:ext cx="4572000" cy="72866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smtClean="0">
                              <a:solidFill>
                                <a:schemeClr val="accent2"/>
                              </a:solidFill>
                              <a:latin typeface="Cambria Math" panose="02040503050406030204" pitchFamily="18" charset="0"/>
                            </a:rPr>
                            <m:t>𝑭</m:t>
                          </m:r>
                        </m:sup>
                      </m:sSubSup>
                      <m:r>
                        <a:rPr lang="en-US" b="1" i="1">
                          <a:solidFill>
                            <a:schemeClr val="accent2"/>
                          </a:solidFill>
                          <a:latin typeface="Cambria Math" panose="02040503050406030204" pitchFamily="18" charset="0"/>
                        </a:rPr>
                        <m:t>=</m:t>
                      </m:r>
                      <m:f>
                        <m:fPr>
                          <m:type m:val="lin"/>
                          <m:ctrlPr>
                            <a:rPr lang="en-US" b="1" i="1">
                              <a:solidFill>
                                <a:schemeClr val="accent2"/>
                              </a:solidFill>
                              <a:latin typeface="Cambria Math" panose="02040503050406030204" pitchFamily="18" charset="0"/>
                            </a:rPr>
                          </m:ctrlPr>
                        </m:fPr>
                        <m:num>
                          <m:r>
                            <a:rPr lang="en-US" b="1" i="1">
                              <a:solidFill>
                                <a:schemeClr val="accent2"/>
                              </a:solidFill>
                              <a:latin typeface="Cambria Math" panose="02040503050406030204" pitchFamily="18" charset="0"/>
                            </a:rPr>
                            <m:t>𝟏</m:t>
                          </m:r>
                        </m:num>
                        <m:den>
                          <m:d>
                            <m:dPr>
                              <m:ctrlPr>
                                <a:rPr lang="en-US" b="1" i="1">
                                  <a:solidFill>
                                    <a:schemeClr val="accent2"/>
                                  </a:solidFill>
                                  <a:latin typeface="Cambria Math" panose="02040503050406030204" pitchFamily="18" charset="0"/>
                                  <a:ea typeface="Cambria Math" panose="02040503050406030204" pitchFamily="18" charset="0"/>
                                </a:rPr>
                              </m:ctrlPr>
                            </m:dPr>
                            <m:e>
                              <m:r>
                                <a:rPr lang="en-US" b="1" i="1">
                                  <a:solidFill>
                                    <a:schemeClr val="accent2"/>
                                  </a:solidFill>
                                  <a:latin typeface="Cambria Math" panose="02040503050406030204" pitchFamily="18" charset="0"/>
                                  <a:ea typeface="Cambria Math" panose="02040503050406030204" pitchFamily="18" charset="0"/>
                                </a:rPr>
                                <m:t>𝟐</m:t>
                              </m:r>
                              <m:r>
                                <a:rPr lang="en-US" b="1" i="1">
                                  <a:solidFill>
                                    <a:schemeClr val="accent2"/>
                                  </a:solidFill>
                                  <a:latin typeface="Cambria Math" panose="02040503050406030204" pitchFamily="18" charset="0"/>
                                  <a:ea typeface="Cambria Math" panose="02040503050406030204" pitchFamily="18" charset="0"/>
                                </a:rPr>
                                <m:t>𝝅</m:t>
                              </m:r>
                              <m:d>
                                <m:dPr>
                                  <m:ctrlPr>
                                    <a:rPr lang="en-US" b="1" i="1">
                                      <a:solidFill>
                                        <a:schemeClr val="accent2"/>
                                      </a:solidFill>
                                      <a:latin typeface="Cambria Math" panose="02040503050406030204" pitchFamily="18" charset="0"/>
                                    </a:rPr>
                                  </m:ctrlPr>
                                </m:dPr>
                                <m:e>
                                  <m:r>
                                    <a:rPr lang="en-US" b="1" i="1">
                                      <a:solidFill>
                                        <a:schemeClr val="accent2"/>
                                      </a:solidFill>
                                      <a:latin typeface="Cambria Math" panose="02040503050406030204" pitchFamily="18" charset="0"/>
                                    </a:rPr>
                                    <m:t>𝟐</m:t>
                                  </m:r>
                                  <m:sSub>
                                    <m:sSubPr>
                                      <m:ctrlPr>
                                        <a:rPr lang="en-US" b="1" i="1">
                                          <a:solidFill>
                                            <a:schemeClr val="accent2"/>
                                          </a:solidFill>
                                          <a:latin typeface="Cambria Math" panose="02040503050406030204" pitchFamily="18" charset="0"/>
                                        </a:rPr>
                                      </m:ctrlPr>
                                    </m:sSubPr>
                                    <m:e>
                                      <m:r>
                                        <a:rPr lang="en-US" b="1" i="1">
                                          <a:solidFill>
                                            <a:schemeClr val="accent2"/>
                                          </a:solidFill>
                                          <a:latin typeface="Cambria Math" panose="02040503050406030204" pitchFamily="18" charset="0"/>
                                        </a:rPr>
                                        <m:t>𝑹</m:t>
                                      </m:r>
                                    </m:e>
                                    <m:sub>
                                      <m:r>
                                        <a:rPr lang="en-US" b="1" i="1" smtClean="0">
                                          <a:solidFill>
                                            <a:schemeClr val="accent2"/>
                                          </a:solidFill>
                                          <a:latin typeface="Cambria Math" panose="02040503050406030204" pitchFamily="18" charset="0"/>
                                        </a:rPr>
                                        <m:t>𝟐</m:t>
                                      </m:r>
                                    </m:sub>
                                  </m:sSub>
                                  <m:sSub>
                                    <m:sSubPr>
                                      <m:ctrlPr>
                                        <a:rPr lang="en-US" b="1" i="1">
                                          <a:solidFill>
                                            <a:schemeClr val="accent2"/>
                                          </a:solidFill>
                                          <a:latin typeface="Cambria Math" panose="02040503050406030204" pitchFamily="18" charset="0"/>
                                        </a:rPr>
                                      </m:ctrlPr>
                                    </m:sSubPr>
                                    <m:e>
                                      <m:r>
                                        <a:rPr lang="en-US" b="1" i="1">
                                          <a:solidFill>
                                            <a:schemeClr val="accent2"/>
                                          </a:solidFill>
                                          <a:latin typeface="Cambria Math" panose="02040503050406030204" pitchFamily="18" charset="0"/>
                                        </a:rPr>
                                        <m:t>𝑪</m:t>
                                      </m:r>
                                    </m:e>
                                    <m:sub>
                                      <m:r>
                                        <a:rPr lang="en-US" b="1" i="1" smtClean="0">
                                          <a:solidFill>
                                            <a:schemeClr val="accent2"/>
                                          </a:solidFill>
                                          <a:latin typeface="Cambria Math" panose="02040503050406030204" pitchFamily="18" charset="0"/>
                                        </a:rPr>
                                        <m:t>𝟓</m:t>
                                      </m:r>
                                    </m:sub>
                                  </m:sSub>
                                </m:e>
                              </m:d>
                            </m:e>
                          </m:d>
                        </m:den>
                      </m:f>
                      <m:r>
                        <a:rPr lang="en-US" b="1" i="1">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𝟏𝟎</m:t>
                      </m:r>
                      <m:r>
                        <a:rPr lang="en-US" b="1" i="0" smtClean="0">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𝟎𝟕𝟑</m:t>
                      </m:r>
                      <m:r>
                        <a:rPr lang="en-US" b="1">
                          <a:solidFill>
                            <a:schemeClr val="accent2"/>
                          </a:solidFill>
                          <a:latin typeface="Cambria Math" panose="02040503050406030204" pitchFamily="18" charset="0"/>
                        </a:rPr>
                        <m:t> </m:t>
                      </m:r>
                      <m:r>
                        <a:rPr lang="en-US" b="1" i="1">
                          <a:solidFill>
                            <a:schemeClr val="accent2"/>
                          </a:solidFill>
                          <a:latin typeface="Cambria Math" panose="02040503050406030204" pitchFamily="18" charset="0"/>
                        </a:rPr>
                        <m:t>𝐇𝐳</m:t>
                      </m:r>
                    </m:oMath>
                  </m:oMathPara>
                </a14:m>
                <a:endParaRPr lang="en-US" b="1" dirty="0">
                  <a:solidFill>
                    <a:schemeClr val="accent2"/>
                  </a:solidFill>
                </a:endParaRPr>
              </a:p>
              <a:p>
                <a:pPr/>
                <a14:m>
                  <m:oMathPara xmlns:m="http://schemas.openxmlformats.org/officeDocument/2006/math">
                    <m:oMathParaPr>
                      <m:jc m:val="centerGroup"/>
                    </m:oMathParaPr>
                    <m:oMath xmlns:m="http://schemas.openxmlformats.org/officeDocument/2006/math">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2"/>
                          </a:solidFill>
                          <a:latin typeface="Cambria Math" panose="02040503050406030204" pitchFamily="18" charset="0"/>
                        </a:rPr>
                        <m:t>=</m:t>
                      </m:r>
                      <m:f>
                        <m:fPr>
                          <m:type m:val="lin"/>
                          <m:ctrlPr>
                            <a:rPr lang="en-US" b="1" i="1">
                              <a:solidFill>
                                <a:schemeClr val="accent2"/>
                              </a:solidFill>
                              <a:latin typeface="Cambria Math" panose="02040503050406030204" pitchFamily="18" charset="0"/>
                            </a:rPr>
                          </m:ctrlPr>
                        </m:fPr>
                        <m:num>
                          <m:r>
                            <a:rPr lang="en-US" b="1" i="1">
                              <a:solidFill>
                                <a:schemeClr val="accent2"/>
                              </a:solidFill>
                              <a:latin typeface="Cambria Math" panose="02040503050406030204" pitchFamily="18" charset="0"/>
                            </a:rPr>
                            <m:t>𝟏</m:t>
                          </m:r>
                        </m:num>
                        <m:den>
                          <m:d>
                            <m:dPr>
                              <m:ctrlPr>
                                <a:rPr lang="en-US" b="1" i="1">
                                  <a:solidFill>
                                    <a:schemeClr val="accent2"/>
                                  </a:solidFill>
                                  <a:latin typeface="Cambria Math" panose="02040503050406030204" pitchFamily="18" charset="0"/>
                                  <a:ea typeface="Cambria Math" panose="02040503050406030204" pitchFamily="18" charset="0"/>
                                </a:rPr>
                              </m:ctrlPr>
                            </m:dPr>
                            <m:e>
                              <m:r>
                                <a:rPr lang="en-US" b="1" i="1">
                                  <a:solidFill>
                                    <a:schemeClr val="accent2"/>
                                  </a:solidFill>
                                  <a:latin typeface="Cambria Math" panose="02040503050406030204" pitchFamily="18" charset="0"/>
                                  <a:ea typeface="Cambria Math" panose="02040503050406030204" pitchFamily="18" charset="0"/>
                                </a:rPr>
                                <m:t>𝟐</m:t>
                              </m:r>
                              <m:r>
                                <a:rPr lang="en-US" b="1" i="1">
                                  <a:solidFill>
                                    <a:schemeClr val="accent2"/>
                                  </a:solidFill>
                                  <a:latin typeface="Cambria Math" panose="02040503050406030204" pitchFamily="18" charset="0"/>
                                  <a:ea typeface="Cambria Math" panose="02040503050406030204" pitchFamily="18" charset="0"/>
                                </a:rPr>
                                <m:t>𝝅</m:t>
                              </m:r>
                              <m:d>
                                <m:dPr>
                                  <m:ctrlPr>
                                    <a:rPr lang="en-US" b="1" i="1">
                                      <a:solidFill>
                                        <a:schemeClr val="accent2"/>
                                      </a:solidFill>
                                      <a:latin typeface="Cambria Math" panose="02040503050406030204" pitchFamily="18" charset="0"/>
                                    </a:rPr>
                                  </m:ctrlPr>
                                </m:dPr>
                                <m:e>
                                  <m:r>
                                    <a:rPr lang="en-US" b="1" i="1">
                                      <a:solidFill>
                                        <a:schemeClr val="accent2"/>
                                      </a:solidFill>
                                      <a:latin typeface="Cambria Math" panose="02040503050406030204" pitchFamily="18" charset="0"/>
                                    </a:rPr>
                                    <m:t>𝟐</m:t>
                                  </m:r>
                                  <m:sSub>
                                    <m:sSubPr>
                                      <m:ctrlPr>
                                        <a:rPr lang="en-US" b="1" i="1">
                                          <a:solidFill>
                                            <a:schemeClr val="accent2"/>
                                          </a:solidFill>
                                          <a:latin typeface="Cambria Math" panose="02040503050406030204" pitchFamily="18" charset="0"/>
                                        </a:rPr>
                                      </m:ctrlPr>
                                    </m:sSubPr>
                                    <m:e>
                                      <m:r>
                                        <a:rPr lang="en-US" b="1" i="1">
                                          <a:solidFill>
                                            <a:schemeClr val="accent2"/>
                                          </a:solidFill>
                                          <a:latin typeface="Cambria Math" panose="02040503050406030204" pitchFamily="18" charset="0"/>
                                        </a:rPr>
                                        <m:t>𝑹</m:t>
                                      </m:r>
                                    </m:e>
                                    <m:sub>
                                      <m:r>
                                        <a:rPr lang="en-US" b="1" i="1" smtClean="0">
                                          <a:solidFill>
                                            <a:schemeClr val="accent2"/>
                                          </a:solidFill>
                                          <a:latin typeface="Cambria Math" panose="02040503050406030204" pitchFamily="18" charset="0"/>
                                        </a:rPr>
                                        <m:t>𝟏</m:t>
                                      </m:r>
                                    </m:sub>
                                  </m:sSub>
                                  <m:sSub>
                                    <m:sSubPr>
                                      <m:ctrlPr>
                                        <a:rPr lang="en-US" b="1" i="1">
                                          <a:solidFill>
                                            <a:schemeClr val="accent2"/>
                                          </a:solidFill>
                                          <a:latin typeface="Cambria Math" panose="02040503050406030204" pitchFamily="18" charset="0"/>
                                        </a:rPr>
                                      </m:ctrlPr>
                                    </m:sSubPr>
                                    <m:e>
                                      <m:r>
                                        <a:rPr lang="en-US" b="1" i="1">
                                          <a:solidFill>
                                            <a:schemeClr val="accent2"/>
                                          </a:solidFill>
                                          <a:latin typeface="Cambria Math" panose="02040503050406030204" pitchFamily="18" charset="0"/>
                                        </a:rPr>
                                        <m:t>𝑪</m:t>
                                      </m:r>
                                    </m:e>
                                    <m:sub>
                                      <m:r>
                                        <a:rPr lang="en-US" b="1" i="1" smtClean="0">
                                          <a:solidFill>
                                            <a:schemeClr val="accent2"/>
                                          </a:solidFill>
                                          <a:latin typeface="Cambria Math" panose="02040503050406030204" pitchFamily="18" charset="0"/>
                                        </a:rPr>
                                        <m:t>𝟒</m:t>
                                      </m:r>
                                    </m:sub>
                                  </m:sSub>
                                </m:e>
                              </m:d>
                            </m:e>
                          </m:d>
                        </m:den>
                      </m:f>
                      <m:r>
                        <a:rPr lang="en-US" b="1" i="1">
                          <a:solidFill>
                            <a:schemeClr val="accent2"/>
                          </a:solidFill>
                          <a:latin typeface="Cambria Math" panose="02040503050406030204" pitchFamily="18" charset="0"/>
                        </a:rPr>
                        <m:t>=</m:t>
                      </m:r>
                      <m:r>
                        <a:rPr lang="en-US" b="1" i="1">
                          <a:solidFill>
                            <a:schemeClr val="accent2"/>
                          </a:solidFill>
                          <a:latin typeface="Cambria Math" panose="02040503050406030204" pitchFamily="18" charset="0"/>
                        </a:rPr>
                        <m:t>𝟏𝟎</m:t>
                      </m:r>
                      <m:r>
                        <a:rPr lang="en-US" b="1" i="0" smtClean="0">
                          <a:solidFill>
                            <a:schemeClr val="accent2"/>
                          </a:solidFill>
                          <a:latin typeface="Cambria Math" panose="02040503050406030204" pitchFamily="18" charset="0"/>
                        </a:rPr>
                        <m:t>𝟔</m:t>
                      </m:r>
                      <m:r>
                        <a:rPr lang="en-US" b="1" i="0" smtClean="0">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𝟏𝟎</m:t>
                      </m:r>
                      <m:r>
                        <a:rPr lang="en-US" b="1" i="1" smtClean="0">
                          <a:solidFill>
                            <a:schemeClr val="accent2"/>
                          </a:solidFill>
                          <a:latin typeface="Cambria Math" panose="02040503050406030204" pitchFamily="18" charset="0"/>
                        </a:rPr>
                        <m:t>𝟑</m:t>
                      </m:r>
                      <m:r>
                        <a:rPr lang="en-US" b="1">
                          <a:solidFill>
                            <a:schemeClr val="accent2"/>
                          </a:solidFill>
                          <a:latin typeface="Cambria Math" panose="02040503050406030204" pitchFamily="18" charset="0"/>
                        </a:rPr>
                        <m:t> </m:t>
                      </m:r>
                      <m:r>
                        <a:rPr lang="en-US" b="1" i="0" smtClean="0">
                          <a:solidFill>
                            <a:schemeClr val="accent2"/>
                          </a:solidFill>
                          <a:latin typeface="Cambria Math" panose="02040503050406030204" pitchFamily="18" charset="0"/>
                        </a:rPr>
                        <m:t>𝐤</m:t>
                      </m:r>
                      <m:r>
                        <a:rPr lang="en-US" b="1" i="1">
                          <a:solidFill>
                            <a:schemeClr val="accent2"/>
                          </a:solidFill>
                          <a:latin typeface="Cambria Math" panose="02040503050406030204" pitchFamily="18" charset="0"/>
                        </a:rPr>
                        <m:t>𝐇𝐳</m:t>
                      </m:r>
                    </m:oMath>
                  </m:oMathPara>
                </a14:m>
                <a:endParaRPr lang="en-US" b="1" dirty="0"/>
              </a:p>
            </p:txBody>
          </p:sp>
        </mc:Choice>
        <mc:Fallback xmlns="">
          <p:sp>
            <p:nvSpPr>
              <p:cNvPr id="23" name="Rectangle 22">
                <a:extLst>
                  <a:ext uri="{FF2B5EF4-FFF2-40B4-BE49-F238E27FC236}">
                    <a16:creationId xmlns:a16="http://schemas.microsoft.com/office/drawing/2014/main" id="{A62E7504-1AEE-E646-8F67-021A9B00D23A}"/>
                  </a:ext>
                </a:extLst>
              </p:cNvPr>
              <p:cNvSpPr>
                <a:spLocks noRot="1" noChangeAspect="1" noMove="1" noResize="1" noEditPoints="1" noAdjustHandles="1" noChangeArrowheads="1" noChangeShapeType="1" noTextEdit="1"/>
              </p:cNvSpPr>
              <p:nvPr/>
            </p:nvSpPr>
            <p:spPr>
              <a:xfrm>
                <a:off x="4880757" y="5713702"/>
                <a:ext cx="4572000" cy="728661"/>
              </a:xfrm>
              <a:prstGeom prst="rect">
                <a:avLst/>
              </a:prstGeom>
              <a:blipFill>
                <a:blip r:embed="rId12"/>
                <a:stretch>
                  <a:fillRect t="-53448" b="-827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08C39076-6609-9F4C-99E7-01B89171BE0C}"/>
                  </a:ext>
                </a:extLst>
              </p:cNvPr>
              <p:cNvSpPr/>
              <p:nvPr/>
            </p:nvSpPr>
            <p:spPr>
              <a:xfrm>
                <a:off x="-166252" y="5757508"/>
                <a:ext cx="5379522" cy="6819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smtClean="0">
                              <a:solidFill>
                                <a:schemeClr val="accent6"/>
                              </a:solidFill>
                              <a:latin typeface="Cambria Math" panose="02040503050406030204" pitchFamily="18" charset="0"/>
                            </a:rPr>
                            <m:t>𝒛</m:t>
                          </m:r>
                        </m:sub>
                        <m:sup>
                          <m:r>
                            <a:rPr lang="en-US" b="1" i="1" smtClean="0">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f>
                        <m:fPr>
                          <m:type m:val="lin"/>
                          <m:ctrlPr>
                            <a:rPr lang="en-US" b="1" i="1">
                              <a:solidFill>
                                <a:schemeClr val="accent6"/>
                              </a:solidFill>
                              <a:latin typeface="Cambria Math" panose="02040503050406030204" pitchFamily="18" charset="0"/>
                            </a:rPr>
                          </m:ctrlPr>
                        </m:fPr>
                        <m:num>
                          <m:r>
                            <a:rPr lang="en-US" b="1" i="1">
                              <a:solidFill>
                                <a:schemeClr val="accent6"/>
                              </a:solidFill>
                              <a:latin typeface="Cambria Math" panose="02040503050406030204" pitchFamily="18" charset="0"/>
                            </a:rPr>
                            <m:t>𝟏</m:t>
                          </m:r>
                        </m:num>
                        <m:den>
                          <m:d>
                            <m:dPr>
                              <m:ctrlPr>
                                <a:rPr lang="en-US" b="1" i="1">
                                  <a:solidFill>
                                    <a:schemeClr val="accent6"/>
                                  </a:solidFill>
                                  <a:latin typeface="Cambria Math" panose="02040503050406030204" pitchFamily="18" charset="0"/>
                                  <a:ea typeface="Cambria Math" panose="02040503050406030204" pitchFamily="18" charset="0"/>
                                </a:rPr>
                              </m:ctrlPr>
                            </m:dPr>
                            <m:e>
                              <m:r>
                                <a:rPr lang="en-US" b="1" i="1">
                                  <a:solidFill>
                                    <a:schemeClr val="accent6"/>
                                  </a:solidFill>
                                  <a:latin typeface="Cambria Math" panose="02040503050406030204" pitchFamily="18" charset="0"/>
                                  <a:ea typeface="Cambria Math" panose="02040503050406030204" pitchFamily="18" charset="0"/>
                                </a:rPr>
                                <m:t>𝟐</m:t>
                              </m:r>
                              <m:r>
                                <a:rPr lang="en-US" b="1" i="1">
                                  <a:solidFill>
                                    <a:schemeClr val="accent6"/>
                                  </a:solidFill>
                                  <a:latin typeface="Cambria Math" panose="02040503050406030204" pitchFamily="18" charset="0"/>
                                  <a:ea typeface="Cambria Math" panose="02040503050406030204" pitchFamily="18" charset="0"/>
                                </a:rPr>
                                <m:t>𝝅</m:t>
                              </m:r>
                              <m:d>
                                <m:dPr>
                                  <m:ctrlPr>
                                    <a:rPr lang="en-US" b="1" i="1">
                                      <a:solidFill>
                                        <a:schemeClr val="accent6"/>
                                      </a:solidFill>
                                      <a:latin typeface="Cambria Math" panose="02040503050406030204" pitchFamily="18" charset="0"/>
                                    </a:rPr>
                                  </m:ctrlPr>
                                </m:dPr>
                                <m:e>
                                  <m:sSub>
                                    <m:sSubPr>
                                      <m:ctrlPr>
                                        <a:rPr lang="en-US" b="1" i="1">
                                          <a:solidFill>
                                            <a:schemeClr val="accent6"/>
                                          </a:solidFill>
                                          <a:latin typeface="Cambria Math" panose="02040503050406030204" pitchFamily="18" charset="0"/>
                                          <a:ea typeface="Cambria Math" panose="02040503050406030204" pitchFamily="18" charset="0"/>
                                        </a:rPr>
                                      </m:ctrlPr>
                                    </m:sSubPr>
                                    <m:e>
                                      <m:r>
                                        <a:rPr lang="en-US" b="1" i="1">
                                          <a:solidFill>
                                            <a:schemeClr val="accent6"/>
                                          </a:solidFill>
                                          <a:latin typeface="Cambria Math" panose="02040503050406030204" pitchFamily="18" charset="0"/>
                                          <a:ea typeface="Cambria Math" panose="02040503050406030204" pitchFamily="18" charset="0"/>
                                        </a:rPr>
                                        <m:t>𝑹</m:t>
                                      </m:r>
                                    </m:e>
                                    <m:sub>
                                      <m:r>
                                        <a:rPr lang="en-US" b="1" i="1">
                                          <a:solidFill>
                                            <a:schemeClr val="accent6"/>
                                          </a:solidFill>
                                          <a:latin typeface="Cambria Math" panose="02040503050406030204" pitchFamily="18" charset="0"/>
                                          <a:ea typeface="Cambria Math" panose="02040503050406030204" pitchFamily="18" charset="0"/>
                                        </a:rPr>
                                        <m:t>𝟏</m:t>
                                      </m:r>
                                    </m:sub>
                                  </m:sSub>
                                  <m:sSub>
                                    <m:sSubPr>
                                      <m:ctrlPr>
                                        <a:rPr lang="en-US" b="1" i="1">
                                          <a:solidFill>
                                            <a:schemeClr val="accent6"/>
                                          </a:solidFill>
                                          <a:latin typeface="Cambria Math" panose="02040503050406030204" pitchFamily="18" charset="0"/>
                                          <a:ea typeface="Cambria Math" panose="02040503050406030204" pitchFamily="18" charset="0"/>
                                        </a:rPr>
                                      </m:ctrlPr>
                                    </m:sSubPr>
                                    <m:e>
                                      <m:r>
                                        <a:rPr lang="en-US" b="1" i="1">
                                          <a:solidFill>
                                            <a:schemeClr val="accent6"/>
                                          </a:solidFill>
                                          <a:latin typeface="Cambria Math" panose="02040503050406030204" pitchFamily="18" charset="0"/>
                                          <a:ea typeface="Cambria Math" panose="02040503050406030204" pitchFamily="18" charset="0"/>
                                        </a:rPr>
                                        <m:t>𝑪</m:t>
                                      </m:r>
                                    </m:e>
                                    <m:sub>
                                      <m:r>
                                        <a:rPr lang="en-US" b="1" i="1">
                                          <a:solidFill>
                                            <a:schemeClr val="accent6"/>
                                          </a:solidFill>
                                          <a:latin typeface="Cambria Math" panose="02040503050406030204" pitchFamily="18" charset="0"/>
                                          <a:ea typeface="Cambria Math" panose="02040503050406030204" pitchFamily="18" charset="0"/>
                                        </a:rPr>
                                        <m:t>𝟓</m:t>
                                      </m:r>
                                    </m:sub>
                                  </m:sSub>
                                  <m:r>
                                    <a:rPr lang="en-US" b="1" i="1">
                                      <a:solidFill>
                                        <a:schemeClr val="accent6"/>
                                      </a:solidFill>
                                      <a:latin typeface="Cambria Math" panose="02040503050406030204" pitchFamily="18" charset="0"/>
                                      <a:ea typeface="Cambria Math" panose="02040503050406030204" pitchFamily="18" charset="0"/>
                                    </a:rPr>
                                    <m:t>+</m:t>
                                  </m:r>
                                  <m:sSub>
                                    <m:sSubPr>
                                      <m:ctrlPr>
                                        <a:rPr lang="en-US" b="1" i="1">
                                          <a:solidFill>
                                            <a:schemeClr val="accent6"/>
                                          </a:solidFill>
                                          <a:latin typeface="Cambria Math" panose="02040503050406030204" pitchFamily="18" charset="0"/>
                                          <a:ea typeface="Cambria Math" panose="02040503050406030204" pitchFamily="18" charset="0"/>
                                        </a:rPr>
                                      </m:ctrlPr>
                                    </m:sSubPr>
                                    <m:e>
                                      <m:r>
                                        <a:rPr lang="en-US" b="1" i="1">
                                          <a:solidFill>
                                            <a:schemeClr val="accent6"/>
                                          </a:solidFill>
                                          <a:latin typeface="Cambria Math" panose="02040503050406030204" pitchFamily="18" charset="0"/>
                                          <a:ea typeface="Cambria Math" panose="02040503050406030204" pitchFamily="18" charset="0"/>
                                        </a:rPr>
                                        <m:t>𝑹</m:t>
                                      </m:r>
                                    </m:e>
                                    <m:sub>
                                      <m:r>
                                        <a:rPr lang="en-US" b="1" i="1">
                                          <a:solidFill>
                                            <a:schemeClr val="accent6"/>
                                          </a:solidFill>
                                          <a:latin typeface="Cambria Math" panose="02040503050406030204" pitchFamily="18" charset="0"/>
                                          <a:ea typeface="Cambria Math" panose="02040503050406030204" pitchFamily="18" charset="0"/>
                                        </a:rPr>
                                        <m:t>𝟏</m:t>
                                      </m:r>
                                    </m:sub>
                                  </m:sSub>
                                  <m:sSub>
                                    <m:sSubPr>
                                      <m:ctrlPr>
                                        <a:rPr lang="en-US" b="1" i="1">
                                          <a:solidFill>
                                            <a:schemeClr val="accent6"/>
                                          </a:solidFill>
                                          <a:latin typeface="Cambria Math" panose="02040503050406030204" pitchFamily="18" charset="0"/>
                                          <a:ea typeface="Cambria Math" panose="02040503050406030204" pitchFamily="18" charset="0"/>
                                        </a:rPr>
                                      </m:ctrlPr>
                                    </m:sSubPr>
                                    <m:e>
                                      <m:r>
                                        <a:rPr lang="en-US" b="1" i="1">
                                          <a:solidFill>
                                            <a:schemeClr val="accent6"/>
                                          </a:solidFill>
                                          <a:latin typeface="Cambria Math" panose="02040503050406030204" pitchFamily="18" charset="0"/>
                                          <a:ea typeface="Cambria Math" panose="02040503050406030204" pitchFamily="18" charset="0"/>
                                        </a:rPr>
                                        <m:t>𝑪</m:t>
                                      </m:r>
                                    </m:e>
                                    <m:sub>
                                      <m:r>
                                        <a:rPr lang="en-US" b="1" i="1">
                                          <a:solidFill>
                                            <a:schemeClr val="accent6"/>
                                          </a:solidFill>
                                          <a:latin typeface="Cambria Math" panose="02040503050406030204" pitchFamily="18" charset="0"/>
                                          <a:ea typeface="Cambria Math" panose="02040503050406030204" pitchFamily="18" charset="0"/>
                                        </a:rPr>
                                        <m:t>𝟒</m:t>
                                      </m:r>
                                    </m:sub>
                                  </m:sSub>
                                  <m:r>
                                    <a:rPr lang="en-US" b="1" i="1">
                                      <a:solidFill>
                                        <a:schemeClr val="accent6"/>
                                      </a:solidFill>
                                      <a:latin typeface="Cambria Math" panose="02040503050406030204" pitchFamily="18" charset="0"/>
                                      <a:ea typeface="Cambria Math" panose="02040503050406030204" pitchFamily="18" charset="0"/>
                                    </a:rPr>
                                    <m:t>+</m:t>
                                  </m:r>
                                  <m:sSub>
                                    <m:sSubPr>
                                      <m:ctrlPr>
                                        <a:rPr lang="en-US" b="1" i="1">
                                          <a:solidFill>
                                            <a:schemeClr val="accent6"/>
                                          </a:solidFill>
                                          <a:latin typeface="Cambria Math" panose="02040503050406030204" pitchFamily="18" charset="0"/>
                                          <a:ea typeface="Cambria Math" panose="02040503050406030204" pitchFamily="18" charset="0"/>
                                        </a:rPr>
                                      </m:ctrlPr>
                                    </m:sSubPr>
                                    <m:e>
                                      <m:r>
                                        <a:rPr lang="en-US" b="1" i="1">
                                          <a:solidFill>
                                            <a:schemeClr val="accent6"/>
                                          </a:solidFill>
                                          <a:latin typeface="Cambria Math" panose="02040503050406030204" pitchFamily="18" charset="0"/>
                                          <a:ea typeface="Cambria Math" panose="02040503050406030204" pitchFamily="18" charset="0"/>
                                        </a:rPr>
                                        <m:t>𝑹</m:t>
                                      </m:r>
                                    </m:e>
                                    <m:sub>
                                      <m:r>
                                        <a:rPr lang="en-US" b="1" i="1">
                                          <a:solidFill>
                                            <a:schemeClr val="accent6"/>
                                          </a:solidFill>
                                          <a:latin typeface="Cambria Math" panose="02040503050406030204" pitchFamily="18" charset="0"/>
                                          <a:ea typeface="Cambria Math" panose="02040503050406030204" pitchFamily="18" charset="0"/>
                                        </a:rPr>
                                        <m:t>𝟐</m:t>
                                      </m:r>
                                    </m:sub>
                                  </m:sSub>
                                  <m:sSub>
                                    <m:sSubPr>
                                      <m:ctrlPr>
                                        <a:rPr lang="en-US" b="1" i="1">
                                          <a:solidFill>
                                            <a:schemeClr val="accent6"/>
                                          </a:solidFill>
                                          <a:latin typeface="Cambria Math" panose="02040503050406030204" pitchFamily="18" charset="0"/>
                                          <a:ea typeface="Cambria Math" panose="02040503050406030204" pitchFamily="18" charset="0"/>
                                        </a:rPr>
                                      </m:ctrlPr>
                                    </m:sSubPr>
                                    <m:e>
                                      <m:r>
                                        <a:rPr lang="en-US" b="1" i="1">
                                          <a:solidFill>
                                            <a:schemeClr val="accent6"/>
                                          </a:solidFill>
                                          <a:latin typeface="Cambria Math" panose="02040503050406030204" pitchFamily="18" charset="0"/>
                                          <a:ea typeface="Cambria Math" panose="02040503050406030204" pitchFamily="18" charset="0"/>
                                        </a:rPr>
                                        <m:t>𝑪</m:t>
                                      </m:r>
                                    </m:e>
                                    <m:sub>
                                      <m:r>
                                        <a:rPr lang="en-US" b="1" i="1">
                                          <a:solidFill>
                                            <a:schemeClr val="accent6"/>
                                          </a:solidFill>
                                          <a:latin typeface="Cambria Math" panose="02040503050406030204" pitchFamily="18" charset="0"/>
                                          <a:ea typeface="Cambria Math" panose="02040503050406030204" pitchFamily="18" charset="0"/>
                                        </a:rPr>
                                        <m:t>𝟓</m:t>
                                      </m:r>
                                    </m:sub>
                                  </m:sSub>
                                </m:e>
                              </m:d>
                            </m:e>
                          </m:d>
                        </m:den>
                      </m:f>
                      <m:r>
                        <a:rPr lang="en-US" b="1" i="1">
                          <a:solidFill>
                            <a:schemeClr val="accent6"/>
                          </a:solidFill>
                          <a:latin typeface="Cambria Math" panose="02040503050406030204" pitchFamily="18" charset="0"/>
                        </a:rPr>
                        <m:t>=</m:t>
                      </m:r>
                      <m:r>
                        <a:rPr lang="en-US" b="1" i="0" smtClean="0">
                          <a:solidFill>
                            <a:schemeClr val="accent6"/>
                          </a:solidFill>
                          <a:latin typeface="Cambria Math" panose="02040503050406030204" pitchFamily="18" charset="0"/>
                        </a:rPr>
                        <m:t>𝟎</m:t>
                      </m:r>
                      <m:r>
                        <a:rPr lang="en-US" b="1" i="0" smtClean="0">
                          <a:solidFill>
                            <a:schemeClr val="accent6"/>
                          </a:solidFill>
                          <a:latin typeface="Cambria Math" panose="02040503050406030204" pitchFamily="18" charset="0"/>
                        </a:rPr>
                        <m:t>. </m:t>
                      </m:r>
                      <m:r>
                        <a:rPr lang="en-US" b="1" i="0" smtClean="0">
                          <a:solidFill>
                            <a:schemeClr val="accent6"/>
                          </a:solidFill>
                          <a:latin typeface="Cambria Math" panose="02040503050406030204" pitchFamily="18" charset="0"/>
                        </a:rPr>
                        <m:t>𝟗𝟔𝟎</m:t>
                      </m:r>
                      <m:r>
                        <a:rPr lang="en-US" b="1" i="0" smtClean="0">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𝐇𝐳</m:t>
                      </m:r>
                    </m:oMath>
                  </m:oMathPara>
                </a14:m>
                <a:endParaRPr lang="en-US" b="1" dirty="0">
                  <a:solidFill>
                    <a:schemeClr val="accent6"/>
                  </a:solidFill>
                </a:endParaRPr>
              </a:p>
              <a:p>
                <a:pPr/>
                <a14:m>
                  <m:oMathPara xmlns:m="http://schemas.openxmlformats.org/officeDocument/2006/math">
                    <m:oMathParaPr>
                      <m:jc m:val="centerGroup"/>
                    </m:oMathParaPr>
                    <m:oMath xmlns:m="http://schemas.openxmlformats.org/officeDocument/2006/math">
                      <m:sSubSup>
                        <m:sSubSupPr>
                          <m:ctrlPr>
                            <a:rPr lang="en-US" i="1">
                              <a:solidFill>
                                <a:schemeClr val="accent6"/>
                              </a:solidFill>
                              <a:latin typeface="Cambria Math" panose="02040503050406030204" pitchFamily="18" charset="0"/>
                            </a:rPr>
                          </m:ctrlPr>
                        </m:sSubSupPr>
                        <m:e>
                          <m:r>
                            <a:rPr lang="en-US" i="1">
                              <a:solidFill>
                                <a:schemeClr val="accent6"/>
                              </a:solidFill>
                              <a:latin typeface="Cambria Math" panose="02040503050406030204" pitchFamily="18" charset="0"/>
                            </a:rPr>
                            <m:t>𝑓</m:t>
                          </m:r>
                        </m:e>
                        <m:sub>
                          <m:r>
                            <a:rPr lang="en-US" b="0" i="1" smtClean="0">
                              <a:solidFill>
                                <a:schemeClr val="accent6"/>
                              </a:solidFill>
                              <a:latin typeface="Cambria Math" panose="02040503050406030204" pitchFamily="18" charset="0"/>
                            </a:rPr>
                            <m:t>𝑧</m:t>
                          </m:r>
                        </m:sub>
                        <m:sup>
                          <m:r>
                            <a:rPr lang="en-US" i="1">
                              <a:solidFill>
                                <a:schemeClr val="accent6"/>
                              </a:solidFill>
                              <a:latin typeface="Cambria Math" panose="02040503050406030204" pitchFamily="18" charset="0"/>
                            </a:rPr>
                            <m:t>𝐹</m:t>
                          </m:r>
                        </m:sup>
                      </m:sSubSup>
                      <m:r>
                        <a:rPr lang="en-US" i="1">
                          <a:solidFill>
                            <a:schemeClr val="accent6"/>
                          </a:solidFill>
                          <a:latin typeface="Cambria Math" panose="02040503050406030204" pitchFamily="18" charset="0"/>
                        </a:rPr>
                        <m:t>=</m:t>
                      </m:r>
                      <m:f>
                        <m:fPr>
                          <m:type m:val="lin"/>
                          <m:ctrlPr>
                            <a:rPr lang="en-US" i="1" smtClean="0">
                              <a:solidFill>
                                <a:schemeClr val="accent6"/>
                              </a:solidFill>
                              <a:latin typeface="Cambria Math" panose="02040503050406030204" pitchFamily="18" charset="0"/>
                            </a:rPr>
                          </m:ctrlPr>
                        </m:fPr>
                        <m:num>
                          <m:r>
                            <a:rPr lang="en-US" i="1">
                              <a:solidFill>
                                <a:schemeClr val="accent6"/>
                              </a:solidFill>
                              <a:latin typeface="Cambria Math" panose="02040503050406030204" pitchFamily="18" charset="0"/>
                            </a:rPr>
                            <m:t>1</m:t>
                          </m:r>
                        </m:num>
                        <m:den>
                          <m:d>
                            <m:dPr>
                              <m:begChr m:val="["/>
                              <m:endChr m:val="]"/>
                              <m:ctrlPr>
                                <a:rPr lang="en-US" i="1">
                                  <a:solidFill>
                                    <a:schemeClr val="accent6"/>
                                  </a:solidFill>
                                  <a:latin typeface="Cambria Math" panose="02040503050406030204" pitchFamily="18" charset="0"/>
                                </a:rPr>
                              </m:ctrlPr>
                            </m:dPr>
                            <m:e>
                              <m:sSup>
                                <m:sSupPr>
                                  <m:ctrlPr>
                                    <a:rPr lang="en-US" i="1">
                                      <a:solidFill>
                                        <a:schemeClr val="accent6"/>
                                      </a:solidFill>
                                      <a:latin typeface="Cambria Math" panose="02040503050406030204" pitchFamily="18" charset="0"/>
                                    </a:rPr>
                                  </m:ctrlPr>
                                </m:sSupPr>
                                <m:e>
                                  <m:d>
                                    <m:dPr>
                                      <m:ctrlPr>
                                        <a:rPr lang="en-US" i="1">
                                          <a:solidFill>
                                            <a:schemeClr val="accent6"/>
                                          </a:solidFill>
                                          <a:latin typeface="Cambria Math" panose="02040503050406030204" pitchFamily="18" charset="0"/>
                                        </a:rPr>
                                      </m:ctrlPr>
                                    </m:dPr>
                                    <m:e>
                                      <m:r>
                                        <a:rPr lang="en-US" i="1">
                                          <a:solidFill>
                                            <a:schemeClr val="accent6"/>
                                          </a:solidFill>
                                          <a:latin typeface="Cambria Math" panose="02040503050406030204" pitchFamily="18" charset="0"/>
                                          <a:ea typeface="Cambria Math" panose="02040503050406030204" pitchFamily="18" charset="0"/>
                                        </a:rPr>
                                        <m:t>2</m:t>
                                      </m:r>
                                      <m:r>
                                        <a:rPr lang="en-US" i="1">
                                          <a:solidFill>
                                            <a:schemeClr val="accent6"/>
                                          </a:solidFill>
                                          <a:latin typeface="Cambria Math" panose="02040503050406030204" pitchFamily="18" charset="0"/>
                                          <a:ea typeface="Cambria Math" panose="02040503050406030204" pitchFamily="18" charset="0"/>
                                        </a:rPr>
                                        <m:t>𝜋</m:t>
                                      </m:r>
                                    </m:e>
                                  </m:d>
                                </m:e>
                                <m:sup>
                                  <m:r>
                                    <a:rPr lang="en-US" i="1">
                                      <a:solidFill>
                                        <a:schemeClr val="accent6"/>
                                      </a:solidFill>
                                      <a:latin typeface="Cambria Math" panose="02040503050406030204" pitchFamily="18" charset="0"/>
                                    </a:rPr>
                                    <m:t>2</m:t>
                                  </m:r>
                                </m:sup>
                              </m:sSup>
                              <m:d>
                                <m:dPr>
                                  <m:ctrlPr>
                                    <a:rPr lang="en-US" i="1">
                                      <a:solidFill>
                                        <a:schemeClr val="accent6"/>
                                      </a:solidFill>
                                      <a:latin typeface="Cambria Math" panose="02040503050406030204" pitchFamily="18" charset="0"/>
                                    </a:rPr>
                                  </m:ctrlPr>
                                </m:dPr>
                                <m:e>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1</m:t>
                                      </m:r>
                                    </m:sub>
                                  </m:sSub>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𝑅</m:t>
                                      </m:r>
                                    </m:e>
                                    <m:sub>
                                      <m:r>
                                        <a:rPr lang="en-US" i="1">
                                          <a:solidFill>
                                            <a:schemeClr val="accent6"/>
                                          </a:solidFill>
                                          <a:latin typeface="Cambria Math" panose="02040503050406030204" pitchFamily="18" charset="0"/>
                                        </a:rPr>
                                        <m:t>2</m:t>
                                      </m:r>
                                    </m:sub>
                                  </m:sSub>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𝐶</m:t>
                                      </m:r>
                                    </m:e>
                                    <m:sub>
                                      <m:r>
                                        <a:rPr lang="en-US" i="1">
                                          <a:solidFill>
                                            <a:schemeClr val="accent6"/>
                                          </a:solidFill>
                                          <a:latin typeface="Cambria Math" panose="02040503050406030204" pitchFamily="18" charset="0"/>
                                        </a:rPr>
                                        <m:t>4</m:t>
                                      </m:r>
                                    </m:sub>
                                  </m:sSub>
                                  <m:sSub>
                                    <m:sSubPr>
                                      <m:ctrlPr>
                                        <a:rPr lang="en-US" i="1">
                                          <a:solidFill>
                                            <a:schemeClr val="accent6"/>
                                          </a:solidFill>
                                          <a:latin typeface="Cambria Math" panose="02040503050406030204" pitchFamily="18" charset="0"/>
                                        </a:rPr>
                                      </m:ctrlPr>
                                    </m:sSubPr>
                                    <m:e>
                                      <m:r>
                                        <a:rPr lang="en-US" i="1">
                                          <a:solidFill>
                                            <a:schemeClr val="accent6"/>
                                          </a:solidFill>
                                          <a:latin typeface="Cambria Math" panose="02040503050406030204" pitchFamily="18" charset="0"/>
                                        </a:rPr>
                                        <m:t>𝐶</m:t>
                                      </m:r>
                                    </m:e>
                                    <m:sub>
                                      <m:r>
                                        <a:rPr lang="en-US" i="1">
                                          <a:solidFill>
                                            <a:schemeClr val="accent6"/>
                                          </a:solidFill>
                                          <a:latin typeface="Cambria Math" panose="02040503050406030204" pitchFamily="18" charset="0"/>
                                        </a:rPr>
                                        <m:t>5</m:t>
                                      </m:r>
                                    </m:sub>
                                  </m:sSub>
                                </m:e>
                              </m:d>
                            </m:e>
                          </m:d>
                        </m:den>
                      </m:f>
                      <m:r>
                        <a:rPr lang="en-US" i="1">
                          <a:solidFill>
                            <a:schemeClr val="accent6"/>
                          </a:solidFill>
                          <a:latin typeface="Cambria Math" panose="02040503050406030204" pitchFamily="18" charset="0"/>
                        </a:rPr>
                        <m:t>=</m:t>
                      </m:r>
                      <m:r>
                        <a:rPr lang="en-US">
                          <a:solidFill>
                            <a:schemeClr val="accent6"/>
                          </a:solidFill>
                          <a:latin typeface="Cambria Math" panose="02040503050406030204" pitchFamily="18" charset="0"/>
                        </a:rPr>
                        <m:t>1</m:t>
                      </m:r>
                      <m:r>
                        <a:rPr lang="en-US" b="0" i="0" smtClean="0">
                          <a:solidFill>
                            <a:schemeClr val="accent6"/>
                          </a:solidFill>
                          <a:latin typeface="Cambria Math" panose="02040503050406030204" pitchFamily="18" charset="0"/>
                        </a:rPr>
                        <m:t>.</m:t>
                      </m:r>
                      <m:r>
                        <a:rPr lang="en-US">
                          <a:solidFill>
                            <a:schemeClr val="accent6"/>
                          </a:solidFill>
                          <a:latin typeface="Cambria Math" panose="02040503050406030204" pitchFamily="18" charset="0"/>
                        </a:rPr>
                        <m:t>0</m:t>
                      </m:r>
                      <m:r>
                        <a:rPr lang="en-US" b="0" i="0" smtClean="0">
                          <a:solidFill>
                            <a:schemeClr val="accent6"/>
                          </a:solidFill>
                          <a:latin typeface="Cambria Math" panose="02040503050406030204" pitchFamily="18" charset="0"/>
                        </a:rPr>
                        <m:t>69</m:t>
                      </m:r>
                      <m:r>
                        <a:rPr lang="en-US">
                          <a:solidFill>
                            <a:schemeClr val="accent6"/>
                          </a:solidFill>
                          <a:latin typeface="Cambria Math" panose="02040503050406030204" pitchFamily="18" charset="0"/>
                        </a:rPr>
                        <m:t> </m:t>
                      </m:r>
                      <m:r>
                        <m:rPr>
                          <m:sty m:val="p"/>
                        </m:rPr>
                        <a:rPr lang="en-US" b="0" i="0" smtClean="0">
                          <a:solidFill>
                            <a:schemeClr val="accent6"/>
                          </a:solidFill>
                          <a:latin typeface="Cambria Math" panose="02040503050406030204" pitchFamily="18" charset="0"/>
                        </a:rPr>
                        <m:t>M</m:t>
                      </m:r>
                      <m:r>
                        <m:rPr>
                          <m:sty m:val="p"/>
                        </m:rPr>
                        <a:rPr lang="en-US">
                          <a:solidFill>
                            <a:schemeClr val="accent6"/>
                          </a:solidFill>
                          <a:latin typeface="Cambria Math" panose="02040503050406030204" pitchFamily="18" charset="0"/>
                        </a:rPr>
                        <m:t>Hz</m:t>
                      </m:r>
                    </m:oMath>
                  </m:oMathPara>
                </a14:m>
                <a:endParaRPr lang="en-US" dirty="0">
                  <a:solidFill>
                    <a:schemeClr val="accent6"/>
                  </a:solidFill>
                </a:endParaRPr>
              </a:p>
            </p:txBody>
          </p:sp>
        </mc:Choice>
        <mc:Fallback xmlns="">
          <p:sp>
            <p:nvSpPr>
              <p:cNvPr id="24" name="Rectangle 23">
                <a:extLst>
                  <a:ext uri="{FF2B5EF4-FFF2-40B4-BE49-F238E27FC236}">
                    <a16:creationId xmlns:a16="http://schemas.microsoft.com/office/drawing/2014/main" id="{08C39076-6609-9F4C-99E7-01B89171BE0C}"/>
                  </a:ext>
                </a:extLst>
              </p:cNvPr>
              <p:cNvSpPr>
                <a:spLocks noRot="1" noChangeAspect="1" noMove="1" noResize="1" noEditPoints="1" noAdjustHandles="1" noChangeArrowheads="1" noChangeShapeType="1" noTextEdit="1"/>
              </p:cNvSpPr>
              <p:nvPr/>
            </p:nvSpPr>
            <p:spPr>
              <a:xfrm>
                <a:off x="-166252" y="5757508"/>
                <a:ext cx="5379522" cy="681982"/>
              </a:xfrm>
              <a:prstGeom prst="rect">
                <a:avLst/>
              </a:prstGeom>
              <a:blipFill>
                <a:blip r:embed="rId13"/>
                <a:stretch>
                  <a:fillRect t="-56364" b="-89091"/>
                </a:stretch>
              </a:blipFill>
            </p:spPr>
            <p:txBody>
              <a:bodyPr/>
              <a:lstStyle/>
              <a:p>
                <a:r>
                  <a:rPr lang="en-US">
                    <a:noFill/>
                  </a:rPr>
                  <a:t> </a:t>
                </a:r>
              </a:p>
            </p:txBody>
          </p:sp>
        </mc:Fallback>
      </mc:AlternateContent>
    </p:spTree>
    <p:extLst>
      <p:ext uri="{BB962C8B-B14F-4D97-AF65-F5344CB8AC3E}">
        <p14:creationId xmlns:p14="http://schemas.microsoft.com/office/powerpoint/2010/main" val="40028321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D3907C-9F97-F94D-B0AD-44C269D6D02B}"/>
              </a:ext>
            </a:extLst>
          </p:cNvPr>
          <p:cNvPicPr>
            <a:picLocks noChangeAspect="1"/>
          </p:cNvPicPr>
          <p:nvPr/>
        </p:nvPicPr>
        <p:blipFill>
          <a:blip r:embed="rId2"/>
          <a:stretch>
            <a:fillRect/>
          </a:stretch>
        </p:blipFill>
        <p:spPr>
          <a:xfrm>
            <a:off x="1555667" y="574970"/>
            <a:ext cx="6020790" cy="4013860"/>
          </a:xfrm>
          <a:prstGeom prst="rect">
            <a:avLst/>
          </a:prstGeom>
        </p:spPr>
      </p:pic>
      <p:sp>
        <p:nvSpPr>
          <p:cNvPr id="4" name="Date Placeholder 3">
            <a:extLst>
              <a:ext uri="{FF2B5EF4-FFF2-40B4-BE49-F238E27FC236}">
                <a16:creationId xmlns:a16="http://schemas.microsoft.com/office/drawing/2014/main" id="{D432D013-7EF1-6D43-A0FB-C5F2BE9A5D8D}"/>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AE99FA23-DB57-E142-A876-6A9381E74C39}"/>
              </a:ext>
            </a:extLst>
          </p:cNvPr>
          <p:cNvSpPr>
            <a:spLocks noGrp="1"/>
          </p:cNvSpPr>
          <p:nvPr>
            <p:ph type="sldNum" sz="quarter" idx="12"/>
          </p:nvPr>
        </p:nvSpPr>
        <p:spPr/>
        <p:txBody>
          <a:bodyPr/>
          <a:lstStyle/>
          <a:p>
            <a:fld id="{70339496-BD1E-F648-8321-5C9A4B4A55FA}" type="slidenum">
              <a:rPr lang="en-US" smtClean="0"/>
              <a:t>88</a:t>
            </a:fld>
            <a:endParaRPr lang="en-US"/>
          </a:p>
        </p:txBody>
      </p:sp>
      <p:sp>
        <p:nvSpPr>
          <p:cNvPr id="7" name="Title 1">
            <a:extLst>
              <a:ext uri="{FF2B5EF4-FFF2-40B4-BE49-F238E27FC236}">
                <a16:creationId xmlns:a16="http://schemas.microsoft.com/office/drawing/2014/main" id="{517D1A75-031F-C34A-AE00-DD6F8FC22F12}"/>
              </a:ext>
            </a:extLst>
          </p:cNvPr>
          <p:cNvSpPr>
            <a:spLocks noGrp="1"/>
          </p:cNvSpPr>
          <p:nvPr>
            <p:ph type="title"/>
          </p:nvPr>
        </p:nvSpPr>
        <p:spPr>
          <a:xfrm>
            <a:off x="0" y="1"/>
            <a:ext cx="9144000" cy="691376"/>
          </a:xfrm>
        </p:spPr>
        <p:txBody>
          <a:bodyPr>
            <a:normAutofit fontScale="90000"/>
          </a:bodyPr>
          <a:lstStyle/>
          <a:p>
            <a:r>
              <a:rPr lang="en-US" dirty="0"/>
              <a:t>II.3 Review of the Circuit:</a:t>
            </a:r>
            <a:r>
              <a:rPr lang="en-US" sz="2800" dirty="0"/>
              <a:t> (c) Whitening Stages </a:t>
            </a:r>
            <a:endParaRPr lang="en-US" dirty="0"/>
          </a:p>
        </p:txBody>
      </p:sp>
      <p:sp>
        <p:nvSpPr>
          <p:cNvPr id="14" name="TextBox 13">
            <a:extLst>
              <a:ext uri="{FF2B5EF4-FFF2-40B4-BE49-F238E27FC236}">
                <a16:creationId xmlns:a16="http://schemas.microsoft.com/office/drawing/2014/main" id="{B2109EA8-92F2-A046-8125-816978FB9384}"/>
              </a:ext>
            </a:extLst>
          </p:cNvPr>
          <p:cNvSpPr txBox="1"/>
          <p:nvPr/>
        </p:nvSpPr>
        <p:spPr>
          <a:xfrm>
            <a:off x="201878" y="4577293"/>
            <a:ext cx="9048997" cy="2062103"/>
          </a:xfrm>
          <a:prstGeom prst="rect">
            <a:avLst/>
          </a:prstGeom>
          <a:noFill/>
        </p:spPr>
        <p:txBody>
          <a:bodyPr wrap="square" rtlCol="0">
            <a:spAutoFit/>
          </a:bodyPr>
          <a:lstStyle/>
          <a:p>
            <a:r>
              <a:rPr lang="en-US" sz="1600" dirty="0"/>
              <a:t>The </a:t>
            </a:r>
            <a:r>
              <a:rPr lang="en-US" sz="1600" dirty="0" err="1">
                <a:solidFill>
                  <a:schemeClr val="accent6"/>
                </a:solidFill>
              </a:rPr>
              <a:t>z</a:t>
            </a:r>
            <a:r>
              <a:rPr lang="en-US" sz="1600" dirty="0" err="1"/>
              <a:t>:</a:t>
            </a:r>
            <a:r>
              <a:rPr lang="en-US" sz="1600" dirty="0" err="1">
                <a:solidFill>
                  <a:schemeClr val="accent2"/>
                </a:solidFill>
              </a:rPr>
              <a:t>p</a:t>
            </a:r>
            <a:r>
              <a:rPr lang="en-US" sz="1600" dirty="0"/>
              <a:t> pair we really want at </a:t>
            </a:r>
            <a:r>
              <a:rPr lang="en-US" sz="1600" dirty="0">
                <a:solidFill>
                  <a:schemeClr val="accent6"/>
                </a:solidFill>
              </a:rPr>
              <a:t>0.96</a:t>
            </a:r>
            <a:r>
              <a:rPr lang="en-US" sz="1600" dirty="0"/>
              <a:t>:</a:t>
            </a:r>
            <a:r>
              <a:rPr lang="en-US" sz="1600" dirty="0">
                <a:solidFill>
                  <a:schemeClr val="accent2"/>
                </a:solidFill>
              </a:rPr>
              <a:t>10.07</a:t>
            </a:r>
            <a:r>
              <a:rPr lang="en-US" sz="1600" dirty="0"/>
              <a:t> Hz i.e. the “</a:t>
            </a:r>
            <a:r>
              <a:rPr lang="en-US" sz="1600" dirty="0">
                <a:solidFill>
                  <a:schemeClr val="accent2"/>
                </a:solidFill>
              </a:rPr>
              <a:t>1</a:t>
            </a:r>
            <a:r>
              <a:rPr lang="en-US" sz="1600" dirty="0"/>
              <a:t>:</a:t>
            </a:r>
            <a:r>
              <a:rPr lang="en-US" sz="1600" dirty="0">
                <a:solidFill>
                  <a:schemeClr val="accent6"/>
                </a:solidFill>
              </a:rPr>
              <a:t>10</a:t>
            </a:r>
            <a:r>
              <a:rPr lang="en-US" sz="1600" dirty="0"/>
              <a:t>” whitening as expected.</a:t>
            </a:r>
          </a:p>
          <a:p>
            <a:r>
              <a:rPr lang="en-US" sz="1600" dirty="0"/>
              <a:t>But... there is the </a:t>
            </a:r>
            <a:r>
              <a:rPr lang="en-US" sz="1600" dirty="0" err="1">
                <a:solidFill>
                  <a:schemeClr val="accent6"/>
                </a:solidFill>
              </a:rPr>
              <a:t>z</a:t>
            </a:r>
            <a:r>
              <a:rPr lang="en-US" sz="1600" dirty="0" err="1"/>
              <a:t>:</a:t>
            </a:r>
            <a:r>
              <a:rPr lang="en-US" sz="1600" dirty="0" err="1">
                <a:solidFill>
                  <a:schemeClr val="accent2"/>
                </a:solidFill>
              </a:rPr>
              <a:t>p</a:t>
            </a:r>
            <a:r>
              <a:rPr lang="en-US" sz="1600" dirty="0"/>
              <a:t> pair at </a:t>
            </a:r>
            <a:r>
              <a:rPr lang="en-US" sz="1600" dirty="0">
                <a:solidFill>
                  <a:schemeClr val="accent6"/>
                </a:solidFill>
              </a:rPr>
              <a:t>1.06</a:t>
            </a:r>
            <a:r>
              <a:rPr lang="en-US" sz="1600" dirty="0"/>
              <a:t>:</a:t>
            </a:r>
            <a:r>
              <a:rPr lang="en-US" sz="1600" dirty="0">
                <a:solidFill>
                  <a:schemeClr val="accent2"/>
                </a:solidFill>
              </a:rPr>
              <a:t>0.103</a:t>
            </a:r>
            <a:r>
              <a:rPr lang="en-US" sz="1600" dirty="0"/>
              <a:t> MHz that causes 0.5 deg phase loss at 1 kHz if we exclude it.</a:t>
            </a:r>
          </a:p>
          <a:p>
            <a:r>
              <a:rPr lang="en-US" sz="1600" b="1" dirty="0"/>
              <a:t>Two-take-aways:</a:t>
            </a:r>
          </a:p>
          <a:p>
            <a:pPr marL="342900" indent="-342900">
              <a:buFont typeface="+mj-lt"/>
              <a:buAutoNum type="arabicPeriod"/>
            </a:pPr>
            <a:r>
              <a:rPr lang="en-US" sz="1600" b="1" dirty="0"/>
              <a:t>This </a:t>
            </a:r>
            <a:r>
              <a:rPr lang="en-US" sz="1600" b="1" dirty="0">
                <a:solidFill>
                  <a:schemeClr val="accent6"/>
                </a:solidFill>
              </a:rPr>
              <a:t>1.06 </a:t>
            </a:r>
            <a:r>
              <a:rPr lang="en-US" sz="1600" b="1" dirty="0"/>
              <a:t>: </a:t>
            </a:r>
            <a:r>
              <a:rPr lang="en-US" sz="1600" b="1" dirty="0">
                <a:solidFill>
                  <a:schemeClr val="accent2"/>
                </a:solidFill>
              </a:rPr>
              <a:t>0.103</a:t>
            </a:r>
            <a:r>
              <a:rPr lang="en-US" sz="1600" b="1" dirty="0"/>
              <a:t> MHz response is a part of each filter stage</a:t>
            </a:r>
            <a:r>
              <a:rPr lang="en-US" sz="1600" dirty="0"/>
              <a:t>, so it comes and goes, depending on whether you’re using the stage (you need a “high-frequency pole” for each stage you use)</a:t>
            </a:r>
            <a:endParaRPr lang="en-US" sz="1600" b="1" dirty="0"/>
          </a:p>
          <a:p>
            <a:pPr marL="342900" indent="-342900">
              <a:buFont typeface="+mj-lt"/>
              <a:buAutoNum type="arabicPeriod"/>
            </a:pPr>
            <a:r>
              <a:rPr lang="en-US" sz="1600" b="1" dirty="0"/>
              <a:t>Very important lesson for measurement taking and fitting: </a:t>
            </a:r>
            <a:r>
              <a:rPr lang="en-US" sz="1600" dirty="0"/>
              <a:t>know where the zeros and poles are ahead of time, so you don’t end up fitting for them with data that doesn’t sufficiently cover their frequency region (fitting for zeros or poles outside of data frequency region = BAD, prone to errors)</a:t>
            </a:r>
          </a:p>
        </p:txBody>
      </p:sp>
    </p:spTree>
    <p:extLst>
      <p:ext uri="{BB962C8B-B14F-4D97-AF65-F5344CB8AC3E}">
        <p14:creationId xmlns:p14="http://schemas.microsoft.com/office/powerpoint/2010/main" val="31682051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96FBAB-7455-3B48-8BD9-525C94A426F2}"/>
              </a:ext>
            </a:extLst>
          </p:cNvPr>
          <p:cNvPicPr>
            <a:picLocks noChangeAspect="1"/>
          </p:cNvPicPr>
          <p:nvPr/>
        </p:nvPicPr>
        <p:blipFill>
          <a:blip r:embed="rId2"/>
          <a:stretch>
            <a:fillRect/>
          </a:stretch>
        </p:blipFill>
        <p:spPr>
          <a:xfrm>
            <a:off x="3208571" y="3978232"/>
            <a:ext cx="5913913" cy="2636323"/>
          </a:xfrm>
          <a:prstGeom prst="rect">
            <a:avLst/>
          </a:prstGeom>
        </p:spPr>
      </p:pic>
      <p:sp>
        <p:nvSpPr>
          <p:cNvPr id="2" name="Title 1">
            <a:extLst>
              <a:ext uri="{FF2B5EF4-FFF2-40B4-BE49-F238E27FC236}">
                <a16:creationId xmlns:a16="http://schemas.microsoft.com/office/drawing/2014/main" id="{486DC4A2-5134-8B44-BABE-C06818C4E303}"/>
              </a:ext>
            </a:extLst>
          </p:cNvPr>
          <p:cNvSpPr>
            <a:spLocks noGrp="1"/>
          </p:cNvSpPr>
          <p:nvPr>
            <p:ph type="title"/>
          </p:nvPr>
        </p:nvSpPr>
        <p:spPr/>
        <p:txBody>
          <a:bodyPr>
            <a:normAutofit fontScale="90000"/>
          </a:bodyPr>
          <a:lstStyle/>
          <a:p>
            <a:r>
              <a:rPr lang="en-US" dirty="0"/>
              <a:t>II.3 Review of the Circuit: </a:t>
            </a:r>
            <a:r>
              <a:rPr lang="en-US" sz="3100" dirty="0"/>
              <a:t>(d) </a:t>
            </a:r>
            <a:r>
              <a:rPr lang="en-US" sz="2800" dirty="0"/>
              <a:t>The New Low Pass</a:t>
            </a:r>
            <a:endParaRPr lang="en-US" dirty="0"/>
          </a:p>
        </p:txBody>
      </p:sp>
      <p:sp>
        <p:nvSpPr>
          <p:cNvPr id="4" name="Date Placeholder 3">
            <a:extLst>
              <a:ext uri="{FF2B5EF4-FFF2-40B4-BE49-F238E27FC236}">
                <a16:creationId xmlns:a16="http://schemas.microsoft.com/office/drawing/2014/main" id="{B4AA170B-4198-884A-AD5F-1A299305390E}"/>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CD3E9753-0E99-5047-B322-0FAA92ECFF1F}"/>
              </a:ext>
            </a:extLst>
          </p:cNvPr>
          <p:cNvSpPr>
            <a:spLocks noGrp="1"/>
          </p:cNvSpPr>
          <p:nvPr>
            <p:ph type="sldNum" sz="quarter" idx="12"/>
          </p:nvPr>
        </p:nvSpPr>
        <p:spPr/>
        <p:txBody>
          <a:bodyPr/>
          <a:lstStyle/>
          <a:p>
            <a:fld id="{70339496-BD1E-F648-8321-5C9A4B4A55FA}" type="slidenum">
              <a:rPr lang="en-US" smtClean="0"/>
              <a:t>89</a:t>
            </a:fld>
            <a:endParaRPr lang="en-US"/>
          </a:p>
        </p:txBody>
      </p:sp>
      <p:pic>
        <p:nvPicPr>
          <p:cNvPr id="7" name="Picture 6">
            <a:extLst>
              <a:ext uri="{FF2B5EF4-FFF2-40B4-BE49-F238E27FC236}">
                <a16:creationId xmlns:a16="http://schemas.microsoft.com/office/drawing/2014/main" id="{CE2B3385-866D-284D-BB65-939761674A65}"/>
              </a:ext>
            </a:extLst>
          </p:cNvPr>
          <p:cNvPicPr>
            <a:picLocks noChangeAspect="1"/>
          </p:cNvPicPr>
          <p:nvPr/>
        </p:nvPicPr>
        <p:blipFill>
          <a:blip r:embed="rId3"/>
          <a:stretch>
            <a:fillRect/>
          </a:stretch>
        </p:blipFill>
        <p:spPr>
          <a:xfrm>
            <a:off x="123456" y="938153"/>
            <a:ext cx="4021034" cy="3039957"/>
          </a:xfrm>
          <a:prstGeom prst="rect">
            <a:avLst/>
          </a:prstGeom>
        </p:spPr>
      </p:pic>
      <p:pic>
        <p:nvPicPr>
          <p:cNvPr id="9" name="Picture 8" descr="A circuit board&#10;&#10;Description automatically generated">
            <a:extLst>
              <a:ext uri="{FF2B5EF4-FFF2-40B4-BE49-F238E27FC236}">
                <a16:creationId xmlns:a16="http://schemas.microsoft.com/office/drawing/2014/main" id="{0DC4DC68-3A41-AE46-9F53-8936F6842EFB}"/>
              </a:ext>
            </a:extLst>
          </p:cNvPr>
          <p:cNvPicPr>
            <a:picLocks noChangeAspect="1"/>
          </p:cNvPicPr>
          <p:nvPr/>
        </p:nvPicPr>
        <p:blipFill>
          <a:blip r:embed="rId4"/>
          <a:stretch>
            <a:fillRect/>
          </a:stretch>
        </p:blipFill>
        <p:spPr>
          <a:xfrm>
            <a:off x="5403271" y="711946"/>
            <a:ext cx="3657602" cy="2947334"/>
          </a:xfrm>
          <a:prstGeom prst="rect">
            <a:avLst/>
          </a:prstGeom>
        </p:spPr>
      </p:pic>
      <p:sp>
        <p:nvSpPr>
          <p:cNvPr id="10" name="TextBox 9">
            <a:extLst>
              <a:ext uri="{FF2B5EF4-FFF2-40B4-BE49-F238E27FC236}">
                <a16:creationId xmlns:a16="http://schemas.microsoft.com/office/drawing/2014/main" id="{EF073660-794E-4745-9AE2-9C1B09A18568}"/>
              </a:ext>
            </a:extLst>
          </p:cNvPr>
          <p:cNvSpPr txBox="1"/>
          <p:nvPr/>
        </p:nvSpPr>
        <p:spPr>
          <a:xfrm>
            <a:off x="0" y="558140"/>
            <a:ext cx="5890161" cy="369332"/>
          </a:xfrm>
          <a:prstGeom prst="rect">
            <a:avLst/>
          </a:prstGeom>
          <a:noFill/>
        </p:spPr>
        <p:txBody>
          <a:bodyPr wrap="square" rtlCol="0">
            <a:spAutoFit/>
          </a:bodyPr>
          <a:lstStyle/>
          <a:p>
            <a:r>
              <a:rPr lang="en-US" dirty="0"/>
              <a:t>Another documentation doozy… images from </a:t>
            </a:r>
            <a:r>
              <a:rPr lang="en-US" dirty="0">
                <a:hlinkClick r:id="rId5"/>
              </a:rPr>
              <a:t>E1600252</a:t>
            </a:r>
            <a:endParaRPr lang="en-US" dirty="0"/>
          </a:p>
        </p:txBody>
      </p:sp>
      <p:sp>
        <p:nvSpPr>
          <p:cNvPr id="17" name="TextBox 16">
            <a:extLst>
              <a:ext uri="{FF2B5EF4-FFF2-40B4-BE49-F238E27FC236}">
                <a16:creationId xmlns:a16="http://schemas.microsoft.com/office/drawing/2014/main" id="{25CC58FC-B243-4746-83CE-39DF8DB8A9BB}"/>
              </a:ext>
            </a:extLst>
          </p:cNvPr>
          <p:cNvSpPr txBox="1"/>
          <p:nvPr/>
        </p:nvSpPr>
        <p:spPr>
          <a:xfrm>
            <a:off x="47502" y="4251368"/>
            <a:ext cx="3087584" cy="2308324"/>
          </a:xfrm>
          <a:prstGeom prst="rect">
            <a:avLst/>
          </a:prstGeom>
          <a:noFill/>
        </p:spPr>
        <p:txBody>
          <a:bodyPr wrap="square" rtlCol="0">
            <a:spAutoFit/>
          </a:bodyPr>
          <a:lstStyle/>
          <a:p>
            <a:r>
              <a:rPr lang="en-US" sz="1600" dirty="0">
                <a:solidFill>
                  <a:schemeClr val="bg1">
                    <a:lumMod val="50000"/>
                  </a:schemeClr>
                </a:solidFill>
              </a:rPr>
              <a:t>Seriously: While I chide Rich Abbott for his documentation, this change is indicative of his true engineering brilliance, and artistic mastery of circuits.</a:t>
            </a:r>
          </a:p>
          <a:p>
            <a:r>
              <a:rPr lang="en-US" sz="1600" dirty="0">
                <a:solidFill>
                  <a:schemeClr val="bg1">
                    <a:lumMod val="50000"/>
                  </a:schemeClr>
                </a:solidFill>
              </a:rPr>
              <a:t>He’s a busy man, just getting the job *done*.</a:t>
            </a:r>
          </a:p>
          <a:p>
            <a:r>
              <a:rPr lang="en-US" sz="1600" dirty="0">
                <a:solidFill>
                  <a:schemeClr val="bg1">
                    <a:lumMod val="50000"/>
                  </a:schemeClr>
                </a:solidFill>
              </a:rPr>
              <a:t>It’s *literally* only us who care at this level.</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6960B56-E355-A241-8FD0-1B2D0603B710}"/>
                  </a:ext>
                </a:extLst>
              </p:cNvPr>
              <p:cNvSpPr txBox="1"/>
              <p:nvPr/>
            </p:nvSpPr>
            <p:spPr>
              <a:xfrm>
                <a:off x="3259779" y="4126676"/>
                <a:ext cx="4530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𝐹𝑖𝑛</m:t>
                          </m:r>
                        </m:sub>
                      </m:sSub>
                    </m:oMath>
                  </m:oMathPara>
                </a14:m>
                <a:endParaRPr lang="en-US" dirty="0">
                  <a:solidFill>
                    <a:schemeClr val="accent6"/>
                  </a:solidFill>
                </a:endParaRPr>
              </a:p>
            </p:txBody>
          </p:sp>
        </mc:Choice>
        <mc:Fallback xmlns="">
          <p:sp>
            <p:nvSpPr>
              <p:cNvPr id="13" name="TextBox 12">
                <a:extLst>
                  <a:ext uri="{FF2B5EF4-FFF2-40B4-BE49-F238E27FC236}">
                    <a16:creationId xmlns:a16="http://schemas.microsoft.com/office/drawing/2014/main" id="{A6960B56-E355-A241-8FD0-1B2D0603B710}"/>
                  </a:ext>
                </a:extLst>
              </p:cNvPr>
              <p:cNvSpPr txBox="1">
                <a:spLocks noRot="1" noChangeAspect="1" noMove="1" noResize="1" noEditPoints="1" noAdjustHandles="1" noChangeArrowheads="1" noChangeShapeType="1" noTextEdit="1"/>
              </p:cNvSpPr>
              <p:nvPr/>
            </p:nvSpPr>
            <p:spPr>
              <a:xfrm>
                <a:off x="3259779" y="4126676"/>
                <a:ext cx="453073" cy="276999"/>
              </a:xfrm>
              <a:prstGeom prst="rect">
                <a:avLst/>
              </a:prstGeom>
              <a:blipFill>
                <a:blip r:embed="rId6"/>
                <a:stretch>
                  <a:fillRect l="-11111" r="-277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F7445D-00B2-DC45-A5CD-BBCE235C29C8}"/>
                  </a:ext>
                </a:extLst>
              </p:cNvPr>
              <p:cNvSpPr txBox="1"/>
              <p:nvPr/>
            </p:nvSpPr>
            <p:spPr>
              <a:xfrm>
                <a:off x="8575511" y="4136572"/>
                <a:ext cx="5684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𝐹𝑜𝑢𝑡</m:t>
                          </m:r>
                        </m:sub>
                      </m:sSub>
                    </m:oMath>
                  </m:oMathPara>
                </a14:m>
                <a:endParaRPr lang="en-US" dirty="0">
                  <a:solidFill>
                    <a:schemeClr val="accent6"/>
                  </a:solidFill>
                </a:endParaRPr>
              </a:p>
            </p:txBody>
          </p:sp>
        </mc:Choice>
        <mc:Fallback xmlns="">
          <p:sp>
            <p:nvSpPr>
              <p:cNvPr id="14" name="TextBox 13">
                <a:extLst>
                  <a:ext uri="{FF2B5EF4-FFF2-40B4-BE49-F238E27FC236}">
                    <a16:creationId xmlns:a16="http://schemas.microsoft.com/office/drawing/2014/main" id="{92F7445D-00B2-DC45-A5CD-BBCE235C29C8}"/>
                  </a:ext>
                </a:extLst>
              </p:cNvPr>
              <p:cNvSpPr txBox="1">
                <a:spLocks noRot="1" noChangeAspect="1" noMove="1" noResize="1" noEditPoints="1" noAdjustHandles="1" noChangeArrowheads="1" noChangeShapeType="1" noTextEdit="1"/>
              </p:cNvSpPr>
              <p:nvPr/>
            </p:nvSpPr>
            <p:spPr>
              <a:xfrm>
                <a:off x="8575511" y="4136572"/>
                <a:ext cx="568489" cy="276999"/>
              </a:xfrm>
              <a:prstGeom prst="rect">
                <a:avLst/>
              </a:prstGeom>
              <a:blipFill>
                <a:blip r:embed="rId7"/>
                <a:stretch>
                  <a:fillRect l="-6522" b="-8696"/>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FA4D0E74-2336-944C-9F0F-7BCA885A2EF3}"/>
              </a:ext>
            </a:extLst>
          </p:cNvPr>
          <p:cNvSpPr/>
          <p:nvPr/>
        </p:nvSpPr>
        <p:spPr>
          <a:xfrm>
            <a:off x="7620339" y="5191887"/>
            <a:ext cx="1351845" cy="830997"/>
          </a:xfrm>
          <a:prstGeom prst="rect">
            <a:avLst/>
          </a:prstGeom>
        </p:spPr>
        <p:txBody>
          <a:bodyPr wrap="none">
            <a:spAutoFit/>
          </a:bodyPr>
          <a:lstStyle/>
          <a:p>
            <a:r>
              <a:rPr lang="en-US" sz="2400" b="1" dirty="0"/>
              <a:t>Redlines </a:t>
            </a:r>
          </a:p>
          <a:p>
            <a:r>
              <a:rPr lang="en-US" sz="2400" b="1" dirty="0"/>
              <a:t>re-drawn</a:t>
            </a:r>
          </a:p>
        </p:txBody>
      </p:sp>
    </p:spTree>
    <p:extLst>
      <p:ext uri="{BB962C8B-B14F-4D97-AF65-F5344CB8AC3E}">
        <p14:creationId xmlns:p14="http://schemas.microsoft.com/office/powerpoint/2010/main" val="3927046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96D6-125B-5349-8E5B-577B93B38699}"/>
              </a:ext>
            </a:extLst>
          </p:cNvPr>
          <p:cNvSpPr>
            <a:spLocks noGrp="1"/>
          </p:cNvSpPr>
          <p:nvPr>
            <p:ph type="title"/>
          </p:nvPr>
        </p:nvSpPr>
        <p:spPr>
          <a:xfrm>
            <a:off x="0" y="-18661"/>
            <a:ext cx="9144000" cy="746449"/>
          </a:xfrm>
        </p:spPr>
        <p:txBody>
          <a:bodyPr>
            <a:normAutofit fontScale="90000"/>
          </a:bodyPr>
          <a:lstStyle/>
          <a:p>
            <a:r>
              <a:rPr lang="en-US" dirty="0"/>
              <a:t>I.2 Review of where we were before starting </a:t>
            </a:r>
          </a:p>
        </p:txBody>
      </p:sp>
      <p:sp>
        <p:nvSpPr>
          <p:cNvPr id="3" name="Content Placeholder 2">
            <a:extLst>
              <a:ext uri="{FF2B5EF4-FFF2-40B4-BE49-F238E27FC236}">
                <a16:creationId xmlns:a16="http://schemas.microsoft.com/office/drawing/2014/main" id="{26D85D7F-ED86-0843-B260-D296CE473B86}"/>
              </a:ext>
            </a:extLst>
          </p:cNvPr>
          <p:cNvSpPr>
            <a:spLocks noGrp="1"/>
          </p:cNvSpPr>
          <p:nvPr>
            <p:ph idx="1"/>
          </p:nvPr>
        </p:nvSpPr>
        <p:spPr>
          <a:xfrm>
            <a:off x="213757" y="2350049"/>
            <a:ext cx="8752114" cy="4281054"/>
          </a:xfrm>
        </p:spPr>
        <p:txBody>
          <a:bodyPr>
            <a:normAutofit fontScale="47500" lnSpcReduction="20000"/>
          </a:bodyPr>
          <a:lstStyle/>
          <a:p>
            <a:r>
              <a:rPr lang="en-US" sz="2700" dirty="0"/>
              <a:t>During O1 and O2, we were using all ETMY stages for the DARM actuators, the UIM included.</a:t>
            </a:r>
          </a:p>
          <a:p>
            <a:r>
              <a:rPr lang="en-US" sz="2700" dirty="0"/>
              <a:t>We updated the low-pass compensation filters on ETMY based on fit to measurements </a:t>
            </a:r>
            <a:r>
              <a:rPr lang="en-US" sz="2700" dirty="0">
                <a:hlinkClick r:id="rId2"/>
              </a:rPr>
              <a:t>[LHO:21283],</a:t>
            </a:r>
            <a:r>
              <a:rPr lang="en-US" sz="2700" dirty="0"/>
              <a:t> but we only used the “DTT measurements with the coil driver monitor circuits” technique, which are insensitive to the 85:300 </a:t>
            </a:r>
            <a:r>
              <a:rPr lang="en-US" sz="2700" dirty="0" err="1"/>
              <a:t>zero:pole</a:t>
            </a:r>
            <a:r>
              <a:rPr lang="en-US" sz="2700" dirty="0"/>
              <a:t> pair which results from the output impedance network </a:t>
            </a:r>
            <a:r>
              <a:rPr lang="en-US" sz="2700" dirty="0">
                <a:hlinkClick r:id="rId3"/>
              </a:rPr>
              <a:t>[LHO:21142],</a:t>
            </a:r>
            <a:r>
              <a:rPr lang="en-US" sz="2700" dirty="0"/>
              <a:t> and we ran out of time (remember GW150914?), so we didn’t update the </a:t>
            </a:r>
            <a:r>
              <a:rPr lang="en-US" sz="2700" dirty="0" err="1"/>
              <a:t>antiAcq</a:t>
            </a:r>
            <a:r>
              <a:rPr lang="en-US" sz="2700" dirty="0"/>
              <a:t> filter.</a:t>
            </a:r>
          </a:p>
          <a:p>
            <a:r>
              <a:rPr lang="en-US" sz="2700" dirty="0"/>
              <a:t>We ran in ETMY, UIM, State 1 for all of O1 and O2, so the updates didn’t actually matter (Sorry Darkhan!).</a:t>
            </a:r>
          </a:p>
          <a:p>
            <a:r>
              <a:rPr lang="en-US" sz="2700" dirty="0"/>
              <a:t>In Jan 2019, 4 months before O3, we made the switch to using all ETMX stages for the DARM actuator. </a:t>
            </a:r>
          </a:p>
          <a:p>
            <a:r>
              <a:rPr lang="en-US" sz="2700" dirty="0"/>
              <a:t>The UIM electronics were fully measured in analog on Feb 03 2019 (yes, a Sunday!), by Rich Abbott and Jeff Kissel. Rich was unconvinced that we needed the differential driver full setup as described in </a:t>
            </a:r>
            <a:r>
              <a:rPr lang="en-US" sz="2700" dirty="0">
                <a:hlinkClick r:id="rId4"/>
              </a:rPr>
              <a:t>D1900027</a:t>
            </a:r>
            <a:r>
              <a:rPr lang="en-US" sz="2700" dirty="0"/>
              <a:t>, so we did some sort of single-ended, direct via clip-leads measurement </a:t>
            </a:r>
            <a:r>
              <a:rPr lang="en-US" sz="2700" dirty="0">
                <a:hlinkClick r:id="rId5"/>
              </a:rPr>
              <a:t>[LHO:46927]</a:t>
            </a:r>
            <a:r>
              <a:rPr lang="en-US" sz="2700" dirty="0">
                <a:solidFill>
                  <a:schemeClr val="bg1">
                    <a:lumMod val="50000"/>
                  </a:schemeClr>
                </a:solidFill>
              </a:rPr>
              <a:t> (this becomes important later).</a:t>
            </a:r>
          </a:p>
          <a:p>
            <a:r>
              <a:rPr lang="en-US" sz="2700" dirty="0"/>
              <a:t>Lilli tried to fit the State 1 data, but they didn’t make any sense to us at the time </a:t>
            </a:r>
            <a:r>
              <a:rPr lang="en-US" sz="2700" dirty="0">
                <a:hlinkClick r:id="rId6"/>
              </a:rPr>
              <a:t>[LHO:47195].</a:t>
            </a:r>
            <a:endParaRPr lang="en-US" sz="2700" dirty="0">
              <a:solidFill>
                <a:schemeClr val="bg1">
                  <a:lumMod val="50000"/>
                </a:schemeClr>
              </a:solidFill>
            </a:endParaRPr>
          </a:p>
          <a:p>
            <a:r>
              <a:rPr lang="en-US" sz="2700" dirty="0"/>
              <a:t>We did take the DTT data on Feb 07 2019 to update the low pass compensation, but never got to processing it.</a:t>
            </a:r>
          </a:p>
          <a:p>
            <a:r>
              <a:rPr lang="en-US" sz="2700" dirty="0"/>
              <a:t>Because of confusion about the results in the State 1 measurements, and because the UIM was low priority, we just chose not to update anything: </a:t>
            </a:r>
            <a:r>
              <a:rPr lang="en-US" sz="2700" dirty="0">
                <a:hlinkClick r:id="rId7"/>
              </a:rPr>
              <a:t>[LHO:47167].</a:t>
            </a:r>
            <a:r>
              <a:rPr lang="en-US" sz="2700" dirty="0"/>
              <a:t> (Remember ER14 and how there was systematic error everywhere </a:t>
            </a:r>
            <a:r>
              <a:rPr lang="en-US" sz="2700" dirty="0">
                <a:hlinkClick r:id="rId8"/>
              </a:rPr>
              <a:t>[LHO:47378]</a:t>
            </a:r>
            <a:r>
              <a:rPr lang="en-US" sz="2700" dirty="0"/>
              <a:t> ?)</a:t>
            </a:r>
          </a:p>
          <a:p>
            <a:r>
              <a:rPr lang="en-US" sz="2700" dirty="0"/>
              <a:t>Flash-forward to Nov 27 2019, we got suspicious of DAC quantization noise </a:t>
            </a:r>
            <a:r>
              <a:rPr lang="en-US" sz="2700" dirty="0">
                <a:hlinkClick r:id="rId9"/>
              </a:rPr>
              <a:t>[LHO:53376]</a:t>
            </a:r>
            <a:r>
              <a:rPr lang="en-US" sz="2700" dirty="0"/>
              <a:t>, and switched the ETMX UIM driver to State 2 </a:t>
            </a:r>
            <a:r>
              <a:rPr lang="en-US" sz="2700" dirty="0">
                <a:hlinkClick r:id="rId10"/>
              </a:rPr>
              <a:t>[LHO:53528]</a:t>
            </a:r>
            <a:r>
              <a:rPr lang="en-US" sz="2700" dirty="0"/>
              <a:t>, forgetting the terrible state of the compensation, and assuming “the UIM doesn’t matter.”</a:t>
            </a:r>
          </a:p>
          <a:p>
            <a:r>
              <a:rPr lang="en-US" sz="2700" dirty="0"/>
              <a:t>Only 6 days later on Dec 03 2019 (and thus in between regular calibration sweeps), we reverted back to State 1 </a:t>
            </a:r>
            <a:r>
              <a:rPr lang="en-US" sz="2700" dirty="0">
                <a:hlinkClick r:id="rId11"/>
              </a:rPr>
              <a:t>[LHO:53652]</a:t>
            </a:r>
            <a:r>
              <a:rPr lang="en-US" sz="2700" dirty="0"/>
              <a:t>.</a:t>
            </a:r>
          </a:p>
          <a:p>
            <a:r>
              <a:rPr lang="en-US" sz="2700" b="1" dirty="0"/>
              <a:t>The switch happened between two regular actuator sweeps (taken on 2019-11-11 and 2019-12-04), so there for we must model what the systematic error with the measurements we have (namely, the Feb 03 2019 data) for this 6 day period, in which -- of course – there lies </a:t>
            </a:r>
            <a:r>
              <a:rPr lang="en-US" sz="2700" b="1" dirty="0">
                <a:hlinkClick r:id="rId12"/>
              </a:rPr>
              <a:t>GW191129</a:t>
            </a:r>
            <a:r>
              <a:rPr lang="en-US" sz="2700" b="1" dirty="0"/>
              <a:t>.</a:t>
            </a:r>
          </a:p>
          <a:p>
            <a:endParaRPr lang="en-US" sz="2500" dirty="0"/>
          </a:p>
          <a:p>
            <a:endParaRPr lang="en-US" sz="2400" dirty="0"/>
          </a:p>
        </p:txBody>
      </p:sp>
      <p:sp>
        <p:nvSpPr>
          <p:cNvPr id="4" name="Date Placeholder 3">
            <a:extLst>
              <a:ext uri="{FF2B5EF4-FFF2-40B4-BE49-F238E27FC236}">
                <a16:creationId xmlns:a16="http://schemas.microsoft.com/office/drawing/2014/main" id="{A336AB33-79FB-704A-A76E-2E149405A883}"/>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36565B8F-448B-854D-B9D4-87F445D1D538}"/>
              </a:ext>
            </a:extLst>
          </p:cNvPr>
          <p:cNvSpPr>
            <a:spLocks noGrp="1"/>
          </p:cNvSpPr>
          <p:nvPr>
            <p:ph type="sldNum" sz="quarter" idx="12"/>
          </p:nvPr>
        </p:nvSpPr>
        <p:spPr/>
        <p:txBody>
          <a:bodyPr/>
          <a:lstStyle/>
          <a:p>
            <a:fld id="{70339496-BD1E-F648-8321-5C9A4B4A55FA}" type="slidenum">
              <a:rPr lang="en-US" smtClean="0"/>
              <a:t>9</a:t>
            </a:fld>
            <a:endParaRPr lang="en-US" dirty="0"/>
          </a:p>
        </p:txBody>
      </p:sp>
      <p:pic>
        <p:nvPicPr>
          <p:cNvPr id="7" name="Picture 6">
            <a:extLst>
              <a:ext uri="{FF2B5EF4-FFF2-40B4-BE49-F238E27FC236}">
                <a16:creationId xmlns:a16="http://schemas.microsoft.com/office/drawing/2014/main" id="{77371185-BB34-EA43-8D67-AAAF220C88DB}"/>
              </a:ext>
            </a:extLst>
          </p:cNvPr>
          <p:cNvPicPr>
            <a:picLocks noChangeAspect="1"/>
          </p:cNvPicPr>
          <p:nvPr/>
        </p:nvPicPr>
        <p:blipFill>
          <a:blip r:embed="rId13"/>
          <a:stretch>
            <a:fillRect/>
          </a:stretch>
        </p:blipFill>
        <p:spPr>
          <a:xfrm>
            <a:off x="1626924" y="517506"/>
            <a:ext cx="6008914" cy="1796316"/>
          </a:xfrm>
          <a:prstGeom prst="rect">
            <a:avLst/>
          </a:prstGeom>
        </p:spPr>
      </p:pic>
    </p:spTree>
    <p:extLst>
      <p:ext uri="{BB962C8B-B14F-4D97-AF65-F5344CB8AC3E}">
        <p14:creationId xmlns:p14="http://schemas.microsoft.com/office/powerpoint/2010/main" val="23946825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EDAEC97-2335-4143-A40C-6222216E1C1D}"/>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DEEA81F5-2954-B343-AF42-0C57BE00D8D7}"/>
              </a:ext>
            </a:extLst>
          </p:cNvPr>
          <p:cNvSpPr>
            <a:spLocks noGrp="1"/>
          </p:cNvSpPr>
          <p:nvPr>
            <p:ph type="sldNum" sz="quarter" idx="12"/>
          </p:nvPr>
        </p:nvSpPr>
        <p:spPr/>
        <p:txBody>
          <a:bodyPr/>
          <a:lstStyle/>
          <a:p>
            <a:fld id="{70339496-BD1E-F648-8321-5C9A4B4A55FA}" type="slidenum">
              <a:rPr lang="en-US" smtClean="0"/>
              <a:t>90</a:t>
            </a:fld>
            <a:endParaRPr lang="en-US"/>
          </a:p>
        </p:txBody>
      </p:sp>
      <p:sp>
        <p:nvSpPr>
          <p:cNvPr id="6" name="Title 1">
            <a:extLst>
              <a:ext uri="{FF2B5EF4-FFF2-40B4-BE49-F238E27FC236}">
                <a16:creationId xmlns:a16="http://schemas.microsoft.com/office/drawing/2014/main" id="{86AAE2C8-BCBC-934F-B38A-6AC05B7A26FA}"/>
              </a:ext>
            </a:extLst>
          </p:cNvPr>
          <p:cNvSpPr>
            <a:spLocks noGrp="1"/>
          </p:cNvSpPr>
          <p:nvPr>
            <p:ph type="title"/>
          </p:nvPr>
        </p:nvSpPr>
        <p:spPr>
          <a:xfrm>
            <a:off x="0" y="1"/>
            <a:ext cx="9144000" cy="691376"/>
          </a:xfrm>
        </p:spPr>
        <p:txBody>
          <a:bodyPr>
            <a:normAutofit fontScale="90000"/>
          </a:bodyPr>
          <a:lstStyle/>
          <a:p>
            <a:r>
              <a:rPr lang="en-US" dirty="0"/>
              <a:t>II.3 Review of the Circuit: </a:t>
            </a:r>
            <a:r>
              <a:rPr lang="en-US" sz="3100" dirty="0"/>
              <a:t>(d) </a:t>
            </a:r>
            <a:r>
              <a:rPr lang="en-US" sz="2800" dirty="0"/>
              <a:t>The New Low Pass</a:t>
            </a:r>
            <a:endParaRPr lang="en-US" dirty="0"/>
          </a:p>
        </p:txBody>
      </p:sp>
      <p:pic>
        <p:nvPicPr>
          <p:cNvPr id="8" name="Picture 7">
            <a:extLst>
              <a:ext uri="{FF2B5EF4-FFF2-40B4-BE49-F238E27FC236}">
                <a16:creationId xmlns:a16="http://schemas.microsoft.com/office/drawing/2014/main" id="{5BAD7441-3578-AB4F-AFBA-02CE65406BE2}"/>
              </a:ext>
            </a:extLst>
          </p:cNvPr>
          <p:cNvPicPr>
            <a:picLocks noChangeAspect="1"/>
          </p:cNvPicPr>
          <p:nvPr/>
        </p:nvPicPr>
        <p:blipFill>
          <a:blip r:embed="rId2"/>
          <a:stretch>
            <a:fillRect/>
          </a:stretch>
        </p:blipFill>
        <p:spPr>
          <a:xfrm>
            <a:off x="4017076" y="789460"/>
            <a:ext cx="4780484" cy="1775609"/>
          </a:xfrm>
          <a:prstGeom prst="rect">
            <a:avLst/>
          </a:prstGeom>
        </p:spPr>
      </p:pic>
      <p:sp>
        <p:nvSpPr>
          <p:cNvPr id="9" name="Rectangle 8">
            <a:extLst>
              <a:ext uri="{FF2B5EF4-FFF2-40B4-BE49-F238E27FC236}">
                <a16:creationId xmlns:a16="http://schemas.microsoft.com/office/drawing/2014/main" id="{B3102D12-1AC1-C54D-8539-CA5577C4CCEE}"/>
              </a:ext>
            </a:extLst>
          </p:cNvPr>
          <p:cNvSpPr/>
          <p:nvPr/>
        </p:nvSpPr>
        <p:spPr>
          <a:xfrm>
            <a:off x="198262" y="774268"/>
            <a:ext cx="3589967" cy="1754326"/>
          </a:xfrm>
          <a:prstGeom prst="rect">
            <a:avLst/>
          </a:prstGeom>
        </p:spPr>
        <p:txBody>
          <a:bodyPr wrap="square">
            <a:spAutoFit/>
          </a:bodyPr>
          <a:lstStyle/>
          <a:p>
            <a:pPr algn="r"/>
            <a:r>
              <a:rPr lang="en-US" dirty="0"/>
              <a:t>Redlines re-drawn again, shown with functionally equivalent design intent as an inverting op-amp.</a:t>
            </a:r>
          </a:p>
          <a:p>
            <a:pPr algn="r"/>
            <a:endParaRPr lang="en-US" dirty="0"/>
          </a:p>
          <a:p>
            <a:pPr algn="r"/>
            <a:endParaRPr lang="en-US" dirty="0"/>
          </a:p>
          <a:p>
            <a:r>
              <a:rPr lang="en-US" dirty="0"/>
              <a:t>Now “easy” to analyze: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5B1EBA-8539-5A44-ACF2-F31761CDDBE8}"/>
                  </a:ext>
                </a:extLst>
              </p:cNvPr>
              <p:cNvSpPr txBox="1"/>
              <p:nvPr/>
            </p:nvSpPr>
            <p:spPr>
              <a:xfrm>
                <a:off x="4138554" y="979715"/>
                <a:ext cx="4530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𝐹𝑖𝑛</m:t>
                          </m:r>
                        </m:sub>
                      </m:sSub>
                    </m:oMath>
                  </m:oMathPara>
                </a14:m>
                <a:endParaRPr lang="en-US" dirty="0">
                  <a:solidFill>
                    <a:schemeClr val="accent6"/>
                  </a:solidFill>
                </a:endParaRPr>
              </a:p>
            </p:txBody>
          </p:sp>
        </mc:Choice>
        <mc:Fallback xmlns="">
          <p:sp>
            <p:nvSpPr>
              <p:cNvPr id="10" name="TextBox 9">
                <a:extLst>
                  <a:ext uri="{FF2B5EF4-FFF2-40B4-BE49-F238E27FC236}">
                    <a16:creationId xmlns:a16="http://schemas.microsoft.com/office/drawing/2014/main" id="{625B1EBA-8539-5A44-ACF2-F31761CDDBE8}"/>
                  </a:ext>
                </a:extLst>
              </p:cNvPr>
              <p:cNvSpPr txBox="1">
                <a:spLocks noRot="1" noChangeAspect="1" noMove="1" noResize="1" noEditPoints="1" noAdjustHandles="1" noChangeArrowheads="1" noChangeShapeType="1" noTextEdit="1"/>
              </p:cNvSpPr>
              <p:nvPr/>
            </p:nvSpPr>
            <p:spPr>
              <a:xfrm>
                <a:off x="4138554" y="979715"/>
                <a:ext cx="453073" cy="276999"/>
              </a:xfrm>
              <a:prstGeom prst="rect">
                <a:avLst/>
              </a:prstGeom>
              <a:blipFill>
                <a:blip r:embed="rId3"/>
                <a:stretch>
                  <a:fillRect l="-810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B6A1758-C1B0-1D48-8488-0BC9A1E330BA}"/>
                  </a:ext>
                </a:extLst>
              </p:cNvPr>
              <p:cNvSpPr txBox="1"/>
              <p:nvPr/>
            </p:nvSpPr>
            <p:spPr>
              <a:xfrm>
                <a:off x="8340439" y="1001486"/>
                <a:ext cx="5684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𝑉</m:t>
                          </m:r>
                        </m:e>
                        <m:sub>
                          <m:r>
                            <a:rPr lang="en-US" b="0" i="1" smtClean="0">
                              <a:solidFill>
                                <a:schemeClr val="accent6"/>
                              </a:solidFill>
                              <a:latin typeface="Cambria Math" panose="02040503050406030204" pitchFamily="18" charset="0"/>
                            </a:rPr>
                            <m:t>𝐹𝑜𝑢𝑡</m:t>
                          </m:r>
                        </m:sub>
                      </m:sSub>
                    </m:oMath>
                  </m:oMathPara>
                </a14:m>
                <a:endParaRPr lang="en-US" dirty="0">
                  <a:solidFill>
                    <a:schemeClr val="accent6"/>
                  </a:solidFill>
                </a:endParaRPr>
              </a:p>
            </p:txBody>
          </p:sp>
        </mc:Choice>
        <mc:Fallback xmlns="">
          <p:sp>
            <p:nvSpPr>
              <p:cNvPr id="11" name="TextBox 10">
                <a:extLst>
                  <a:ext uri="{FF2B5EF4-FFF2-40B4-BE49-F238E27FC236}">
                    <a16:creationId xmlns:a16="http://schemas.microsoft.com/office/drawing/2014/main" id="{DB6A1758-C1B0-1D48-8488-0BC9A1E330BA}"/>
                  </a:ext>
                </a:extLst>
              </p:cNvPr>
              <p:cNvSpPr txBox="1">
                <a:spLocks noRot="1" noChangeAspect="1" noMove="1" noResize="1" noEditPoints="1" noAdjustHandles="1" noChangeArrowheads="1" noChangeShapeType="1" noTextEdit="1"/>
              </p:cNvSpPr>
              <p:nvPr/>
            </p:nvSpPr>
            <p:spPr>
              <a:xfrm>
                <a:off x="8340439" y="1001486"/>
                <a:ext cx="568489" cy="276999"/>
              </a:xfrm>
              <a:prstGeom prst="rect">
                <a:avLst/>
              </a:prstGeom>
              <a:blipFill>
                <a:blip r:embed="rId4"/>
                <a:stretch>
                  <a:fillRect l="-8889" r="-222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3724D95-00B8-B149-8628-3458D2831BE7}"/>
                  </a:ext>
                </a:extLst>
              </p:cNvPr>
              <p:cNvSpPr txBox="1"/>
              <p:nvPr/>
            </p:nvSpPr>
            <p:spPr>
              <a:xfrm>
                <a:off x="243445" y="3675415"/>
                <a:ext cx="4233531" cy="586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𝐹𝑜𝑢𝑡</m:t>
                              </m:r>
                            </m:sub>
                          </m:sSub>
                        </m:num>
                        <m:den>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𝐹𝑖𝑛</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2</m:t>
                              </m:r>
                            </m:sub>
                          </m:sSub>
                        </m:den>
                      </m:f>
                      <m:r>
                        <a:rPr lang="en-US" b="0" i="1" smtClean="0">
                          <a:latin typeface="Cambria Math" panose="02040503050406030204" pitchFamily="18" charset="0"/>
                        </a:rPr>
                        <m:t>=</m:t>
                      </m:r>
                      <m:r>
                        <a:rPr lang="en-US" b="0" i="1" smtClean="0">
                          <a:solidFill>
                            <a:srgbClr val="7030A0"/>
                          </a:solidFill>
                          <a:latin typeface="Cambria Math" panose="02040503050406030204" pitchFamily="18" charset="0"/>
                        </a:rPr>
                        <m:t>−</m:t>
                      </m:r>
                      <m:f>
                        <m:fPr>
                          <m:ctrlPr>
                            <a:rPr lang="en-US" b="0" i="1" smtClean="0">
                              <a:solidFill>
                                <a:srgbClr val="7030A0"/>
                              </a:solidFill>
                              <a:latin typeface="Cambria Math" panose="02040503050406030204" pitchFamily="18" charset="0"/>
                            </a:rPr>
                          </m:ctrlPr>
                        </m:fPr>
                        <m:num>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𝑅</m:t>
                              </m:r>
                            </m:e>
                            <m:sub>
                              <m:r>
                                <a:rPr lang="en-US" i="1">
                                  <a:solidFill>
                                    <a:srgbClr val="7030A0"/>
                                  </a:solidFill>
                                  <a:latin typeface="Cambria Math" panose="02040503050406030204" pitchFamily="18" charset="0"/>
                                </a:rPr>
                                <m:t>1</m:t>
                              </m:r>
                            </m:sub>
                          </m:sSub>
                        </m:num>
                        <m:den>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2</m:t>
                              </m:r>
                            </m:sub>
                          </m:sSub>
                        </m:den>
                      </m:f>
                      <m:f>
                        <m:fPr>
                          <m:ctrlPr>
                            <a:rPr lang="en-US" i="1">
                              <a:latin typeface="Cambria Math" panose="02040503050406030204" pitchFamily="18" charset="0"/>
                            </a:rPr>
                          </m:ctrlPr>
                        </m:fPr>
                        <m:num>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sSub>
                                <m:sSubPr>
                                  <m:ctrlPr>
                                    <a:rPr lang="en-US" i="1" smtClean="0">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𝑅</m:t>
                                  </m:r>
                                </m:e>
                                <m:sub>
                                  <m:r>
                                    <a:rPr lang="en-US" i="1">
                                      <a:solidFill>
                                        <a:schemeClr val="accent6"/>
                                      </a:solidFill>
                                      <a:latin typeface="Cambria Math" panose="02040503050406030204" pitchFamily="18" charset="0"/>
                                      <a:ea typeface="Cambria Math" panose="02040503050406030204" pitchFamily="18" charset="0"/>
                                    </a:rPr>
                                    <m:t>𝑛</m:t>
                                  </m:r>
                                </m:sub>
                              </m:sSub>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𝐶</m:t>
                                  </m:r>
                                </m:e>
                                <m:sub>
                                  <m:r>
                                    <a:rPr lang="en-US" i="1">
                                      <a:solidFill>
                                        <a:schemeClr val="accent6"/>
                                      </a:solidFill>
                                      <a:latin typeface="Cambria Math" panose="02040503050406030204" pitchFamily="18" charset="0"/>
                                      <a:ea typeface="Cambria Math" panose="02040503050406030204" pitchFamily="18" charset="0"/>
                                    </a:rPr>
                                    <m:t>4</m:t>
                                  </m:r>
                                </m:sub>
                              </m:sSub>
                            </m:e>
                          </m:d>
                        </m:num>
                        <m:den>
                          <m:r>
                            <a:rPr lang="en-US" i="1">
                              <a:latin typeface="Cambria Math" panose="02040503050406030204" pitchFamily="18" charset="0"/>
                            </a:rPr>
                            <m:t>(1+</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d>
                            <m:dPr>
                              <m:ctrlPr>
                                <a:rPr lang="en-US" i="1" smtClean="0">
                                  <a:solidFill>
                                    <a:schemeClr val="accent2"/>
                                  </a:solidFill>
                                  <a:latin typeface="Cambria Math" panose="02040503050406030204" pitchFamily="18" charset="0"/>
                                  <a:ea typeface="Cambria Math" panose="02040503050406030204" pitchFamily="18" charset="0"/>
                                </a:rPr>
                              </m:ctrlPr>
                            </m:dPr>
                            <m:e>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1</m:t>
                                  </m:r>
                                </m:sub>
                              </m:sSub>
                              <m:r>
                                <a:rPr lang="en-US" i="1">
                                  <a:solidFill>
                                    <a:schemeClr val="accent2"/>
                                  </a:solidFill>
                                  <a:latin typeface="Cambria Math" panose="02040503050406030204" pitchFamily="18" charset="0"/>
                                  <a:ea typeface="Cambria Math" panose="02040503050406030204" pitchFamily="18" charset="0"/>
                                </a:rPr>
                                <m:t>+</m:t>
                              </m:r>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𝑅</m:t>
                                  </m:r>
                                </m:e>
                                <m:sub>
                                  <m:r>
                                    <a:rPr lang="en-US" i="1">
                                      <a:solidFill>
                                        <a:schemeClr val="accent2"/>
                                      </a:solidFill>
                                      <a:latin typeface="Cambria Math" panose="02040503050406030204" pitchFamily="18" charset="0"/>
                                      <a:ea typeface="Cambria Math" panose="02040503050406030204" pitchFamily="18" charset="0"/>
                                    </a:rPr>
                                    <m:t>𝑛</m:t>
                                  </m:r>
                                </m:sub>
                              </m:sSub>
                            </m:e>
                          </m:d>
                          <m:sSub>
                            <m:sSubPr>
                              <m:ctrlPr>
                                <a:rPr lang="en-US" i="1">
                                  <a:solidFill>
                                    <a:schemeClr val="accent2"/>
                                  </a:solidFill>
                                  <a:latin typeface="Cambria Math" panose="02040503050406030204" pitchFamily="18" charset="0"/>
                                  <a:ea typeface="Cambria Math" panose="02040503050406030204" pitchFamily="18" charset="0"/>
                                </a:rPr>
                              </m:ctrlPr>
                            </m:sSubPr>
                            <m:e>
                              <m:r>
                                <a:rPr lang="en-US" i="1">
                                  <a:solidFill>
                                    <a:schemeClr val="accent2"/>
                                  </a:solidFill>
                                  <a:latin typeface="Cambria Math" panose="02040503050406030204" pitchFamily="18" charset="0"/>
                                  <a:ea typeface="Cambria Math" panose="02040503050406030204" pitchFamily="18" charset="0"/>
                                </a:rPr>
                                <m:t>𝐶</m:t>
                              </m:r>
                            </m:e>
                            <m:sub>
                              <m:r>
                                <a:rPr lang="en-US" i="1">
                                  <a:solidFill>
                                    <a:schemeClr val="accent2"/>
                                  </a:solidFill>
                                  <a:latin typeface="Cambria Math" panose="02040503050406030204" pitchFamily="18" charset="0"/>
                                  <a:ea typeface="Cambria Math" panose="02040503050406030204" pitchFamily="18" charset="0"/>
                                </a:rPr>
                                <m:t>4</m:t>
                              </m:r>
                            </m:sub>
                          </m:sSub>
                          <m:r>
                            <a:rPr lang="en-US" i="1">
                              <a:latin typeface="Cambria Math" panose="02040503050406030204" pitchFamily="18" charset="0"/>
                            </a:rPr>
                            <m:t>)</m:t>
                          </m:r>
                        </m:den>
                      </m:f>
                    </m:oMath>
                  </m:oMathPara>
                </a14:m>
                <a:endParaRPr lang="en-US" dirty="0"/>
              </a:p>
            </p:txBody>
          </p:sp>
        </mc:Choice>
        <mc:Fallback xmlns="">
          <p:sp>
            <p:nvSpPr>
              <p:cNvPr id="12" name="TextBox 11">
                <a:extLst>
                  <a:ext uri="{FF2B5EF4-FFF2-40B4-BE49-F238E27FC236}">
                    <a16:creationId xmlns:a16="http://schemas.microsoft.com/office/drawing/2014/main" id="{C3724D95-00B8-B149-8628-3458D2831BE7}"/>
                  </a:ext>
                </a:extLst>
              </p:cNvPr>
              <p:cNvSpPr txBox="1">
                <a:spLocks noRot="1" noChangeAspect="1" noMove="1" noResize="1" noEditPoints="1" noAdjustHandles="1" noChangeArrowheads="1" noChangeShapeType="1" noTextEdit="1"/>
              </p:cNvSpPr>
              <p:nvPr/>
            </p:nvSpPr>
            <p:spPr>
              <a:xfrm>
                <a:off x="243445" y="3675415"/>
                <a:ext cx="4233531" cy="586699"/>
              </a:xfrm>
              <a:prstGeom prst="rect">
                <a:avLst/>
              </a:prstGeom>
              <a:blipFill>
                <a:blip r:embed="rId5"/>
                <a:stretch>
                  <a:fillRect r="-597"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E6EA829-E73F-A742-A822-F9717CBEA82E}"/>
                  </a:ext>
                </a:extLst>
              </p:cNvPr>
              <p:cNvSpPr/>
              <p:nvPr/>
            </p:nvSpPr>
            <p:spPr>
              <a:xfrm>
                <a:off x="157334" y="2698069"/>
                <a:ext cx="5732147" cy="7234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1</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𝑛</m:t>
                                  </m:r>
                                </m:sub>
                              </m:sSub>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4</m:t>
                                  </m:r>
                                </m:sub>
                              </m:sSub>
                            </m:e>
                          </m:d>
                        </m:num>
                        <m:den>
                          <m:d>
                            <m:dPr>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𝑛</m:t>
                                      </m:r>
                                    </m:sub>
                                  </m:sSub>
                                </m:e>
                              </m:d>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4</m:t>
                                  </m:r>
                                </m:sub>
                              </m:sSub>
                            </m:e>
                          </m:d>
                        </m:den>
                      </m:f>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𝑛</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4</m:t>
                                  </m:r>
                                </m:sub>
                              </m:sSub>
                            </m:e>
                          </m:d>
                        </m:num>
                        <m:den>
                          <m:r>
                            <a:rPr lang="en-US" b="0" i="1" smtClean="0">
                              <a:latin typeface="Cambria Math" panose="02040503050406030204" pitchFamily="18" charset="0"/>
                            </a:rPr>
                            <m:t>(1+</m:t>
                          </m:r>
                          <m:r>
                            <a:rPr lang="en-US" b="0" i="1" smtClean="0">
                              <a:latin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𝑛</m:t>
                                  </m:r>
                                </m:sub>
                              </m:sSub>
                            </m:e>
                          </m:d>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4</m:t>
                              </m:r>
                            </m:sub>
                          </m:sSub>
                          <m:r>
                            <a:rPr lang="en-US" b="0" i="1" smtClean="0">
                              <a:latin typeface="Cambria Math" panose="02040503050406030204" pitchFamily="18" charset="0"/>
                            </a:rPr>
                            <m:t>)</m:t>
                          </m:r>
                        </m:den>
                      </m:f>
                    </m:oMath>
                  </m:oMathPara>
                </a14:m>
                <a:endParaRPr lang="en-US" dirty="0"/>
              </a:p>
            </p:txBody>
          </p:sp>
        </mc:Choice>
        <mc:Fallback xmlns="">
          <p:sp>
            <p:nvSpPr>
              <p:cNvPr id="13" name="Rectangle 12">
                <a:extLst>
                  <a:ext uri="{FF2B5EF4-FFF2-40B4-BE49-F238E27FC236}">
                    <a16:creationId xmlns:a16="http://schemas.microsoft.com/office/drawing/2014/main" id="{9E6EA829-E73F-A742-A822-F9717CBEA82E}"/>
                  </a:ext>
                </a:extLst>
              </p:cNvPr>
              <p:cNvSpPr>
                <a:spLocks noRot="1" noChangeAspect="1" noMove="1" noResize="1" noEditPoints="1" noAdjustHandles="1" noChangeArrowheads="1" noChangeShapeType="1" noTextEdit="1"/>
              </p:cNvSpPr>
              <p:nvPr/>
            </p:nvSpPr>
            <p:spPr>
              <a:xfrm>
                <a:off x="157334" y="2698069"/>
                <a:ext cx="5732147" cy="723403"/>
              </a:xfrm>
              <a:prstGeom prst="rect">
                <a:avLst/>
              </a:prstGeom>
              <a:blipFill>
                <a:blip r:embed="rId6"/>
                <a:stretch>
                  <a:fillRect b="-51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61568AB-581A-0A48-89DD-C7CBD4BDC56D}"/>
                  </a:ext>
                </a:extLst>
              </p:cNvPr>
              <p:cNvSpPr/>
              <p:nvPr/>
            </p:nvSpPr>
            <p:spPr>
              <a:xfrm>
                <a:off x="101528" y="4498843"/>
                <a:ext cx="2412135" cy="656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d>
                            <m:dPr>
                              <m:begChr m:val=""/>
                              <m:endChr m:val="|"/>
                              <m:ctrlPr>
                                <a:rPr lang="en-US" i="1" smtClean="0">
                                  <a:solidFill>
                                    <a:srgbClr val="7030A0"/>
                                  </a:solidFill>
                                  <a:latin typeface="Cambria Math" panose="02040503050406030204" pitchFamily="18" charset="0"/>
                                </a:rPr>
                              </m:ctrlPr>
                            </m:dP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𝐺</m:t>
                                  </m:r>
                                </m:e>
                                <m:sub>
                                  <m:r>
                                    <a:rPr lang="en-US" b="0" i="1" smtClean="0">
                                      <a:solidFill>
                                        <a:srgbClr val="7030A0"/>
                                      </a:solidFill>
                                      <a:latin typeface="Cambria Math" panose="02040503050406030204" pitchFamily="18" charset="0"/>
                                    </a:rPr>
                                    <m:t>𝑖𝑎</m:t>
                                  </m:r>
                                </m:sub>
                              </m:sSub>
                            </m:e>
                          </m:d>
                        </m:e>
                        <m:sub>
                          <m:r>
                            <a:rPr lang="en-US" b="0" i="1" smtClean="0">
                              <a:solidFill>
                                <a:srgbClr val="7030A0"/>
                              </a:solidFill>
                              <a:latin typeface="Cambria Math" panose="02040503050406030204" pitchFamily="18" charset="0"/>
                            </a:rPr>
                            <m:t>𝐷𝐶</m:t>
                          </m:r>
                        </m:sub>
                      </m:sSub>
                      <m:r>
                        <a:rPr lang="en-US" b="0" i="1" smtClean="0">
                          <a:solidFill>
                            <a:srgbClr val="7030A0"/>
                          </a:solidFill>
                          <a:latin typeface="Cambria Math" panose="02040503050406030204" pitchFamily="18" charset="0"/>
                        </a:rPr>
                        <m:t>=−</m:t>
                      </m:r>
                      <m:f>
                        <m:fPr>
                          <m:ctrlPr>
                            <a:rPr lang="en-US" b="0" i="1" smtClean="0">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1</m:t>
                              </m:r>
                            </m:sub>
                          </m:sSub>
                        </m:num>
                        <m:den>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2</m:t>
                              </m:r>
                            </m:sub>
                          </m:sSub>
                        </m:den>
                      </m:f>
                      <m:r>
                        <a:rPr lang="en-US" b="0" i="1" smtClean="0">
                          <a:solidFill>
                            <a:srgbClr val="7030A0"/>
                          </a:solidFill>
                          <a:latin typeface="Cambria Math" panose="02040503050406030204" pitchFamily="18" charset="0"/>
                        </a:rPr>
                        <m:t>=−1.0</m:t>
                      </m:r>
                    </m:oMath>
                  </m:oMathPara>
                </a14:m>
                <a:endParaRPr lang="en-US" dirty="0">
                  <a:solidFill>
                    <a:srgbClr val="7030A0"/>
                  </a:solidFill>
                </a:endParaRPr>
              </a:p>
            </p:txBody>
          </p:sp>
        </mc:Choice>
        <mc:Fallback xmlns="">
          <p:sp>
            <p:nvSpPr>
              <p:cNvPr id="14" name="Rectangle 13">
                <a:extLst>
                  <a:ext uri="{FF2B5EF4-FFF2-40B4-BE49-F238E27FC236}">
                    <a16:creationId xmlns:a16="http://schemas.microsoft.com/office/drawing/2014/main" id="{D61568AB-581A-0A48-89DD-C7CBD4BDC56D}"/>
                  </a:ext>
                </a:extLst>
              </p:cNvPr>
              <p:cNvSpPr>
                <a:spLocks noRot="1" noChangeAspect="1" noMove="1" noResize="1" noEditPoints="1" noAdjustHandles="1" noChangeArrowheads="1" noChangeShapeType="1" noTextEdit="1"/>
              </p:cNvSpPr>
              <p:nvPr/>
            </p:nvSpPr>
            <p:spPr>
              <a:xfrm>
                <a:off x="101528" y="4498843"/>
                <a:ext cx="2412135" cy="656205"/>
              </a:xfrm>
              <a:prstGeom prst="rect">
                <a:avLst/>
              </a:prstGeom>
              <a:blipFill>
                <a:blip r:embed="rId7"/>
                <a:stretch>
                  <a:fillRect l="-12565" t="-118868" b="-179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43BE47BE-037C-CA41-996D-DECED24C47B5}"/>
                  </a:ext>
                </a:extLst>
              </p:cNvPr>
              <p:cNvSpPr/>
              <p:nvPr/>
            </p:nvSpPr>
            <p:spPr>
              <a:xfrm>
                <a:off x="0" y="5237443"/>
                <a:ext cx="4572000" cy="37427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a:solidFill>
                                <a:schemeClr val="accent6"/>
                              </a:solidFill>
                              <a:latin typeface="Cambria Math" panose="02040503050406030204" pitchFamily="18" charset="0"/>
                            </a:rPr>
                            <m:t>𝒛</m:t>
                          </m:r>
                        </m:sub>
                        <m:sup>
                          <m:r>
                            <a:rPr lang="en-US" b="1" i="1">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f>
                        <m:fPr>
                          <m:type m:val="lin"/>
                          <m:ctrlPr>
                            <a:rPr lang="en-US" b="1" i="1">
                              <a:solidFill>
                                <a:schemeClr val="accent6"/>
                              </a:solidFill>
                              <a:latin typeface="Cambria Math" panose="02040503050406030204" pitchFamily="18" charset="0"/>
                            </a:rPr>
                          </m:ctrlPr>
                        </m:fPr>
                        <m:num>
                          <m:r>
                            <a:rPr lang="en-US" b="1" i="1">
                              <a:solidFill>
                                <a:schemeClr val="accent6"/>
                              </a:solidFill>
                              <a:latin typeface="Cambria Math" panose="02040503050406030204" pitchFamily="18" charset="0"/>
                            </a:rPr>
                            <m:t>𝟏</m:t>
                          </m:r>
                        </m:num>
                        <m:den>
                          <m:d>
                            <m:dPr>
                              <m:ctrlPr>
                                <a:rPr lang="en-US" b="1" i="1">
                                  <a:solidFill>
                                    <a:schemeClr val="accent6"/>
                                  </a:solidFill>
                                  <a:latin typeface="Cambria Math" panose="02040503050406030204" pitchFamily="18" charset="0"/>
                                  <a:ea typeface="Cambria Math" panose="02040503050406030204" pitchFamily="18" charset="0"/>
                                </a:rPr>
                              </m:ctrlPr>
                            </m:dPr>
                            <m:e>
                              <m:r>
                                <a:rPr lang="en-US" b="1" i="1">
                                  <a:solidFill>
                                    <a:schemeClr val="accent6"/>
                                  </a:solidFill>
                                  <a:latin typeface="Cambria Math" panose="02040503050406030204" pitchFamily="18" charset="0"/>
                                  <a:ea typeface="Cambria Math" panose="02040503050406030204" pitchFamily="18" charset="0"/>
                                </a:rPr>
                                <m:t>𝟐</m:t>
                              </m:r>
                              <m:r>
                                <a:rPr lang="en-US" b="1" i="1">
                                  <a:solidFill>
                                    <a:schemeClr val="accent6"/>
                                  </a:solidFill>
                                  <a:latin typeface="Cambria Math" panose="02040503050406030204" pitchFamily="18" charset="0"/>
                                  <a:ea typeface="Cambria Math" panose="02040503050406030204" pitchFamily="18" charset="0"/>
                                </a:rPr>
                                <m:t>𝝅</m:t>
                              </m:r>
                              <m:sSub>
                                <m:sSubPr>
                                  <m:ctrlPr>
                                    <a:rPr lang="en-US" b="1" i="1">
                                      <a:solidFill>
                                        <a:schemeClr val="accent6"/>
                                      </a:solidFill>
                                      <a:latin typeface="Cambria Math" panose="02040503050406030204" pitchFamily="18" charset="0"/>
                                      <a:ea typeface="Cambria Math" panose="02040503050406030204" pitchFamily="18" charset="0"/>
                                    </a:rPr>
                                  </m:ctrlPr>
                                </m:sSubPr>
                                <m:e>
                                  <m:r>
                                    <a:rPr lang="en-US" b="1" i="1">
                                      <a:solidFill>
                                        <a:schemeClr val="accent6"/>
                                      </a:solidFill>
                                      <a:latin typeface="Cambria Math" panose="02040503050406030204" pitchFamily="18" charset="0"/>
                                      <a:ea typeface="Cambria Math" panose="02040503050406030204" pitchFamily="18" charset="0"/>
                                    </a:rPr>
                                    <m:t>𝑹</m:t>
                                  </m:r>
                                </m:e>
                                <m:sub>
                                  <m:r>
                                    <a:rPr lang="en-US" b="1" i="1">
                                      <a:solidFill>
                                        <a:schemeClr val="accent6"/>
                                      </a:solidFill>
                                      <a:latin typeface="Cambria Math" panose="02040503050406030204" pitchFamily="18" charset="0"/>
                                      <a:ea typeface="Cambria Math" panose="02040503050406030204" pitchFamily="18" charset="0"/>
                                    </a:rPr>
                                    <m:t>𝒏</m:t>
                                  </m:r>
                                </m:sub>
                              </m:sSub>
                              <m:sSub>
                                <m:sSubPr>
                                  <m:ctrlPr>
                                    <a:rPr lang="en-US" b="1" i="1">
                                      <a:solidFill>
                                        <a:schemeClr val="accent6"/>
                                      </a:solidFill>
                                      <a:latin typeface="Cambria Math" panose="02040503050406030204" pitchFamily="18" charset="0"/>
                                      <a:ea typeface="Cambria Math" panose="02040503050406030204" pitchFamily="18" charset="0"/>
                                    </a:rPr>
                                  </m:ctrlPr>
                                </m:sSubPr>
                                <m:e>
                                  <m:r>
                                    <a:rPr lang="en-US" b="1" i="1">
                                      <a:solidFill>
                                        <a:schemeClr val="accent6"/>
                                      </a:solidFill>
                                      <a:latin typeface="Cambria Math" panose="02040503050406030204" pitchFamily="18" charset="0"/>
                                      <a:ea typeface="Cambria Math" panose="02040503050406030204" pitchFamily="18" charset="0"/>
                                    </a:rPr>
                                    <m:t>𝑪</m:t>
                                  </m:r>
                                </m:e>
                                <m:sub>
                                  <m:r>
                                    <a:rPr lang="en-US" b="1" i="1">
                                      <a:solidFill>
                                        <a:schemeClr val="accent6"/>
                                      </a:solidFill>
                                      <a:latin typeface="Cambria Math" panose="02040503050406030204" pitchFamily="18" charset="0"/>
                                      <a:ea typeface="Cambria Math" panose="02040503050406030204" pitchFamily="18" charset="0"/>
                                    </a:rPr>
                                    <m:t>𝟒</m:t>
                                  </m:r>
                                </m:sub>
                              </m:sSub>
                            </m:e>
                          </m:d>
                        </m:den>
                      </m:f>
                      <m:r>
                        <a:rPr lang="en-US" b="1" i="1">
                          <a:solidFill>
                            <a:schemeClr val="accent6"/>
                          </a:solidFill>
                          <a:latin typeface="Cambria Math" panose="02040503050406030204" pitchFamily="18" charset="0"/>
                        </a:rPr>
                        <m:t>=</m:t>
                      </m:r>
                      <m:r>
                        <a:rPr lang="en-US" b="1" i="0" smtClean="0">
                          <a:solidFill>
                            <a:schemeClr val="accent6"/>
                          </a:solidFill>
                          <a:latin typeface="Cambria Math" panose="02040503050406030204" pitchFamily="18" charset="0"/>
                        </a:rPr>
                        <m:t>𝟓𝟎𝟑</m:t>
                      </m:r>
                      <m:r>
                        <a:rPr lang="en-US" b="1" i="0" smtClean="0">
                          <a:solidFill>
                            <a:schemeClr val="accent6"/>
                          </a:solidFill>
                          <a:latin typeface="Cambria Math" panose="02040503050406030204" pitchFamily="18" charset="0"/>
                        </a:rPr>
                        <m:t>.</m:t>
                      </m:r>
                      <m:r>
                        <a:rPr lang="en-US" b="1" i="0" smtClean="0">
                          <a:solidFill>
                            <a:schemeClr val="accent6"/>
                          </a:solidFill>
                          <a:latin typeface="Cambria Math" panose="02040503050406030204" pitchFamily="18" charset="0"/>
                        </a:rPr>
                        <m:t>𝟔𝟓𝟓</m:t>
                      </m:r>
                      <m: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𝐇𝐳</m:t>
                      </m:r>
                    </m:oMath>
                  </m:oMathPara>
                </a14:m>
                <a:endParaRPr lang="en-US" b="1" dirty="0">
                  <a:solidFill>
                    <a:schemeClr val="accent6"/>
                  </a:solidFill>
                </a:endParaRPr>
              </a:p>
            </p:txBody>
          </p:sp>
        </mc:Choice>
        <mc:Fallback xmlns="">
          <p:sp>
            <p:nvSpPr>
              <p:cNvPr id="15" name="Rectangle 14">
                <a:extLst>
                  <a:ext uri="{FF2B5EF4-FFF2-40B4-BE49-F238E27FC236}">
                    <a16:creationId xmlns:a16="http://schemas.microsoft.com/office/drawing/2014/main" id="{43BE47BE-037C-CA41-996D-DECED24C47B5}"/>
                  </a:ext>
                </a:extLst>
              </p:cNvPr>
              <p:cNvSpPr>
                <a:spLocks noRot="1" noChangeAspect="1" noMove="1" noResize="1" noEditPoints="1" noAdjustHandles="1" noChangeArrowheads="1" noChangeShapeType="1" noTextEdit="1"/>
              </p:cNvSpPr>
              <p:nvPr/>
            </p:nvSpPr>
            <p:spPr>
              <a:xfrm>
                <a:off x="0" y="5237443"/>
                <a:ext cx="4572000" cy="374270"/>
              </a:xfrm>
              <a:prstGeom prst="rect">
                <a:avLst/>
              </a:prstGeom>
              <a:blipFill>
                <a:blip r:embed="rId8"/>
                <a:stretch>
                  <a:fillRect t="-103226" b="-158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78BFE4D7-51CA-9A49-8E42-2043072857F7}"/>
                  </a:ext>
                </a:extLst>
              </p:cNvPr>
              <p:cNvSpPr/>
              <p:nvPr/>
            </p:nvSpPr>
            <p:spPr>
              <a:xfrm>
                <a:off x="445927" y="5703963"/>
                <a:ext cx="4223592"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2"/>
                          </a:solidFill>
                          <a:latin typeface="Cambria Math" panose="02040503050406030204" pitchFamily="18" charset="0"/>
                        </a:rPr>
                        <m:t>=</m:t>
                      </m:r>
                      <m:f>
                        <m:fPr>
                          <m:type m:val="lin"/>
                          <m:ctrlPr>
                            <a:rPr lang="en-US" b="1" i="1">
                              <a:solidFill>
                                <a:schemeClr val="accent2"/>
                              </a:solidFill>
                              <a:latin typeface="Cambria Math" panose="02040503050406030204" pitchFamily="18" charset="0"/>
                            </a:rPr>
                          </m:ctrlPr>
                        </m:fPr>
                        <m:num>
                          <m:r>
                            <a:rPr lang="en-US" b="1" i="1">
                              <a:solidFill>
                                <a:schemeClr val="accent2"/>
                              </a:solidFill>
                              <a:latin typeface="Cambria Math" panose="02040503050406030204" pitchFamily="18" charset="0"/>
                            </a:rPr>
                            <m:t>𝟏</m:t>
                          </m:r>
                        </m:num>
                        <m:den>
                          <m:d>
                            <m:dPr>
                              <m:ctrlPr>
                                <a:rPr lang="en-US" b="1" i="1">
                                  <a:solidFill>
                                    <a:schemeClr val="accent2"/>
                                  </a:solidFill>
                                  <a:latin typeface="Cambria Math" panose="02040503050406030204" pitchFamily="18" charset="0"/>
                                  <a:ea typeface="Cambria Math" panose="02040503050406030204" pitchFamily="18" charset="0"/>
                                </a:rPr>
                              </m:ctrlPr>
                            </m:dPr>
                            <m:e>
                              <m:r>
                                <a:rPr lang="en-US" b="1" i="1">
                                  <a:solidFill>
                                    <a:schemeClr val="accent2"/>
                                  </a:solidFill>
                                  <a:latin typeface="Cambria Math" panose="02040503050406030204" pitchFamily="18" charset="0"/>
                                  <a:ea typeface="Cambria Math" panose="02040503050406030204" pitchFamily="18" charset="0"/>
                                </a:rPr>
                                <m:t>𝟐</m:t>
                              </m:r>
                              <m:r>
                                <a:rPr lang="en-US" b="1" i="1">
                                  <a:solidFill>
                                    <a:schemeClr val="accent2"/>
                                  </a:solidFill>
                                  <a:latin typeface="Cambria Math" panose="02040503050406030204" pitchFamily="18" charset="0"/>
                                  <a:ea typeface="Cambria Math" panose="02040503050406030204" pitchFamily="18" charset="0"/>
                                </a:rPr>
                                <m:t>𝝅</m:t>
                              </m:r>
                              <m:d>
                                <m:dPr>
                                  <m:ctrlPr>
                                    <a:rPr lang="en-US" b="1" i="1">
                                      <a:solidFill>
                                        <a:schemeClr val="accent2"/>
                                      </a:solidFill>
                                      <a:latin typeface="Cambria Math" panose="02040503050406030204" pitchFamily="18" charset="0"/>
                                    </a:rPr>
                                  </m:ctrlPr>
                                </m:dPr>
                                <m:e>
                                  <m:sSub>
                                    <m:sSubPr>
                                      <m:ctrlPr>
                                        <a:rPr lang="en-US" b="1" i="1">
                                          <a:solidFill>
                                            <a:schemeClr val="accent2"/>
                                          </a:solidFill>
                                          <a:latin typeface="Cambria Math" panose="02040503050406030204" pitchFamily="18" charset="0"/>
                                        </a:rPr>
                                      </m:ctrlPr>
                                    </m:sSubPr>
                                    <m:e>
                                      <m:r>
                                        <a:rPr lang="en-US" b="1" i="1">
                                          <a:solidFill>
                                            <a:schemeClr val="accent2"/>
                                          </a:solidFill>
                                          <a:latin typeface="Cambria Math" panose="02040503050406030204" pitchFamily="18" charset="0"/>
                                        </a:rPr>
                                        <m:t>𝑹</m:t>
                                      </m:r>
                                    </m:e>
                                    <m:sub>
                                      <m:r>
                                        <a:rPr lang="en-US" b="1" i="1" smtClean="0">
                                          <a:solidFill>
                                            <a:schemeClr val="accent2"/>
                                          </a:solidFill>
                                          <a:latin typeface="Cambria Math" panose="02040503050406030204" pitchFamily="18" charset="0"/>
                                        </a:rPr>
                                        <m:t>𝟏</m:t>
                                      </m:r>
                                    </m:sub>
                                  </m:sSub>
                                  <m:r>
                                    <a:rPr lang="en-US" b="1" i="1" smtClean="0">
                                      <a:solidFill>
                                        <a:schemeClr val="accent2"/>
                                      </a:solidFill>
                                      <a:latin typeface="Cambria Math" panose="02040503050406030204" pitchFamily="18" charset="0"/>
                                    </a:rPr>
                                    <m:t>+</m:t>
                                  </m:r>
                                  <m:sSub>
                                    <m:sSubPr>
                                      <m:ctrlPr>
                                        <a:rPr lang="en-US" b="1" i="1" smtClean="0">
                                          <a:solidFill>
                                            <a:schemeClr val="accent2"/>
                                          </a:solidFill>
                                          <a:latin typeface="Cambria Math" panose="02040503050406030204" pitchFamily="18" charset="0"/>
                                        </a:rPr>
                                      </m:ctrlPr>
                                    </m:sSubPr>
                                    <m:e>
                                      <m:r>
                                        <a:rPr lang="en-US" b="1" i="1" smtClean="0">
                                          <a:solidFill>
                                            <a:schemeClr val="accent2"/>
                                          </a:solidFill>
                                          <a:latin typeface="Cambria Math" panose="02040503050406030204" pitchFamily="18" charset="0"/>
                                        </a:rPr>
                                        <m:t>𝑹</m:t>
                                      </m:r>
                                    </m:e>
                                    <m:sub>
                                      <m:r>
                                        <a:rPr lang="en-US" b="1" i="1" smtClean="0">
                                          <a:solidFill>
                                            <a:schemeClr val="accent2"/>
                                          </a:solidFill>
                                          <a:latin typeface="Cambria Math" panose="02040503050406030204" pitchFamily="18" charset="0"/>
                                        </a:rPr>
                                        <m:t>𝒏</m:t>
                                      </m:r>
                                    </m:sub>
                                  </m:sSub>
                                </m:e>
                              </m:d>
                              <m:sSub>
                                <m:sSubPr>
                                  <m:ctrlPr>
                                    <a:rPr lang="en-US" b="1" i="1">
                                      <a:solidFill>
                                        <a:schemeClr val="accent2"/>
                                      </a:solidFill>
                                      <a:latin typeface="Cambria Math" panose="02040503050406030204" pitchFamily="18" charset="0"/>
                                    </a:rPr>
                                  </m:ctrlPr>
                                </m:sSubPr>
                                <m:e>
                                  <m:r>
                                    <a:rPr lang="en-US" b="1" i="1">
                                      <a:solidFill>
                                        <a:schemeClr val="accent2"/>
                                      </a:solidFill>
                                      <a:latin typeface="Cambria Math" panose="02040503050406030204" pitchFamily="18" charset="0"/>
                                    </a:rPr>
                                    <m:t>𝑪</m:t>
                                  </m:r>
                                </m:e>
                                <m:sub>
                                  <m:r>
                                    <a:rPr lang="en-US" b="1" i="1">
                                      <a:solidFill>
                                        <a:schemeClr val="accent2"/>
                                      </a:solidFill>
                                      <a:latin typeface="Cambria Math" panose="02040503050406030204" pitchFamily="18" charset="0"/>
                                    </a:rPr>
                                    <m:t>𝟓</m:t>
                                  </m:r>
                                </m:sub>
                              </m:sSub>
                            </m:e>
                          </m:d>
                        </m:den>
                      </m:f>
                      <m:r>
                        <a:rPr lang="en-US" b="1" i="1">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𝟒𝟗</m:t>
                      </m:r>
                      <m:r>
                        <a:rPr lang="en-US" b="1" i="0" smtClean="0">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𝟗𝟓𝟒</m:t>
                      </m:r>
                      <m:r>
                        <a:rPr lang="en-US" b="1">
                          <a:solidFill>
                            <a:schemeClr val="accent2"/>
                          </a:solidFill>
                          <a:latin typeface="Cambria Math" panose="02040503050406030204" pitchFamily="18" charset="0"/>
                        </a:rPr>
                        <m:t> </m:t>
                      </m:r>
                      <m:r>
                        <a:rPr lang="en-US" b="1" i="1">
                          <a:solidFill>
                            <a:schemeClr val="accent2"/>
                          </a:solidFill>
                          <a:latin typeface="Cambria Math" panose="02040503050406030204" pitchFamily="18" charset="0"/>
                        </a:rPr>
                        <m:t>𝐇𝐳</m:t>
                      </m:r>
                    </m:oMath>
                  </m:oMathPara>
                </a14:m>
                <a:endParaRPr lang="en-US" b="1" dirty="0">
                  <a:solidFill>
                    <a:schemeClr val="accent2"/>
                  </a:solidFill>
                </a:endParaRPr>
              </a:p>
            </p:txBody>
          </p:sp>
        </mc:Choice>
        <mc:Fallback xmlns="">
          <p:sp>
            <p:nvSpPr>
              <p:cNvPr id="16" name="Rectangle 15">
                <a:extLst>
                  <a:ext uri="{FF2B5EF4-FFF2-40B4-BE49-F238E27FC236}">
                    <a16:creationId xmlns:a16="http://schemas.microsoft.com/office/drawing/2014/main" id="{78BFE4D7-51CA-9A49-8E42-2043072857F7}"/>
                  </a:ext>
                </a:extLst>
              </p:cNvPr>
              <p:cNvSpPr>
                <a:spLocks noRot="1" noChangeAspect="1" noMove="1" noResize="1" noEditPoints="1" noAdjustHandles="1" noChangeArrowheads="1" noChangeShapeType="1" noTextEdit="1"/>
              </p:cNvSpPr>
              <p:nvPr/>
            </p:nvSpPr>
            <p:spPr>
              <a:xfrm>
                <a:off x="445927" y="5703963"/>
                <a:ext cx="4223592" cy="405496"/>
              </a:xfrm>
              <a:prstGeom prst="rect">
                <a:avLst/>
              </a:prstGeom>
              <a:blipFill>
                <a:blip r:embed="rId9"/>
                <a:stretch>
                  <a:fillRect t="-96970" b="-145455"/>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AFCAED0C-8900-E44F-A6E3-7A405B269A89}"/>
              </a:ext>
            </a:extLst>
          </p:cNvPr>
          <p:cNvSpPr txBox="1"/>
          <p:nvPr/>
        </p:nvSpPr>
        <p:spPr>
          <a:xfrm>
            <a:off x="5664529" y="4738255"/>
            <a:ext cx="3087585" cy="646331"/>
          </a:xfrm>
          <a:prstGeom prst="rect">
            <a:avLst/>
          </a:prstGeom>
          <a:noFill/>
        </p:spPr>
        <p:txBody>
          <a:bodyPr wrap="square" rtlCol="0">
            <a:spAutoFit/>
          </a:bodyPr>
          <a:lstStyle/>
          <a:p>
            <a:r>
              <a:rPr lang="en-US" dirty="0"/>
              <a:t>OK, cool. No sneaky high frequency poles here…</a:t>
            </a:r>
          </a:p>
        </p:txBody>
      </p:sp>
    </p:spTree>
    <p:extLst>
      <p:ext uri="{BB962C8B-B14F-4D97-AF65-F5344CB8AC3E}">
        <p14:creationId xmlns:p14="http://schemas.microsoft.com/office/powerpoint/2010/main" val="1125293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474E-74AA-6847-A9A7-8DD9253E9249}"/>
              </a:ext>
            </a:extLst>
          </p:cNvPr>
          <p:cNvSpPr>
            <a:spLocks noGrp="1"/>
          </p:cNvSpPr>
          <p:nvPr>
            <p:ph type="title"/>
          </p:nvPr>
        </p:nvSpPr>
        <p:spPr/>
        <p:txBody>
          <a:bodyPr>
            <a:normAutofit fontScale="90000"/>
          </a:bodyPr>
          <a:lstStyle/>
          <a:p>
            <a:r>
              <a:rPr lang="en-US" dirty="0"/>
              <a:t>II.3 Review of the Circuit</a:t>
            </a:r>
            <a:r>
              <a:rPr lang="en-US" dirty="0">
                <a:sym typeface="Wingdings" pitchFamily="2" charset="2"/>
              </a:rPr>
              <a:t>: </a:t>
            </a:r>
            <a:r>
              <a:rPr lang="en-US" sz="3100" dirty="0">
                <a:sym typeface="Wingdings" pitchFamily="2" charset="2"/>
              </a:rPr>
              <a:t>(e</a:t>
            </a:r>
            <a:r>
              <a:rPr lang="en-US" sz="2800" dirty="0">
                <a:sym typeface="Wingdings" pitchFamily="2" charset="2"/>
              </a:rPr>
              <a:t>) and (f) buff and SE-D amp</a:t>
            </a:r>
            <a:endParaRPr lang="en-US" dirty="0"/>
          </a:p>
        </p:txBody>
      </p:sp>
      <p:sp>
        <p:nvSpPr>
          <p:cNvPr id="4" name="Date Placeholder 3">
            <a:extLst>
              <a:ext uri="{FF2B5EF4-FFF2-40B4-BE49-F238E27FC236}">
                <a16:creationId xmlns:a16="http://schemas.microsoft.com/office/drawing/2014/main" id="{8F5D7928-DBF4-824E-82E5-C6138C3C7E14}"/>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BFD7C5F2-1AA6-B44A-AB35-230CAA167038}"/>
              </a:ext>
            </a:extLst>
          </p:cNvPr>
          <p:cNvSpPr>
            <a:spLocks noGrp="1"/>
          </p:cNvSpPr>
          <p:nvPr>
            <p:ph type="sldNum" sz="quarter" idx="12"/>
          </p:nvPr>
        </p:nvSpPr>
        <p:spPr/>
        <p:txBody>
          <a:bodyPr/>
          <a:lstStyle/>
          <a:p>
            <a:fld id="{70339496-BD1E-F648-8321-5C9A4B4A55FA}" type="slidenum">
              <a:rPr lang="en-US" smtClean="0"/>
              <a:t>91</a:t>
            </a:fld>
            <a:endParaRPr lang="en-US"/>
          </a:p>
        </p:txBody>
      </p:sp>
      <p:pic>
        <p:nvPicPr>
          <p:cNvPr id="7" name="Picture 6">
            <a:extLst>
              <a:ext uri="{FF2B5EF4-FFF2-40B4-BE49-F238E27FC236}">
                <a16:creationId xmlns:a16="http://schemas.microsoft.com/office/drawing/2014/main" id="{155F7D6A-AC91-1D43-B628-33F9A7EF894F}"/>
              </a:ext>
            </a:extLst>
          </p:cNvPr>
          <p:cNvPicPr>
            <a:picLocks noChangeAspect="1"/>
          </p:cNvPicPr>
          <p:nvPr/>
        </p:nvPicPr>
        <p:blipFill>
          <a:blip r:embed="rId2"/>
          <a:stretch>
            <a:fillRect/>
          </a:stretch>
        </p:blipFill>
        <p:spPr>
          <a:xfrm>
            <a:off x="4275118" y="640940"/>
            <a:ext cx="4368140" cy="3136100"/>
          </a:xfrm>
          <a:prstGeom prst="rect">
            <a:avLst/>
          </a:prstGeom>
        </p:spPr>
      </p:pic>
      <p:pic>
        <p:nvPicPr>
          <p:cNvPr id="9" name="Picture 8">
            <a:extLst>
              <a:ext uri="{FF2B5EF4-FFF2-40B4-BE49-F238E27FC236}">
                <a16:creationId xmlns:a16="http://schemas.microsoft.com/office/drawing/2014/main" id="{2D7B18E6-6B2D-D641-9243-BF4ADF84949E}"/>
              </a:ext>
            </a:extLst>
          </p:cNvPr>
          <p:cNvPicPr>
            <a:picLocks noChangeAspect="1"/>
          </p:cNvPicPr>
          <p:nvPr/>
        </p:nvPicPr>
        <p:blipFill>
          <a:blip r:embed="rId3"/>
          <a:stretch>
            <a:fillRect/>
          </a:stretch>
        </p:blipFill>
        <p:spPr>
          <a:xfrm>
            <a:off x="744929" y="891144"/>
            <a:ext cx="2045772" cy="3128828"/>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E656CB8-2F21-3143-9944-DC28DC1E5FCB}"/>
                  </a:ext>
                </a:extLst>
              </p:cNvPr>
              <p:cNvSpPr/>
              <p:nvPr/>
            </p:nvSpPr>
            <p:spPr>
              <a:xfrm>
                <a:off x="5843147" y="4730173"/>
                <a:ext cx="2175404" cy="21278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𝐺</m:t>
                          </m:r>
                        </m:e>
                        <m:sub>
                          <m:r>
                            <a:rPr lang="en-US" b="0" i="1" smtClean="0">
                              <a:solidFill>
                                <a:srgbClr val="7030A0"/>
                              </a:solidFill>
                              <a:latin typeface="Cambria Math" panose="02040503050406030204" pitchFamily="18" charset="0"/>
                            </a:rPr>
                            <m:t>𝑜𝑎</m:t>
                          </m:r>
                        </m:sub>
                      </m:sSub>
                      <m:r>
                        <a:rPr lang="en-US" b="0" i="1" smtClean="0">
                          <a:solidFill>
                            <a:srgbClr val="7030A0"/>
                          </a:solidFill>
                          <a:latin typeface="Cambria Math" panose="02040503050406030204" pitchFamily="18" charset="0"/>
                        </a:rPr>
                        <m:t>=</m:t>
                      </m:r>
                      <m:f>
                        <m:fPr>
                          <m:ctrlPr>
                            <a:rPr lang="en-US" i="1" smtClean="0">
                              <a:solidFill>
                                <a:srgbClr val="7030A0"/>
                              </a:solidFill>
                              <a:latin typeface="Cambria Math" panose="02040503050406030204" pitchFamily="18" charset="0"/>
                            </a:rPr>
                          </m:ctrlPr>
                        </m:fPr>
                        <m:num>
                          <m:d>
                            <m:dPr>
                              <m:ctrlPr>
                                <a:rPr lang="en-US" i="1">
                                  <a:solidFill>
                                    <a:srgbClr val="7030A0"/>
                                  </a:solidFill>
                                  <a:latin typeface="Cambria Math" panose="02040503050406030204" pitchFamily="18" charset="0"/>
                                </a:rPr>
                              </m:ctrlPr>
                            </m:dPr>
                            <m:e>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𝑉</m:t>
                                  </m:r>
                                </m:e>
                                <m:sub>
                                  <m:r>
                                    <a:rPr lang="en-US" i="1">
                                      <a:solidFill>
                                        <a:srgbClr val="7030A0"/>
                                      </a:solidFill>
                                      <a:latin typeface="Cambria Math" panose="02040503050406030204" pitchFamily="18" charset="0"/>
                                    </a:rPr>
                                    <m:t>𝑜𝑢𝑡</m:t>
                                  </m:r>
                                </m:sub>
                                <m:sup>
                                  <m:r>
                                    <a:rPr lang="en-US" i="1">
                                      <a:solidFill>
                                        <a:srgbClr val="7030A0"/>
                                      </a:solidFill>
                                      <a:latin typeface="Cambria Math" panose="02040503050406030204" pitchFamily="18" charset="0"/>
                                    </a:rPr>
                                    <m:t>+</m:t>
                                  </m:r>
                                </m:sup>
                              </m:sSubSup>
                              <m:r>
                                <a:rPr lang="en-US" i="1">
                                  <a:solidFill>
                                    <a:srgbClr val="7030A0"/>
                                  </a:solidFill>
                                  <a:latin typeface="Cambria Math" panose="02040503050406030204" pitchFamily="18" charset="0"/>
                                </a:rPr>
                                <m:t>−</m:t>
                              </m:r>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𝑉</m:t>
                                  </m:r>
                                </m:e>
                                <m:sub>
                                  <m:r>
                                    <a:rPr lang="en-US" i="1">
                                      <a:solidFill>
                                        <a:srgbClr val="7030A0"/>
                                      </a:solidFill>
                                      <a:latin typeface="Cambria Math" panose="02040503050406030204" pitchFamily="18" charset="0"/>
                                    </a:rPr>
                                    <m:t>𝑜𝑢𝑡</m:t>
                                  </m:r>
                                </m:sub>
                                <m:sup>
                                  <m:r>
                                    <a:rPr lang="en-US" i="1">
                                      <a:solidFill>
                                        <a:srgbClr val="7030A0"/>
                                      </a:solidFill>
                                      <a:latin typeface="Cambria Math" panose="02040503050406030204" pitchFamily="18" charset="0"/>
                                    </a:rPr>
                                    <m:t>−</m:t>
                                  </m:r>
                                </m:sup>
                              </m:sSubSup>
                            </m:e>
                          </m:d>
                        </m:num>
                        <m:den>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𝑉</m:t>
                              </m:r>
                            </m:e>
                            <m:sub>
                              <m:r>
                                <a:rPr lang="en-US" i="1">
                                  <a:solidFill>
                                    <a:srgbClr val="7030A0"/>
                                  </a:solidFill>
                                  <a:latin typeface="Cambria Math" panose="02040503050406030204" pitchFamily="18" charset="0"/>
                                </a:rPr>
                                <m:t>𝐵𝑜𝑢𝑡</m:t>
                              </m:r>
                            </m:sub>
                          </m:sSub>
                        </m:den>
                      </m:f>
                    </m:oMath>
                  </m:oMathPara>
                </a14:m>
                <a:endParaRPr lang="en-US" i="1" dirty="0">
                  <a:solidFill>
                    <a:srgbClr val="7030A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𝑉</m:t>
                              </m:r>
                            </m:e>
                            <m:sub>
                              <m:r>
                                <a:rPr lang="en-US" i="1">
                                  <a:solidFill>
                                    <a:srgbClr val="7030A0"/>
                                  </a:solidFill>
                                  <a:latin typeface="Cambria Math" panose="02040503050406030204" pitchFamily="18" charset="0"/>
                                </a:rPr>
                                <m:t>𝑜𝑢𝑡</m:t>
                              </m:r>
                            </m:sub>
                            <m:sup>
                              <m:r>
                                <a:rPr lang="en-US" i="1">
                                  <a:solidFill>
                                    <a:srgbClr val="7030A0"/>
                                  </a:solidFill>
                                  <a:latin typeface="Cambria Math" panose="02040503050406030204" pitchFamily="18" charset="0"/>
                                </a:rPr>
                                <m:t>+</m:t>
                              </m:r>
                            </m:sup>
                          </m:sSubSup>
                        </m:num>
                        <m:den>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𝑉</m:t>
                              </m:r>
                            </m:e>
                            <m:sub>
                              <m:r>
                                <a:rPr lang="en-US" i="1">
                                  <a:solidFill>
                                    <a:srgbClr val="7030A0"/>
                                  </a:solidFill>
                                  <a:latin typeface="Cambria Math" panose="02040503050406030204" pitchFamily="18" charset="0"/>
                                </a:rPr>
                                <m:t>𝐵𝑜𝑢𝑡</m:t>
                              </m:r>
                            </m:sub>
                          </m:sSub>
                        </m:den>
                      </m:f>
                      <m:r>
                        <a:rPr lang="en-US" b="0" i="1" smtClean="0">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𝑉</m:t>
                              </m:r>
                            </m:e>
                            <m:sub>
                              <m:r>
                                <a:rPr lang="en-US" i="1">
                                  <a:solidFill>
                                    <a:srgbClr val="7030A0"/>
                                  </a:solidFill>
                                  <a:latin typeface="Cambria Math" panose="02040503050406030204" pitchFamily="18" charset="0"/>
                                </a:rPr>
                                <m:t>𝑜𝑢𝑡</m:t>
                              </m:r>
                            </m:sub>
                            <m:sup>
                              <m:r>
                                <a:rPr lang="en-US" i="1">
                                  <a:solidFill>
                                    <a:srgbClr val="7030A0"/>
                                  </a:solidFill>
                                  <a:latin typeface="Cambria Math" panose="02040503050406030204" pitchFamily="18" charset="0"/>
                                </a:rPr>
                                <m:t>−</m:t>
                              </m:r>
                            </m:sup>
                          </m:sSubSup>
                        </m:num>
                        <m:den>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𝑉</m:t>
                              </m:r>
                            </m:e>
                            <m:sub>
                              <m:r>
                                <a:rPr lang="en-US" i="1">
                                  <a:solidFill>
                                    <a:srgbClr val="7030A0"/>
                                  </a:solidFill>
                                  <a:latin typeface="Cambria Math" panose="02040503050406030204" pitchFamily="18" charset="0"/>
                                </a:rPr>
                                <m:t>𝐵𝑜𝑢𝑡</m:t>
                              </m:r>
                            </m:sub>
                          </m:sSub>
                        </m:den>
                      </m:f>
                    </m:oMath>
                  </m:oMathPara>
                </a14:m>
                <a:endParaRPr lang="en-US" i="1" dirty="0">
                  <a:solidFill>
                    <a:srgbClr val="7030A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m:t>
                      </m:r>
                      <m:f>
                        <m:fPr>
                          <m:ctrlPr>
                            <a:rPr lang="en-US" b="0" i="1" smtClean="0">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25</m:t>
                              </m:r>
                            </m:sub>
                          </m:sSub>
                        </m:num>
                        <m:den>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24</m:t>
                              </m:r>
                            </m:sub>
                          </m:sSub>
                        </m:den>
                      </m:f>
                      <m:r>
                        <a:rPr lang="en-US" b="0" i="1" smtClean="0">
                          <a:solidFill>
                            <a:srgbClr val="7030A0"/>
                          </a:solidFill>
                          <a:latin typeface="Cambria Math" panose="02040503050406030204" pitchFamily="18" charset="0"/>
                        </a:rPr>
                        <m:t>−</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m:t>
                          </m:r>
                          <m:f>
                            <m:fPr>
                              <m:ctrlPr>
                                <a:rPr lang="en-US" b="0" i="1" smtClean="0">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28</m:t>
                                  </m:r>
                                </m:sub>
                              </m:sSub>
                            </m:num>
                            <m:den>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27</m:t>
                                  </m:r>
                                </m:sub>
                              </m:sSub>
                            </m:den>
                          </m:f>
                        </m:e>
                      </m:d>
                    </m:oMath>
                  </m:oMathPara>
                </a14:m>
                <a:endParaRPr lang="en-US" b="0" i="1" dirty="0">
                  <a:solidFill>
                    <a:srgbClr val="7030A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1"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𝑮</m:t>
                          </m:r>
                        </m:e>
                        <m:sub>
                          <m:r>
                            <a:rPr lang="en-US" b="1" i="1">
                              <a:solidFill>
                                <a:srgbClr val="7030A0"/>
                              </a:solidFill>
                              <a:latin typeface="Cambria Math" panose="02040503050406030204" pitchFamily="18" charset="0"/>
                            </a:rPr>
                            <m:t>𝒐𝒂</m:t>
                          </m:r>
                        </m:sub>
                      </m:sSub>
                      <m:r>
                        <a:rPr lang="en-US" b="1" i="1" smtClean="0">
                          <a:solidFill>
                            <a:srgbClr val="7030A0"/>
                          </a:solidFill>
                          <a:latin typeface="Cambria Math" panose="02040503050406030204" pitchFamily="18" charset="0"/>
                        </a:rPr>
                        <m:t>=</m:t>
                      </m:r>
                      <m:r>
                        <a:rPr lang="en-US" b="1" i="1" smtClean="0">
                          <a:solidFill>
                            <a:srgbClr val="7030A0"/>
                          </a:solidFill>
                          <a:latin typeface="Cambria Math" panose="02040503050406030204" pitchFamily="18" charset="0"/>
                        </a:rPr>
                        <m:t>𝟐</m:t>
                      </m:r>
                      <m:r>
                        <a:rPr lang="en-US" b="1" i="1" smtClean="0">
                          <a:solidFill>
                            <a:srgbClr val="7030A0"/>
                          </a:solidFill>
                          <a:latin typeface="Cambria Math" panose="02040503050406030204" pitchFamily="18" charset="0"/>
                        </a:rPr>
                        <m:t>.</m:t>
                      </m:r>
                      <m:r>
                        <a:rPr lang="en-US" b="1" i="1" smtClean="0">
                          <a:solidFill>
                            <a:srgbClr val="7030A0"/>
                          </a:solidFill>
                          <a:latin typeface="Cambria Math" panose="02040503050406030204" pitchFamily="18" charset="0"/>
                        </a:rPr>
                        <m:t>𝟎</m:t>
                      </m:r>
                    </m:oMath>
                  </m:oMathPara>
                </a14:m>
                <a:endParaRPr lang="en-US" b="1" dirty="0">
                  <a:solidFill>
                    <a:srgbClr val="7030A0"/>
                  </a:solidFill>
                </a:endParaRPr>
              </a:p>
            </p:txBody>
          </p:sp>
        </mc:Choice>
        <mc:Fallback xmlns="">
          <p:sp>
            <p:nvSpPr>
              <p:cNvPr id="10" name="Rectangle 9">
                <a:extLst>
                  <a:ext uri="{FF2B5EF4-FFF2-40B4-BE49-F238E27FC236}">
                    <a16:creationId xmlns:a16="http://schemas.microsoft.com/office/drawing/2014/main" id="{8E656CB8-2F21-3143-9944-DC28DC1E5FCB}"/>
                  </a:ext>
                </a:extLst>
              </p:cNvPr>
              <p:cNvSpPr>
                <a:spLocks noRot="1" noChangeAspect="1" noMove="1" noResize="1" noEditPoints="1" noAdjustHandles="1" noChangeArrowheads="1" noChangeShapeType="1" noTextEdit="1"/>
              </p:cNvSpPr>
              <p:nvPr/>
            </p:nvSpPr>
            <p:spPr>
              <a:xfrm>
                <a:off x="5843147" y="4730173"/>
                <a:ext cx="2175404" cy="212782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2BCDB04-713A-0E48-A731-F26DDB5921E5}"/>
                  </a:ext>
                </a:extLst>
              </p:cNvPr>
              <p:cNvSpPr/>
              <p:nvPr/>
            </p:nvSpPr>
            <p:spPr>
              <a:xfrm>
                <a:off x="171697" y="2365560"/>
                <a:ext cx="6457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𝑉</m:t>
                          </m:r>
                        </m:e>
                        <m:sub>
                          <m:r>
                            <a:rPr lang="en-US" b="0" i="1" smtClean="0">
                              <a:solidFill>
                                <a:srgbClr val="00B050"/>
                              </a:solidFill>
                              <a:latin typeface="Cambria Math" panose="02040503050406030204" pitchFamily="18" charset="0"/>
                            </a:rPr>
                            <m:t>𝐵𝑖𝑛</m:t>
                          </m:r>
                        </m:sub>
                      </m:sSub>
                    </m:oMath>
                  </m:oMathPara>
                </a14:m>
                <a:endParaRPr lang="en-US" dirty="0">
                  <a:solidFill>
                    <a:srgbClr val="00B050"/>
                  </a:solidFill>
                </a:endParaRPr>
              </a:p>
            </p:txBody>
          </p:sp>
        </mc:Choice>
        <mc:Fallback xmlns="">
          <p:sp>
            <p:nvSpPr>
              <p:cNvPr id="11" name="Rectangle 10">
                <a:extLst>
                  <a:ext uri="{FF2B5EF4-FFF2-40B4-BE49-F238E27FC236}">
                    <a16:creationId xmlns:a16="http://schemas.microsoft.com/office/drawing/2014/main" id="{52BCDB04-713A-0E48-A731-F26DDB5921E5}"/>
                  </a:ext>
                </a:extLst>
              </p:cNvPr>
              <p:cNvSpPr>
                <a:spLocks noRot="1" noChangeAspect="1" noMove="1" noResize="1" noEditPoints="1" noAdjustHandles="1" noChangeArrowheads="1" noChangeShapeType="1" noTextEdit="1"/>
              </p:cNvSpPr>
              <p:nvPr/>
            </p:nvSpPr>
            <p:spPr>
              <a:xfrm>
                <a:off x="171697" y="2365560"/>
                <a:ext cx="64575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65968763-DB14-8E47-B7CA-AFAB69EBE728}"/>
                  </a:ext>
                </a:extLst>
              </p:cNvPr>
              <p:cNvSpPr/>
              <p:nvPr/>
            </p:nvSpPr>
            <p:spPr>
              <a:xfrm>
                <a:off x="2580408" y="2458582"/>
                <a:ext cx="7611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𝑉</m:t>
                          </m:r>
                        </m:e>
                        <m:sub>
                          <m:r>
                            <a:rPr lang="en-US" b="0" i="1" smtClean="0">
                              <a:solidFill>
                                <a:srgbClr val="00B050"/>
                              </a:solidFill>
                              <a:latin typeface="Cambria Math" panose="02040503050406030204" pitchFamily="18" charset="0"/>
                            </a:rPr>
                            <m:t>𝐵𝑜𝑢𝑡</m:t>
                          </m:r>
                        </m:sub>
                      </m:sSub>
                    </m:oMath>
                  </m:oMathPara>
                </a14:m>
                <a:endParaRPr lang="en-US" dirty="0">
                  <a:solidFill>
                    <a:srgbClr val="00B050"/>
                  </a:solidFill>
                </a:endParaRPr>
              </a:p>
            </p:txBody>
          </p:sp>
        </mc:Choice>
        <mc:Fallback xmlns="">
          <p:sp>
            <p:nvSpPr>
              <p:cNvPr id="12" name="Rectangle 11">
                <a:extLst>
                  <a:ext uri="{FF2B5EF4-FFF2-40B4-BE49-F238E27FC236}">
                    <a16:creationId xmlns:a16="http://schemas.microsoft.com/office/drawing/2014/main" id="{65968763-DB14-8E47-B7CA-AFAB69EBE728}"/>
                  </a:ext>
                </a:extLst>
              </p:cNvPr>
              <p:cNvSpPr>
                <a:spLocks noRot="1" noChangeAspect="1" noMove="1" noResize="1" noEditPoints="1" noAdjustHandles="1" noChangeArrowheads="1" noChangeShapeType="1" noTextEdit="1"/>
              </p:cNvSpPr>
              <p:nvPr/>
            </p:nvSpPr>
            <p:spPr>
              <a:xfrm>
                <a:off x="2580408" y="2458582"/>
                <a:ext cx="76117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4BF9DC9-D678-2B40-8D61-F68A8320DC9A}"/>
                  </a:ext>
                </a:extLst>
              </p:cNvPr>
              <p:cNvSpPr/>
              <p:nvPr/>
            </p:nvSpPr>
            <p:spPr>
              <a:xfrm>
                <a:off x="4086595" y="2444728"/>
                <a:ext cx="7611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𝑉</m:t>
                          </m:r>
                        </m:e>
                        <m:sub>
                          <m:r>
                            <a:rPr lang="en-US" b="0" i="1" smtClean="0">
                              <a:solidFill>
                                <a:srgbClr val="00B050"/>
                              </a:solidFill>
                              <a:latin typeface="Cambria Math" panose="02040503050406030204" pitchFamily="18" charset="0"/>
                            </a:rPr>
                            <m:t>𝐵𝑜𝑢𝑡</m:t>
                          </m:r>
                        </m:sub>
                      </m:sSub>
                    </m:oMath>
                  </m:oMathPara>
                </a14:m>
                <a:endParaRPr lang="en-US" dirty="0">
                  <a:solidFill>
                    <a:srgbClr val="00B050"/>
                  </a:solidFill>
                </a:endParaRPr>
              </a:p>
            </p:txBody>
          </p:sp>
        </mc:Choice>
        <mc:Fallback xmlns="">
          <p:sp>
            <p:nvSpPr>
              <p:cNvPr id="13" name="Rectangle 12">
                <a:extLst>
                  <a:ext uri="{FF2B5EF4-FFF2-40B4-BE49-F238E27FC236}">
                    <a16:creationId xmlns:a16="http://schemas.microsoft.com/office/drawing/2014/main" id="{34BF9DC9-D678-2B40-8D61-F68A8320DC9A}"/>
                  </a:ext>
                </a:extLst>
              </p:cNvPr>
              <p:cNvSpPr>
                <a:spLocks noRot="1" noChangeAspect="1" noMove="1" noResize="1" noEditPoints="1" noAdjustHandles="1" noChangeArrowheads="1" noChangeShapeType="1" noTextEdit="1"/>
              </p:cNvSpPr>
              <p:nvPr/>
            </p:nvSpPr>
            <p:spPr>
              <a:xfrm>
                <a:off x="4086595" y="2444728"/>
                <a:ext cx="76117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1589720-9155-9341-8227-1853281E3B9F}"/>
                  </a:ext>
                </a:extLst>
              </p:cNvPr>
              <p:cNvSpPr/>
              <p:nvPr/>
            </p:nvSpPr>
            <p:spPr>
              <a:xfrm>
                <a:off x="7979723" y="1706479"/>
                <a:ext cx="6473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B050"/>
                              </a:solidFill>
                              <a:latin typeface="Cambria Math" panose="02040503050406030204" pitchFamily="18" charset="0"/>
                            </a:rPr>
                          </m:ctrlPr>
                        </m:sSubSupPr>
                        <m:e>
                          <m:r>
                            <a:rPr lang="en-US" b="0" i="1" smtClean="0">
                              <a:solidFill>
                                <a:srgbClr val="00B050"/>
                              </a:solidFill>
                              <a:latin typeface="Cambria Math" panose="02040503050406030204" pitchFamily="18" charset="0"/>
                            </a:rPr>
                            <m:t>𝑉</m:t>
                          </m:r>
                        </m:e>
                        <m:sub>
                          <m:r>
                            <a:rPr lang="en-US" b="0" i="1" smtClean="0">
                              <a:solidFill>
                                <a:srgbClr val="00B050"/>
                              </a:solidFill>
                              <a:latin typeface="Cambria Math" panose="02040503050406030204" pitchFamily="18" charset="0"/>
                            </a:rPr>
                            <m:t>𝑜𝑢𝑡</m:t>
                          </m:r>
                        </m:sub>
                        <m:sup>
                          <m:r>
                            <a:rPr lang="en-US" b="0" i="1" smtClean="0">
                              <a:solidFill>
                                <a:srgbClr val="00B050"/>
                              </a:solidFill>
                              <a:latin typeface="Cambria Math" panose="02040503050406030204" pitchFamily="18" charset="0"/>
                            </a:rPr>
                            <m:t>+</m:t>
                          </m:r>
                        </m:sup>
                      </m:sSubSup>
                    </m:oMath>
                  </m:oMathPara>
                </a14:m>
                <a:endParaRPr lang="en-US" dirty="0">
                  <a:solidFill>
                    <a:srgbClr val="00B050"/>
                  </a:solidFill>
                </a:endParaRPr>
              </a:p>
            </p:txBody>
          </p:sp>
        </mc:Choice>
        <mc:Fallback xmlns="">
          <p:sp>
            <p:nvSpPr>
              <p:cNvPr id="14" name="Rectangle 13">
                <a:extLst>
                  <a:ext uri="{FF2B5EF4-FFF2-40B4-BE49-F238E27FC236}">
                    <a16:creationId xmlns:a16="http://schemas.microsoft.com/office/drawing/2014/main" id="{31589720-9155-9341-8227-1853281E3B9F}"/>
                  </a:ext>
                </a:extLst>
              </p:cNvPr>
              <p:cNvSpPr>
                <a:spLocks noRot="1" noChangeAspect="1" noMove="1" noResize="1" noEditPoints="1" noAdjustHandles="1" noChangeArrowheads="1" noChangeShapeType="1" noTextEdit="1"/>
              </p:cNvSpPr>
              <p:nvPr/>
            </p:nvSpPr>
            <p:spPr>
              <a:xfrm>
                <a:off x="7979723" y="1706479"/>
                <a:ext cx="647357"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9049F5E-BDBD-1341-BED7-1808B5AD3E5A}"/>
                  </a:ext>
                </a:extLst>
              </p:cNvPr>
              <p:cNvSpPr/>
              <p:nvPr/>
            </p:nvSpPr>
            <p:spPr>
              <a:xfrm>
                <a:off x="7977743" y="2951409"/>
                <a:ext cx="6473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B050"/>
                              </a:solidFill>
                              <a:latin typeface="Cambria Math" panose="02040503050406030204" pitchFamily="18" charset="0"/>
                            </a:rPr>
                          </m:ctrlPr>
                        </m:sSubSupPr>
                        <m:e>
                          <m:r>
                            <a:rPr lang="en-US" b="0" i="1" smtClean="0">
                              <a:solidFill>
                                <a:srgbClr val="00B050"/>
                              </a:solidFill>
                              <a:latin typeface="Cambria Math" panose="02040503050406030204" pitchFamily="18" charset="0"/>
                            </a:rPr>
                            <m:t>𝑉</m:t>
                          </m:r>
                        </m:e>
                        <m:sub>
                          <m:r>
                            <a:rPr lang="en-US" b="0" i="1" smtClean="0">
                              <a:solidFill>
                                <a:srgbClr val="00B050"/>
                              </a:solidFill>
                              <a:latin typeface="Cambria Math" panose="02040503050406030204" pitchFamily="18" charset="0"/>
                            </a:rPr>
                            <m:t>𝑜𝑢𝑡</m:t>
                          </m:r>
                        </m:sub>
                        <m:sup>
                          <m:r>
                            <a:rPr lang="en-US" b="0" i="1" smtClean="0">
                              <a:solidFill>
                                <a:srgbClr val="00B050"/>
                              </a:solidFill>
                              <a:latin typeface="Cambria Math" panose="02040503050406030204" pitchFamily="18" charset="0"/>
                            </a:rPr>
                            <m:t>−</m:t>
                          </m:r>
                        </m:sup>
                      </m:sSubSup>
                    </m:oMath>
                  </m:oMathPara>
                </a14:m>
                <a:endParaRPr lang="en-US" dirty="0">
                  <a:solidFill>
                    <a:srgbClr val="00B050"/>
                  </a:solidFill>
                </a:endParaRPr>
              </a:p>
            </p:txBody>
          </p:sp>
        </mc:Choice>
        <mc:Fallback xmlns="">
          <p:sp>
            <p:nvSpPr>
              <p:cNvPr id="15" name="Rectangle 14">
                <a:extLst>
                  <a:ext uri="{FF2B5EF4-FFF2-40B4-BE49-F238E27FC236}">
                    <a16:creationId xmlns:a16="http://schemas.microsoft.com/office/drawing/2014/main" id="{19049F5E-BDBD-1341-BED7-1808B5AD3E5A}"/>
                  </a:ext>
                </a:extLst>
              </p:cNvPr>
              <p:cNvSpPr>
                <a:spLocks noRot="1" noChangeAspect="1" noMove="1" noResize="1" noEditPoints="1" noAdjustHandles="1" noChangeArrowheads="1" noChangeShapeType="1" noTextEdit="1"/>
              </p:cNvSpPr>
              <p:nvPr/>
            </p:nvSpPr>
            <p:spPr>
              <a:xfrm>
                <a:off x="7977743" y="2951409"/>
                <a:ext cx="647357"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AAA5DFC-7A22-D24B-A1B6-9B94D1D1F4E9}"/>
                  </a:ext>
                </a:extLst>
              </p:cNvPr>
              <p:cNvSpPr txBox="1"/>
              <p:nvPr/>
            </p:nvSpPr>
            <p:spPr>
              <a:xfrm>
                <a:off x="445325" y="4245428"/>
                <a:ext cx="2706959"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𝐺</m:t>
                          </m:r>
                        </m:e>
                        <m:sub>
                          <m:r>
                            <a:rPr lang="en-US" b="0" i="1" smtClean="0">
                              <a:solidFill>
                                <a:srgbClr val="7030A0"/>
                              </a:solidFill>
                              <a:latin typeface="Cambria Math" panose="02040503050406030204" pitchFamily="18" charset="0"/>
                            </a:rPr>
                            <m:t>𝐵</m:t>
                          </m:r>
                        </m:sub>
                      </m:sSub>
                      <m:r>
                        <a:rPr lang="en-US" b="0" i="1" smtClean="0">
                          <a:solidFill>
                            <a:srgbClr val="7030A0"/>
                          </a:solidFill>
                          <a:latin typeface="Cambria Math" panose="02040503050406030204" pitchFamily="18" charset="0"/>
                        </a:rPr>
                        <m:t>=</m:t>
                      </m:r>
                      <m:f>
                        <m:fPr>
                          <m:ctrlPr>
                            <a:rPr lang="en-US" b="0" i="1" smtClean="0">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𝑉</m:t>
                              </m:r>
                            </m:e>
                            <m:sub>
                              <m:r>
                                <a:rPr lang="en-US" b="0" i="1" smtClean="0">
                                  <a:solidFill>
                                    <a:srgbClr val="7030A0"/>
                                  </a:solidFill>
                                  <a:latin typeface="Cambria Math" panose="02040503050406030204" pitchFamily="18" charset="0"/>
                                </a:rPr>
                                <m:t>𝐵𝑜𝑢𝑡</m:t>
                              </m:r>
                            </m:sub>
                          </m:sSub>
                        </m:num>
                        <m:den>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𝑉</m:t>
                              </m:r>
                            </m:e>
                            <m:sub>
                              <m:r>
                                <a:rPr lang="en-US" b="0" i="1" smtClean="0">
                                  <a:solidFill>
                                    <a:srgbClr val="7030A0"/>
                                  </a:solidFill>
                                  <a:latin typeface="Cambria Math" panose="02040503050406030204" pitchFamily="18" charset="0"/>
                                </a:rPr>
                                <m:t>𝐵𝑖𝑛</m:t>
                              </m:r>
                            </m:sub>
                          </m:sSub>
                        </m:den>
                      </m:f>
                      <m:r>
                        <a:rPr lang="en-US" b="0" i="1" smtClean="0">
                          <a:solidFill>
                            <a:srgbClr val="7030A0"/>
                          </a:solidFill>
                          <a:latin typeface="Cambria Math" panose="02040503050406030204" pitchFamily="18" charset="0"/>
                        </a:rPr>
                        <m:t>=1+</m:t>
                      </m:r>
                      <m:f>
                        <m:fPr>
                          <m:ctrlPr>
                            <a:rPr lang="en-US" b="0" i="1" smtClean="0">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𝑅</m:t>
                              </m:r>
                            </m:e>
                            <m:sub>
                              <m:r>
                                <a:rPr lang="en-US" b="0" i="1" smtClean="0">
                                  <a:solidFill>
                                    <a:srgbClr val="7030A0"/>
                                  </a:solidFill>
                                  <a:latin typeface="Cambria Math" panose="02040503050406030204" pitchFamily="18" charset="0"/>
                                </a:rPr>
                                <m:t>5</m:t>
                              </m:r>
                            </m:sub>
                          </m:sSub>
                        </m:num>
                        <m:den>
                          <m:r>
                            <a:rPr lang="en-US" b="0" i="1" smtClean="0">
                              <a:solidFill>
                                <a:srgbClr val="7030A0"/>
                              </a:solidFill>
                              <a:latin typeface="Cambria Math" panose="02040503050406030204" pitchFamily="18" charset="0"/>
                              <a:ea typeface="Cambria Math" panose="02040503050406030204" pitchFamily="18" charset="0"/>
                            </a:rPr>
                            <m:t>∞</m:t>
                          </m:r>
                        </m:den>
                      </m:f>
                      <m:r>
                        <a:rPr lang="en-US" b="0" i="1" smtClean="0">
                          <a:solidFill>
                            <a:srgbClr val="7030A0"/>
                          </a:solidFill>
                          <a:latin typeface="Cambria Math" panose="02040503050406030204" pitchFamily="18" charset="0"/>
                        </a:rPr>
                        <m:t>=1.0</m:t>
                      </m:r>
                    </m:oMath>
                  </m:oMathPara>
                </a14:m>
                <a:endParaRPr lang="en-US" dirty="0">
                  <a:solidFill>
                    <a:srgbClr val="7030A0"/>
                  </a:solidFill>
                </a:endParaRPr>
              </a:p>
            </p:txBody>
          </p:sp>
        </mc:Choice>
        <mc:Fallback xmlns="">
          <p:sp>
            <p:nvSpPr>
              <p:cNvPr id="17" name="TextBox 16">
                <a:extLst>
                  <a:ext uri="{FF2B5EF4-FFF2-40B4-BE49-F238E27FC236}">
                    <a16:creationId xmlns:a16="http://schemas.microsoft.com/office/drawing/2014/main" id="{CAAA5DFC-7A22-D24B-A1B6-9B94D1D1F4E9}"/>
                  </a:ext>
                </a:extLst>
              </p:cNvPr>
              <p:cNvSpPr txBox="1">
                <a:spLocks noRot="1" noChangeAspect="1" noMove="1" noResize="1" noEditPoints="1" noAdjustHandles="1" noChangeArrowheads="1" noChangeShapeType="1" noTextEdit="1"/>
              </p:cNvSpPr>
              <p:nvPr/>
            </p:nvSpPr>
            <p:spPr>
              <a:xfrm>
                <a:off x="445325" y="4245428"/>
                <a:ext cx="2706959" cy="563872"/>
              </a:xfrm>
              <a:prstGeom prst="rect">
                <a:avLst/>
              </a:prstGeom>
              <a:blipFill>
                <a:blip r:embed="rId10"/>
                <a:stretch>
                  <a:fillRect l="-1402" r="-1402" b="-6522"/>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34334A39-6D4C-2649-AFBD-CD15CB4E6183}"/>
              </a:ext>
            </a:extLst>
          </p:cNvPr>
          <p:cNvSpPr txBox="1"/>
          <p:nvPr/>
        </p:nvSpPr>
        <p:spPr>
          <a:xfrm>
            <a:off x="332509" y="3918858"/>
            <a:ext cx="2784160" cy="369332"/>
          </a:xfrm>
          <a:prstGeom prst="rect">
            <a:avLst/>
          </a:prstGeom>
          <a:noFill/>
        </p:spPr>
        <p:txBody>
          <a:bodyPr wrap="none" rtlCol="0">
            <a:spAutoFit/>
          </a:bodyPr>
          <a:lstStyle/>
          <a:p>
            <a:r>
              <a:rPr lang="en-US" dirty="0"/>
              <a:t>(e) is a standard gain buffer,</a:t>
            </a:r>
          </a:p>
        </p:txBody>
      </p:sp>
      <p:sp>
        <p:nvSpPr>
          <p:cNvPr id="19" name="TextBox 18">
            <a:extLst>
              <a:ext uri="{FF2B5EF4-FFF2-40B4-BE49-F238E27FC236}">
                <a16:creationId xmlns:a16="http://schemas.microsoft.com/office/drawing/2014/main" id="{9565C7F8-AEE1-564D-8C1E-716471698562}"/>
              </a:ext>
            </a:extLst>
          </p:cNvPr>
          <p:cNvSpPr txBox="1"/>
          <p:nvPr/>
        </p:nvSpPr>
        <p:spPr>
          <a:xfrm>
            <a:off x="5484420" y="3905003"/>
            <a:ext cx="2863933" cy="923330"/>
          </a:xfrm>
          <a:prstGeom prst="rect">
            <a:avLst/>
          </a:prstGeom>
          <a:noFill/>
        </p:spPr>
        <p:txBody>
          <a:bodyPr wrap="square" rtlCol="0">
            <a:spAutoFit/>
          </a:bodyPr>
          <a:lstStyle/>
          <a:p>
            <a:r>
              <a:rPr lang="en-US" dirty="0"/>
              <a:t>(f) is response-free single-ended to differential amplifier</a:t>
            </a:r>
          </a:p>
        </p:txBody>
      </p:sp>
    </p:spTree>
    <p:extLst>
      <p:ext uri="{BB962C8B-B14F-4D97-AF65-F5344CB8AC3E}">
        <p14:creationId xmlns:p14="http://schemas.microsoft.com/office/powerpoint/2010/main" val="22252733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F1C4B-5CDA-6845-902B-D91488428EAD}"/>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0CD59330-B375-A142-A376-E843A980C12D}"/>
              </a:ext>
            </a:extLst>
          </p:cNvPr>
          <p:cNvSpPr>
            <a:spLocks noGrp="1"/>
          </p:cNvSpPr>
          <p:nvPr>
            <p:ph type="sldNum" sz="quarter" idx="12"/>
          </p:nvPr>
        </p:nvSpPr>
        <p:spPr/>
        <p:txBody>
          <a:bodyPr/>
          <a:lstStyle/>
          <a:p>
            <a:fld id="{70339496-BD1E-F648-8321-5C9A4B4A55FA}" type="slidenum">
              <a:rPr lang="en-US" smtClean="0"/>
              <a:t>92</a:t>
            </a:fld>
            <a:endParaRPr lang="en-US"/>
          </a:p>
        </p:txBody>
      </p:sp>
      <p:sp>
        <p:nvSpPr>
          <p:cNvPr id="6" name="Title 1">
            <a:extLst>
              <a:ext uri="{FF2B5EF4-FFF2-40B4-BE49-F238E27FC236}">
                <a16:creationId xmlns:a16="http://schemas.microsoft.com/office/drawing/2014/main" id="{4F94F0F5-8C80-3B4C-BA1F-491070EA05DB}"/>
              </a:ext>
            </a:extLst>
          </p:cNvPr>
          <p:cNvSpPr>
            <a:spLocks noGrp="1"/>
          </p:cNvSpPr>
          <p:nvPr>
            <p:ph type="title"/>
          </p:nvPr>
        </p:nvSpPr>
        <p:spPr>
          <a:xfrm>
            <a:off x="0" y="1"/>
            <a:ext cx="9144000" cy="691376"/>
          </a:xfrm>
        </p:spPr>
        <p:txBody>
          <a:bodyPr>
            <a:normAutofit fontScale="90000"/>
          </a:bodyPr>
          <a:lstStyle/>
          <a:p>
            <a:r>
              <a:rPr lang="en-US" dirty="0"/>
              <a:t>II.3 Review of the Circuit</a:t>
            </a:r>
            <a:r>
              <a:rPr lang="en-US" dirty="0">
                <a:sym typeface="Wingdings" pitchFamily="2" charset="2"/>
              </a:rPr>
              <a:t>: </a:t>
            </a:r>
            <a:r>
              <a:rPr lang="en-US" sz="3100" dirty="0">
                <a:sym typeface="Wingdings" pitchFamily="2" charset="2"/>
              </a:rPr>
              <a:t>Conclusions</a:t>
            </a:r>
            <a:endParaRPr lang="en-US" dirty="0"/>
          </a:p>
        </p:txBody>
      </p:sp>
      <p:pic>
        <p:nvPicPr>
          <p:cNvPr id="7" name="Picture 6">
            <a:extLst>
              <a:ext uri="{FF2B5EF4-FFF2-40B4-BE49-F238E27FC236}">
                <a16:creationId xmlns:a16="http://schemas.microsoft.com/office/drawing/2014/main" id="{0497A63D-1FF9-9F43-9121-2D59E2427E5F}"/>
              </a:ext>
            </a:extLst>
          </p:cNvPr>
          <p:cNvPicPr>
            <a:picLocks noChangeAspect="1"/>
          </p:cNvPicPr>
          <p:nvPr/>
        </p:nvPicPr>
        <p:blipFill>
          <a:blip r:embed="rId2"/>
          <a:stretch>
            <a:fillRect/>
          </a:stretch>
        </p:blipFill>
        <p:spPr>
          <a:xfrm>
            <a:off x="64581" y="997528"/>
            <a:ext cx="9079419" cy="2327563"/>
          </a:xfrm>
          <a:prstGeom prst="rect">
            <a:avLst/>
          </a:prstGeom>
        </p:spPr>
      </p:pic>
      <p:sp>
        <p:nvSpPr>
          <p:cNvPr id="8" name="TextBox 7">
            <a:extLst>
              <a:ext uri="{FF2B5EF4-FFF2-40B4-BE49-F238E27FC236}">
                <a16:creationId xmlns:a16="http://schemas.microsoft.com/office/drawing/2014/main" id="{C7B55284-B590-4E46-BCCE-13FE7A22164E}"/>
              </a:ext>
            </a:extLst>
          </p:cNvPr>
          <p:cNvSpPr txBox="1"/>
          <p:nvPr/>
        </p:nvSpPr>
        <p:spPr>
          <a:xfrm>
            <a:off x="28955" y="581888"/>
            <a:ext cx="1805049" cy="523220"/>
          </a:xfrm>
          <a:prstGeom prst="rect">
            <a:avLst/>
          </a:prstGeom>
          <a:noFill/>
        </p:spPr>
        <p:txBody>
          <a:bodyPr wrap="square" rtlCol="0">
            <a:spAutoFit/>
          </a:bodyPr>
          <a:lstStyle/>
          <a:p>
            <a:r>
              <a:rPr lang="en-US" sz="1400" dirty="0">
                <a:solidFill>
                  <a:schemeClr val="accent1"/>
                </a:solidFill>
              </a:rPr>
              <a:t>Differential Input from interface board</a:t>
            </a:r>
          </a:p>
        </p:txBody>
      </p:sp>
      <p:sp>
        <p:nvSpPr>
          <p:cNvPr id="9" name="TextBox 8">
            <a:extLst>
              <a:ext uri="{FF2B5EF4-FFF2-40B4-BE49-F238E27FC236}">
                <a16:creationId xmlns:a16="http://schemas.microsoft.com/office/drawing/2014/main" id="{A23FBC15-7F22-2D47-85EC-C5C5D317127C}"/>
              </a:ext>
            </a:extLst>
          </p:cNvPr>
          <p:cNvSpPr txBox="1"/>
          <p:nvPr/>
        </p:nvSpPr>
        <p:spPr>
          <a:xfrm>
            <a:off x="1440139" y="2515587"/>
            <a:ext cx="1605148" cy="738664"/>
          </a:xfrm>
          <a:prstGeom prst="rect">
            <a:avLst/>
          </a:prstGeom>
          <a:noFill/>
        </p:spPr>
        <p:txBody>
          <a:bodyPr wrap="square" rtlCol="0">
            <a:spAutoFit/>
          </a:bodyPr>
          <a:lstStyle/>
          <a:p>
            <a:r>
              <a:rPr lang="en-US" sz="1400" b="1" dirty="0"/>
              <a:t>(a) Differential to single-ended driver</a:t>
            </a:r>
          </a:p>
        </p:txBody>
      </p:sp>
      <p:sp>
        <p:nvSpPr>
          <p:cNvPr id="10" name="TextBox 9">
            <a:extLst>
              <a:ext uri="{FF2B5EF4-FFF2-40B4-BE49-F238E27FC236}">
                <a16:creationId xmlns:a16="http://schemas.microsoft.com/office/drawing/2014/main" id="{3292223B-B755-6341-AB3E-C453C378E457}"/>
              </a:ext>
            </a:extLst>
          </p:cNvPr>
          <p:cNvSpPr txBox="1"/>
          <p:nvPr/>
        </p:nvSpPr>
        <p:spPr>
          <a:xfrm>
            <a:off x="2035886" y="589804"/>
            <a:ext cx="2054430" cy="523220"/>
          </a:xfrm>
          <a:prstGeom prst="rect">
            <a:avLst/>
          </a:prstGeom>
          <a:noFill/>
        </p:spPr>
        <p:txBody>
          <a:bodyPr wrap="square" rtlCol="0">
            <a:spAutoFit/>
          </a:bodyPr>
          <a:lstStyle/>
          <a:p>
            <a:r>
              <a:rPr lang="en-US" sz="1400" dirty="0"/>
              <a:t>(b) Four adjustable gain stages</a:t>
            </a:r>
          </a:p>
        </p:txBody>
      </p:sp>
      <p:sp>
        <p:nvSpPr>
          <p:cNvPr id="11" name="TextBox 10">
            <a:extLst>
              <a:ext uri="{FF2B5EF4-FFF2-40B4-BE49-F238E27FC236}">
                <a16:creationId xmlns:a16="http://schemas.microsoft.com/office/drawing/2014/main" id="{1DE13E7D-75C4-0C4F-AD3F-11B9172CB429}"/>
              </a:ext>
            </a:extLst>
          </p:cNvPr>
          <p:cNvSpPr txBox="1"/>
          <p:nvPr/>
        </p:nvSpPr>
        <p:spPr>
          <a:xfrm>
            <a:off x="4492100" y="528450"/>
            <a:ext cx="2567047" cy="523220"/>
          </a:xfrm>
          <a:prstGeom prst="rect">
            <a:avLst/>
          </a:prstGeom>
          <a:noFill/>
        </p:spPr>
        <p:txBody>
          <a:bodyPr wrap="square" rtlCol="0">
            <a:spAutoFit/>
          </a:bodyPr>
          <a:lstStyle/>
          <a:p>
            <a:r>
              <a:rPr lang="en-US" sz="1400" b="1" dirty="0">
                <a:solidFill>
                  <a:srgbClr val="FF0000"/>
                </a:solidFill>
              </a:rPr>
              <a:t>(d) Filter Stage Modified into a Low Pass</a:t>
            </a:r>
          </a:p>
        </p:txBody>
      </p:sp>
      <p:sp>
        <p:nvSpPr>
          <p:cNvPr id="12" name="TextBox 11">
            <a:extLst>
              <a:ext uri="{FF2B5EF4-FFF2-40B4-BE49-F238E27FC236}">
                <a16:creationId xmlns:a16="http://schemas.microsoft.com/office/drawing/2014/main" id="{95BDBD53-D22C-0B47-A80B-6231E0A587FF}"/>
              </a:ext>
            </a:extLst>
          </p:cNvPr>
          <p:cNvSpPr txBox="1"/>
          <p:nvPr/>
        </p:nvSpPr>
        <p:spPr>
          <a:xfrm>
            <a:off x="6499027" y="2844135"/>
            <a:ext cx="1237013" cy="523220"/>
          </a:xfrm>
          <a:prstGeom prst="rect">
            <a:avLst/>
          </a:prstGeom>
          <a:noFill/>
        </p:spPr>
        <p:txBody>
          <a:bodyPr wrap="square" rtlCol="0">
            <a:spAutoFit/>
          </a:bodyPr>
          <a:lstStyle/>
          <a:p>
            <a:r>
              <a:rPr lang="en-US" sz="1400" dirty="0"/>
              <a:t>(e) Output buffer</a:t>
            </a:r>
          </a:p>
        </p:txBody>
      </p:sp>
      <p:sp>
        <p:nvSpPr>
          <p:cNvPr id="13" name="TextBox 12">
            <a:extLst>
              <a:ext uri="{FF2B5EF4-FFF2-40B4-BE49-F238E27FC236}">
                <a16:creationId xmlns:a16="http://schemas.microsoft.com/office/drawing/2014/main" id="{887081C2-A06F-9243-9BE2-3710B4B604D4}"/>
              </a:ext>
            </a:extLst>
          </p:cNvPr>
          <p:cNvSpPr txBox="1"/>
          <p:nvPr/>
        </p:nvSpPr>
        <p:spPr>
          <a:xfrm>
            <a:off x="8032923" y="2379017"/>
            <a:ext cx="1306285" cy="954107"/>
          </a:xfrm>
          <a:prstGeom prst="rect">
            <a:avLst/>
          </a:prstGeom>
          <a:noFill/>
        </p:spPr>
        <p:txBody>
          <a:bodyPr wrap="square" rtlCol="0">
            <a:spAutoFit/>
          </a:bodyPr>
          <a:lstStyle/>
          <a:p>
            <a:r>
              <a:rPr lang="en-US" sz="1400" dirty="0"/>
              <a:t>(f) Single-ended to Differential Driver</a:t>
            </a:r>
          </a:p>
        </p:txBody>
      </p:sp>
      <p:sp>
        <p:nvSpPr>
          <p:cNvPr id="14" name="TextBox 13">
            <a:extLst>
              <a:ext uri="{FF2B5EF4-FFF2-40B4-BE49-F238E27FC236}">
                <a16:creationId xmlns:a16="http://schemas.microsoft.com/office/drawing/2014/main" id="{C00AFB77-A07D-2441-974C-166606E48269}"/>
              </a:ext>
            </a:extLst>
          </p:cNvPr>
          <p:cNvSpPr txBox="1"/>
          <p:nvPr/>
        </p:nvSpPr>
        <p:spPr>
          <a:xfrm>
            <a:off x="7629162" y="615531"/>
            <a:ext cx="1579418" cy="523220"/>
          </a:xfrm>
          <a:prstGeom prst="rect">
            <a:avLst/>
          </a:prstGeom>
          <a:noFill/>
        </p:spPr>
        <p:txBody>
          <a:bodyPr wrap="square" rtlCol="0">
            <a:spAutoFit/>
          </a:bodyPr>
          <a:lstStyle/>
          <a:p>
            <a:pPr algn="r"/>
            <a:r>
              <a:rPr lang="en-US" sz="1400" dirty="0">
                <a:solidFill>
                  <a:schemeClr val="accent1"/>
                </a:solidFill>
              </a:rPr>
              <a:t>Differential Output to AA Chassis</a:t>
            </a:r>
          </a:p>
        </p:txBody>
      </p:sp>
      <p:sp>
        <p:nvSpPr>
          <p:cNvPr id="15" name="TextBox 14">
            <a:extLst>
              <a:ext uri="{FF2B5EF4-FFF2-40B4-BE49-F238E27FC236}">
                <a16:creationId xmlns:a16="http://schemas.microsoft.com/office/drawing/2014/main" id="{27EC0AA5-6443-8140-89FF-7AA85A87B8EE}"/>
              </a:ext>
            </a:extLst>
          </p:cNvPr>
          <p:cNvSpPr txBox="1"/>
          <p:nvPr/>
        </p:nvSpPr>
        <p:spPr>
          <a:xfrm>
            <a:off x="4620751" y="2367145"/>
            <a:ext cx="1987136" cy="523220"/>
          </a:xfrm>
          <a:prstGeom prst="rect">
            <a:avLst/>
          </a:prstGeom>
          <a:noFill/>
        </p:spPr>
        <p:txBody>
          <a:bodyPr wrap="square" rtlCol="0">
            <a:spAutoFit/>
          </a:bodyPr>
          <a:lstStyle/>
          <a:p>
            <a:r>
              <a:rPr lang="en-US" sz="1400" b="1" dirty="0"/>
              <a:t>(c) Two remaining Whitening stages</a:t>
            </a:r>
          </a:p>
        </p:txBody>
      </p:sp>
      <p:cxnSp>
        <p:nvCxnSpPr>
          <p:cNvPr id="16" name="Straight Arrow Connector 15">
            <a:extLst>
              <a:ext uri="{FF2B5EF4-FFF2-40B4-BE49-F238E27FC236}">
                <a16:creationId xmlns:a16="http://schemas.microsoft.com/office/drawing/2014/main" id="{AC13822B-BF23-F047-AAED-2281A5B3B963}"/>
              </a:ext>
            </a:extLst>
          </p:cNvPr>
          <p:cNvCxnSpPr>
            <a:cxnSpLocks/>
          </p:cNvCxnSpPr>
          <p:nvPr/>
        </p:nvCxnSpPr>
        <p:spPr>
          <a:xfrm flipH="1" flipV="1">
            <a:off x="5004716" y="1876301"/>
            <a:ext cx="106878" cy="3681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D6267DA-A678-A34D-AAD9-163D0EE6D1D3}"/>
              </a:ext>
            </a:extLst>
          </p:cNvPr>
          <p:cNvCxnSpPr>
            <a:cxnSpLocks/>
          </p:cNvCxnSpPr>
          <p:nvPr/>
        </p:nvCxnSpPr>
        <p:spPr>
          <a:xfrm flipV="1">
            <a:off x="6332774" y="1852550"/>
            <a:ext cx="310738" cy="4374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D46D437-93A7-8048-8058-9D816477FE53}"/>
              </a:ext>
            </a:extLst>
          </p:cNvPr>
          <p:cNvCxnSpPr>
            <a:cxnSpLocks/>
          </p:cNvCxnSpPr>
          <p:nvPr/>
        </p:nvCxnSpPr>
        <p:spPr>
          <a:xfrm flipH="1" flipV="1">
            <a:off x="1297633" y="1898072"/>
            <a:ext cx="346365" cy="5244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EE56A0F-FD0B-6341-B56E-0AD4C9A3B31F}"/>
              </a:ext>
            </a:extLst>
          </p:cNvPr>
          <p:cNvCxnSpPr>
            <a:cxnSpLocks/>
          </p:cNvCxnSpPr>
          <p:nvPr/>
        </p:nvCxnSpPr>
        <p:spPr>
          <a:xfrm flipH="1">
            <a:off x="2166513" y="1092530"/>
            <a:ext cx="130629" cy="2850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6251812-8CFB-584F-9C0E-E09A791E000B}"/>
              </a:ext>
            </a:extLst>
          </p:cNvPr>
          <p:cNvCxnSpPr>
            <a:cxnSpLocks/>
          </p:cNvCxnSpPr>
          <p:nvPr/>
        </p:nvCxnSpPr>
        <p:spPr>
          <a:xfrm>
            <a:off x="2734551" y="1078675"/>
            <a:ext cx="120732" cy="334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C5CC572-07F8-944E-B0C5-AE21B42D343E}"/>
              </a:ext>
            </a:extLst>
          </p:cNvPr>
          <p:cNvCxnSpPr>
            <a:cxnSpLocks/>
          </p:cNvCxnSpPr>
          <p:nvPr/>
        </p:nvCxnSpPr>
        <p:spPr>
          <a:xfrm>
            <a:off x="3171958" y="1052945"/>
            <a:ext cx="288966" cy="3245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4A64CB5-8DDE-C742-A568-C42FA3F1D301}"/>
              </a:ext>
            </a:extLst>
          </p:cNvPr>
          <p:cNvCxnSpPr>
            <a:cxnSpLocks/>
          </p:cNvCxnSpPr>
          <p:nvPr/>
        </p:nvCxnSpPr>
        <p:spPr>
          <a:xfrm>
            <a:off x="3508425" y="1045028"/>
            <a:ext cx="461158" cy="3186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C0A7970-0D50-AF42-8774-35B430569A1D}"/>
              </a:ext>
            </a:extLst>
          </p:cNvPr>
          <p:cNvCxnSpPr>
            <a:cxnSpLocks/>
          </p:cNvCxnSpPr>
          <p:nvPr/>
        </p:nvCxnSpPr>
        <p:spPr>
          <a:xfrm flipV="1">
            <a:off x="7413429" y="2349335"/>
            <a:ext cx="0" cy="4057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ADFAD9-664C-3E4F-ACE7-42F0A92B3F81}"/>
              </a:ext>
            </a:extLst>
          </p:cNvPr>
          <p:cNvCxnSpPr>
            <a:cxnSpLocks/>
          </p:cNvCxnSpPr>
          <p:nvPr/>
        </p:nvCxnSpPr>
        <p:spPr>
          <a:xfrm flipH="1" flipV="1">
            <a:off x="8361476" y="1896093"/>
            <a:ext cx="134585" cy="3127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565E6FE-ACCE-2546-91F0-EB896B660366}"/>
              </a:ext>
            </a:extLst>
          </p:cNvPr>
          <p:cNvSpPr txBox="1"/>
          <p:nvPr/>
        </p:nvSpPr>
        <p:spPr>
          <a:xfrm>
            <a:off x="154381" y="3491346"/>
            <a:ext cx="436338" cy="369332"/>
          </a:xfrm>
          <a:prstGeom prst="rect">
            <a:avLst/>
          </a:prstGeom>
          <a:noFill/>
        </p:spPr>
        <p:txBody>
          <a:bodyPr wrap="none" rtlCol="0">
            <a:spAutoFit/>
          </a:bodyPr>
          <a:lstStyle/>
          <a:p>
            <a:r>
              <a:rPr lang="en-US" dirty="0"/>
              <a:t>(a)</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66216B1E-2F2E-A944-ACE7-6059CD5139B7}"/>
                  </a:ext>
                </a:extLst>
              </p:cNvPr>
              <p:cNvSpPr/>
              <p:nvPr/>
            </p:nvSpPr>
            <p:spPr>
              <a:xfrm>
                <a:off x="653732" y="3845702"/>
                <a:ext cx="1731692" cy="5427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d>
                            <m:dPr>
                              <m:begChr m:val=""/>
                              <m:endChr m:val="|"/>
                              <m:ctrlPr>
                                <a:rPr lang="en-US" i="1" smtClean="0">
                                  <a:solidFill>
                                    <a:srgbClr val="7030A0"/>
                                  </a:solidFill>
                                  <a:latin typeface="Cambria Math" panose="02040503050406030204" pitchFamily="18" charset="0"/>
                                </a:rPr>
                              </m:ctrlPr>
                            </m:dP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𝐺</m:t>
                                  </m:r>
                                </m:e>
                                <m:sub>
                                  <m:r>
                                    <a:rPr lang="en-US" b="0" i="1" smtClean="0">
                                      <a:solidFill>
                                        <a:srgbClr val="7030A0"/>
                                      </a:solidFill>
                                      <a:latin typeface="Cambria Math" panose="02040503050406030204" pitchFamily="18" charset="0"/>
                                    </a:rPr>
                                    <m:t>𝑖𝑎</m:t>
                                  </m:r>
                                </m:sub>
                              </m:sSub>
                            </m:e>
                          </m:d>
                        </m:e>
                        <m:sub>
                          <m:r>
                            <a:rPr lang="en-US" b="0" i="1" smtClean="0">
                              <a:solidFill>
                                <a:srgbClr val="7030A0"/>
                              </a:solidFill>
                              <a:latin typeface="Cambria Math" panose="02040503050406030204" pitchFamily="18" charset="0"/>
                            </a:rPr>
                            <m:t>𝐷𝐶</m:t>
                          </m:r>
                        </m:sub>
                      </m:sSub>
                      <m:r>
                        <a:rPr lang="en-US" b="0" i="1" smtClean="0">
                          <a:solidFill>
                            <a:srgbClr val="7030A0"/>
                          </a:solidFill>
                          <a:latin typeface="Cambria Math" panose="02040503050406030204" pitchFamily="18" charset="0"/>
                        </a:rPr>
                        <m:t>=0.498</m:t>
                      </m:r>
                    </m:oMath>
                  </m:oMathPara>
                </a14:m>
                <a:endParaRPr lang="en-US" dirty="0">
                  <a:solidFill>
                    <a:srgbClr val="7030A0"/>
                  </a:solidFill>
                </a:endParaRPr>
              </a:p>
            </p:txBody>
          </p:sp>
        </mc:Choice>
        <mc:Fallback xmlns="">
          <p:sp>
            <p:nvSpPr>
              <p:cNvPr id="27" name="Rectangle 26">
                <a:extLst>
                  <a:ext uri="{FF2B5EF4-FFF2-40B4-BE49-F238E27FC236}">
                    <a16:creationId xmlns:a16="http://schemas.microsoft.com/office/drawing/2014/main" id="{66216B1E-2F2E-A944-ACE7-6059CD5139B7}"/>
                  </a:ext>
                </a:extLst>
              </p:cNvPr>
              <p:cNvSpPr>
                <a:spLocks noRot="1" noChangeAspect="1" noMove="1" noResize="1" noEditPoints="1" noAdjustHandles="1" noChangeArrowheads="1" noChangeShapeType="1" noTextEdit="1"/>
              </p:cNvSpPr>
              <p:nvPr/>
            </p:nvSpPr>
            <p:spPr>
              <a:xfrm>
                <a:off x="653732" y="3845702"/>
                <a:ext cx="1731692" cy="542713"/>
              </a:xfrm>
              <a:prstGeom prst="rect">
                <a:avLst/>
              </a:prstGeom>
              <a:blipFill>
                <a:blip r:embed="rId3"/>
                <a:stretch>
                  <a:fillRect l="-18116" t="-154545" b="-2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E84A9FA-3961-6641-AF52-4B19C2AED295}"/>
                  </a:ext>
                </a:extLst>
              </p:cNvPr>
              <p:cNvSpPr/>
              <p:nvPr/>
            </p:nvSpPr>
            <p:spPr>
              <a:xfrm>
                <a:off x="602015" y="3466184"/>
                <a:ext cx="128843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𝐺</m:t>
                          </m:r>
                        </m:e>
                        <m:sub>
                          <m:r>
                            <a:rPr lang="en-US" b="0" i="1" smtClean="0">
                              <a:solidFill>
                                <a:srgbClr val="7030A0"/>
                              </a:solidFill>
                              <a:latin typeface="Cambria Math" panose="02040503050406030204" pitchFamily="18" charset="0"/>
                            </a:rPr>
                            <m:t>𝑖𝑛</m:t>
                          </m:r>
                        </m:sub>
                      </m:sSub>
                      <m:r>
                        <a:rPr lang="en-US" i="1">
                          <a:solidFill>
                            <a:srgbClr val="7030A0"/>
                          </a:solidFill>
                          <a:latin typeface="Cambria Math" panose="02040503050406030204" pitchFamily="18" charset="0"/>
                          <a:ea typeface="Cambria Math" panose="02040503050406030204" pitchFamily="18" charset="0"/>
                        </a:rPr>
                        <m:t>≈0.99</m:t>
                      </m:r>
                    </m:oMath>
                  </m:oMathPara>
                </a14:m>
                <a:endParaRPr lang="en-US" dirty="0">
                  <a:solidFill>
                    <a:srgbClr val="7030A0"/>
                  </a:solidFill>
                </a:endParaRPr>
              </a:p>
            </p:txBody>
          </p:sp>
        </mc:Choice>
        <mc:Fallback xmlns="">
          <p:sp>
            <p:nvSpPr>
              <p:cNvPr id="28" name="Rectangle 27">
                <a:extLst>
                  <a:ext uri="{FF2B5EF4-FFF2-40B4-BE49-F238E27FC236}">
                    <a16:creationId xmlns:a16="http://schemas.microsoft.com/office/drawing/2014/main" id="{9E84A9FA-3961-6641-AF52-4B19C2AED295}"/>
                  </a:ext>
                </a:extLst>
              </p:cNvPr>
              <p:cNvSpPr>
                <a:spLocks noRot="1" noChangeAspect="1" noMove="1" noResize="1" noEditPoints="1" noAdjustHandles="1" noChangeArrowheads="1" noChangeShapeType="1" noTextEdit="1"/>
              </p:cNvSpPr>
              <p:nvPr/>
            </p:nvSpPr>
            <p:spPr>
              <a:xfrm>
                <a:off x="602015" y="3466184"/>
                <a:ext cx="128843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E942D9EC-9632-7946-96BF-5CFF11A368DE}"/>
                  </a:ext>
                </a:extLst>
              </p:cNvPr>
              <p:cNvSpPr/>
              <p:nvPr/>
            </p:nvSpPr>
            <p:spPr>
              <a:xfrm>
                <a:off x="795648" y="4358070"/>
                <a:ext cx="2295895" cy="4076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smtClean="0">
                              <a:solidFill>
                                <a:schemeClr val="accent2"/>
                              </a:solidFill>
                              <a:latin typeface="Cambria Math" panose="02040503050406030204" pitchFamily="18" charset="0"/>
                            </a:rPr>
                            <m:t>𝒊𝒂</m:t>
                          </m:r>
                        </m:sup>
                      </m:sSubSup>
                      <m:r>
                        <a:rPr lang="en-US" b="1" i="1">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𝟏𝟖</m:t>
                      </m:r>
                      <m:r>
                        <a:rPr lang="en-US" b="1" i="0" smtClean="0">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𝟗𝟓</m:t>
                      </m:r>
                      <m:r>
                        <a:rPr lang="en-US" b="1">
                          <a:solidFill>
                            <a:schemeClr val="accent2"/>
                          </a:solidFill>
                          <a:latin typeface="Cambria Math" panose="02040503050406030204" pitchFamily="18" charset="0"/>
                        </a:rPr>
                        <m:t> </m:t>
                      </m:r>
                      <m:r>
                        <a:rPr lang="en-US" b="1" i="0" smtClean="0">
                          <a:solidFill>
                            <a:schemeClr val="accent2"/>
                          </a:solidFill>
                          <a:latin typeface="Cambria Math" panose="02040503050406030204" pitchFamily="18" charset="0"/>
                        </a:rPr>
                        <m:t>𝐤</m:t>
                      </m:r>
                      <m:r>
                        <a:rPr lang="en-US" b="1" i="1">
                          <a:solidFill>
                            <a:schemeClr val="accent2"/>
                          </a:solidFill>
                          <a:latin typeface="Cambria Math" panose="02040503050406030204" pitchFamily="18" charset="0"/>
                        </a:rPr>
                        <m:t>𝐇𝐳</m:t>
                      </m:r>
                    </m:oMath>
                  </m:oMathPara>
                </a14:m>
                <a:endParaRPr lang="en-US" b="1" dirty="0"/>
              </a:p>
            </p:txBody>
          </p:sp>
        </mc:Choice>
        <mc:Fallback xmlns="">
          <p:sp>
            <p:nvSpPr>
              <p:cNvPr id="29" name="Rectangle 28">
                <a:extLst>
                  <a:ext uri="{FF2B5EF4-FFF2-40B4-BE49-F238E27FC236}">
                    <a16:creationId xmlns:a16="http://schemas.microsoft.com/office/drawing/2014/main" id="{E942D9EC-9632-7946-96BF-5CFF11A368DE}"/>
                  </a:ext>
                </a:extLst>
              </p:cNvPr>
              <p:cNvSpPr>
                <a:spLocks noRot="1" noChangeAspect="1" noMove="1" noResize="1" noEditPoints="1" noAdjustHandles="1" noChangeArrowheads="1" noChangeShapeType="1" noTextEdit="1"/>
              </p:cNvSpPr>
              <p:nvPr/>
            </p:nvSpPr>
            <p:spPr>
              <a:xfrm>
                <a:off x="795648" y="4358070"/>
                <a:ext cx="2295895" cy="407612"/>
              </a:xfrm>
              <a:prstGeom prst="rect">
                <a:avLst/>
              </a:prstGeom>
              <a:blipFill>
                <a:blip r:embed="rId5"/>
                <a:stretch>
                  <a:fillRect b="-6061"/>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062619E8-1042-3F4B-9013-5C6C2E0BB2DD}"/>
              </a:ext>
            </a:extLst>
          </p:cNvPr>
          <p:cNvSpPr txBox="1"/>
          <p:nvPr/>
        </p:nvSpPr>
        <p:spPr>
          <a:xfrm>
            <a:off x="188027" y="4961905"/>
            <a:ext cx="447558" cy="369332"/>
          </a:xfrm>
          <a:prstGeom prst="rect">
            <a:avLst/>
          </a:prstGeom>
          <a:noFill/>
        </p:spPr>
        <p:txBody>
          <a:bodyPr wrap="none" rtlCol="0">
            <a:spAutoFit/>
          </a:bodyPr>
          <a:lstStyle/>
          <a:p>
            <a:r>
              <a:rPr lang="en-US" dirty="0"/>
              <a:t>(b)</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D6AAD69-1AAE-9341-BDAD-B220069610DA}"/>
                  </a:ext>
                </a:extLst>
              </p:cNvPr>
              <p:cNvSpPr txBox="1"/>
              <p:nvPr/>
            </p:nvSpPr>
            <p:spPr>
              <a:xfrm>
                <a:off x="736272" y="5017324"/>
                <a:ext cx="8148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𝐺</m:t>
                      </m:r>
                      <m:r>
                        <a:rPr lang="en-US" i="1">
                          <a:solidFill>
                            <a:srgbClr val="7030A0"/>
                          </a:solidFill>
                          <a:latin typeface="Cambria Math" panose="02040503050406030204" pitchFamily="18" charset="0"/>
                        </a:rPr>
                        <m:t>=0.4</m:t>
                      </m:r>
                    </m:oMath>
                  </m:oMathPara>
                </a14:m>
                <a:endParaRPr lang="en-US" dirty="0">
                  <a:solidFill>
                    <a:srgbClr val="7030A0"/>
                  </a:solidFill>
                </a:endParaRPr>
              </a:p>
            </p:txBody>
          </p:sp>
        </mc:Choice>
        <mc:Fallback xmlns="">
          <p:sp>
            <p:nvSpPr>
              <p:cNvPr id="31" name="TextBox 30">
                <a:extLst>
                  <a:ext uri="{FF2B5EF4-FFF2-40B4-BE49-F238E27FC236}">
                    <a16:creationId xmlns:a16="http://schemas.microsoft.com/office/drawing/2014/main" id="{FD6AAD69-1AAE-9341-BDAD-B220069610DA}"/>
                  </a:ext>
                </a:extLst>
              </p:cNvPr>
              <p:cNvSpPr txBox="1">
                <a:spLocks noRot="1" noChangeAspect="1" noMove="1" noResize="1" noEditPoints="1" noAdjustHandles="1" noChangeArrowheads="1" noChangeShapeType="1" noTextEdit="1"/>
              </p:cNvSpPr>
              <p:nvPr/>
            </p:nvSpPr>
            <p:spPr>
              <a:xfrm>
                <a:off x="736272" y="5017324"/>
                <a:ext cx="814838" cy="276999"/>
              </a:xfrm>
              <a:prstGeom prst="rect">
                <a:avLst/>
              </a:prstGeom>
              <a:blipFill>
                <a:blip r:embed="rId6"/>
                <a:stretch>
                  <a:fillRect l="-4615" r="-4615" b="-4348"/>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0C7BFD54-33D1-6F47-80A6-BA138B9F56AD}"/>
              </a:ext>
            </a:extLst>
          </p:cNvPr>
          <p:cNvSpPr txBox="1"/>
          <p:nvPr/>
        </p:nvSpPr>
        <p:spPr>
          <a:xfrm>
            <a:off x="5054931" y="3416136"/>
            <a:ext cx="423514" cy="369332"/>
          </a:xfrm>
          <a:prstGeom prst="rect">
            <a:avLst/>
          </a:prstGeom>
          <a:noFill/>
        </p:spPr>
        <p:txBody>
          <a:bodyPr wrap="none" rtlCol="0">
            <a:spAutoFit/>
          </a:bodyPr>
          <a:lstStyle/>
          <a:p>
            <a:r>
              <a:rPr lang="en-US" dirty="0"/>
              <a:t>(c)</a:t>
            </a: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4D23AE5F-4B55-2C44-B946-C9C8F82FCF4B}"/>
                  </a:ext>
                </a:extLst>
              </p:cNvPr>
              <p:cNvSpPr/>
              <p:nvPr/>
            </p:nvSpPr>
            <p:spPr>
              <a:xfrm>
                <a:off x="5201393" y="4071212"/>
                <a:ext cx="3336964" cy="71865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smtClean="0">
                              <a:solidFill>
                                <a:schemeClr val="accent6"/>
                              </a:solidFill>
                              <a:latin typeface="Cambria Math" panose="02040503050406030204" pitchFamily="18" charset="0"/>
                            </a:rPr>
                            <m:t>𝒛</m:t>
                          </m:r>
                        </m:sub>
                        <m:sup>
                          <m:r>
                            <a:rPr lang="en-US" b="1" i="1" smtClean="0">
                              <a:solidFill>
                                <a:schemeClr val="accent6"/>
                              </a:solidFill>
                              <a:latin typeface="Cambria Math" panose="02040503050406030204" pitchFamily="18" charset="0"/>
                            </a:rPr>
                            <m:t>𝑭</m:t>
                          </m:r>
                        </m:sup>
                      </m:sSubSup>
                      <m:r>
                        <a:rPr lang="en-US" b="1" i="1" smtClean="0">
                          <a:solidFill>
                            <a:schemeClr val="accent6"/>
                          </a:solidFill>
                          <a:latin typeface="Cambria Math" panose="02040503050406030204" pitchFamily="18" charset="0"/>
                        </a:rPr>
                        <m:t>:</m:t>
                      </m:r>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r>
                        <a:rPr lang="en-US" b="1" i="0" smtClean="0">
                          <a:solidFill>
                            <a:schemeClr val="accent6"/>
                          </a:solidFill>
                          <a:latin typeface="Cambria Math" panose="02040503050406030204" pitchFamily="18" charset="0"/>
                        </a:rPr>
                        <m:t>𝟎</m:t>
                      </m:r>
                      <m:r>
                        <a:rPr lang="en-US" b="1" i="0" smtClean="0">
                          <a:solidFill>
                            <a:schemeClr val="accent6"/>
                          </a:solidFill>
                          <a:latin typeface="Cambria Math" panose="02040503050406030204" pitchFamily="18" charset="0"/>
                        </a:rPr>
                        <m:t>. </m:t>
                      </m:r>
                      <m:r>
                        <a:rPr lang="en-US" b="1" i="0" smtClean="0">
                          <a:solidFill>
                            <a:schemeClr val="accent6"/>
                          </a:solidFill>
                          <a:latin typeface="Cambria Math" panose="02040503050406030204" pitchFamily="18" charset="0"/>
                        </a:rPr>
                        <m:t>𝟗𝟔𝟎</m:t>
                      </m:r>
                      <m:r>
                        <a:rPr lang="en-US" b="1" i="0" smtClean="0">
                          <a:solidFill>
                            <a:schemeClr val="accent6"/>
                          </a:solidFill>
                          <a:latin typeface="Cambria Math" panose="02040503050406030204" pitchFamily="18" charset="0"/>
                        </a:rPr>
                        <m:t>:</m:t>
                      </m:r>
                      <m:r>
                        <a:rPr lang="en-US" b="1">
                          <a:solidFill>
                            <a:schemeClr val="accent2"/>
                          </a:solidFill>
                          <a:latin typeface="Cambria Math" panose="02040503050406030204" pitchFamily="18" charset="0"/>
                        </a:rPr>
                        <m:t>𝟏𝟎</m:t>
                      </m:r>
                      <m:r>
                        <a:rPr lang="en-US" b="1">
                          <a:solidFill>
                            <a:schemeClr val="accent2"/>
                          </a:solidFill>
                          <a:latin typeface="Cambria Math" panose="02040503050406030204" pitchFamily="18" charset="0"/>
                        </a:rPr>
                        <m:t>.</m:t>
                      </m:r>
                      <m:r>
                        <a:rPr lang="en-US" b="1">
                          <a:solidFill>
                            <a:schemeClr val="accent2"/>
                          </a:solidFill>
                          <a:latin typeface="Cambria Math" panose="02040503050406030204" pitchFamily="18" charset="0"/>
                        </a:rPr>
                        <m:t>𝟎𝟕𝟑</m:t>
                      </m:r>
                      <m:r>
                        <a:rPr lang="en-US" b="1" i="1" smtClean="0">
                          <a:solidFill>
                            <a:schemeClr val="accent2"/>
                          </a:solidFill>
                          <a:latin typeface="Cambria Math" panose="02040503050406030204" pitchFamily="18" charset="0"/>
                        </a:rPr>
                        <m:t> </m:t>
                      </m:r>
                      <m:r>
                        <a:rPr lang="en-US" b="1" i="1" smtClean="0">
                          <a:solidFill>
                            <a:schemeClr val="tx1"/>
                          </a:solidFill>
                          <a:latin typeface="Cambria Math" panose="02040503050406030204" pitchFamily="18" charset="0"/>
                        </a:rPr>
                        <m:t>𝐇𝐳</m:t>
                      </m:r>
                    </m:oMath>
                  </m:oMathPara>
                </a14:m>
                <a:endParaRPr lang="en-US" b="1" dirty="0">
                  <a:solidFill>
                    <a:schemeClr val="accent6"/>
                  </a:solidFill>
                </a:endParaRPr>
              </a:p>
              <a:p>
                <a:pPr/>
                <a14:m>
                  <m:oMathPara xmlns:m="http://schemas.openxmlformats.org/officeDocument/2006/math">
                    <m:oMathParaPr>
                      <m:jc m:val="centerGroup"/>
                    </m:oMathParaPr>
                    <m:oMath xmlns:m="http://schemas.openxmlformats.org/officeDocument/2006/math">
                      <m:sSubSup>
                        <m:sSubSupPr>
                          <m:ctrlPr>
                            <a:rPr lang="en-US" b="1" i="1">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a:solidFill>
                                <a:schemeClr val="accent6"/>
                              </a:solidFill>
                              <a:latin typeface="Cambria Math" panose="02040503050406030204" pitchFamily="18" charset="0"/>
                            </a:rPr>
                            <m:t>𝒛</m:t>
                          </m:r>
                        </m:sub>
                        <m:sup>
                          <m:r>
                            <a:rPr lang="en-US" b="1" i="1">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i="1">
                          <a:solidFill>
                            <a:schemeClr val="accent6"/>
                          </a:solidFill>
                          <a:latin typeface="Cambria Math" panose="02040503050406030204" pitchFamily="18" charset="0"/>
                          <a:ea typeface="Cambria Math" panose="02040503050406030204" pitchFamily="18" charset="0"/>
                        </a:rPr>
                        <m:t>≈</m:t>
                      </m:r>
                      <m:r>
                        <a:rPr lang="en-US">
                          <a:solidFill>
                            <a:schemeClr val="accent6"/>
                          </a:solidFill>
                          <a:latin typeface="Cambria Math" panose="02040503050406030204" pitchFamily="18" charset="0"/>
                        </a:rPr>
                        <m:t>1</m:t>
                      </m:r>
                      <m:r>
                        <a:rPr lang="en-US" b="0" i="0" smtClean="0">
                          <a:solidFill>
                            <a:schemeClr val="accent6"/>
                          </a:solidFill>
                          <a:latin typeface="Cambria Math" panose="02040503050406030204" pitchFamily="18" charset="0"/>
                        </a:rPr>
                        <m:t>.</m:t>
                      </m:r>
                      <m:r>
                        <a:rPr lang="en-US">
                          <a:solidFill>
                            <a:schemeClr val="accent6"/>
                          </a:solidFill>
                          <a:latin typeface="Cambria Math" panose="02040503050406030204" pitchFamily="18" charset="0"/>
                        </a:rPr>
                        <m:t>0</m:t>
                      </m:r>
                      <m:r>
                        <a:rPr lang="en-US" b="0" i="0" smtClean="0">
                          <a:solidFill>
                            <a:schemeClr val="accent6"/>
                          </a:solidFill>
                          <a:latin typeface="Cambria Math" panose="02040503050406030204" pitchFamily="18" charset="0"/>
                        </a:rPr>
                        <m:t>69:</m:t>
                      </m:r>
                      <m:r>
                        <a:rPr lang="en-US" b="0" i="1" smtClean="0">
                          <a:solidFill>
                            <a:schemeClr val="accent2"/>
                          </a:solidFill>
                          <a:latin typeface="Cambria Math" panose="02040503050406030204" pitchFamily="18" charset="0"/>
                        </a:rPr>
                        <m:t>0.1</m:t>
                      </m:r>
                      <m:r>
                        <a:rPr lang="en-US" b="0" i="1">
                          <a:solidFill>
                            <a:schemeClr val="accent2"/>
                          </a:solidFill>
                          <a:latin typeface="Cambria Math" panose="02040503050406030204" pitchFamily="18" charset="0"/>
                        </a:rPr>
                        <m:t>06</m:t>
                      </m:r>
                      <m:r>
                        <a:rPr lang="en-US" b="0" i="0" smtClean="0">
                          <a:solidFill>
                            <a:schemeClr val="accent2"/>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MH</m:t>
                      </m:r>
                      <m:r>
                        <m:rPr>
                          <m:sty m:val="p"/>
                        </m:rPr>
                        <a:rPr lang="en-US" b="0" i="0">
                          <a:solidFill>
                            <a:schemeClr val="tx1"/>
                          </a:solidFill>
                          <a:latin typeface="Cambria Math" panose="02040503050406030204" pitchFamily="18" charset="0"/>
                        </a:rPr>
                        <m:t>z</m:t>
                      </m:r>
                    </m:oMath>
                  </m:oMathPara>
                </a14:m>
                <a:endParaRPr lang="en-US" dirty="0">
                  <a:solidFill>
                    <a:schemeClr val="accent6"/>
                  </a:solidFill>
                </a:endParaRPr>
              </a:p>
            </p:txBody>
          </p:sp>
        </mc:Choice>
        <mc:Fallback xmlns="">
          <p:sp>
            <p:nvSpPr>
              <p:cNvPr id="34" name="Rectangle 33">
                <a:extLst>
                  <a:ext uri="{FF2B5EF4-FFF2-40B4-BE49-F238E27FC236}">
                    <a16:creationId xmlns:a16="http://schemas.microsoft.com/office/drawing/2014/main" id="{4D23AE5F-4B55-2C44-B946-C9C8F82FCF4B}"/>
                  </a:ext>
                </a:extLst>
              </p:cNvPr>
              <p:cNvSpPr>
                <a:spLocks noRot="1" noChangeAspect="1" noMove="1" noResize="1" noEditPoints="1" noAdjustHandles="1" noChangeArrowheads="1" noChangeShapeType="1" noTextEdit="1"/>
              </p:cNvSpPr>
              <p:nvPr/>
            </p:nvSpPr>
            <p:spPr>
              <a:xfrm>
                <a:off x="5201393" y="4071212"/>
                <a:ext cx="3336964" cy="718658"/>
              </a:xfrm>
              <a:prstGeom prst="rect">
                <a:avLst/>
              </a:prstGeom>
              <a:blipFill>
                <a:blip r:embed="rId7"/>
                <a:stretch>
                  <a:fillRect b="-3509"/>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F599B727-45DA-2E4F-B497-FC119A9F22DE}"/>
              </a:ext>
            </a:extLst>
          </p:cNvPr>
          <p:cNvSpPr txBox="1"/>
          <p:nvPr/>
        </p:nvSpPr>
        <p:spPr>
          <a:xfrm>
            <a:off x="5415149" y="3420095"/>
            <a:ext cx="3132589" cy="646331"/>
          </a:xfrm>
          <a:prstGeom prst="rect">
            <a:avLst/>
          </a:prstGeom>
          <a:noFill/>
        </p:spPr>
        <p:txBody>
          <a:bodyPr wrap="none" rtlCol="0">
            <a:spAutoFit/>
          </a:bodyPr>
          <a:lstStyle/>
          <a:p>
            <a:r>
              <a:rPr lang="en-US" dirty="0"/>
              <a:t>Two whitening stages available,</a:t>
            </a:r>
          </a:p>
          <a:p>
            <a:r>
              <a:rPr lang="en-US" dirty="0"/>
              <a:t>Per stage you get:</a:t>
            </a:r>
          </a:p>
        </p:txBody>
      </p:sp>
      <p:sp>
        <p:nvSpPr>
          <p:cNvPr id="36" name="TextBox 35">
            <a:extLst>
              <a:ext uri="{FF2B5EF4-FFF2-40B4-BE49-F238E27FC236}">
                <a16:creationId xmlns:a16="http://schemas.microsoft.com/office/drawing/2014/main" id="{F442FB66-295B-1C49-A1D4-D22FFEA67CF1}"/>
              </a:ext>
            </a:extLst>
          </p:cNvPr>
          <p:cNvSpPr txBox="1"/>
          <p:nvPr/>
        </p:nvSpPr>
        <p:spPr>
          <a:xfrm>
            <a:off x="5041077" y="4981700"/>
            <a:ext cx="500458" cy="369332"/>
          </a:xfrm>
          <a:prstGeom prst="rect">
            <a:avLst/>
          </a:prstGeom>
          <a:noFill/>
        </p:spPr>
        <p:txBody>
          <a:bodyPr wrap="none" rtlCol="0">
            <a:spAutoFit/>
          </a:bodyPr>
          <a:lstStyle/>
          <a:p>
            <a:r>
              <a:rPr lang="en-US" dirty="0"/>
              <a:t>(d) </a:t>
            </a: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407AF779-CC8A-4D4D-9B3E-A976B89D68BF}"/>
                  </a:ext>
                </a:extLst>
              </p:cNvPr>
              <p:cNvSpPr/>
              <p:nvPr/>
            </p:nvSpPr>
            <p:spPr>
              <a:xfrm>
                <a:off x="5385726" y="5375686"/>
                <a:ext cx="3255891"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a:solidFill>
                                <a:schemeClr val="accent6"/>
                              </a:solidFill>
                              <a:latin typeface="Cambria Math" panose="02040503050406030204" pitchFamily="18" charset="0"/>
                            </a:rPr>
                            <m:t>𝒛</m:t>
                          </m:r>
                        </m:sub>
                        <m:sup>
                          <m:r>
                            <a:rPr lang="en-US" b="1" i="1">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𝟓𝟎𝟑</m:t>
                      </m:r>
                      <m:r>
                        <a:rPr lang="en-US" b="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𝟔𝟓𝟓</m:t>
                      </m:r>
                      <m:r>
                        <a:rPr lang="en-US" b="1">
                          <a:solidFill>
                            <a:schemeClr val="accent6"/>
                          </a:solidFill>
                          <a:latin typeface="Cambria Math" panose="02040503050406030204" pitchFamily="18" charset="0"/>
                        </a:rPr>
                        <m:t>:</m:t>
                      </m:r>
                      <m:r>
                        <a:rPr lang="en-US" b="1">
                          <a:solidFill>
                            <a:schemeClr val="accent2"/>
                          </a:solidFill>
                          <a:latin typeface="Cambria Math" panose="02040503050406030204" pitchFamily="18" charset="0"/>
                        </a:rPr>
                        <m:t>𝟒𝟗</m:t>
                      </m:r>
                      <m:r>
                        <a:rPr lang="en-US" b="1">
                          <a:solidFill>
                            <a:schemeClr val="accent2"/>
                          </a:solidFill>
                          <a:latin typeface="Cambria Math" panose="02040503050406030204" pitchFamily="18" charset="0"/>
                        </a:rPr>
                        <m:t>.</m:t>
                      </m:r>
                      <m:r>
                        <a:rPr lang="en-US" b="1">
                          <a:solidFill>
                            <a:schemeClr val="accent2"/>
                          </a:solidFill>
                          <a:latin typeface="Cambria Math" panose="02040503050406030204" pitchFamily="18" charset="0"/>
                        </a:rPr>
                        <m:t>𝟗𝟓𝟒</m:t>
                      </m:r>
                      <m:r>
                        <a:rPr lang="en-US" b="1" i="1" smtClean="0">
                          <a:solidFill>
                            <a:schemeClr val="accent2"/>
                          </a:solidFill>
                          <a:latin typeface="Cambria Math" panose="02040503050406030204" pitchFamily="18" charset="0"/>
                        </a:rPr>
                        <m:t> </m:t>
                      </m:r>
                      <m:r>
                        <a:rPr lang="en-US" b="1" i="1">
                          <a:latin typeface="Cambria Math" panose="02040503050406030204" pitchFamily="18" charset="0"/>
                        </a:rPr>
                        <m:t>𝐇𝐳</m:t>
                      </m:r>
                    </m:oMath>
                  </m:oMathPara>
                </a14:m>
                <a:endParaRPr lang="en-US" dirty="0"/>
              </a:p>
            </p:txBody>
          </p:sp>
        </mc:Choice>
        <mc:Fallback xmlns="">
          <p:sp>
            <p:nvSpPr>
              <p:cNvPr id="37" name="Rectangle 36">
                <a:extLst>
                  <a:ext uri="{FF2B5EF4-FFF2-40B4-BE49-F238E27FC236}">
                    <a16:creationId xmlns:a16="http://schemas.microsoft.com/office/drawing/2014/main" id="{407AF779-CC8A-4D4D-9B3E-A976B89D68BF}"/>
                  </a:ext>
                </a:extLst>
              </p:cNvPr>
              <p:cNvSpPr>
                <a:spLocks noRot="1" noChangeAspect="1" noMove="1" noResize="1" noEditPoints="1" noAdjustHandles="1" noChangeArrowheads="1" noChangeShapeType="1" noTextEdit="1"/>
              </p:cNvSpPr>
              <p:nvPr/>
            </p:nvSpPr>
            <p:spPr>
              <a:xfrm>
                <a:off x="5385726" y="5375686"/>
                <a:ext cx="3255891" cy="405496"/>
              </a:xfrm>
              <a:prstGeom prst="rect">
                <a:avLst/>
              </a:prstGeom>
              <a:blipFill>
                <a:blip r:embed="rId8"/>
                <a:stretch>
                  <a:fillRect b="-6061"/>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043AE695-793E-9941-9D96-3FB5BF00F9F6}"/>
              </a:ext>
            </a:extLst>
          </p:cNvPr>
          <p:cNvSpPr txBox="1"/>
          <p:nvPr/>
        </p:nvSpPr>
        <p:spPr>
          <a:xfrm>
            <a:off x="197923" y="5565567"/>
            <a:ext cx="441146" cy="369332"/>
          </a:xfrm>
          <a:prstGeom prst="rect">
            <a:avLst/>
          </a:prstGeom>
          <a:noFill/>
        </p:spPr>
        <p:txBody>
          <a:bodyPr wrap="none" rtlCol="0">
            <a:spAutoFit/>
          </a:bodyPr>
          <a:lstStyle/>
          <a:p>
            <a:r>
              <a:rPr lang="en-US" dirty="0"/>
              <a:t>(e)</a:t>
            </a:r>
          </a:p>
        </p:txBody>
      </p:sp>
      <p:sp>
        <p:nvSpPr>
          <p:cNvPr id="39" name="TextBox 38">
            <a:extLst>
              <a:ext uri="{FF2B5EF4-FFF2-40B4-BE49-F238E27FC236}">
                <a16:creationId xmlns:a16="http://schemas.microsoft.com/office/drawing/2014/main" id="{D96D863B-BF64-C948-8FE9-66744E684F09}"/>
              </a:ext>
            </a:extLst>
          </p:cNvPr>
          <p:cNvSpPr txBox="1"/>
          <p:nvPr/>
        </p:nvSpPr>
        <p:spPr>
          <a:xfrm>
            <a:off x="184068" y="5979224"/>
            <a:ext cx="399661" cy="369332"/>
          </a:xfrm>
          <a:prstGeom prst="rect">
            <a:avLst/>
          </a:prstGeom>
          <a:noFill/>
        </p:spPr>
        <p:txBody>
          <a:bodyPr wrap="none" rtlCol="0">
            <a:spAutoFit/>
          </a:bodyPr>
          <a:lstStyle/>
          <a:p>
            <a:r>
              <a:rPr lang="en-US" dirty="0"/>
              <a:t>(f)</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55C6DA2-490D-A147-B24D-92A74A63A006}"/>
                  </a:ext>
                </a:extLst>
              </p:cNvPr>
              <p:cNvSpPr txBox="1"/>
              <p:nvPr/>
            </p:nvSpPr>
            <p:spPr>
              <a:xfrm>
                <a:off x="746168" y="5620986"/>
                <a:ext cx="9258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𝐺</m:t>
                          </m:r>
                        </m:e>
                        <m:sub>
                          <m:r>
                            <a:rPr lang="en-US" b="0" i="1" smtClean="0">
                              <a:solidFill>
                                <a:srgbClr val="7030A0"/>
                              </a:solidFill>
                              <a:latin typeface="Cambria Math" panose="02040503050406030204" pitchFamily="18" charset="0"/>
                            </a:rPr>
                            <m:t>𝐵</m:t>
                          </m:r>
                        </m:sub>
                      </m:sSub>
                      <m:r>
                        <a:rPr lang="en-US" i="1">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1</m:t>
                      </m:r>
                      <m:r>
                        <a:rPr lang="en-US" i="1">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0</m:t>
                      </m:r>
                    </m:oMath>
                  </m:oMathPara>
                </a14:m>
                <a:endParaRPr lang="en-US" dirty="0">
                  <a:solidFill>
                    <a:srgbClr val="7030A0"/>
                  </a:solidFill>
                </a:endParaRPr>
              </a:p>
            </p:txBody>
          </p:sp>
        </mc:Choice>
        <mc:Fallback xmlns="">
          <p:sp>
            <p:nvSpPr>
              <p:cNvPr id="40" name="TextBox 39">
                <a:extLst>
                  <a:ext uri="{FF2B5EF4-FFF2-40B4-BE49-F238E27FC236}">
                    <a16:creationId xmlns:a16="http://schemas.microsoft.com/office/drawing/2014/main" id="{055C6DA2-490D-A147-B24D-92A74A63A006}"/>
                  </a:ext>
                </a:extLst>
              </p:cNvPr>
              <p:cNvSpPr txBox="1">
                <a:spLocks noRot="1" noChangeAspect="1" noMove="1" noResize="1" noEditPoints="1" noAdjustHandles="1" noChangeArrowheads="1" noChangeShapeType="1" noTextEdit="1"/>
              </p:cNvSpPr>
              <p:nvPr/>
            </p:nvSpPr>
            <p:spPr>
              <a:xfrm>
                <a:off x="746168" y="5620986"/>
                <a:ext cx="925830" cy="276999"/>
              </a:xfrm>
              <a:prstGeom prst="rect">
                <a:avLst/>
              </a:prstGeom>
              <a:blipFill>
                <a:blip r:embed="rId9"/>
                <a:stretch>
                  <a:fillRect l="-5405" r="-4054"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AD9C416-292E-D048-BCA8-906393966477}"/>
                  </a:ext>
                </a:extLst>
              </p:cNvPr>
              <p:cNvSpPr txBox="1"/>
              <p:nvPr/>
            </p:nvSpPr>
            <p:spPr>
              <a:xfrm>
                <a:off x="756064" y="6058394"/>
                <a:ext cx="10100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𝐺</m:t>
                          </m:r>
                        </m:e>
                        <m:sub>
                          <m:r>
                            <a:rPr lang="en-US" b="0" i="1" smtClean="0">
                              <a:solidFill>
                                <a:srgbClr val="7030A0"/>
                              </a:solidFill>
                              <a:latin typeface="Cambria Math" panose="02040503050406030204" pitchFamily="18" charset="0"/>
                            </a:rPr>
                            <m:t>𝑜𝑎</m:t>
                          </m:r>
                        </m:sub>
                      </m:sSub>
                      <m:r>
                        <a:rPr lang="en-US" i="1">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2</m:t>
                      </m:r>
                      <m:r>
                        <a:rPr lang="en-US" i="1">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0</m:t>
                      </m:r>
                    </m:oMath>
                  </m:oMathPara>
                </a14:m>
                <a:endParaRPr lang="en-US" dirty="0">
                  <a:solidFill>
                    <a:srgbClr val="7030A0"/>
                  </a:solidFill>
                </a:endParaRPr>
              </a:p>
            </p:txBody>
          </p:sp>
        </mc:Choice>
        <mc:Fallback xmlns="">
          <p:sp>
            <p:nvSpPr>
              <p:cNvPr id="41" name="TextBox 40">
                <a:extLst>
                  <a:ext uri="{FF2B5EF4-FFF2-40B4-BE49-F238E27FC236}">
                    <a16:creationId xmlns:a16="http://schemas.microsoft.com/office/drawing/2014/main" id="{AAD9C416-292E-D048-BCA8-906393966477}"/>
                  </a:ext>
                </a:extLst>
              </p:cNvPr>
              <p:cNvSpPr txBox="1">
                <a:spLocks noRot="1" noChangeAspect="1" noMove="1" noResize="1" noEditPoints="1" noAdjustHandles="1" noChangeArrowheads="1" noChangeShapeType="1" noTextEdit="1"/>
              </p:cNvSpPr>
              <p:nvPr/>
            </p:nvSpPr>
            <p:spPr>
              <a:xfrm>
                <a:off x="756064" y="6058394"/>
                <a:ext cx="1010020" cy="276999"/>
              </a:xfrm>
              <a:prstGeom prst="rect">
                <a:avLst/>
              </a:prstGeom>
              <a:blipFill>
                <a:blip r:embed="rId10"/>
                <a:stretch>
                  <a:fillRect l="-6329" r="-506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77357E78-B092-E847-B1F3-9F1057E5D5B4}"/>
                  </a:ext>
                </a:extLst>
              </p:cNvPr>
              <p:cNvSpPr txBox="1"/>
              <p:nvPr/>
            </p:nvSpPr>
            <p:spPr>
              <a:xfrm>
                <a:off x="2167248" y="6139542"/>
                <a:ext cx="5053563" cy="6004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7030A0"/>
                              </a:solidFill>
                              <a:latin typeface="Cambria Math" panose="02040503050406030204" pitchFamily="18" charset="0"/>
                            </a:rPr>
                          </m:ctrlPr>
                        </m:sSubPr>
                        <m:e>
                          <m:r>
                            <a:rPr lang="en-US" sz="2400" b="1" i="1" smtClean="0">
                              <a:solidFill>
                                <a:srgbClr val="7030A0"/>
                              </a:solidFill>
                              <a:latin typeface="Cambria Math" panose="02040503050406030204" pitchFamily="18" charset="0"/>
                            </a:rPr>
                            <m:t>𝑮</m:t>
                          </m:r>
                        </m:e>
                        <m:sub>
                          <m:r>
                            <a:rPr lang="en-US" sz="2400" b="1" i="1" smtClean="0">
                              <a:solidFill>
                                <a:srgbClr val="7030A0"/>
                              </a:solidFill>
                              <a:latin typeface="Cambria Math" panose="02040503050406030204" pitchFamily="18" charset="0"/>
                            </a:rPr>
                            <m:t>𝒐𝒗𝒆𝒓𝒂𝒍𝒍</m:t>
                          </m:r>
                        </m:sub>
                      </m:sSub>
                      <m:r>
                        <a:rPr lang="en-US" sz="2400" b="1" i="1" smtClean="0">
                          <a:solidFill>
                            <a:srgbClr val="7030A0"/>
                          </a:solidFill>
                          <a:latin typeface="Cambria Math" panose="02040503050406030204" pitchFamily="18" charset="0"/>
                        </a:rPr>
                        <m:t>=</m:t>
                      </m:r>
                      <m:sSub>
                        <m:sSubPr>
                          <m:ctrlPr>
                            <a:rPr lang="en-US" sz="2400" b="1" i="1" smtClean="0">
                              <a:solidFill>
                                <a:srgbClr val="7030A0"/>
                              </a:solidFill>
                              <a:latin typeface="Cambria Math" panose="02040503050406030204" pitchFamily="18" charset="0"/>
                            </a:rPr>
                          </m:ctrlPr>
                        </m:sSubPr>
                        <m:e>
                          <m:r>
                            <a:rPr lang="en-US" sz="2400" b="1" i="1" smtClean="0">
                              <a:solidFill>
                                <a:srgbClr val="7030A0"/>
                              </a:solidFill>
                              <a:latin typeface="Cambria Math" panose="02040503050406030204" pitchFamily="18" charset="0"/>
                            </a:rPr>
                            <m:t>𝑮</m:t>
                          </m:r>
                        </m:e>
                        <m:sub>
                          <m:r>
                            <a:rPr lang="en-US" sz="2400" b="1" i="1" smtClean="0">
                              <a:solidFill>
                                <a:srgbClr val="7030A0"/>
                              </a:solidFill>
                              <a:latin typeface="Cambria Math" panose="02040503050406030204" pitchFamily="18" charset="0"/>
                            </a:rPr>
                            <m:t>𝒊𝒏</m:t>
                          </m:r>
                        </m:sub>
                      </m:sSub>
                      <m:sSub>
                        <m:sSubPr>
                          <m:ctrlPr>
                            <a:rPr lang="en-US" sz="2400" b="1" i="1">
                              <a:solidFill>
                                <a:srgbClr val="7030A0"/>
                              </a:solidFill>
                              <a:latin typeface="Cambria Math" panose="02040503050406030204" pitchFamily="18" charset="0"/>
                            </a:rPr>
                          </m:ctrlPr>
                        </m:sSubPr>
                        <m:e>
                          <m:d>
                            <m:dPr>
                              <m:begChr m:val=""/>
                              <m:endChr m:val="|"/>
                              <m:ctrlPr>
                                <a:rPr lang="en-US" sz="2400" b="1" i="1">
                                  <a:solidFill>
                                    <a:srgbClr val="7030A0"/>
                                  </a:solidFill>
                                  <a:latin typeface="Cambria Math" panose="02040503050406030204" pitchFamily="18" charset="0"/>
                                </a:rPr>
                              </m:ctrlPr>
                            </m:dPr>
                            <m:e>
                              <m:sSub>
                                <m:sSubPr>
                                  <m:ctrlPr>
                                    <a:rPr lang="en-US" sz="2400" b="1" i="1">
                                      <a:solidFill>
                                        <a:srgbClr val="7030A0"/>
                                      </a:solidFill>
                                      <a:latin typeface="Cambria Math" panose="02040503050406030204" pitchFamily="18" charset="0"/>
                                    </a:rPr>
                                  </m:ctrlPr>
                                </m:sSubPr>
                                <m:e>
                                  <m:r>
                                    <a:rPr lang="en-US" sz="2400" b="1" i="1">
                                      <a:solidFill>
                                        <a:srgbClr val="7030A0"/>
                                      </a:solidFill>
                                      <a:latin typeface="Cambria Math" panose="02040503050406030204" pitchFamily="18" charset="0"/>
                                    </a:rPr>
                                    <m:t>𝑮</m:t>
                                  </m:r>
                                </m:e>
                                <m:sub>
                                  <m:r>
                                    <a:rPr lang="en-US" sz="2400" b="1" i="1">
                                      <a:solidFill>
                                        <a:srgbClr val="7030A0"/>
                                      </a:solidFill>
                                      <a:latin typeface="Cambria Math" panose="02040503050406030204" pitchFamily="18" charset="0"/>
                                    </a:rPr>
                                    <m:t>𝒊𝒂</m:t>
                                  </m:r>
                                </m:sub>
                              </m:sSub>
                            </m:e>
                          </m:d>
                        </m:e>
                        <m:sub>
                          <m:r>
                            <a:rPr lang="en-US" sz="2400" b="1" i="1">
                              <a:solidFill>
                                <a:srgbClr val="7030A0"/>
                              </a:solidFill>
                              <a:latin typeface="Cambria Math" panose="02040503050406030204" pitchFamily="18" charset="0"/>
                            </a:rPr>
                            <m:t>𝑫𝑪</m:t>
                          </m:r>
                        </m:sub>
                      </m:sSub>
                      <m:r>
                        <a:rPr lang="en-US" sz="2400" b="1" i="1" smtClean="0">
                          <a:solidFill>
                            <a:srgbClr val="7030A0"/>
                          </a:solidFill>
                          <a:latin typeface="Cambria Math" panose="02040503050406030204" pitchFamily="18" charset="0"/>
                        </a:rPr>
                        <m:t>𝑮</m:t>
                      </m:r>
                      <m:sSub>
                        <m:sSubPr>
                          <m:ctrlPr>
                            <a:rPr lang="en-US" sz="2400" b="1" i="1" smtClean="0">
                              <a:solidFill>
                                <a:srgbClr val="7030A0"/>
                              </a:solidFill>
                              <a:latin typeface="Cambria Math" panose="02040503050406030204" pitchFamily="18" charset="0"/>
                            </a:rPr>
                          </m:ctrlPr>
                        </m:sSubPr>
                        <m:e>
                          <m:r>
                            <a:rPr lang="en-US" sz="2400" b="1" i="1" smtClean="0">
                              <a:solidFill>
                                <a:srgbClr val="7030A0"/>
                              </a:solidFill>
                              <a:latin typeface="Cambria Math" panose="02040503050406030204" pitchFamily="18" charset="0"/>
                            </a:rPr>
                            <m:t>  </m:t>
                          </m:r>
                          <m:r>
                            <a:rPr lang="en-US" sz="2400" b="1" i="1" smtClean="0">
                              <a:solidFill>
                                <a:srgbClr val="7030A0"/>
                              </a:solidFill>
                              <a:latin typeface="Cambria Math" panose="02040503050406030204" pitchFamily="18" charset="0"/>
                            </a:rPr>
                            <m:t>𝑮</m:t>
                          </m:r>
                        </m:e>
                        <m:sub>
                          <m:r>
                            <a:rPr lang="en-US" sz="2400" b="1" i="1" smtClean="0">
                              <a:solidFill>
                                <a:srgbClr val="7030A0"/>
                              </a:solidFill>
                              <a:latin typeface="Cambria Math" panose="02040503050406030204" pitchFamily="18" charset="0"/>
                            </a:rPr>
                            <m:t>𝑩</m:t>
                          </m:r>
                        </m:sub>
                      </m:sSub>
                      <m:sSub>
                        <m:sSubPr>
                          <m:ctrlPr>
                            <a:rPr lang="en-US" sz="2400" b="1" i="1" smtClean="0">
                              <a:solidFill>
                                <a:srgbClr val="7030A0"/>
                              </a:solidFill>
                              <a:latin typeface="Cambria Math" panose="02040503050406030204" pitchFamily="18" charset="0"/>
                            </a:rPr>
                          </m:ctrlPr>
                        </m:sSubPr>
                        <m:e>
                          <m:r>
                            <a:rPr lang="en-US" sz="2400" b="1" i="1" smtClean="0">
                              <a:solidFill>
                                <a:srgbClr val="7030A0"/>
                              </a:solidFill>
                              <a:latin typeface="Cambria Math" panose="02040503050406030204" pitchFamily="18" charset="0"/>
                            </a:rPr>
                            <m:t> </m:t>
                          </m:r>
                          <m:r>
                            <a:rPr lang="en-US" sz="2400" b="1" i="1" smtClean="0">
                              <a:solidFill>
                                <a:srgbClr val="7030A0"/>
                              </a:solidFill>
                              <a:latin typeface="Cambria Math" panose="02040503050406030204" pitchFamily="18" charset="0"/>
                            </a:rPr>
                            <m:t>𝑮</m:t>
                          </m:r>
                        </m:e>
                        <m:sub>
                          <m:r>
                            <a:rPr lang="en-US" sz="2400" b="1" i="1" smtClean="0">
                              <a:solidFill>
                                <a:srgbClr val="7030A0"/>
                              </a:solidFill>
                              <a:latin typeface="Cambria Math" panose="02040503050406030204" pitchFamily="18" charset="0"/>
                            </a:rPr>
                            <m:t>𝒐𝒂</m:t>
                          </m:r>
                        </m:sub>
                      </m:sSub>
                      <m:r>
                        <a:rPr lang="en-US" sz="2400" b="1" i="1" smtClean="0">
                          <a:solidFill>
                            <a:srgbClr val="7030A0"/>
                          </a:solidFill>
                          <a:latin typeface="Cambria Math" panose="02040503050406030204" pitchFamily="18" charset="0"/>
                          <a:ea typeface="Cambria Math" panose="02040503050406030204" pitchFamily="18" charset="0"/>
                        </a:rPr>
                        <m:t>≈</m:t>
                      </m:r>
                      <m:r>
                        <a:rPr lang="en-US" sz="2400" b="1" i="1" smtClean="0">
                          <a:solidFill>
                            <a:srgbClr val="7030A0"/>
                          </a:solidFill>
                          <a:latin typeface="Cambria Math" panose="02040503050406030204" pitchFamily="18" charset="0"/>
                          <a:ea typeface="Cambria Math" panose="02040503050406030204" pitchFamily="18" charset="0"/>
                        </a:rPr>
                        <m:t>𝟎</m:t>
                      </m:r>
                      <m:r>
                        <a:rPr lang="en-US" sz="2400" b="1" i="1" smtClean="0">
                          <a:solidFill>
                            <a:srgbClr val="7030A0"/>
                          </a:solidFill>
                          <a:latin typeface="Cambria Math" panose="02040503050406030204" pitchFamily="18" charset="0"/>
                          <a:ea typeface="Cambria Math" panose="02040503050406030204" pitchFamily="18" charset="0"/>
                        </a:rPr>
                        <m:t>.</m:t>
                      </m:r>
                      <m:r>
                        <a:rPr lang="en-US" sz="2400" b="1" i="1" smtClean="0">
                          <a:solidFill>
                            <a:srgbClr val="7030A0"/>
                          </a:solidFill>
                          <a:latin typeface="Cambria Math" panose="02040503050406030204" pitchFamily="18" charset="0"/>
                          <a:ea typeface="Cambria Math" panose="02040503050406030204" pitchFamily="18" charset="0"/>
                        </a:rPr>
                        <m:t>𝟒</m:t>
                      </m:r>
                    </m:oMath>
                  </m:oMathPara>
                </a14:m>
                <a:endParaRPr lang="en-US" sz="2400" b="1" dirty="0">
                  <a:solidFill>
                    <a:srgbClr val="7030A0"/>
                  </a:solidFill>
                </a:endParaRPr>
              </a:p>
            </p:txBody>
          </p:sp>
        </mc:Choice>
        <mc:Fallback xmlns="">
          <p:sp>
            <p:nvSpPr>
              <p:cNvPr id="42" name="TextBox 41">
                <a:extLst>
                  <a:ext uri="{FF2B5EF4-FFF2-40B4-BE49-F238E27FC236}">
                    <a16:creationId xmlns:a16="http://schemas.microsoft.com/office/drawing/2014/main" id="{77357E78-B092-E847-B1F3-9F1057E5D5B4}"/>
                  </a:ext>
                </a:extLst>
              </p:cNvPr>
              <p:cNvSpPr txBox="1">
                <a:spLocks noRot="1" noChangeAspect="1" noMove="1" noResize="1" noEditPoints="1" noAdjustHandles="1" noChangeArrowheads="1" noChangeShapeType="1" noTextEdit="1"/>
              </p:cNvSpPr>
              <p:nvPr/>
            </p:nvSpPr>
            <p:spPr>
              <a:xfrm>
                <a:off x="2167248" y="6139542"/>
                <a:ext cx="5053563" cy="600485"/>
              </a:xfrm>
              <a:prstGeom prst="rect">
                <a:avLst/>
              </a:prstGeom>
              <a:blipFill>
                <a:blip r:embed="rId11"/>
                <a:stretch>
                  <a:fillRect l="-1003" t="-189796" r="-1003" b="-267347"/>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1F30032B-4AB4-3F42-AD91-451CADCBCA25}"/>
              </a:ext>
            </a:extLst>
          </p:cNvPr>
          <p:cNvSpPr txBox="1"/>
          <p:nvPr/>
        </p:nvSpPr>
        <p:spPr>
          <a:xfrm>
            <a:off x="5425045" y="5021285"/>
            <a:ext cx="2383794" cy="369332"/>
          </a:xfrm>
          <a:prstGeom prst="rect">
            <a:avLst/>
          </a:prstGeom>
          <a:noFill/>
        </p:spPr>
        <p:txBody>
          <a:bodyPr wrap="none" rtlCol="0">
            <a:spAutoFit/>
          </a:bodyPr>
          <a:lstStyle/>
          <a:p>
            <a:r>
              <a:rPr lang="en-US" dirty="0"/>
              <a:t>One low-pass available:</a:t>
            </a:r>
          </a:p>
        </p:txBody>
      </p:sp>
      <p:sp>
        <p:nvSpPr>
          <p:cNvPr id="44" name="TextBox 43">
            <a:extLst>
              <a:ext uri="{FF2B5EF4-FFF2-40B4-BE49-F238E27FC236}">
                <a16:creationId xmlns:a16="http://schemas.microsoft.com/office/drawing/2014/main" id="{BF83467B-AE9A-0A4D-8418-28C696CC78D8}"/>
              </a:ext>
            </a:extLst>
          </p:cNvPr>
          <p:cNvSpPr txBox="1"/>
          <p:nvPr/>
        </p:nvSpPr>
        <p:spPr>
          <a:xfrm>
            <a:off x="2113808" y="5842660"/>
            <a:ext cx="5756448" cy="369332"/>
          </a:xfrm>
          <a:prstGeom prst="rect">
            <a:avLst/>
          </a:prstGeom>
          <a:noFill/>
        </p:spPr>
        <p:txBody>
          <a:bodyPr wrap="none" rtlCol="0">
            <a:spAutoFit/>
          </a:bodyPr>
          <a:lstStyle/>
          <a:p>
            <a:r>
              <a:rPr lang="en-US" dirty="0"/>
              <a:t>The overall gain (differential in, differential out) is therefore</a:t>
            </a:r>
          </a:p>
        </p:txBody>
      </p:sp>
    </p:spTree>
    <p:extLst>
      <p:ext uri="{BB962C8B-B14F-4D97-AF65-F5344CB8AC3E}">
        <p14:creationId xmlns:p14="http://schemas.microsoft.com/office/powerpoint/2010/main" val="491411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lnSpcReduction="10000"/>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solidFill>
                  <a:schemeClr val="bg1">
                    <a:lumMod val="50000"/>
                  </a:schemeClr>
                </a:solidFill>
              </a:rPr>
              <a:t>PART I: The ETMX UIM Driver, from Nov 27 to Dec 03 2019</a:t>
            </a:r>
          </a:p>
          <a:p>
            <a:pPr marL="971550" lvl="1" indent="-514350">
              <a:buFont typeface="+mj-lt"/>
              <a:buAutoNum type="arabicPeriod"/>
            </a:pPr>
            <a:endParaRPr lang="en-US" dirty="0">
              <a:solidFill>
                <a:schemeClr val="bg1">
                  <a:lumMod val="50000"/>
                </a:schemeClr>
              </a:solidFill>
            </a:endParaRPr>
          </a:p>
          <a:p>
            <a:pPr marL="0" indent="0">
              <a:buNone/>
            </a:pPr>
            <a:r>
              <a:rPr lang="en-US" dirty="0"/>
              <a:t>PART II: The OMC Whitening Chassis, from Mar 16 to 27 2020</a:t>
            </a:r>
          </a:p>
          <a:p>
            <a:pPr marL="971550" lvl="1" indent="-514350">
              <a:buFont typeface="+mj-lt"/>
              <a:buAutoNum type="arabicPeriod"/>
            </a:pPr>
            <a:r>
              <a:rPr lang="en-US" dirty="0">
                <a:solidFill>
                  <a:schemeClr val="bg1">
                    <a:lumMod val="50000"/>
                  </a:schemeClr>
                </a:solidFill>
              </a:rPr>
              <a:t>What’s the issue?</a:t>
            </a:r>
          </a:p>
          <a:p>
            <a:pPr marL="971550" lvl="1" indent="-514350">
              <a:buFont typeface="+mj-lt"/>
              <a:buAutoNum type="arabicPeriod"/>
            </a:pPr>
            <a:r>
              <a:rPr lang="en-US" dirty="0">
                <a:solidFill>
                  <a:schemeClr val="bg1">
                    <a:lumMod val="50000"/>
                  </a:schemeClr>
                </a:solidFill>
              </a:rPr>
              <a:t>Game Plan / Review of the Original Data</a:t>
            </a:r>
          </a:p>
          <a:p>
            <a:pPr marL="971550" lvl="1" indent="-514350">
              <a:buFont typeface="+mj-lt"/>
              <a:buAutoNum type="arabicPeriod"/>
            </a:pPr>
            <a:r>
              <a:rPr lang="en-US" dirty="0"/>
              <a:t>Review of the Circuit</a:t>
            </a:r>
          </a:p>
          <a:p>
            <a:pPr marL="971550" lvl="1" indent="-514350">
              <a:buFont typeface="+mj-lt"/>
              <a:buAutoNum type="arabicPeriod"/>
            </a:pPr>
            <a:r>
              <a:rPr lang="en-US" dirty="0">
                <a:solidFill>
                  <a:schemeClr val="bg1">
                    <a:lumMod val="50000"/>
                  </a:schemeClr>
                </a:solidFill>
              </a:rPr>
              <a:t>Review of the Existing Compensation Scheme</a:t>
            </a:r>
          </a:p>
          <a:p>
            <a:pPr marL="971550" lvl="1" indent="-514350">
              <a:buFont typeface="+mj-lt"/>
              <a:buAutoNum type="arabicPeriod"/>
            </a:pPr>
            <a:r>
              <a:rPr lang="en-US" dirty="0">
                <a:solidFill>
                  <a:schemeClr val="bg1">
                    <a:lumMod val="50000"/>
                  </a:schemeClr>
                </a:solidFill>
              </a:rPr>
              <a:t>Fitting and Predicting the Response Function Systematic Error</a:t>
            </a:r>
          </a:p>
          <a:p>
            <a:pPr marL="971550" lvl="1" indent="-514350">
              <a:buFont typeface="+mj-lt"/>
              <a:buAutoNum type="arabicPeriod"/>
            </a:pPr>
            <a:r>
              <a:rPr lang="en-US" dirty="0">
                <a:solidFill>
                  <a:schemeClr val="bg1">
                    <a:lumMod val="50000"/>
                  </a:schemeClr>
                </a:solidFill>
              </a:rPr>
              <a:t>Comparison against measured Response Function Error</a:t>
            </a:r>
          </a:p>
          <a:p>
            <a:pPr marL="971550" lvl="1" indent="-514350">
              <a:buFont typeface="+mj-lt"/>
              <a:buAutoNum type="arabicPeriod"/>
            </a:pPr>
            <a:r>
              <a:rPr lang="en-US" dirty="0">
                <a:solidFill>
                  <a:schemeClr val="bg1">
                    <a:lumMod val="50000"/>
                  </a:schemeClr>
                </a:solidFill>
              </a:rPr>
              <a:t>Collateral Damage on TDCFs</a:t>
            </a:r>
          </a:p>
          <a:p>
            <a:pPr marL="971550" lvl="1" indent="-514350">
              <a:buFont typeface="+mj-lt"/>
              <a:buAutoNum type="arabicPeriod"/>
            </a:pPr>
            <a:r>
              <a:rPr lang="en-US" dirty="0">
                <a:solidFill>
                  <a:schemeClr val="bg1">
                    <a:lumMod val="50000"/>
                  </a:schemeClr>
                </a:solidFill>
              </a:rPr>
              <a:t>Final Answer</a:t>
            </a:r>
          </a:p>
          <a:p>
            <a:pPr marL="971550" lvl="1" indent="-514350">
              <a:buFont typeface="+mj-lt"/>
              <a:buAutoNum type="arabicPeriod"/>
            </a:pPr>
            <a:r>
              <a:rPr lang="en-US" dirty="0">
                <a:solidFill>
                  <a:schemeClr val="bg1">
                    <a:lumMod val="50000"/>
                  </a:schemeClr>
                </a:solidFill>
              </a:rPr>
              <a:t>Conclusions</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93</a:t>
            </a:fld>
            <a:endParaRPr lang="en-US"/>
          </a:p>
        </p:txBody>
      </p:sp>
    </p:spTree>
    <p:extLst>
      <p:ext uri="{BB962C8B-B14F-4D97-AF65-F5344CB8AC3E}">
        <p14:creationId xmlns:p14="http://schemas.microsoft.com/office/powerpoint/2010/main" val="12153520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483F-093B-7845-A6F1-3196AB957F7C}"/>
              </a:ext>
            </a:extLst>
          </p:cNvPr>
          <p:cNvSpPr>
            <a:spLocks noGrp="1"/>
          </p:cNvSpPr>
          <p:nvPr>
            <p:ph type="title"/>
          </p:nvPr>
        </p:nvSpPr>
        <p:spPr/>
        <p:txBody>
          <a:bodyPr>
            <a:normAutofit fontScale="90000"/>
          </a:bodyPr>
          <a:lstStyle/>
          <a:p>
            <a:r>
              <a:rPr lang="en-US" dirty="0"/>
              <a:t>II.4 Compensation Scheme: </a:t>
            </a:r>
            <a:r>
              <a:rPr lang="en-US" sz="2800" dirty="0"/>
              <a:t>Context</a:t>
            </a:r>
            <a:endParaRPr lang="en-US" dirty="0"/>
          </a:p>
        </p:txBody>
      </p:sp>
      <p:sp>
        <p:nvSpPr>
          <p:cNvPr id="4" name="Date Placeholder 3">
            <a:extLst>
              <a:ext uri="{FF2B5EF4-FFF2-40B4-BE49-F238E27FC236}">
                <a16:creationId xmlns:a16="http://schemas.microsoft.com/office/drawing/2014/main" id="{C482CA20-852E-AE4A-941E-A68FEB1EECBD}"/>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75C4B093-6473-2F4B-A00A-31BC4C604CD6}"/>
              </a:ext>
            </a:extLst>
          </p:cNvPr>
          <p:cNvSpPr>
            <a:spLocks noGrp="1"/>
          </p:cNvSpPr>
          <p:nvPr>
            <p:ph type="sldNum" sz="quarter" idx="12"/>
          </p:nvPr>
        </p:nvSpPr>
        <p:spPr/>
        <p:txBody>
          <a:bodyPr/>
          <a:lstStyle/>
          <a:p>
            <a:fld id="{70339496-BD1E-F648-8321-5C9A4B4A55FA}" type="slidenum">
              <a:rPr lang="en-US" smtClean="0"/>
              <a:t>94</a:t>
            </a:fld>
            <a:endParaRPr lang="en-US"/>
          </a:p>
        </p:txBody>
      </p:sp>
      <p:pic>
        <p:nvPicPr>
          <p:cNvPr id="9" name="Picture 8">
            <a:extLst>
              <a:ext uri="{FF2B5EF4-FFF2-40B4-BE49-F238E27FC236}">
                <a16:creationId xmlns:a16="http://schemas.microsoft.com/office/drawing/2014/main" id="{C53DC588-A530-744B-9772-3393E41B4950}"/>
              </a:ext>
            </a:extLst>
          </p:cNvPr>
          <p:cNvPicPr>
            <a:picLocks noChangeAspect="1"/>
          </p:cNvPicPr>
          <p:nvPr/>
        </p:nvPicPr>
        <p:blipFill>
          <a:blip r:embed="rId2"/>
          <a:stretch>
            <a:fillRect/>
          </a:stretch>
        </p:blipFill>
        <p:spPr>
          <a:xfrm>
            <a:off x="736270" y="1583989"/>
            <a:ext cx="7540831" cy="2200858"/>
          </a:xfrm>
          <a:prstGeom prst="rect">
            <a:avLst/>
          </a:prstGeom>
        </p:spPr>
      </p:pic>
      <p:cxnSp>
        <p:nvCxnSpPr>
          <p:cNvPr id="15" name="Straight Arrow Connector 14">
            <a:extLst>
              <a:ext uri="{FF2B5EF4-FFF2-40B4-BE49-F238E27FC236}">
                <a16:creationId xmlns:a16="http://schemas.microsoft.com/office/drawing/2014/main" id="{2297226A-3B3C-6E4F-B743-33AFD32ED73A}"/>
              </a:ext>
            </a:extLst>
          </p:cNvPr>
          <p:cNvCxnSpPr>
            <a:cxnSpLocks/>
          </p:cNvCxnSpPr>
          <p:nvPr/>
        </p:nvCxnSpPr>
        <p:spPr>
          <a:xfrm flipV="1">
            <a:off x="4809506" y="3396343"/>
            <a:ext cx="653143" cy="9262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C8C88D2-7D1D-E24C-A7AB-1C4EC5B76CFD}"/>
              </a:ext>
            </a:extLst>
          </p:cNvPr>
          <p:cNvCxnSpPr>
            <a:cxnSpLocks/>
          </p:cNvCxnSpPr>
          <p:nvPr/>
        </p:nvCxnSpPr>
        <p:spPr>
          <a:xfrm>
            <a:off x="2812475" y="1662545"/>
            <a:ext cx="0" cy="65115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56D0A8C-5E3A-144A-B348-02EFC8106C5E}"/>
              </a:ext>
            </a:extLst>
          </p:cNvPr>
          <p:cNvSpPr txBox="1"/>
          <p:nvPr/>
        </p:nvSpPr>
        <p:spPr>
          <a:xfrm>
            <a:off x="84944" y="641265"/>
            <a:ext cx="8049653" cy="923330"/>
          </a:xfrm>
          <a:prstGeom prst="rect">
            <a:avLst/>
          </a:prstGeom>
          <a:noFill/>
        </p:spPr>
        <p:txBody>
          <a:bodyPr wrap="square" rtlCol="0">
            <a:spAutoFit/>
          </a:bodyPr>
          <a:lstStyle/>
          <a:p>
            <a:r>
              <a:rPr lang="en-US" dirty="0"/>
              <a:t>Using a zoom in on the relevant corner of the Subway Map </a:t>
            </a:r>
            <a:r>
              <a:rPr lang="en-US" dirty="0">
                <a:hlinkClick r:id="rId3"/>
              </a:rPr>
              <a:t>G1501518</a:t>
            </a:r>
            <a:r>
              <a:rPr lang="en-US" dirty="0"/>
              <a:t>, each channel’s</a:t>
            </a:r>
            <a:r>
              <a:rPr lang="en-US" dirty="0">
                <a:solidFill>
                  <a:schemeClr val="accent6"/>
                </a:solidFill>
              </a:rPr>
              <a:t> zeros </a:t>
            </a:r>
            <a:r>
              <a:rPr lang="en-US" dirty="0"/>
              <a:t>and </a:t>
            </a:r>
            <a:r>
              <a:rPr lang="en-US" dirty="0">
                <a:solidFill>
                  <a:schemeClr val="accent4"/>
                </a:solidFill>
              </a:rPr>
              <a:t>poles</a:t>
            </a:r>
            <a:r>
              <a:rPr lang="en-US" dirty="0">
                <a:solidFill>
                  <a:schemeClr val="accent6"/>
                </a:solidFill>
              </a:rPr>
              <a:t> </a:t>
            </a:r>
            <a:r>
              <a:rPr lang="en-US" dirty="0"/>
              <a:t>of OMC whitening chassis response is represented as the white “W_A Resp.” and “W_B Resp.”  boxes</a:t>
            </a:r>
          </a:p>
        </p:txBody>
      </p:sp>
      <p:sp>
        <p:nvSpPr>
          <p:cNvPr id="22" name="TextBox 21">
            <a:extLst>
              <a:ext uri="{FF2B5EF4-FFF2-40B4-BE49-F238E27FC236}">
                <a16:creationId xmlns:a16="http://schemas.microsoft.com/office/drawing/2014/main" id="{484188A1-C0FE-7A4F-83C7-F98DE9402EDE}"/>
              </a:ext>
            </a:extLst>
          </p:cNvPr>
          <p:cNvSpPr txBox="1"/>
          <p:nvPr/>
        </p:nvSpPr>
        <p:spPr>
          <a:xfrm>
            <a:off x="676894" y="4132616"/>
            <a:ext cx="5355771" cy="2308324"/>
          </a:xfrm>
          <a:prstGeom prst="rect">
            <a:avLst/>
          </a:prstGeom>
          <a:noFill/>
        </p:spPr>
        <p:txBody>
          <a:bodyPr wrap="square" rtlCol="0">
            <a:spAutoFit/>
          </a:bodyPr>
          <a:lstStyle/>
          <a:p>
            <a:r>
              <a:rPr lang="en-US" dirty="0"/>
              <a:t>For the low frequency </a:t>
            </a:r>
            <a:r>
              <a:rPr lang="en-US" dirty="0">
                <a:solidFill>
                  <a:schemeClr val="accent6"/>
                </a:solidFill>
              </a:rPr>
              <a:t>zeros</a:t>
            </a:r>
            <a:r>
              <a:rPr lang="en-US" dirty="0"/>
              <a:t> and </a:t>
            </a:r>
            <a:r>
              <a:rPr lang="en-US" dirty="0">
                <a:solidFill>
                  <a:schemeClr val="accent2"/>
                </a:solidFill>
              </a:rPr>
              <a:t>poles</a:t>
            </a:r>
            <a:r>
              <a:rPr lang="en-US" dirty="0"/>
              <a:t>, i.e.</a:t>
            </a:r>
          </a:p>
          <a:p>
            <a:endParaRPr lang="en-US" dirty="0"/>
          </a:p>
          <a:p>
            <a:r>
              <a:rPr lang="en-US" dirty="0"/>
              <a:t>  </a:t>
            </a:r>
          </a:p>
          <a:p>
            <a:endParaRPr lang="en-US" dirty="0"/>
          </a:p>
          <a:p>
            <a:endParaRPr lang="en-US" dirty="0"/>
          </a:p>
          <a:p>
            <a:r>
              <a:rPr lang="en-US" dirty="0"/>
              <a:t>we “compensate” (multiply) the raw ADC signal with (by) digital filters “in loop,” with digital IIR filters in the front-end shown as black boxes with the same name</a:t>
            </a: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30966DB0-3B03-EE4C-A582-233F943F5023}"/>
                  </a:ext>
                </a:extLst>
              </p:cNvPr>
              <p:cNvSpPr/>
              <p:nvPr/>
            </p:nvSpPr>
            <p:spPr>
              <a:xfrm>
                <a:off x="1526251" y="4425662"/>
                <a:ext cx="2980175"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a:solidFill>
                                <a:schemeClr val="accent6"/>
                              </a:solidFill>
                              <a:latin typeface="Cambria Math" panose="02040503050406030204" pitchFamily="18" charset="0"/>
                            </a:rPr>
                            <m:t>𝒛</m:t>
                          </m:r>
                        </m:sub>
                        <m:sup>
                          <m:r>
                            <a:rPr lang="en-US" b="1" i="1">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𝟎</m:t>
                      </m:r>
                      <m:r>
                        <a:rPr lang="en-US" b="1">
                          <a:solidFill>
                            <a:schemeClr val="accent6"/>
                          </a:solidFill>
                          <a:latin typeface="Cambria Math" panose="02040503050406030204" pitchFamily="18" charset="0"/>
                        </a:rPr>
                        <m:t>. </m:t>
                      </m:r>
                      <m:r>
                        <a:rPr lang="en-US" b="1">
                          <a:solidFill>
                            <a:schemeClr val="accent6"/>
                          </a:solidFill>
                          <a:latin typeface="Cambria Math" panose="02040503050406030204" pitchFamily="18" charset="0"/>
                        </a:rPr>
                        <m:t>𝟗𝟔𝟎</m:t>
                      </m:r>
                      <m:r>
                        <a:rPr lang="en-US" b="1">
                          <a:solidFill>
                            <a:schemeClr val="accent6"/>
                          </a:solidFill>
                          <a:latin typeface="Cambria Math" panose="02040503050406030204" pitchFamily="18" charset="0"/>
                        </a:rPr>
                        <m:t>:</m:t>
                      </m:r>
                      <m:r>
                        <a:rPr lang="en-US" b="1">
                          <a:solidFill>
                            <a:schemeClr val="accent2"/>
                          </a:solidFill>
                          <a:latin typeface="Cambria Math" panose="02040503050406030204" pitchFamily="18" charset="0"/>
                        </a:rPr>
                        <m:t>𝟏𝟎</m:t>
                      </m:r>
                      <m:r>
                        <a:rPr lang="en-US" b="1">
                          <a:solidFill>
                            <a:schemeClr val="accent2"/>
                          </a:solidFill>
                          <a:latin typeface="Cambria Math" panose="02040503050406030204" pitchFamily="18" charset="0"/>
                        </a:rPr>
                        <m:t>.</m:t>
                      </m:r>
                      <m:r>
                        <a:rPr lang="en-US" b="1">
                          <a:solidFill>
                            <a:schemeClr val="accent2"/>
                          </a:solidFill>
                          <a:latin typeface="Cambria Math" panose="02040503050406030204" pitchFamily="18" charset="0"/>
                        </a:rPr>
                        <m:t>𝟎𝟕𝟑</m:t>
                      </m:r>
                      <m:r>
                        <a:rPr lang="en-US" b="1" i="1">
                          <a:solidFill>
                            <a:schemeClr val="accent2"/>
                          </a:solidFill>
                          <a:latin typeface="Cambria Math" panose="02040503050406030204" pitchFamily="18" charset="0"/>
                        </a:rPr>
                        <m:t> </m:t>
                      </m:r>
                      <m:r>
                        <a:rPr lang="en-US" b="1" i="1">
                          <a:latin typeface="Cambria Math" panose="02040503050406030204" pitchFamily="18" charset="0"/>
                        </a:rPr>
                        <m:t>𝐇𝐳</m:t>
                      </m:r>
                    </m:oMath>
                  </m:oMathPara>
                </a14:m>
                <a:endParaRPr lang="en-US" dirty="0"/>
              </a:p>
            </p:txBody>
          </p:sp>
        </mc:Choice>
        <mc:Fallback xmlns="">
          <p:sp>
            <p:nvSpPr>
              <p:cNvPr id="23" name="Rectangle 22">
                <a:extLst>
                  <a:ext uri="{FF2B5EF4-FFF2-40B4-BE49-F238E27FC236}">
                    <a16:creationId xmlns:a16="http://schemas.microsoft.com/office/drawing/2014/main" id="{30966DB0-3B03-EE4C-A582-233F943F5023}"/>
                  </a:ext>
                </a:extLst>
              </p:cNvPr>
              <p:cNvSpPr>
                <a:spLocks noRot="1" noChangeAspect="1" noMove="1" noResize="1" noEditPoints="1" noAdjustHandles="1" noChangeArrowheads="1" noChangeShapeType="1" noTextEdit="1"/>
              </p:cNvSpPr>
              <p:nvPr/>
            </p:nvSpPr>
            <p:spPr>
              <a:xfrm>
                <a:off x="1526251" y="4425662"/>
                <a:ext cx="2980175" cy="405496"/>
              </a:xfrm>
              <a:prstGeom prst="rect">
                <a:avLst/>
              </a:prstGeom>
              <a:blipFill>
                <a:blip r:embed="rId4"/>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7B58EF08-9527-6B43-83CE-C994F44F9FF6}"/>
                  </a:ext>
                </a:extLst>
              </p:cNvPr>
              <p:cNvSpPr/>
              <p:nvPr/>
            </p:nvSpPr>
            <p:spPr>
              <a:xfrm>
                <a:off x="1526252" y="4770048"/>
                <a:ext cx="3255891"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a:solidFill>
                                <a:schemeClr val="accent6"/>
                              </a:solidFill>
                              <a:latin typeface="Cambria Math" panose="02040503050406030204" pitchFamily="18" charset="0"/>
                            </a:rPr>
                            <m:t>𝒛</m:t>
                          </m:r>
                        </m:sub>
                        <m:sup>
                          <m:r>
                            <a:rPr lang="en-US" b="1" i="1">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𝟓𝟎𝟑</m:t>
                      </m:r>
                      <m:r>
                        <a:rPr lang="en-US" b="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𝟔𝟓𝟓</m:t>
                      </m:r>
                      <m:r>
                        <a:rPr lang="en-US" b="1">
                          <a:solidFill>
                            <a:schemeClr val="accent6"/>
                          </a:solidFill>
                          <a:latin typeface="Cambria Math" panose="02040503050406030204" pitchFamily="18" charset="0"/>
                        </a:rPr>
                        <m:t>:</m:t>
                      </m:r>
                      <m:r>
                        <a:rPr lang="en-US" b="1">
                          <a:solidFill>
                            <a:schemeClr val="accent2"/>
                          </a:solidFill>
                          <a:latin typeface="Cambria Math" panose="02040503050406030204" pitchFamily="18" charset="0"/>
                        </a:rPr>
                        <m:t>𝟒𝟗</m:t>
                      </m:r>
                      <m:r>
                        <a:rPr lang="en-US" b="1">
                          <a:solidFill>
                            <a:schemeClr val="accent2"/>
                          </a:solidFill>
                          <a:latin typeface="Cambria Math" panose="02040503050406030204" pitchFamily="18" charset="0"/>
                        </a:rPr>
                        <m:t>.</m:t>
                      </m:r>
                      <m:r>
                        <a:rPr lang="en-US" b="1">
                          <a:solidFill>
                            <a:schemeClr val="accent2"/>
                          </a:solidFill>
                          <a:latin typeface="Cambria Math" panose="02040503050406030204" pitchFamily="18" charset="0"/>
                        </a:rPr>
                        <m:t>𝟗𝟓𝟒</m:t>
                      </m:r>
                      <m:r>
                        <a:rPr lang="en-US" b="1" i="1" smtClean="0">
                          <a:solidFill>
                            <a:schemeClr val="accent2"/>
                          </a:solidFill>
                          <a:latin typeface="Cambria Math" panose="02040503050406030204" pitchFamily="18" charset="0"/>
                        </a:rPr>
                        <m:t> </m:t>
                      </m:r>
                      <m:r>
                        <a:rPr lang="en-US" b="1" i="1">
                          <a:latin typeface="Cambria Math" panose="02040503050406030204" pitchFamily="18" charset="0"/>
                        </a:rPr>
                        <m:t>𝐇𝐳</m:t>
                      </m:r>
                    </m:oMath>
                  </m:oMathPara>
                </a14:m>
                <a:endParaRPr lang="en-US" dirty="0"/>
              </a:p>
            </p:txBody>
          </p:sp>
        </mc:Choice>
        <mc:Fallback xmlns="">
          <p:sp>
            <p:nvSpPr>
              <p:cNvPr id="24" name="Rectangle 23">
                <a:extLst>
                  <a:ext uri="{FF2B5EF4-FFF2-40B4-BE49-F238E27FC236}">
                    <a16:creationId xmlns:a16="http://schemas.microsoft.com/office/drawing/2014/main" id="{7B58EF08-9527-6B43-83CE-C994F44F9FF6}"/>
                  </a:ext>
                </a:extLst>
              </p:cNvPr>
              <p:cNvSpPr>
                <a:spLocks noRot="1" noChangeAspect="1" noMove="1" noResize="1" noEditPoints="1" noAdjustHandles="1" noChangeArrowheads="1" noChangeShapeType="1" noTextEdit="1"/>
              </p:cNvSpPr>
              <p:nvPr/>
            </p:nvSpPr>
            <p:spPr>
              <a:xfrm>
                <a:off x="1526252" y="4770048"/>
                <a:ext cx="3255891" cy="405496"/>
              </a:xfrm>
              <a:prstGeom prst="rect">
                <a:avLst/>
              </a:prstGeom>
              <a:blipFill>
                <a:blip r:embed="rId5"/>
                <a:stretch>
                  <a:fillRect b="-6061"/>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8EE212A5-7778-224C-A911-F5C1B5F144D2}"/>
              </a:ext>
            </a:extLst>
          </p:cNvPr>
          <p:cNvSpPr/>
          <p:nvPr/>
        </p:nvSpPr>
        <p:spPr>
          <a:xfrm>
            <a:off x="6642180" y="4134980"/>
            <a:ext cx="2501820" cy="2308324"/>
          </a:xfrm>
          <a:prstGeom prst="rect">
            <a:avLst/>
          </a:prstGeom>
        </p:spPr>
        <p:txBody>
          <a:bodyPr wrap="square">
            <a:spAutoFit/>
          </a:bodyPr>
          <a:lstStyle/>
          <a:p>
            <a:r>
              <a:rPr lang="en-US" dirty="0"/>
              <a:t>The Balance Matrix digitally adds the two paths together, with coefficients that are *close* to 1.0 (not 0.5!)</a:t>
            </a:r>
          </a:p>
          <a:p>
            <a:r>
              <a:rPr lang="en-US" dirty="0"/>
              <a:t>These take care of the </a:t>
            </a:r>
            <a:r>
              <a:rPr lang="en-US" dirty="0">
                <a:solidFill>
                  <a:srgbClr val="7030A0"/>
                </a:solidFill>
              </a:rPr>
              <a:t>*differential* gain </a:t>
            </a:r>
            <a:r>
              <a:rPr lang="en-US" dirty="0"/>
              <a:t>between the channels</a:t>
            </a:r>
          </a:p>
        </p:txBody>
      </p:sp>
      <p:cxnSp>
        <p:nvCxnSpPr>
          <p:cNvPr id="28" name="Straight Arrow Connector 27">
            <a:extLst>
              <a:ext uri="{FF2B5EF4-FFF2-40B4-BE49-F238E27FC236}">
                <a16:creationId xmlns:a16="http://schemas.microsoft.com/office/drawing/2014/main" id="{1DF883B4-7255-EC45-9E2C-4413D1332194}"/>
              </a:ext>
            </a:extLst>
          </p:cNvPr>
          <p:cNvCxnSpPr>
            <a:cxnSpLocks/>
          </p:cNvCxnSpPr>
          <p:nvPr/>
        </p:nvCxnSpPr>
        <p:spPr>
          <a:xfrm flipH="1" flipV="1">
            <a:off x="6470073" y="3418107"/>
            <a:ext cx="512618" cy="51262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BF417A89-1B55-5C45-9A92-6C0EE6653FB1}"/>
                  </a:ext>
                </a:extLst>
              </p:cNvPr>
              <p:cNvSpPr/>
              <p:nvPr/>
            </p:nvSpPr>
            <p:spPr>
              <a:xfrm>
                <a:off x="1536148" y="5136203"/>
                <a:ext cx="2980175" cy="405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r>
                            <a:rPr lang="en-US" b="1" i="1">
                              <a:solidFill>
                                <a:schemeClr val="accent6"/>
                              </a:solidFill>
                              <a:latin typeface="Cambria Math" panose="02040503050406030204" pitchFamily="18" charset="0"/>
                            </a:rPr>
                            <m:t>𝒇</m:t>
                          </m:r>
                        </m:e>
                        <m:sub>
                          <m:r>
                            <a:rPr lang="en-US" b="1" i="1">
                              <a:solidFill>
                                <a:schemeClr val="accent6"/>
                              </a:solidFill>
                              <a:latin typeface="Cambria Math" panose="02040503050406030204" pitchFamily="18" charset="0"/>
                            </a:rPr>
                            <m:t>𝒛</m:t>
                          </m:r>
                        </m:sub>
                        <m:sup>
                          <m:r>
                            <a:rPr lang="en-US" b="1" i="1">
                              <a:solidFill>
                                <a:schemeClr val="accent6"/>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𝒇</m:t>
                          </m:r>
                        </m:e>
                        <m:sub>
                          <m:r>
                            <a:rPr lang="en-US" b="1" i="1">
                              <a:solidFill>
                                <a:schemeClr val="accent2"/>
                              </a:solidFill>
                              <a:latin typeface="Cambria Math" panose="02040503050406030204" pitchFamily="18" charset="0"/>
                            </a:rPr>
                            <m:t>𝒑</m:t>
                          </m:r>
                        </m:sub>
                        <m:sup>
                          <m:r>
                            <a:rPr lang="en-US" b="1" i="1">
                              <a:solidFill>
                                <a:schemeClr val="accent2"/>
                              </a:solidFill>
                              <a:latin typeface="Cambria Math" panose="02040503050406030204" pitchFamily="18" charset="0"/>
                            </a:rPr>
                            <m:t>𝑭</m:t>
                          </m:r>
                        </m:sup>
                      </m:sSubSup>
                      <m:r>
                        <a:rPr lang="en-US" b="1" i="1">
                          <a:solidFill>
                            <a:schemeClr val="accent6"/>
                          </a:solidFill>
                          <a:latin typeface="Cambria Math" panose="02040503050406030204" pitchFamily="18" charset="0"/>
                        </a:rPr>
                        <m:t>=</m:t>
                      </m:r>
                      <m:r>
                        <a:rPr lang="en-US" b="1">
                          <a:solidFill>
                            <a:schemeClr val="accent6"/>
                          </a:solidFill>
                          <a:latin typeface="Cambria Math" panose="02040503050406030204" pitchFamily="18" charset="0"/>
                        </a:rPr>
                        <m:t>𝟎</m:t>
                      </m:r>
                      <m:r>
                        <a:rPr lang="en-US" b="1">
                          <a:solidFill>
                            <a:schemeClr val="accent6"/>
                          </a:solidFill>
                          <a:latin typeface="Cambria Math" panose="02040503050406030204" pitchFamily="18" charset="0"/>
                        </a:rPr>
                        <m:t>. </m:t>
                      </m:r>
                      <m:r>
                        <a:rPr lang="en-US" b="1">
                          <a:solidFill>
                            <a:schemeClr val="accent6"/>
                          </a:solidFill>
                          <a:latin typeface="Cambria Math" panose="02040503050406030204" pitchFamily="18" charset="0"/>
                        </a:rPr>
                        <m:t>𝟗𝟔𝟎</m:t>
                      </m:r>
                      <m:r>
                        <a:rPr lang="en-US" b="1">
                          <a:solidFill>
                            <a:schemeClr val="accent6"/>
                          </a:solidFill>
                          <a:latin typeface="Cambria Math" panose="02040503050406030204" pitchFamily="18" charset="0"/>
                        </a:rPr>
                        <m:t>:</m:t>
                      </m:r>
                      <m:r>
                        <a:rPr lang="en-US" b="1">
                          <a:solidFill>
                            <a:schemeClr val="accent2"/>
                          </a:solidFill>
                          <a:latin typeface="Cambria Math" panose="02040503050406030204" pitchFamily="18" charset="0"/>
                        </a:rPr>
                        <m:t>𝟏𝟎</m:t>
                      </m:r>
                      <m:r>
                        <a:rPr lang="en-US" b="1">
                          <a:solidFill>
                            <a:schemeClr val="accent2"/>
                          </a:solidFill>
                          <a:latin typeface="Cambria Math" panose="02040503050406030204" pitchFamily="18" charset="0"/>
                        </a:rPr>
                        <m:t>.</m:t>
                      </m:r>
                      <m:r>
                        <a:rPr lang="en-US" b="1">
                          <a:solidFill>
                            <a:schemeClr val="accent2"/>
                          </a:solidFill>
                          <a:latin typeface="Cambria Math" panose="02040503050406030204" pitchFamily="18" charset="0"/>
                        </a:rPr>
                        <m:t>𝟎𝟕𝟑</m:t>
                      </m:r>
                      <m:r>
                        <a:rPr lang="en-US" b="1" i="1">
                          <a:solidFill>
                            <a:schemeClr val="accent2"/>
                          </a:solidFill>
                          <a:latin typeface="Cambria Math" panose="02040503050406030204" pitchFamily="18" charset="0"/>
                        </a:rPr>
                        <m:t> </m:t>
                      </m:r>
                      <m:r>
                        <a:rPr lang="en-US" b="1" i="1">
                          <a:latin typeface="Cambria Math" panose="02040503050406030204" pitchFamily="18" charset="0"/>
                        </a:rPr>
                        <m:t>𝐇𝐳</m:t>
                      </m:r>
                    </m:oMath>
                  </m:oMathPara>
                </a14:m>
                <a:endParaRPr lang="en-US" dirty="0"/>
              </a:p>
            </p:txBody>
          </p:sp>
        </mc:Choice>
        <mc:Fallback xmlns="">
          <p:sp>
            <p:nvSpPr>
              <p:cNvPr id="34" name="Rectangle 33">
                <a:extLst>
                  <a:ext uri="{FF2B5EF4-FFF2-40B4-BE49-F238E27FC236}">
                    <a16:creationId xmlns:a16="http://schemas.microsoft.com/office/drawing/2014/main" id="{BF417A89-1B55-5C45-9A92-6C0EE6653FB1}"/>
                  </a:ext>
                </a:extLst>
              </p:cNvPr>
              <p:cNvSpPr>
                <a:spLocks noRot="1" noChangeAspect="1" noMove="1" noResize="1" noEditPoints="1" noAdjustHandles="1" noChangeArrowheads="1" noChangeShapeType="1" noTextEdit="1"/>
              </p:cNvSpPr>
              <p:nvPr/>
            </p:nvSpPr>
            <p:spPr>
              <a:xfrm>
                <a:off x="1536148" y="5136203"/>
                <a:ext cx="2980175" cy="405496"/>
              </a:xfrm>
              <a:prstGeom prst="rect">
                <a:avLst/>
              </a:prstGeom>
              <a:blipFill>
                <a:blip r:embed="rId6"/>
                <a:stretch>
                  <a:fillRect b="-9091"/>
                </a:stretch>
              </a:blipFill>
            </p:spPr>
            <p:txBody>
              <a:bodyPr/>
              <a:lstStyle/>
              <a:p>
                <a:r>
                  <a:rPr lang="en-US">
                    <a:noFill/>
                  </a:rPr>
                  <a:t> </a:t>
                </a:r>
              </a:p>
            </p:txBody>
          </p:sp>
        </mc:Fallback>
      </mc:AlternateContent>
    </p:spTree>
    <p:extLst>
      <p:ext uri="{BB962C8B-B14F-4D97-AF65-F5344CB8AC3E}">
        <p14:creationId xmlns:p14="http://schemas.microsoft.com/office/powerpoint/2010/main" val="30340226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173D99-8F2E-E94E-81DD-37CDE7E68C46}"/>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3AFE6351-41AD-5645-A50C-9C275385FEED}"/>
              </a:ext>
            </a:extLst>
          </p:cNvPr>
          <p:cNvSpPr>
            <a:spLocks noGrp="1"/>
          </p:cNvSpPr>
          <p:nvPr>
            <p:ph type="sldNum" sz="quarter" idx="12"/>
          </p:nvPr>
        </p:nvSpPr>
        <p:spPr/>
        <p:txBody>
          <a:bodyPr/>
          <a:lstStyle/>
          <a:p>
            <a:fld id="{70339496-BD1E-F648-8321-5C9A4B4A55FA}" type="slidenum">
              <a:rPr lang="en-US" smtClean="0"/>
              <a:t>95</a:t>
            </a:fld>
            <a:endParaRPr lang="en-US"/>
          </a:p>
        </p:txBody>
      </p:sp>
      <p:sp>
        <p:nvSpPr>
          <p:cNvPr id="6" name="Title 1">
            <a:extLst>
              <a:ext uri="{FF2B5EF4-FFF2-40B4-BE49-F238E27FC236}">
                <a16:creationId xmlns:a16="http://schemas.microsoft.com/office/drawing/2014/main" id="{90F6264F-3B29-E945-8A17-30C4A2AD8101}"/>
              </a:ext>
            </a:extLst>
          </p:cNvPr>
          <p:cNvSpPr>
            <a:spLocks noGrp="1"/>
          </p:cNvSpPr>
          <p:nvPr>
            <p:ph type="title"/>
          </p:nvPr>
        </p:nvSpPr>
        <p:spPr>
          <a:xfrm>
            <a:off x="0" y="1"/>
            <a:ext cx="9144000" cy="691376"/>
          </a:xfrm>
        </p:spPr>
        <p:txBody>
          <a:bodyPr>
            <a:normAutofit fontScale="90000"/>
          </a:bodyPr>
          <a:lstStyle/>
          <a:p>
            <a:r>
              <a:rPr lang="en-US" dirty="0"/>
              <a:t>II.4 Compensation Scheme: </a:t>
            </a:r>
            <a:r>
              <a:rPr lang="en-US" sz="2800" dirty="0"/>
              <a:t>Context</a:t>
            </a:r>
            <a:endParaRPr lang="en-US" dirty="0"/>
          </a:p>
        </p:txBody>
      </p:sp>
      <p:pic>
        <p:nvPicPr>
          <p:cNvPr id="7" name="Picture 6" descr="A close up of a green screen&#10;&#10;Description automatically generated">
            <a:extLst>
              <a:ext uri="{FF2B5EF4-FFF2-40B4-BE49-F238E27FC236}">
                <a16:creationId xmlns:a16="http://schemas.microsoft.com/office/drawing/2014/main" id="{4B8AEBB4-43C6-4C4F-BD3A-10F7638F4590}"/>
              </a:ext>
            </a:extLst>
          </p:cNvPr>
          <p:cNvPicPr>
            <a:picLocks noChangeAspect="1"/>
          </p:cNvPicPr>
          <p:nvPr/>
        </p:nvPicPr>
        <p:blipFill>
          <a:blip r:embed="rId2"/>
          <a:stretch>
            <a:fillRect/>
          </a:stretch>
        </p:blipFill>
        <p:spPr>
          <a:xfrm>
            <a:off x="2992579" y="2826321"/>
            <a:ext cx="5556586" cy="266401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26B65F97-43E7-C743-9A8C-88DCF64628E4}"/>
              </a:ext>
            </a:extLst>
          </p:cNvPr>
          <p:cNvPicPr>
            <a:picLocks noChangeAspect="1"/>
          </p:cNvPicPr>
          <p:nvPr/>
        </p:nvPicPr>
        <p:blipFill>
          <a:blip r:embed="rId3"/>
          <a:stretch>
            <a:fillRect/>
          </a:stretch>
        </p:blipFill>
        <p:spPr>
          <a:xfrm>
            <a:off x="95000" y="890645"/>
            <a:ext cx="8426444" cy="188868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9F33DCB8-3D78-9546-A675-C2D9BDEA20DB}"/>
              </a:ext>
            </a:extLst>
          </p:cNvPr>
          <p:cNvPicPr>
            <a:picLocks noChangeAspect="1"/>
          </p:cNvPicPr>
          <p:nvPr/>
        </p:nvPicPr>
        <p:blipFill>
          <a:blip r:embed="rId4"/>
          <a:stretch>
            <a:fillRect/>
          </a:stretch>
        </p:blipFill>
        <p:spPr>
          <a:xfrm>
            <a:off x="1151902" y="4857954"/>
            <a:ext cx="6994566" cy="1560653"/>
          </a:xfrm>
          <a:prstGeom prst="rect">
            <a:avLst/>
          </a:prstGeom>
        </p:spPr>
      </p:pic>
      <p:sp>
        <p:nvSpPr>
          <p:cNvPr id="10" name="TextBox 9">
            <a:extLst>
              <a:ext uri="{FF2B5EF4-FFF2-40B4-BE49-F238E27FC236}">
                <a16:creationId xmlns:a16="http://schemas.microsoft.com/office/drawing/2014/main" id="{38765EB8-8E8B-6844-83A0-161450BB551D}"/>
              </a:ext>
            </a:extLst>
          </p:cNvPr>
          <p:cNvSpPr txBox="1"/>
          <p:nvPr/>
        </p:nvSpPr>
        <p:spPr>
          <a:xfrm>
            <a:off x="5783278" y="2992576"/>
            <a:ext cx="1586781" cy="369332"/>
          </a:xfrm>
          <a:prstGeom prst="rect">
            <a:avLst/>
          </a:prstGeom>
          <a:noFill/>
        </p:spPr>
        <p:txBody>
          <a:bodyPr wrap="none" rtlCol="0">
            <a:spAutoFit/>
          </a:bodyPr>
          <a:lstStyle/>
          <a:p>
            <a:r>
              <a:rPr lang="en-US" dirty="0">
                <a:solidFill>
                  <a:schemeClr val="bg1"/>
                </a:solidFill>
              </a:rPr>
              <a:t>Balance Matrix</a:t>
            </a:r>
          </a:p>
        </p:txBody>
      </p:sp>
      <p:sp>
        <p:nvSpPr>
          <p:cNvPr id="11" name="TextBox 10">
            <a:extLst>
              <a:ext uri="{FF2B5EF4-FFF2-40B4-BE49-F238E27FC236}">
                <a16:creationId xmlns:a16="http://schemas.microsoft.com/office/drawing/2014/main" id="{C71037C6-AF38-994F-A099-3239049290BC}"/>
              </a:ext>
            </a:extLst>
          </p:cNvPr>
          <p:cNvSpPr txBox="1"/>
          <p:nvPr/>
        </p:nvSpPr>
        <p:spPr>
          <a:xfrm>
            <a:off x="7686172" y="2491833"/>
            <a:ext cx="1374701" cy="1754326"/>
          </a:xfrm>
          <a:prstGeom prst="rect">
            <a:avLst/>
          </a:prstGeom>
          <a:noFill/>
        </p:spPr>
        <p:txBody>
          <a:bodyPr wrap="square" rtlCol="0">
            <a:spAutoFit/>
          </a:bodyPr>
          <a:lstStyle/>
          <a:p>
            <a:pPr algn="r"/>
            <a:r>
              <a:rPr lang="en-US" dirty="0"/>
              <a:t>DCPD SUM</a:t>
            </a:r>
          </a:p>
          <a:p>
            <a:pPr algn="r"/>
            <a:r>
              <a:rPr lang="en-US" dirty="0"/>
              <a:t>that will be fed to quadratic normalize-</a:t>
            </a:r>
            <a:r>
              <a:rPr lang="en-US" dirty="0" err="1"/>
              <a:t>ation</a:t>
            </a:r>
            <a:endParaRPr lang="en-US" dirty="0"/>
          </a:p>
        </p:txBody>
      </p:sp>
      <p:sp>
        <p:nvSpPr>
          <p:cNvPr id="12" name="TextBox 11">
            <a:extLst>
              <a:ext uri="{FF2B5EF4-FFF2-40B4-BE49-F238E27FC236}">
                <a16:creationId xmlns:a16="http://schemas.microsoft.com/office/drawing/2014/main" id="{EDFCE2EE-1D86-9D4B-BA0B-97AB28BDB807}"/>
              </a:ext>
            </a:extLst>
          </p:cNvPr>
          <p:cNvSpPr txBox="1"/>
          <p:nvPr/>
        </p:nvSpPr>
        <p:spPr>
          <a:xfrm>
            <a:off x="45519" y="2776842"/>
            <a:ext cx="1830780" cy="923330"/>
          </a:xfrm>
          <a:prstGeom prst="rect">
            <a:avLst/>
          </a:prstGeom>
          <a:noFill/>
        </p:spPr>
        <p:txBody>
          <a:bodyPr wrap="square" rtlCol="0">
            <a:spAutoFit/>
          </a:bodyPr>
          <a:lstStyle/>
          <a:p>
            <a:r>
              <a:rPr lang="en-US" dirty="0"/>
              <a:t>DCPD A Compensation filter bank</a:t>
            </a:r>
          </a:p>
        </p:txBody>
      </p:sp>
      <p:sp>
        <p:nvSpPr>
          <p:cNvPr id="13" name="TextBox 12">
            <a:extLst>
              <a:ext uri="{FF2B5EF4-FFF2-40B4-BE49-F238E27FC236}">
                <a16:creationId xmlns:a16="http://schemas.microsoft.com/office/drawing/2014/main" id="{D49D975D-31AE-5847-B9A6-1F79E9E6F5C8}"/>
              </a:ext>
            </a:extLst>
          </p:cNvPr>
          <p:cNvSpPr txBox="1"/>
          <p:nvPr/>
        </p:nvSpPr>
        <p:spPr>
          <a:xfrm>
            <a:off x="95000" y="4247403"/>
            <a:ext cx="1830780" cy="923330"/>
          </a:xfrm>
          <a:prstGeom prst="rect">
            <a:avLst/>
          </a:prstGeom>
          <a:noFill/>
        </p:spPr>
        <p:txBody>
          <a:bodyPr wrap="square" rtlCol="0">
            <a:spAutoFit/>
          </a:bodyPr>
          <a:lstStyle/>
          <a:p>
            <a:r>
              <a:rPr lang="en-US" dirty="0"/>
              <a:t>DCPD B Compensation filter bank</a:t>
            </a:r>
          </a:p>
        </p:txBody>
      </p:sp>
      <p:sp>
        <p:nvSpPr>
          <p:cNvPr id="14" name="Donut 13">
            <a:extLst>
              <a:ext uri="{FF2B5EF4-FFF2-40B4-BE49-F238E27FC236}">
                <a16:creationId xmlns:a16="http://schemas.microsoft.com/office/drawing/2014/main" id="{82A6089F-8A5A-2F47-9977-49C8E5DE6E46}"/>
              </a:ext>
            </a:extLst>
          </p:cNvPr>
          <p:cNvSpPr/>
          <p:nvPr/>
        </p:nvSpPr>
        <p:spPr>
          <a:xfrm>
            <a:off x="3467590" y="2790695"/>
            <a:ext cx="593766" cy="546265"/>
          </a:xfrm>
          <a:prstGeom prst="donut">
            <a:avLst>
              <a:gd name="adj" fmla="val 52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a:extLst>
              <a:ext uri="{FF2B5EF4-FFF2-40B4-BE49-F238E27FC236}">
                <a16:creationId xmlns:a16="http://schemas.microsoft.com/office/drawing/2014/main" id="{9435A095-D90A-8048-9CC3-AA7F3646EC85}"/>
              </a:ext>
            </a:extLst>
          </p:cNvPr>
          <p:cNvSpPr/>
          <p:nvPr/>
        </p:nvSpPr>
        <p:spPr>
          <a:xfrm>
            <a:off x="3465611" y="4463136"/>
            <a:ext cx="593766" cy="546265"/>
          </a:xfrm>
          <a:prstGeom prst="donut">
            <a:avLst>
              <a:gd name="adj" fmla="val 52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a:extLst>
              <a:ext uri="{FF2B5EF4-FFF2-40B4-BE49-F238E27FC236}">
                <a16:creationId xmlns:a16="http://schemas.microsoft.com/office/drawing/2014/main" id="{1EE6B1F8-E52D-C843-A7B4-1B05A233C998}"/>
              </a:ext>
            </a:extLst>
          </p:cNvPr>
          <p:cNvCxnSpPr>
            <a:cxnSpLocks/>
          </p:cNvCxnSpPr>
          <p:nvPr/>
        </p:nvCxnSpPr>
        <p:spPr>
          <a:xfrm flipH="1">
            <a:off x="5854532" y="3325085"/>
            <a:ext cx="380009" cy="249382"/>
          </a:xfrm>
          <a:prstGeom prst="straightConnector1">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B7595E3-3820-3841-97C4-4ED19284FE9E}"/>
              </a:ext>
            </a:extLst>
          </p:cNvPr>
          <p:cNvCxnSpPr>
            <a:cxnSpLocks/>
          </p:cNvCxnSpPr>
          <p:nvPr/>
        </p:nvCxnSpPr>
        <p:spPr>
          <a:xfrm flipH="1">
            <a:off x="7683331" y="3170706"/>
            <a:ext cx="308758" cy="439387"/>
          </a:xfrm>
          <a:prstGeom prst="straightConnector1">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5A49AEB-0B39-7246-AD40-BD5ADD4FA752}"/>
              </a:ext>
            </a:extLst>
          </p:cNvPr>
          <p:cNvCxnSpPr>
            <a:cxnSpLocks/>
          </p:cNvCxnSpPr>
          <p:nvPr/>
        </p:nvCxnSpPr>
        <p:spPr>
          <a:xfrm flipH="1" flipV="1">
            <a:off x="2885699" y="2660067"/>
            <a:ext cx="641269" cy="593767"/>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342BB39-93E4-8E47-8CEA-DA006BD0835E}"/>
              </a:ext>
            </a:extLst>
          </p:cNvPr>
          <p:cNvCxnSpPr>
            <a:cxnSpLocks/>
          </p:cNvCxnSpPr>
          <p:nvPr/>
        </p:nvCxnSpPr>
        <p:spPr>
          <a:xfrm flipV="1">
            <a:off x="4013856" y="2553189"/>
            <a:ext cx="1282535" cy="665018"/>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6E1633-4505-3E46-85A8-075F59C92EC1}"/>
              </a:ext>
            </a:extLst>
          </p:cNvPr>
          <p:cNvCxnSpPr>
            <a:cxnSpLocks/>
          </p:cNvCxnSpPr>
          <p:nvPr/>
        </p:nvCxnSpPr>
        <p:spPr>
          <a:xfrm>
            <a:off x="3988126" y="4605641"/>
            <a:ext cx="1462644" cy="1023257"/>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9885012-1866-DF43-BEC8-C17776C6D1E2}"/>
              </a:ext>
            </a:extLst>
          </p:cNvPr>
          <p:cNvCxnSpPr>
            <a:cxnSpLocks/>
            <a:stCxn id="15" idx="2"/>
          </p:cNvCxnSpPr>
          <p:nvPr/>
        </p:nvCxnSpPr>
        <p:spPr>
          <a:xfrm flipH="1">
            <a:off x="3063829" y="4736269"/>
            <a:ext cx="401782" cy="607621"/>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EE17BFD-E2B3-D84E-9C58-0FEE1D1439D7}"/>
              </a:ext>
            </a:extLst>
          </p:cNvPr>
          <p:cNvSpPr txBox="1"/>
          <p:nvPr/>
        </p:nvSpPr>
        <p:spPr>
          <a:xfrm>
            <a:off x="1793169" y="3570509"/>
            <a:ext cx="1185556" cy="646331"/>
          </a:xfrm>
          <a:prstGeom prst="rect">
            <a:avLst/>
          </a:prstGeom>
          <a:noFill/>
        </p:spPr>
        <p:txBody>
          <a:bodyPr wrap="square" rtlCol="0">
            <a:spAutoFit/>
          </a:bodyPr>
          <a:lstStyle/>
          <a:p>
            <a:pPr algn="r"/>
            <a:r>
              <a:rPr lang="en-US" dirty="0"/>
              <a:t>Raw ADC Signals</a:t>
            </a:r>
          </a:p>
        </p:txBody>
      </p:sp>
      <p:cxnSp>
        <p:nvCxnSpPr>
          <p:cNvPr id="24" name="Straight Arrow Connector 23">
            <a:extLst>
              <a:ext uri="{FF2B5EF4-FFF2-40B4-BE49-F238E27FC236}">
                <a16:creationId xmlns:a16="http://schemas.microsoft.com/office/drawing/2014/main" id="{B796AFF3-2582-3F4D-9C13-22295A99D737}"/>
              </a:ext>
            </a:extLst>
          </p:cNvPr>
          <p:cNvCxnSpPr>
            <a:cxnSpLocks/>
          </p:cNvCxnSpPr>
          <p:nvPr/>
        </p:nvCxnSpPr>
        <p:spPr>
          <a:xfrm>
            <a:off x="2660068" y="4251360"/>
            <a:ext cx="534390" cy="47501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87859F0-A151-4843-924E-5F8982BEBAF1}"/>
              </a:ext>
            </a:extLst>
          </p:cNvPr>
          <p:cNvCxnSpPr>
            <a:cxnSpLocks/>
          </p:cNvCxnSpPr>
          <p:nvPr/>
        </p:nvCxnSpPr>
        <p:spPr>
          <a:xfrm flipV="1">
            <a:off x="2600692" y="3123205"/>
            <a:ext cx="605641" cy="46313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3E62414-EFC7-EF4A-B468-F92EC386AFAA}"/>
              </a:ext>
            </a:extLst>
          </p:cNvPr>
          <p:cNvCxnSpPr>
            <a:cxnSpLocks/>
          </p:cNvCxnSpPr>
          <p:nvPr/>
        </p:nvCxnSpPr>
        <p:spPr>
          <a:xfrm>
            <a:off x="2458190" y="1175652"/>
            <a:ext cx="783772" cy="463138"/>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D986399-0D80-E042-9ECF-756AD8B0680A}"/>
              </a:ext>
            </a:extLst>
          </p:cNvPr>
          <p:cNvCxnSpPr>
            <a:cxnSpLocks/>
          </p:cNvCxnSpPr>
          <p:nvPr/>
        </p:nvCxnSpPr>
        <p:spPr>
          <a:xfrm>
            <a:off x="2327561" y="1401283"/>
            <a:ext cx="484910" cy="247402"/>
          </a:xfrm>
          <a:prstGeom prst="straightConnector1">
            <a:avLst/>
          </a:prstGeom>
          <a:ln w="381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FAB9F48-CBC2-6B41-8212-88712032B7AF}"/>
              </a:ext>
            </a:extLst>
          </p:cNvPr>
          <p:cNvCxnSpPr>
            <a:cxnSpLocks/>
          </p:cNvCxnSpPr>
          <p:nvPr/>
        </p:nvCxnSpPr>
        <p:spPr>
          <a:xfrm>
            <a:off x="2470065" y="985647"/>
            <a:ext cx="1195450" cy="637308"/>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8F362F7-9738-2A43-AA05-577132D01F53}"/>
              </a:ext>
            </a:extLst>
          </p:cNvPr>
          <p:cNvCxnSpPr>
            <a:cxnSpLocks/>
          </p:cNvCxnSpPr>
          <p:nvPr/>
        </p:nvCxnSpPr>
        <p:spPr>
          <a:xfrm flipV="1">
            <a:off x="2493816" y="2474019"/>
            <a:ext cx="633352" cy="601685"/>
          </a:xfrm>
          <a:prstGeom prst="straightConnector1">
            <a:avLst/>
          </a:prstGeom>
          <a:ln w="38100">
            <a:solidFill>
              <a:srgbClr val="6497AA"/>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0A702BE-9876-1645-B99C-821AEC391891}"/>
              </a:ext>
            </a:extLst>
          </p:cNvPr>
          <p:cNvCxnSpPr>
            <a:cxnSpLocks/>
          </p:cNvCxnSpPr>
          <p:nvPr/>
        </p:nvCxnSpPr>
        <p:spPr>
          <a:xfrm flipH="1">
            <a:off x="5082636" y="1401283"/>
            <a:ext cx="391886" cy="700644"/>
          </a:xfrm>
          <a:prstGeom prst="straightConnector1">
            <a:avLst/>
          </a:prstGeom>
          <a:ln w="38100">
            <a:gradFill flip="none" rotWithShape="1">
              <a:gsLst>
                <a:gs pos="0">
                  <a:srgbClr val="00B050"/>
                </a:gs>
                <a:gs pos="82000">
                  <a:schemeClr val="accent4">
                    <a:lumMod val="97000"/>
                    <a:lumOff val="3000"/>
                  </a:schemeClr>
                </a:gs>
                <a:gs pos="100000">
                  <a:schemeClr val="accent4">
                    <a:lumMod val="60000"/>
                    <a:lumOff val="40000"/>
                  </a:schemeClr>
                </a:gs>
              </a:gsLst>
              <a:lin ang="16200000" scaled="1"/>
              <a:tileRect/>
            </a:gra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22673C1-FD7B-7D48-BE42-F0B5E0D47A70}"/>
              </a:ext>
            </a:extLst>
          </p:cNvPr>
          <p:cNvCxnSpPr>
            <a:cxnSpLocks/>
          </p:cNvCxnSpPr>
          <p:nvPr/>
        </p:nvCxnSpPr>
        <p:spPr>
          <a:xfrm flipH="1">
            <a:off x="4629395" y="1294405"/>
            <a:ext cx="666997" cy="449283"/>
          </a:xfrm>
          <a:prstGeom prst="straightConnector1">
            <a:avLst/>
          </a:prstGeom>
          <a:ln w="38100">
            <a:gradFill flip="none" rotWithShape="1">
              <a:gsLst>
                <a:gs pos="0">
                  <a:srgbClr val="00B050"/>
                </a:gs>
                <a:gs pos="82000">
                  <a:schemeClr val="accent4">
                    <a:lumMod val="97000"/>
                    <a:lumOff val="3000"/>
                  </a:schemeClr>
                </a:gs>
                <a:gs pos="100000">
                  <a:schemeClr val="accent4">
                    <a:lumMod val="60000"/>
                    <a:lumOff val="40000"/>
                  </a:schemeClr>
                </a:gs>
              </a:gsLst>
              <a:lin ang="16200000" scaled="1"/>
              <a:tileRect/>
            </a:gra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2762025-A6AC-5342-947E-D0675A3D5C39}"/>
              </a:ext>
            </a:extLst>
          </p:cNvPr>
          <p:cNvCxnSpPr>
            <a:cxnSpLocks/>
          </p:cNvCxnSpPr>
          <p:nvPr/>
        </p:nvCxnSpPr>
        <p:spPr>
          <a:xfrm flipH="1">
            <a:off x="4069275" y="1128151"/>
            <a:ext cx="1227117" cy="554181"/>
          </a:xfrm>
          <a:prstGeom prst="straightConnector1">
            <a:avLst/>
          </a:prstGeom>
          <a:ln w="38100">
            <a:gradFill flip="none" rotWithShape="1">
              <a:gsLst>
                <a:gs pos="0">
                  <a:srgbClr val="00B050"/>
                </a:gs>
                <a:gs pos="82000">
                  <a:schemeClr val="accent4">
                    <a:lumMod val="97000"/>
                    <a:lumOff val="3000"/>
                  </a:schemeClr>
                </a:gs>
                <a:gs pos="100000">
                  <a:schemeClr val="accent4">
                    <a:lumMod val="60000"/>
                    <a:lumOff val="40000"/>
                  </a:schemeClr>
                </a:gs>
              </a:gsLst>
              <a:lin ang="16200000" scaled="1"/>
              <a:tileRect/>
            </a:gradFill>
            <a:tailEnd type="triangle" w="lg" len="lg"/>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690338BB-6594-CC45-87EB-0DD936C87D80}"/>
              </a:ext>
            </a:extLst>
          </p:cNvPr>
          <p:cNvPicPr>
            <a:picLocks noChangeAspect="1"/>
          </p:cNvPicPr>
          <p:nvPr/>
        </p:nvPicPr>
        <p:blipFill>
          <a:blip r:embed="rId5"/>
          <a:stretch>
            <a:fillRect/>
          </a:stretch>
        </p:blipFill>
        <p:spPr>
          <a:xfrm>
            <a:off x="1908214" y="2802242"/>
            <a:ext cx="565451" cy="558470"/>
          </a:xfrm>
          <a:prstGeom prst="rect">
            <a:avLst/>
          </a:prstGeom>
        </p:spPr>
      </p:pic>
      <p:pic>
        <p:nvPicPr>
          <p:cNvPr id="59" name="Picture 58">
            <a:extLst>
              <a:ext uri="{FF2B5EF4-FFF2-40B4-BE49-F238E27FC236}">
                <a16:creationId xmlns:a16="http://schemas.microsoft.com/office/drawing/2014/main" id="{5B4E10EC-C291-694F-9931-DAFC3820859D}"/>
              </a:ext>
            </a:extLst>
          </p:cNvPr>
          <p:cNvPicPr>
            <a:picLocks noChangeAspect="1"/>
          </p:cNvPicPr>
          <p:nvPr/>
        </p:nvPicPr>
        <p:blipFill>
          <a:blip r:embed="rId6"/>
          <a:stretch>
            <a:fillRect/>
          </a:stretch>
        </p:blipFill>
        <p:spPr>
          <a:xfrm>
            <a:off x="1872587" y="759686"/>
            <a:ext cx="589499" cy="582221"/>
          </a:xfrm>
          <a:prstGeom prst="rect">
            <a:avLst/>
          </a:prstGeom>
        </p:spPr>
      </p:pic>
      <p:pic>
        <p:nvPicPr>
          <p:cNvPr id="61" name="Picture 60">
            <a:extLst>
              <a:ext uri="{FF2B5EF4-FFF2-40B4-BE49-F238E27FC236}">
                <a16:creationId xmlns:a16="http://schemas.microsoft.com/office/drawing/2014/main" id="{EEB983DB-12C0-B944-B019-616B5FA07B37}"/>
              </a:ext>
            </a:extLst>
          </p:cNvPr>
          <p:cNvPicPr>
            <a:picLocks noChangeAspect="1"/>
          </p:cNvPicPr>
          <p:nvPr/>
        </p:nvPicPr>
        <p:blipFill>
          <a:blip r:embed="rId7"/>
          <a:stretch>
            <a:fillRect/>
          </a:stretch>
        </p:blipFill>
        <p:spPr>
          <a:xfrm>
            <a:off x="5340183" y="793406"/>
            <a:ext cx="573726" cy="566643"/>
          </a:xfrm>
          <a:prstGeom prst="rect">
            <a:avLst/>
          </a:prstGeom>
        </p:spPr>
      </p:pic>
    </p:spTree>
    <p:extLst>
      <p:ext uri="{BB962C8B-B14F-4D97-AF65-F5344CB8AC3E}">
        <p14:creationId xmlns:p14="http://schemas.microsoft.com/office/powerpoint/2010/main" val="39492051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7CFE-1535-8645-9781-811A39344A7B}"/>
              </a:ext>
            </a:extLst>
          </p:cNvPr>
          <p:cNvSpPr>
            <a:spLocks noGrp="1"/>
          </p:cNvSpPr>
          <p:nvPr>
            <p:ph type="title"/>
          </p:nvPr>
        </p:nvSpPr>
        <p:spPr/>
        <p:txBody>
          <a:bodyPr>
            <a:normAutofit fontScale="90000"/>
          </a:bodyPr>
          <a:lstStyle/>
          <a:p>
            <a:r>
              <a:rPr lang="en-US" dirty="0"/>
              <a:t>II. 4 Compensation Scheme: </a:t>
            </a:r>
            <a:r>
              <a:rPr lang="en-US" sz="2800" dirty="0"/>
              <a:t>The switchable response</a:t>
            </a:r>
            <a:endParaRPr lang="en-US" dirty="0"/>
          </a:p>
        </p:txBody>
      </p:sp>
      <p:sp>
        <p:nvSpPr>
          <p:cNvPr id="4" name="Date Placeholder 3">
            <a:extLst>
              <a:ext uri="{FF2B5EF4-FFF2-40B4-BE49-F238E27FC236}">
                <a16:creationId xmlns:a16="http://schemas.microsoft.com/office/drawing/2014/main" id="{7ABB9ABD-04F8-2649-A216-3F48945726D7}"/>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A9C5F14F-6EDD-BE4E-B315-9D64F2E17122}"/>
              </a:ext>
            </a:extLst>
          </p:cNvPr>
          <p:cNvSpPr>
            <a:spLocks noGrp="1"/>
          </p:cNvSpPr>
          <p:nvPr>
            <p:ph type="sldNum" sz="quarter" idx="12"/>
          </p:nvPr>
        </p:nvSpPr>
        <p:spPr/>
        <p:txBody>
          <a:bodyPr/>
          <a:lstStyle/>
          <a:p>
            <a:fld id="{70339496-BD1E-F648-8321-5C9A4B4A55FA}" type="slidenum">
              <a:rPr lang="en-US" smtClean="0"/>
              <a:t>96</a:t>
            </a:fld>
            <a:endParaRPr lang="en-US"/>
          </a:p>
        </p:txBody>
      </p:sp>
      <p:pic>
        <p:nvPicPr>
          <p:cNvPr id="6" name="Picture 5">
            <a:extLst>
              <a:ext uri="{FF2B5EF4-FFF2-40B4-BE49-F238E27FC236}">
                <a16:creationId xmlns:a16="http://schemas.microsoft.com/office/drawing/2014/main" id="{0D391457-4B0F-6844-8AE9-CA9A5C4A3277}"/>
              </a:ext>
            </a:extLst>
          </p:cNvPr>
          <p:cNvPicPr>
            <a:picLocks noChangeAspect="1"/>
          </p:cNvPicPr>
          <p:nvPr/>
        </p:nvPicPr>
        <p:blipFill>
          <a:blip r:embed="rId2"/>
          <a:stretch>
            <a:fillRect/>
          </a:stretch>
        </p:blipFill>
        <p:spPr>
          <a:xfrm>
            <a:off x="3430457" y="760021"/>
            <a:ext cx="5713543" cy="5824847"/>
          </a:xfrm>
          <a:prstGeom prst="rect">
            <a:avLst/>
          </a:prstGeom>
        </p:spPr>
      </p:pic>
      <p:sp>
        <p:nvSpPr>
          <p:cNvPr id="7" name="TextBox 6">
            <a:extLst>
              <a:ext uri="{FF2B5EF4-FFF2-40B4-BE49-F238E27FC236}">
                <a16:creationId xmlns:a16="http://schemas.microsoft.com/office/drawing/2014/main" id="{FDE7DEB4-57DF-694B-B7CD-1EA3D573B63B}"/>
              </a:ext>
            </a:extLst>
          </p:cNvPr>
          <p:cNvSpPr txBox="1"/>
          <p:nvPr/>
        </p:nvSpPr>
        <p:spPr>
          <a:xfrm>
            <a:off x="95004" y="878774"/>
            <a:ext cx="3348841" cy="5355312"/>
          </a:xfrm>
          <a:prstGeom prst="rect">
            <a:avLst/>
          </a:prstGeom>
          <a:noFill/>
        </p:spPr>
        <p:txBody>
          <a:bodyPr wrap="square" rtlCol="0">
            <a:spAutoFit/>
          </a:bodyPr>
          <a:lstStyle/>
          <a:p>
            <a:r>
              <a:rPr lang="en-US" dirty="0"/>
              <a:t>Here’s a new state machine diagram to show what’s is done to compensate the switchable filter response.</a:t>
            </a:r>
          </a:p>
          <a:p>
            <a:endParaRPr lang="en-US" dirty="0"/>
          </a:p>
          <a:p>
            <a:r>
              <a:rPr lang="en-US" dirty="0"/>
              <a:t>Notice, that the fixed </a:t>
            </a:r>
            <a:r>
              <a:rPr lang="en-US" dirty="0">
                <a:solidFill>
                  <a:schemeClr val="accent2"/>
                </a:solidFill>
              </a:rPr>
              <a:t>19 kHz pole</a:t>
            </a:r>
            <a:r>
              <a:rPr lang="en-US" dirty="0"/>
              <a:t> and the </a:t>
            </a:r>
            <a:r>
              <a:rPr lang="en-US" dirty="0">
                <a:solidFill>
                  <a:schemeClr val="accent6"/>
                </a:solidFill>
              </a:rPr>
              <a:t>1 MHz</a:t>
            </a:r>
            <a:r>
              <a:rPr lang="en-US" dirty="0"/>
              <a:t>:</a:t>
            </a:r>
            <a:r>
              <a:rPr lang="en-US" dirty="0">
                <a:solidFill>
                  <a:schemeClr val="accent2"/>
                </a:solidFill>
              </a:rPr>
              <a:t>100 kHz</a:t>
            </a:r>
            <a:r>
              <a:rPr lang="en-US" dirty="0"/>
              <a:t> </a:t>
            </a:r>
            <a:r>
              <a:rPr lang="en-US" dirty="0" err="1">
                <a:solidFill>
                  <a:schemeClr val="accent6"/>
                </a:solidFill>
              </a:rPr>
              <a:t>zero</a:t>
            </a:r>
            <a:r>
              <a:rPr lang="en-US" dirty="0" err="1"/>
              <a:t>:</a:t>
            </a:r>
            <a:r>
              <a:rPr lang="en-US" dirty="0" err="1">
                <a:solidFill>
                  <a:schemeClr val="accent2"/>
                </a:solidFill>
              </a:rPr>
              <a:t>pole</a:t>
            </a:r>
            <a:r>
              <a:rPr lang="en-US" dirty="0"/>
              <a:t> portion of the switchable response is not compensated.</a:t>
            </a:r>
          </a:p>
          <a:p>
            <a:endParaRPr lang="en-US" dirty="0"/>
          </a:p>
          <a:p>
            <a:r>
              <a:rPr lang="en-US" dirty="0"/>
              <a:t>These are the filters that Stefan updated quickly, and documented in </a:t>
            </a:r>
            <a:r>
              <a:rPr lang="en-US" dirty="0">
                <a:hlinkClick r:id="rId3"/>
              </a:rPr>
              <a:t>LHO:47257</a:t>
            </a:r>
            <a:r>
              <a:rPr lang="en-US" dirty="0"/>
              <a:t>.</a:t>
            </a:r>
          </a:p>
          <a:p>
            <a:endParaRPr lang="en-US" dirty="0"/>
          </a:p>
          <a:p>
            <a:r>
              <a:rPr lang="en-US" dirty="0"/>
              <a:t>(There are other filters in here to compensate for the switchable trans-impedance and other gain-only compensation, but not relevant to this discussion.)</a:t>
            </a:r>
          </a:p>
        </p:txBody>
      </p:sp>
    </p:spTree>
    <p:extLst>
      <p:ext uri="{BB962C8B-B14F-4D97-AF65-F5344CB8AC3E}">
        <p14:creationId xmlns:p14="http://schemas.microsoft.com/office/powerpoint/2010/main" val="11708967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D3B9E01-9E66-C24D-9561-FF664A7EAFC1}"/>
              </a:ext>
            </a:extLst>
          </p:cNvPr>
          <p:cNvSpPr txBox="1"/>
          <p:nvPr/>
        </p:nvSpPr>
        <p:spPr>
          <a:xfrm>
            <a:off x="118754" y="570017"/>
            <a:ext cx="8633361" cy="3877985"/>
          </a:xfrm>
          <a:prstGeom prst="rect">
            <a:avLst/>
          </a:prstGeom>
          <a:noFill/>
        </p:spPr>
        <p:txBody>
          <a:bodyPr wrap="square" rtlCol="0">
            <a:spAutoFit/>
          </a:bodyPr>
          <a:lstStyle/>
          <a:p>
            <a:r>
              <a:rPr lang="en-US" sz="1600" dirty="0"/>
              <a:t>For all the high-frequency response values, </a:t>
            </a:r>
          </a:p>
          <a:p>
            <a:endParaRPr lang="en-US" sz="1600" dirty="0"/>
          </a:p>
          <a:p>
            <a:endParaRPr lang="en-US" sz="1600" dirty="0"/>
          </a:p>
          <a:p>
            <a:endParaRPr lang="en-US" sz="1600" dirty="0"/>
          </a:p>
          <a:p>
            <a:endParaRPr lang="en-US" sz="1600" dirty="0"/>
          </a:p>
          <a:p>
            <a:r>
              <a:rPr lang="en-US" sz="1600" dirty="0"/>
              <a:t>the front-end code isn’t running fast enough </a:t>
            </a:r>
          </a:p>
          <a:p>
            <a:pPr marL="742950" lvl="1" indent="-285750">
              <a:buFont typeface="Arial" panose="020B0604020202020204" pitchFamily="34" charset="0"/>
              <a:buChar char="•"/>
            </a:pPr>
            <a:r>
              <a:rPr lang="en-US" sz="1600" dirty="0"/>
              <a:t>clock cycle is 61 </a:t>
            </a:r>
            <a:r>
              <a:rPr lang="en-US" sz="1600" dirty="0" err="1"/>
              <a:t>usec</a:t>
            </a:r>
            <a:r>
              <a:rPr lang="en-US" sz="1600" dirty="0"/>
              <a:t>, </a:t>
            </a:r>
          </a:p>
          <a:p>
            <a:pPr marL="742950" lvl="1" indent="-285750">
              <a:buFont typeface="Arial" panose="020B0604020202020204" pitchFamily="34" charset="0"/>
              <a:buChar char="•"/>
            </a:pPr>
            <a:r>
              <a:rPr lang="en-US" sz="1600" dirty="0"/>
              <a:t>i.e. a rate of 16.384 kHz, </a:t>
            </a:r>
          </a:p>
          <a:p>
            <a:pPr marL="742950" lvl="1" indent="-285750">
              <a:buFont typeface="Arial" panose="020B0604020202020204" pitchFamily="34" charset="0"/>
              <a:buChar char="•"/>
            </a:pPr>
            <a:r>
              <a:rPr lang="en-US" sz="1600" dirty="0"/>
              <a:t>thus a Nyquist frequency of 8.192 kHz, </a:t>
            </a:r>
          </a:p>
          <a:p>
            <a:pPr marL="742950" lvl="1" indent="-285750">
              <a:buFont typeface="Arial" panose="020B0604020202020204" pitchFamily="34" charset="0"/>
              <a:buChar char="•"/>
            </a:pPr>
            <a:r>
              <a:rPr lang="en-US" sz="1600" dirty="0"/>
              <a:t>but with IIR filter warping, practically that means zeros and poles can’t be accurately represented above ~5 kHz</a:t>
            </a:r>
          </a:p>
          <a:p>
            <a:pPr marL="742950" lvl="1" indent="-285750">
              <a:buFont typeface="Arial" panose="020B0604020202020204" pitchFamily="34" charset="0"/>
              <a:buChar char="•"/>
            </a:pPr>
            <a:endParaRPr lang="en-US" sz="1600" dirty="0"/>
          </a:p>
          <a:p>
            <a:r>
              <a:rPr lang="en-US" sz="1600" dirty="0"/>
              <a:t>Therefore we must rely on the acausal GDS (or DCS) pipelines to compensate these poles.</a:t>
            </a:r>
          </a:p>
          <a:p>
            <a:r>
              <a:rPr lang="en-US" sz="1600" dirty="0"/>
              <a:t>We do so assuming a *single* path, that uses the average of the measured pole frequencies from each channel.</a:t>
            </a:r>
          </a:p>
        </p:txBody>
      </p:sp>
      <p:sp>
        <p:nvSpPr>
          <p:cNvPr id="2" name="Title 1">
            <a:extLst>
              <a:ext uri="{FF2B5EF4-FFF2-40B4-BE49-F238E27FC236}">
                <a16:creationId xmlns:a16="http://schemas.microsoft.com/office/drawing/2014/main" id="{202D16D5-7065-EB41-B575-E2C4737A9E89}"/>
              </a:ext>
            </a:extLst>
          </p:cNvPr>
          <p:cNvSpPr>
            <a:spLocks noGrp="1"/>
          </p:cNvSpPr>
          <p:nvPr>
            <p:ph type="title"/>
          </p:nvPr>
        </p:nvSpPr>
        <p:spPr/>
        <p:txBody>
          <a:bodyPr>
            <a:normAutofit fontScale="90000"/>
          </a:bodyPr>
          <a:lstStyle/>
          <a:p>
            <a:r>
              <a:rPr lang="en-US" dirty="0"/>
              <a:t>II.4 Compensation Scheme</a:t>
            </a:r>
          </a:p>
        </p:txBody>
      </p:sp>
      <p:sp>
        <p:nvSpPr>
          <p:cNvPr id="4" name="Date Placeholder 3">
            <a:extLst>
              <a:ext uri="{FF2B5EF4-FFF2-40B4-BE49-F238E27FC236}">
                <a16:creationId xmlns:a16="http://schemas.microsoft.com/office/drawing/2014/main" id="{8C16301B-5CDD-994D-B821-3148D679DE9D}"/>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E6D3C485-E4B3-EC4A-B4A5-A3089F33F91E}"/>
              </a:ext>
            </a:extLst>
          </p:cNvPr>
          <p:cNvSpPr>
            <a:spLocks noGrp="1"/>
          </p:cNvSpPr>
          <p:nvPr>
            <p:ph type="sldNum" sz="quarter" idx="12"/>
          </p:nvPr>
        </p:nvSpPr>
        <p:spPr/>
        <p:txBody>
          <a:bodyPr/>
          <a:lstStyle/>
          <a:p>
            <a:fld id="{70339496-BD1E-F648-8321-5C9A4B4A55FA}" type="slidenum">
              <a:rPr lang="en-US" smtClean="0"/>
              <a:t>97</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2A90EB9-6B24-D24F-ABFC-5B4787CDA676}"/>
                  </a:ext>
                </a:extLst>
              </p:cNvPr>
              <p:cNvSpPr/>
              <p:nvPr/>
            </p:nvSpPr>
            <p:spPr>
              <a:xfrm>
                <a:off x="979684" y="910564"/>
                <a:ext cx="1734386" cy="3706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b="1" i="1" smtClean="0">
                              <a:solidFill>
                                <a:schemeClr val="accent2"/>
                              </a:solidFill>
                              <a:latin typeface="Cambria Math" panose="02040503050406030204" pitchFamily="18" charset="0"/>
                            </a:rPr>
                          </m:ctrlPr>
                        </m:sSubSupPr>
                        <m:e>
                          <m:r>
                            <a:rPr lang="en-US" sz="1600" b="1" i="1">
                              <a:solidFill>
                                <a:schemeClr val="accent2"/>
                              </a:solidFill>
                              <a:latin typeface="Cambria Math" panose="02040503050406030204" pitchFamily="18" charset="0"/>
                            </a:rPr>
                            <m:t>𝒇</m:t>
                          </m:r>
                        </m:e>
                        <m:sub>
                          <m:r>
                            <a:rPr lang="en-US" sz="1600" b="1" i="1">
                              <a:solidFill>
                                <a:schemeClr val="accent2"/>
                              </a:solidFill>
                              <a:latin typeface="Cambria Math" panose="02040503050406030204" pitchFamily="18" charset="0"/>
                            </a:rPr>
                            <m:t>𝒑</m:t>
                          </m:r>
                        </m:sub>
                        <m:sup>
                          <m:r>
                            <a:rPr lang="en-US" sz="1600" b="1" i="1">
                              <a:solidFill>
                                <a:schemeClr val="accent2"/>
                              </a:solidFill>
                              <a:latin typeface="Cambria Math" panose="02040503050406030204" pitchFamily="18" charset="0"/>
                            </a:rPr>
                            <m:t>𝑭</m:t>
                          </m:r>
                        </m:sup>
                      </m:sSubSup>
                      <m:r>
                        <a:rPr lang="en-US" sz="1600" b="0" i="1" smtClean="0">
                          <a:solidFill>
                            <a:schemeClr val="accent2"/>
                          </a:solidFill>
                          <a:latin typeface="Cambria Math" panose="02040503050406030204" pitchFamily="18" charset="0"/>
                        </a:rPr>
                        <m:t>=</m:t>
                      </m:r>
                      <m:r>
                        <a:rPr lang="en-US" sz="1600" b="1" i="1">
                          <a:solidFill>
                            <a:schemeClr val="accent2"/>
                          </a:solidFill>
                          <a:latin typeface="Cambria Math" panose="02040503050406030204" pitchFamily="18" charset="0"/>
                        </a:rPr>
                        <m:t>𝟎</m:t>
                      </m:r>
                      <m:r>
                        <a:rPr lang="en-US" sz="1600" b="1" i="1">
                          <a:solidFill>
                            <a:schemeClr val="accent2"/>
                          </a:solidFill>
                          <a:latin typeface="Cambria Math" panose="02040503050406030204" pitchFamily="18" charset="0"/>
                        </a:rPr>
                        <m:t>.</m:t>
                      </m:r>
                      <m:r>
                        <a:rPr lang="en-US" sz="1600" b="1" i="1">
                          <a:solidFill>
                            <a:schemeClr val="accent2"/>
                          </a:solidFill>
                          <a:latin typeface="Cambria Math" panose="02040503050406030204" pitchFamily="18" charset="0"/>
                        </a:rPr>
                        <m:t>𝟏𝟎𝟔</m:t>
                      </m:r>
                      <m:r>
                        <a:rPr lang="en-US" sz="1600">
                          <a:solidFill>
                            <a:schemeClr val="accent2"/>
                          </a:solidFill>
                          <a:latin typeface="Cambria Math" panose="02040503050406030204" pitchFamily="18" charset="0"/>
                        </a:rPr>
                        <m:t> </m:t>
                      </m:r>
                      <m:r>
                        <m:rPr>
                          <m:sty m:val="p"/>
                        </m:rPr>
                        <a:rPr lang="en-US" sz="1600">
                          <a:latin typeface="Cambria Math" panose="02040503050406030204" pitchFamily="18" charset="0"/>
                        </a:rPr>
                        <m:t>MHz</m:t>
                      </m:r>
                    </m:oMath>
                  </m:oMathPara>
                </a14:m>
                <a:endParaRPr lang="en-US" sz="1600" dirty="0"/>
              </a:p>
            </p:txBody>
          </p:sp>
        </mc:Choice>
        <mc:Fallback xmlns="">
          <p:sp>
            <p:nvSpPr>
              <p:cNvPr id="6" name="Rectangle 5">
                <a:extLst>
                  <a:ext uri="{FF2B5EF4-FFF2-40B4-BE49-F238E27FC236}">
                    <a16:creationId xmlns:a16="http://schemas.microsoft.com/office/drawing/2014/main" id="{02A90EB9-6B24-D24F-ABFC-5B4787CDA676}"/>
                  </a:ext>
                </a:extLst>
              </p:cNvPr>
              <p:cNvSpPr>
                <a:spLocks noRot="1" noChangeAspect="1" noMove="1" noResize="1" noEditPoints="1" noAdjustHandles="1" noChangeArrowheads="1" noChangeShapeType="1" noTextEdit="1"/>
              </p:cNvSpPr>
              <p:nvPr/>
            </p:nvSpPr>
            <p:spPr>
              <a:xfrm>
                <a:off x="979684" y="910564"/>
                <a:ext cx="1734386" cy="370679"/>
              </a:xfrm>
              <a:prstGeom prst="rect">
                <a:avLst/>
              </a:prstGeom>
              <a:blipFill>
                <a:blip r:embed="rId2"/>
                <a:stretch>
                  <a:fillRect b="-689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550EB18-2557-044D-BB08-32AFC4EC3DA7}"/>
              </a:ext>
            </a:extLst>
          </p:cNvPr>
          <p:cNvPicPr>
            <a:picLocks noChangeAspect="1"/>
          </p:cNvPicPr>
          <p:nvPr/>
        </p:nvPicPr>
        <p:blipFill>
          <a:blip r:embed="rId3"/>
          <a:stretch>
            <a:fillRect/>
          </a:stretch>
        </p:blipFill>
        <p:spPr>
          <a:xfrm>
            <a:off x="1235030" y="4407252"/>
            <a:ext cx="1983178" cy="392216"/>
          </a:xfrm>
          <a:prstGeom prst="rect">
            <a:avLst/>
          </a:prstGeom>
        </p:spPr>
      </p:pic>
      <p:pic>
        <p:nvPicPr>
          <p:cNvPr id="8" name="Picture 7">
            <a:extLst>
              <a:ext uri="{FF2B5EF4-FFF2-40B4-BE49-F238E27FC236}">
                <a16:creationId xmlns:a16="http://schemas.microsoft.com/office/drawing/2014/main" id="{421D5232-9910-C149-A957-0D7D3BC86D15}"/>
              </a:ext>
            </a:extLst>
          </p:cNvPr>
          <p:cNvPicPr>
            <a:picLocks noChangeAspect="1"/>
          </p:cNvPicPr>
          <p:nvPr/>
        </p:nvPicPr>
        <p:blipFill>
          <a:blip r:embed="rId4"/>
          <a:stretch>
            <a:fillRect/>
          </a:stretch>
        </p:blipFill>
        <p:spPr>
          <a:xfrm>
            <a:off x="3170706" y="4172983"/>
            <a:ext cx="4001983" cy="1135623"/>
          </a:xfrm>
          <a:prstGeom prst="rect">
            <a:avLst/>
          </a:prstGeom>
        </p:spPr>
      </p:pic>
      <p:cxnSp>
        <p:nvCxnSpPr>
          <p:cNvPr id="9" name="Straight Arrow Connector 8">
            <a:extLst>
              <a:ext uri="{FF2B5EF4-FFF2-40B4-BE49-F238E27FC236}">
                <a16:creationId xmlns:a16="http://schemas.microsoft.com/office/drawing/2014/main" id="{794BA998-4107-0142-A5FE-94231A9B7D53}"/>
              </a:ext>
            </a:extLst>
          </p:cNvPr>
          <p:cNvCxnSpPr>
            <a:cxnSpLocks/>
          </p:cNvCxnSpPr>
          <p:nvPr/>
        </p:nvCxnSpPr>
        <p:spPr>
          <a:xfrm>
            <a:off x="3990105" y="4037616"/>
            <a:ext cx="296880" cy="4393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D36B669-2B6C-9245-BA55-71DC4780FCDD}"/>
                  </a:ext>
                </a:extLst>
              </p:cNvPr>
              <p:cNvSpPr/>
              <p:nvPr/>
            </p:nvSpPr>
            <p:spPr>
              <a:xfrm>
                <a:off x="661061" y="1199236"/>
                <a:ext cx="2295895" cy="3726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600" b="1" i="1" smtClean="0">
                              <a:solidFill>
                                <a:schemeClr val="accent2"/>
                              </a:solidFill>
                              <a:latin typeface="Cambria Math" panose="02040503050406030204" pitchFamily="18" charset="0"/>
                            </a:rPr>
                          </m:ctrlPr>
                        </m:sSubSupPr>
                        <m:e>
                          <m:r>
                            <a:rPr lang="en-US" sz="1600" b="1" i="1">
                              <a:solidFill>
                                <a:schemeClr val="accent2"/>
                              </a:solidFill>
                              <a:latin typeface="Cambria Math" panose="02040503050406030204" pitchFamily="18" charset="0"/>
                            </a:rPr>
                            <m:t>𝒇</m:t>
                          </m:r>
                        </m:e>
                        <m:sub>
                          <m:r>
                            <a:rPr lang="en-US" sz="1600" b="1" i="1">
                              <a:solidFill>
                                <a:schemeClr val="accent2"/>
                              </a:solidFill>
                              <a:latin typeface="Cambria Math" panose="02040503050406030204" pitchFamily="18" charset="0"/>
                            </a:rPr>
                            <m:t>𝒑</m:t>
                          </m:r>
                        </m:sub>
                        <m:sup>
                          <m:r>
                            <a:rPr lang="en-US" sz="1600" b="1" i="1" smtClean="0">
                              <a:solidFill>
                                <a:schemeClr val="accent2"/>
                              </a:solidFill>
                              <a:latin typeface="Cambria Math" panose="02040503050406030204" pitchFamily="18" charset="0"/>
                            </a:rPr>
                            <m:t>𝒊𝒂</m:t>
                          </m:r>
                        </m:sup>
                      </m:sSubSup>
                      <m:r>
                        <a:rPr lang="en-US" sz="1600" b="1" i="1">
                          <a:solidFill>
                            <a:schemeClr val="accent2"/>
                          </a:solidFill>
                          <a:latin typeface="Cambria Math" panose="02040503050406030204" pitchFamily="18" charset="0"/>
                        </a:rPr>
                        <m:t>=</m:t>
                      </m:r>
                      <m:r>
                        <a:rPr lang="en-US" sz="1600" b="1" i="0" smtClean="0">
                          <a:solidFill>
                            <a:schemeClr val="accent2"/>
                          </a:solidFill>
                          <a:latin typeface="Cambria Math" panose="02040503050406030204" pitchFamily="18" charset="0"/>
                        </a:rPr>
                        <m:t>𝟏𝟖</m:t>
                      </m:r>
                      <m:r>
                        <a:rPr lang="en-US" sz="1600" b="1" i="0" smtClean="0">
                          <a:solidFill>
                            <a:schemeClr val="accent2"/>
                          </a:solidFill>
                          <a:latin typeface="Cambria Math" panose="02040503050406030204" pitchFamily="18" charset="0"/>
                        </a:rPr>
                        <m:t>.</m:t>
                      </m:r>
                      <m:r>
                        <a:rPr lang="en-US" sz="1600" b="1" i="0" smtClean="0">
                          <a:solidFill>
                            <a:schemeClr val="accent2"/>
                          </a:solidFill>
                          <a:latin typeface="Cambria Math" panose="02040503050406030204" pitchFamily="18" charset="0"/>
                        </a:rPr>
                        <m:t>𝟗𝟓</m:t>
                      </m:r>
                      <m:r>
                        <a:rPr lang="en-US" sz="1600" b="1">
                          <a:solidFill>
                            <a:schemeClr val="accent2"/>
                          </a:solidFill>
                          <a:latin typeface="Cambria Math" panose="02040503050406030204" pitchFamily="18" charset="0"/>
                        </a:rPr>
                        <m:t> </m:t>
                      </m:r>
                      <m:r>
                        <a:rPr lang="en-US" sz="1600" b="1" i="0" smtClean="0">
                          <a:solidFill>
                            <a:schemeClr val="tx1"/>
                          </a:solidFill>
                          <a:latin typeface="Cambria Math" panose="02040503050406030204" pitchFamily="18" charset="0"/>
                        </a:rPr>
                        <m:t>𝐤</m:t>
                      </m:r>
                      <m:r>
                        <a:rPr lang="en-US" sz="1600" b="1" i="1">
                          <a:solidFill>
                            <a:schemeClr val="tx1"/>
                          </a:solidFill>
                          <a:latin typeface="Cambria Math" panose="02040503050406030204" pitchFamily="18" charset="0"/>
                        </a:rPr>
                        <m:t>𝐇𝐳</m:t>
                      </m:r>
                    </m:oMath>
                  </m:oMathPara>
                </a14:m>
                <a:endParaRPr lang="en-US" sz="1600" b="1" dirty="0"/>
              </a:p>
            </p:txBody>
          </p:sp>
        </mc:Choice>
        <mc:Fallback xmlns="">
          <p:sp>
            <p:nvSpPr>
              <p:cNvPr id="11" name="Rectangle 10">
                <a:extLst>
                  <a:ext uri="{FF2B5EF4-FFF2-40B4-BE49-F238E27FC236}">
                    <a16:creationId xmlns:a16="http://schemas.microsoft.com/office/drawing/2014/main" id="{DD36B669-2B6C-9245-BA55-71DC4780FCDD}"/>
                  </a:ext>
                </a:extLst>
              </p:cNvPr>
              <p:cNvSpPr>
                <a:spLocks noRot="1" noChangeAspect="1" noMove="1" noResize="1" noEditPoints="1" noAdjustHandles="1" noChangeArrowheads="1" noChangeShapeType="1" noTextEdit="1"/>
              </p:cNvSpPr>
              <p:nvPr/>
            </p:nvSpPr>
            <p:spPr>
              <a:xfrm>
                <a:off x="661061" y="1199236"/>
                <a:ext cx="2295895" cy="372603"/>
              </a:xfrm>
              <a:prstGeom prst="rect">
                <a:avLst/>
              </a:prstGeom>
              <a:blipFill>
                <a:blip r:embed="rId5"/>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AA5D6CD-6B21-3743-B4D7-2DA9AEA74948}"/>
                  </a:ext>
                </a:extLst>
              </p:cNvPr>
              <p:cNvSpPr/>
              <p:nvPr/>
            </p:nvSpPr>
            <p:spPr>
              <a:xfrm>
                <a:off x="977707" y="1490477"/>
                <a:ext cx="1734386" cy="3706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b="1" i="1" smtClean="0">
                              <a:solidFill>
                                <a:schemeClr val="accent2"/>
                              </a:solidFill>
                              <a:latin typeface="Cambria Math" panose="02040503050406030204" pitchFamily="18" charset="0"/>
                            </a:rPr>
                          </m:ctrlPr>
                        </m:sSubSupPr>
                        <m:e>
                          <m:r>
                            <a:rPr lang="en-US" sz="1600" b="1" i="1">
                              <a:solidFill>
                                <a:schemeClr val="accent2"/>
                              </a:solidFill>
                              <a:latin typeface="Cambria Math" panose="02040503050406030204" pitchFamily="18" charset="0"/>
                            </a:rPr>
                            <m:t>𝒇</m:t>
                          </m:r>
                        </m:e>
                        <m:sub>
                          <m:r>
                            <a:rPr lang="en-US" sz="1600" b="1" i="1">
                              <a:solidFill>
                                <a:schemeClr val="accent2"/>
                              </a:solidFill>
                              <a:latin typeface="Cambria Math" panose="02040503050406030204" pitchFamily="18" charset="0"/>
                            </a:rPr>
                            <m:t>𝒑</m:t>
                          </m:r>
                        </m:sub>
                        <m:sup>
                          <m:r>
                            <a:rPr lang="en-US" sz="1600" b="1" i="1">
                              <a:solidFill>
                                <a:schemeClr val="accent2"/>
                              </a:solidFill>
                              <a:latin typeface="Cambria Math" panose="02040503050406030204" pitchFamily="18" charset="0"/>
                            </a:rPr>
                            <m:t>𝑭</m:t>
                          </m:r>
                        </m:sup>
                      </m:sSubSup>
                      <m:r>
                        <a:rPr lang="en-US" sz="1600" b="0" i="1" smtClean="0">
                          <a:solidFill>
                            <a:schemeClr val="accent2"/>
                          </a:solidFill>
                          <a:latin typeface="Cambria Math" panose="02040503050406030204" pitchFamily="18" charset="0"/>
                        </a:rPr>
                        <m:t>=</m:t>
                      </m:r>
                      <m:r>
                        <a:rPr lang="en-US" sz="1600" b="1" i="1">
                          <a:solidFill>
                            <a:schemeClr val="accent2"/>
                          </a:solidFill>
                          <a:latin typeface="Cambria Math" panose="02040503050406030204" pitchFamily="18" charset="0"/>
                        </a:rPr>
                        <m:t>𝟎</m:t>
                      </m:r>
                      <m:r>
                        <a:rPr lang="en-US" sz="1600" b="1" i="1">
                          <a:solidFill>
                            <a:schemeClr val="accent2"/>
                          </a:solidFill>
                          <a:latin typeface="Cambria Math" panose="02040503050406030204" pitchFamily="18" charset="0"/>
                        </a:rPr>
                        <m:t>.</m:t>
                      </m:r>
                      <m:r>
                        <a:rPr lang="en-US" sz="1600" b="1" i="1">
                          <a:solidFill>
                            <a:schemeClr val="accent2"/>
                          </a:solidFill>
                          <a:latin typeface="Cambria Math" panose="02040503050406030204" pitchFamily="18" charset="0"/>
                        </a:rPr>
                        <m:t>𝟏𝟎𝟔</m:t>
                      </m:r>
                      <m:r>
                        <a:rPr lang="en-US" sz="1600">
                          <a:solidFill>
                            <a:schemeClr val="accent2"/>
                          </a:solidFill>
                          <a:latin typeface="Cambria Math" panose="02040503050406030204" pitchFamily="18" charset="0"/>
                        </a:rPr>
                        <m:t> </m:t>
                      </m:r>
                      <m:r>
                        <m:rPr>
                          <m:sty m:val="p"/>
                        </m:rPr>
                        <a:rPr lang="en-US" sz="1600">
                          <a:latin typeface="Cambria Math" panose="02040503050406030204" pitchFamily="18" charset="0"/>
                        </a:rPr>
                        <m:t>MHz</m:t>
                      </m:r>
                    </m:oMath>
                  </m:oMathPara>
                </a14:m>
                <a:endParaRPr lang="en-US" sz="1600" dirty="0"/>
              </a:p>
            </p:txBody>
          </p:sp>
        </mc:Choice>
        <mc:Fallback xmlns="">
          <p:sp>
            <p:nvSpPr>
              <p:cNvPr id="12" name="Rectangle 11">
                <a:extLst>
                  <a:ext uri="{FF2B5EF4-FFF2-40B4-BE49-F238E27FC236}">
                    <a16:creationId xmlns:a16="http://schemas.microsoft.com/office/drawing/2014/main" id="{2AA5D6CD-6B21-3743-B4D7-2DA9AEA74948}"/>
                  </a:ext>
                </a:extLst>
              </p:cNvPr>
              <p:cNvSpPr>
                <a:spLocks noRot="1" noChangeAspect="1" noMove="1" noResize="1" noEditPoints="1" noAdjustHandles="1" noChangeArrowheads="1" noChangeShapeType="1" noTextEdit="1"/>
              </p:cNvSpPr>
              <p:nvPr/>
            </p:nvSpPr>
            <p:spPr>
              <a:xfrm>
                <a:off x="977707" y="1490477"/>
                <a:ext cx="1734386" cy="370679"/>
              </a:xfrm>
              <a:prstGeom prst="rect">
                <a:avLst/>
              </a:prstGeom>
              <a:blipFill>
                <a:blip r:embed="rId6"/>
                <a:stretch>
                  <a:fillRect b="-3226"/>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02C73878-5F37-AE43-A331-A6A365DBB01B}"/>
              </a:ext>
            </a:extLst>
          </p:cNvPr>
          <p:cNvSpPr/>
          <p:nvPr/>
        </p:nvSpPr>
        <p:spPr>
          <a:xfrm>
            <a:off x="104836" y="5346269"/>
            <a:ext cx="6509474" cy="369332"/>
          </a:xfrm>
          <a:prstGeom prst="rect">
            <a:avLst/>
          </a:prstGeom>
        </p:spPr>
        <p:txBody>
          <a:bodyPr wrap="none">
            <a:spAutoFit/>
          </a:bodyPr>
          <a:lstStyle/>
          <a:p>
            <a:r>
              <a:rPr lang="en-US" dirty="0" err="1"/>
              <a:t>pyDARM</a:t>
            </a:r>
            <a:r>
              <a:rPr lang="en-US" dirty="0"/>
              <a:t> creates this filter, informed by the model parameter files …</a:t>
            </a:r>
          </a:p>
        </p:txBody>
      </p:sp>
      <p:sp>
        <p:nvSpPr>
          <p:cNvPr id="17" name="Rectangle 16">
            <a:extLst>
              <a:ext uri="{FF2B5EF4-FFF2-40B4-BE49-F238E27FC236}">
                <a16:creationId xmlns:a16="http://schemas.microsoft.com/office/drawing/2014/main" id="{027B8B16-7425-AC43-85FA-1C70292C08D3}"/>
              </a:ext>
            </a:extLst>
          </p:cNvPr>
          <p:cNvSpPr/>
          <p:nvPr/>
        </p:nvSpPr>
        <p:spPr>
          <a:xfrm>
            <a:off x="534391" y="5689155"/>
            <a:ext cx="8087096" cy="1015663"/>
          </a:xfrm>
          <a:prstGeom prst="rect">
            <a:avLst/>
          </a:prstGeom>
        </p:spPr>
        <p:txBody>
          <a:bodyPr wrap="square">
            <a:spAutoFit/>
          </a:bodyPr>
          <a:lstStyle/>
          <a:p>
            <a:pPr algn="ctr"/>
            <a:r>
              <a:rPr lang="en-US" sz="2000" b="1" dirty="0"/>
              <a:t>Now you know what we’ll be comparing our *new* fit against, and you’ve got a good handle on how things fit in to the bigger compensation picture. </a:t>
            </a:r>
          </a:p>
          <a:p>
            <a:pPr algn="ctr"/>
            <a:r>
              <a:rPr lang="en-US" sz="2000" b="1" dirty="0"/>
              <a:t>So let’s get to fitting, and estimating the systematic error.</a:t>
            </a:r>
          </a:p>
        </p:txBody>
      </p:sp>
      <p:sp>
        <p:nvSpPr>
          <p:cNvPr id="19" name="TextBox 18">
            <a:extLst>
              <a:ext uri="{FF2B5EF4-FFF2-40B4-BE49-F238E27FC236}">
                <a16:creationId xmlns:a16="http://schemas.microsoft.com/office/drawing/2014/main" id="{55631554-43DD-054D-9829-471346FF041C}"/>
              </a:ext>
            </a:extLst>
          </p:cNvPr>
          <p:cNvSpPr txBox="1"/>
          <p:nvPr/>
        </p:nvSpPr>
        <p:spPr>
          <a:xfrm>
            <a:off x="4892633" y="843150"/>
            <a:ext cx="4013861" cy="1200329"/>
          </a:xfrm>
          <a:prstGeom prst="rect">
            <a:avLst/>
          </a:prstGeom>
          <a:noFill/>
        </p:spPr>
        <p:txBody>
          <a:bodyPr wrap="square" rtlCol="0">
            <a:spAutoFit/>
          </a:bodyPr>
          <a:lstStyle/>
          <a:p>
            <a:r>
              <a:rPr lang="en-US" dirty="0">
                <a:solidFill>
                  <a:schemeClr val="bg1">
                    <a:lumMod val="50000"/>
                  </a:schemeClr>
                </a:solidFill>
              </a:rPr>
              <a:t>(Notice the </a:t>
            </a:r>
            <a:r>
              <a:rPr lang="en-US" dirty="0">
                <a:solidFill>
                  <a:schemeClr val="accent6"/>
                </a:solidFill>
              </a:rPr>
              <a:t>1 MHz zero </a:t>
            </a:r>
            <a:r>
              <a:rPr lang="en-US" dirty="0">
                <a:solidFill>
                  <a:schemeClr val="bg1">
                    <a:lumMod val="50000"/>
                  </a:schemeClr>
                </a:solidFill>
              </a:rPr>
              <a:t>is dropped from the discussion, since it is assumed to have negligible impact in the response below 1 kHz)</a:t>
            </a:r>
          </a:p>
        </p:txBody>
      </p:sp>
    </p:spTree>
    <p:extLst>
      <p:ext uri="{BB962C8B-B14F-4D97-AF65-F5344CB8AC3E}">
        <p14:creationId xmlns:p14="http://schemas.microsoft.com/office/powerpoint/2010/main" val="12101015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0DD5-449F-DA47-9443-26593BEE4C43}"/>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3B4F0994-77ED-764E-8CB9-2F8BD1295565}"/>
              </a:ext>
            </a:extLst>
          </p:cNvPr>
          <p:cNvSpPr>
            <a:spLocks noGrp="1"/>
          </p:cNvSpPr>
          <p:nvPr>
            <p:ph idx="1"/>
          </p:nvPr>
        </p:nvSpPr>
        <p:spPr>
          <a:xfrm>
            <a:off x="0" y="709343"/>
            <a:ext cx="9144000" cy="5679581"/>
          </a:xfrm>
        </p:spPr>
        <p:txBody>
          <a:bodyPr>
            <a:normAutofit lnSpcReduction="10000"/>
          </a:bodyPr>
          <a:lstStyle/>
          <a:p>
            <a:pPr marL="0" indent="0">
              <a:buNone/>
            </a:pPr>
            <a:r>
              <a:rPr lang="en-US" dirty="0">
                <a:solidFill>
                  <a:schemeClr val="bg1">
                    <a:lumMod val="50000"/>
                  </a:schemeClr>
                </a:solidFill>
              </a:rPr>
              <a:t>Two Parts, each quite long. *sigh*</a:t>
            </a:r>
          </a:p>
          <a:p>
            <a:endParaRPr lang="en-US" dirty="0"/>
          </a:p>
          <a:p>
            <a:pPr marL="0" indent="0">
              <a:buNone/>
            </a:pPr>
            <a:r>
              <a:rPr lang="en-US" dirty="0">
                <a:solidFill>
                  <a:schemeClr val="bg1">
                    <a:lumMod val="50000"/>
                  </a:schemeClr>
                </a:solidFill>
              </a:rPr>
              <a:t>PART I: The ETMX UIM Driver, from Nov 27 to Dec 03 2019</a:t>
            </a:r>
          </a:p>
          <a:p>
            <a:pPr marL="971550" lvl="1" indent="-514350">
              <a:buFont typeface="+mj-lt"/>
              <a:buAutoNum type="arabicPeriod"/>
            </a:pPr>
            <a:endParaRPr lang="en-US" dirty="0">
              <a:solidFill>
                <a:schemeClr val="bg1">
                  <a:lumMod val="50000"/>
                </a:schemeClr>
              </a:solidFill>
            </a:endParaRPr>
          </a:p>
          <a:p>
            <a:pPr marL="0" indent="0">
              <a:buNone/>
            </a:pPr>
            <a:r>
              <a:rPr lang="en-US" dirty="0"/>
              <a:t>PART II: The OMC Whitening Chassis, from Mar 16 to 27 2020</a:t>
            </a:r>
          </a:p>
          <a:p>
            <a:pPr marL="971550" lvl="1" indent="-514350">
              <a:buFont typeface="+mj-lt"/>
              <a:buAutoNum type="arabicPeriod"/>
            </a:pPr>
            <a:r>
              <a:rPr lang="en-US" dirty="0">
                <a:solidFill>
                  <a:schemeClr val="bg1">
                    <a:lumMod val="50000"/>
                  </a:schemeClr>
                </a:solidFill>
              </a:rPr>
              <a:t>What’s the issue?</a:t>
            </a:r>
          </a:p>
          <a:p>
            <a:pPr marL="971550" lvl="1" indent="-514350">
              <a:buFont typeface="+mj-lt"/>
              <a:buAutoNum type="arabicPeriod"/>
            </a:pPr>
            <a:r>
              <a:rPr lang="en-US" dirty="0">
                <a:solidFill>
                  <a:schemeClr val="bg1">
                    <a:lumMod val="50000"/>
                  </a:schemeClr>
                </a:solidFill>
              </a:rPr>
              <a:t>Game Plan / Review of the Original Data</a:t>
            </a:r>
          </a:p>
          <a:p>
            <a:pPr marL="971550" lvl="1" indent="-514350">
              <a:buFont typeface="+mj-lt"/>
              <a:buAutoNum type="arabicPeriod"/>
            </a:pPr>
            <a:r>
              <a:rPr lang="en-US" dirty="0">
                <a:solidFill>
                  <a:schemeClr val="bg1">
                    <a:lumMod val="50000"/>
                  </a:schemeClr>
                </a:solidFill>
              </a:rPr>
              <a:t>Review of the Circuit</a:t>
            </a:r>
          </a:p>
          <a:p>
            <a:pPr marL="971550" lvl="1" indent="-514350">
              <a:buFont typeface="+mj-lt"/>
              <a:buAutoNum type="arabicPeriod"/>
            </a:pPr>
            <a:r>
              <a:rPr lang="en-US" dirty="0">
                <a:solidFill>
                  <a:schemeClr val="bg1">
                    <a:lumMod val="50000"/>
                  </a:schemeClr>
                </a:solidFill>
              </a:rPr>
              <a:t>Review of the Existing Compensation Scheme</a:t>
            </a:r>
          </a:p>
          <a:p>
            <a:pPr marL="971550" lvl="1" indent="-514350">
              <a:buFont typeface="+mj-lt"/>
              <a:buAutoNum type="arabicPeriod"/>
            </a:pPr>
            <a:r>
              <a:rPr lang="en-US" dirty="0"/>
              <a:t>Fitting and Predicting the Response Function Systematic Error</a:t>
            </a:r>
          </a:p>
          <a:p>
            <a:pPr marL="971550" lvl="1" indent="-514350">
              <a:buFont typeface="+mj-lt"/>
              <a:buAutoNum type="arabicPeriod"/>
            </a:pPr>
            <a:r>
              <a:rPr lang="en-US" dirty="0">
                <a:solidFill>
                  <a:schemeClr val="bg1">
                    <a:lumMod val="50000"/>
                  </a:schemeClr>
                </a:solidFill>
              </a:rPr>
              <a:t>Comparison against measured Response Function Error</a:t>
            </a:r>
          </a:p>
          <a:p>
            <a:pPr marL="971550" lvl="1" indent="-514350">
              <a:buFont typeface="+mj-lt"/>
              <a:buAutoNum type="arabicPeriod"/>
            </a:pPr>
            <a:r>
              <a:rPr lang="en-US" dirty="0">
                <a:solidFill>
                  <a:schemeClr val="bg1">
                    <a:lumMod val="50000"/>
                  </a:schemeClr>
                </a:solidFill>
              </a:rPr>
              <a:t>Collateral Damage on TDCFs</a:t>
            </a:r>
          </a:p>
          <a:p>
            <a:pPr marL="971550" lvl="1" indent="-514350">
              <a:buFont typeface="+mj-lt"/>
              <a:buAutoNum type="arabicPeriod"/>
            </a:pPr>
            <a:r>
              <a:rPr lang="en-US" dirty="0">
                <a:solidFill>
                  <a:schemeClr val="bg1">
                    <a:lumMod val="50000"/>
                  </a:schemeClr>
                </a:solidFill>
              </a:rPr>
              <a:t>Final Answer</a:t>
            </a:r>
          </a:p>
          <a:p>
            <a:pPr marL="971550" lvl="1" indent="-514350">
              <a:buFont typeface="+mj-lt"/>
              <a:buAutoNum type="arabicPeriod"/>
            </a:pPr>
            <a:r>
              <a:rPr lang="en-US" dirty="0">
                <a:solidFill>
                  <a:schemeClr val="bg1">
                    <a:lumMod val="50000"/>
                  </a:schemeClr>
                </a:solidFill>
              </a:rPr>
              <a:t>Conclusions</a:t>
            </a:r>
          </a:p>
        </p:txBody>
      </p:sp>
      <p:sp>
        <p:nvSpPr>
          <p:cNvPr id="4" name="Date Placeholder 3">
            <a:extLst>
              <a:ext uri="{FF2B5EF4-FFF2-40B4-BE49-F238E27FC236}">
                <a16:creationId xmlns:a16="http://schemas.microsoft.com/office/drawing/2014/main" id="{4AB7FFE8-E93D-4044-9D95-20EF2F35EAA2}"/>
              </a:ext>
            </a:extLst>
          </p:cNvPr>
          <p:cNvSpPr>
            <a:spLocks noGrp="1"/>
          </p:cNvSpPr>
          <p:nvPr>
            <p:ph type="dt" sz="half" idx="10"/>
          </p:nvPr>
        </p:nvSpPr>
        <p:spPr/>
        <p:txBody>
          <a:bodyPr/>
          <a:lstStyle/>
          <a:p>
            <a:r>
              <a:rPr lang="en-US"/>
              <a:t>G2000527-v5</a:t>
            </a:r>
          </a:p>
        </p:txBody>
      </p:sp>
      <p:sp>
        <p:nvSpPr>
          <p:cNvPr id="5" name="Slide Number Placeholder 4">
            <a:extLst>
              <a:ext uri="{FF2B5EF4-FFF2-40B4-BE49-F238E27FC236}">
                <a16:creationId xmlns:a16="http://schemas.microsoft.com/office/drawing/2014/main" id="{AF512795-D4A4-FC42-8080-D207AD7D7A74}"/>
              </a:ext>
            </a:extLst>
          </p:cNvPr>
          <p:cNvSpPr>
            <a:spLocks noGrp="1"/>
          </p:cNvSpPr>
          <p:nvPr>
            <p:ph type="sldNum" sz="quarter" idx="12"/>
          </p:nvPr>
        </p:nvSpPr>
        <p:spPr/>
        <p:txBody>
          <a:bodyPr/>
          <a:lstStyle/>
          <a:p>
            <a:fld id="{70339496-BD1E-F648-8321-5C9A4B4A55FA}" type="slidenum">
              <a:rPr lang="en-US" smtClean="0"/>
              <a:t>98</a:t>
            </a:fld>
            <a:endParaRPr lang="en-US"/>
          </a:p>
        </p:txBody>
      </p:sp>
    </p:spTree>
    <p:extLst>
      <p:ext uri="{BB962C8B-B14F-4D97-AF65-F5344CB8AC3E}">
        <p14:creationId xmlns:p14="http://schemas.microsoft.com/office/powerpoint/2010/main" val="19907006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721B-3AED-0C49-B8B7-3D7C3F067489}"/>
              </a:ext>
            </a:extLst>
          </p:cNvPr>
          <p:cNvSpPr>
            <a:spLocks noGrp="1"/>
          </p:cNvSpPr>
          <p:nvPr>
            <p:ph type="title"/>
          </p:nvPr>
        </p:nvSpPr>
        <p:spPr/>
        <p:txBody>
          <a:bodyPr>
            <a:normAutofit fontScale="90000"/>
          </a:bodyPr>
          <a:lstStyle/>
          <a:p>
            <a:r>
              <a:rPr lang="en-US" dirty="0"/>
              <a:t>II.5 Fitting and Predicting Systematic Error</a:t>
            </a:r>
          </a:p>
        </p:txBody>
      </p:sp>
      <p:sp>
        <p:nvSpPr>
          <p:cNvPr id="3" name="Content Placeholder 2">
            <a:extLst>
              <a:ext uri="{FF2B5EF4-FFF2-40B4-BE49-F238E27FC236}">
                <a16:creationId xmlns:a16="http://schemas.microsoft.com/office/drawing/2014/main" id="{F615D21D-1009-864B-9845-EC30556F5AE6}"/>
              </a:ext>
            </a:extLst>
          </p:cNvPr>
          <p:cNvSpPr>
            <a:spLocks noGrp="1"/>
          </p:cNvSpPr>
          <p:nvPr>
            <p:ph idx="1"/>
          </p:nvPr>
        </p:nvSpPr>
        <p:spPr>
          <a:xfrm>
            <a:off x="616774" y="709339"/>
            <a:ext cx="7886700" cy="5982402"/>
          </a:xfrm>
        </p:spPr>
        <p:txBody>
          <a:bodyPr>
            <a:normAutofit fontScale="85000" lnSpcReduction="10000"/>
          </a:bodyPr>
          <a:lstStyle/>
          <a:p>
            <a:r>
              <a:rPr lang="en-US" dirty="0"/>
              <a:t>Order of operations for fitting and predicting the error:</a:t>
            </a:r>
          </a:p>
          <a:p>
            <a:pPr marL="914400" lvl="1" indent="-457200">
              <a:buFont typeface="+mj-lt"/>
              <a:buAutoNum type="alphaUcPeriod"/>
            </a:pPr>
            <a:r>
              <a:rPr lang="en-US" dirty="0"/>
              <a:t>For each of the two DCPD Channels:</a:t>
            </a:r>
          </a:p>
          <a:p>
            <a:pPr marL="1428750" lvl="2" indent="-514350">
              <a:buFont typeface="+mj-lt"/>
              <a:buAutoNum type="romanLcPeriod"/>
            </a:pPr>
            <a:r>
              <a:rPr lang="en-US" dirty="0"/>
              <a:t>Import measurement (which are of cascaded application of filtering), divide by test box</a:t>
            </a:r>
          </a:p>
          <a:p>
            <a:pPr marL="1428750" lvl="2" indent="-514350">
              <a:buFont typeface="+mj-lt"/>
              <a:buAutoNum type="romanLcPeriod"/>
            </a:pPr>
            <a:r>
              <a:rPr lang="en-US" dirty="0"/>
              <a:t>Take ratios of measurements to obtain individual stage response</a:t>
            </a:r>
          </a:p>
          <a:p>
            <a:pPr marL="1428750" lvl="2" indent="-514350">
              <a:buFont typeface="+mj-lt"/>
              <a:buAutoNum type="romanLcPeriod"/>
            </a:pPr>
            <a:r>
              <a:rPr lang="en-US" dirty="0"/>
              <a:t>Fit individual stages, obtain expected zeros and poles</a:t>
            </a:r>
          </a:p>
          <a:p>
            <a:pPr marL="1428750" lvl="2" indent="-514350">
              <a:buFont typeface="+mj-lt"/>
              <a:buAutoNum type="romanLcPeriod"/>
            </a:pPr>
            <a:r>
              <a:rPr lang="en-US" dirty="0"/>
              <a:t>Stack fit </a:t>
            </a:r>
            <a:r>
              <a:rPr lang="en-US" dirty="0" err="1"/>
              <a:t>zeros:poles</a:t>
            </a:r>
            <a:r>
              <a:rPr lang="en-US" dirty="0"/>
              <a:t> to re-create cascading application of filtering, compare against measurement to create residuals</a:t>
            </a:r>
          </a:p>
          <a:p>
            <a:pPr marL="1428750" lvl="2" indent="-514350">
              <a:buFont typeface="+mj-lt"/>
              <a:buAutoNum type="romanLcPeriod"/>
            </a:pPr>
            <a:r>
              <a:rPr lang="en-US" dirty="0"/>
              <a:t>Reconstruct residuals of compensation we actually used (both in front-end for LF and GDS for HF)</a:t>
            </a:r>
          </a:p>
          <a:p>
            <a:pPr marL="971550" lvl="1" indent="-514350">
              <a:buFont typeface="+mj-lt"/>
              <a:buAutoNum type="alphaUcPeriod"/>
            </a:pPr>
            <a:r>
              <a:rPr lang="en-US" dirty="0"/>
              <a:t>Then, for each filter state</a:t>
            </a:r>
          </a:p>
          <a:p>
            <a:pPr marL="1428750" lvl="2" indent="-514350">
              <a:buFont typeface="+mj-lt"/>
              <a:buAutoNum type="romanLcPeriod"/>
            </a:pPr>
            <a:r>
              <a:rPr lang="en-US" dirty="0"/>
              <a:t>Sum each paths residuals (use “balance matrix” for compensation version, and apply HF poles)</a:t>
            </a:r>
          </a:p>
          <a:p>
            <a:pPr marL="1428750" lvl="2" indent="-514350">
              <a:buFont typeface="+mj-lt"/>
              <a:buAutoNum type="romanLcPeriod"/>
            </a:pPr>
            <a:r>
              <a:rPr lang="en-US" dirty="0"/>
              <a:t>Create a residual (both with existing compensation, and with fit)</a:t>
            </a:r>
          </a:p>
          <a:p>
            <a:pPr marL="1428750" lvl="2" indent="-514350">
              <a:buFont typeface="+mj-lt"/>
              <a:buAutoNum type="romanLcPeriod"/>
            </a:pPr>
            <a:r>
              <a:rPr lang="en-US" dirty="0"/>
              <a:t>Take the ratio of State 1 (one Whitening Stage – i.e. configuration after Mar 10), and State 3 (both whitening stages and the low pass – i.e. what we had for all prior times in O3)</a:t>
            </a:r>
          </a:p>
          <a:p>
            <a:pPr marL="971550" lvl="1" indent="-514350">
              <a:buFont typeface="+mj-lt"/>
              <a:buAutoNum type="alphaUcPeriod"/>
            </a:pPr>
            <a:r>
              <a:rPr lang="en-US" dirty="0"/>
              <a:t>Finally, estimate response function error</a:t>
            </a:r>
          </a:p>
          <a:p>
            <a:pPr marL="1428750" lvl="2" indent="-514350">
              <a:buFont typeface="+mj-lt"/>
              <a:buAutoNum type="romanLcPeriod"/>
            </a:pPr>
            <a:r>
              <a:rPr lang="en-US" dirty="0"/>
              <a:t>Use ratio of State 1 to State 3 as “</a:t>
            </a:r>
            <a:r>
              <a:rPr lang="en-US" dirty="0" err="1">
                <a:latin typeface="Symbol" pitchFamily="2" charset="2"/>
              </a:rPr>
              <a:t>h</a:t>
            </a:r>
            <a:r>
              <a:rPr lang="en-US" baseline="-25000" dirty="0" err="1"/>
              <a:t>OMCWC</a:t>
            </a:r>
            <a:r>
              <a:rPr lang="en-US" dirty="0"/>
              <a:t>” for C</a:t>
            </a:r>
          </a:p>
          <a:p>
            <a:pPr marL="1428750" lvl="2" indent="-514350">
              <a:buFont typeface="+mj-lt"/>
              <a:buAutoNum type="romanLcPeriod"/>
            </a:pPr>
            <a:r>
              <a:rPr lang="en-US" dirty="0"/>
              <a:t>Compute reference R from 20200103 model, then a modified R using C*</a:t>
            </a:r>
            <a:r>
              <a:rPr lang="en-US" dirty="0">
                <a:latin typeface="Symbol" pitchFamily="2" charset="2"/>
              </a:rPr>
              <a:t> </a:t>
            </a:r>
            <a:r>
              <a:rPr lang="en-US" dirty="0" err="1">
                <a:latin typeface="Symbol" pitchFamily="2" charset="2"/>
              </a:rPr>
              <a:t>h</a:t>
            </a:r>
            <a:r>
              <a:rPr lang="en-US" baseline="-25000" dirty="0" err="1"/>
              <a:t>OMCWC</a:t>
            </a:r>
            <a:endParaRPr lang="en-US" dirty="0"/>
          </a:p>
          <a:p>
            <a:pPr marL="1428750" lvl="2" indent="-514350">
              <a:buFont typeface="+mj-lt"/>
              <a:buAutoNum type="romanLcPeriod"/>
            </a:pPr>
            <a:r>
              <a:rPr lang="en-US" b="1" dirty="0"/>
              <a:t>FINAL ANSWER ESTIMATE </a:t>
            </a:r>
            <a:r>
              <a:rPr lang="en-US" dirty="0"/>
              <a:t>Take ratio of </a:t>
            </a:r>
            <a:r>
              <a:rPr lang="en-US" dirty="0" err="1"/>
              <a:t>R_</a:t>
            </a:r>
            <a:r>
              <a:rPr lang="en-US" dirty="0" err="1">
                <a:latin typeface="Symbol" pitchFamily="2" charset="2"/>
              </a:rPr>
              <a:t>h</a:t>
            </a:r>
            <a:r>
              <a:rPr lang="en-US" baseline="-25000" dirty="0" err="1"/>
              <a:t>OMCWC</a:t>
            </a:r>
            <a:r>
              <a:rPr lang="en-US" baseline="-25000" dirty="0"/>
              <a:t> </a:t>
            </a:r>
            <a:r>
              <a:rPr lang="en-US" dirty="0"/>
              <a:t>/ </a:t>
            </a:r>
            <a:r>
              <a:rPr lang="en-US" dirty="0" err="1"/>
              <a:t>R_reference</a:t>
            </a:r>
            <a:endParaRPr lang="en-US" dirty="0"/>
          </a:p>
          <a:p>
            <a:pPr marL="971550" lvl="1" indent="-514350">
              <a:buFont typeface="+mj-lt"/>
              <a:buAutoNum type="alphaUcPeriod"/>
            </a:pPr>
            <a:endParaRPr lang="en-US" dirty="0"/>
          </a:p>
          <a:p>
            <a:pPr marL="971550" lvl="1" indent="-514350">
              <a:buFont typeface="+mj-lt"/>
              <a:buAutoNum type="alphaUcPeriod"/>
            </a:pPr>
            <a:endParaRPr lang="en-US" dirty="0"/>
          </a:p>
        </p:txBody>
      </p:sp>
      <p:sp>
        <p:nvSpPr>
          <p:cNvPr id="4" name="Date Placeholder 3">
            <a:extLst>
              <a:ext uri="{FF2B5EF4-FFF2-40B4-BE49-F238E27FC236}">
                <a16:creationId xmlns:a16="http://schemas.microsoft.com/office/drawing/2014/main" id="{148CF9D3-5830-4840-A7FE-CAC9189AB04F}"/>
              </a:ext>
            </a:extLst>
          </p:cNvPr>
          <p:cNvSpPr>
            <a:spLocks noGrp="1"/>
          </p:cNvSpPr>
          <p:nvPr>
            <p:ph type="dt" sz="half" idx="10"/>
          </p:nvPr>
        </p:nvSpPr>
        <p:spPr/>
        <p:txBody>
          <a:bodyPr/>
          <a:lstStyle/>
          <a:p>
            <a:r>
              <a:rPr lang="en-US"/>
              <a:t>G2000527-v5</a:t>
            </a:r>
            <a:endParaRPr lang="en-US" dirty="0"/>
          </a:p>
        </p:txBody>
      </p:sp>
      <p:sp>
        <p:nvSpPr>
          <p:cNvPr id="5" name="Slide Number Placeholder 4">
            <a:extLst>
              <a:ext uri="{FF2B5EF4-FFF2-40B4-BE49-F238E27FC236}">
                <a16:creationId xmlns:a16="http://schemas.microsoft.com/office/drawing/2014/main" id="{6A164B9F-916B-DC49-86A9-7E9B160A1DA8}"/>
              </a:ext>
            </a:extLst>
          </p:cNvPr>
          <p:cNvSpPr>
            <a:spLocks noGrp="1"/>
          </p:cNvSpPr>
          <p:nvPr>
            <p:ph type="sldNum" sz="quarter" idx="12"/>
          </p:nvPr>
        </p:nvSpPr>
        <p:spPr/>
        <p:txBody>
          <a:bodyPr/>
          <a:lstStyle/>
          <a:p>
            <a:fld id="{70339496-BD1E-F648-8321-5C9A4B4A55FA}" type="slidenum">
              <a:rPr lang="en-US" smtClean="0"/>
              <a:t>99</a:t>
            </a:fld>
            <a:endParaRPr lang="en-US"/>
          </a:p>
        </p:txBody>
      </p:sp>
    </p:spTree>
    <p:extLst>
      <p:ext uri="{BB962C8B-B14F-4D97-AF65-F5344CB8AC3E}">
        <p14:creationId xmlns:p14="http://schemas.microsoft.com/office/powerpoint/2010/main" val="19162539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58177</TotalTime>
  <Words>18732</Words>
  <Application>Microsoft Macintosh PowerPoint</Application>
  <PresentationFormat>On-screen Show (4:3)</PresentationFormat>
  <Paragraphs>2473</Paragraphs>
  <Slides>137</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137</vt:i4>
      </vt:variant>
    </vt:vector>
  </HeadingPairs>
  <TitlesOfParts>
    <vt:vector size="148" baseType="lpstr">
      <vt:lpstr>Arial</vt:lpstr>
      <vt:lpstr>Calibri</vt:lpstr>
      <vt:lpstr>Calibri Light</vt:lpstr>
      <vt:lpstr>Cambria Math</vt:lpstr>
      <vt:lpstr>CMBX12</vt:lpstr>
      <vt:lpstr>Courier New</vt:lpstr>
      <vt:lpstr>Menlo</vt:lpstr>
      <vt:lpstr>Symbol</vt:lpstr>
      <vt:lpstr>Times New Roman</vt:lpstr>
      <vt:lpstr>Office Theme</vt:lpstr>
      <vt:lpstr>Equation</vt:lpstr>
      <vt:lpstr>Understanding H1's O3 B Electronics Compensation Systematic Error</vt:lpstr>
      <vt:lpstr>Outline</vt:lpstr>
      <vt:lpstr>But -- your time is valuable</vt:lpstr>
      <vt:lpstr>PART I:  The ETMX UIM Driver,  from Nov 27 to Dec 03 2019</vt:lpstr>
      <vt:lpstr>Outline</vt:lpstr>
      <vt:lpstr>I.1 Why do you care about the UIM?</vt:lpstr>
      <vt:lpstr>I.1 Why do you care about the UIM?</vt:lpstr>
      <vt:lpstr>Outline</vt:lpstr>
      <vt:lpstr>I.2 Review of where we were before starting </vt:lpstr>
      <vt:lpstr>Outline</vt:lpstr>
      <vt:lpstr>I.3 Review of the Circuit: Forest through the Trees</vt:lpstr>
      <vt:lpstr>I.3 Review of the Circuit: Simplified, Differential</vt:lpstr>
      <vt:lpstr>PowerPoint Presentation</vt:lpstr>
      <vt:lpstr>I.3 Review of the Circuit: Simplified, Single-Ended</vt:lpstr>
      <vt:lpstr>I.3 Review of the Circuit: The Low Pass</vt:lpstr>
      <vt:lpstr>I.3 Review of the Circuit: The Low Pass</vt:lpstr>
      <vt:lpstr>I.3 Review of the Circuit: The Output</vt:lpstr>
      <vt:lpstr>I.3 Review of the Circuit:</vt:lpstr>
      <vt:lpstr>I.3 Review of the Circuit: Op-Amp = Just a Gain</vt:lpstr>
      <vt:lpstr>I.3 Review of the Circuit: Output Zs: Rs, Ls, and Cs</vt:lpstr>
      <vt:lpstr>I.3 Review of the Circuit: Z total: poles and zeros</vt:lpstr>
      <vt:lpstr>I.3 Review of the Circuit: OK, Let’s Review</vt:lpstr>
      <vt:lpstr>Outline</vt:lpstr>
      <vt:lpstr>I.4 The Measurement: Coil Current/Vout</vt:lpstr>
      <vt:lpstr>I.4 The Measurement: Coil Current / Vout </vt:lpstr>
      <vt:lpstr>I.4 The Measurement: Fast Current Monitor?</vt:lpstr>
      <vt:lpstr>I.4 The Measurement: Should / Would / Could…</vt:lpstr>
      <vt:lpstr>I.4 The Measurement: Facepalm!</vt:lpstr>
      <vt:lpstr>I.4 The Measurement: “missing” pole, really solved.</vt:lpstr>
      <vt:lpstr>I.4 The Measurement: What we really did…</vt:lpstr>
      <vt:lpstr>I.4 The Measurement: *** wonky, unphysical TFs</vt:lpstr>
      <vt:lpstr>I.4 The Measurement: Finally, The Data.</vt:lpstr>
      <vt:lpstr>Outline</vt:lpstr>
      <vt:lpstr>I.5 Other Models of the Circuit</vt:lpstr>
      <vt:lpstr>Outline</vt:lpstr>
      <vt:lpstr>I.6.1 The Fit: IIR Rational is Awesome</vt:lpstr>
      <vt:lpstr>I.6.1 The Fit Results Per Coil: Intro to Plot</vt:lpstr>
      <vt:lpstr>I.6.1 Fit per Coil: State 1 Results Interpretation</vt:lpstr>
      <vt:lpstr>I.6.1 Fit per Coil: State 1 Results Summary </vt:lpstr>
      <vt:lpstr>I.6.1 Fit per Coil: State 1 Results LR </vt:lpstr>
      <vt:lpstr>I.6.1 The Fit per Coil: State 1 Results Discussion</vt:lpstr>
      <vt:lpstr>I.6.1 The Fit per Coil: What’s next?</vt:lpstr>
      <vt:lpstr>I.6.2 Fit per Coil: State 1 Icoil / Vout, taking out “knowns”</vt:lpstr>
      <vt:lpstr>I.6.2 Fit per Coil: State 1 remember our expectations?</vt:lpstr>
      <vt:lpstr>I.6.2 Fit per Coil: State 1 How bad would it be?</vt:lpstr>
      <vt:lpstr>I.6.1 The Fit per Coil: What’s next?</vt:lpstr>
      <vt:lpstr>I.6.3 Fit per Coil: State 2/State 1: the LP1 zs and ps</vt:lpstr>
      <vt:lpstr>I.6.3 Fit per Coil: State 2/State 1: Results Summary</vt:lpstr>
      <vt:lpstr>I.6.3 Fit per Coil: State 2 / State 1 Oddball -- UR</vt:lpstr>
      <vt:lpstr>I.6.1 The Fit per Coil: What’s next?</vt:lpstr>
      <vt:lpstr>I.6.4 Fit per Coil: State 2 vs State (1) and (2/1) Fits</vt:lpstr>
      <vt:lpstr>I.6.4 Fit per Coil: State 2 Icoil / Vin Residuals</vt:lpstr>
      <vt:lpstr>I.6.4 Fit per Coil: Remember State 1…</vt:lpstr>
      <vt:lpstr>I.6.4 Fit per Coil: Fit answer Comparison: UL and LL</vt:lpstr>
      <vt:lpstr>I.6.4 Fit per Coil: Fit answer Comparison: UR and LR</vt:lpstr>
      <vt:lpstr>I.6.1 The Fit per Coil: What’s next?</vt:lpstr>
      <vt:lpstr>I.6 Fit per Coil: Grand Conclusions</vt:lpstr>
      <vt:lpstr>Outline</vt:lpstr>
      <vt:lpstr>I.7 Converting Individual Coil Fit Results in to Systematic Error in AUIM </vt:lpstr>
      <vt:lpstr>I.7 Fit per Coil &gt;&gt; Error in AUIM: Reality</vt:lpstr>
      <vt:lpstr>I.7 Fit per Coil &gt;&gt; Error in AUIM: Model</vt:lpstr>
      <vt:lpstr>I.7 Fit per Coil &gt;&gt; Error in AUIM: Model</vt:lpstr>
      <vt:lpstr>I.7 Fit per Coil &gt;&gt; Error in AUIM: State 1 Results</vt:lpstr>
      <vt:lpstr>I.7 Fit per Coil &gt;&gt; Error in AUIM: State 2 Results</vt:lpstr>
      <vt:lpstr>I.7 Fit per Coil &gt;&gt; Error in AUIM: Results Compared</vt:lpstr>
      <vt:lpstr>I.7 Fit per Coil &gt;&gt; Error in AUIM: Discussion</vt:lpstr>
      <vt:lpstr>I.7 Sys. Err in AUIM Recap</vt:lpstr>
      <vt:lpstr>Outline</vt:lpstr>
      <vt:lpstr>I.8 Converting Sys. Err in AUIM to that in R</vt:lpstr>
      <vt:lpstr>I.8 Sys. Error R as a result of AUIM Error</vt:lpstr>
      <vt:lpstr>I.8 UIM Electronics Error Conclusions</vt:lpstr>
      <vt:lpstr>PowerPoint Presentation</vt:lpstr>
      <vt:lpstr>Outline</vt:lpstr>
      <vt:lpstr>Outline</vt:lpstr>
      <vt:lpstr>II.1 What’s the issue?</vt:lpstr>
      <vt:lpstr>Outline</vt:lpstr>
      <vt:lpstr>II.2 Game Plan</vt:lpstr>
      <vt:lpstr>II.2 Review of the Data: Measurement Setup</vt:lpstr>
      <vt:lpstr>II.2 Review of the Data: Lots of renaming…</vt:lpstr>
      <vt:lpstr>II.2 Review of the Data: Welp, I need to refit the data</vt:lpstr>
      <vt:lpstr>Outline</vt:lpstr>
      <vt:lpstr>II.3 Review of the Circuit: Squad goals</vt:lpstr>
      <vt:lpstr>II.3 Review of the Circuit: Forest through the Trees</vt:lpstr>
      <vt:lpstr>II.3 Review of the Circuit: (a) Diff.-to-S.E. Driver</vt:lpstr>
      <vt:lpstr>II.3 Review of the Circuit: (a) Diff.-to-S.E. Driver</vt:lpstr>
      <vt:lpstr>II.3 Review of the Circuit: (b) Adjustable Gain Stages</vt:lpstr>
      <vt:lpstr>II.3 Review of the Circuit: (c) Whitening Stages </vt:lpstr>
      <vt:lpstr>II.3 Review of the Circuit: (c) Whitening Stages </vt:lpstr>
      <vt:lpstr>II.3 Review of the Circuit: (d) The New Low Pass</vt:lpstr>
      <vt:lpstr>II.3 Review of the Circuit: (d) The New Low Pass</vt:lpstr>
      <vt:lpstr>II.3 Review of the Circuit: (e) and (f) buff and SE-D amp</vt:lpstr>
      <vt:lpstr>II.3 Review of the Circuit: Conclusions</vt:lpstr>
      <vt:lpstr>Outline</vt:lpstr>
      <vt:lpstr>II.4 Compensation Scheme: Context</vt:lpstr>
      <vt:lpstr>II.4 Compensation Scheme: Context</vt:lpstr>
      <vt:lpstr>II. 4 Compensation Scheme: The switchable response</vt:lpstr>
      <vt:lpstr>II.4 Compensation Scheme</vt:lpstr>
      <vt:lpstr>Outline</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II.5 Fitting and Predicting Systematic Error</vt:lpstr>
      <vt:lpstr>Outline</vt:lpstr>
      <vt:lpstr>II.6 Compare Against Measurement</vt:lpstr>
      <vt:lpstr>II.6 Compare Against Measurement</vt:lpstr>
      <vt:lpstr>II.6 Compare Against Measurement</vt:lpstr>
      <vt:lpstr>II.6 Compare Against Measurement</vt:lpstr>
      <vt:lpstr>II.6 Compare Against Measurement</vt:lpstr>
      <vt:lpstr>Outline</vt:lpstr>
      <vt:lpstr>II.7 Collateral Damage on/from TDCFs</vt:lpstr>
      <vt:lpstr>II.7 Collateral Damage on/from TDCFs </vt:lpstr>
      <vt:lpstr>II.7 Collateral Damage on/from TDCFs </vt:lpstr>
      <vt:lpstr>II.7 Collateral Damage on/from TDCFs </vt:lpstr>
      <vt:lpstr>Outline</vt:lpstr>
      <vt:lpstr>II.8 Final Answer: The construction of η_R^final </vt:lpstr>
      <vt:lpstr>II.8 Final Answer: succession of BB vs. Modified Percentile for Period c</vt:lpstr>
      <vt:lpstr>II.8 Final Answer: Predicted Impact across the Entire Band</vt:lpstr>
      <vt:lpstr>II.8 Final Answer</vt:lpstr>
      <vt:lpstr>II.8 Final Answer</vt:lpstr>
      <vt:lpstr>Outline</vt:lpstr>
      <vt:lpstr>II.8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H1's O3 B Electronics Compensation Systematic Error</dc:title>
  <dc:creator>Kissel, Jeffrey S. (Jeff)</dc:creator>
  <cp:lastModifiedBy>Kissel, Jeffrey S. (Jeff)</cp:lastModifiedBy>
  <cp:revision>358</cp:revision>
  <cp:lastPrinted>2020-08-26T01:25:40Z</cp:lastPrinted>
  <dcterms:created xsi:type="dcterms:W3CDTF">2020-05-13T23:07:58Z</dcterms:created>
  <dcterms:modified xsi:type="dcterms:W3CDTF">2020-08-26T01:26:14Z</dcterms:modified>
</cp:coreProperties>
</file>