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84" r:id="rId3"/>
    <p:sldId id="289" r:id="rId4"/>
    <p:sldId id="276" r:id="rId5"/>
    <p:sldId id="261" r:id="rId6"/>
    <p:sldId id="287" r:id="rId7"/>
    <p:sldId id="262" r:id="rId8"/>
    <p:sldId id="285" r:id="rId9"/>
    <p:sldId id="288" r:id="rId10"/>
    <p:sldId id="290" r:id="rId11"/>
    <p:sldId id="281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9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39"/>
    <p:restoredTop sz="94749"/>
  </p:normalViewPr>
  <p:slideViewPr>
    <p:cSldViewPr snapToGrid="0" snapToObjects="1">
      <p:cViewPr>
        <p:scale>
          <a:sx n="100" d="100"/>
          <a:sy n="100" d="100"/>
        </p:scale>
        <p:origin x="35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3ED86-9618-DF4A-B1B3-366974D310ED}" type="datetimeFigureOut">
              <a:rPr lang="en-US" smtClean="0"/>
              <a:t>3/31/20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5C34C5-72A4-514A-A899-160DDB176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78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C34C5-72A4-514A-A899-160DDB176D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39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B4552-A862-CF4D-9390-8BF489BF5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C9E1B8-087A-3C4C-A590-F6FF5904E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99726-2D0A-264F-8D3D-353527A02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Mar/26/2020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6051B-A2F9-A64C-9CEE-5F2B7795E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G2000497-V2  Open LVEM, 02 April 2020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B2830-88E7-374B-94A0-91023576D7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A191A-F76D-2940-87A3-1A88433B0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19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E07A5-911C-0E4F-9AE2-8AB207EC5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EAC975-47A3-7D49-A5B1-F5AF52A489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A2AAE-BE92-7146-83EE-079B5F6B5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Mar/26/2020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CB66-C93B-0C47-9E33-A93B05996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G2000497-V2  Open LVEM, 02 April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DCC4F-84FF-2A47-AA2F-9AD1A8058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B567E9-D561-B44A-9E93-17FC26BAD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56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1A5368-6BDA-C449-BD17-DE90AC583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17E63-281A-6E4A-8BF7-781517469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FC935-560B-5C48-96D0-3E0EEB50F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Mar/26/2020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93F03-9F92-B045-9E18-F1935C453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G2000497-V2  Open LVEM, 02 April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DA55C-DFD7-1E40-B15B-6BE3A1F30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B567E9-D561-B44A-9E93-17FC26BAD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9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7D7A3-9AC1-C847-B03F-4CCCCB904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3107C-33FC-5141-92D2-81F575E03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DAEE4-05BC-F047-B17D-EFD821492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Mar/26/2020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313AB-B439-C149-85CF-BB66A769C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G2000497-V2  Open LVEM, 02 April 2020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292F5-BA44-4C41-A1BA-6B67166595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A191A-F76D-2940-87A3-1A88433B0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8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EF9AA-190C-F044-92F1-EAEF2A49B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A9C34-7622-E94C-96CC-F517B7914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F402-073E-4541-809C-75CD0C9BC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Mar/26/2020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DBD9D-438A-844A-B3C2-20AEB7A70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G2000497-V2  Open LVEM, 02 April 2020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55429F-C136-9141-8E80-A40CE8FFD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A191A-F76D-2940-87A3-1A88433B0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19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EEAF1-AAF2-8740-9DBB-95F485AA0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C2FBD-32B0-564A-AE94-423FC96F4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1B5C5F-4608-1646-ADD9-C767F3F22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2A4DD0-FFA1-2643-8984-FFB824603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Mar/26/2020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F61AA-CC06-4342-B76B-234744575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G2000497-V2  Open LVEM, 02 April 2020</a:t>
            </a:r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C98E45C-C129-B548-B38D-F8DA1369F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A191A-F76D-2940-87A3-1A88433B0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48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60A52-898D-6D43-B1ED-26690CFBA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282E7-2794-E143-96DA-A150318AE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693E0-DFD9-FE4C-B517-3C7F55581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CF53A9-716B-5341-9FCF-E89B8F1460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D89D2E-61AC-0845-9D56-2043818901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894EAC-36B5-A949-AE33-5D7FB969D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Mar/26/2020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64075D-403F-0947-BCE4-2D3EBCA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G2000497-V2  Open LVEM, 02 April 2020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AE3A804C-F6AE-A34F-B5B6-E50423E88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A191A-F76D-2940-87A3-1A88433B0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16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DE907-92D4-8E45-853F-48127D1A9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508CF3-2C2E-624A-8EEC-99B112050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Mar/26/2020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5661ED-711C-C646-B361-8F0964478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G2000497-V2  Open LVEM, 02 April 2020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BEC004B-186D-4844-B1B4-A5A068964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A191A-F76D-2940-87A3-1A88433B0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62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0C486D-B8B1-BC45-BEA5-7B994DF13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Mar/26/2020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DA9591-3634-6447-B8D0-1A75DBCEF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G2000497-V2  Open LVEM, 02 April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FD069-06CA-234C-929A-EF548A1A3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B567E9-D561-B44A-9E93-17FC26BAD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84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A8F7F-51EF-8C42-84FE-3E89E494F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9BBEE-51D8-0549-A967-9D091FC3C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F049F-FE24-554F-9BFC-6F4F40DA4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BD3A4A-3192-9B44-93E5-7230E33D4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Mar/26/2020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EB2C1-2E0C-0F47-89EB-224C2FD4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G2000497-V2  Open LVEM, 02 April 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E30B5-149A-6549-A714-ED79E118E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B567E9-D561-B44A-9E93-17FC26BAD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46927-7378-3847-9F17-D5CCBC551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BD5946-2DF6-7D4E-A902-F6EC6A78C4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D21E2-6B5F-684D-8D29-F7F4D5A74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314D5-334D-AA4F-9D55-7AAFDF4AF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Mar/26/2020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8AFD6C-DD8E-DF4E-9476-3780DBA86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G2000497-V2  Open LVEM, 02 April 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EFF99-6F88-764F-A0E7-56B381C98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B567E9-D561-B44A-9E93-17FC26BAD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7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CE75C8-3B59-644F-ACF3-3E3238A32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8D83F-2493-444C-B271-A615691E4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23436-AD89-B146-8996-00CE7BC700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Mar/26/2020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B4377-461E-8944-B03E-BA7D4AC88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G2000497-V2  Open LVEM, 02 April 2020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EAA88-55C3-F843-A0DD-EC03BC584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A191A-F76D-2940-87A3-1A88433B0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4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dcc.ligo.org/LIGO-G1901322/publi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9B1C8-47BD-8547-9C6A-501000D70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28256"/>
            <a:ext cx="9373496" cy="960401"/>
          </a:xfrm>
        </p:spPr>
        <p:txBody>
          <a:bodyPr>
            <a:normAutofit fontScale="90000"/>
          </a:bodyPr>
          <a:lstStyle/>
          <a:p>
            <a:r>
              <a:rPr lang="en-US" dirty="0"/>
              <a:t>O3 LIGO-Virgo-KAGRA update from the Sites, April 2020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464824-2698-064F-9BBA-606F43268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252" y="3987208"/>
            <a:ext cx="9373496" cy="1270591"/>
          </a:xfrm>
        </p:spPr>
        <p:txBody>
          <a:bodyPr>
            <a:normAutofit fontScale="92500"/>
          </a:bodyPr>
          <a:lstStyle/>
          <a:p>
            <a:r>
              <a:rPr lang="en-US" dirty="0"/>
              <a:t>Nicolas Arnaud, Joseph </a:t>
            </a:r>
            <a:r>
              <a:rPr lang="en-US" dirty="0" err="1"/>
              <a:t>Betzwieser</a:t>
            </a:r>
            <a:r>
              <a:rPr lang="en-US" dirty="0"/>
              <a:t>, Anamaria </a:t>
            </a:r>
            <a:r>
              <a:rPr lang="en-US" dirty="0" err="1"/>
              <a:t>Effler</a:t>
            </a:r>
            <a:r>
              <a:rPr lang="en-US" dirty="0"/>
              <a:t>, </a:t>
            </a:r>
            <a:r>
              <a:rPr lang="en-US" u="sng" dirty="0"/>
              <a:t>Keita Kawabe</a:t>
            </a:r>
            <a:r>
              <a:rPr lang="en-US" dirty="0"/>
              <a:t>, Nicolas Leroy, </a:t>
            </a:r>
          </a:p>
          <a:p>
            <a:r>
              <a:rPr lang="en-US" dirty="0"/>
              <a:t>Shinji </a:t>
            </a:r>
            <a:r>
              <a:rPr lang="en-US" dirty="0" err="1"/>
              <a:t>Miyoki</a:t>
            </a:r>
            <a:r>
              <a:rPr lang="en-US" dirty="0"/>
              <a:t>, Brian O’Reilly, Alessio </a:t>
            </a:r>
            <a:r>
              <a:rPr lang="en-US" dirty="0" err="1"/>
              <a:t>Rocchi</a:t>
            </a:r>
            <a:r>
              <a:rPr lang="en-US" dirty="0"/>
              <a:t>, David Shoemaker, Matteo </a:t>
            </a:r>
            <a:r>
              <a:rPr lang="en-US" dirty="0" err="1"/>
              <a:t>Tacca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A389D-AECA-5548-8F41-7DFC9409F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G2000497-V2  Open LVEM, 02 April 2020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A2844-1B78-3341-AB31-403169523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CA191A-F76D-2940-87A3-1A88433B01F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312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A36F9-1B8F-004A-ABCB-6FC2126D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very much for being with us for a very productive 12 months.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C0F56-3AE4-084D-A6C1-7A506E2EB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O3c or O4, we don’t know which and when, but one way or the other we’ll come back online.</a:t>
            </a:r>
          </a:p>
          <a:p>
            <a:pPr lvl="1"/>
            <a:r>
              <a:rPr lang="en-US" dirty="0"/>
              <a:t>We will keep you up to date with our plans.</a:t>
            </a:r>
          </a:p>
          <a:p>
            <a:r>
              <a:rPr lang="en-US" dirty="0"/>
              <a:t>Hopefully next time it will be a joint LIGO-Virgo-KAGRA observation.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BB11E7-D25F-B24E-BA15-85020C448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G2000497-V2  Open LVEM, 02 April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509CB-90DD-5442-964F-5E3A360995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CA191A-F76D-2940-87A3-1A88433B01F7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E5AF3E-8D8D-194F-B2EE-A86533E01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7516"/>
            <a:ext cx="12192000" cy="24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77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gwcenter.icrr.u-tokyo.ac.jp/wp-content/uploads/2019/11/Nikken-KAGRA.jpg">
            <a:extLst>
              <a:ext uri="{FF2B5EF4-FFF2-40B4-BE49-F238E27FC236}">
                <a16:creationId xmlns:a16="http://schemas.microsoft.com/office/drawing/2014/main" id="{CB22E33F-F288-6645-8404-D68A073B7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70" y="1852269"/>
            <a:ext cx="4226255" cy="313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74CA6-26F1-4842-A86C-AC034A381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09352" y="6356350"/>
            <a:ext cx="2743200" cy="365125"/>
          </a:xfrm>
        </p:spPr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17C833-C711-8D4C-8FBF-6EEF72A5BDCD}"/>
              </a:ext>
            </a:extLst>
          </p:cNvPr>
          <p:cNvSpPr txBox="1"/>
          <p:nvPr/>
        </p:nvSpPr>
        <p:spPr>
          <a:xfrm>
            <a:off x="377470" y="6416280"/>
            <a:ext cx="4720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Wind also means overabundance of tumbleweed at LHO.</a:t>
            </a:r>
          </a:p>
          <a:p>
            <a:r>
              <a:rPr lang="en-US" sz="1200" dirty="0">
                <a:solidFill>
                  <a:schemeClr val="bg1"/>
                </a:solidFill>
              </a:rPr>
              <a:t>Pitchforking etc. continues.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41921A-1D6A-BE48-B5D0-81A447DF18BD}"/>
              </a:ext>
            </a:extLst>
          </p:cNvPr>
          <p:cNvSpPr txBox="1"/>
          <p:nvPr/>
        </p:nvSpPr>
        <p:spPr>
          <a:xfrm>
            <a:off x="8455070" y="6356350"/>
            <a:ext cx="2818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KAGRA OMC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3738A2B4-B102-EE47-BEC6-F95C2E958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G2000497-V2  Open LVEM, 02 April 2020</a:t>
            </a:r>
          </a:p>
        </p:txBody>
      </p:sp>
      <p:pic>
        <p:nvPicPr>
          <p:cNvPr id="1028" name="Picture 4" descr="Ligo_suspends_o3_sunset">
            <a:extLst>
              <a:ext uri="{FF2B5EF4-FFF2-40B4-BE49-F238E27FC236}">
                <a16:creationId xmlns:a16="http://schemas.microsoft.com/office/drawing/2014/main" id="{CB1D50AC-E564-9646-A050-85494777C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400" y="1852269"/>
            <a:ext cx="5565270" cy="313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C5FE52-D894-F94E-9143-E1629ACBB521}"/>
              </a:ext>
            </a:extLst>
          </p:cNvPr>
          <p:cNvSpPr txBox="1"/>
          <p:nvPr/>
        </p:nvSpPr>
        <p:spPr>
          <a:xfrm>
            <a:off x="1485900" y="5146630"/>
            <a:ext cx="74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Virgo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E4785D-5E1B-2941-8053-E491B4421A50}"/>
              </a:ext>
            </a:extLst>
          </p:cNvPr>
          <p:cNvSpPr txBox="1"/>
          <p:nvPr/>
        </p:nvSpPr>
        <p:spPr>
          <a:xfrm>
            <a:off x="4323542" y="5146630"/>
            <a:ext cx="74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LHO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A7AAF6-A773-E143-A1B1-6DB6C2CFC694}"/>
              </a:ext>
            </a:extLst>
          </p:cNvPr>
          <p:cNvSpPr txBox="1"/>
          <p:nvPr/>
        </p:nvSpPr>
        <p:spPr>
          <a:xfrm>
            <a:off x="6629400" y="5116665"/>
            <a:ext cx="74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LLO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1D6B87-D334-AF43-A47C-53C81D0EB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6635" y="1852269"/>
            <a:ext cx="4704943" cy="31327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6FD743A-C5F8-BE4A-BEEC-7FA63405B374}"/>
              </a:ext>
            </a:extLst>
          </p:cNvPr>
          <p:cNvSpPr txBox="1"/>
          <p:nvPr/>
        </p:nvSpPr>
        <p:spPr>
          <a:xfrm>
            <a:off x="9906000" y="5116665"/>
            <a:ext cx="92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KAGRA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26F83A8-55E2-3D47-A0EF-6F7D8B091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Stay safe everybody!</a:t>
            </a:r>
          </a:p>
        </p:txBody>
      </p:sp>
    </p:spTree>
    <p:extLst>
      <p:ext uri="{BB962C8B-B14F-4D97-AF65-F5344CB8AC3E}">
        <p14:creationId xmlns:p14="http://schemas.microsoft.com/office/powerpoint/2010/main" val="1340852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CD7BC-1FB5-0844-8D07-4EAE0C762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We’re suspending O3 due to COVID-19</a:t>
            </a:r>
            <a:br>
              <a:rPr lang="en-US" dirty="0"/>
            </a:br>
            <a:r>
              <a:rPr lang="en-US" dirty="0"/>
              <a:t>(with a possibility of not resuming O3)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8DB3C-8BAC-3946-80BE-A641A4C8F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Stopped Observation Mode operation at 1700 UTC on March 27 2020 at all sites.</a:t>
            </a:r>
          </a:p>
          <a:p>
            <a:r>
              <a:rPr lang="en-US" dirty="0"/>
              <a:t>All LIGO and Virgo detectors were shut down after O3b close-out measurements.</a:t>
            </a:r>
          </a:p>
          <a:p>
            <a:pPr lvl="1"/>
            <a:r>
              <a:rPr lang="en-US" dirty="0"/>
              <a:t>Only essential observatory operations are allowed to maintain the integrity of the detector and the observatory facilities.</a:t>
            </a:r>
          </a:p>
          <a:p>
            <a:r>
              <a:rPr lang="en-US" dirty="0"/>
              <a:t>We don’t know when we will restart observation with the instruments.</a:t>
            </a:r>
          </a:p>
          <a:p>
            <a:pPr lvl="1"/>
            <a:r>
              <a:rPr lang="en-US" dirty="0"/>
              <a:t>O3c or direct transition to O4 prep? We don’t know at this point either.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4A1E93-1EAF-1446-9259-E2535BE3D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G2000497-V2  Open LVEM, 02 April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DFA870-AE43-6A4A-9B68-3E2B0242D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CA191A-F76D-2940-87A3-1A88433B01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9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983CE-71C5-2943-B6C6-BC5C49DC2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O3 Summary from the Sites’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68F5E-01E1-1241-B3B6-6F8A28406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O3 up to this point was a great success.</a:t>
            </a:r>
          </a:p>
          <a:p>
            <a:pPr lvl="1"/>
            <a:r>
              <a:rPr lang="en-US" dirty="0"/>
              <a:t>Started to send public alerts in low latency, sent 56 public alerts (not retracted) in ~11 months.</a:t>
            </a:r>
          </a:p>
          <a:p>
            <a:pPr lvl="1"/>
            <a:r>
              <a:rPr lang="en-US" dirty="0"/>
              <a:t>Just as important: Great responses from many EM and neutrino observers. We thank you for the success of O3.</a:t>
            </a:r>
          </a:p>
          <a:p>
            <a:r>
              <a:rPr lang="en-US" dirty="0"/>
              <a:t>O3b improved upon O3a</a:t>
            </a:r>
          </a:p>
          <a:p>
            <a:pPr lvl="1"/>
            <a:r>
              <a:rPr lang="en-US" dirty="0"/>
              <a:t>Better noise for H1 and V1, better stability and duty factor for all despite winter (which is always environmentally harsher).</a:t>
            </a:r>
          </a:p>
          <a:p>
            <a:pPr lvl="1"/>
            <a:r>
              <a:rPr lang="en-US" dirty="0"/>
              <a:t>Somewhat (but measurably) better BNS volume-time coverage in shorter time. </a:t>
            </a:r>
          </a:p>
          <a:p>
            <a:pPr lvl="2"/>
            <a:r>
              <a:rPr lang="en-US" dirty="0"/>
              <a:t>We’re already better off now than we’d have been had we ran for 12 months without spending time for improvements.</a:t>
            </a:r>
          </a:p>
          <a:p>
            <a:pPr lvl="2"/>
            <a:r>
              <a:rPr lang="en-US" dirty="0"/>
              <a:t>1 month for commissioning break as well as spending time for characterization and improvements at the cost of apparent loss of observing time already paid off.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B77E9F-9036-954A-8403-F940DF466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G2000497-V2  Open LVEM, 02 April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1B22DE-7213-8240-9D4F-35710FE9F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CA191A-F76D-2940-87A3-1A88433B01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7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AE4036F6-1EE7-8D41-A84C-EA6116C30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>
                <a:solidFill>
                  <a:schemeClr val="accent1"/>
                </a:solidFill>
              </a:rPr>
              <a:t>56</a:t>
            </a:r>
            <a:r>
              <a:rPr lang="en-US" sz="3100" dirty="0">
                <a:solidFill>
                  <a:srgbClr val="00B050"/>
                </a:solidFill>
              </a:rPr>
              <a:t> </a:t>
            </a:r>
            <a:r>
              <a:rPr lang="en-US" sz="3100" dirty="0"/>
              <a:t>alerts that weren’t retracted in 11 months. </a:t>
            </a:r>
            <a:r>
              <a:rPr lang="en-US" sz="3100" dirty="0">
                <a:solidFill>
                  <a:srgbClr val="00B050"/>
                </a:solidFill>
              </a:rPr>
              <a:t>7</a:t>
            </a:r>
            <a:r>
              <a:rPr lang="en-US" sz="3100" dirty="0"/>
              <a:t> alerts including </a:t>
            </a:r>
            <a:r>
              <a:rPr lang="en-US" sz="3100" dirty="0">
                <a:solidFill>
                  <a:srgbClr val="FF0000"/>
                </a:solidFill>
              </a:rPr>
              <a:t>2</a:t>
            </a:r>
            <a:r>
              <a:rPr lang="en-US" sz="3100" dirty="0"/>
              <a:t> retractions since the last </a:t>
            </a:r>
            <a:r>
              <a:rPr lang="en-US" sz="3100" dirty="0" err="1"/>
              <a:t>OpenLVEM</a:t>
            </a:r>
            <a:r>
              <a:rPr lang="en-US" sz="3100" dirty="0"/>
              <a:t> telecon on Feb/20/2020. </a:t>
            </a:r>
            <a:br>
              <a:rPr lang="en-US" dirty="0"/>
            </a:b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5E3DFBB-F9DE-5246-9F12-D40652F90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G2000497-V2  Open LVEM, 02 April 2020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9E2658B-0CFA-2F47-A489-B209A94FA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CA191A-F76D-2940-87A3-1A88433B01F7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48A9FF-547A-E24D-BA70-CDF27D7CD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02" y="0"/>
            <a:ext cx="52993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503518-4E45-4C4B-8E5A-89C13117E791}"/>
              </a:ext>
            </a:extLst>
          </p:cNvPr>
          <p:cNvSpPr txBox="1"/>
          <p:nvPr/>
        </p:nvSpPr>
        <p:spPr>
          <a:xfrm>
            <a:off x="1027134" y="5526088"/>
            <a:ext cx="430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dcc.ligo.org</a:t>
            </a:r>
            <a:r>
              <a:rPr lang="en-US" dirty="0">
                <a:hlinkClick r:id="rId4"/>
              </a:rPr>
              <a:t>/LIGO-G1901322/public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CDB532-260F-C54A-9D38-29F2B9D91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5344" y="1396130"/>
            <a:ext cx="6823583" cy="496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9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F515767-3CB3-CB4A-A0F1-3FE2B3086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469" y="4063217"/>
            <a:ext cx="4764623" cy="23823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03B1FFC-E19A-D040-AA05-D48068596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995" y="4063216"/>
            <a:ext cx="4713210" cy="2356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9D5A91-2A48-114D-99A8-1A8D7DF34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57" y="4063216"/>
            <a:ext cx="4619178" cy="23095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867427-AF8E-A348-B3E3-E2E6321C2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All in all, O3b was a substantial improvement</a:t>
            </a:r>
            <a:br>
              <a:rPr lang="en-US" sz="3600" dirty="0"/>
            </a:br>
            <a:r>
              <a:rPr lang="en-US" sz="3600" dirty="0"/>
              <a:t>over O3a.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AA3FF5F-4FFE-7142-913F-86BC90C20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684" y="1587631"/>
            <a:ext cx="5780797" cy="3109629"/>
          </a:xfrm>
        </p:spPr>
        <p:txBody>
          <a:bodyPr>
            <a:normAutofit/>
          </a:bodyPr>
          <a:lstStyle/>
          <a:p>
            <a:r>
              <a:rPr lang="en-US" dirty="0"/>
              <a:t>51.1% Triple IFOs (VS 44.5% in O3a)</a:t>
            </a:r>
          </a:p>
          <a:p>
            <a:r>
              <a:rPr lang="en-US" dirty="0"/>
              <a:t>85.4% Double or Triple (VS 81.9%)</a:t>
            </a:r>
          </a:p>
          <a:p>
            <a:r>
              <a:rPr lang="en-US" dirty="0"/>
              <a:t>3.4% zero IFO (VS 3.2%)</a:t>
            </a:r>
          </a:p>
          <a:p>
            <a:r>
              <a:rPr lang="en-US" dirty="0"/>
              <a:t>(Downtime includes everything including but not limited to maintenance)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734891-DE6B-874E-AB45-FF7E9E91A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CA191A-F76D-2940-87A3-1A88433B01F7}" type="slidenum">
              <a:rPr lang="en-US" smtClean="0"/>
              <a:t>5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ADF068A-8779-6941-AC52-A7E143914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G2000497-V2  Open LVEM, 02 April 2020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E41BC5-2AF3-C147-9400-1CD73C3C6D6A}"/>
              </a:ext>
            </a:extLst>
          </p:cNvPr>
          <p:cNvSpPr txBox="1"/>
          <p:nvPr/>
        </p:nvSpPr>
        <p:spPr>
          <a:xfrm>
            <a:off x="2212993" y="6076196"/>
            <a:ext cx="2214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78.8% VS 71.2 in O3a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42632E-1124-9546-A6B8-751E9B2D0DD1}"/>
              </a:ext>
            </a:extLst>
          </p:cNvPr>
          <p:cNvSpPr txBox="1"/>
          <p:nvPr/>
        </p:nvSpPr>
        <p:spPr>
          <a:xfrm>
            <a:off x="6004400" y="6077472"/>
            <a:ext cx="2041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78.8% VS 75.8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86360F-F271-F34A-9162-9F8544CC1DB0}"/>
              </a:ext>
            </a:extLst>
          </p:cNvPr>
          <p:cNvSpPr txBox="1"/>
          <p:nvPr/>
        </p:nvSpPr>
        <p:spPr>
          <a:xfrm>
            <a:off x="9783799" y="6076196"/>
            <a:ext cx="2041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75.6% VS 76.3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9B498E-B89F-7048-8486-05FA06B7F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4342" y="1055518"/>
            <a:ext cx="6015394" cy="30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77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E6232C-C753-9B4F-A13F-4775D698E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G2000497-V2  Open LVEM, 02 April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16F02-BD82-B344-80C6-C4C3F808FC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CA191A-F76D-2940-87A3-1A88433B01F7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FB0F3-EC47-0F4F-A779-6B3998B36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"/>
            <a:ext cx="10972800" cy="33059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5F8903-4EF0-9549-988D-B7B20824E748}"/>
              </a:ext>
            </a:extLst>
          </p:cNvPr>
          <p:cNvSpPr/>
          <p:nvPr/>
        </p:nvSpPr>
        <p:spPr>
          <a:xfrm>
            <a:off x="4343400" y="6219825"/>
            <a:ext cx="3657600" cy="501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35C83C-F1F9-EA43-A3FB-8D67675FB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305909"/>
            <a:ext cx="10972800" cy="35520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BB4375-A67A-E849-BE1D-2FF15690E6C4}"/>
              </a:ext>
            </a:extLst>
          </p:cNvPr>
          <p:cNvSpPr txBox="1"/>
          <p:nvPr/>
        </p:nvSpPr>
        <p:spPr>
          <a:xfrm>
            <a:off x="6008075" y="775793"/>
            <a:ext cx="1793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O3a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8D7795-6665-E04B-8D64-41CED8A1B388}"/>
              </a:ext>
            </a:extLst>
          </p:cNvPr>
          <p:cNvSpPr txBox="1"/>
          <p:nvPr/>
        </p:nvSpPr>
        <p:spPr>
          <a:xfrm>
            <a:off x="6008074" y="4178091"/>
            <a:ext cx="1793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O3b</a:t>
            </a:r>
          </a:p>
        </p:txBody>
      </p:sp>
    </p:spTree>
    <p:extLst>
      <p:ext uri="{BB962C8B-B14F-4D97-AF65-F5344CB8AC3E}">
        <p14:creationId xmlns:p14="http://schemas.microsoft.com/office/powerpoint/2010/main" val="3831136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820F9-BE0F-6B4E-BAD4-70D75DC9D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CA191A-F76D-2940-87A3-1A88433B01F7}" type="slidenum">
              <a:rPr lang="en-US" smtClean="0"/>
              <a:t>7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DB38787-882D-A244-878A-1833F7F7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G2000497-V2  Open LVEM, 02 April 2020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CC6A07-3713-874E-99AF-F49BBF975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49" y="0"/>
            <a:ext cx="7260563" cy="617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1592C6-3C4A-6149-9CA2-3C1AB80DD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180" y="0"/>
            <a:ext cx="5993423" cy="6172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FF77BB-32BC-AA48-8D01-66C6CB158DAA}"/>
              </a:ext>
            </a:extLst>
          </p:cNvPr>
          <p:cNvSpPr txBox="1"/>
          <p:nvPr/>
        </p:nvSpPr>
        <p:spPr>
          <a:xfrm>
            <a:off x="2825262" y="6013937"/>
            <a:ext cx="984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O3a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66BAD3-3EE8-F048-B3E4-1E2278784F4B}"/>
              </a:ext>
            </a:extLst>
          </p:cNvPr>
          <p:cNvSpPr txBox="1"/>
          <p:nvPr/>
        </p:nvSpPr>
        <p:spPr>
          <a:xfrm>
            <a:off x="9114693" y="6013937"/>
            <a:ext cx="984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O3b</a:t>
            </a:r>
          </a:p>
        </p:txBody>
      </p:sp>
    </p:spTree>
    <p:extLst>
      <p:ext uri="{BB962C8B-B14F-4D97-AF65-F5344CB8AC3E}">
        <p14:creationId xmlns:p14="http://schemas.microsoft.com/office/powerpoint/2010/main" val="3066174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8BF65-8D99-E942-BEB8-6BBE991FD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8900" y="6356350"/>
            <a:ext cx="4114800" cy="365125"/>
          </a:xfrm>
        </p:spPr>
        <p:txBody>
          <a:bodyPr/>
          <a:lstStyle/>
          <a:p>
            <a:r>
              <a:rPr lang="en-US"/>
              <a:t>G2000497-V2  Open LVEM, 02 April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05126-460E-3047-A8B2-4AA3917C3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70900" y="6356350"/>
            <a:ext cx="2743200" cy="365125"/>
          </a:xfrm>
        </p:spPr>
        <p:txBody>
          <a:bodyPr/>
          <a:lstStyle/>
          <a:p>
            <a:fld id="{3ACA191A-F76D-2940-87A3-1A88433B01F7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C95694-5BF7-D14B-BD1A-CFF0DAFEA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0" y="1406775"/>
            <a:ext cx="6852496" cy="548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CB5078-06FD-F946-850E-2B71EFFFA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890" y="2324100"/>
            <a:ext cx="5468818" cy="43419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942F2F3-BEE6-5246-A903-CB4FFEB64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27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More BNS volume-time coverage in less than 5 months (148.08 days) than in 6 months (183 days) despite winter.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254D0D-F6B9-4C43-8D18-ED2859135DB2}"/>
              </a:ext>
            </a:extLst>
          </p:cNvPr>
          <p:cNvCxnSpPr>
            <a:cxnSpLocks/>
          </p:cNvCxnSpPr>
          <p:nvPr/>
        </p:nvCxnSpPr>
        <p:spPr>
          <a:xfrm flipH="1">
            <a:off x="6261100" y="2832100"/>
            <a:ext cx="65684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A2D828-8486-F746-8F02-9F05C3C3C4AC}"/>
              </a:ext>
            </a:extLst>
          </p:cNvPr>
          <p:cNvCxnSpPr>
            <a:cxnSpLocks/>
          </p:cNvCxnSpPr>
          <p:nvPr/>
        </p:nvCxnSpPr>
        <p:spPr>
          <a:xfrm flipH="1">
            <a:off x="755650" y="4305300"/>
            <a:ext cx="62166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137A55-3AB6-1447-8FBE-56E288AFEBCD}"/>
              </a:ext>
            </a:extLst>
          </p:cNvPr>
          <p:cNvCxnSpPr>
            <a:cxnSpLocks/>
          </p:cNvCxnSpPr>
          <p:nvPr/>
        </p:nvCxnSpPr>
        <p:spPr>
          <a:xfrm flipH="1">
            <a:off x="6261100" y="5784850"/>
            <a:ext cx="9779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412806C-5378-DB40-B1A8-AA41178FAFA1}"/>
              </a:ext>
            </a:extLst>
          </p:cNvPr>
          <p:cNvCxnSpPr/>
          <p:nvPr/>
        </p:nvCxnSpPr>
        <p:spPr>
          <a:xfrm>
            <a:off x="6115050" y="4006850"/>
            <a:ext cx="55435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D20AA9E-8D9F-8940-A295-75F0ED310D62}"/>
              </a:ext>
            </a:extLst>
          </p:cNvPr>
          <p:cNvSpPr txBox="1"/>
          <p:nvPr/>
        </p:nvSpPr>
        <p:spPr>
          <a:xfrm>
            <a:off x="2825262" y="2837320"/>
            <a:ext cx="984738" cy="47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O3a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ACDD4A-70BA-C649-BC04-FE15718BD459}"/>
              </a:ext>
            </a:extLst>
          </p:cNvPr>
          <p:cNvSpPr txBox="1"/>
          <p:nvPr/>
        </p:nvSpPr>
        <p:spPr>
          <a:xfrm>
            <a:off x="9114693" y="2837320"/>
            <a:ext cx="984738" cy="47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O3b</a:t>
            </a:r>
          </a:p>
        </p:txBody>
      </p:sp>
    </p:spTree>
    <p:extLst>
      <p:ext uri="{BB962C8B-B14F-4D97-AF65-F5344CB8AC3E}">
        <p14:creationId xmlns:p14="http://schemas.microsoft.com/office/powerpoint/2010/main" val="861134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C8246-1619-A140-86C3-3BA432F6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KAGRA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30716-B135-5743-BF2D-362BB4313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Conducted observation run Feb 25 – Mar 9 2020.</a:t>
            </a:r>
          </a:p>
          <a:p>
            <a:pPr lvl="1"/>
            <a:r>
              <a:rPr lang="en-US" dirty="0"/>
              <a:t>BNS range ~700kpc.</a:t>
            </a:r>
          </a:p>
          <a:p>
            <a:r>
              <a:rPr lang="en-US" dirty="0"/>
              <a:t>Commissioning break started on Mar 10, still ongoing.</a:t>
            </a:r>
          </a:p>
          <a:p>
            <a:pPr lvl="1"/>
            <a:r>
              <a:rPr lang="en-US" dirty="0"/>
              <a:t>Mar/12 earthquake, ~1 week was spent for recovery. </a:t>
            </a:r>
          </a:p>
          <a:p>
            <a:pPr lvl="1"/>
            <a:r>
              <a:rPr lang="en-US" dirty="0"/>
              <a:t>Best BNS range ~970kpc (!!), strongly dependent on alignment.</a:t>
            </a:r>
          </a:p>
          <a:p>
            <a:pPr lvl="1"/>
            <a:r>
              <a:rPr lang="en-US" dirty="0"/>
              <a:t>Current focus is the stability of the instrument.</a:t>
            </a:r>
          </a:p>
          <a:p>
            <a:r>
              <a:rPr lang="en-US" dirty="0"/>
              <a:t>Unfortunately O3 was suspended but KAGRA plans to conduct another round of observation from Apr. 7 2020 for ~2 weeks.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87EAF-C937-BE4A-8EE9-6E2FAC6BF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G2000497-V2  Open LVEM, 02 April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3EBCD7-F609-5E4F-99AF-905805FEF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CA191A-F76D-2940-87A3-1A88433B01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31917</TotalTime>
  <Words>663</Words>
  <Application>Microsoft Macintosh PowerPoint</Application>
  <PresentationFormat>Widescreen</PresentationFormat>
  <Paragraphs>78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O3 LIGO-Virgo-KAGRA update from the Sites, April 2020</vt:lpstr>
      <vt:lpstr>We’re suspending O3 due to COVID-19 (with a possibility of not resuming O3)</vt:lpstr>
      <vt:lpstr>O3 Summary from the Sites’ Perspective</vt:lpstr>
      <vt:lpstr>56 alerts that weren’t retracted in 11 months. 7 alerts including 2 retractions since the last OpenLVEM telecon on Feb/20/2020.  </vt:lpstr>
      <vt:lpstr>All in all, O3b was a substantial improvement over O3a.</vt:lpstr>
      <vt:lpstr>PowerPoint Presentation</vt:lpstr>
      <vt:lpstr>PowerPoint Presentation</vt:lpstr>
      <vt:lpstr>More BNS volume-time coverage in less than 5 months (148.08 days) than in 6 months (183 days) despite winter.</vt:lpstr>
      <vt:lpstr>KAGRA</vt:lpstr>
      <vt:lpstr>Thank you very much for being with us for a very productive 12 months.</vt:lpstr>
      <vt:lpstr>Stay safe everybody!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LIGO-Virgo status</dc:title>
  <dc:creator>Nicolas Leroy</dc:creator>
  <cp:lastModifiedBy>Keita Kawabe</cp:lastModifiedBy>
  <cp:revision>166</cp:revision>
  <cp:lastPrinted>2020-03-31T22:21:55Z</cp:lastPrinted>
  <dcterms:created xsi:type="dcterms:W3CDTF">2019-05-23T08:00:18Z</dcterms:created>
  <dcterms:modified xsi:type="dcterms:W3CDTF">2020-04-01T19:28:25Z</dcterms:modified>
</cp:coreProperties>
</file>