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7" r:id="rId2"/>
    <p:sldId id="305" r:id="rId3"/>
    <p:sldId id="360" r:id="rId4"/>
    <p:sldId id="257" r:id="rId5"/>
    <p:sldId id="258" r:id="rId6"/>
    <p:sldId id="259" r:id="rId7"/>
    <p:sldId id="357" r:id="rId8"/>
    <p:sldId id="359" r:id="rId9"/>
    <p:sldId id="358" r:id="rId10"/>
    <p:sldId id="361" r:id="rId11"/>
    <p:sldId id="362" r:id="rId12"/>
    <p:sldId id="364" r:id="rId13"/>
    <p:sldId id="363" r:id="rId14"/>
    <p:sldId id="365" r:id="rId15"/>
    <p:sldId id="356" r:id="rId16"/>
    <p:sldId id="315" r:id="rId17"/>
    <p:sldId id="277" r:id="rId18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5pPr>
    <a:lvl6pPr marL="22860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6pPr>
    <a:lvl7pPr marL="27432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7pPr>
    <a:lvl8pPr marL="32004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8pPr>
    <a:lvl9pPr marL="3657600" algn="l" defTabSz="457200" rtl="0" eaLnBrk="1" latinLnBrk="0" hangingPunct="1">
      <a:defRPr kumimoji="1" sz="2400" kern="1200">
        <a:solidFill>
          <a:srgbClr val="114FFB"/>
        </a:solidFill>
        <a:latin typeface="Times New Roman" charset="0"/>
        <a:ea typeface="ヒラギノ明朝 ProN W3" charset="0"/>
        <a:cs typeface="ヒラギノ明朝 ProN W3" charset="0"/>
        <a:sym typeface="Times New Roman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0000"/>
    <a:srgbClr val="FCFFE4"/>
    <a:srgbClr val="FEFFC5"/>
    <a:srgbClr val="FF7400"/>
    <a:srgbClr val="A9FEF4"/>
    <a:srgbClr val="F4FD99"/>
    <a:srgbClr val="A021F1"/>
    <a:srgbClr val="FFFF00"/>
    <a:srgbClr val="D4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91837" autoAdjust="0"/>
  </p:normalViewPr>
  <p:slideViewPr>
    <p:cSldViewPr>
      <p:cViewPr varScale="1">
        <p:scale>
          <a:sx n="117" d="100"/>
          <a:sy n="117" d="100"/>
        </p:scale>
        <p:origin x="24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2" d="100"/>
          <a:sy n="112" d="100"/>
        </p:scale>
        <p:origin x="389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83EEAA-9D44-2A45-B298-E2B0129440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D9E74A-EFE1-C646-9552-42BCBF1B04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89E32-19C6-CF47-A982-E96A1DDC9AD1}" type="datetimeFigureOut">
              <a:rPr lang="en-US" smtClean="0"/>
              <a:t>2/26/20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3A0B56-BEB3-704D-99C3-F8E133F921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321D13-66E0-F440-A7B5-F51CF491C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65EBA-18E2-4640-9416-4A07CC7A4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8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/>
            </a:lvl1pPr>
          </a:lstStyle>
          <a:p>
            <a:pPr>
              <a:defRPr/>
            </a:pPr>
            <a:fld id="{33B377A7-942D-424B-BBA5-8600D121D4A2}" type="datetimeFigureOut">
              <a:rPr lang="ja-JP" altLang="en-US"/>
              <a:pPr>
                <a:defRPr/>
              </a:pPr>
              <a:t>2020/2/26</a:t>
            </a:fld>
            <a:endParaRPr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ja-JP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/>
            </a:lvl1pPr>
          </a:lstStyle>
          <a:p>
            <a:pPr>
              <a:defRPr/>
            </a:pPr>
            <a:fld id="{B248EF5E-124D-DC44-918B-09EE20AB621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809595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899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843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02244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8EF5E-124D-DC44-918B-09EE20AB621E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0415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ja-JP"/>
              <a:t>Click to edit Master subtitle style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26691-E28D-C244-815B-1821467185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14477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D09EA-BB2A-B949-967F-5810BAD88B7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90090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038350" cy="6400800"/>
          </a:xfrm>
        </p:spPr>
        <p:txBody>
          <a:bodyPr vert="eaVert"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962650" cy="6400800"/>
          </a:xfrm>
        </p:spPr>
        <p:txBody>
          <a:bodyPr vert="eaVert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25CC1-DF70-9B45-92DB-008A3B3B98F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1297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Click to edit Master title style</a:t>
            </a:r>
            <a:endParaRPr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1D854-2B37-F34D-B850-E2BACB9FDF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524836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03F57-A3D3-6E46-ACF7-B365B82451B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38180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77176-C36B-D044-94B6-89AF886D71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493303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C270-5A19-6D48-9582-648B8527D00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886232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8062-3936-4345-AEFE-BA1613D0618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900416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A1398-FAA9-BE49-A39C-C14F8AC1386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638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  <a:endParaRPr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70B54-B6CC-654C-8560-AC7903B8E6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75201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ja-JP"/>
              <a:t>Click to edit Master title style</a:t>
            </a:r>
            <a:endParaRPr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>
              <a:sym typeface="Helvetica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ja-JP"/>
              <a:t>Click to edit Master text styles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B6093-201F-B543-A104-C6A4C27823C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6676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NSF_LOGO_4-Color_bitmap_Logo.png">
            <a:extLst>
              <a:ext uri="{FF2B5EF4-FFF2-40B4-BE49-F238E27FC236}">
                <a16:creationId xmlns:a16="http://schemas.microsoft.com/office/drawing/2014/main" id="{2FB56787-8F04-6B47-B286-A251031493F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06" y="0"/>
            <a:ext cx="10922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1"/>
          <p:cNvSpPr>
            <a:spLocks/>
          </p:cNvSpPr>
          <p:nvPr/>
        </p:nvSpPr>
        <p:spPr bwMode="auto">
          <a:xfrm>
            <a:off x="2133600" y="6467475"/>
            <a:ext cx="5486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 algn="ctr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Hiro Yamamoto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28038" y="6318250"/>
            <a:ext cx="312737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tx1"/>
                </a:solidFill>
                <a:latin typeface="Helvetica" charset="0"/>
                <a:cs typeface="Helvetica" charset="0"/>
                <a:sym typeface="Helvetica" charset="0"/>
              </a:defRPr>
            </a:lvl1pPr>
          </a:lstStyle>
          <a:p>
            <a:pPr>
              <a:defRPr/>
            </a:pPr>
            <a:fld id="{3C0A972E-EC38-EC42-92F3-EA3CE693F77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419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text styles</a:t>
            </a:r>
          </a:p>
          <a:p>
            <a:pPr lvl="1"/>
            <a:r>
              <a:rPr lang="en-US" altLang="ja-JP">
                <a:sym typeface="Helvetica" charset="0"/>
              </a:rPr>
              <a:t>Second level</a:t>
            </a:r>
          </a:p>
          <a:p>
            <a:pPr lvl="2"/>
            <a:r>
              <a:rPr lang="en-US" altLang="ja-JP">
                <a:sym typeface="Helvetica" charset="0"/>
              </a:rPr>
              <a:t>Third level</a:t>
            </a:r>
          </a:p>
          <a:p>
            <a:pPr lvl="3"/>
            <a:r>
              <a:rPr lang="en-US" altLang="ja-JP">
                <a:sym typeface="Helvetica" charset="0"/>
              </a:rPr>
              <a:t>Fourth level</a:t>
            </a:r>
          </a:p>
          <a:p>
            <a:pPr lvl="4"/>
            <a:r>
              <a:rPr lang="en-US" altLang="ja-JP">
                <a:sym typeface="Helvetica" charset="0"/>
              </a:rPr>
              <a:t>Fifth levell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0"/>
            <a:ext cx="7239000" cy="137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2075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>
                <a:sym typeface="Helvetica" charset="0"/>
              </a:rPr>
              <a:t>Click to edit Master title style</a:t>
            </a:r>
          </a:p>
        </p:txBody>
      </p:sp>
      <p:sp>
        <p:nvSpPr>
          <p:cNvPr id="1030" name="Rectangle 5"/>
          <p:cNvSpPr>
            <a:spLocks/>
          </p:cNvSpPr>
          <p:nvPr/>
        </p:nvSpPr>
        <p:spPr bwMode="auto">
          <a:xfrm>
            <a:off x="0" y="1543050"/>
            <a:ext cx="9132888" cy="38100"/>
          </a:xfrm>
          <a:prstGeom prst="rect">
            <a:avLst/>
          </a:prstGeom>
          <a:solidFill>
            <a:srgbClr val="DC0081"/>
          </a:solidFill>
          <a:ln w="12700">
            <a:solidFill>
              <a:srgbClr val="D49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kumimoji="0" lang="ja-JP" altLang="en-US"/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304800" y="6394450"/>
            <a:ext cx="14605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1275" bIns="0" anchor="ctr"/>
          <a:lstStyle/>
          <a:p>
            <a:pPr marL="41275"/>
            <a:r>
              <a:rPr kumimoji="0" lang="en-US" altLang="ja-JP" sz="1400" dirty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LIGO-G2000282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52600" cy="139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  <a:sym typeface="Helvetica" charset="0"/>
        </a:defRPr>
      </a:lvl1pPr>
      <a:lvl2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2pPr>
      <a:lvl3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3pPr>
      <a:lvl4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4pPr>
      <a:lvl5pPr marL="41275" indent="-41275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5pPr>
      <a:lvl6pPr marL="4984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6pPr>
      <a:lvl7pPr marL="9556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7pPr>
      <a:lvl8pPr marL="14128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8pPr>
      <a:lvl9pPr marL="1870075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Helvetica" charset="0"/>
          <a:ea typeface="ヒラギノ角ゴ ProN W3" charset="-128"/>
          <a:cs typeface="ヒラギノ角ゴ ProN W3" charset="-128"/>
          <a:sym typeface="Helvetica" charset="0"/>
        </a:defRPr>
      </a:lvl9pPr>
    </p:titleStyle>
    <p:bodyStyle>
      <a:lvl1pPr marL="384175" indent="-342900" algn="l" rtl="0" eaLnBrk="0" fontAlgn="base" hangingPunct="0">
        <a:spcBef>
          <a:spcPts val="600"/>
        </a:spcBef>
        <a:spcAft>
          <a:spcPct val="0"/>
        </a:spcAft>
        <a:buClr>
          <a:srgbClr val="114FFB"/>
        </a:buClr>
        <a:buSzPct val="75000"/>
        <a:buFont typeface="Monotype Sorts" charset="0"/>
        <a:buChar char="l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33425" indent="-28575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334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–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5906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64000"/>
        <a:buFont typeface="Monotype Sorts" charset="0"/>
        <a:buChar char="l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7875" indent="-228600" algn="l" rtl="0" eaLnBrk="0" fontAlgn="base" hangingPunct="0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50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622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94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6675" indent="-228600" algn="l" rtl="0" fontAlgn="base">
        <a:spcBef>
          <a:spcPts val="400"/>
        </a:spcBef>
        <a:spcAft>
          <a:spcPct val="0"/>
        </a:spcAft>
        <a:buClr>
          <a:srgbClr val="114FFB"/>
        </a:buClr>
        <a:buSzPct val="100000"/>
        <a:buFont typeface="Helvetica" charset="0"/>
        <a:buChar char="»"/>
        <a:defRPr sz="16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BE5A3-B7FC-3240-986E-2E52B60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and effect of </a:t>
            </a:r>
            <a:br>
              <a:rPr lang="en-US" dirty="0"/>
            </a:br>
            <a:r>
              <a:rPr lang="en-US" dirty="0"/>
              <a:t>point absorbers on test masses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AD9F2-AA94-BB43-AD15-616DD2DC11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4E23F9-8C17-6748-936A-0E1708D2AC3E}"/>
              </a:ext>
            </a:extLst>
          </p:cNvPr>
          <p:cNvSpPr txBox="1"/>
          <p:nvPr/>
        </p:nvSpPr>
        <p:spPr>
          <a:xfrm>
            <a:off x="-2077616" y="16173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51FF6-FB5B-E549-8D42-8922CF7DD0C8}"/>
              </a:ext>
            </a:extLst>
          </p:cNvPr>
          <p:cNvSpPr txBox="1"/>
          <p:nvPr/>
        </p:nvSpPr>
        <p:spPr>
          <a:xfrm>
            <a:off x="52758" y="1656576"/>
            <a:ext cx="6019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Mirror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Point absorption on mirror surface causes thermal distortion of the surface and substrate</a:t>
            </a:r>
            <a:endParaRPr lang="en-US" sz="2000" dirty="0">
              <a:solidFill>
                <a:srgbClr val="FF0000"/>
              </a:solidFill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Many HOMs are induced on reflection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/>
              <a:t>FP cavity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err="1"/>
              <a:t>aLIGO</a:t>
            </a:r>
            <a:r>
              <a:rPr lang="en-US" sz="2000" dirty="0"/>
              <a:t> arm is close to resonance of </a:t>
            </a:r>
            <a:r>
              <a:rPr lang="en-US" sz="2000" dirty="0" err="1"/>
              <a:t>TEMnm</a:t>
            </a:r>
            <a:r>
              <a:rPr lang="en-US" sz="2000" dirty="0"/>
              <a:t>, </a:t>
            </a:r>
            <a:r>
              <a:rPr lang="en-US" sz="2000" dirty="0" err="1"/>
              <a:t>n+m</a:t>
            </a:r>
            <a:r>
              <a:rPr lang="en-US" sz="2000" dirty="0"/>
              <a:t>=7, and this mode is amplified in the cavity,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HOM has long power tail and induces large RTL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Mirror coating aberration reduces HOM, and reduces excess RTL by PA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err="1"/>
              <a:t>aLIGO</a:t>
            </a:r>
            <a:r>
              <a:rPr lang="en-US" dirty="0"/>
              <a:t> IFO, DRFPM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Large RTL reduces PRG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/>
              <a:t>Curvature mismatch of fields </a:t>
            </a:r>
            <a:br>
              <a:rPr lang="en-US" sz="2000" dirty="0"/>
            </a:br>
            <a:r>
              <a:rPr lang="en-US" sz="2000" dirty="0"/>
              <a:t>from two arms reduces PRG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EEED00C4-464F-4049-8570-78A2B2557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3200" y="3512869"/>
            <a:ext cx="2590800" cy="2001982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4FFE0F-6756-0A4E-AA9C-9177B18160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3" r="7019"/>
          <a:stretch/>
        </p:blipFill>
        <p:spPr>
          <a:xfrm>
            <a:off x="5410200" y="1524000"/>
            <a:ext cx="2476788" cy="2209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4ACEA1-809E-394B-AD7C-BDA402425D70}"/>
              </a:ext>
            </a:extLst>
          </p:cNvPr>
          <p:cNvSpPr txBox="1"/>
          <p:nvPr/>
        </p:nvSpPr>
        <p:spPr>
          <a:xfrm>
            <a:off x="5635732" y="175260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9F936-0876-7545-ABBC-2EB1398AD052}"/>
              </a:ext>
            </a:extLst>
          </p:cNvPr>
          <p:cNvSpPr txBox="1"/>
          <p:nvPr/>
        </p:nvSpPr>
        <p:spPr>
          <a:xfrm>
            <a:off x="8099684" y="367924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(B)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9F56CF-8F36-C144-A60E-45FDA0576362}"/>
              </a:ext>
            </a:extLst>
          </p:cNvPr>
          <p:cNvSpPr txBox="1"/>
          <p:nvPr/>
        </p:nvSpPr>
        <p:spPr>
          <a:xfrm>
            <a:off x="52758" y="388210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(C)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FBD5E0-A500-E448-B51B-749D28617D38}"/>
              </a:ext>
            </a:extLst>
          </p:cNvPr>
          <p:cNvSpPr txBox="1"/>
          <p:nvPr/>
        </p:nvSpPr>
        <p:spPr>
          <a:xfrm>
            <a:off x="0" y="198343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(A)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64C169-EB4B-E54C-B97B-601D887F24F5}"/>
              </a:ext>
            </a:extLst>
          </p:cNvPr>
          <p:cNvSpPr txBox="1"/>
          <p:nvPr/>
        </p:nvSpPr>
        <p:spPr>
          <a:xfrm>
            <a:off x="52758" y="3262757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(B)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4539C69-6FA0-2A44-A7C6-8ACA308B39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71" t="5035" r="8019" b="5035"/>
          <a:stretch/>
        </p:blipFill>
        <p:spPr>
          <a:xfrm>
            <a:off x="4303884" y="4770020"/>
            <a:ext cx="2325516" cy="1903244"/>
          </a:xfrm>
          <a:prstGeom prst="rect">
            <a:avLst/>
          </a:prstGeom>
        </p:spPr>
      </p:pic>
      <p:sp>
        <p:nvSpPr>
          <p:cNvPr id="19" name="Donut 18">
            <a:extLst>
              <a:ext uri="{FF2B5EF4-FFF2-40B4-BE49-F238E27FC236}">
                <a16:creationId xmlns:a16="http://schemas.microsoft.com/office/drawing/2014/main" id="{18E0FA24-9101-B54D-9BBA-CF8B6C978E05}"/>
              </a:ext>
            </a:extLst>
          </p:cNvPr>
          <p:cNvSpPr/>
          <p:nvPr/>
        </p:nvSpPr>
        <p:spPr bwMode="auto">
          <a:xfrm>
            <a:off x="4434193" y="6199970"/>
            <a:ext cx="152400" cy="165100"/>
          </a:xfrm>
          <a:prstGeom prst="donut">
            <a:avLst>
              <a:gd name="adj" fmla="val 11983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05BD0D39-EA2A-3140-A635-210E6CE89238}"/>
              </a:ext>
            </a:extLst>
          </p:cNvPr>
          <p:cNvSpPr/>
          <p:nvPr/>
        </p:nvSpPr>
        <p:spPr bwMode="auto">
          <a:xfrm>
            <a:off x="5865866" y="4965917"/>
            <a:ext cx="152400" cy="165100"/>
          </a:xfrm>
          <a:prstGeom prst="donut">
            <a:avLst>
              <a:gd name="adj" fmla="val 11983"/>
            </a:avLst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3121D4-070C-9B42-AFB7-72F2E70DC262}"/>
              </a:ext>
            </a:extLst>
          </p:cNvPr>
          <p:cNvSpPr txBox="1"/>
          <p:nvPr/>
        </p:nvSpPr>
        <p:spPr>
          <a:xfrm>
            <a:off x="4652386" y="6113243"/>
            <a:ext cx="12234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LG</a:t>
            </a:r>
            <a:r>
              <a:rPr lang="en-US" sz="1600" baseline="-25000" dirty="0"/>
              <a:t>00</a:t>
            </a:r>
            <a:r>
              <a:rPr lang="en-US" sz="1600" dirty="0"/>
              <a:t>:48ppm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3A4B80-DC72-C641-AF00-917D5944109B}"/>
              </a:ext>
            </a:extLst>
          </p:cNvPr>
          <p:cNvSpPr txBox="1"/>
          <p:nvPr/>
        </p:nvSpPr>
        <p:spPr>
          <a:xfrm>
            <a:off x="5448039" y="534557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LG</a:t>
            </a:r>
            <a:r>
              <a:rPr lang="en-US" sz="1600" baseline="-25000" dirty="0"/>
              <a:t>31</a:t>
            </a:r>
            <a:r>
              <a:rPr lang="en-US" sz="1600" dirty="0"/>
              <a:t>:29%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C8F015-F42B-1B41-B31D-4E14ED1AB32B}"/>
              </a:ext>
            </a:extLst>
          </p:cNvPr>
          <p:cNvSpPr txBox="1"/>
          <p:nvPr/>
        </p:nvSpPr>
        <p:spPr>
          <a:xfrm>
            <a:off x="4569628" y="48839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7824727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05F3-35AE-274C-AAA5-3A5BC9C6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Absorber location dependence</a:t>
            </a:r>
            <a:br>
              <a:rPr lang="en-US" dirty="0"/>
            </a:br>
            <a:r>
              <a:rPr lang="en-US" sz="2800" dirty="0"/>
              <a:t>first peak of LG(3,1) is at 2cm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F1BCF2-95A9-024D-B96E-DD8B67FED9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D824DD-4C3A-B349-A72A-D5DF2D37A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34" t="16667" r="18232" b="15555"/>
          <a:stretch/>
        </p:blipFill>
        <p:spPr>
          <a:xfrm>
            <a:off x="345880" y="2209800"/>
            <a:ext cx="3962400" cy="3276721"/>
          </a:xfrm>
          <a:prstGeom prst="rect">
            <a:avLst/>
          </a:prstGeom>
        </p:spPr>
      </p:pic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F0E4C083-B996-3C44-8084-A3EEC32B872E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19600" y="1981200"/>
            <a:ext cx="4634753" cy="3581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="" xmlns:ma14="http://schemas.microsoft.com/office/mac/drawingml/2011/main" val="1"/>
            </a:ex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9817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03985-B465-3347-A644-AB81A26B1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PRG vs CD</a:t>
            </a:r>
            <a:br>
              <a:rPr lang="en-US" dirty="0"/>
            </a:br>
            <a:r>
              <a:rPr lang="en-US" sz="2800" dirty="0"/>
              <a:t>same sets as RTL vs PRG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71443-2EAF-4D48-A2DC-9ABEACAA5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34C761-1166-7E43-8B9A-BB16ED268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156" y="1524000"/>
            <a:ext cx="704088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07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2F1E-120D-E042-9741-2E18BDB3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PRG vs HOM</a:t>
            </a:r>
            <a:br>
              <a:rPr lang="en-US" dirty="0"/>
            </a:br>
            <a:r>
              <a:rPr lang="en-US" dirty="0"/>
              <a:t>same sets as RTL vs PRG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530286-EAE4-1E48-ABB7-39D52B98F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B7F267-9B03-9744-A097-83B0A0DA3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58" y="1417320"/>
            <a:ext cx="704088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0591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A16D4-D31E-5B42-BBD6-A7694C5E1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PRG vs 7</a:t>
            </a:r>
            <a:r>
              <a:rPr lang="en-US" baseline="30000" dirty="0"/>
              <a:t>th</a:t>
            </a:r>
            <a:r>
              <a:rPr lang="en-US" dirty="0"/>
              <a:t> mode</a:t>
            </a:r>
            <a:br>
              <a:rPr lang="en-US" dirty="0"/>
            </a:br>
            <a:r>
              <a:rPr lang="en-US" dirty="0"/>
              <a:t>same sets as RTL vs PRG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C49C3-6853-4D4F-994A-96867CC2A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A782B-6439-994F-A77B-F62256B4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425787"/>
            <a:ext cx="704088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2291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B1EA5-2B84-7349-84E3-2DADA4D36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RTL vs HG7 fraction</a:t>
            </a:r>
            <a:br>
              <a:rPr lang="en-US" dirty="0"/>
            </a:br>
            <a:r>
              <a:rPr lang="en-US" dirty="0"/>
              <a:t>same sets as RTL vs PRG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C452B-BC36-2049-BAEB-7D678A2AD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B93593-8965-0945-8FD4-28332776C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0" y="1417320"/>
            <a:ext cx="704088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90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FE98E-6966-614E-B032-1170BAD78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41086"/>
            <a:ext cx="7239000" cy="1371600"/>
          </a:xfrm>
        </p:spPr>
        <p:txBody>
          <a:bodyPr/>
          <a:lstStyle/>
          <a:p>
            <a:r>
              <a:rPr lang="en-US" dirty="0"/>
              <a:t>Effect of the difference of </a:t>
            </a:r>
            <a:br>
              <a:rPr lang="en-US" dirty="0"/>
            </a:br>
            <a:r>
              <a:rPr lang="en-US" dirty="0"/>
              <a:t>clipping losses on ITM and ETM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C5633-78D0-704A-ADF2-ECF51D3A43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DD2080-A7FC-8E4D-9A16-3732A3EBA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4" t="16667" r="18232" b="15555"/>
          <a:stretch/>
        </p:blipFill>
        <p:spPr>
          <a:xfrm>
            <a:off x="236432" y="1640547"/>
            <a:ext cx="3720130" cy="3076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EAFFF3-C85E-8944-AFFE-CD7F6934F2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255" y="1702279"/>
            <a:ext cx="1598958" cy="8976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9E4181-FA8E-2E4F-AEFA-5EF24E9B2F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2637317"/>
            <a:ext cx="3528611" cy="1904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DC35EA-BC22-9147-B494-59420D33C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4255" y="4541370"/>
            <a:ext cx="3755384" cy="316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0ACFA8-20D3-E640-B148-7B998D160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9000" y="1576129"/>
            <a:ext cx="1786536" cy="1816100"/>
          </a:xfrm>
          <a:prstGeom prst="rect">
            <a:avLst/>
          </a:prstGeom>
        </p:spPr>
      </p:pic>
      <p:pic>
        <p:nvPicPr>
          <p:cNvPr id="1026" name="Picture 2" descr="cidimage001.png@01D4D696.F1329710">
            <a:extLst>
              <a:ext uri="{FF2B5EF4-FFF2-40B4-BE49-F238E27FC236}">
                <a16:creationId xmlns:a16="http://schemas.microsoft.com/office/drawing/2014/main" id="{38387D99-3BF0-584D-9AA6-A9769FC5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512" y="5034088"/>
            <a:ext cx="2133600" cy="12841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8FA6F0-DF5C-4B45-8C53-47B77F59275B}"/>
              </a:ext>
            </a:extLst>
          </p:cNvPr>
          <p:cNvSpPr txBox="1"/>
          <p:nvPr/>
        </p:nvSpPr>
        <p:spPr>
          <a:xfrm>
            <a:off x="4419600" y="5272357"/>
            <a:ext cx="1902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Explicit calculation for LG00 input</a:t>
            </a:r>
          </a:p>
          <a:p>
            <a:r>
              <a:rPr lang="en-US" sz="1600" dirty="0"/>
              <a:t>Extra loss - </a:t>
            </a:r>
            <a:br>
              <a:rPr lang="en-US" sz="1600" dirty="0"/>
            </a:br>
            <a:r>
              <a:rPr lang="en-US" sz="1600" dirty="0"/>
              <a:t>          ∑LG(n) 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C549-2C93-2B42-B019-84B20D08F328}"/>
              </a:ext>
            </a:extLst>
          </p:cNvPr>
          <p:cNvSpPr txBox="1"/>
          <p:nvPr/>
        </p:nvSpPr>
        <p:spPr>
          <a:xfrm>
            <a:off x="7391400" y="3406596"/>
            <a:ext cx="18762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Power loss by </a:t>
            </a:r>
            <a:r>
              <a:rPr lang="en-US" sz="1800" dirty="0">
                <a:solidFill>
                  <a:srgbClr val="FF0000"/>
                </a:solidFill>
              </a:rPr>
              <a:t>clipping</a:t>
            </a:r>
            <a:r>
              <a:rPr lang="en-US" sz="1800" dirty="0"/>
              <a:t> and </a:t>
            </a:r>
            <a:r>
              <a:rPr lang="en-US" sz="1800" dirty="0">
                <a:solidFill>
                  <a:srgbClr val="FF0000"/>
                </a:solidFill>
              </a:rPr>
              <a:t>conversion to other modes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82D10F-71C1-8443-82C6-ECA3BC769B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5531" y="4831189"/>
            <a:ext cx="3801073" cy="194795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581093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722C-B9CA-6244-96ED-8B77C076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313" y="87163"/>
            <a:ext cx="3175859" cy="1295999"/>
          </a:xfrm>
        </p:spPr>
        <p:txBody>
          <a:bodyPr/>
          <a:lstStyle/>
          <a:p>
            <a:r>
              <a:rPr lang="en-US" dirty="0" err="1"/>
              <a:t>dE</a:t>
            </a:r>
            <a:r>
              <a:rPr lang="en-US" dirty="0"/>
              <a:t> = E-TEM00</a:t>
            </a:r>
            <a:br>
              <a:rPr lang="en-US" dirty="0"/>
            </a:br>
            <a:r>
              <a:rPr lang="en-US" sz="2400" dirty="0"/>
              <a:t>on ITM&amp;ETM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47867-87CF-0748-9327-FA54D6260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3CC9A4-D50C-FF4C-926B-2F3133D9E6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05" t="11075" r="8929" b="11757"/>
          <a:stretch/>
        </p:blipFill>
        <p:spPr>
          <a:xfrm>
            <a:off x="1020685" y="1600201"/>
            <a:ext cx="7456515" cy="52577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89032E-8294-9D45-9FF7-BA3C76A9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719" y="-26759"/>
            <a:ext cx="4228242" cy="155075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FE541B1-597F-9F4C-9B4B-F26B75A2C7F6}"/>
              </a:ext>
            </a:extLst>
          </p:cNvPr>
          <p:cNvSpPr txBox="1"/>
          <p:nvPr/>
        </p:nvSpPr>
        <p:spPr>
          <a:xfrm>
            <a:off x="228600" y="5181600"/>
            <a:ext cx="7761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dEI</a:t>
            </a:r>
            <a:endParaRPr lang="en-US" sz="3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D10963-498D-654F-897D-A09F073F7369}"/>
              </a:ext>
            </a:extLst>
          </p:cNvPr>
          <p:cNvSpPr txBox="1"/>
          <p:nvPr/>
        </p:nvSpPr>
        <p:spPr>
          <a:xfrm>
            <a:off x="222289" y="2286000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dEE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3E59D3-F8CA-734E-AA78-9018D7DC3B33}"/>
              </a:ext>
            </a:extLst>
          </p:cNvPr>
          <p:cNvSpPr txBox="1"/>
          <p:nvPr/>
        </p:nvSpPr>
        <p:spPr>
          <a:xfrm>
            <a:off x="160464" y="2902454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±3cm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F72B82-F704-BB47-BB2C-D1B4FE99180F}"/>
              </a:ext>
            </a:extLst>
          </p:cNvPr>
          <p:cNvSpPr txBox="1"/>
          <p:nvPr/>
        </p:nvSpPr>
        <p:spPr>
          <a:xfrm>
            <a:off x="128832" y="5752581"/>
            <a:ext cx="1075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±20cm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19456E-921A-F144-92CD-09B116437DFA}"/>
              </a:ext>
            </a:extLst>
          </p:cNvPr>
          <p:cNvSpPr txBox="1"/>
          <p:nvPr/>
        </p:nvSpPr>
        <p:spPr>
          <a:xfrm>
            <a:off x="1387424" y="3567379"/>
            <a:ext cx="22621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one absorber 10mW</a:t>
            </a:r>
          </a:p>
          <a:p>
            <a:r>
              <a:rPr lang="en-US" sz="2000" dirty="0"/>
              <a:t>at x=2cm, y=0</a:t>
            </a:r>
          </a:p>
          <a:p>
            <a:r>
              <a:rPr lang="en-US" sz="2000" dirty="0"/>
              <a:t>No mirror maps</a:t>
            </a:r>
          </a:p>
          <a:p>
            <a:r>
              <a:rPr lang="en-US" sz="2000" dirty="0" err="1"/>
              <a:t>dRTL</a:t>
            </a:r>
            <a:r>
              <a:rPr lang="en-US" sz="2000" dirty="0"/>
              <a:t>=10ppm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4E8E5C-C853-BB45-9461-EC7E5C0DD815}"/>
              </a:ext>
            </a:extLst>
          </p:cNvPr>
          <p:cNvSpPr txBox="1"/>
          <p:nvPr/>
        </p:nvSpPr>
        <p:spPr>
          <a:xfrm>
            <a:off x="3761667" y="3567378"/>
            <a:ext cx="23216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one absorber 10mW </a:t>
            </a:r>
          </a:p>
          <a:p>
            <a:r>
              <a:rPr lang="en-US" sz="2000" dirty="0">
                <a:solidFill>
                  <a:srgbClr val="00B050"/>
                </a:solidFill>
              </a:rPr>
              <a:t>at x=2cm, y=0</a:t>
            </a:r>
          </a:p>
          <a:p>
            <a:r>
              <a:rPr lang="en-US" sz="2000" dirty="0">
                <a:solidFill>
                  <a:srgbClr val="00B050"/>
                </a:solidFill>
              </a:rPr>
              <a:t>L1 x arm maps</a:t>
            </a:r>
          </a:p>
          <a:p>
            <a:r>
              <a:rPr lang="en-US" sz="2000" dirty="0" err="1">
                <a:solidFill>
                  <a:srgbClr val="00B050"/>
                </a:solidFill>
              </a:rPr>
              <a:t>dRTL</a:t>
            </a:r>
            <a:r>
              <a:rPr lang="en-US" sz="2000" dirty="0">
                <a:solidFill>
                  <a:srgbClr val="00B050"/>
                </a:solidFill>
              </a:rPr>
              <a:t>= 17ppm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37C04-2CB3-B54A-AEAB-137119CBC706}"/>
              </a:ext>
            </a:extLst>
          </p:cNvPr>
          <p:cNvSpPr txBox="1"/>
          <p:nvPr/>
        </p:nvSpPr>
        <p:spPr>
          <a:xfrm>
            <a:off x="6097767" y="3567378"/>
            <a:ext cx="24354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two absorbers 10mW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at 2cm &amp; -2cm</a:t>
            </a:r>
          </a:p>
          <a:p>
            <a:r>
              <a:rPr lang="en-US" sz="2000" dirty="0">
                <a:solidFill>
                  <a:srgbClr val="FF0000"/>
                </a:solidFill>
              </a:rPr>
              <a:t>L1 x arm maps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dRTL</a:t>
            </a:r>
            <a:r>
              <a:rPr lang="en-US" sz="2000" dirty="0">
                <a:solidFill>
                  <a:srgbClr val="FF0000"/>
                </a:solidFill>
              </a:rPr>
              <a:t>= 11ppm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760D8C-7AA6-1F45-98C5-3C71DA854408}"/>
              </a:ext>
            </a:extLst>
          </p:cNvPr>
          <p:cNvSpPr txBox="1"/>
          <p:nvPr/>
        </p:nvSpPr>
        <p:spPr>
          <a:xfrm>
            <a:off x="39331" y="1569064"/>
            <a:ext cx="61591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00B050"/>
                </a:solidFill>
              </a:rPr>
              <a:t>dRTL</a:t>
            </a:r>
            <a:r>
              <a:rPr lang="en-US" sz="1600" dirty="0">
                <a:solidFill>
                  <a:srgbClr val="00B050"/>
                </a:solidFill>
              </a:rPr>
              <a:t> = RTL – RTL0, RTL0 = RTL(without map and absorber) = 48ppm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25A6F3-FF43-1740-AE7A-282747B7D272}"/>
              </a:ext>
            </a:extLst>
          </p:cNvPr>
          <p:cNvSpPr/>
          <p:nvPr/>
        </p:nvSpPr>
        <p:spPr bwMode="auto">
          <a:xfrm>
            <a:off x="1020685" y="4572000"/>
            <a:ext cx="7285115" cy="304800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2696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96D9C-B8AD-014C-8C10-9B8D15F4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374" y="816637"/>
            <a:ext cx="4800600" cy="746773"/>
          </a:xfrm>
        </p:spPr>
        <p:txBody>
          <a:bodyPr/>
          <a:lstStyle/>
          <a:p>
            <a:r>
              <a:rPr lang="en-US" dirty="0"/>
              <a:t>How 1W input is lost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916374-43F6-474C-B0EE-8DA78BF37D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D47E0-2344-A541-9363-6BD46AC9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34" t="16667" r="19091" b="16667"/>
          <a:stretch/>
        </p:blipFill>
        <p:spPr>
          <a:xfrm>
            <a:off x="235736" y="3373433"/>
            <a:ext cx="3696448" cy="304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2B6F07-CFF6-6445-B22C-886CBB185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" y="33541"/>
            <a:ext cx="4576154" cy="323670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1489B-F415-BA43-8779-0BD123A7A7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71" t="5556" r="9646" b="5556"/>
          <a:stretch/>
        </p:blipFill>
        <p:spPr>
          <a:xfrm>
            <a:off x="3891520" y="2127250"/>
            <a:ext cx="5181680" cy="4273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580056-1018-FC45-8742-DD9415921E3E}"/>
              </a:ext>
            </a:extLst>
          </p:cNvPr>
          <p:cNvSpPr txBox="1"/>
          <p:nvPr/>
        </p:nvSpPr>
        <p:spPr>
          <a:xfrm>
            <a:off x="2758821" y="6160121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7942DA-8388-CE48-AA2E-8F4828D5EC89}"/>
              </a:ext>
            </a:extLst>
          </p:cNvPr>
          <p:cNvSpPr txBox="1"/>
          <p:nvPr/>
        </p:nvSpPr>
        <p:spPr>
          <a:xfrm>
            <a:off x="6949497" y="624616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A8F8C-58EA-D446-A5BF-3B9A40519DA6}"/>
              </a:ext>
            </a:extLst>
          </p:cNvPr>
          <p:cNvSpPr txBox="1"/>
          <p:nvPr/>
        </p:nvSpPr>
        <p:spPr>
          <a:xfrm>
            <a:off x="590586" y="5667976"/>
            <a:ext cx="13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8396E1A-1DA9-C94A-9EC6-35F4F789BC37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200" y="5410200"/>
            <a:ext cx="0" cy="302915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493EFA7-663B-DB40-A159-285C517289E5}"/>
              </a:ext>
            </a:extLst>
          </p:cNvPr>
          <p:cNvSpPr txBox="1"/>
          <p:nvPr/>
        </p:nvSpPr>
        <p:spPr>
          <a:xfrm>
            <a:off x="4373937" y="4563417"/>
            <a:ext cx="2786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PRM2→PRM3→BS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BEF023-EF34-7C45-804C-46FD7376EBC5}"/>
              </a:ext>
            </a:extLst>
          </p:cNvPr>
          <p:cNvSpPr txBox="1"/>
          <p:nvPr/>
        </p:nvSpPr>
        <p:spPr>
          <a:xfrm>
            <a:off x="4953830" y="3474679"/>
            <a:ext cx="2666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PRM3→BS→ITMs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D21A0E-9F8A-C04C-B221-701D233B6A5C}"/>
              </a:ext>
            </a:extLst>
          </p:cNvPr>
          <p:cNvSpPr txBox="1"/>
          <p:nvPr/>
        </p:nvSpPr>
        <p:spPr>
          <a:xfrm>
            <a:off x="6949497" y="2434863"/>
            <a:ext cx="2117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BS→ITM→BS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A9E2B9A-3BA1-7147-AAFF-0670E038C2F1}"/>
              </a:ext>
            </a:extLst>
          </p:cNvPr>
          <p:cNvCxnSpPr/>
          <p:nvPr/>
        </p:nvCxnSpPr>
        <p:spPr bwMode="auto">
          <a:xfrm>
            <a:off x="7467600" y="4166495"/>
            <a:ext cx="0" cy="1501481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0736090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B130D-9D32-1644-BDE2-DFF84EEFA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0"/>
            <a:ext cx="7848600" cy="1371600"/>
          </a:xfrm>
        </p:spPr>
        <p:txBody>
          <a:bodyPr/>
          <a:lstStyle/>
          <a:p>
            <a:r>
              <a:rPr lang="en-US" sz="3200" dirty="0"/>
              <a:t>Mirror reflection induces all HOMs</a:t>
            </a:r>
            <a:br>
              <a:rPr lang="en-US" sz="3200" dirty="0"/>
            </a:br>
            <a:r>
              <a:rPr lang="en-US" sz="3200" dirty="0"/>
              <a:t>FP cavity picks up 7</a:t>
            </a:r>
            <a:r>
              <a:rPr lang="en-US" sz="3200" baseline="30000" dirty="0"/>
              <a:t>th</a:t>
            </a:r>
            <a:r>
              <a:rPr lang="en-US" sz="3200" dirty="0"/>
              <a:t> mode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B0836-360D-9546-8116-5FF86BB11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40080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83149E-4959-EC4D-ABFF-1D67C0A2C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91" t="16596" r="19091" b="16596"/>
          <a:stretch/>
        </p:blipFill>
        <p:spPr>
          <a:xfrm>
            <a:off x="4495800" y="2111160"/>
            <a:ext cx="4574894" cy="38205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819BE7B-B284-7F4E-BEB3-A60BAD6AB5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025" y="2404593"/>
            <a:ext cx="1295400" cy="7175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B46A8B7-20EC-964C-A9A6-F9FDD1E2FE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23" t="5556" r="8788" b="5556"/>
          <a:stretch/>
        </p:blipFill>
        <p:spPr>
          <a:xfrm>
            <a:off x="262603" y="2197925"/>
            <a:ext cx="4316087" cy="36469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FD00BE4-92C3-1B41-AF4B-6F68ACA41965}"/>
              </a:ext>
            </a:extLst>
          </p:cNvPr>
          <p:cNvSpPr txBox="1"/>
          <p:nvPr/>
        </p:nvSpPr>
        <p:spPr>
          <a:xfrm>
            <a:off x="1091596" y="1579137"/>
            <a:ext cx="26581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Fig.1 Modes of induced fields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A2DB3E-0902-4840-88D0-C549696DDDD8}"/>
              </a:ext>
            </a:extLst>
          </p:cNvPr>
          <p:cNvSpPr txBox="1"/>
          <p:nvPr/>
        </p:nvSpPr>
        <p:spPr>
          <a:xfrm>
            <a:off x="5237640" y="1579137"/>
            <a:ext cx="3275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Fig.2 Modes of resonating field in FP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B0C1E5-E52B-224B-8EC3-160DA79A2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425" y="2499304"/>
            <a:ext cx="2309788" cy="594704"/>
          </a:xfrm>
          <a:prstGeom prst="rect">
            <a:avLst/>
          </a:prstGeom>
        </p:spPr>
      </p:pic>
      <p:pic>
        <p:nvPicPr>
          <p:cNvPr id="30" name="Content Placeholder 5">
            <a:extLst>
              <a:ext uri="{FF2B5EF4-FFF2-40B4-BE49-F238E27FC236}">
                <a16:creationId xmlns:a16="http://schemas.microsoft.com/office/drawing/2014/main" id="{1A58D995-3B6B-2D46-A5F3-889B4E6388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161249" y="3122143"/>
            <a:ext cx="2087552" cy="161310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02090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93B8-FCC9-AF40-BB74-8940D732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PRG = CC(sum of arm losses)</a:t>
            </a:r>
            <a:br>
              <a:rPr lang="en-US" dirty="0"/>
            </a:br>
            <a:r>
              <a:rPr lang="en-US" sz="2400" dirty="0"/>
              <a:t>one or two point absorbers (</a:t>
            </a:r>
            <a:r>
              <a:rPr lang="en-US" sz="2400" dirty="0" err="1"/>
              <a:t>RoC</a:t>
            </a:r>
            <a:r>
              <a:rPr lang="en-US" sz="2400" dirty="0"/>
              <a:t> unaffected)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69F15A-AD0F-5D41-95EE-B5BD4BAB8E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D85014-F253-8343-9F7C-AE5CFBFE1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600200"/>
            <a:ext cx="6934200" cy="535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374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63B2-24FB-5D4E-B4CC-B3FDFE47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98" y="2133600"/>
            <a:ext cx="2895600" cy="2895600"/>
          </a:xfrm>
        </p:spPr>
        <p:txBody>
          <a:bodyPr/>
          <a:lstStyle/>
          <a:p>
            <a:r>
              <a:rPr lang="en-US" sz="3200" dirty="0"/>
              <a:t>Effect of the </a:t>
            </a:r>
            <a:r>
              <a:rPr lang="en-US" sz="3200" dirty="0" err="1"/>
              <a:t>phasemap</a:t>
            </a:r>
            <a:r>
              <a:rPr lang="en-US" sz="3200" dirty="0"/>
              <a:t> non-uniformity on the loss by the point absorber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8F802-6790-894F-99D1-7EA369811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C4AFF3-1270-374A-9EA2-BFB9B5758C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620" y="0"/>
            <a:ext cx="5753782" cy="44461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AA5AE3-FAC6-4B48-A809-3D0A28F6BED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75459" y="3943476"/>
            <a:ext cx="575378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0308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9849A-B0C7-D342-9B40-895EB81A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of clipping loss and effective </a:t>
            </a:r>
            <a:r>
              <a:rPr lang="en-US" dirty="0" err="1"/>
              <a:t>RoC</a:t>
            </a:r>
            <a:r>
              <a:rPr lang="en-US" dirty="0"/>
              <a:t>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6674AB-1A46-4549-A9E9-5C14441953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7539F-EC36-714C-9268-4D9492BC6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21428"/>
            <a:ext cx="6647329" cy="513657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C1F6A2C-98B5-7949-90D3-F3AA4C462608}"/>
              </a:ext>
            </a:extLst>
          </p:cNvPr>
          <p:cNvCxnSpPr/>
          <p:nvPr/>
        </p:nvCxnSpPr>
        <p:spPr bwMode="auto">
          <a:xfrm flipH="1">
            <a:off x="5334000" y="2882348"/>
            <a:ext cx="914400" cy="6858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114FFB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37D3587-1703-2D4C-9F58-59465436AD58}"/>
              </a:ext>
            </a:extLst>
          </p:cNvPr>
          <p:cNvCxnSpPr>
            <a:cxnSpLocks/>
          </p:cNvCxnSpPr>
          <p:nvPr/>
        </p:nvCxnSpPr>
        <p:spPr bwMode="auto">
          <a:xfrm flipH="1">
            <a:off x="3962400" y="3581400"/>
            <a:ext cx="1066800" cy="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098FA6-2C5A-0947-8B33-502869F93EDA}"/>
              </a:ext>
            </a:extLst>
          </p:cNvPr>
          <p:cNvSpPr txBox="1"/>
          <p:nvPr/>
        </p:nvSpPr>
        <p:spPr>
          <a:xfrm>
            <a:off x="5791200" y="3198167"/>
            <a:ext cx="20305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Clipping effect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DAEA73-0AFA-C940-825D-C8F1B8CECFDD}"/>
              </a:ext>
            </a:extLst>
          </p:cNvPr>
          <p:cNvSpPr txBox="1"/>
          <p:nvPr/>
        </p:nvSpPr>
        <p:spPr>
          <a:xfrm>
            <a:off x="2961852" y="3045767"/>
            <a:ext cx="16962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RoC</a:t>
            </a:r>
            <a:r>
              <a:rPr lang="en-US" dirty="0">
                <a:solidFill>
                  <a:srgbClr val="FF0000"/>
                </a:solidFill>
              </a:rPr>
              <a:t> change</a:t>
            </a:r>
          </a:p>
        </p:txBody>
      </p:sp>
    </p:spTree>
    <p:extLst>
      <p:ext uri="{BB962C8B-B14F-4D97-AF65-F5344CB8AC3E}">
        <p14:creationId xmlns:p14="http://schemas.microsoft.com/office/powerpoint/2010/main" val="37741747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619E2-2D18-0E40-96FE-E8AFDF9C8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Phasemap</a:t>
            </a:r>
            <a:r>
              <a:rPr lang="en-US" dirty="0"/>
              <a:t> vs </a:t>
            </a:r>
            <a:br>
              <a:rPr lang="en-US" dirty="0"/>
            </a:br>
            <a:r>
              <a:rPr lang="en-US" dirty="0"/>
              <a:t>HOM&amp;RTL in FP cavity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04FE99-181B-D34D-BB26-1774A525C8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342438" y="631825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D47C8C-D646-F243-9CEF-FCEE7087B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447800"/>
            <a:ext cx="7180729" cy="554874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7705A58-2863-B642-9533-DFBDD1D2D32E}"/>
              </a:ext>
            </a:extLst>
          </p:cNvPr>
          <p:cNvCxnSpPr>
            <a:cxnSpLocks/>
          </p:cNvCxnSpPr>
          <p:nvPr/>
        </p:nvCxnSpPr>
        <p:spPr bwMode="auto">
          <a:xfrm>
            <a:off x="6019800" y="2886075"/>
            <a:ext cx="0" cy="609600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Donut 13">
            <a:extLst>
              <a:ext uri="{FF2B5EF4-FFF2-40B4-BE49-F238E27FC236}">
                <a16:creationId xmlns:a16="http://schemas.microsoft.com/office/drawing/2014/main" id="{22D62761-8F39-3B4C-BF70-C92B8E48462F}"/>
              </a:ext>
            </a:extLst>
          </p:cNvPr>
          <p:cNvSpPr/>
          <p:nvPr/>
        </p:nvSpPr>
        <p:spPr bwMode="auto">
          <a:xfrm>
            <a:off x="6124575" y="2886075"/>
            <a:ext cx="171450" cy="171450"/>
          </a:xfrm>
          <a:prstGeom prst="donut">
            <a:avLst>
              <a:gd name="adj" fmla="val 926"/>
            </a:avLst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7" name="Donut 16">
            <a:extLst>
              <a:ext uri="{FF2B5EF4-FFF2-40B4-BE49-F238E27FC236}">
                <a16:creationId xmlns:a16="http://schemas.microsoft.com/office/drawing/2014/main" id="{61CA054F-E6DB-A447-83ED-8D31C4505BCC}"/>
              </a:ext>
            </a:extLst>
          </p:cNvPr>
          <p:cNvSpPr/>
          <p:nvPr/>
        </p:nvSpPr>
        <p:spPr bwMode="auto">
          <a:xfrm>
            <a:off x="6134100" y="3467100"/>
            <a:ext cx="171450" cy="171450"/>
          </a:xfrm>
          <a:prstGeom prst="donut">
            <a:avLst>
              <a:gd name="adj" fmla="val 926"/>
            </a:avLst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65049E-5EB1-FF46-8913-A84AE27FE166}"/>
              </a:ext>
            </a:extLst>
          </p:cNvPr>
          <p:cNvSpPr txBox="1"/>
          <p:nvPr/>
        </p:nvSpPr>
        <p:spPr>
          <a:xfrm>
            <a:off x="4167408" y="2886075"/>
            <a:ext cx="2028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Reduction of loss due to 7</a:t>
            </a:r>
            <a:r>
              <a:rPr lang="en-US" sz="1800" baseline="30000" dirty="0"/>
              <a:t>th</a:t>
            </a:r>
            <a:r>
              <a:rPr lang="en-US" sz="1800" dirty="0"/>
              <a:t> mode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6DA2EC-E95B-4D4E-9B87-4EA53095F3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382" b="5019"/>
          <a:stretch/>
        </p:blipFill>
        <p:spPr>
          <a:xfrm>
            <a:off x="-136385" y="1676400"/>
            <a:ext cx="2742428" cy="22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03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A950-9916-7040-A34E-D2963F10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318" y="80665"/>
            <a:ext cx="5334000" cy="1371600"/>
          </a:xfrm>
        </p:spPr>
        <p:txBody>
          <a:bodyPr/>
          <a:lstStyle/>
          <a:p>
            <a:r>
              <a:rPr lang="en-US" dirty="0"/>
              <a:t>Effect of fall off on PRG</a:t>
            </a:r>
            <a:br>
              <a:rPr lang="en-US" dirty="0"/>
            </a:br>
            <a:r>
              <a:rPr lang="en-US" dirty="0"/>
              <a:t>with ETM15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B2443A-8150-3044-AFF3-6E50DFFD4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93" t="15517" r="18025" b="17242"/>
          <a:stretch/>
        </p:blipFill>
        <p:spPr>
          <a:xfrm>
            <a:off x="2590800" y="1600200"/>
            <a:ext cx="6438900" cy="512483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33789-4A57-7541-A424-4E5DE562B4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571038" y="6318250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67586-B4BB-DC4F-84E1-F5744118798E}"/>
              </a:ext>
            </a:extLst>
          </p:cNvPr>
          <p:cNvSpPr txBox="1"/>
          <p:nvPr/>
        </p:nvSpPr>
        <p:spPr>
          <a:xfrm>
            <a:off x="6230312" y="2494222"/>
            <a:ext cx="2884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 fall off at the 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0C617-A9A9-3641-85C1-2B606A2A9971}"/>
              </a:ext>
            </a:extLst>
          </p:cNvPr>
          <p:cNvSpPr txBox="1"/>
          <p:nvPr/>
        </p:nvSpPr>
        <p:spPr>
          <a:xfrm>
            <a:off x="3447089" y="2680988"/>
            <a:ext cx="2707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As built with fall off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3AE535-E737-EB46-9192-3026066AD61C}"/>
              </a:ext>
            </a:extLst>
          </p:cNvPr>
          <p:cNvSpPr txBox="1"/>
          <p:nvPr/>
        </p:nvSpPr>
        <p:spPr>
          <a:xfrm>
            <a:off x="5151026" y="5726449"/>
            <a:ext cx="3413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Double fall off at the edge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6EE3DD-BB1D-764B-8B54-1BCF54B8B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9001" y="140644"/>
            <a:ext cx="3269402" cy="2526356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213F8B1-2287-9245-AC3A-C1400C9EFB7E}"/>
              </a:ext>
            </a:extLst>
          </p:cNvPr>
          <p:cNvCxnSpPr>
            <a:cxnSpLocks/>
          </p:cNvCxnSpPr>
          <p:nvPr/>
        </p:nvCxnSpPr>
        <p:spPr bwMode="auto">
          <a:xfrm flipH="1">
            <a:off x="6553200" y="2955887"/>
            <a:ext cx="304800" cy="172778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F0FA01C-677D-5C4C-9DA0-8E059539A0FA}"/>
              </a:ext>
            </a:extLst>
          </p:cNvPr>
          <p:cNvCxnSpPr>
            <a:cxnSpLocks/>
          </p:cNvCxnSpPr>
          <p:nvPr/>
        </p:nvCxnSpPr>
        <p:spPr bwMode="auto">
          <a:xfrm>
            <a:off x="5562600" y="3128665"/>
            <a:ext cx="914400" cy="300335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6B52F7E-3420-7C45-822D-BB2C3BA7383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77000" y="3902114"/>
            <a:ext cx="1371600" cy="1812886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432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53F9B47-5BE6-D340-99F8-E326B81E1B84}"/>
              </a:ext>
            </a:extLst>
          </p:cNvPr>
          <p:cNvCxnSpPr/>
          <p:nvPr/>
        </p:nvCxnSpPr>
        <p:spPr bwMode="auto">
          <a:xfrm flipH="1" flipV="1">
            <a:off x="2743200" y="1403822"/>
            <a:ext cx="1066800" cy="1321232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7C0B655-D10E-014B-8CEB-F8B6FDA232D5}"/>
              </a:ext>
            </a:extLst>
          </p:cNvPr>
          <p:cNvCxnSpPr>
            <a:cxnSpLocks/>
            <a:stCxn id="7" idx="1"/>
          </p:cNvCxnSpPr>
          <p:nvPr/>
        </p:nvCxnSpPr>
        <p:spPr bwMode="auto">
          <a:xfrm flipH="1" flipV="1">
            <a:off x="2819400" y="1090364"/>
            <a:ext cx="3410912" cy="1634691"/>
          </a:xfrm>
          <a:prstGeom prst="straightConnector1">
            <a:avLst/>
          </a:prstGeom>
          <a:solidFill>
            <a:srgbClr val="D49FFF"/>
          </a:solidFill>
          <a:ln w="12700" cap="flat" cmpd="sng" algn="ctr">
            <a:solidFill>
              <a:srgbClr val="00B050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184848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BEC1C-E8A5-ED45-AAA8-E0FA6D9BD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0"/>
            <a:ext cx="7696200" cy="1371600"/>
          </a:xfrm>
        </p:spPr>
        <p:txBody>
          <a:bodyPr/>
          <a:lstStyle/>
          <a:p>
            <a:r>
              <a:rPr lang="en-US" dirty="0"/>
              <a:t>Test mass </a:t>
            </a:r>
            <a:r>
              <a:rPr lang="en-US" dirty="0" err="1"/>
              <a:t>phasemaps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reduces excess RTL by 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5C58F-9B5C-2546-99EA-3F0A4ADFB0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0838" y="6309496"/>
            <a:ext cx="312737" cy="317500"/>
          </a:xfrm>
        </p:spPr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4F3E3-FF91-AD48-A976-C83B18B11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24000"/>
            <a:ext cx="7112440" cy="54959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488CEC-4DF5-864E-959A-D6077FD7717B}"/>
              </a:ext>
            </a:extLst>
          </p:cNvPr>
          <p:cNvSpPr txBox="1"/>
          <p:nvPr/>
        </p:nvSpPr>
        <p:spPr>
          <a:xfrm>
            <a:off x="6555708" y="5401446"/>
            <a:ext cx="216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50mW w/o map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C91B93-52AD-6F4F-972C-8760FF62D717}"/>
              </a:ext>
            </a:extLst>
          </p:cNvPr>
          <p:cNvSpPr txBox="1"/>
          <p:nvPr/>
        </p:nvSpPr>
        <p:spPr>
          <a:xfrm>
            <a:off x="3810000" y="5706246"/>
            <a:ext cx="21604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50mW w/o map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E641AE-7D21-554F-B338-F4C871965003}"/>
              </a:ext>
            </a:extLst>
          </p:cNvPr>
          <p:cNvSpPr txBox="1"/>
          <p:nvPr/>
        </p:nvSpPr>
        <p:spPr>
          <a:xfrm>
            <a:off x="6649808" y="58478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2C8E601C-3737-C841-BFC6-274B88F94834}"/>
              </a:ext>
            </a:extLst>
          </p:cNvPr>
          <p:cNvSpPr/>
          <p:nvPr/>
        </p:nvSpPr>
        <p:spPr bwMode="auto">
          <a:xfrm>
            <a:off x="5663023" y="5632278"/>
            <a:ext cx="225238" cy="215553"/>
          </a:xfrm>
          <a:prstGeom prst="frame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114FFB"/>
              </a:solidFill>
              <a:effectLst/>
              <a:latin typeface="Times New Roman" charset="0"/>
              <a:ea typeface="ヒラギノ明朝 ProN W3" charset="-128"/>
              <a:cs typeface="ヒラギノ明朝 ProN W3" charset="-128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317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8B24-1E2A-BD45-ADBF-2C37D275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6AD3C-C958-6847-8D2D-E8230D959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DE525-5C56-1F45-ADD1-E864F968D9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71D854-2B37-F34D-B850-E2BACB9FDF0A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80186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114FFB"/>
      </a:dk1>
      <a:lt1>
        <a:srgbClr val="FFFFFF"/>
      </a:lt1>
      <a:dk2>
        <a:srgbClr val="000000"/>
      </a:dk2>
      <a:lt2>
        <a:srgbClr val="808080"/>
      </a:lt2>
      <a:accent1>
        <a:srgbClr val="D49FFF"/>
      </a:accent1>
      <a:accent2>
        <a:srgbClr val="333399"/>
      </a:accent2>
      <a:accent3>
        <a:srgbClr val="FFFFFF"/>
      </a:accent3>
      <a:accent4>
        <a:srgbClr val="0D42D6"/>
      </a:accent4>
      <a:accent5>
        <a:srgbClr val="E6CDF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ヒラギノ角ゴ ProN W3"/>
        <a:cs typeface="ヒラギノ角ゴ ProN W3"/>
      </a:majorFont>
      <a:minorFont>
        <a:latin typeface="Helvetica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49FFF"/>
        </a:solidFill>
        <a:ln w="12700" cap="flat" cmpd="sng" algn="ctr">
          <a:solidFill>
            <a:srgbClr val="114FF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114FFB"/>
            </a:solidFill>
            <a:effectLst/>
            <a:latin typeface="Times New Roman" charset="0"/>
            <a:ea typeface="ヒラギノ明朝 ProN W3" charset="-128"/>
            <a:cs typeface="ヒラギノ明朝 ProN W3" charset="-128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48884</TotalTime>
  <Pages>0</Pages>
  <Words>468</Words>
  <Characters>0</Characters>
  <Application>Microsoft Macintosh PowerPoint</Application>
  <PresentationFormat>On-screen Show (4:3)</PresentationFormat>
  <Lines>0</Lines>
  <Paragraphs>93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Helvetica</vt:lpstr>
      <vt:lpstr>Monotype Sorts</vt:lpstr>
      <vt:lpstr>Times New Roman</vt:lpstr>
      <vt:lpstr>Wingdings</vt:lpstr>
      <vt:lpstr>Title &amp; Bullets</vt:lpstr>
      <vt:lpstr>Cause and effect of  point absorbers on test masses</vt:lpstr>
      <vt:lpstr>Mirror reflection induces all HOMs FP cavity picks up 7th mode</vt:lpstr>
      <vt:lpstr>PRG = CC(sum of arm losses) one or two point absorbers (RoC unaffected)</vt:lpstr>
      <vt:lpstr>Effect of the phasemap non-uniformity on the loss by the point absorber</vt:lpstr>
      <vt:lpstr>Effects of clipping loss and effective RoC change</vt:lpstr>
      <vt:lpstr>Phasemap vs  HOM&amp;RTL in FP cavity</vt:lpstr>
      <vt:lpstr>Effect of fall off on PRG with ETM15</vt:lpstr>
      <vt:lpstr>Test mass phasemaps  reduces excess RTL by PA</vt:lpstr>
      <vt:lpstr>Extra</vt:lpstr>
      <vt:lpstr>Absorber location dependence first peak of LG(3,1) is at 2cm</vt:lpstr>
      <vt:lpstr>PRG vs CD same sets as RTL vs PRG</vt:lpstr>
      <vt:lpstr>PRG vs HOM same sets as RTL vs PRG</vt:lpstr>
      <vt:lpstr>PRG vs 7th mode same sets as RTL vs PRG</vt:lpstr>
      <vt:lpstr>RTL vs HG7 fraction same sets as RTL vs PRG</vt:lpstr>
      <vt:lpstr>Effect of the difference of  clipping losses on ITM and ETM</vt:lpstr>
      <vt:lpstr>dE = E-TEM00 on ITM&amp;ETM</vt:lpstr>
      <vt:lpstr>How 1W input is lost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Gary H. Sanders</dc:creator>
  <cp:keywords/>
  <dc:description/>
  <cp:lastModifiedBy>Yamamoto, Hiroaki</cp:lastModifiedBy>
  <cp:revision>1010</cp:revision>
  <cp:lastPrinted>2019-04-08T21:29:11Z</cp:lastPrinted>
  <dcterms:created xsi:type="dcterms:W3CDTF">2010-10-20T22:04:27Z</dcterms:created>
  <dcterms:modified xsi:type="dcterms:W3CDTF">2020-02-26T17:55:48Z</dcterms:modified>
</cp:coreProperties>
</file>