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64" r:id="rId4"/>
    <p:sldId id="257" r:id="rId5"/>
    <p:sldId id="258" r:id="rId6"/>
    <p:sldId id="263" r:id="rId7"/>
    <p:sldId id="261" r:id="rId8"/>
    <p:sldId id="260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/>
    <p:restoredTop sz="94712"/>
  </p:normalViewPr>
  <p:slideViewPr>
    <p:cSldViewPr snapToGrid="0" snapToObjects="1">
      <p:cViewPr>
        <p:scale>
          <a:sx n="102" d="100"/>
          <a:sy n="102" d="100"/>
        </p:scale>
        <p:origin x="176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579BC-89A7-2F41-9B78-CFDFB1EC2770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1CCDA-E7BC-3E46-AE6F-82E6F375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2B12-BA84-994A-92A7-CD23FA735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5BC09-F4A8-F44B-9FB9-150602180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1C06F-DA87-7943-A112-081B6AF0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24C-21F3-7744-B2B1-3C99369726B2}" type="datetime1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4D7DD-4621-8A4E-B1C1-BA65B81E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84142-D5F7-904A-A182-40C4868C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BBFF2-A1E2-8F44-975E-E67B0226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82151-8925-3740-87A7-5EFED480D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F1C6C-205F-174B-B02B-78AF4DAB4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357-252B-444A-A22D-0104AA365994}" type="datetime1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921B2-4891-6946-ABC6-04EB3270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146ED-F3F1-CB42-AF08-A1847114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2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95BD8D-EE60-674F-BF1E-95DA8A0C1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35FD7-C912-7845-BB1A-2D72A7890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87C1F-6507-2E41-990D-6AFBAFC5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2643-1EFC-6C4D-9AFC-BF7D100BA9F1}" type="datetime1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9A513-16DB-9B44-AD84-6AFF1A1C8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07183-274B-844B-9C8A-C1D120FCC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5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C117-1629-DF47-AF80-E7A9200C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9B612-AA42-4647-A1AF-4B874E56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DB004-7E86-2F4C-A1A7-44C3FCB3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621-EAC4-4A47-A176-3DF74BF17C39}" type="datetime1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0D4F6-E384-8943-B280-48B9D839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8E5D3-9C27-B640-BC87-9B9F7607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4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95D5-CE66-D941-8744-682E4DE6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4222B-8C27-234F-A286-7F1910115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C7ED-4395-C443-A429-7BA772E4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727E-0B4E-2343-9A48-A5AA7E23D553}" type="datetime1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2FB8F-B4C1-EF42-BF6E-06E43488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48E01-4046-E54F-8A89-3AA852A7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1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9E2D-1DAE-074D-A41F-18273650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8D45-1CC7-1749-8FDD-554BB8CCD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72AE4-C724-AF41-8DFC-CCD824DC4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390DE-9B2F-8A4F-87EB-C98F1990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0747-EE5A-4441-AD56-2109774BFF7B}" type="datetime1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2C28C-915B-8C43-BF62-CD187124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53AB2-5E2A-8544-832F-E9391259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1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B41A-9A04-7C48-B503-F2475249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7D4DA-87D1-644C-8DF2-6A69D483D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42C86-FC3E-7D4D-9946-BDB082BFC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719CA-C894-7546-ACFC-6BF412BA01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32524-E754-5C4D-BDFA-A9D53C60E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BE25F4-D2BA-F647-B866-FE89FE62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57-CD7D-A34C-9058-E14229933087}" type="datetime1">
              <a:rPr lang="en-US" smtClean="0"/>
              <a:t>2/24/20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AD8189-2640-3344-A6F4-FF405D99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D30FF9-2FD9-F641-A6F1-0931BDEE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73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6169-D4A3-5D48-8586-DA00FE91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CC68E-FC3B-604B-9C1F-CE366D1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72D9-6E83-AA40-BC05-3DA78BE1CFA6}" type="datetime1">
              <a:rPr lang="en-US" smtClean="0"/>
              <a:t>2/24/20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8C3FF-67E0-6847-B5F2-91C1D0F9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7705F-E491-E04F-A920-4E0A00BF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4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42CD3E-CF18-4C48-83E4-A4DDA40D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61DC-5202-4047-8ECC-D9D49F400E98}" type="datetime1">
              <a:rPr lang="en-US" smtClean="0"/>
              <a:t>2/24/20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8EB37-03BB-0E41-8BAC-E8C15545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A58CC-0482-6D4A-ADFE-273D5C7A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18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728F-2FEB-AC4F-931A-7A7E25CB4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5043C-1B27-9642-A165-EA40E344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DC9CF-C025-4D4D-9335-182B34AC8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BD361-39DB-2C42-8886-532591F9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98B3-8FA5-C443-9583-D7F4C1BDEDA8}" type="datetime1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4FB4B-AC85-594D-A896-1B26E07A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B163A-C498-3141-A32F-2EABEAAC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3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1974-1BC6-A949-8AA9-BB2B6880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D7FCC4-035C-3445-9A57-4BC3B435B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A6F1B-CAA0-1B4B-A154-755B142EC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E1F02-C7BB-524E-BB61-99FC195B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5AE3-7B14-B248-A469-98CF9C1D73F9}" type="datetime1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18CB3-A4AD-7F40-AA79-D7F6AA62D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C027B-06E1-0E45-86D2-9A18D118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45A55-9458-F64A-95C8-299BC720B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5F0DE-EB36-3942-99B9-3670ABC4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89F49-5378-E84D-BC62-169EB9EB4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511-8018-CD40-A0E1-12C5DA1829BB}" type="datetime1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DEE8-B2C3-5244-81D2-C83FC48DB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G1902383-v1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972F5-EAD4-4244-8C49-ADB31B055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FCE1-1C5B-E141-8F2E-51065976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9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6CB4-9EEA-A043-9662-4FED753F08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Absorption Test</a:t>
            </a:r>
            <a:br>
              <a:rPr lang="en-US" dirty="0"/>
            </a:br>
            <a:r>
              <a:rPr lang="en-US" sz="4000" dirty="0"/>
              <a:t>ITM03/11 Witness sample</a:t>
            </a:r>
            <a:br>
              <a:rPr lang="en-US" sz="4000" dirty="0"/>
            </a:br>
            <a:r>
              <a:rPr lang="en-US" sz="4000" dirty="0"/>
              <a:t>SN1549 </a:t>
            </a:r>
            <a:br>
              <a:rPr lang="en-US" dirty="0"/>
            </a:br>
            <a:r>
              <a:rPr lang="en-US" sz="4000" dirty="0"/>
              <a:t>LMA Run Reference C13074/13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31A19-76F3-7944-A57B-F8F2EC1B84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Microscopy/absorption test/Microscopy</a:t>
            </a:r>
          </a:p>
          <a:p>
            <a:r>
              <a:rPr lang="en-US" dirty="0"/>
              <a:t>Billingsley/Zhang</a:t>
            </a:r>
          </a:p>
          <a:p>
            <a:r>
              <a:rPr lang="en-US" dirty="0"/>
              <a:t>December 2019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E3A2B-6A74-A344-B3EB-EE8C6362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F73AE-EF07-6045-A006-ED4C7A83D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8C774-FF7E-C544-8F27-DE5E855E9CD4}"/>
              </a:ext>
            </a:extLst>
          </p:cNvPr>
          <p:cNvSpPr txBox="1"/>
          <p:nvPr/>
        </p:nvSpPr>
        <p:spPr>
          <a:xfrm>
            <a:off x="6526060" y="6488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2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2752E-F69C-114C-9E4D-C67B9492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G2000212 for micromachining tests.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48B9-0F52-EB48-B630-34FB6E6F0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55473" cy="4351338"/>
          </a:xfrm>
        </p:spPr>
        <p:txBody>
          <a:bodyPr/>
          <a:lstStyle/>
          <a:p>
            <a:r>
              <a:rPr lang="en-US" dirty="0"/>
              <a:t>Absorber Before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Absorber after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AC1C4-3F59-B446-84DF-68EA9117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4FE3D-690C-5D41-8D7F-AF1D99EB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6BB6E-07AA-CF44-AF31-FF3174634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510" y="1776611"/>
            <a:ext cx="6363561" cy="4449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2DBC-0F70-AE4A-AAC4-E4501E79C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36" y="2382981"/>
            <a:ext cx="3404105" cy="25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7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398E-9CD0-3E41-A0BC-259B40BF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79893"/>
          </a:xfrm>
        </p:spPr>
        <p:txBody>
          <a:bodyPr>
            <a:normAutofit/>
          </a:bodyPr>
          <a:lstStyle/>
          <a:p>
            <a:r>
              <a:rPr lang="en-US" dirty="0"/>
              <a:t>Keyence images post ablation on the next slides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For comparison – do we need a Leica confocal microscope to determine success?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B48D2-0539-3449-856C-B4A5F0B8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B0E0A-5B11-AF44-8092-4630A562A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4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E01E-2BE2-3F43-9F65-6EAC38AE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FA1B5E4-CB51-DE4C-BA46-BE5CD1182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610" y="105929"/>
            <a:ext cx="8820727" cy="661554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6471B-1E19-1C46-9957-D3454286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424AC-A1C7-8743-9402-69149702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5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6202-6D18-6342-8A15-F9C55BCC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found near the arrow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44CB40-3F87-724E-9573-2A09FEC5D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1847850"/>
            <a:ext cx="5801784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6E470-04CC-D14E-AC9B-E5F9366F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E47A3-72F0-5143-A4D2-7BEC0627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AB824-2A59-E04C-95B2-DB4F60370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2" y="1748722"/>
            <a:ext cx="6143504" cy="46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5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FA47-A7B9-E246-BF52-FBB44DE86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08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Large spot found in the zone where the absorber was.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85BD6-432E-2040-AC2C-773181A9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739EC-63E8-234A-BCA5-A69442E1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44F5C-0BE8-0747-B9F4-39C2428C6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65" t="18916" r="19324" b="26516"/>
          <a:stretch/>
        </p:blipFill>
        <p:spPr>
          <a:xfrm>
            <a:off x="509286" y="1398025"/>
            <a:ext cx="5787343" cy="448627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5766A0-82F1-804E-A5DA-1087EA1C1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44698" t="19603" r="23219" b="44543"/>
          <a:stretch/>
        </p:blipFill>
        <p:spPr>
          <a:xfrm>
            <a:off x="6296629" y="1398025"/>
            <a:ext cx="5352576" cy="4486275"/>
          </a:xfrm>
        </p:spPr>
      </p:pic>
    </p:spTree>
    <p:extLst>
      <p:ext uri="{BB962C8B-B14F-4D97-AF65-F5344CB8AC3E}">
        <p14:creationId xmlns:p14="http://schemas.microsoft.com/office/powerpoint/2010/main" val="170699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A3C21-318C-8546-9FBE-622E3366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21.67 µm green dots, 22.16µm horizontal on Keyence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1A9ED-E8D5-7D4B-8530-3AA3B2C28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E65A-088E-144D-ADFB-A896925F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C4CB7-D1C4-4848-A243-690ED5E2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42143-8ED8-5944-85C3-3158FADF5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280" y="1753496"/>
            <a:ext cx="5097520" cy="4423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2D76C-ED3B-7D4C-A5B7-C02CACF82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5" t="18916" r="19324" b="26516"/>
          <a:stretch/>
        </p:blipFill>
        <p:spPr>
          <a:xfrm>
            <a:off x="308657" y="1722091"/>
            <a:ext cx="5787343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89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5409-0119-5E4B-B487-AC91F9B1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587"/>
          </a:xfrm>
        </p:spPr>
        <p:txBody>
          <a:bodyPr/>
          <a:lstStyle/>
          <a:p>
            <a:r>
              <a:rPr lang="en-US" sz="4000" dirty="0"/>
              <a:t>No surrounding scatter appears in dark field view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1952BE-B606-D148-BFE9-8B098A60E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742" y="1064712"/>
            <a:ext cx="7798642" cy="584898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0BFE6-EB8A-FD42-BE84-2E2B028E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AB288-4449-214B-8CE6-DBFBE424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5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CBDD0-46B8-264D-8874-6C94AE52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68554" cy="5813425"/>
          </a:xfrm>
        </p:spPr>
        <p:txBody>
          <a:bodyPr>
            <a:normAutofit/>
          </a:bodyPr>
          <a:lstStyle/>
          <a:p>
            <a:r>
              <a:rPr lang="en-US" sz="2400" dirty="0"/>
              <a:t>HR ITM03/11</a:t>
            </a:r>
            <a:br>
              <a:rPr lang="en-US" sz="2400" dirty="0"/>
            </a:br>
            <a:r>
              <a:rPr lang="en-US" sz="2400" b="1" dirty="0"/>
              <a:t>Absorber is located in the large circle.</a:t>
            </a:r>
            <a:br>
              <a:rPr lang="en-US" sz="2400" dirty="0"/>
            </a:br>
            <a:r>
              <a:rPr lang="en-US" sz="2400" dirty="0"/>
              <a:t>Non-absorber in the small circle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Image S1, Arrow down.</a:t>
            </a:r>
            <a:br>
              <a:rPr lang="en-US" sz="2400" dirty="0"/>
            </a:br>
            <a:r>
              <a:rPr lang="en-US" sz="2400" dirty="0"/>
              <a:t>SN1549 </a:t>
            </a:r>
            <a:br>
              <a:rPr lang="en-US" sz="2400" dirty="0"/>
            </a:br>
            <a:r>
              <a:rPr lang="en-US" sz="2400" dirty="0"/>
              <a:t>LMA ref C13074/13 </a:t>
            </a:r>
            <a:br>
              <a:rPr lang="en-US" sz="2400" dirty="0"/>
            </a:br>
            <a:r>
              <a:rPr lang="en-US" sz="2400" dirty="0"/>
              <a:t>We believe the /13 refers to the position in the coating chamber.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Text is on the container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DB4EE7-99DE-064F-BE7F-35A257F45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27" t="8604" r="24805" b="2263"/>
          <a:stretch/>
        </p:blipFill>
        <p:spPr>
          <a:xfrm rot="10800000">
            <a:off x="5808050" y="468054"/>
            <a:ext cx="5699749" cy="5919537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6D77B-7759-EA49-9342-B5F1269C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50B7B-BF00-6C4C-830E-B8BE5A23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0E2F-E209-7E41-A65F-C7B74884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602" y="365125"/>
            <a:ext cx="4131197" cy="1325563"/>
          </a:xfrm>
        </p:spPr>
        <p:txBody>
          <a:bodyPr/>
          <a:lstStyle/>
          <a:p>
            <a:r>
              <a:rPr lang="en-US" dirty="0"/>
              <a:t>Image arrow at -Y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35FA2-2204-8E40-A25A-5C6DCA32B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2DB50-7D78-4648-AF43-0BCA8482C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39" y="0"/>
            <a:ext cx="665996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03861-F424-3D47-9097-DBF9D40D7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032" y="4118819"/>
            <a:ext cx="4813597" cy="255977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210B0-3909-6141-86E9-1C90D07C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270FD-E346-564E-97C4-AAEF7151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9B6B6-226F-6542-A4DB-B49F1897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54078" cy="472273"/>
          </a:xfrm>
        </p:spPr>
        <p:txBody>
          <a:bodyPr anchor="t">
            <a:normAutofit fontScale="90000"/>
          </a:bodyPr>
          <a:lstStyle/>
          <a:p>
            <a:r>
              <a:rPr lang="en-US" sz="2800" dirty="0"/>
              <a:t>Close up of absorber circle/position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8ED0F-BB24-B347-B64B-CCC168DBE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148488" y="837397"/>
            <a:ext cx="7863840" cy="5897881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5529A1-1930-3347-BFEB-150C13B2BC03}"/>
              </a:ext>
            </a:extLst>
          </p:cNvPr>
          <p:cNvCxnSpPr>
            <a:cxnSpLocks/>
          </p:cNvCxnSpPr>
          <p:nvPr/>
        </p:nvCxnSpPr>
        <p:spPr>
          <a:xfrm>
            <a:off x="2980055" y="4128750"/>
            <a:ext cx="4966635" cy="0"/>
          </a:xfrm>
          <a:prstGeom prst="straightConnector1">
            <a:avLst/>
          </a:prstGeom>
          <a:ln w="2857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E014E1E-A7F2-794B-900B-2DE3A216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ADCD34-9DBA-A34F-B429-F8C63CEB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6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1886-414F-B34D-BBB5-14F474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Absorber ~13 µm long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DAD62-6741-7542-AA9F-3F1B70460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BABF4-5AAD-E442-914E-E9593820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2E68B-CCEF-8A49-9A6D-D7708FBD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D159-E4F3-2341-9AAA-4F15AE8D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2475"/>
          </a:xfrm>
        </p:spPr>
        <p:txBody>
          <a:bodyPr>
            <a:normAutofit/>
          </a:bodyPr>
          <a:lstStyle/>
          <a:p>
            <a:r>
              <a:rPr lang="en-US" dirty="0"/>
              <a:t>Many other things not absorbing</a:t>
            </a:r>
            <a:br>
              <a:rPr lang="en-US" dirty="0"/>
            </a:br>
            <a:r>
              <a:rPr lang="en-US" dirty="0"/>
              <a:t>Following are images of things in the scan area that did not register as absorbing.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0E106-1D90-3D4B-9238-D14A0D85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DC1C2-12DD-434B-894C-F275D3A5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58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35DA-4A14-C043-BC64-A387288D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the “bubble” non-absorber inside the smaller circle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29121A-B1C2-6C46-A3BD-43DB4243F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65" r="9434"/>
          <a:stretch/>
        </p:blipFill>
        <p:spPr>
          <a:xfrm>
            <a:off x="3819646" y="1825625"/>
            <a:ext cx="4629873" cy="43513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C71D6E-1E04-2C4E-A4E6-07218F2BDB68}"/>
              </a:ext>
            </a:extLst>
          </p:cNvPr>
          <p:cNvCxnSpPr>
            <a:cxnSpLocks/>
          </p:cNvCxnSpPr>
          <p:nvPr/>
        </p:nvCxnSpPr>
        <p:spPr>
          <a:xfrm>
            <a:off x="1452197" y="4267647"/>
            <a:ext cx="4966635" cy="0"/>
          </a:xfrm>
          <a:prstGeom prst="straightConnector1">
            <a:avLst/>
          </a:prstGeom>
          <a:ln w="2857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9413F1-204F-1D4C-B027-C7646A38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E4EBA1-CB70-754A-ABEB-DD02D86D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64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0789-E585-B042-9B01-D989B843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absorbing roughly 25 µm long no change in appearance before/after Abs. scan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D0BD44-6D97-3340-9BAA-2D477EE77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93FEC-CB92-264C-AE96-84F70436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88538-5596-C54A-8E7B-5763996A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0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2F32-3F15-664D-BFC7-855B0C71C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Absorbing.  Roughly 10µm long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6324DE-9FAC-9E41-9FEF-D9F86EBF4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91265-F432-7E47-940A-E3FC9693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G1902383-v1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598E5-A835-F945-9D20-EB8C6E62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FCE1-1C5B-E141-8F2E-5106597685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33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249</Words>
  <Application>Microsoft Macintosh PowerPoint</Application>
  <PresentationFormat>Widescreen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Absorption Test ITM03/11 Witness sample SN1549  LMA Run Reference C13074/13</vt:lpstr>
      <vt:lpstr>HR ITM03/11 Absorber is located in the large circle. Non-absorber in the small circle  Image S1, Arrow down. SN1549  LMA ref C13074/13  We believe the /13 refers to the position in the coating chamber.  Text is on the container</vt:lpstr>
      <vt:lpstr>Image arrow at -Y</vt:lpstr>
      <vt:lpstr>Close up of absorber circle/position</vt:lpstr>
      <vt:lpstr>Absorber ~13 µm long</vt:lpstr>
      <vt:lpstr>Many other things not absorbing Following are images of things in the scan area that did not register as absorbing.</vt:lpstr>
      <vt:lpstr>Location of the “bubble” non-absorber inside the smaller circle</vt:lpstr>
      <vt:lpstr>Non absorbing roughly 25 µm long no change in appearance before/after Abs. scan</vt:lpstr>
      <vt:lpstr>Non Absorbing.  Roughly 10µm long</vt:lpstr>
      <vt:lpstr>See G2000212 for micromachining tests.</vt:lpstr>
      <vt:lpstr>Keyence images post ablation on the next slides  For comparison – do we need a Leica confocal microscope to determine success?</vt:lpstr>
      <vt:lpstr>PowerPoint Presentation</vt:lpstr>
      <vt:lpstr>Also found near the arrow</vt:lpstr>
      <vt:lpstr>Large spot found in the zone where the absorber was.</vt:lpstr>
      <vt:lpstr>21.67 µm green dots, 22.16µm horizontal on Keyence</vt:lpstr>
      <vt:lpstr>No surrounding scatter appears in dark field view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ITM03/11 Witness sample SN1549</dc:title>
  <dc:creator>Billingsley, GariLynn</dc:creator>
  <cp:lastModifiedBy>Billingsley, GariLynn</cp:lastModifiedBy>
  <cp:revision>13</cp:revision>
  <cp:lastPrinted>2020-02-24T17:53:54Z</cp:lastPrinted>
  <dcterms:created xsi:type="dcterms:W3CDTF">2019-12-20T16:43:55Z</dcterms:created>
  <dcterms:modified xsi:type="dcterms:W3CDTF">2020-02-24T19:23:58Z</dcterms:modified>
</cp:coreProperties>
</file>