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302" r:id="rId2"/>
    <p:sldId id="321" r:id="rId3"/>
    <p:sldId id="333" r:id="rId4"/>
    <p:sldId id="409" r:id="rId5"/>
    <p:sldId id="435" r:id="rId6"/>
    <p:sldId id="344" r:id="rId7"/>
    <p:sldId id="349" r:id="rId8"/>
    <p:sldId id="436" r:id="rId9"/>
    <p:sldId id="346" r:id="rId10"/>
    <p:sldId id="437" r:id="rId11"/>
    <p:sldId id="345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438" r:id="rId21"/>
    <p:sldId id="388" r:id="rId22"/>
    <p:sldId id="386" r:id="rId23"/>
    <p:sldId id="389" r:id="rId24"/>
    <p:sldId id="442" r:id="rId25"/>
    <p:sldId id="439" r:id="rId26"/>
    <p:sldId id="440" r:id="rId27"/>
    <p:sldId id="347" r:id="rId28"/>
    <p:sldId id="441" r:id="rId29"/>
    <p:sldId id="398" r:id="rId30"/>
    <p:sldId id="429" r:id="rId31"/>
    <p:sldId id="390" r:id="rId32"/>
    <p:sldId id="430" r:id="rId33"/>
    <p:sldId id="431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0"/>
    <p:restoredTop sz="96047" autoAdjust="0"/>
  </p:normalViewPr>
  <p:slideViewPr>
    <p:cSldViewPr>
      <p:cViewPr varScale="1">
        <p:scale>
          <a:sx n="114" d="100"/>
          <a:sy n="114" d="100"/>
        </p:scale>
        <p:origin x="16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Adapted from Lisa Barsotti’s DAWN-IV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A017B-F9B1-9743-8104-3F7AB792CE6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9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Raab - The Real Dirt on LIGO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F5A0975-1803-DE46-8F54-29127C401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7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A711-01DE-9C4D-A766-AD87BDAC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11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Raab - The Real Dirt on LIGO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518C8F-5214-F34C-B4EB-4EAFCC95D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3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664925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Helvetica" charset="0"/>
              </a:rPr>
              <a:t>LIGO-G1902286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	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" name="Photo Editor Photo" r:id="rId18" imgW="4409524" imgH="3219899" progId="MSPhotoEd.3">
                  <p:embed/>
                </p:oleObj>
              </mc:Choice>
              <mc:Fallback>
                <p:oleObj name="Photo Editor Photo" r:id="rId18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NSF_LOGO_4-Color_bitmap_Logo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0"/>
            <a:ext cx="1092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10" r:id="rId13"/>
    <p:sldLayoutId id="2147483712" r:id="rId14"/>
    <p:sldLayoutId id="2147483713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0264-9381/32/7/074001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4.png"/><Relationship Id="rId10" Type="http://schemas.openxmlformats.org/officeDocument/2006/relationships/image" Target="../media/image1.png"/><Relationship Id="rId4" Type="http://schemas.openxmlformats.org/officeDocument/2006/relationships/image" Target="../media/image33.png"/><Relationship Id="rId9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P1400177/public" TargetMode="External"/><Relationship Id="rId2" Type="http://schemas.openxmlformats.org/officeDocument/2006/relationships/hyperlink" Target="https://dcc.ligo.org/LIGO-T1900409/publi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log.ligo-wa.caltech.edu/aLOG" TargetMode="External"/><Relationship Id="rId4" Type="http://schemas.openxmlformats.org/officeDocument/2006/relationships/hyperlink" Target="https://dcc.ligo.org/LIGO-E1200123/public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5" y="1600200"/>
            <a:ext cx="7075635" cy="51684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38200" y="2819399"/>
            <a:ext cx="74676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dirty="0"/>
              <a:t>The Real Dirt on LIGO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990600"/>
          </a:xfrm>
        </p:spPr>
        <p:txBody>
          <a:bodyPr/>
          <a:lstStyle/>
          <a:p>
            <a:r>
              <a:rPr lang="en-US" dirty="0"/>
              <a:t>Fred Raab,</a:t>
            </a:r>
          </a:p>
          <a:p>
            <a:r>
              <a:rPr lang="en-US" dirty="0"/>
              <a:t>06-Dec-19</a:t>
            </a:r>
          </a:p>
        </p:txBody>
      </p:sp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9DE54-01E8-4C42-890C-41809B42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terms</a:t>
            </a:r>
            <a:br>
              <a:rPr lang="en-US" dirty="0"/>
            </a:br>
            <a:r>
              <a:rPr lang="en-US" dirty="0"/>
              <a:t>(in practice)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6A473-E73F-934E-8012-ABC12452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9B526-CF49-8846-808F-027BB43C5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C307C-2D22-BA44-AC26-B7F668F6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97104"/>
            <a:ext cx="7010400" cy="497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8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019800" cy="685800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Optical configuration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Helvetica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1225176"/>
            <a:ext cx="9144000" cy="2390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22941" y="1329765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250518" y="1258048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038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Complete detector description in </a:t>
            </a:r>
            <a:r>
              <a:rPr lang="is-IS" sz="1800" dirty="0">
                <a:hlinkClick r:id="rId3"/>
              </a:rPr>
              <a:t>Class. Quantum Grav. 32 (2015) 074001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58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295400" y="457200"/>
            <a:ext cx="6096000" cy="1143000"/>
          </a:xfrm>
        </p:spPr>
        <p:txBody>
          <a:bodyPr/>
          <a:lstStyle/>
          <a:p>
            <a:r>
              <a:rPr lang="en-US" sz="3200" b="1" dirty="0">
                <a:latin typeface="Helvetica" charset="0"/>
                <a:ea typeface="ＭＳ Ｐゴシック" charset="0"/>
                <a:cs typeface="ＭＳ Ｐゴシック" charset="0"/>
              </a:rPr>
              <a:t>Evacuated Beam Tubes Provide Clear Path for Light</a:t>
            </a:r>
          </a:p>
        </p:txBody>
      </p:sp>
      <p:pic>
        <p:nvPicPr>
          <p:cNvPr id="49155" name="Picture 4" descr="bak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676400"/>
            <a:ext cx="4546600" cy="2624138"/>
          </a:xfrm>
        </p:spPr>
      </p:pic>
      <p:pic>
        <p:nvPicPr>
          <p:cNvPr id="49156" name="Picture 5" descr="bak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3657600"/>
            <a:ext cx="3886200" cy="2540000"/>
          </a:xfrm>
        </p:spPr>
      </p:pic>
      <p:pic>
        <p:nvPicPr>
          <p:cNvPr id="49157" name="Picture 6" descr="livtub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304800" y="44196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P&lt; 10</a:t>
            </a:r>
            <a:r>
              <a:rPr lang="en-US" baseline="30000"/>
              <a:t>-9</a:t>
            </a:r>
            <a:r>
              <a:rPr lang="en-US"/>
              <a:t> Torr</a:t>
            </a: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6934200" y="4572000"/>
            <a:ext cx="1600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Portable power supply for bakeout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3A711-01DE-9C4D-A766-AD87BDAC1B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0204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6019800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Vacuum Chambers Provide Quiet Homes for Mirrors</a:t>
            </a:r>
          </a:p>
        </p:txBody>
      </p:sp>
      <p:pic>
        <p:nvPicPr>
          <p:cNvPr id="50179" name="Picture 3" descr="lvea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/>
          <a:stretch>
            <a:fillRect/>
          </a:stretch>
        </p:blipFill>
        <p:spPr bwMode="auto">
          <a:xfrm>
            <a:off x="3733800" y="1590675"/>
            <a:ext cx="488156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lve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"/>
          <a:stretch>
            <a:fillRect/>
          </a:stretch>
        </p:blipFill>
        <p:spPr bwMode="auto">
          <a:xfrm>
            <a:off x="381000" y="1676400"/>
            <a:ext cx="48815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BS_with_Wo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273367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297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View inside Corner Station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00800" y="5486400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Standing at vertex beam splitter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85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BSC Internal Seismic Isolator</a:t>
            </a:r>
          </a:p>
        </p:txBody>
      </p:sp>
      <p:sp>
        <p:nvSpPr>
          <p:cNvPr id="5222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Real Dirt on LIGO</a:t>
            </a: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96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Real Dirt on LIGO</a:t>
            </a:r>
          </a:p>
        </p:txBody>
      </p:sp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r="29143"/>
          <a:stretch>
            <a:fillRect/>
          </a:stretch>
        </p:blipFill>
        <p:spPr bwMode="auto">
          <a:xfrm>
            <a:off x="1066800" y="1600200"/>
            <a:ext cx="32004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1447800" y="457200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chemeClr val="tx2"/>
                </a:solidFill>
              </a:rPr>
              <a:t>Advanced LIGO Monolithic Suspension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4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Advanced LIGO installation in progress </a:t>
            </a:r>
          </a:p>
        </p:txBody>
      </p:sp>
      <p:pic>
        <p:nvPicPr>
          <p:cNvPr id="54274" name="Content Placeholder 8" descr="QuadMate_08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14400" b="13503"/>
          <a:stretch>
            <a:fillRect/>
          </a:stretch>
        </p:blipFill>
        <p:spPr>
          <a:xfrm>
            <a:off x="990600" y="1438275"/>
            <a:ext cx="6934200" cy="4962525"/>
          </a:xfrm>
        </p:spPr>
      </p:pic>
      <p:sp>
        <p:nvSpPr>
          <p:cNvPr id="54275" name="TextBox 9"/>
          <p:cNvSpPr txBox="1">
            <a:spLocks noChangeArrowheads="1"/>
          </p:cNvSpPr>
          <p:nvPr/>
        </p:nvSpPr>
        <p:spPr bwMode="auto">
          <a:xfrm>
            <a:off x="6324600" y="14478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rgbClr val="FFFF00"/>
                </a:solidFill>
              </a:rPr>
              <a:t>17-Aug-11</a:t>
            </a:r>
          </a:p>
        </p:txBody>
      </p:sp>
      <p:sp>
        <p:nvSpPr>
          <p:cNvPr id="54276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Real Dirt on LIGO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4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371600" y="227013"/>
            <a:ext cx="6400800" cy="1220787"/>
          </a:xfrm>
        </p:spPr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Putting it together:</a:t>
            </a:r>
            <a:b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Seismic &amp; Suspension &amp; Optics</a:t>
            </a:r>
          </a:p>
        </p:txBody>
      </p:sp>
      <p:pic>
        <p:nvPicPr>
          <p:cNvPr id="5529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538288"/>
            <a:ext cx="5426075" cy="5076825"/>
          </a:xfrm>
        </p:spPr>
      </p:pic>
      <p:sp>
        <p:nvSpPr>
          <p:cNvPr id="55299" name="AutoShape 4" descr="imap://dhs@newligo.mit.edu:993/fetch%3EUID%3E/INBOX%3E85862?part=1.2&amp;type=image/jpeg&amp;filename=Installation_2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0" name="Content Placeholder 2"/>
          <p:cNvSpPr txBox="1">
            <a:spLocks/>
          </p:cNvSpPr>
          <p:nvPr/>
        </p:nvSpPr>
        <p:spPr bwMode="auto">
          <a:xfrm>
            <a:off x="23813" y="1106488"/>
            <a:ext cx="397827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</p:txBody>
      </p:sp>
      <p:sp>
        <p:nvSpPr>
          <p:cNvPr id="55301" name="TextBox 1"/>
          <p:cNvSpPr txBox="1">
            <a:spLocks noChangeArrowheads="1"/>
          </p:cNvSpPr>
          <p:nvPr/>
        </p:nvSpPr>
        <p:spPr bwMode="auto">
          <a:xfrm>
            <a:off x="804863" y="1949450"/>
            <a:ext cx="1557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Seismic isolation</a:t>
            </a:r>
          </a:p>
        </p:txBody>
      </p:sp>
      <p:sp>
        <p:nvSpPr>
          <p:cNvPr id="55302" name="TextBox 10"/>
          <p:cNvSpPr txBox="1">
            <a:spLocks noChangeArrowheads="1"/>
          </p:cNvSpPr>
          <p:nvPr/>
        </p:nvSpPr>
        <p:spPr bwMode="auto">
          <a:xfrm>
            <a:off x="539750" y="5602288"/>
            <a:ext cx="2051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Folding mirror suspension</a:t>
            </a:r>
          </a:p>
        </p:txBody>
      </p:sp>
      <p:sp>
        <p:nvSpPr>
          <p:cNvPr id="55303" name="TextBox 11"/>
          <p:cNvSpPr txBox="1">
            <a:spLocks noChangeArrowheads="1"/>
          </p:cNvSpPr>
          <p:nvPr/>
        </p:nvSpPr>
        <p:spPr bwMode="auto">
          <a:xfrm>
            <a:off x="493713" y="3200400"/>
            <a:ext cx="2020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Test mass suspension</a:t>
            </a:r>
          </a:p>
        </p:txBody>
      </p:sp>
      <p:cxnSp>
        <p:nvCxnSpPr>
          <p:cNvPr id="55304" name="Straight Arrow Connector 4"/>
          <p:cNvCxnSpPr>
            <a:cxnSpLocks noChangeShapeType="1"/>
          </p:cNvCxnSpPr>
          <p:nvPr/>
        </p:nvCxnSpPr>
        <p:spPr bwMode="auto">
          <a:xfrm flipV="1">
            <a:off x="2438400" y="1981200"/>
            <a:ext cx="2238375" cy="200025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305" name="Straight Arrow Connector 14"/>
          <p:cNvCxnSpPr>
            <a:cxnSpLocks noChangeShapeType="1"/>
          </p:cNvCxnSpPr>
          <p:nvPr/>
        </p:nvCxnSpPr>
        <p:spPr bwMode="auto">
          <a:xfrm>
            <a:off x="2667000" y="5943600"/>
            <a:ext cx="1219200" cy="76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5306" name="Straight Arrow Connector 15"/>
          <p:cNvCxnSpPr>
            <a:cxnSpLocks noChangeShapeType="1"/>
          </p:cNvCxnSpPr>
          <p:nvPr/>
        </p:nvCxnSpPr>
        <p:spPr bwMode="auto">
          <a:xfrm>
            <a:off x="2514600" y="3886200"/>
            <a:ext cx="2819400" cy="2057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307" name="Footer Placeholder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Real Dirt on LIGO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1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5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Lock Acquisition:  Arm Locking Subsystem</a:t>
            </a:r>
          </a:p>
        </p:txBody>
      </p:sp>
      <p:sp>
        <p:nvSpPr>
          <p:cNvPr id="563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Real Dirt on LIGO</a:t>
            </a:r>
          </a:p>
        </p:txBody>
      </p:sp>
      <p:pic>
        <p:nvPicPr>
          <p:cNvPr id="56323" name="Picture 7" descr="GreenLaserBeamInIT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2390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46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1524000" y="204788"/>
            <a:ext cx="5715000" cy="1319212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aLIGO Pre-stabilized laser </a:t>
            </a:r>
          </a:p>
        </p:txBody>
      </p:sp>
      <p:pic>
        <p:nvPicPr>
          <p:cNvPr id="57346" name="Picture 6" descr="RS14399_P1030636-l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8" b="9503"/>
          <a:stretch>
            <a:fillRect/>
          </a:stretch>
        </p:blipFill>
        <p:spPr bwMode="auto">
          <a:xfrm>
            <a:off x="801688" y="2133600"/>
            <a:ext cx="74707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The Real Dirt on LIGO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76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dirty="0"/>
              <a:t>A new era of </a:t>
            </a:r>
            <a:r>
              <a:rPr lang="en-US" dirty="0">
                <a:solidFill>
                  <a:srgbClr val="FF0000"/>
                </a:solidFill>
              </a:rPr>
              <a:t>Gravitational-Wave Astrophysics</a:t>
            </a:r>
            <a:r>
              <a:rPr lang="en-US" dirty="0"/>
              <a:t> (GWA) has dawned with great fanfare, but more importantly, it </a:t>
            </a:r>
            <a:r>
              <a:rPr lang="en-US" dirty="0">
                <a:solidFill>
                  <a:srgbClr val="FF0000"/>
                </a:solidFill>
              </a:rPr>
              <a:t>is poised to rapidly accelerate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The rate of discovery</a:t>
            </a:r>
            <a:r>
              <a:rPr lang="en-US" dirty="0"/>
              <a:t> over the next decades and the science that can be extracted from these discoveries </a:t>
            </a:r>
            <a:r>
              <a:rPr lang="en-US" dirty="0">
                <a:solidFill>
                  <a:srgbClr val="FF0000"/>
                </a:solidFill>
              </a:rPr>
              <a:t>will be accelerated by an international community of experimental physicists and engineers</a:t>
            </a:r>
            <a:r>
              <a:rPr lang="en-US" dirty="0"/>
              <a:t> developing better understanding of detector physics and new detector technologies.</a:t>
            </a:r>
          </a:p>
          <a:p>
            <a:r>
              <a:rPr lang="en-US" dirty="0">
                <a:solidFill>
                  <a:srgbClr val="FF0000"/>
                </a:solidFill>
              </a:rPr>
              <a:t>India will be an important stage </a:t>
            </a:r>
            <a:r>
              <a:rPr lang="en-US" dirty="0"/>
              <a:t>for these developments. 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31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1919-DD80-E747-9637-1C04B2B93E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could possibly go wrong?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DA2A8-ED7F-5A41-A7DC-44A7261F16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Case Study</a:t>
            </a:r>
          </a:p>
        </p:txBody>
      </p:sp>
    </p:spTree>
    <p:extLst>
      <p:ext uri="{BB962C8B-B14F-4D97-AF65-F5344CB8AC3E}">
        <p14:creationId xmlns:p14="http://schemas.microsoft.com/office/powerpoint/2010/main" val="372348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Quantum Noise is Fundamental, Caused by Vacuum Fluctuations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90600" y="1752601"/>
            <a:ext cx="7475892" cy="4151530"/>
            <a:chOff x="990600" y="1752601"/>
            <a:chExt cx="7475892" cy="4151530"/>
          </a:xfrm>
        </p:grpSpPr>
        <p:grpSp>
          <p:nvGrpSpPr>
            <p:cNvPr id="15" name="Group 14"/>
            <p:cNvGrpSpPr/>
            <p:nvPr/>
          </p:nvGrpSpPr>
          <p:grpSpPr>
            <a:xfrm>
              <a:off x="990600" y="1752601"/>
              <a:ext cx="7475892" cy="4151530"/>
              <a:chOff x="3733800" y="1752601"/>
              <a:chExt cx="7475892" cy="4151530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8763000" y="4876800"/>
                <a:ext cx="3485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cxnSp>
            <p:nvCxnSpPr>
              <p:cNvPr id="17" name="Elbow Connector 36"/>
              <p:cNvCxnSpPr/>
              <p:nvPr/>
            </p:nvCxnSpPr>
            <p:spPr>
              <a:xfrm rot="16200000" flipV="1">
                <a:off x="6140860" y="4081405"/>
                <a:ext cx="683744" cy="445736"/>
              </a:xfrm>
              <a:prstGeom prst="bentConnector3">
                <a:avLst>
                  <a:gd name="adj1" fmla="val 50000"/>
                </a:avLst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>
                <a:off x="3733800" y="1752601"/>
                <a:ext cx="4350268" cy="3916351"/>
                <a:chOff x="4495800" y="1905000"/>
                <a:chExt cx="4350268" cy="3916351"/>
              </a:xfrm>
            </p:grpSpPr>
            <p:sp>
              <p:nvSpPr>
                <p:cNvPr id="23" name="Rectangle 33"/>
                <p:cNvSpPr>
                  <a:spLocks noChangeArrowheads="1"/>
                </p:cNvSpPr>
                <p:nvPr/>
              </p:nvSpPr>
              <p:spPr bwMode="auto">
                <a:xfrm>
                  <a:off x="8534400" y="3581400"/>
                  <a:ext cx="311668" cy="832630"/>
                </a:xfrm>
                <a:prstGeom prst="rect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5E7676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4" name="Group 18"/>
                <p:cNvGrpSpPr/>
                <p:nvPr/>
              </p:nvGrpSpPr>
              <p:grpSpPr>
                <a:xfrm>
                  <a:off x="4495800" y="2438400"/>
                  <a:ext cx="4103337" cy="2895600"/>
                  <a:chOff x="5178917" y="2913802"/>
                  <a:chExt cx="2174477" cy="2032772"/>
                </a:xfrm>
              </p:grpSpPr>
              <p:sp>
                <p:nvSpPr>
                  <p:cNvPr id="27" name="Rectangle 2"/>
                  <p:cNvSpPr>
                    <a:spLocks noChangeArrowheads="1"/>
                  </p:cNvSpPr>
                  <p:nvPr/>
                </p:nvSpPr>
                <p:spPr bwMode="auto">
                  <a:xfrm rot="2748482">
                    <a:off x="6335786" y="3600438"/>
                    <a:ext cx="150796" cy="62330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E7676"/>
                      </a:gs>
                      <a:gs pos="50000">
                        <a:srgbClr val="CCFFFF"/>
                      </a:gs>
                      <a:gs pos="100000">
                        <a:srgbClr val="5E7676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8" name="Line 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63484" y="3998191"/>
                    <a:ext cx="1689910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F0000"/>
                    </a:solidFill>
                    <a:round/>
                    <a:headEnd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" name="Line 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411635" y="2913802"/>
                    <a:ext cx="19081" cy="1082304"/>
                  </a:xfrm>
                  <a:prstGeom prst="line">
                    <a:avLst/>
                  </a:prstGeom>
                  <a:noFill/>
                  <a:ln w="57150">
                    <a:solidFill>
                      <a:srgbClr val="FF0000"/>
                    </a:solidFill>
                    <a:round/>
                    <a:headEnd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" name="Line 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30715" y="3996106"/>
                    <a:ext cx="0" cy="950468"/>
                  </a:xfrm>
                  <a:prstGeom prst="line">
                    <a:avLst/>
                  </a:prstGeom>
                  <a:noFill/>
                  <a:ln w="31750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1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5178917" y="3823200"/>
                    <a:ext cx="764680" cy="34286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CCFFFF"/>
                      </a:gs>
                      <a:gs pos="100000">
                        <a:srgbClr val="5E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/>
                    <a:r>
                      <a:rPr lang="en-US" dirty="0">
                        <a:solidFill>
                          <a:schemeClr val="bg1"/>
                        </a:solidFill>
                      </a:rPr>
                      <a:t>Laser</a:t>
                    </a:r>
                  </a:p>
                </p:txBody>
              </p:sp>
            </p:grpSp>
            <p:sp>
              <p:nvSpPr>
                <p:cNvPr id="25" name="Chord 24"/>
                <p:cNvSpPr/>
                <p:nvPr/>
              </p:nvSpPr>
              <p:spPr>
                <a:xfrm rot="16200000">
                  <a:off x="6398004" y="4955797"/>
                  <a:ext cx="868350" cy="862757"/>
                </a:xfrm>
                <a:prstGeom prst="chord">
                  <a:avLst>
                    <a:gd name="adj1" fmla="val 5443980"/>
                    <a:gd name="adj2" fmla="val 16200000"/>
                  </a:avLst>
                </a:prstGeom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33"/>
                <p:cNvSpPr>
                  <a:spLocks noChangeArrowheads="1"/>
                </p:cNvSpPr>
                <p:nvPr/>
              </p:nvSpPr>
              <p:spPr bwMode="auto">
                <a:xfrm>
                  <a:off x="6705600" y="1905000"/>
                  <a:ext cx="311668" cy="832630"/>
                </a:xfrm>
                <a:prstGeom prst="rect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5E7676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19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5473" t="15429" r="23270" b="58409"/>
              <a:stretch>
                <a:fillRect/>
              </a:stretch>
            </p:blipFill>
            <p:spPr bwMode="auto">
              <a:xfrm>
                <a:off x="6553200" y="4569945"/>
                <a:ext cx="838200" cy="77372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cxnSp>
            <p:nvCxnSpPr>
              <p:cNvPr id="20" name="Straight Arrow Connector 19"/>
              <p:cNvCxnSpPr/>
              <p:nvPr/>
            </p:nvCxnSpPr>
            <p:spPr>
              <a:xfrm flipV="1">
                <a:off x="6466368" y="4953000"/>
                <a:ext cx="1073888" cy="2126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16200000" flipV="1">
                <a:off x="6462823" y="5022111"/>
                <a:ext cx="1073888" cy="2126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7449378" y="5257800"/>
                <a:ext cx="37603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C Caves (1981) Phys. Rev. D </a:t>
                </a:r>
                <a:r>
                  <a:rPr lang="en-US" sz="1800" b="1" dirty="0"/>
                  <a:t>23</a:t>
                </a:r>
                <a:r>
                  <a:rPr lang="en-US" sz="1800" dirty="0"/>
                  <a:t>, 1693</a:t>
                </a:r>
              </a:p>
              <a:p>
                <a:endParaRPr lang="en-US" sz="1800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724400" y="1905000"/>
              <a:ext cx="2895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EM Vacuum Fluctuations Cause Shot Noise and Radiation Pressure Noise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712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Nothing Is Easy:  Classical Challenges to High-Power Operation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82516" y="1524000"/>
            <a:ext cx="2360684" cy="4761131"/>
            <a:chOff x="230117" y="1715869"/>
            <a:chExt cx="2360684" cy="4761131"/>
          </a:xfrm>
        </p:grpSpPr>
        <p:sp>
          <p:nvSpPr>
            <p:cNvPr id="6" name="TextBox 5"/>
            <p:cNvSpPr txBox="1"/>
            <p:nvPr/>
          </p:nvSpPr>
          <p:spPr>
            <a:xfrm>
              <a:off x="230117" y="1715869"/>
              <a:ext cx="2360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Thermal lensing and compensation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04800" y="2382564"/>
              <a:ext cx="2252732" cy="4094436"/>
              <a:chOff x="304800" y="1905000"/>
              <a:chExt cx="2252732" cy="409443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1905000"/>
                <a:ext cx="2252732" cy="350424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80282" y="5476216"/>
                <a:ext cx="21343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R Lawrence </a:t>
                </a:r>
                <a:r>
                  <a:rPr lang="en-US" sz="1400" i="1" dirty="0"/>
                  <a:t>et al </a:t>
                </a:r>
                <a:r>
                  <a:rPr lang="en-US" sz="1400" dirty="0"/>
                  <a:t>(2004)</a:t>
                </a:r>
              </a:p>
              <a:p>
                <a:r>
                  <a:rPr lang="en-US" sz="1400" dirty="0"/>
                  <a:t> Opt Lett </a:t>
                </a:r>
                <a:r>
                  <a:rPr lang="en-US" sz="1400" b="1" dirty="0"/>
                  <a:t>29</a:t>
                </a:r>
                <a:r>
                  <a:rPr lang="en-US" sz="1400" dirty="0"/>
                  <a:t>(22)2635-2637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2867472" y="1752600"/>
            <a:ext cx="2695128" cy="4542946"/>
            <a:chOff x="2867472" y="1752600"/>
            <a:chExt cx="2695128" cy="4542946"/>
          </a:xfrm>
        </p:grpSpPr>
        <p:grpSp>
          <p:nvGrpSpPr>
            <p:cNvPr id="8" name="Group 7"/>
            <p:cNvGrpSpPr/>
            <p:nvPr/>
          </p:nvGrpSpPr>
          <p:grpSpPr>
            <a:xfrm>
              <a:off x="2971800" y="2438400"/>
              <a:ext cx="2468880" cy="3857146"/>
              <a:chOff x="3413897" y="2097348"/>
              <a:chExt cx="3291840" cy="3857146"/>
            </a:xfrm>
          </p:grpSpPr>
          <p:sp>
            <p:nvSpPr>
              <p:cNvPr id="9" name="Text Placeholder 4"/>
              <p:cNvSpPr txBox="1">
                <a:spLocks/>
              </p:cNvSpPr>
              <p:nvPr/>
            </p:nvSpPr>
            <p:spPr>
              <a:xfrm>
                <a:off x="3413897" y="5314732"/>
                <a:ext cx="3291840" cy="639762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/>
                  <a:t>J Sidles, D </a:t>
                </a:r>
                <a:r>
                  <a:rPr lang="en-US" sz="1800" dirty="0" err="1"/>
                  <a:t>Sigg</a:t>
                </a:r>
                <a:r>
                  <a:rPr lang="en-US" sz="1800" dirty="0"/>
                  <a:t>, Phys. Lett. A.</a:t>
                </a:r>
              </a:p>
              <a:p>
                <a:pPr marL="0" indent="0" algn="ctr">
                  <a:buNone/>
                </a:pPr>
                <a:r>
                  <a:rPr lang="en-US" sz="1800" dirty="0"/>
                  <a:t> 354, 167-172 (2006)</a:t>
                </a:r>
              </a:p>
            </p:txBody>
          </p:sp>
          <p:pic>
            <p:nvPicPr>
              <p:cNvPr id="10" name="Picture 2" descr="http://ars.els-cdn.com/content/image/1-s2.0-S0375960106001381-gr001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8845" y="2097348"/>
                <a:ext cx="3146892" cy="313845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867472" y="1752600"/>
              <a:ext cx="2695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Angular radiation pressure </a:t>
              </a:r>
            </a:p>
            <a:p>
              <a:pPr algn="ctr"/>
              <a:r>
                <a:rPr lang="en-US" sz="1800" dirty="0"/>
                <a:t>instabilities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81104" y="2057400"/>
            <a:ext cx="3058096" cy="4294048"/>
            <a:chOff x="5781104" y="1828800"/>
            <a:chExt cx="3058096" cy="4294048"/>
          </a:xfrm>
        </p:grpSpPr>
        <p:grpSp>
          <p:nvGrpSpPr>
            <p:cNvPr id="12" name="Group 11"/>
            <p:cNvGrpSpPr/>
            <p:nvPr/>
          </p:nvGrpSpPr>
          <p:grpSpPr>
            <a:xfrm>
              <a:off x="5781104" y="2286000"/>
              <a:ext cx="3058096" cy="3836848"/>
              <a:chOff x="5347596" y="3767646"/>
              <a:chExt cx="4077460" cy="3684663"/>
            </a:xfrm>
          </p:grpSpPr>
          <p:pic>
            <p:nvPicPr>
              <p:cNvPr id="13" name="Content Placeholder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596" y="3767646"/>
                <a:ext cx="3926500" cy="279566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361057" y="6595159"/>
                <a:ext cx="4063999" cy="857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M Evans </a:t>
                </a:r>
                <a:r>
                  <a:rPr lang="en-US" sz="1400" i="1" dirty="0"/>
                  <a:t>et al </a:t>
                </a:r>
                <a:r>
                  <a:rPr lang="en-US" sz="1400" dirty="0"/>
                  <a:t>(2015) Phys. Rev. Lett. </a:t>
                </a:r>
                <a:r>
                  <a:rPr lang="en-US" sz="1400" b="1" dirty="0"/>
                  <a:t>114</a:t>
                </a:r>
                <a:r>
                  <a:rPr lang="en-US" sz="1400" dirty="0"/>
                  <a:t>, 161102</a:t>
                </a:r>
              </a:p>
              <a:p>
                <a:endParaRPr 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096000" y="1828800"/>
              <a:ext cx="230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Parametric instabilities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1895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squeezing:  a partial work-around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533400" y="2001820"/>
            <a:ext cx="2815623" cy="2570180"/>
            <a:chOff x="609600" y="1697020"/>
            <a:chExt cx="4616984" cy="4214512"/>
          </a:xfrm>
        </p:grpSpPr>
        <p:sp>
          <p:nvSpPr>
            <p:cNvPr id="23" name="TextBox 22"/>
            <p:cNvSpPr txBox="1"/>
            <p:nvPr/>
          </p:nvSpPr>
          <p:spPr>
            <a:xfrm>
              <a:off x="3413980" y="4313141"/>
              <a:ext cx="299404" cy="31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4" name="Group 17"/>
            <p:cNvGrpSpPr/>
            <p:nvPr/>
          </p:nvGrpSpPr>
          <p:grpSpPr>
            <a:xfrm>
              <a:off x="2573014" y="1697020"/>
              <a:ext cx="2653570" cy="2171556"/>
              <a:chOff x="6149492" y="2451641"/>
              <a:chExt cx="1637241" cy="1774948"/>
            </a:xfrm>
          </p:grpSpPr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7621571" y="3642064"/>
                <a:ext cx="165162" cy="584525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Rectangle 34"/>
              <p:cNvSpPr>
                <a:spLocks noChangeArrowheads="1"/>
              </p:cNvSpPr>
              <p:nvPr/>
            </p:nvSpPr>
            <p:spPr bwMode="auto">
              <a:xfrm rot="16200000">
                <a:off x="6373485" y="2227648"/>
                <a:ext cx="159040" cy="607025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18"/>
            <p:cNvGrpSpPr/>
            <p:nvPr/>
          </p:nvGrpSpPr>
          <p:grpSpPr>
            <a:xfrm>
              <a:off x="609600" y="1873846"/>
              <a:ext cx="4349298" cy="3612555"/>
              <a:chOff x="4896253" y="2646332"/>
              <a:chExt cx="2683497" cy="2952766"/>
            </a:xfrm>
          </p:grpSpPr>
          <p:sp>
            <p:nvSpPr>
              <p:cNvPr id="30" name="Rectangle 2"/>
              <p:cNvSpPr>
                <a:spLocks noChangeArrowheads="1"/>
              </p:cNvSpPr>
              <p:nvPr/>
            </p:nvSpPr>
            <p:spPr bwMode="auto">
              <a:xfrm rot="2748482">
                <a:off x="6335786" y="3600438"/>
                <a:ext cx="150796" cy="623302"/>
              </a:xfrm>
              <a:prstGeom prst="rect">
                <a:avLst/>
              </a:prstGeom>
              <a:gradFill rotWithShape="1">
                <a:gsLst>
                  <a:gs pos="0">
                    <a:srgbClr val="5E7676"/>
                  </a:gs>
                  <a:gs pos="5000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4"/>
              <p:cNvSpPr>
                <a:spLocks noChangeShapeType="1"/>
              </p:cNvSpPr>
              <p:nvPr/>
            </p:nvSpPr>
            <p:spPr bwMode="auto">
              <a:xfrm flipV="1">
                <a:off x="5663484" y="3952344"/>
                <a:ext cx="1916266" cy="45847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5"/>
              <p:cNvSpPr>
                <a:spLocks noChangeShapeType="1"/>
              </p:cNvSpPr>
              <p:nvPr/>
            </p:nvSpPr>
            <p:spPr bwMode="auto">
              <a:xfrm flipV="1">
                <a:off x="6411635" y="2646332"/>
                <a:ext cx="0" cy="134977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6"/>
              <p:cNvSpPr>
                <a:spLocks noChangeShapeType="1"/>
              </p:cNvSpPr>
              <p:nvPr/>
            </p:nvSpPr>
            <p:spPr bwMode="auto">
              <a:xfrm>
                <a:off x="6437053" y="3996107"/>
                <a:ext cx="10697" cy="1602991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Rectangle 25"/>
              <p:cNvSpPr>
                <a:spLocks noChangeArrowheads="1"/>
              </p:cNvSpPr>
              <p:nvPr/>
            </p:nvSpPr>
            <p:spPr bwMode="auto">
              <a:xfrm>
                <a:off x="4896253" y="3822608"/>
                <a:ext cx="764680" cy="342866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Laser</a:t>
                </a:r>
              </a:p>
            </p:txBody>
          </p:sp>
        </p:grpSp>
        <p:sp>
          <p:nvSpPr>
            <p:cNvPr id="26" name="Chord 25"/>
            <p:cNvSpPr/>
            <p:nvPr/>
          </p:nvSpPr>
          <p:spPr>
            <a:xfrm rot="16200000">
              <a:off x="2761788" y="5168120"/>
              <a:ext cx="745814" cy="741010"/>
            </a:xfrm>
            <a:prstGeom prst="chord">
              <a:avLst>
                <a:gd name="adj1" fmla="val 5443980"/>
                <a:gd name="adj2" fmla="val 16200000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Elbow Connector 36"/>
            <p:cNvCxnSpPr>
              <a:stCxn id="23" idx="2"/>
            </p:cNvCxnSpPr>
            <p:nvPr/>
          </p:nvCxnSpPr>
          <p:spPr>
            <a:xfrm rot="5400000" flipH="1">
              <a:off x="2877900" y="3944573"/>
              <a:ext cx="969919" cy="401644"/>
            </a:xfrm>
            <a:prstGeom prst="bentConnector3">
              <a:avLst>
                <a:gd name="adj1" fmla="val 31462"/>
              </a:avLst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5473" t="15429" r="23270" b="58409"/>
            <a:stretch>
              <a:fillRect/>
            </a:stretch>
          </p:blipFill>
          <p:spPr bwMode="auto">
            <a:xfrm>
              <a:off x="3358378" y="4576693"/>
              <a:ext cx="850813" cy="7853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5473" t="15429" r="23270" b="58409"/>
            <a:stretch>
              <a:fillRect/>
            </a:stretch>
          </p:blipFill>
          <p:spPr bwMode="auto">
            <a:xfrm rot="1195595">
              <a:off x="3473518" y="4387870"/>
              <a:ext cx="633893" cy="11710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28800"/>
            <a:ext cx="5396753" cy="42672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4800" y="4953000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LIGO Scientific Collaboration, Nature Photonics 2013 </a:t>
            </a:r>
          </a:p>
          <a:p>
            <a:pPr algn="ctr"/>
            <a:r>
              <a:rPr lang="en-US" sz="1400" dirty="0"/>
              <a:t>doi:10.1038/nphoton.2013.177</a:t>
            </a:r>
          </a:p>
        </p:txBody>
      </p:sp>
    </p:spTree>
    <p:extLst>
      <p:ext uri="{BB962C8B-B14F-4D97-AF65-F5344CB8AC3E}">
        <p14:creationId xmlns:p14="http://schemas.microsoft.com/office/powerpoint/2010/main" val="4716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CDFA79-B6CF-AC47-AF9E-851358D9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EE60D3-06F9-E549-8E44-74AE6871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D23FE-6C4C-7344-9EDA-E7DCC472E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79125"/>
            <a:ext cx="8001000" cy="2683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F01D8F-65B4-0440-A3E5-9E8CBC6184C2}"/>
              </a:ext>
            </a:extLst>
          </p:cNvPr>
          <p:cNvSpPr txBox="1"/>
          <p:nvPr/>
        </p:nvSpPr>
        <p:spPr>
          <a:xfrm>
            <a:off x="2286000" y="51054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https://</a:t>
            </a:r>
            <a:r>
              <a:rPr lang="en-US" sz="1800" dirty="0" err="1"/>
              <a:t>physics.aps.org</a:t>
            </a:r>
            <a:r>
              <a:rPr lang="en-US" sz="1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74596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A3D2-3975-A349-8CB5-AE2EFAB55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technical solutions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C8E81-BD13-FB4C-AA6A-746B7CC23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Eliminate point absorbers in mirror coatings</a:t>
            </a:r>
          </a:p>
          <a:p>
            <a:r>
              <a:rPr lang="en-US" dirty="0"/>
              <a:t>Improve robustness to tolerances in optical designs</a:t>
            </a:r>
          </a:p>
          <a:p>
            <a:r>
              <a:rPr lang="en-US" dirty="0"/>
              <a:t>Identify and mitigate scattering</a:t>
            </a:r>
          </a:p>
          <a:p>
            <a:r>
              <a:rPr lang="en-US" dirty="0"/>
              <a:t>Improve adaptive servo designs using auxiliary channels</a:t>
            </a:r>
          </a:p>
          <a:p>
            <a:r>
              <a:rPr lang="en-US" dirty="0"/>
              <a:t>Improve interferometer alignment systems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027C6-C6E4-AA41-9C65-EEB57D97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FC1C9-907C-AE4A-8339-E2D7429B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08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5FD4-BBF8-0D4D-A58D-48E8458620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ED50A-F7F5-E742-B16E-3D3316734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79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DACAB0A-60E5-A44A-94AD-4BFE796F75D9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2470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94370DCA-CDB5-6C4F-84BC-66DBA0C370B7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2476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6247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6713" y="138113"/>
            <a:ext cx="69548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Helvetica"/>
              </a:rPr>
              <a:t>The advanced GW detector network:</a:t>
            </a:r>
          </a:p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</a:rPr>
              <a:t>2015-2025</a:t>
            </a:r>
          </a:p>
        </p:txBody>
      </p:sp>
      <p:sp>
        <p:nvSpPr>
          <p:cNvPr id="62480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2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3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2017</a:t>
            </a:r>
          </a:p>
        </p:txBody>
      </p:sp>
      <p:sp>
        <p:nvSpPr>
          <p:cNvPr id="62484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107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 strike="sngStrike" dirty="0">
                <a:solidFill>
                  <a:srgbClr val="618FFD"/>
                </a:solidFill>
                <a:latin typeface="Arial" charset="0"/>
              </a:rPr>
              <a:t>2025</a:t>
            </a:r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 2026</a:t>
            </a:r>
            <a:endParaRPr lang="en-US" sz="1400" b="1" strike="sngStrike" dirty="0">
              <a:solidFill>
                <a:srgbClr val="618FFD"/>
              </a:solidFill>
              <a:latin typeface="Arial" charset="0"/>
            </a:endParaRPr>
          </a:p>
        </p:txBody>
      </p:sp>
      <p:sp>
        <p:nvSpPr>
          <p:cNvPr id="62485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2020</a:t>
            </a:r>
          </a:p>
        </p:txBody>
      </p:sp>
      <p:graphicFrame>
        <p:nvGraphicFramePr>
          <p:cNvPr id="62486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62486" name="Object 6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02C136-A621-B64D-A789-78C9BFDF051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63F91-AC14-BA4D-9DCB-9D9F0D130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The Real Dirt on LIGO</a:t>
            </a:r>
          </a:p>
        </p:txBody>
      </p:sp>
    </p:spTree>
    <p:extLst>
      <p:ext uri="{BB962C8B-B14F-4D97-AF65-F5344CB8AC3E}">
        <p14:creationId xmlns:p14="http://schemas.microsoft.com/office/powerpoint/2010/main" val="1492427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3EF5-BC60-8444-8FC8-4ACAB870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longer journey of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FA26-A987-CF4A-8143-C21BEA3A9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Extending the reach of GW detectors</a:t>
            </a:r>
          </a:p>
          <a:p>
            <a:pPr lvl="1"/>
            <a:r>
              <a:rPr lang="en-US" dirty="0"/>
              <a:t>The path traveled by LIGO’s detected waves expanded by a few times 10% as the universe expanded since the waves were launched.</a:t>
            </a:r>
          </a:p>
          <a:p>
            <a:pPr lvl="1"/>
            <a:r>
              <a:rPr lang="en-US" dirty="0"/>
              <a:t>We can now imagine how to develop detectors to observe the universe when it was tens of times smaller and the first generations of stars were forming and dying.</a:t>
            </a:r>
          </a:p>
          <a:p>
            <a:pPr lvl="1"/>
            <a:r>
              <a:rPr lang="en-US" dirty="0"/>
              <a:t>We now know that somewhere in the universe black holes mergers occur many times each hour and eventually we could observe each one.</a:t>
            </a:r>
          </a:p>
          <a:p>
            <a:r>
              <a:rPr lang="en-US" dirty="0"/>
              <a:t>Extending the spectrum of gravitational-wave observations.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6DF8F-02DA-3347-A47E-D23E1DD4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071E2-F762-DB44-A6D4-2D40FADA1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105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019800" cy="609600"/>
          </a:xfrm>
        </p:spPr>
        <p:txBody>
          <a:bodyPr/>
          <a:lstStyle/>
          <a:p>
            <a:r>
              <a:rPr lang="en-US" dirty="0"/>
              <a:t>Upgrade possibilities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F302E7-1F77-F041-8357-43AB9C29A05E}"/>
              </a:ext>
            </a:extLst>
          </p:cNvPr>
          <p:cNvGrpSpPr/>
          <p:nvPr/>
        </p:nvGrpSpPr>
        <p:grpSpPr>
          <a:xfrm>
            <a:off x="1162950" y="1633674"/>
            <a:ext cx="6818100" cy="5224326"/>
            <a:chOff x="1162950" y="1633674"/>
            <a:chExt cx="6818100" cy="5224326"/>
          </a:xfrm>
        </p:grpSpPr>
        <p:pic>
          <p:nvPicPr>
            <p:cNvPr id="7" name="Shape 294">
              <a:extLst>
                <a:ext uri="{FF2B5EF4-FFF2-40B4-BE49-F238E27FC236}">
                  <a16:creationId xmlns:a16="http://schemas.microsoft.com/office/drawing/2014/main" id="{8BBDCC53-219F-F748-AE8F-C2A8151EB367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62950" y="1633674"/>
              <a:ext cx="6818100" cy="5224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438400" y="5572780"/>
              <a:ext cx="541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err="1"/>
                <a:t>Exploring</a:t>
              </a:r>
              <a:r>
                <a:rPr lang="pt-BR" sz="1400" dirty="0"/>
                <a:t> </a:t>
              </a:r>
              <a:r>
                <a:rPr lang="pt-BR" sz="1400" dirty="0" err="1"/>
                <a:t>the</a:t>
              </a:r>
              <a:r>
                <a:rPr lang="pt-BR" sz="1400" dirty="0"/>
                <a:t> </a:t>
              </a:r>
              <a:r>
                <a:rPr lang="pt-BR" sz="1400" dirty="0" err="1"/>
                <a:t>sensitivity</a:t>
              </a:r>
              <a:r>
                <a:rPr lang="pt-BR" sz="1400" dirty="0"/>
                <a:t> </a:t>
              </a:r>
              <a:r>
                <a:rPr lang="pt-BR" sz="1400" dirty="0" err="1"/>
                <a:t>of</a:t>
              </a:r>
              <a:r>
                <a:rPr lang="pt-BR" sz="1400" dirty="0"/>
                <a:t> </a:t>
              </a:r>
              <a:r>
                <a:rPr lang="pt-BR" sz="1400" dirty="0" err="1"/>
                <a:t>next</a:t>
              </a:r>
              <a:r>
                <a:rPr lang="pt-BR" sz="1400" dirty="0"/>
                <a:t> </a:t>
              </a:r>
              <a:r>
                <a:rPr lang="pt-BR" sz="1400" dirty="0" err="1"/>
                <a:t>generation</a:t>
              </a:r>
              <a:r>
                <a:rPr lang="pt-BR" sz="1400" dirty="0"/>
                <a:t> </a:t>
              </a:r>
              <a:r>
                <a:rPr lang="pt-BR" sz="1400" dirty="0" err="1"/>
                <a:t>gravitational</a:t>
              </a:r>
              <a:r>
                <a:rPr lang="pt-BR" sz="1400" dirty="0"/>
                <a:t> </a:t>
              </a:r>
              <a:r>
                <a:rPr lang="pt-BR" sz="1400" dirty="0" err="1"/>
                <a:t>wave</a:t>
              </a:r>
              <a:r>
                <a:rPr lang="pt-BR" sz="1400" dirty="0"/>
                <a:t> </a:t>
              </a:r>
              <a:r>
                <a:rPr lang="pt-BR" sz="1400" dirty="0" err="1"/>
                <a:t>detectors</a:t>
              </a:r>
              <a:r>
                <a:rPr lang="pt-BR" sz="1400" dirty="0"/>
                <a:t> (2017)  CQG 34, 044001; </a:t>
              </a:r>
              <a:r>
                <a:rPr lang="pt-BR" sz="1400" dirty="0" err="1"/>
                <a:t>www.et-gw.eu</a:t>
              </a:r>
              <a:endParaRPr lang="en-US" sz="14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5C2674-1412-E44B-858C-7022A0324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2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Detectors of Gravitational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 Law of Physics Forbids Them</a:t>
            </a:r>
          </a:p>
        </p:txBody>
      </p:sp>
    </p:spTree>
    <p:extLst>
      <p:ext uri="{BB962C8B-B14F-4D97-AF65-F5344CB8AC3E}">
        <p14:creationId xmlns:p14="http://schemas.microsoft.com/office/powerpoint/2010/main" val="2619832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Technological path to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19600"/>
          </a:xfrm>
        </p:spPr>
        <p:txBody>
          <a:bodyPr/>
          <a:lstStyle/>
          <a:p>
            <a:r>
              <a:rPr lang="en-US" dirty="0"/>
              <a:t>Advanced LIGO is limited by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quantum noise</a:t>
            </a:r>
            <a:r>
              <a:rPr lang="en-US" dirty="0"/>
              <a:t> &amp; </a:t>
            </a:r>
            <a:r>
              <a:rPr lang="en-US" dirty="0">
                <a:solidFill>
                  <a:srgbClr val="C00000"/>
                </a:solidFill>
              </a:rPr>
              <a:t>mirror coating Brownian noise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Squeezed vacuum</a:t>
            </a:r>
            <a:r>
              <a:rPr lang="en-US" dirty="0"/>
              <a:t> can reduce quantum noise</a:t>
            </a:r>
          </a:p>
          <a:p>
            <a:pPr marL="685800" lvl="1"/>
            <a:r>
              <a:rPr lang="en-US" dirty="0"/>
              <a:t>A+ will implement frequency-independent squeezing</a:t>
            </a:r>
          </a:p>
          <a:p>
            <a:r>
              <a:rPr lang="en-US" dirty="0"/>
              <a:t>Options for Brownian noise: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Better mirror coatings </a:t>
            </a:r>
            <a:r>
              <a:rPr lang="en-US" sz="2000" dirty="0">
                <a:solidFill>
                  <a:schemeClr val="accent4"/>
                </a:solidFill>
              </a:rPr>
              <a:t>(high optical quality; low mechanical losses) – see talk by Stuart Reid</a:t>
            </a:r>
            <a:endParaRPr lang="en-US" sz="2000" dirty="0">
              <a:solidFill>
                <a:srgbClr val="C00000"/>
              </a:solidFill>
            </a:endParaRP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Cryogenic operation </a:t>
            </a:r>
            <a:r>
              <a:rPr lang="en-US" sz="2000" dirty="0">
                <a:solidFill>
                  <a:schemeClr val="accent4"/>
                </a:solidFill>
              </a:rPr>
              <a:t>(new mirror materials &amp; coatings, new lasers, photo-detectors, vacuum-squeezers, etc.)</a:t>
            </a:r>
            <a:endParaRPr lang="en-US" sz="2000" dirty="0">
              <a:solidFill>
                <a:srgbClr val="C00000"/>
              </a:solidFill>
            </a:endParaRP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Longer arms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4"/>
                </a:solidFill>
              </a:rPr>
              <a:t>(new longer-arm observatory facilities)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4FC81-E5E9-E344-BC7E-3615B097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71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better work-around:  frequency-dependent squeezing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33400" y="1969622"/>
            <a:ext cx="3733800" cy="3852356"/>
            <a:chOff x="4689416" y="1828800"/>
            <a:chExt cx="4701258" cy="4850533"/>
          </a:xfrm>
        </p:grpSpPr>
        <p:sp>
          <p:nvSpPr>
            <p:cNvPr id="6" name="TextBox 5"/>
            <p:cNvSpPr txBox="1"/>
            <p:nvPr/>
          </p:nvSpPr>
          <p:spPr>
            <a:xfrm>
              <a:off x="4689416" y="6214304"/>
              <a:ext cx="4701258" cy="465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M Evans </a:t>
              </a:r>
              <a:r>
                <a:rPr lang="en-US" sz="1800" i="1" dirty="0"/>
                <a:t>et al</a:t>
              </a:r>
              <a:r>
                <a:rPr lang="en-US" sz="1800" dirty="0"/>
                <a:t>, (2013) PRD </a:t>
              </a:r>
              <a:r>
                <a:rPr lang="en-US" sz="1800" b="1" dirty="0"/>
                <a:t>88 </a:t>
              </a:r>
              <a:r>
                <a:rPr lang="en-US" sz="1800" dirty="0"/>
                <a:t>022002 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9500" t="30222" r="54000" b="25333"/>
            <a:stretch>
              <a:fillRect/>
            </a:stretch>
          </p:blipFill>
          <p:spPr bwMode="auto">
            <a:xfrm>
              <a:off x="4785360" y="1828800"/>
              <a:ext cx="4572000" cy="43132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Content Placeholder 3"/>
          <p:cNvSpPr txBox="1">
            <a:spLocks/>
          </p:cNvSpPr>
          <p:nvPr/>
        </p:nvSpPr>
        <p:spPr>
          <a:xfrm>
            <a:off x="4419600" y="2209800"/>
            <a:ext cx="4343400" cy="2971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dirty="0"/>
              <a:t>Original idea: J Kimble </a:t>
            </a:r>
            <a:r>
              <a:rPr lang="en-US" sz="2000" i="1" dirty="0"/>
              <a:t>et al</a:t>
            </a:r>
            <a:r>
              <a:rPr lang="en-US" sz="2000" dirty="0"/>
              <a:t> (2001) Phys. </a:t>
            </a:r>
            <a:r>
              <a:rPr lang="en-US" sz="2000" b="1" dirty="0"/>
              <a:t>Rev. D 65, 022002</a:t>
            </a:r>
          </a:p>
          <a:p>
            <a:r>
              <a:rPr lang="en-US" sz="2000" dirty="0"/>
              <a:t>Practical designs: T </a:t>
            </a:r>
            <a:r>
              <a:rPr lang="en-US" sz="2000" dirty="0" err="1"/>
              <a:t>Corbitt</a:t>
            </a:r>
            <a:r>
              <a:rPr lang="en-US" sz="2000" dirty="0"/>
              <a:t> </a:t>
            </a:r>
            <a:r>
              <a:rPr lang="en-US" sz="2000" i="1" dirty="0"/>
              <a:t>et al </a:t>
            </a:r>
            <a:r>
              <a:rPr lang="en-US" sz="2000" dirty="0"/>
              <a:t>(2004)</a:t>
            </a:r>
            <a:r>
              <a:rPr lang="en-US" sz="2000" b="1" dirty="0"/>
              <a:t> Phys. Rev. D 70, 022002</a:t>
            </a:r>
          </a:p>
          <a:p>
            <a:r>
              <a:rPr lang="en-US" sz="2000" dirty="0"/>
              <a:t>Demonstration in regime applicable to LIGO: E </a:t>
            </a:r>
            <a:r>
              <a:rPr lang="en-US" sz="2000" dirty="0" err="1"/>
              <a:t>Oelker</a:t>
            </a:r>
            <a:r>
              <a:rPr lang="en-US" sz="2000" dirty="0"/>
              <a:t> </a:t>
            </a:r>
            <a:r>
              <a:rPr lang="en-US" sz="2000" i="1" dirty="0"/>
              <a:t>et al </a:t>
            </a:r>
            <a:r>
              <a:rPr lang="en-US" sz="2000" dirty="0"/>
              <a:t>(2016) Phys. Rev. </a:t>
            </a:r>
            <a:r>
              <a:rPr lang="en-US" sz="2000" dirty="0" err="1"/>
              <a:t>Lett</a:t>
            </a:r>
            <a:r>
              <a:rPr lang="en-US" sz="2000" dirty="0"/>
              <a:t>. </a:t>
            </a:r>
            <a:r>
              <a:rPr lang="en-US" sz="2000" b="1" dirty="0"/>
              <a:t>116</a:t>
            </a:r>
            <a:r>
              <a:rPr lang="en-US" sz="2000" dirty="0"/>
              <a:t>, 041102</a:t>
            </a:r>
          </a:p>
        </p:txBody>
      </p:sp>
    </p:spTree>
    <p:extLst>
      <p:ext uri="{BB962C8B-B14F-4D97-AF65-F5344CB8AC3E}">
        <p14:creationId xmlns:p14="http://schemas.microsoft.com/office/powerpoint/2010/main" val="2015136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 descr="The_Gravitational_wave_spectrum_Sources_and_Dete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 NASA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FE27D-E0B0-6047-B667-CB1E795E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</a:p>
        </p:txBody>
      </p:sp>
    </p:spTree>
    <p:extLst>
      <p:ext uri="{BB962C8B-B14F-4D97-AF65-F5344CB8AC3E}">
        <p14:creationId xmlns:p14="http://schemas.microsoft.com/office/powerpoint/2010/main" val="2567716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019800" cy="1143000"/>
          </a:xfrm>
        </p:spPr>
        <p:txBody>
          <a:bodyPr/>
          <a:lstStyle/>
          <a:p>
            <a:r>
              <a:rPr lang="en-US" dirty="0"/>
              <a:t>Summary:  some useful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Instrument Science White Paper:</a:t>
            </a:r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https://dcc.ligo.org/LIGO-T1900409/public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Advanced LIGO Detector paper:</a:t>
            </a: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https://dcc.ligo.org/LIGO-P1400177/public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aLIGO</a:t>
            </a:r>
            <a:r>
              <a:rPr lang="en-US" dirty="0"/>
              <a:t> Document Tree:</a:t>
            </a:r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https://dcc.ligo.org/LIGO-E1200123/public</a:t>
            </a:r>
            <a:endParaRPr lang="en-US" u="sng" dirty="0"/>
          </a:p>
          <a:p>
            <a:pPr marL="0" indent="0">
              <a:buNone/>
            </a:pPr>
            <a:r>
              <a:rPr lang="en-US" dirty="0"/>
              <a:t>LHO </a:t>
            </a:r>
            <a:r>
              <a:rPr lang="en-US" dirty="0" err="1"/>
              <a:t>alog</a:t>
            </a:r>
            <a:r>
              <a:rPr lang="en-US" u="sng" dirty="0"/>
              <a:t>: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00B050"/>
                </a:solidFill>
                <a:hlinkClick r:id="rId5"/>
              </a:rPr>
              <a:t>https://alog.ligo-wa.caltech.edu/aLOG</a:t>
            </a:r>
            <a:endParaRPr lang="en-US" u="sng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/>
              <a:t>LLO </a:t>
            </a:r>
            <a:r>
              <a:rPr lang="en-US" dirty="0" err="1"/>
              <a:t>alog</a:t>
            </a:r>
            <a:r>
              <a:rPr lang="en-US" u="sng" dirty="0"/>
              <a:t>: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00B050"/>
                </a:solidFill>
                <a:hlinkClick r:id="rId5"/>
              </a:rPr>
              <a:t>https://alog.ligo-la.caltech.edu/aLOG</a:t>
            </a:r>
            <a:endParaRPr lang="en-US" u="sng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57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858000" cy="11430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Basic idea for detection is simple</a:t>
            </a:r>
          </a:p>
        </p:txBody>
      </p:sp>
      <p:pic>
        <p:nvPicPr>
          <p:cNvPr id="29698" name="Picture 3" descr="fig03-grav wave effect 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676"/>
          <a:stretch>
            <a:fillRect/>
          </a:stretch>
        </p:blipFill>
        <p:spPr bwMode="auto">
          <a:xfrm>
            <a:off x="1219200" y="1622425"/>
            <a:ext cx="66294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6477000" y="3505200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GW amplitude h = (R</a:t>
            </a:r>
            <a:r>
              <a:rPr lang="en-US" baseline="-25000"/>
              <a:t>x</a:t>
            </a:r>
            <a:r>
              <a:rPr lang="en-US"/>
              <a:t>-R</a:t>
            </a:r>
            <a:r>
              <a:rPr lang="en-US" baseline="-25000"/>
              <a:t>y</a:t>
            </a:r>
            <a:r>
              <a:rPr lang="en-US"/>
              <a:t>)/R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/>
              <a:t>It takes longer for light to travel the longer arm path, which allows light to reach the detector.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A9E27BC-3977-4D4C-82AF-B6319527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64114"/>
            <a:ext cx="502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/>
              <a:t>When the arm lengths are equal, no light reaches the detector.</a:t>
            </a:r>
          </a:p>
        </p:txBody>
      </p:sp>
    </p:spTree>
    <p:extLst>
      <p:ext uri="{BB962C8B-B14F-4D97-AF65-F5344CB8AC3E}">
        <p14:creationId xmlns:p14="http://schemas.microsoft.com/office/powerpoint/2010/main" val="267528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30720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FF2B-950B-924F-BF45-731D7496C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876550"/>
            <a:ext cx="7772400" cy="1924050"/>
          </a:xfrm>
        </p:spPr>
        <p:txBody>
          <a:bodyPr/>
          <a:lstStyle/>
          <a:p>
            <a:r>
              <a:rPr lang="en-US" sz="2800" dirty="0"/>
              <a:t>You now know almost everything you need to know about General Relativity to contribute to accelerating the rate of discovery in Gravitational-Wave Astronomy.</a:t>
            </a:r>
          </a:p>
        </p:txBody>
      </p:sp>
    </p:spTree>
    <p:extLst>
      <p:ext uri="{BB962C8B-B14F-4D97-AF65-F5344CB8AC3E}">
        <p14:creationId xmlns:p14="http://schemas.microsoft.com/office/powerpoint/2010/main" val="1402897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477000" cy="1012286"/>
          </a:xfrm>
        </p:spPr>
        <p:txBody>
          <a:bodyPr/>
          <a:lstStyle/>
          <a:p>
            <a:r>
              <a:rPr lang="en-US" sz="2800" dirty="0"/>
              <a:t>Rate of discovery ~ (Noise reduction)</a:t>
            </a:r>
            <a:r>
              <a:rPr lang="en-US" sz="2800" baseline="30000" dirty="0"/>
              <a:t>3</a:t>
            </a:r>
            <a:endParaRPr lang="en-US" sz="2800" dirty="0"/>
          </a:p>
        </p:txBody>
      </p:sp>
      <p:pic>
        <p:nvPicPr>
          <p:cNvPr id="6" name="Content Placeholder 5" descr="Screen shot 2015-01-14 at 6.04.1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3057"/>
          <a:stretch/>
        </p:blipFill>
        <p:spPr>
          <a:xfrm>
            <a:off x="1178868" y="1633554"/>
            <a:ext cx="6919259" cy="440268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772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1443" y="5943600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latin typeface="Arial"/>
              </a:rPr>
              <a:t>R. </a:t>
            </a:r>
            <a:r>
              <a:rPr lang="en-US" sz="1800" b="0" dirty="0" err="1">
                <a:latin typeface="Arial"/>
              </a:rPr>
              <a:t>Adhikari</a:t>
            </a:r>
            <a:endParaRPr lang="en-US" sz="1800" b="0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88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The Real Dirt on LIGO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6B87-66F1-4143-9D2C-61B109B95686}" type="slidenum">
              <a:rPr lang="en-US"/>
              <a:pPr/>
              <a:t>7</a:t>
            </a:fld>
            <a:endParaRPr lang="en-US"/>
          </a:p>
        </p:txBody>
      </p:sp>
      <p:pic>
        <p:nvPicPr>
          <p:cNvPr id="126980" name="Picture 4" descr="fig006-ligo noise sources b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1447800"/>
            <a:ext cx="519906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553200" cy="1143000"/>
          </a:xfrm>
        </p:spPr>
        <p:txBody>
          <a:bodyPr/>
          <a:lstStyle/>
          <a:p>
            <a:r>
              <a:rPr lang="en-US" b="1"/>
              <a:t>What Limits Sensitivity</a:t>
            </a:r>
            <a:br>
              <a:rPr lang="en-US" b="1"/>
            </a:br>
            <a:r>
              <a:rPr lang="en-US" b="1"/>
              <a:t>of Interferometers?</a:t>
            </a:r>
            <a:r>
              <a:rPr lang="en-US"/>
              <a:t> </a:t>
            </a:r>
            <a:endParaRPr lang="en-US" b="1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810000" cy="4648200"/>
          </a:xfrm>
        </p:spPr>
        <p:txBody>
          <a:bodyPr/>
          <a:lstStyle/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 dirty="0"/>
              <a:t>Seismic noise &amp; vibration limit at low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 dirty="0"/>
              <a:t>Brownian (Thermal) Noise inside components limits at mid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 dirty="0"/>
              <a:t>Quantum nature of light (Shot Noise) limits at high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 dirty="0"/>
              <a:t>Myriad details of the lasers, electronics, etc., can make problems above these levels</a:t>
            </a:r>
          </a:p>
        </p:txBody>
      </p:sp>
      <p:grpSp>
        <p:nvGrpSpPr>
          <p:cNvPr id="126985" name="Group 9"/>
          <p:cNvGrpSpPr>
            <a:grpSpLocks/>
          </p:cNvGrpSpPr>
          <p:nvPr/>
        </p:nvGrpSpPr>
        <p:grpSpPr bwMode="auto">
          <a:xfrm>
            <a:off x="-304800" y="1143000"/>
            <a:ext cx="4800600" cy="3810000"/>
            <a:chOff x="-192" y="720"/>
            <a:chExt cx="3024" cy="2400"/>
          </a:xfrm>
        </p:grpSpPr>
        <p:sp>
          <p:nvSpPr>
            <p:cNvPr id="126982" name="Oval 6"/>
            <p:cNvSpPr>
              <a:spLocks noChangeArrowheads="1"/>
            </p:cNvSpPr>
            <p:nvPr/>
          </p:nvSpPr>
          <p:spPr bwMode="auto">
            <a:xfrm>
              <a:off x="-192" y="720"/>
              <a:ext cx="3024" cy="2400"/>
            </a:xfrm>
            <a:prstGeom prst="ellipse">
              <a:avLst/>
            </a:prstGeom>
            <a:noFill/>
            <a:ln w="28575">
              <a:solidFill>
                <a:srgbClr val="D8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3" name="Text Box 7"/>
            <p:cNvSpPr txBox="1">
              <a:spLocks noChangeArrowheads="1"/>
            </p:cNvSpPr>
            <p:nvPr/>
          </p:nvSpPr>
          <p:spPr bwMode="auto">
            <a:xfrm rot="-43504">
              <a:off x="298" y="720"/>
              <a:ext cx="22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D80000"/>
                  </a:solidFill>
                </a:rPr>
                <a:t>DESIGN</a:t>
              </a:r>
            </a:p>
          </p:txBody>
        </p:sp>
      </p:grpSp>
      <p:grpSp>
        <p:nvGrpSpPr>
          <p:cNvPr id="126986" name="Group 10"/>
          <p:cNvGrpSpPr>
            <a:grpSpLocks/>
          </p:cNvGrpSpPr>
          <p:nvPr/>
        </p:nvGrpSpPr>
        <p:grpSpPr bwMode="auto">
          <a:xfrm>
            <a:off x="304800" y="4724400"/>
            <a:ext cx="3962400" cy="1676400"/>
            <a:chOff x="192" y="2976"/>
            <a:chExt cx="2496" cy="1056"/>
          </a:xfrm>
        </p:grpSpPr>
        <p:sp>
          <p:nvSpPr>
            <p:cNvPr id="126981" name="Oval 5"/>
            <p:cNvSpPr>
              <a:spLocks noChangeArrowheads="1"/>
            </p:cNvSpPr>
            <p:nvPr/>
          </p:nvSpPr>
          <p:spPr bwMode="auto">
            <a:xfrm>
              <a:off x="192" y="2976"/>
              <a:ext cx="2496" cy="1056"/>
            </a:xfrm>
            <a:prstGeom prst="ellipse">
              <a:avLst/>
            </a:prstGeom>
            <a:noFill/>
            <a:ln w="28575">
              <a:solidFill>
                <a:srgbClr val="D8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 rot="37194">
              <a:off x="288" y="3648"/>
              <a:ext cx="23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D80000"/>
                  </a:solidFill>
                </a:rPr>
                <a:t>COMMISSIONING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185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94A4E1-3DF6-D546-B584-A496CDAE1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371600"/>
          </a:xfrm>
        </p:spPr>
        <p:txBody>
          <a:bodyPr/>
          <a:lstStyle/>
          <a:p>
            <a:r>
              <a:rPr lang="en-US" sz="2800" i="1" dirty="0"/>
              <a:t>“Theory and practice are the same in theory. In practice, they’re different.”</a:t>
            </a:r>
          </a:p>
          <a:p>
            <a:r>
              <a:rPr lang="en-US" sz="2800" dirty="0"/>
              <a:t>- </a:t>
            </a:r>
            <a:r>
              <a:rPr lang="en-US" sz="2800" dirty="0"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Yogi Berra</a:t>
            </a:r>
          </a:p>
        </p:txBody>
      </p:sp>
    </p:spTree>
    <p:extLst>
      <p:ext uri="{BB962C8B-B14F-4D97-AF65-F5344CB8AC3E}">
        <p14:creationId xmlns:p14="http://schemas.microsoft.com/office/powerpoint/2010/main" val="3775764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/>
              <a:t>Raab - The Real Dirt on LIGO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noise terms</a:t>
            </a:r>
            <a:br>
              <a:rPr lang="en-US" dirty="0"/>
            </a:br>
            <a:r>
              <a:rPr lang="en-US" dirty="0"/>
              <a:t>(by design, based on theory)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1048"/>
            <a:ext cx="6570941" cy="49559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72971"/>
      </p:ext>
    </p:extLst>
  </p:cSld>
  <p:clrMapOvr>
    <a:masterClrMapping/>
  </p:clrMapOvr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146434</TotalTime>
  <Words>997</Words>
  <Application>Microsoft Macintosh PowerPoint</Application>
  <PresentationFormat>On-screen Show (4:3)</PresentationFormat>
  <Paragraphs>191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Brush Script MT</vt:lpstr>
      <vt:lpstr>ＭＳ Ｐゴシック</vt:lpstr>
      <vt:lpstr>Arial</vt:lpstr>
      <vt:lpstr>Helvetica</vt:lpstr>
      <vt:lpstr>Monotype Sorts</vt:lpstr>
      <vt:lpstr>Symbol</vt:lpstr>
      <vt:lpstr>Times New Roman</vt:lpstr>
      <vt:lpstr>LIGO_II</vt:lpstr>
      <vt:lpstr>Photo Editor Photo</vt:lpstr>
      <vt:lpstr>Image</vt:lpstr>
      <vt:lpstr>PowerPoint Presentation</vt:lpstr>
      <vt:lpstr>Main messages</vt:lpstr>
      <vt:lpstr>Detectors of Gravitational Waves</vt:lpstr>
      <vt:lpstr>Basic idea for detection is simple</vt:lpstr>
      <vt:lpstr>You now know almost everything you need to know about General Relativity to contribute to accelerating the rate of discovery in Gravitational-Wave Astronomy.</vt:lpstr>
      <vt:lpstr>Rate of discovery ~ (Noise reduction)3</vt:lpstr>
      <vt:lpstr>What Limits Sensitivity of Interferometers? </vt:lpstr>
      <vt:lpstr>PowerPoint Presentation</vt:lpstr>
      <vt:lpstr>Principal noise terms (by design, based on theory)</vt:lpstr>
      <vt:lpstr>Noise terms (in practice)</vt:lpstr>
      <vt:lpstr>Optical configuration</vt:lpstr>
      <vt:lpstr>Evacuated Beam Tubes Provide Clear Path for Light</vt:lpstr>
      <vt:lpstr>Vacuum Chambers Provide Quiet Homes for Mirrors</vt:lpstr>
      <vt:lpstr>BSC Internal Seismic Isolator</vt:lpstr>
      <vt:lpstr>PowerPoint Presentation</vt:lpstr>
      <vt:lpstr>Advanced LIGO installation in progress </vt:lpstr>
      <vt:lpstr>Putting it together: Seismic &amp; Suspension &amp; Optics</vt:lpstr>
      <vt:lpstr>Lock Acquisition:  Arm Locking Subsystem</vt:lpstr>
      <vt:lpstr>aLIGO Pre-stabilized laser </vt:lpstr>
      <vt:lpstr>What could possibly go wrong?</vt:lpstr>
      <vt:lpstr>Quantum Noise is Fundamental, Caused by Vacuum Fluctuations</vt:lpstr>
      <vt:lpstr>Nothing Is Easy:  Classical Challenges to High-Power Operation</vt:lpstr>
      <vt:lpstr>Vacuum squeezing:  a partial work-around</vt:lpstr>
      <vt:lpstr>PowerPoint Presentation</vt:lpstr>
      <vt:lpstr>Other technical solutions needed</vt:lpstr>
      <vt:lpstr>The future</vt:lpstr>
      <vt:lpstr>PowerPoint Presentation</vt:lpstr>
      <vt:lpstr>The longer journey of exploration</vt:lpstr>
      <vt:lpstr>Upgrade possibilities</vt:lpstr>
      <vt:lpstr>Technological path to the future</vt:lpstr>
      <vt:lpstr>A better work-around:  frequency-dependent squeezing</vt:lpstr>
      <vt:lpstr>PowerPoint Presentation</vt:lpstr>
      <vt:lpstr>Summary:  some useful links</vt:lpstr>
    </vt:vector>
  </TitlesOfParts>
  <Company>Home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Raab, Frederick J. (Fred)</cp:lastModifiedBy>
  <cp:revision>438</cp:revision>
  <cp:lastPrinted>2016-03-10T22:03:29Z</cp:lastPrinted>
  <dcterms:created xsi:type="dcterms:W3CDTF">2011-03-02T00:22:05Z</dcterms:created>
  <dcterms:modified xsi:type="dcterms:W3CDTF">2019-12-05T17:58:52Z</dcterms:modified>
</cp:coreProperties>
</file>