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1" r:id="rId3"/>
    <p:sldId id="262" r:id="rId4"/>
    <p:sldId id="273" r:id="rId5"/>
    <p:sldId id="278" r:id="rId6"/>
    <p:sldId id="276" r:id="rId7"/>
    <p:sldId id="277" r:id="rId8"/>
    <p:sldId id="281" r:id="rId9"/>
    <p:sldId id="275" r:id="rId10"/>
    <p:sldId id="272" r:id="rId11"/>
    <p:sldId id="25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C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7"/>
    <p:restoredTop sz="94712"/>
  </p:normalViewPr>
  <p:slideViewPr>
    <p:cSldViewPr snapToGrid="0" snapToObjects="1">
      <p:cViewPr varScale="1">
        <p:scale>
          <a:sx n="102" d="100"/>
          <a:sy n="102" d="100"/>
        </p:scale>
        <p:origin x="5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3ED86-9618-DF4A-B1B3-366974D310ED}" type="datetimeFigureOut">
              <a:rPr lang="en-US" smtClean="0"/>
              <a:t>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C34C5-72A4-514A-A899-160DDB176DD4}" type="slidenum">
              <a:rPr lang="en-US" smtClean="0"/>
              <a:t>‹#›</a:t>
            </a:fld>
            <a:endParaRPr lang="en-US"/>
          </a:p>
        </p:txBody>
      </p:sp>
    </p:spTree>
    <p:extLst>
      <p:ext uri="{BB962C8B-B14F-4D97-AF65-F5344CB8AC3E}">
        <p14:creationId xmlns:p14="http://schemas.microsoft.com/office/powerpoint/2010/main" val="175197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This slide shows outline of 2019 schedules. Upper panel shows schedule plan presented in the last PAB. Lower panel shows the current plan. I like to explain important difference between them.</a:t>
            </a:r>
          </a:p>
          <a:p>
            <a:endParaRPr/>
          </a:p>
          <a:p>
            <a:endParaRPr/>
          </a:p>
          <a:p>
            <a:endParaRPr/>
          </a:p>
          <a:p>
            <a:r>
              <a:t>This slide shows the schedule outline based on the Gantt chart. </a:t>
            </a:r>
          </a:p>
          <a:p>
            <a:r>
              <a:t>Installation works, such as ...</a:t>
            </a:r>
          </a:p>
          <a:p>
            <a:r>
              <a:t>ETMX WAB means installation of baffles in Xend. During this periods, we can not use ETMX. Major installation works complete in the next March. </a:t>
            </a:r>
          </a:p>
          <a:p>
            <a:r>
              <a:t>We start beam alignment works for Xarm commissioning from September. The Xarm commissioning continues early December. From the end of November, we start beam alignment works for Yarm and DRMI commissioning. When ETMX is ready, we start commissioning of full interferometer. In this periods the full interferometer is FPMI.</a:t>
            </a:r>
          </a:p>
          <a:p>
            <a:r>
              <a:t>After FPMI, we will proceed DRFPMI or FPMI. </a:t>
            </a:r>
          </a:p>
          <a:p>
            <a:r>
              <a:t>In the case of DRFPMI, we start commissioning with low laser power. After then we construct alignment sensing control system with laser power increase. Then we do post commissioning and installation of baffles. I will explain later.</a:t>
            </a:r>
          </a:p>
          <a:p>
            <a:r>
              <a:t>In the case of FPMI, we construct ASC system and then we do post com and baffle installation.</a:t>
            </a:r>
          </a:p>
        </p:txBody>
      </p:sp>
    </p:spTree>
    <p:extLst>
      <p:ext uri="{BB962C8B-B14F-4D97-AF65-F5344CB8AC3E}">
        <p14:creationId xmlns:p14="http://schemas.microsoft.com/office/powerpoint/2010/main" val="124894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4552-A862-CF4D-9390-8BF489BF58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9E1B8-087A-3C4C-A590-F6FF5904E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799726-2D0A-264F-8D3D-353527A022EA}"/>
              </a:ext>
            </a:extLst>
          </p:cNvPr>
          <p:cNvSpPr>
            <a:spLocks noGrp="1"/>
          </p:cNvSpPr>
          <p:nvPr>
            <p:ph type="dt" sz="half" idx="10"/>
          </p:nvPr>
        </p:nvSpPr>
        <p:spPr/>
        <p:txBody>
          <a:bodyPr/>
          <a:lstStyle/>
          <a:p>
            <a:r>
              <a:rPr lang="en-US"/>
              <a:t>7/18/19</a:t>
            </a:r>
            <a:endParaRPr lang="en-US" dirty="0"/>
          </a:p>
        </p:txBody>
      </p:sp>
      <p:sp>
        <p:nvSpPr>
          <p:cNvPr id="5" name="Footer Placeholder 4">
            <a:extLst>
              <a:ext uri="{FF2B5EF4-FFF2-40B4-BE49-F238E27FC236}">
                <a16:creationId xmlns:a16="http://schemas.microsoft.com/office/drawing/2014/main" id="{6966051B-A2F9-A64C-9CEE-5F2B7795ECA6}"/>
              </a:ext>
            </a:extLst>
          </p:cNvPr>
          <p:cNvSpPr>
            <a:spLocks noGrp="1"/>
          </p:cNvSpPr>
          <p:nvPr>
            <p:ph type="ftr" sz="quarter" idx="11"/>
          </p:nvPr>
        </p:nvSpPr>
        <p:spPr/>
        <p:txBody>
          <a:bodyPr/>
          <a:lstStyle/>
          <a:p>
            <a:r>
              <a:rPr lang="en-US"/>
              <a:t>G1901349-v4 Open LVEM Forum</a:t>
            </a:r>
            <a:endParaRPr lang="en-US" dirty="0"/>
          </a:p>
        </p:txBody>
      </p:sp>
      <p:sp>
        <p:nvSpPr>
          <p:cNvPr id="7" name="Slide Number Placeholder 6">
            <a:extLst>
              <a:ext uri="{FF2B5EF4-FFF2-40B4-BE49-F238E27FC236}">
                <a16:creationId xmlns:a16="http://schemas.microsoft.com/office/drawing/2014/main" id="{A0AB2830-88E7-374B-94A0-91023576D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A191A-F76D-2940-87A3-1A88433B01F7}" type="slidenum">
              <a:rPr lang="en-US" smtClean="0"/>
              <a:t>‹#›</a:t>
            </a:fld>
            <a:endParaRPr lang="en-US"/>
          </a:p>
        </p:txBody>
      </p:sp>
    </p:spTree>
    <p:extLst>
      <p:ext uri="{BB962C8B-B14F-4D97-AF65-F5344CB8AC3E}">
        <p14:creationId xmlns:p14="http://schemas.microsoft.com/office/powerpoint/2010/main" val="124231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07A5-911C-0E4F-9AE2-8AB207EC59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AC975-47A3-7D49-A5B1-F5AF52A489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A2AAE-BE92-7146-83EE-079B5F6B5C0A}"/>
              </a:ext>
            </a:extLst>
          </p:cNvPr>
          <p:cNvSpPr>
            <a:spLocks noGrp="1"/>
          </p:cNvSpPr>
          <p:nvPr>
            <p:ph type="dt" sz="half" idx="10"/>
          </p:nvPr>
        </p:nvSpPr>
        <p:spPr/>
        <p:txBody>
          <a:bodyPr/>
          <a:lstStyle/>
          <a:p>
            <a:r>
              <a:rPr lang="en-US"/>
              <a:t>7/18/19</a:t>
            </a:r>
          </a:p>
        </p:txBody>
      </p:sp>
      <p:sp>
        <p:nvSpPr>
          <p:cNvPr id="5" name="Footer Placeholder 4">
            <a:extLst>
              <a:ext uri="{FF2B5EF4-FFF2-40B4-BE49-F238E27FC236}">
                <a16:creationId xmlns:a16="http://schemas.microsoft.com/office/drawing/2014/main" id="{BB16CB66-C93B-0C47-9E33-A93B05996E9D}"/>
              </a:ext>
            </a:extLst>
          </p:cNvPr>
          <p:cNvSpPr>
            <a:spLocks noGrp="1"/>
          </p:cNvSpPr>
          <p:nvPr>
            <p:ph type="ftr" sz="quarter" idx="11"/>
          </p:nvPr>
        </p:nvSpPr>
        <p:spPr/>
        <p:txBody>
          <a:bodyPr/>
          <a:lstStyle/>
          <a:p>
            <a:r>
              <a:rPr lang="en-US"/>
              <a:t>G1901349-v4 Open LVEM Forum</a:t>
            </a:r>
          </a:p>
        </p:txBody>
      </p:sp>
      <p:sp>
        <p:nvSpPr>
          <p:cNvPr id="6" name="Slide Number Placeholder 5">
            <a:extLst>
              <a:ext uri="{FF2B5EF4-FFF2-40B4-BE49-F238E27FC236}">
                <a16:creationId xmlns:a16="http://schemas.microsoft.com/office/drawing/2014/main" id="{74ADCC4F-84FF-2A47-AA2F-9AD1A8058867}"/>
              </a:ext>
            </a:extLst>
          </p:cNvPr>
          <p:cNvSpPr>
            <a:spLocks noGrp="1"/>
          </p:cNvSpPr>
          <p:nvPr>
            <p:ph type="sldNum" sz="quarter" idx="12"/>
          </p:nvPr>
        </p:nvSpPr>
        <p:spPr>
          <a:xfrm>
            <a:off x="8610600" y="6356350"/>
            <a:ext cx="2743200" cy="365125"/>
          </a:xfrm>
          <a:prstGeom prst="rect">
            <a:avLst/>
          </a:prstGeom>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73005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1A5368-6BDA-C449-BD17-DE90AC5835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617E63-281A-6E4A-8BF7-7815174697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FC935-560B-5C48-96D0-3E0EEB50FC19}"/>
              </a:ext>
            </a:extLst>
          </p:cNvPr>
          <p:cNvSpPr>
            <a:spLocks noGrp="1"/>
          </p:cNvSpPr>
          <p:nvPr>
            <p:ph type="dt" sz="half" idx="10"/>
          </p:nvPr>
        </p:nvSpPr>
        <p:spPr/>
        <p:txBody>
          <a:bodyPr/>
          <a:lstStyle/>
          <a:p>
            <a:r>
              <a:rPr lang="en-US"/>
              <a:t>7/18/19</a:t>
            </a:r>
          </a:p>
        </p:txBody>
      </p:sp>
      <p:sp>
        <p:nvSpPr>
          <p:cNvPr id="5" name="Footer Placeholder 4">
            <a:extLst>
              <a:ext uri="{FF2B5EF4-FFF2-40B4-BE49-F238E27FC236}">
                <a16:creationId xmlns:a16="http://schemas.microsoft.com/office/drawing/2014/main" id="{B0193F03-9F92-B045-9E18-F1935C453B13}"/>
              </a:ext>
            </a:extLst>
          </p:cNvPr>
          <p:cNvSpPr>
            <a:spLocks noGrp="1"/>
          </p:cNvSpPr>
          <p:nvPr>
            <p:ph type="ftr" sz="quarter" idx="11"/>
          </p:nvPr>
        </p:nvSpPr>
        <p:spPr/>
        <p:txBody>
          <a:bodyPr/>
          <a:lstStyle/>
          <a:p>
            <a:r>
              <a:rPr lang="en-US"/>
              <a:t>G1901349-v4 Open LVEM Forum</a:t>
            </a:r>
          </a:p>
        </p:txBody>
      </p:sp>
      <p:sp>
        <p:nvSpPr>
          <p:cNvPr id="6" name="Slide Number Placeholder 5">
            <a:extLst>
              <a:ext uri="{FF2B5EF4-FFF2-40B4-BE49-F238E27FC236}">
                <a16:creationId xmlns:a16="http://schemas.microsoft.com/office/drawing/2014/main" id="{282DA55C-DFD7-1E40-B15B-6BE3A1F301B9}"/>
              </a:ext>
            </a:extLst>
          </p:cNvPr>
          <p:cNvSpPr>
            <a:spLocks noGrp="1"/>
          </p:cNvSpPr>
          <p:nvPr>
            <p:ph type="sldNum" sz="quarter" idx="12"/>
          </p:nvPr>
        </p:nvSpPr>
        <p:spPr>
          <a:xfrm>
            <a:off x="8610600" y="6356350"/>
            <a:ext cx="2743200" cy="365125"/>
          </a:xfrm>
          <a:prstGeom prst="rect">
            <a:avLst/>
          </a:prstGeom>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34494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628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D7A3-9AC1-C847-B03F-4CCCCB9047F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DA3107C-33FC-5141-92D2-81F575E03C8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3DAEE4-05BC-F047-B17D-EFD821492B61}"/>
              </a:ext>
            </a:extLst>
          </p:cNvPr>
          <p:cNvSpPr>
            <a:spLocks noGrp="1"/>
          </p:cNvSpPr>
          <p:nvPr>
            <p:ph type="dt" sz="half" idx="10"/>
          </p:nvPr>
        </p:nvSpPr>
        <p:spPr/>
        <p:txBody>
          <a:bodyPr/>
          <a:lstStyle/>
          <a:p>
            <a:r>
              <a:rPr lang="en-US"/>
              <a:t>7/18/19</a:t>
            </a:r>
          </a:p>
        </p:txBody>
      </p:sp>
      <p:sp>
        <p:nvSpPr>
          <p:cNvPr id="5" name="Footer Placeholder 4">
            <a:extLst>
              <a:ext uri="{FF2B5EF4-FFF2-40B4-BE49-F238E27FC236}">
                <a16:creationId xmlns:a16="http://schemas.microsoft.com/office/drawing/2014/main" id="{A2C313AB-B439-C149-85CF-BB66A769C339}"/>
              </a:ext>
            </a:extLst>
          </p:cNvPr>
          <p:cNvSpPr>
            <a:spLocks noGrp="1"/>
          </p:cNvSpPr>
          <p:nvPr>
            <p:ph type="ftr" sz="quarter" idx="11"/>
          </p:nvPr>
        </p:nvSpPr>
        <p:spPr/>
        <p:txBody>
          <a:bodyPr/>
          <a:lstStyle/>
          <a:p>
            <a:r>
              <a:rPr lang="en-US"/>
              <a:t>G1901349-v4 Open LVEM Forum</a:t>
            </a:r>
            <a:endParaRPr lang="en-US" dirty="0"/>
          </a:p>
        </p:txBody>
      </p:sp>
      <p:sp>
        <p:nvSpPr>
          <p:cNvPr id="7" name="Slide Number Placeholder 6">
            <a:extLst>
              <a:ext uri="{FF2B5EF4-FFF2-40B4-BE49-F238E27FC236}">
                <a16:creationId xmlns:a16="http://schemas.microsoft.com/office/drawing/2014/main" id="{D43292F5-BA44-4C41-A1BA-6B6716659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A191A-F76D-2940-87A3-1A88433B01F7}" type="slidenum">
              <a:rPr lang="en-US" smtClean="0"/>
              <a:t>‹#›</a:t>
            </a:fld>
            <a:endParaRPr lang="en-US"/>
          </a:p>
        </p:txBody>
      </p:sp>
    </p:spTree>
    <p:extLst>
      <p:ext uri="{BB962C8B-B14F-4D97-AF65-F5344CB8AC3E}">
        <p14:creationId xmlns:p14="http://schemas.microsoft.com/office/powerpoint/2010/main" val="317058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F9AA-190C-F044-92F1-EAEF2A49BF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2A9C34-7622-E94C-96CC-F517B7914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F046F402-073E-4541-809C-75CD0C9BC4A2}"/>
              </a:ext>
            </a:extLst>
          </p:cNvPr>
          <p:cNvSpPr>
            <a:spLocks noGrp="1"/>
          </p:cNvSpPr>
          <p:nvPr>
            <p:ph type="dt" sz="half" idx="10"/>
          </p:nvPr>
        </p:nvSpPr>
        <p:spPr/>
        <p:txBody>
          <a:bodyPr/>
          <a:lstStyle/>
          <a:p>
            <a:r>
              <a:rPr lang="en-US"/>
              <a:t>7/18/19</a:t>
            </a:r>
          </a:p>
        </p:txBody>
      </p:sp>
      <p:sp>
        <p:nvSpPr>
          <p:cNvPr id="5" name="Footer Placeholder 4">
            <a:extLst>
              <a:ext uri="{FF2B5EF4-FFF2-40B4-BE49-F238E27FC236}">
                <a16:creationId xmlns:a16="http://schemas.microsoft.com/office/drawing/2014/main" id="{F57DBD9D-438A-844A-B3C2-20AEB7A7024E}"/>
              </a:ext>
            </a:extLst>
          </p:cNvPr>
          <p:cNvSpPr>
            <a:spLocks noGrp="1"/>
          </p:cNvSpPr>
          <p:nvPr>
            <p:ph type="ftr" sz="quarter" idx="11"/>
          </p:nvPr>
        </p:nvSpPr>
        <p:spPr/>
        <p:txBody>
          <a:bodyPr/>
          <a:lstStyle/>
          <a:p>
            <a:r>
              <a:rPr lang="en-US"/>
              <a:t>G1901349-v4 Open LVEM Forum</a:t>
            </a:r>
            <a:endParaRPr lang="en-US" dirty="0"/>
          </a:p>
        </p:txBody>
      </p:sp>
      <p:sp>
        <p:nvSpPr>
          <p:cNvPr id="7" name="Slide Number Placeholder 6">
            <a:extLst>
              <a:ext uri="{FF2B5EF4-FFF2-40B4-BE49-F238E27FC236}">
                <a16:creationId xmlns:a16="http://schemas.microsoft.com/office/drawing/2014/main" id="{7155429F-C136-9141-8E80-A40CE8FFD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A191A-F76D-2940-87A3-1A88433B01F7}" type="slidenum">
              <a:rPr lang="en-US" smtClean="0"/>
              <a:t>‹#›</a:t>
            </a:fld>
            <a:endParaRPr lang="en-US"/>
          </a:p>
        </p:txBody>
      </p:sp>
    </p:spTree>
    <p:extLst>
      <p:ext uri="{BB962C8B-B14F-4D97-AF65-F5344CB8AC3E}">
        <p14:creationId xmlns:p14="http://schemas.microsoft.com/office/powerpoint/2010/main" val="339021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EAF1-AAF2-8740-9DBB-95F485AA0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C2FBD-32B0-564A-AE94-423FC96F49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1B5C5F-4608-1646-ADD9-C767F3F228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2A4DD0-FFA1-2643-8984-FFB824603B3F}"/>
              </a:ext>
            </a:extLst>
          </p:cNvPr>
          <p:cNvSpPr>
            <a:spLocks noGrp="1"/>
          </p:cNvSpPr>
          <p:nvPr>
            <p:ph type="dt" sz="half" idx="10"/>
          </p:nvPr>
        </p:nvSpPr>
        <p:spPr/>
        <p:txBody>
          <a:bodyPr/>
          <a:lstStyle/>
          <a:p>
            <a:r>
              <a:rPr lang="en-US"/>
              <a:t>7/18/19</a:t>
            </a:r>
          </a:p>
        </p:txBody>
      </p:sp>
      <p:sp>
        <p:nvSpPr>
          <p:cNvPr id="6" name="Footer Placeholder 5">
            <a:extLst>
              <a:ext uri="{FF2B5EF4-FFF2-40B4-BE49-F238E27FC236}">
                <a16:creationId xmlns:a16="http://schemas.microsoft.com/office/drawing/2014/main" id="{8A8F61AA-CC06-4342-B76B-2347445753EC}"/>
              </a:ext>
            </a:extLst>
          </p:cNvPr>
          <p:cNvSpPr>
            <a:spLocks noGrp="1"/>
          </p:cNvSpPr>
          <p:nvPr>
            <p:ph type="ftr" sz="quarter" idx="11"/>
          </p:nvPr>
        </p:nvSpPr>
        <p:spPr/>
        <p:txBody>
          <a:bodyPr/>
          <a:lstStyle/>
          <a:p>
            <a:r>
              <a:rPr lang="en-US"/>
              <a:t>G1901349-v4 Open LVEM Forum</a:t>
            </a:r>
            <a:endParaRPr lang="en-US" dirty="0"/>
          </a:p>
        </p:txBody>
      </p:sp>
      <p:sp>
        <p:nvSpPr>
          <p:cNvPr id="8" name="Slide Number Placeholder 6">
            <a:extLst>
              <a:ext uri="{FF2B5EF4-FFF2-40B4-BE49-F238E27FC236}">
                <a16:creationId xmlns:a16="http://schemas.microsoft.com/office/drawing/2014/main" id="{3C98E45C-C129-B548-B38D-F8DA1369FF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A191A-F76D-2940-87A3-1A88433B01F7}" type="slidenum">
              <a:rPr lang="en-US" smtClean="0"/>
              <a:t>‹#›</a:t>
            </a:fld>
            <a:endParaRPr lang="en-US"/>
          </a:p>
        </p:txBody>
      </p:sp>
    </p:spTree>
    <p:extLst>
      <p:ext uri="{BB962C8B-B14F-4D97-AF65-F5344CB8AC3E}">
        <p14:creationId xmlns:p14="http://schemas.microsoft.com/office/powerpoint/2010/main" val="383814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0A52-898D-6D43-B1ED-26690CFBA0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E282E7-2794-E143-96DA-A150318AE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7693E0-DFD9-FE4C-B517-3C7F55581D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F53A9-716B-5341-9FCF-E89B8F1460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D89D2E-61AC-0845-9D56-2043818901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894EAC-36B5-A949-AE33-5D7FB969D199}"/>
              </a:ext>
            </a:extLst>
          </p:cNvPr>
          <p:cNvSpPr>
            <a:spLocks noGrp="1"/>
          </p:cNvSpPr>
          <p:nvPr>
            <p:ph type="dt" sz="half" idx="10"/>
          </p:nvPr>
        </p:nvSpPr>
        <p:spPr/>
        <p:txBody>
          <a:bodyPr/>
          <a:lstStyle/>
          <a:p>
            <a:r>
              <a:rPr lang="en-US"/>
              <a:t>7/18/19</a:t>
            </a:r>
          </a:p>
        </p:txBody>
      </p:sp>
      <p:sp>
        <p:nvSpPr>
          <p:cNvPr id="8" name="Footer Placeholder 7">
            <a:extLst>
              <a:ext uri="{FF2B5EF4-FFF2-40B4-BE49-F238E27FC236}">
                <a16:creationId xmlns:a16="http://schemas.microsoft.com/office/drawing/2014/main" id="{8B64075D-403F-0947-BCE4-2D3EBCAA302F}"/>
              </a:ext>
            </a:extLst>
          </p:cNvPr>
          <p:cNvSpPr>
            <a:spLocks noGrp="1"/>
          </p:cNvSpPr>
          <p:nvPr>
            <p:ph type="ftr" sz="quarter" idx="11"/>
          </p:nvPr>
        </p:nvSpPr>
        <p:spPr/>
        <p:txBody>
          <a:bodyPr/>
          <a:lstStyle/>
          <a:p>
            <a:r>
              <a:rPr lang="en-US"/>
              <a:t>G1901349-v4 Open LVEM Forum</a:t>
            </a:r>
          </a:p>
        </p:txBody>
      </p:sp>
      <p:sp>
        <p:nvSpPr>
          <p:cNvPr id="10" name="Slide Number Placeholder 6">
            <a:extLst>
              <a:ext uri="{FF2B5EF4-FFF2-40B4-BE49-F238E27FC236}">
                <a16:creationId xmlns:a16="http://schemas.microsoft.com/office/drawing/2014/main" id="{AE3A804C-F6AE-A34F-B5B6-E50423E881F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A191A-F76D-2940-87A3-1A88433B01F7}" type="slidenum">
              <a:rPr lang="en-US" smtClean="0"/>
              <a:t>‹#›</a:t>
            </a:fld>
            <a:endParaRPr lang="en-US"/>
          </a:p>
        </p:txBody>
      </p:sp>
    </p:spTree>
    <p:extLst>
      <p:ext uri="{BB962C8B-B14F-4D97-AF65-F5344CB8AC3E}">
        <p14:creationId xmlns:p14="http://schemas.microsoft.com/office/powerpoint/2010/main" val="331441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E907-92D4-8E45-853F-48127D1A92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508CF3-2C2E-624A-8EEC-99B1120508D8}"/>
              </a:ext>
            </a:extLst>
          </p:cNvPr>
          <p:cNvSpPr>
            <a:spLocks noGrp="1"/>
          </p:cNvSpPr>
          <p:nvPr>
            <p:ph type="dt" sz="half" idx="10"/>
          </p:nvPr>
        </p:nvSpPr>
        <p:spPr/>
        <p:txBody>
          <a:bodyPr/>
          <a:lstStyle/>
          <a:p>
            <a:r>
              <a:rPr lang="en-US"/>
              <a:t>7/18/19</a:t>
            </a:r>
          </a:p>
        </p:txBody>
      </p:sp>
      <p:sp>
        <p:nvSpPr>
          <p:cNvPr id="4" name="Footer Placeholder 3">
            <a:extLst>
              <a:ext uri="{FF2B5EF4-FFF2-40B4-BE49-F238E27FC236}">
                <a16:creationId xmlns:a16="http://schemas.microsoft.com/office/drawing/2014/main" id="{D05661ED-711C-C646-B361-8F09644785D1}"/>
              </a:ext>
            </a:extLst>
          </p:cNvPr>
          <p:cNvSpPr>
            <a:spLocks noGrp="1"/>
          </p:cNvSpPr>
          <p:nvPr>
            <p:ph type="ftr" sz="quarter" idx="11"/>
          </p:nvPr>
        </p:nvSpPr>
        <p:spPr/>
        <p:txBody>
          <a:bodyPr/>
          <a:lstStyle/>
          <a:p>
            <a:r>
              <a:rPr lang="en-US"/>
              <a:t>G1901349-v4 Open LVEM Forum</a:t>
            </a:r>
          </a:p>
        </p:txBody>
      </p:sp>
      <p:sp>
        <p:nvSpPr>
          <p:cNvPr id="6" name="Slide Number Placeholder 6">
            <a:extLst>
              <a:ext uri="{FF2B5EF4-FFF2-40B4-BE49-F238E27FC236}">
                <a16:creationId xmlns:a16="http://schemas.microsoft.com/office/drawing/2014/main" id="{3BEC004B-186D-4844-B1B4-A5A068964C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A191A-F76D-2940-87A3-1A88433B01F7}" type="slidenum">
              <a:rPr lang="en-US" smtClean="0"/>
              <a:t>‹#›</a:t>
            </a:fld>
            <a:endParaRPr lang="en-US"/>
          </a:p>
        </p:txBody>
      </p:sp>
    </p:spTree>
    <p:extLst>
      <p:ext uri="{BB962C8B-B14F-4D97-AF65-F5344CB8AC3E}">
        <p14:creationId xmlns:p14="http://schemas.microsoft.com/office/powerpoint/2010/main" val="261356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C486D-B8B1-BC45-BEA5-7B994DF1313A}"/>
              </a:ext>
            </a:extLst>
          </p:cNvPr>
          <p:cNvSpPr>
            <a:spLocks noGrp="1"/>
          </p:cNvSpPr>
          <p:nvPr>
            <p:ph type="dt" sz="half" idx="10"/>
          </p:nvPr>
        </p:nvSpPr>
        <p:spPr/>
        <p:txBody>
          <a:bodyPr/>
          <a:lstStyle/>
          <a:p>
            <a:r>
              <a:rPr lang="en-US"/>
              <a:t>7/18/19</a:t>
            </a:r>
          </a:p>
        </p:txBody>
      </p:sp>
      <p:sp>
        <p:nvSpPr>
          <p:cNvPr id="3" name="Footer Placeholder 2">
            <a:extLst>
              <a:ext uri="{FF2B5EF4-FFF2-40B4-BE49-F238E27FC236}">
                <a16:creationId xmlns:a16="http://schemas.microsoft.com/office/drawing/2014/main" id="{CCDA9591-3634-6447-B8D0-1A75DBCEFD19}"/>
              </a:ext>
            </a:extLst>
          </p:cNvPr>
          <p:cNvSpPr>
            <a:spLocks noGrp="1"/>
          </p:cNvSpPr>
          <p:nvPr>
            <p:ph type="ftr" sz="quarter" idx="11"/>
          </p:nvPr>
        </p:nvSpPr>
        <p:spPr/>
        <p:txBody>
          <a:bodyPr/>
          <a:lstStyle/>
          <a:p>
            <a:r>
              <a:rPr lang="en-US"/>
              <a:t>G1901349-v4 Open LVEM Forum</a:t>
            </a:r>
          </a:p>
        </p:txBody>
      </p:sp>
      <p:sp>
        <p:nvSpPr>
          <p:cNvPr id="4" name="Slide Number Placeholder 3">
            <a:extLst>
              <a:ext uri="{FF2B5EF4-FFF2-40B4-BE49-F238E27FC236}">
                <a16:creationId xmlns:a16="http://schemas.microsoft.com/office/drawing/2014/main" id="{928FD069-06CA-234C-929A-EF548A1A3177}"/>
              </a:ext>
            </a:extLst>
          </p:cNvPr>
          <p:cNvSpPr>
            <a:spLocks noGrp="1"/>
          </p:cNvSpPr>
          <p:nvPr>
            <p:ph type="sldNum" sz="quarter" idx="12"/>
          </p:nvPr>
        </p:nvSpPr>
        <p:spPr>
          <a:xfrm>
            <a:off x="8610600" y="6356350"/>
            <a:ext cx="2743200" cy="365125"/>
          </a:xfrm>
          <a:prstGeom prst="rect">
            <a:avLst/>
          </a:prstGeom>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297148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8F7F-51EF-8C42-84FE-3E89E494F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9BBEE-51D8-0549-A967-9D091FC3C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0F049F-FE24-554F-9BFC-6F4F40DA4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BD3A4A-3192-9B44-93E5-7230E33D48CA}"/>
              </a:ext>
            </a:extLst>
          </p:cNvPr>
          <p:cNvSpPr>
            <a:spLocks noGrp="1"/>
          </p:cNvSpPr>
          <p:nvPr>
            <p:ph type="dt" sz="half" idx="10"/>
          </p:nvPr>
        </p:nvSpPr>
        <p:spPr/>
        <p:txBody>
          <a:bodyPr/>
          <a:lstStyle/>
          <a:p>
            <a:r>
              <a:rPr lang="en-US"/>
              <a:t>7/18/19</a:t>
            </a:r>
          </a:p>
        </p:txBody>
      </p:sp>
      <p:sp>
        <p:nvSpPr>
          <p:cNvPr id="6" name="Footer Placeholder 5">
            <a:extLst>
              <a:ext uri="{FF2B5EF4-FFF2-40B4-BE49-F238E27FC236}">
                <a16:creationId xmlns:a16="http://schemas.microsoft.com/office/drawing/2014/main" id="{F58EB2C1-2E0C-0F47-89EB-224C2FD4323C}"/>
              </a:ext>
            </a:extLst>
          </p:cNvPr>
          <p:cNvSpPr>
            <a:spLocks noGrp="1"/>
          </p:cNvSpPr>
          <p:nvPr>
            <p:ph type="ftr" sz="quarter" idx="11"/>
          </p:nvPr>
        </p:nvSpPr>
        <p:spPr/>
        <p:txBody>
          <a:bodyPr/>
          <a:lstStyle/>
          <a:p>
            <a:r>
              <a:rPr lang="en-US"/>
              <a:t>G1901349-v4 Open LVEM Forum</a:t>
            </a:r>
          </a:p>
        </p:txBody>
      </p:sp>
      <p:sp>
        <p:nvSpPr>
          <p:cNvPr id="7" name="Slide Number Placeholder 6">
            <a:extLst>
              <a:ext uri="{FF2B5EF4-FFF2-40B4-BE49-F238E27FC236}">
                <a16:creationId xmlns:a16="http://schemas.microsoft.com/office/drawing/2014/main" id="{4FEE30B5-149A-6549-A714-ED79E118EC36}"/>
              </a:ext>
            </a:extLst>
          </p:cNvPr>
          <p:cNvSpPr>
            <a:spLocks noGrp="1"/>
          </p:cNvSpPr>
          <p:nvPr>
            <p:ph type="sldNum" sz="quarter" idx="12"/>
          </p:nvPr>
        </p:nvSpPr>
        <p:spPr>
          <a:xfrm>
            <a:off x="8610600" y="6356350"/>
            <a:ext cx="2743200" cy="365125"/>
          </a:xfrm>
          <a:prstGeom prst="rect">
            <a:avLst/>
          </a:prstGeom>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2603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6927-7378-3847-9F17-D5CCBC551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BD5946-2DF6-7D4E-A902-F6EC6A78C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5D21E2-6B5F-684D-8D29-F7F4D5A74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4314D5-334D-AA4F-9D55-7AAFDF4AF912}"/>
              </a:ext>
            </a:extLst>
          </p:cNvPr>
          <p:cNvSpPr>
            <a:spLocks noGrp="1"/>
          </p:cNvSpPr>
          <p:nvPr>
            <p:ph type="dt" sz="half" idx="10"/>
          </p:nvPr>
        </p:nvSpPr>
        <p:spPr/>
        <p:txBody>
          <a:bodyPr/>
          <a:lstStyle/>
          <a:p>
            <a:r>
              <a:rPr lang="en-US"/>
              <a:t>7/18/19</a:t>
            </a:r>
          </a:p>
        </p:txBody>
      </p:sp>
      <p:sp>
        <p:nvSpPr>
          <p:cNvPr id="6" name="Footer Placeholder 5">
            <a:extLst>
              <a:ext uri="{FF2B5EF4-FFF2-40B4-BE49-F238E27FC236}">
                <a16:creationId xmlns:a16="http://schemas.microsoft.com/office/drawing/2014/main" id="{B68AFD6C-DD8E-DF4E-9476-3780DBA866EB}"/>
              </a:ext>
            </a:extLst>
          </p:cNvPr>
          <p:cNvSpPr>
            <a:spLocks noGrp="1"/>
          </p:cNvSpPr>
          <p:nvPr>
            <p:ph type="ftr" sz="quarter" idx="11"/>
          </p:nvPr>
        </p:nvSpPr>
        <p:spPr/>
        <p:txBody>
          <a:bodyPr/>
          <a:lstStyle/>
          <a:p>
            <a:r>
              <a:rPr lang="en-US"/>
              <a:t>G1901349-v4 Open LVEM Forum</a:t>
            </a:r>
          </a:p>
        </p:txBody>
      </p:sp>
      <p:sp>
        <p:nvSpPr>
          <p:cNvPr id="7" name="Slide Number Placeholder 6">
            <a:extLst>
              <a:ext uri="{FF2B5EF4-FFF2-40B4-BE49-F238E27FC236}">
                <a16:creationId xmlns:a16="http://schemas.microsoft.com/office/drawing/2014/main" id="{0F3EFF99-6F88-764F-A0E7-56B381C9807D}"/>
              </a:ext>
            </a:extLst>
          </p:cNvPr>
          <p:cNvSpPr>
            <a:spLocks noGrp="1"/>
          </p:cNvSpPr>
          <p:nvPr>
            <p:ph type="sldNum" sz="quarter" idx="12"/>
          </p:nvPr>
        </p:nvSpPr>
        <p:spPr>
          <a:xfrm>
            <a:off x="8610600" y="6356350"/>
            <a:ext cx="2743200" cy="365125"/>
          </a:xfrm>
          <a:prstGeom prst="rect">
            <a:avLst/>
          </a:prstGeom>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6051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CE75C8-3B59-644F-ACF3-3E3238A32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1E8D83F-2493-444C-B271-A615691E4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B23436-AD89-B146-8996-00CE7BC70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7/18/19</a:t>
            </a:r>
            <a:endParaRPr lang="en-US" dirty="0"/>
          </a:p>
        </p:txBody>
      </p:sp>
      <p:sp>
        <p:nvSpPr>
          <p:cNvPr id="5" name="Footer Placeholder 4">
            <a:extLst>
              <a:ext uri="{FF2B5EF4-FFF2-40B4-BE49-F238E27FC236}">
                <a16:creationId xmlns:a16="http://schemas.microsoft.com/office/drawing/2014/main" id="{2B7B4377-461E-8944-B03E-BA7D4AC88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G1901349-v4 Open LVEM Forum</a:t>
            </a:r>
            <a:endParaRPr lang="en-US" dirty="0"/>
          </a:p>
        </p:txBody>
      </p:sp>
      <p:sp>
        <p:nvSpPr>
          <p:cNvPr id="7" name="Slide Number Placeholder 6">
            <a:extLst>
              <a:ext uri="{FF2B5EF4-FFF2-40B4-BE49-F238E27FC236}">
                <a16:creationId xmlns:a16="http://schemas.microsoft.com/office/drawing/2014/main" id="{F28EAA88-55C3-F843-A0DD-EC03BC584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A191A-F76D-2940-87A3-1A88433B01F7}" type="slidenum">
              <a:rPr lang="en-US" smtClean="0"/>
              <a:t>‹#›</a:t>
            </a:fld>
            <a:endParaRPr lang="en-US"/>
          </a:p>
        </p:txBody>
      </p:sp>
    </p:spTree>
    <p:extLst>
      <p:ext uri="{BB962C8B-B14F-4D97-AF65-F5344CB8AC3E}">
        <p14:creationId xmlns:p14="http://schemas.microsoft.com/office/powerpoint/2010/main" val="153504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alog.ligo-la.caltech.edu/aLOG/index.php?callRep=49985"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B1C8-47BD-8547-9C6A-501000D70881}"/>
              </a:ext>
            </a:extLst>
          </p:cNvPr>
          <p:cNvSpPr>
            <a:spLocks noGrp="1"/>
          </p:cNvSpPr>
          <p:nvPr>
            <p:ph type="ctrTitle"/>
          </p:nvPr>
        </p:nvSpPr>
        <p:spPr>
          <a:xfrm>
            <a:off x="1524000" y="1928256"/>
            <a:ext cx="9373496" cy="960401"/>
          </a:xfrm>
        </p:spPr>
        <p:txBody>
          <a:bodyPr>
            <a:normAutofit/>
          </a:bodyPr>
          <a:lstStyle/>
          <a:p>
            <a:r>
              <a:rPr lang="en-US" dirty="0"/>
              <a:t>O3 LIGO-Virgo-KAGRA update</a:t>
            </a:r>
          </a:p>
        </p:txBody>
      </p:sp>
      <p:sp>
        <p:nvSpPr>
          <p:cNvPr id="3" name="Subtitle 2">
            <a:extLst>
              <a:ext uri="{FF2B5EF4-FFF2-40B4-BE49-F238E27FC236}">
                <a16:creationId xmlns:a16="http://schemas.microsoft.com/office/drawing/2014/main" id="{2D464824-2698-064F-9BBA-606F43268075}"/>
              </a:ext>
            </a:extLst>
          </p:cNvPr>
          <p:cNvSpPr>
            <a:spLocks noGrp="1"/>
          </p:cNvSpPr>
          <p:nvPr>
            <p:ph type="subTitle" idx="1"/>
          </p:nvPr>
        </p:nvSpPr>
        <p:spPr>
          <a:xfrm>
            <a:off x="1524000" y="3987208"/>
            <a:ext cx="9144000" cy="1270591"/>
          </a:xfrm>
        </p:spPr>
        <p:txBody>
          <a:bodyPr/>
          <a:lstStyle/>
          <a:p>
            <a:r>
              <a:rPr lang="en-US" dirty="0"/>
              <a:t>Keita </a:t>
            </a:r>
            <a:r>
              <a:rPr lang="en-US" dirty="0" err="1"/>
              <a:t>Kawabe</a:t>
            </a:r>
            <a:r>
              <a:rPr lang="en-US" dirty="0"/>
              <a:t>, Shinji </a:t>
            </a:r>
            <a:r>
              <a:rPr lang="en-US" dirty="0" err="1"/>
              <a:t>Miyoki</a:t>
            </a:r>
            <a:r>
              <a:rPr lang="en-US" dirty="0"/>
              <a:t>, Brian O’Reilly, Alessio </a:t>
            </a:r>
            <a:r>
              <a:rPr lang="en-US" dirty="0" err="1"/>
              <a:t>Rocchi</a:t>
            </a:r>
            <a:r>
              <a:rPr lang="en-US" dirty="0"/>
              <a:t>,</a:t>
            </a:r>
          </a:p>
          <a:p>
            <a:r>
              <a:rPr lang="en-US" dirty="0"/>
              <a:t>David Shoemaker, Matteo </a:t>
            </a:r>
            <a:r>
              <a:rPr lang="en-US" dirty="0" err="1"/>
              <a:t>Tacca</a:t>
            </a:r>
            <a:endParaRPr lang="en-US" dirty="0"/>
          </a:p>
        </p:txBody>
      </p:sp>
      <p:sp>
        <p:nvSpPr>
          <p:cNvPr id="5" name="Footer Placeholder 4">
            <a:extLst>
              <a:ext uri="{FF2B5EF4-FFF2-40B4-BE49-F238E27FC236}">
                <a16:creationId xmlns:a16="http://schemas.microsoft.com/office/drawing/2014/main" id="{C14A389D-AECA-5548-8F41-7DFC9409F2E1}"/>
              </a:ext>
            </a:extLst>
          </p:cNvPr>
          <p:cNvSpPr>
            <a:spLocks noGrp="1"/>
          </p:cNvSpPr>
          <p:nvPr>
            <p:ph type="ftr" sz="quarter" idx="11"/>
          </p:nvPr>
        </p:nvSpPr>
        <p:spPr/>
        <p:txBody>
          <a:bodyPr/>
          <a:lstStyle/>
          <a:p>
            <a:r>
              <a:rPr lang="en-US" dirty="0"/>
              <a:t>G1902213 Open LVEM, 21 November 2019</a:t>
            </a:r>
          </a:p>
        </p:txBody>
      </p:sp>
      <p:sp>
        <p:nvSpPr>
          <p:cNvPr id="7" name="Slide Number Placeholder 6">
            <a:extLst>
              <a:ext uri="{FF2B5EF4-FFF2-40B4-BE49-F238E27FC236}">
                <a16:creationId xmlns:a16="http://schemas.microsoft.com/office/drawing/2014/main" id="{8DFA2844-1B78-3341-AB31-40316952360C}"/>
              </a:ext>
            </a:extLst>
          </p:cNvPr>
          <p:cNvSpPr>
            <a:spLocks noGrp="1"/>
          </p:cNvSpPr>
          <p:nvPr>
            <p:ph type="sldNum" sz="quarter" idx="4"/>
          </p:nvPr>
        </p:nvSpPr>
        <p:spPr/>
        <p:txBody>
          <a:bodyPr/>
          <a:lstStyle/>
          <a:p>
            <a:fld id="{3ACA191A-F76D-2940-87A3-1A88433B01F7}" type="slidenum">
              <a:rPr lang="en-US" smtClean="0"/>
              <a:t>1</a:t>
            </a:fld>
            <a:endParaRPr lang="en-US" dirty="0"/>
          </a:p>
        </p:txBody>
      </p:sp>
    </p:spTree>
    <p:extLst>
      <p:ext uri="{BB962C8B-B14F-4D97-AF65-F5344CB8AC3E}">
        <p14:creationId xmlns:p14="http://schemas.microsoft.com/office/powerpoint/2010/main" val="3850312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3606-B8A0-FE4D-8C85-B1862CD1B5C0}"/>
              </a:ext>
            </a:extLst>
          </p:cNvPr>
          <p:cNvSpPr>
            <a:spLocks noGrp="1"/>
          </p:cNvSpPr>
          <p:nvPr>
            <p:ph type="title"/>
          </p:nvPr>
        </p:nvSpPr>
        <p:spPr/>
        <p:txBody>
          <a:bodyPr/>
          <a:lstStyle/>
          <a:p>
            <a:r>
              <a:rPr lang="en-US" dirty="0"/>
              <a:t>Virgo status</a:t>
            </a:r>
          </a:p>
        </p:txBody>
      </p:sp>
      <p:sp>
        <p:nvSpPr>
          <p:cNvPr id="3" name="Content Placeholder 2">
            <a:extLst>
              <a:ext uri="{FF2B5EF4-FFF2-40B4-BE49-F238E27FC236}">
                <a16:creationId xmlns:a16="http://schemas.microsoft.com/office/drawing/2014/main" id="{51D9F1AA-1675-D441-8941-9CA1145AE58E}"/>
              </a:ext>
            </a:extLst>
          </p:cNvPr>
          <p:cNvSpPr>
            <a:spLocks noGrp="1"/>
          </p:cNvSpPr>
          <p:nvPr>
            <p:ph idx="1"/>
          </p:nvPr>
        </p:nvSpPr>
        <p:spPr/>
        <p:txBody>
          <a:bodyPr/>
          <a:lstStyle/>
          <a:p>
            <a:r>
              <a:rPr lang="en-US" dirty="0"/>
              <a:t>Virgo is running steadily with almost 40 % higher power</a:t>
            </a:r>
          </a:p>
          <a:p>
            <a:r>
              <a:rPr lang="en-US" dirty="0"/>
              <a:t>Good duty cycle despite the very bad weather in the last weeks (strong wind, sea activity, storm, rain, possible flood)</a:t>
            </a:r>
          </a:p>
          <a:p>
            <a:r>
              <a:rPr lang="en-US" dirty="0"/>
              <a:t>At the begin of November high impact of misalignment and drift troubles in the laser system (high glitch rate) -&gt; solved upgrading the cooling system to decrease the temperature of the laser amplifier</a:t>
            </a:r>
          </a:p>
          <a:p>
            <a:r>
              <a:rPr lang="en-US" dirty="0"/>
              <a:t>Some hints to make further investigations on the limiting noise in the mid-frequency range</a:t>
            </a:r>
          </a:p>
        </p:txBody>
      </p:sp>
      <p:sp>
        <p:nvSpPr>
          <p:cNvPr id="7" name="Slide Number Placeholder 6">
            <a:extLst>
              <a:ext uri="{FF2B5EF4-FFF2-40B4-BE49-F238E27FC236}">
                <a16:creationId xmlns:a16="http://schemas.microsoft.com/office/drawing/2014/main" id="{53660CF2-4935-2745-A6F8-D7BFE6B11F0E}"/>
              </a:ext>
            </a:extLst>
          </p:cNvPr>
          <p:cNvSpPr>
            <a:spLocks noGrp="1"/>
          </p:cNvSpPr>
          <p:nvPr>
            <p:ph type="sldNum" sz="quarter" idx="4"/>
          </p:nvPr>
        </p:nvSpPr>
        <p:spPr/>
        <p:txBody>
          <a:bodyPr/>
          <a:lstStyle/>
          <a:p>
            <a:fld id="{3ACA191A-F76D-2940-87A3-1A88433B01F7}" type="slidenum">
              <a:rPr lang="en-US" smtClean="0"/>
              <a:t>10</a:t>
            </a:fld>
            <a:endParaRPr lang="en-US"/>
          </a:p>
        </p:txBody>
      </p:sp>
      <p:sp>
        <p:nvSpPr>
          <p:cNvPr id="8" name="Footer Placeholder 4">
            <a:extLst>
              <a:ext uri="{FF2B5EF4-FFF2-40B4-BE49-F238E27FC236}">
                <a16:creationId xmlns:a16="http://schemas.microsoft.com/office/drawing/2014/main" id="{1BB3DEF5-C49E-0D49-8A00-65B2D0B1EF16}"/>
              </a:ext>
            </a:extLst>
          </p:cNvPr>
          <p:cNvSpPr>
            <a:spLocks noGrp="1"/>
          </p:cNvSpPr>
          <p:nvPr>
            <p:ph type="ftr" sz="quarter" idx="11"/>
          </p:nvPr>
        </p:nvSpPr>
        <p:spPr>
          <a:xfrm>
            <a:off x="4038600" y="6356350"/>
            <a:ext cx="4114800" cy="365125"/>
          </a:xfrm>
        </p:spPr>
        <p:txBody>
          <a:bodyPr/>
          <a:lstStyle/>
          <a:p>
            <a:r>
              <a:rPr lang="en-US" dirty="0"/>
              <a:t>G1902213 Open LVEM, 21 November 2019</a:t>
            </a:r>
          </a:p>
        </p:txBody>
      </p:sp>
    </p:spTree>
    <p:extLst>
      <p:ext uri="{BB962C8B-B14F-4D97-AF65-F5344CB8AC3E}">
        <p14:creationId xmlns:p14="http://schemas.microsoft.com/office/powerpoint/2010/main" val="92016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表"/>
          <p:cNvGraphicFramePr/>
          <p:nvPr>
            <p:extLst>
              <p:ext uri="{D42A27DB-BD31-4B8C-83A1-F6EECF244321}">
                <p14:modId xmlns:p14="http://schemas.microsoft.com/office/powerpoint/2010/main" val="338430726"/>
              </p:ext>
            </p:extLst>
          </p:nvPr>
        </p:nvGraphicFramePr>
        <p:xfrm>
          <a:off x="2024906" y="1128261"/>
          <a:ext cx="7804537" cy="2222350"/>
        </p:xfrm>
        <a:graphic>
          <a:graphicData uri="http://schemas.openxmlformats.org/drawingml/2006/table">
            <a:tbl>
              <a:tblPr/>
              <a:tblGrid>
                <a:gridCol w="600349">
                  <a:extLst>
                    <a:ext uri="{9D8B030D-6E8A-4147-A177-3AD203B41FA5}">
                      <a16:colId xmlns:a16="http://schemas.microsoft.com/office/drawing/2014/main" val="20000"/>
                    </a:ext>
                  </a:extLst>
                </a:gridCol>
                <a:gridCol w="600349">
                  <a:extLst>
                    <a:ext uri="{9D8B030D-6E8A-4147-A177-3AD203B41FA5}">
                      <a16:colId xmlns:a16="http://schemas.microsoft.com/office/drawing/2014/main" val="20001"/>
                    </a:ext>
                  </a:extLst>
                </a:gridCol>
                <a:gridCol w="600349">
                  <a:extLst>
                    <a:ext uri="{9D8B030D-6E8A-4147-A177-3AD203B41FA5}">
                      <a16:colId xmlns:a16="http://schemas.microsoft.com/office/drawing/2014/main" val="20002"/>
                    </a:ext>
                  </a:extLst>
                </a:gridCol>
                <a:gridCol w="600349">
                  <a:extLst>
                    <a:ext uri="{9D8B030D-6E8A-4147-A177-3AD203B41FA5}">
                      <a16:colId xmlns:a16="http://schemas.microsoft.com/office/drawing/2014/main" val="20003"/>
                    </a:ext>
                  </a:extLst>
                </a:gridCol>
                <a:gridCol w="600349">
                  <a:extLst>
                    <a:ext uri="{9D8B030D-6E8A-4147-A177-3AD203B41FA5}">
                      <a16:colId xmlns:a16="http://schemas.microsoft.com/office/drawing/2014/main" val="20004"/>
                    </a:ext>
                  </a:extLst>
                </a:gridCol>
                <a:gridCol w="600349">
                  <a:extLst>
                    <a:ext uri="{9D8B030D-6E8A-4147-A177-3AD203B41FA5}">
                      <a16:colId xmlns:a16="http://schemas.microsoft.com/office/drawing/2014/main" val="20005"/>
                    </a:ext>
                  </a:extLst>
                </a:gridCol>
                <a:gridCol w="600349">
                  <a:extLst>
                    <a:ext uri="{9D8B030D-6E8A-4147-A177-3AD203B41FA5}">
                      <a16:colId xmlns:a16="http://schemas.microsoft.com/office/drawing/2014/main" val="20006"/>
                    </a:ext>
                  </a:extLst>
                </a:gridCol>
                <a:gridCol w="600349">
                  <a:extLst>
                    <a:ext uri="{9D8B030D-6E8A-4147-A177-3AD203B41FA5}">
                      <a16:colId xmlns:a16="http://schemas.microsoft.com/office/drawing/2014/main" val="20007"/>
                    </a:ext>
                  </a:extLst>
                </a:gridCol>
                <a:gridCol w="600349">
                  <a:extLst>
                    <a:ext uri="{9D8B030D-6E8A-4147-A177-3AD203B41FA5}">
                      <a16:colId xmlns:a16="http://schemas.microsoft.com/office/drawing/2014/main" val="20008"/>
                    </a:ext>
                  </a:extLst>
                </a:gridCol>
                <a:gridCol w="600349">
                  <a:extLst>
                    <a:ext uri="{9D8B030D-6E8A-4147-A177-3AD203B41FA5}">
                      <a16:colId xmlns:a16="http://schemas.microsoft.com/office/drawing/2014/main" val="20009"/>
                    </a:ext>
                  </a:extLst>
                </a:gridCol>
                <a:gridCol w="600349">
                  <a:extLst>
                    <a:ext uri="{9D8B030D-6E8A-4147-A177-3AD203B41FA5}">
                      <a16:colId xmlns:a16="http://schemas.microsoft.com/office/drawing/2014/main" val="20010"/>
                    </a:ext>
                  </a:extLst>
                </a:gridCol>
                <a:gridCol w="600349">
                  <a:extLst>
                    <a:ext uri="{9D8B030D-6E8A-4147-A177-3AD203B41FA5}">
                      <a16:colId xmlns:a16="http://schemas.microsoft.com/office/drawing/2014/main" val="20011"/>
                    </a:ext>
                  </a:extLst>
                </a:gridCol>
                <a:gridCol w="600349">
                  <a:extLst>
                    <a:ext uri="{9D8B030D-6E8A-4147-A177-3AD203B41FA5}">
                      <a16:colId xmlns:a16="http://schemas.microsoft.com/office/drawing/2014/main" val="20012"/>
                    </a:ext>
                  </a:extLst>
                </a:gridCol>
              </a:tblGrid>
              <a:tr h="458910">
                <a:tc>
                  <a:txBody>
                    <a:bodyPr/>
                    <a:lstStyle/>
                    <a:p>
                      <a:pPr defTabSz="914400">
                        <a:defRPr sz="1800"/>
                      </a:pPr>
                      <a:r>
                        <a:rPr sz="1500" dirty="0">
                          <a:sym typeface="ヒラギノ角ゴ ProN W3"/>
                        </a:rPr>
                        <a:t>2019</a:t>
                      </a:r>
                    </a:p>
                  </a:txBody>
                  <a:tcPr marL="35719" marR="35719" marT="35719" marB="35719" anchor="ctr" horzOverflow="overflow">
                    <a:lnL w="0">
                      <a:miter lim="400000"/>
                    </a:lnL>
                    <a:lnR w="12700">
                      <a:solidFill>
                        <a:schemeClr val="accent1"/>
                      </a:solidFill>
                      <a:miter lim="400000"/>
                    </a:lnR>
                    <a:lnT w="0">
                      <a:miter lim="400000"/>
                    </a:lnT>
                    <a:lnB w="0">
                      <a:miter lim="400000"/>
                    </a:lnB>
                  </a:tcPr>
                </a:tc>
                <a:tc>
                  <a:txBody>
                    <a:bodyPr/>
                    <a:lstStyle/>
                    <a:p>
                      <a:pPr defTabSz="914400">
                        <a:defRPr sz="1800"/>
                      </a:pPr>
                      <a:r>
                        <a:rPr sz="1500">
                          <a:sym typeface="ヒラギノ角ゴ ProN W3"/>
                        </a:rPr>
                        <a:t>Jan</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noFill/>
                  </a:tcPr>
                </a:tc>
                <a:tc>
                  <a:txBody>
                    <a:bodyPr/>
                    <a:lstStyle/>
                    <a:p>
                      <a:pPr defTabSz="914400">
                        <a:defRPr sz="1800"/>
                      </a:pPr>
                      <a:r>
                        <a:rPr sz="1500">
                          <a:sym typeface="ヒラギノ角ゴ ProN W3"/>
                        </a:rPr>
                        <a:t>Feb</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noFill/>
                  </a:tcPr>
                </a:tc>
                <a:tc>
                  <a:txBody>
                    <a:bodyPr/>
                    <a:lstStyle/>
                    <a:p>
                      <a:pPr defTabSz="914400">
                        <a:defRPr sz="1800"/>
                      </a:pPr>
                      <a:r>
                        <a:rPr sz="1500" dirty="0">
                          <a:sym typeface="ヒラギノ角ゴ ProN W3"/>
                        </a:rPr>
                        <a:t>Mar</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noFill/>
                  </a:tcPr>
                </a:tc>
                <a:tc>
                  <a:txBody>
                    <a:bodyPr/>
                    <a:lstStyle/>
                    <a:p>
                      <a:pPr defTabSz="914400">
                        <a:defRPr sz="1800"/>
                      </a:pPr>
                      <a:r>
                        <a:rPr sz="1500">
                          <a:sym typeface="ヒラギノ角ゴ ProN W3"/>
                        </a:rPr>
                        <a:t>Apr</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solidFill>
                      <a:schemeClr val="accent6">
                        <a:satOff val="18029"/>
                        <a:lumOff val="12067"/>
                      </a:schemeClr>
                    </a:solidFill>
                  </a:tcPr>
                </a:tc>
                <a:tc>
                  <a:txBody>
                    <a:bodyPr/>
                    <a:lstStyle/>
                    <a:p>
                      <a:pPr defTabSz="914400">
                        <a:defRPr sz="1800"/>
                      </a:pPr>
                      <a:r>
                        <a:rPr sz="1500">
                          <a:sym typeface="ヒラギノ角ゴ ProN W3"/>
                        </a:rPr>
                        <a:t>May</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solidFill>
                      <a:schemeClr val="accent6">
                        <a:satOff val="18029"/>
                        <a:lumOff val="12067"/>
                      </a:schemeClr>
                    </a:solidFill>
                  </a:tcPr>
                </a:tc>
                <a:tc>
                  <a:txBody>
                    <a:bodyPr/>
                    <a:lstStyle/>
                    <a:p>
                      <a:pPr defTabSz="914400">
                        <a:defRPr sz="1800"/>
                      </a:pPr>
                      <a:r>
                        <a:rPr sz="1500">
                          <a:sym typeface="ヒラギノ角ゴ ProN W3"/>
                        </a:rPr>
                        <a:t>Jun</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solidFill>
                      <a:schemeClr val="accent6">
                        <a:satOff val="18029"/>
                        <a:lumOff val="12067"/>
                      </a:schemeClr>
                    </a:solidFill>
                  </a:tcPr>
                </a:tc>
                <a:tc>
                  <a:txBody>
                    <a:bodyPr/>
                    <a:lstStyle/>
                    <a:p>
                      <a:pPr defTabSz="914400">
                        <a:defRPr sz="1800"/>
                      </a:pPr>
                      <a:r>
                        <a:rPr sz="1500">
                          <a:sym typeface="ヒラギノ角ゴ ProN W3"/>
                        </a:rPr>
                        <a:t>Jul</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solidFill>
                      <a:schemeClr val="accent6">
                        <a:satOff val="18029"/>
                        <a:lumOff val="12067"/>
                      </a:schemeClr>
                    </a:solidFill>
                  </a:tcPr>
                </a:tc>
                <a:tc>
                  <a:txBody>
                    <a:bodyPr/>
                    <a:lstStyle/>
                    <a:p>
                      <a:pPr defTabSz="914400">
                        <a:defRPr sz="1800"/>
                      </a:pPr>
                      <a:r>
                        <a:rPr sz="1500">
                          <a:sym typeface="ヒラギノ角ゴ ProN W3"/>
                        </a:rPr>
                        <a:t>Aug</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solidFill>
                      <a:schemeClr val="accent6">
                        <a:satOff val="18029"/>
                        <a:lumOff val="12067"/>
                      </a:schemeClr>
                    </a:solidFill>
                  </a:tcPr>
                </a:tc>
                <a:tc>
                  <a:txBody>
                    <a:bodyPr/>
                    <a:lstStyle/>
                    <a:p>
                      <a:pPr defTabSz="914400">
                        <a:defRPr sz="1800"/>
                      </a:pPr>
                      <a:r>
                        <a:rPr sz="1500">
                          <a:sym typeface="ヒラギノ角ゴ ProN W3"/>
                        </a:rPr>
                        <a:t>Sep</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solidFill>
                      <a:schemeClr val="accent6">
                        <a:satOff val="18029"/>
                        <a:lumOff val="12067"/>
                      </a:schemeClr>
                    </a:solidFill>
                  </a:tcPr>
                </a:tc>
                <a:tc>
                  <a:txBody>
                    <a:bodyPr/>
                    <a:lstStyle/>
                    <a:p>
                      <a:pPr defTabSz="914400">
                        <a:defRPr sz="1800"/>
                      </a:pPr>
                      <a:r>
                        <a:rPr sz="1500">
                          <a:sym typeface="ヒラギノ角ゴ ProN W3"/>
                        </a:rPr>
                        <a:t>Oct</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solidFill>
                      <a:schemeClr val="accent6">
                        <a:satOff val="18029"/>
                        <a:lumOff val="12067"/>
                      </a:schemeClr>
                    </a:solidFill>
                  </a:tcPr>
                </a:tc>
                <a:tc>
                  <a:txBody>
                    <a:bodyPr/>
                    <a:lstStyle/>
                    <a:p>
                      <a:pPr defTabSz="914400">
                        <a:defRPr sz="1800"/>
                      </a:pPr>
                      <a:r>
                        <a:rPr sz="1500">
                          <a:sym typeface="ヒラギノ角ゴ ProN W3"/>
                        </a:rPr>
                        <a:t>Nov</a:t>
                      </a:r>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solidFill>
                      <a:schemeClr val="accent6">
                        <a:satOff val="18029"/>
                        <a:lumOff val="12067"/>
                      </a:schemeClr>
                    </a:solidFill>
                  </a:tcPr>
                </a:tc>
                <a:tc>
                  <a:txBody>
                    <a:bodyPr/>
                    <a:lstStyle/>
                    <a:p>
                      <a:pPr defTabSz="914400">
                        <a:defRPr sz="1800"/>
                      </a:pPr>
                      <a:r>
                        <a:rPr sz="1500">
                          <a:sym typeface="ヒラギノ角ゴ ProN W3"/>
                        </a:rPr>
                        <a:t>Dec</a:t>
                      </a:r>
                    </a:p>
                  </a:txBody>
                  <a:tcPr marL="35719" marR="35719" marT="35719" marB="35719" anchor="ctr" horzOverflow="overflow">
                    <a:lnL w="12700">
                      <a:solidFill>
                        <a:schemeClr val="accent1"/>
                      </a:solidFill>
                      <a:miter lim="400000"/>
                    </a:lnL>
                    <a:lnR w="0">
                      <a:miter lim="400000"/>
                    </a:lnR>
                    <a:lnT w="0">
                      <a:miter lim="400000"/>
                    </a:lnT>
                    <a:lnB w="0">
                      <a:miter lim="400000"/>
                    </a:lnB>
                    <a:solidFill>
                      <a:schemeClr val="accent6">
                        <a:satOff val="18029"/>
                        <a:lumOff val="12067"/>
                      </a:schemeClr>
                    </a:solidFill>
                  </a:tcPr>
                </a:tc>
                <a:extLst>
                  <a:ext uri="{0D108BD9-81ED-4DB2-BD59-A6C34878D82A}">
                    <a16:rowId xmlns:a16="http://schemas.microsoft.com/office/drawing/2014/main" val="10000"/>
                  </a:ext>
                </a:extLst>
              </a:tr>
              <a:tr h="1763440">
                <a:tc>
                  <a:txBody>
                    <a:bodyPr/>
                    <a:lstStyle/>
                    <a:p>
                      <a:pPr defTabSz="914400">
                        <a:defRPr sz="2200">
                          <a:sym typeface="ヒラギノ角ゴ ProN W3"/>
                        </a:defRPr>
                      </a:pPr>
                      <a:endParaRPr sz="1500" dirty="0"/>
                    </a:p>
                  </a:txBody>
                  <a:tcPr marL="35719" marR="35719" marT="35719" marB="35719" anchor="ctr" horzOverflow="overflow">
                    <a:lnL w="0">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dirty="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a:p>
                  </a:txBody>
                  <a:tcPr marL="35719" marR="35719" marT="35719" marB="35719" anchor="ctr" horzOverflow="overflow">
                    <a:lnL w="12700">
                      <a:solidFill>
                        <a:schemeClr val="accent1"/>
                      </a:solidFill>
                      <a:miter lim="400000"/>
                    </a:lnL>
                    <a:lnR w="12700">
                      <a:solidFill>
                        <a:schemeClr val="accent1"/>
                      </a:solidFill>
                      <a:miter lim="400000"/>
                    </a:lnR>
                    <a:lnT w="0">
                      <a:miter lim="400000"/>
                    </a:lnT>
                    <a:lnB w="0">
                      <a:miter lim="400000"/>
                    </a:lnB>
                  </a:tcPr>
                </a:tc>
                <a:tc>
                  <a:txBody>
                    <a:bodyPr/>
                    <a:lstStyle/>
                    <a:p>
                      <a:pPr defTabSz="914400">
                        <a:defRPr sz="2200">
                          <a:sym typeface="ヒラギノ角ゴ ProN W3"/>
                        </a:defRPr>
                      </a:pPr>
                      <a:endParaRPr sz="1500" dirty="0"/>
                    </a:p>
                  </a:txBody>
                  <a:tcPr marL="35719" marR="35719" marT="35719" marB="35719" anchor="ctr" horzOverflow="overflow">
                    <a:lnL w="12700">
                      <a:solidFill>
                        <a:schemeClr val="accent1"/>
                      </a:solidFill>
                      <a:miter lim="400000"/>
                    </a:lnL>
                    <a:lnR w="0">
                      <a:miter lim="400000"/>
                    </a:lnR>
                    <a:lnT w="0">
                      <a:miter lim="400000"/>
                    </a:lnT>
                    <a:lnB w="0">
                      <a:miter lim="400000"/>
                    </a:lnB>
                  </a:tcPr>
                </a:tc>
                <a:extLst>
                  <a:ext uri="{0D108BD9-81ED-4DB2-BD59-A6C34878D82A}">
                    <a16:rowId xmlns:a16="http://schemas.microsoft.com/office/drawing/2014/main" val="10001"/>
                  </a:ext>
                </a:extLst>
              </a:tr>
            </a:tbl>
          </a:graphicData>
        </a:graphic>
      </p:graphicFrame>
      <p:sp>
        <p:nvSpPr>
          <p:cNvPr id="126" name="O3start"/>
          <p:cNvSpPr txBox="1"/>
          <p:nvPr/>
        </p:nvSpPr>
        <p:spPr>
          <a:xfrm>
            <a:off x="4325916" y="1395111"/>
            <a:ext cx="817533" cy="2884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a:solidFill>
                  <a:schemeClr val="accent6">
                    <a:satOff val="-15808"/>
                    <a:lumOff val="-17557"/>
                  </a:schemeClr>
                </a:solidFill>
              </a:defRPr>
            </a:lvl1pPr>
          </a:lstStyle>
          <a:p>
            <a:pPr algn="ctr" defTabSz="410751" hangingPunct="0"/>
            <a:r>
              <a:rPr sz="1406" kern="0" dirty="0">
                <a:solidFill>
                  <a:srgbClr val="EF5FA7">
                    <a:satOff val="-15808"/>
                    <a:lumOff val="-17557"/>
                  </a:srgbClr>
                </a:solidFill>
                <a:latin typeface="ヒラギノ角ゴ ProN W6"/>
                <a:sym typeface="ヒラギノ角ゴ ProN W6"/>
              </a:rPr>
              <a:t>O3start</a:t>
            </a:r>
          </a:p>
        </p:txBody>
      </p:sp>
      <p:sp>
        <p:nvSpPr>
          <p:cNvPr id="129" name="線"/>
          <p:cNvSpPr/>
          <p:nvPr/>
        </p:nvSpPr>
        <p:spPr>
          <a:xfrm>
            <a:off x="9758643" y="2063176"/>
            <a:ext cx="766678" cy="0"/>
          </a:xfrm>
          <a:prstGeom prst="line">
            <a:avLst/>
          </a:prstGeom>
          <a:noFill/>
          <a:ln w="76200" cap="flat">
            <a:solidFill>
              <a:schemeClr val="accent5">
                <a:alpha val="45692"/>
              </a:schemeClr>
            </a:solidFill>
            <a:prstDash val="sysDot"/>
            <a:miter lim="400000"/>
            <a:tailEnd type="triangle" w="med" len="med"/>
          </a:ln>
          <a:effectLst/>
        </p:spPr>
        <p:txBody>
          <a:bodyPr wrap="square" lIns="35719" tIns="35719" rIns="35719" bIns="35719" numCol="1" anchor="ctr">
            <a:noAutofit/>
          </a:bodyPr>
          <a:lstStyle/>
          <a:p>
            <a:pPr algn="ctr" defTabSz="410751"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130" name="ETMX WAB"/>
          <p:cNvSpPr txBox="1"/>
          <p:nvPr/>
        </p:nvSpPr>
        <p:spPr>
          <a:xfrm>
            <a:off x="2742692" y="2499939"/>
            <a:ext cx="1368960" cy="245260"/>
          </a:xfrm>
          <a:prstGeom prst="rect">
            <a:avLst/>
          </a:prstGeom>
          <a:noFill/>
          <a:ln w="25400" cap="flat">
            <a:solidFill>
              <a:schemeClr val="accent5"/>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lvl1pPr>
              <a:lnSpc>
                <a:spcPct val="40000"/>
              </a:lnSpc>
            </a:lvl1pPr>
          </a:lstStyle>
          <a:p>
            <a:pPr algn="ctr" defTabSz="410751" hangingPunct="0">
              <a:lnSpc>
                <a:spcPct val="100000"/>
              </a:lnSpc>
            </a:pPr>
            <a:r>
              <a:rPr sz="1125" kern="0" dirty="0">
                <a:solidFill>
                  <a:srgbClr val="000000"/>
                </a:solidFill>
                <a:latin typeface="ヒラギノ角ゴ ProN W6"/>
                <a:sym typeface="ヒラギノ角ゴ ProN W6"/>
              </a:rPr>
              <a:t>ETMX WAB</a:t>
            </a:r>
          </a:p>
        </p:txBody>
      </p:sp>
      <p:sp>
        <p:nvSpPr>
          <p:cNvPr id="131" name="DPR with IFO"/>
          <p:cNvSpPr txBox="1"/>
          <p:nvPr/>
        </p:nvSpPr>
        <p:spPr>
          <a:xfrm>
            <a:off x="5901976" y="2875236"/>
            <a:ext cx="3424774" cy="5048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lvl1pPr>
              <a:defRPr>
                <a:solidFill>
                  <a:schemeClr val="accent6">
                    <a:hueOff val="-146070"/>
                    <a:satOff val="-10048"/>
                    <a:lumOff val="-30626"/>
                  </a:schemeClr>
                </a:solidFill>
              </a:defRPr>
            </a:lvl1pPr>
          </a:lstStyle>
          <a:p>
            <a:pPr algn="ctr" defTabSz="410751" hangingPunct="0"/>
            <a:r>
              <a:rPr sz="1406" kern="0" dirty="0">
                <a:solidFill>
                  <a:srgbClr val="EF5FA7">
                    <a:hueOff val="-146070"/>
                    <a:satOff val="-10048"/>
                    <a:lumOff val="-30626"/>
                  </a:srgbClr>
                </a:solidFill>
                <a:latin typeface="ヒラギノ角ゴ ProN W6"/>
                <a:sym typeface="ヒラギノ角ゴ ProN W6"/>
              </a:rPr>
              <a:t>D</a:t>
            </a:r>
            <a:r>
              <a:rPr lang="en-US" sz="1406" kern="0" dirty="0">
                <a:solidFill>
                  <a:srgbClr val="EF5FA7">
                    <a:hueOff val="-146070"/>
                    <a:satOff val="-10048"/>
                    <a:lumOff val="-30626"/>
                  </a:srgbClr>
                </a:solidFill>
                <a:latin typeface="ヒラギノ角ゴ ProN W6"/>
                <a:sym typeface="ヒラギノ角ゴ ProN W6"/>
              </a:rPr>
              <a:t>ata </a:t>
            </a:r>
            <a:r>
              <a:rPr sz="1406" kern="0" dirty="0">
                <a:solidFill>
                  <a:srgbClr val="EF5FA7">
                    <a:hueOff val="-146070"/>
                    <a:satOff val="-10048"/>
                    <a:lumOff val="-30626"/>
                  </a:srgbClr>
                </a:solidFill>
                <a:latin typeface="ヒラギノ角ゴ ProN W6"/>
                <a:sym typeface="ヒラギノ角ゴ ProN W6"/>
              </a:rPr>
              <a:t>P</a:t>
            </a:r>
            <a:r>
              <a:rPr lang="en-US" sz="1406" kern="0" dirty="0">
                <a:solidFill>
                  <a:srgbClr val="EF5FA7">
                    <a:hueOff val="-146070"/>
                    <a:satOff val="-10048"/>
                    <a:lumOff val="-30626"/>
                  </a:srgbClr>
                </a:solidFill>
                <a:latin typeface="ヒラギノ角ゴ ProN W6"/>
                <a:sym typeface="ヒラギノ角ゴ ProN W6"/>
              </a:rPr>
              <a:t>rocess </a:t>
            </a:r>
            <a:r>
              <a:rPr sz="1406" kern="0" dirty="0">
                <a:solidFill>
                  <a:srgbClr val="EF5FA7">
                    <a:hueOff val="-146070"/>
                    <a:satOff val="-10048"/>
                    <a:lumOff val="-30626"/>
                  </a:srgbClr>
                </a:solidFill>
                <a:latin typeface="ヒラギノ角ゴ ProN W6"/>
                <a:sym typeface="ヒラギノ角ゴ ProN W6"/>
              </a:rPr>
              <a:t>R</a:t>
            </a:r>
            <a:r>
              <a:rPr lang="en-US" sz="1406" kern="0" dirty="0">
                <a:solidFill>
                  <a:srgbClr val="EF5FA7">
                    <a:hueOff val="-146070"/>
                    <a:satOff val="-10048"/>
                    <a:lumOff val="-30626"/>
                  </a:srgbClr>
                </a:solidFill>
                <a:latin typeface="ヒラギノ角ゴ ProN W6"/>
                <a:sym typeface="ヒラギノ角ゴ ProN W6"/>
              </a:rPr>
              <a:t>ehearsal (DPR)</a:t>
            </a:r>
            <a:r>
              <a:rPr sz="1406" kern="0" dirty="0">
                <a:solidFill>
                  <a:srgbClr val="EF5FA7">
                    <a:hueOff val="-146070"/>
                    <a:satOff val="-10048"/>
                    <a:lumOff val="-30626"/>
                  </a:srgbClr>
                </a:solidFill>
                <a:latin typeface="ヒラギノ角ゴ ProN W6"/>
                <a:sym typeface="ヒラギノ角ゴ ProN W6"/>
              </a:rPr>
              <a:t> with IFO</a:t>
            </a:r>
          </a:p>
        </p:txBody>
      </p:sp>
      <p:sp>
        <p:nvSpPr>
          <p:cNvPr id="132" name="Noise hunting"/>
          <p:cNvSpPr txBox="1"/>
          <p:nvPr/>
        </p:nvSpPr>
        <p:spPr>
          <a:xfrm>
            <a:off x="9002550" y="1437764"/>
            <a:ext cx="1678346" cy="331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a:solidFill>
                  <a:schemeClr val="accent5"/>
                </a:solidFill>
              </a:defRPr>
            </a:lvl1pPr>
          </a:lstStyle>
          <a:p>
            <a:pPr algn="ctr" defTabSz="410751" hangingPunct="0"/>
            <a:r>
              <a:rPr sz="1687" kern="0" dirty="0">
                <a:solidFill>
                  <a:srgbClr val="FF644E"/>
                </a:solidFill>
                <a:latin typeface="ヒラギノ角ゴ ProN W6"/>
                <a:sym typeface="ヒラギノ角ゴ ProN W6"/>
              </a:rPr>
              <a:t>Noise hunting</a:t>
            </a:r>
          </a:p>
        </p:txBody>
      </p:sp>
      <p:sp>
        <p:nvSpPr>
          <p:cNvPr id="133" name="DPR: Data Process Rehearsal…"/>
          <p:cNvSpPr txBox="1"/>
          <p:nvPr/>
        </p:nvSpPr>
        <p:spPr>
          <a:xfrm>
            <a:off x="2005851" y="3085107"/>
            <a:ext cx="2564806" cy="2452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p>
            <a:pPr defTabSz="410751" hangingPunct="0">
              <a:defRPr sz="1400">
                <a:solidFill>
                  <a:srgbClr val="61D836">
                    <a:hueOff val="362282"/>
                    <a:satOff val="31803"/>
                    <a:lumOff val="-18242"/>
                  </a:srgbClr>
                </a:solidFill>
              </a:defRPr>
            </a:pPr>
            <a:r>
              <a:rPr sz="1125" kern="0" dirty="0">
                <a:solidFill>
                  <a:srgbClr val="61D836">
                    <a:hueOff val="362282"/>
                    <a:satOff val="31803"/>
                    <a:lumOff val="-18242"/>
                  </a:srgbClr>
                </a:solidFill>
                <a:latin typeface="ヒラギノ角ゴ ProN W6"/>
                <a:sym typeface="ヒラギノ角ゴ ProN W6"/>
              </a:rPr>
              <a:t>ASC: Alignment Sensing Control</a:t>
            </a:r>
          </a:p>
        </p:txBody>
      </p:sp>
      <p:sp>
        <p:nvSpPr>
          <p:cNvPr id="134" name="Beam align…"/>
          <p:cNvSpPr txBox="1"/>
          <p:nvPr/>
        </p:nvSpPr>
        <p:spPr>
          <a:xfrm>
            <a:off x="2742692" y="1675232"/>
            <a:ext cx="815562" cy="591509"/>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p>
            <a:pPr algn="ctr" defTabSz="410751" hangingPunct="0">
              <a:defRPr sz="1400"/>
            </a:pPr>
            <a:r>
              <a:rPr sz="1125" kern="0" dirty="0">
                <a:solidFill>
                  <a:srgbClr val="000000"/>
                </a:solidFill>
                <a:latin typeface="ヒラギノ角ゴ ProN W6"/>
                <a:sym typeface="ヒラギノ角ゴ ProN W6"/>
              </a:rPr>
              <a:t>Beam align</a:t>
            </a:r>
          </a:p>
          <a:p>
            <a:pPr algn="ctr" defTabSz="410751" hangingPunct="0">
              <a:defRPr sz="1400"/>
            </a:pPr>
            <a:r>
              <a:rPr sz="1125" kern="0" dirty="0">
                <a:solidFill>
                  <a:srgbClr val="000000"/>
                </a:solidFill>
                <a:latin typeface="ヒラギノ角ゴ ProN W6"/>
                <a:sym typeface="ヒラギノ角ゴ ProN W6"/>
              </a:rPr>
              <a:t>Pumping</a:t>
            </a:r>
          </a:p>
        </p:txBody>
      </p:sp>
      <p:sp>
        <p:nvSpPr>
          <p:cNvPr id="135" name="DRMI…"/>
          <p:cNvSpPr txBox="1"/>
          <p:nvPr/>
        </p:nvSpPr>
        <p:spPr>
          <a:xfrm>
            <a:off x="5646736" y="1761761"/>
            <a:ext cx="1157359" cy="461729"/>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p>
            <a:pPr algn="ctr" defTabSz="410751" hangingPunct="0">
              <a:defRPr sz="1800">
                <a:solidFill>
                  <a:srgbClr val="00A2FF">
                    <a:lumOff val="-13575"/>
                  </a:srgbClr>
                </a:solidFill>
              </a:defRPr>
            </a:pPr>
            <a:r>
              <a:rPr sz="1266" kern="0" dirty="0">
                <a:solidFill>
                  <a:srgbClr val="00A2FF">
                    <a:lumOff val="-13575"/>
                  </a:srgbClr>
                </a:solidFill>
                <a:latin typeface="ヒラギノ角ゴ ProN W6"/>
                <a:sym typeface="ヒラギノ角ゴ ProN W6"/>
              </a:rPr>
              <a:t>DRMI</a:t>
            </a:r>
          </a:p>
          <a:p>
            <a:pPr algn="ctr" defTabSz="410751" hangingPunct="0">
              <a:defRPr sz="1800"/>
            </a:pPr>
            <a:r>
              <a:rPr sz="1266" kern="0" dirty="0">
                <a:solidFill>
                  <a:srgbClr val="00A2FF">
                    <a:lumOff val="-13575"/>
                  </a:srgbClr>
                </a:solidFill>
                <a:latin typeface="ヒラギノ角ゴ ProN W6"/>
                <a:sym typeface="ヒラギノ角ゴ ProN W6"/>
              </a:rPr>
              <a:t>DRFPMI</a:t>
            </a:r>
          </a:p>
        </p:txBody>
      </p:sp>
      <p:sp>
        <p:nvSpPr>
          <p:cNvPr id="138" name="DRFPMI ASC/Laser power up"/>
          <p:cNvSpPr txBox="1"/>
          <p:nvPr/>
        </p:nvSpPr>
        <p:spPr>
          <a:xfrm>
            <a:off x="8065150" y="1686115"/>
            <a:ext cx="1310508" cy="677943"/>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p>
            <a:pPr algn="ctr" defTabSz="410751" hangingPunct="0">
              <a:defRPr sz="1200"/>
            </a:pPr>
            <a:r>
              <a:rPr sz="984" strike="dblStrike" kern="0" dirty="0">
                <a:solidFill>
                  <a:srgbClr val="00A2FF">
                    <a:lumOff val="-13575"/>
                  </a:srgbClr>
                </a:solidFill>
                <a:latin typeface="ヒラギノ角ゴ ProN W6"/>
                <a:sym typeface="ヒラギノ角ゴ ProN W6"/>
              </a:rPr>
              <a:t>DR</a:t>
            </a:r>
            <a:r>
              <a:rPr lang="ja-JP" altLang="en-US" sz="984" kern="0" dirty="0">
                <a:solidFill>
                  <a:srgbClr val="00A2FF">
                    <a:lumOff val="-13575"/>
                  </a:srgbClr>
                </a:solidFill>
                <a:latin typeface="ヒラギノ角ゴ ProN W6"/>
                <a:sym typeface="ヒラギノ角ゴ ProN W6"/>
              </a:rPr>
              <a:t>　</a:t>
            </a:r>
            <a:r>
              <a:rPr sz="984" kern="0" dirty="0">
                <a:solidFill>
                  <a:srgbClr val="00A2FF">
                    <a:lumOff val="-13575"/>
                  </a:srgbClr>
                </a:solidFill>
                <a:latin typeface="ヒラギノ角ゴ ProN W6"/>
                <a:sym typeface="ヒラギノ角ゴ ProN W6"/>
              </a:rPr>
              <a:t>FPMI</a:t>
            </a:r>
            <a:r>
              <a:rPr lang="ja-JP" altLang="en-US" sz="984" kern="0" dirty="0">
                <a:solidFill>
                  <a:srgbClr val="00A2FF">
                    <a:lumOff val="-13575"/>
                  </a:srgbClr>
                </a:solidFill>
                <a:latin typeface="ヒラギノ角ゴ ProN W6"/>
                <a:sym typeface="ヒラギノ角ゴ ProN W6"/>
              </a:rPr>
              <a:t> </a:t>
            </a:r>
            <a:r>
              <a:rPr lang="en-US" altLang="ja-JP" sz="984" kern="0" dirty="0">
                <a:solidFill>
                  <a:srgbClr val="00A2FF">
                    <a:lumOff val="-13575"/>
                  </a:srgbClr>
                </a:solidFill>
                <a:latin typeface="ヒラギノ角ゴ ProN W6"/>
                <a:sym typeface="ヒラギノ角ゴ ProN W6"/>
              </a:rPr>
              <a:t>Noise Hunting</a:t>
            </a:r>
            <a:r>
              <a:rPr sz="984" kern="0" dirty="0">
                <a:solidFill>
                  <a:srgbClr val="000000"/>
                </a:solidFill>
                <a:latin typeface="ヒラギノ角ゴ ProN W6"/>
                <a:sym typeface="ヒラギノ角ゴ ProN W6"/>
              </a:rPr>
              <a:t> </a:t>
            </a:r>
            <a:endParaRPr lang="en-US" sz="984" kern="0" dirty="0">
              <a:solidFill>
                <a:srgbClr val="000000"/>
              </a:solidFill>
              <a:latin typeface="ヒラギノ角ゴ ProN W6"/>
              <a:sym typeface="ヒラギノ角ゴ ProN W6"/>
            </a:endParaRPr>
          </a:p>
          <a:p>
            <a:pPr algn="ctr" defTabSz="410751" hangingPunct="0">
              <a:defRPr sz="1200"/>
            </a:pPr>
            <a:r>
              <a:rPr sz="984" kern="0" dirty="0">
                <a:solidFill>
                  <a:srgbClr val="000000"/>
                </a:solidFill>
                <a:latin typeface="ヒラギノ角ゴ ProN W6"/>
                <a:sym typeface="ヒラギノ角ゴ ProN W6"/>
              </a:rPr>
              <a:t>ASC/Laser power up</a:t>
            </a:r>
          </a:p>
        </p:txBody>
      </p:sp>
      <p:sp>
        <p:nvSpPr>
          <p:cNvPr id="139" name="Machine health check…"/>
          <p:cNvSpPr txBox="1"/>
          <p:nvPr/>
        </p:nvSpPr>
        <p:spPr>
          <a:xfrm>
            <a:off x="3800098" y="1675230"/>
            <a:ext cx="866398" cy="764633"/>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p>
            <a:pPr algn="ctr" defTabSz="410751" hangingPunct="0">
              <a:defRPr sz="1700"/>
            </a:pPr>
            <a:r>
              <a:rPr sz="1125" kern="0" dirty="0">
                <a:solidFill>
                  <a:srgbClr val="000000"/>
                </a:solidFill>
                <a:latin typeface="ヒラギノ角ゴ ProN W6"/>
                <a:sym typeface="ヒラギノ角ゴ ProN W6"/>
              </a:rPr>
              <a:t>Machine health check</a:t>
            </a:r>
          </a:p>
          <a:p>
            <a:pPr algn="ctr" defTabSz="410751" hangingPunct="0">
              <a:defRPr sz="1700"/>
            </a:pPr>
            <a:r>
              <a:rPr sz="1125" kern="0" dirty="0">
                <a:solidFill>
                  <a:srgbClr val="000000"/>
                </a:solidFill>
                <a:latin typeface="ヒラギノ角ゴ ProN W6"/>
                <a:sym typeface="ヒラギノ角ゴ ProN W6"/>
              </a:rPr>
              <a:t>Pumping</a:t>
            </a:r>
          </a:p>
        </p:txBody>
      </p:sp>
      <p:sp>
        <p:nvSpPr>
          <p:cNvPr id="141" name="Cooling 3 TMs"/>
          <p:cNvSpPr txBox="1"/>
          <p:nvPr/>
        </p:nvSpPr>
        <p:spPr>
          <a:xfrm>
            <a:off x="3781245" y="2777427"/>
            <a:ext cx="1358030" cy="245260"/>
          </a:xfrm>
          <a:prstGeom prst="rect">
            <a:avLst/>
          </a:prstGeom>
          <a:noFill/>
          <a:ln w="25400" cap="flat">
            <a:solidFill>
              <a:schemeClr val="accent1">
                <a:lumOff val="-135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lvl1pPr>
              <a:lnSpc>
                <a:spcPct val="40000"/>
              </a:lnSpc>
              <a:defRPr sz="1200"/>
            </a:lvl1pPr>
          </a:lstStyle>
          <a:p>
            <a:pPr algn="ctr" defTabSz="410751" hangingPunct="0">
              <a:lnSpc>
                <a:spcPct val="100000"/>
              </a:lnSpc>
            </a:pPr>
            <a:r>
              <a:rPr sz="1125" kern="0" dirty="0">
                <a:solidFill>
                  <a:srgbClr val="000000"/>
                </a:solidFill>
                <a:latin typeface="ヒラギノ角ゴ ProN W6"/>
                <a:sym typeface="ヒラギノ角ゴ ProN W6"/>
              </a:rPr>
              <a:t>Cooling 3 TMs</a:t>
            </a:r>
          </a:p>
        </p:txBody>
      </p:sp>
      <p:sp>
        <p:nvSpPr>
          <p:cNvPr id="143" name="Weekend…"/>
          <p:cNvSpPr txBox="1"/>
          <p:nvPr/>
        </p:nvSpPr>
        <p:spPr>
          <a:xfrm>
            <a:off x="5643563" y="2616863"/>
            <a:ext cx="560389" cy="277849"/>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930" tIns="8930" rIns="8930" bIns="8930" numCol="1" anchor="ctr">
            <a:spAutoFit/>
          </a:bodyPr>
          <a:lstStyle/>
          <a:p>
            <a:pPr algn="ctr" defTabSz="410751" hangingPunct="0">
              <a:defRPr sz="1200"/>
            </a:pPr>
            <a:r>
              <a:rPr sz="844" kern="0" dirty="0">
                <a:solidFill>
                  <a:srgbClr val="000000"/>
                </a:solidFill>
                <a:latin typeface="ヒラギノ角ゴ ProN W6"/>
                <a:sym typeface="ヒラギノ角ゴ ProN W6"/>
              </a:rPr>
              <a:t>Weekend</a:t>
            </a:r>
          </a:p>
          <a:p>
            <a:pPr algn="ctr" defTabSz="410751" hangingPunct="0">
              <a:defRPr sz="1200"/>
            </a:pPr>
            <a:r>
              <a:rPr sz="844" kern="0" dirty="0">
                <a:solidFill>
                  <a:srgbClr val="000000"/>
                </a:solidFill>
                <a:latin typeface="ヒラギノ角ゴ ProN W6"/>
                <a:sym typeface="ヒラギノ角ゴ ProN W6"/>
              </a:rPr>
              <a:t>FPMI run</a:t>
            </a:r>
          </a:p>
        </p:txBody>
      </p:sp>
      <p:sp>
        <p:nvSpPr>
          <p:cNvPr id="144" name="Weekend run"/>
          <p:cNvSpPr txBox="1"/>
          <p:nvPr/>
        </p:nvSpPr>
        <p:spPr>
          <a:xfrm>
            <a:off x="6247068" y="2508790"/>
            <a:ext cx="1157359" cy="450717"/>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930" tIns="8930" rIns="8930" bIns="8930" numCol="1" anchor="ctr">
            <a:spAutoFit/>
          </a:bodyPr>
          <a:lstStyle>
            <a:lvl1pPr>
              <a:lnSpc>
                <a:spcPct val="40000"/>
              </a:lnSpc>
              <a:defRPr sz="1200"/>
            </a:lvl1pPr>
          </a:lstStyle>
          <a:p>
            <a:pPr algn="ctr" defTabSz="410751" hangingPunct="0">
              <a:lnSpc>
                <a:spcPct val="100000"/>
              </a:lnSpc>
            </a:pPr>
            <a:r>
              <a:rPr sz="1406" kern="0" dirty="0">
                <a:solidFill>
                  <a:srgbClr val="000000"/>
                </a:solidFill>
                <a:latin typeface="ヒラギノ角ゴ ProN W6"/>
                <a:sym typeface="ヒラギノ角ゴ ProN W6"/>
              </a:rPr>
              <a:t>Weekend run</a:t>
            </a:r>
          </a:p>
        </p:txBody>
      </p:sp>
      <p:sp>
        <p:nvSpPr>
          <p:cNvPr id="145" name="Current schedule plan"/>
          <p:cNvSpPr txBox="1"/>
          <p:nvPr/>
        </p:nvSpPr>
        <p:spPr>
          <a:xfrm rot="16200000">
            <a:off x="640769" y="1944441"/>
            <a:ext cx="2220961" cy="591380"/>
          </a:xfrm>
          <a:prstGeom prst="rect">
            <a:avLst/>
          </a:prstGeom>
          <a:solidFill>
            <a:schemeClr val="accent1">
              <a:lumOff val="-13575"/>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lvl1pPr>
              <a:defRPr sz="2200">
                <a:solidFill>
                  <a:srgbClr val="FFFFFF"/>
                </a:solidFill>
                <a:latin typeface="+mn-lt"/>
                <a:ea typeface="+mn-ea"/>
                <a:cs typeface="+mn-cs"/>
                <a:sym typeface="ヒラギノ角ゴ ProN W3"/>
              </a:defRPr>
            </a:lvl1pPr>
          </a:lstStyle>
          <a:p>
            <a:pPr algn="ctr" defTabSz="410751" hangingPunct="0"/>
            <a:r>
              <a:rPr sz="1687" kern="0" dirty="0">
                <a:latin typeface="ヒラギノ角ゴ ProN W3"/>
              </a:rPr>
              <a:t>Current schedule plan</a:t>
            </a:r>
          </a:p>
        </p:txBody>
      </p:sp>
      <p:sp>
        <p:nvSpPr>
          <p:cNvPr id="146" name="線"/>
          <p:cNvSpPr/>
          <p:nvPr/>
        </p:nvSpPr>
        <p:spPr>
          <a:xfrm>
            <a:off x="5941956" y="2957225"/>
            <a:ext cx="3433703" cy="1"/>
          </a:xfrm>
          <a:prstGeom prst="line">
            <a:avLst/>
          </a:prstGeom>
          <a:noFill/>
          <a:ln w="76200" cap="flat">
            <a:solidFill>
              <a:schemeClr val="accent6">
                <a:satOff val="-15808"/>
                <a:lumOff val="-17557"/>
                <a:alpha val="45692"/>
              </a:schemeClr>
            </a:solidFill>
            <a:prstDash val="sysDot"/>
            <a:miter lim="400000"/>
            <a:tailEnd type="triangle" w="med" len="med"/>
          </a:ln>
          <a:effectLst/>
        </p:spPr>
        <p:txBody>
          <a:bodyPr wrap="square" lIns="35719" tIns="35719" rIns="35719" bIns="35719" numCol="1" anchor="ctr">
            <a:noAutofit/>
          </a:bodyPr>
          <a:lstStyle/>
          <a:p>
            <a:pPr algn="ctr" defTabSz="410751"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147" name="Y-TMS…"/>
          <p:cNvSpPr txBox="1"/>
          <p:nvPr/>
        </p:nvSpPr>
        <p:spPr>
          <a:xfrm>
            <a:off x="5648712" y="2232818"/>
            <a:ext cx="343205" cy="407756"/>
          </a:xfrm>
          <a:prstGeom prst="rect">
            <a:avLst/>
          </a:prstGeom>
          <a:noFill/>
          <a:ln w="25400" cap="flat">
            <a:solidFill>
              <a:schemeClr val="accent6">
                <a:satOff val="-15808"/>
                <a:lumOff val="-17557"/>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930" tIns="8930" rIns="8930" bIns="8930" numCol="1" anchor="ctr">
            <a:spAutoFit/>
          </a:bodyPr>
          <a:lstStyle/>
          <a:p>
            <a:pPr algn="ctr" defTabSz="410751" hangingPunct="0">
              <a:defRPr sz="1200"/>
            </a:pPr>
            <a:r>
              <a:rPr sz="844" kern="0" dirty="0">
                <a:solidFill>
                  <a:srgbClr val="000000"/>
                </a:solidFill>
                <a:latin typeface="ヒラギノ角ゴ ProN W6"/>
                <a:sym typeface="ヒラギノ角ゴ ProN W6"/>
              </a:rPr>
              <a:t>Y-TMS</a:t>
            </a:r>
          </a:p>
          <a:p>
            <a:pPr algn="ctr" defTabSz="410751" hangingPunct="0">
              <a:defRPr sz="1200"/>
            </a:pPr>
            <a:r>
              <a:rPr sz="844" kern="0" dirty="0">
                <a:solidFill>
                  <a:srgbClr val="000000"/>
                </a:solidFill>
                <a:latin typeface="ヒラギノ角ゴ ProN W6"/>
                <a:sym typeface="ヒラギノ角ゴ ProN W6"/>
              </a:rPr>
              <a:t>VIS</a:t>
            </a:r>
          </a:p>
        </p:txBody>
      </p:sp>
      <p:sp>
        <p:nvSpPr>
          <p:cNvPr id="148" name="線"/>
          <p:cNvSpPr/>
          <p:nvPr/>
        </p:nvSpPr>
        <p:spPr>
          <a:xfrm>
            <a:off x="8994218" y="2470156"/>
            <a:ext cx="1583625" cy="1"/>
          </a:xfrm>
          <a:prstGeom prst="line">
            <a:avLst/>
          </a:prstGeom>
          <a:noFill/>
          <a:ln w="76200" cap="flat">
            <a:solidFill>
              <a:schemeClr val="accent3">
                <a:hueOff val="362282"/>
                <a:satOff val="31803"/>
                <a:lumOff val="-18242"/>
                <a:alpha val="45692"/>
              </a:schemeClr>
            </a:solidFill>
            <a:prstDash val="sysDot"/>
            <a:miter lim="400000"/>
            <a:tailEnd type="triangle" w="med" len="med"/>
          </a:ln>
          <a:effectLst/>
        </p:spPr>
        <p:txBody>
          <a:bodyPr wrap="square" lIns="35719" tIns="35719" rIns="35719" bIns="35719" numCol="1" anchor="ctr">
            <a:noAutofit/>
          </a:bodyPr>
          <a:lstStyle/>
          <a:p>
            <a:pPr algn="ctr" defTabSz="410751"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151" name="Weekend run"/>
          <p:cNvSpPr txBox="1"/>
          <p:nvPr/>
        </p:nvSpPr>
        <p:spPr>
          <a:xfrm>
            <a:off x="8259541" y="2508790"/>
            <a:ext cx="1107189" cy="450717"/>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930" tIns="8930" rIns="8930" bIns="8930" numCol="1" anchor="ctr">
            <a:spAutoFit/>
          </a:bodyPr>
          <a:lstStyle>
            <a:lvl1pPr>
              <a:lnSpc>
                <a:spcPct val="40000"/>
              </a:lnSpc>
              <a:defRPr sz="1200"/>
            </a:lvl1pPr>
          </a:lstStyle>
          <a:p>
            <a:pPr algn="ctr" defTabSz="410751" hangingPunct="0">
              <a:lnSpc>
                <a:spcPct val="100000"/>
              </a:lnSpc>
            </a:pPr>
            <a:r>
              <a:rPr sz="1406" kern="0" dirty="0">
                <a:solidFill>
                  <a:srgbClr val="000000"/>
                </a:solidFill>
                <a:latin typeface="ヒラギノ角ゴ ProN W6"/>
                <a:sym typeface="ヒラギノ角ゴ ProN W6"/>
              </a:rPr>
              <a:t>Weekend run</a:t>
            </a:r>
          </a:p>
        </p:txBody>
      </p:sp>
      <p:pic>
        <p:nvPicPr>
          <p:cNvPr id="155" name="線" descr="線"/>
          <p:cNvPicPr>
            <a:picLocks/>
          </p:cNvPicPr>
          <p:nvPr/>
        </p:nvPicPr>
        <p:blipFill>
          <a:blip r:embed="rId3">
            <a:alphaModFix amt="60312"/>
          </a:blip>
          <a:stretch>
            <a:fillRect/>
          </a:stretch>
        </p:blipFill>
        <p:spPr>
          <a:xfrm rot="16200000">
            <a:off x="7800026" y="2144140"/>
            <a:ext cx="2223740" cy="189202"/>
          </a:xfrm>
          <a:prstGeom prst="rect">
            <a:avLst/>
          </a:prstGeom>
        </p:spPr>
      </p:pic>
      <p:sp>
        <p:nvSpPr>
          <p:cNvPr id="140" name="Payload…"/>
          <p:cNvSpPr txBox="1"/>
          <p:nvPr/>
        </p:nvSpPr>
        <p:spPr>
          <a:xfrm>
            <a:off x="4469189" y="2412976"/>
            <a:ext cx="532924" cy="331950"/>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p>
            <a:pPr algn="ctr" defTabSz="410751" hangingPunct="0">
              <a:defRPr sz="1200"/>
            </a:pPr>
            <a:r>
              <a:rPr sz="844" kern="0" dirty="0">
                <a:solidFill>
                  <a:srgbClr val="000000"/>
                </a:solidFill>
                <a:latin typeface="ヒラギノ角ゴ ProN W6"/>
                <a:sym typeface="ヒラギノ角ゴ ProN W6"/>
              </a:rPr>
              <a:t>Payload </a:t>
            </a:r>
          </a:p>
          <a:p>
            <a:pPr algn="ctr" defTabSz="410751" hangingPunct="0">
              <a:defRPr sz="1200"/>
            </a:pPr>
            <a:r>
              <a:rPr sz="844" kern="0" dirty="0">
                <a:solidFill>
                  <a:srgbClr val="000000"/>
                </a:solidFill>
                <a:latin typeface="ヒラギノ角ゴ ProN W6"/>
                <a:sym typeface="ヒラギノ角ゴ ProN W6"/>
              </a:rPr>
              <a:t>control</a:t>
            </a:r>
          </a:p>
        </p:txBody>
      </p:sp>
      <p:sp>
        <p:nvSpPr>
          <p:cNvPr id="142" name="Cooling…"/>
          <p:cNvSpPr txBox="1"/>
          <p:nvPr/>
        </p:nvSpPr>
        <p:spPr>
          <a:xfrm>
            <a:off x="5047456" y="2415544"/>
            <a:ext cx="560389" cy="331950"/>
          </a:xfrm>
          <a:prstGeom prst="rect">
            <a:avLst/>
          </a:prstGeom>
          <a:noFill/>
          <a:ln w="25400" cap="flat">
            <a:solidFill>
              <a:schemeClr val="accent1">
                <a:lumOff val="-13575"/>
              </a:scheme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p>
            <a:pPr algn="ctr" defTabSz="410751" hangingPunct="0">
              <a:defRPr sz="1200"/>
            </a:pPr>
            <a:r>
              <a:rPr sz="844" kern="0" dirty="0">
                <a:solidFill>
                  <a:srgbClr val="000000"/>
                </a:solidFill>
                <a:latin typeface="ヒラギノ角ゴ ProN W6"/>
                <a:sym typeface="ヒラギノ角ゴ ProN W6"/>
              </a:rPr>
              <a:t>Cooling</a:t>
            </a:r>
          </a:p>
          <a:p>
            <a:pPr algn="ctr" defTabSz="410751" hangingPunct="0">
              <a:defRPr sz="1200"/>
            </a:pPr>
            <a:r>
              <a:rPr sz="844" kern="0" dirty="0">
                <a:solidFill>
                  <a:srgbClr val="000000"/>
                </a:solidFill>
                <a:latin typeface="ヒラギノ角ゴ ProN W6"/>
                <a:sym typeface="ヒラギノ角ゴ ProN W6"/>
              </a:rPr>
              <a:t>ETMX</a:t>
            </a:r>
          </a:p>
        </p:txBody>
      </p:sp>
      <p:sp>
        <p:nvSpPr>
          <p:cNvPr id="42" name="Beam align…">
            <a:extLst>
              <a:ext uri="{FF2B5EF4-FFF2-40B4-BE49-F238E27FC236}">
                <a16:creationId xmlns:a16="http://schemas.microsoft.com/office/drawing/2014/main" id="{38357125-B696-41DF-8657-CCB8AC8B183A}"/>
              </a:ext>
            </a:extLst>
          </p:cNvPr>
          <p:cNvSpPr txBox="1"/>
          <p:nvPr/>
        </p:nvSpPr>
        <p:spPr>
          <a:xfrm>
            <a:off x="3584966" y="1761857"/>
            <a:ext cx="188345" cy="677943"/>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p>
            <a:pPr algn="ctr" defTabSz="410751" hangingPunct="0">
              <a:defRPr sz="1400"/>
            </a:pPr>
            <a:r>
              <a:rPr lang="en-US" sz="984" kern="0" dirty="0">
                <a:solidFill>
                  <a:srgbClr val="000000"/>
                </a:solidFill>
                <a:latin typeface="ヒラギノ角ゴ ProN W6"/>
                <a:sym typeface="ヒラギノ角ゴ ProN W6"/>
              </a:rPr>
              <a:t>P</a:t>
            </a:r>
          </a:p>
          <a:p>
            <a:pPr algn="ctr" defTabSz="410751" hangingPunct="0">
              <a:defRPr sz="1400"/>
            </a:pPr>
            <a:r>
              <a:rPr lang="en-US" sz="984" kern="0" dirty="0">
                <a:solidFill>
                  <a:srgbClr val="000000"/>
                </a:solidFill>
                <a:latin typeface="ヒラギノ角ゴ ProN W6"/>
                <a:sym typeface="ヒラギノ角ゴ ProN W6"/>
              </a:rPr>
              <a:t>R</a:t>
            </a:r>
          </a:p>
          <a:p>
            <a:pPr algn="ctr" defTabSz="410751" hangingPunct="0">
              <a:defRPr sz="1400"/>
            </a:pPr>
            <a:r>
              <a:rPr lang="en-US" sz="984" kern="0" dirty="0">
                <a:solidFill>
                  <a:srgbClr val="000000"/>
                </a:solidFill>
                <a:latin typeface="ヒラギノ角ゴ ProN W6"/>
                <a:sym typeface="ヒラギノ角ゴ ProN W6"/>
              </a:rPr>
              <a:t>M</a:t>
            </a:r>
          </a:p>
          <a:p>
            <a:pPr algn="ctr" defTabSz="410751" hangingPunct="0">
              <a:defRPr sz="1400"/>
            </a:pPr>
            <a:r>
              <a:rPr lang="en-US" sz="984" kern="0" dirty="0">
                <a:solidFill>
                  <a:srgbClr val="000000"/>
                </a:solidFill>
                <a:latin typeface="ヒラギノ角ゴ ProN W6"/>
                <a:sym typeface="ヒラギノ角ゴ ProN W6"/>
              </a:rPr>
              <a:t>I</a:t>
            </a:r>
            <a:endParaRPr sz="984" kern="0" dirty="0">
              <a:solidFill>
                <a:srgbClr val="000000"/>
              </a:solidFill>
              <a:latin typeface="ヒラギノ角ゴ ProN W6"/>
              <a:sym typeface="ヒラギノ角ゴ ProN W6"/>
            </a:endParaRPr>
          </a:p>
        </p:txBody>
      </p:sp>
      <p:sp>
        <p:nvSpPr>
          <p:cNvPr id="128" name="Yarm…"/>
          <p:cNvSpPr txBox="1"/>
          <p:nvPr/>
        </p:nvSpPr>
        <p:spPr>
          <a:xfrm>
            <a:off x="4909279" y="1761760"/>
            <a:ext cx="696904" cy="389594"/>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defTabSz="410751" hangingPunct="0">
              <a:defRPr sz="1800">
                <a:solidFill>
                  <a:srgbClr val="00A2FF">
                    <a:lumOff val="-13575"/>
                  </a:srgbClr>
                </a:solidFill>
              </a:defRPr>
            </a:pPr>
            <a:r>
              <a:rPr sz="1266" kern="0" dirty="0">
                <a:solidFill>
                  <a:srgbClr val="00A2FF">
                    <a:lumOff val="-13575"/>
                  </a:srgbClr>
                </a:solidFill>
                <a:latin typeface="ヒラギノ角ゴ ProN W6"/>
                <a:sym typeface="ヒラギノ角ゴ ProN W6"/>
              </a:rPr>
              <a:t>Yarm</a:t>
            </a:r>
          </a:p>
          <a:p>
            <a:pPr algn="ctr" defTabSz="410751" hangingPunct="0">
              <a:defRPr sz="1800">
                <a:solidFill>
                  <a:srgbClr val="00A2FF">
                    <a:lumOff val="-13575"/>
                  </a:srgbClr>
                </a:solidFill>
              </a:defRPr>
            </a:pPr>
            <a:r>
              <a:rPr sz="1266" kern="0" dirty="0">
                <a:solidFill>
                  <a:srgbClr val="00A2FF">
                    <a:lumOff val="-13575"/>
                  </a:srgbClr>
                </a:solidFill>
                <a:latin typeface="ヒラギノ角ゴ ProN W6"/>
                <a:sym typeface="ヒラギノ角ゴ ProN W6"/>
              </a:rPr>
              <a:t>FPMI</a:t>
            </a:r>
          </a:p>
        </p:txBody>
      </p:sp>
      <p:sp>
        <p:nvSpPr>
          <p:cNvPr id="2" name="星: 10 pt 1">
            <a:extLst>
              <a:ext uri="{FF2B5EF4-FFF2-40B4-BE49-F238E27FC236}">
                <a16:creationId xmlns:a16="http://schemas.microsoft.com/office/drawing/2014/main" id="{8B9BA76A-B8E5-4850-9BA8-F3874D3261C7}"/>
              </a:ext>
            </a:extLst>
          </p:cNvPr>
          <p:cNvSpPr/>
          <p:nvPr/>
        </p:nvSpPr>
        <p:spPr>
          <a:xfrm>
            <a:off x="5473870" y="1484980"/>
            <a:ext cx="343204" cy="358172"/>
          </a:xfrm>
          <a:prstGeom prst="star10">
            <a:avLst/>
          </a:prstGeom>
          <a:solidFill>
            <a:srgbClr val="FFFF00"/>
          </a:solidFill>
          <a:ln w="28575"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altLang="ja-JP" sz="703" kern="0" dirty="0">
                <a:solidFill>
                  <a:srgbClr val="000000"/>
                </a:solidFill>
                <a:latin typeface="ヒラギノ角ゴ ProN W3"/>
                <a:sym typeface="ヒラギノ角ゴ ProN W3"/>
              </a:rPr>
              <a:t>M</a:t>
            </a:r>
            <a:endParaRPr lang="ja-JP" altLang="en-US" sz="703" kern="0" dirty="0">
              <a:solidFill>
                <a:srgbClr val="000000"/>
              </a:solidFill>
              <a:latin typeface="ヒラギノ角ゴ ProN W3"/>
              <a:sym typeface="ヒラギノ角ゴ ProN W3"/>
            </a:endParaRPr>
          </a:p>
        </p:txBody>
      </p:sp>
      <p:sp>
        <p:nvSpPr>
          <p:cNvPr id="44" name="星: 10 pt 43">
            <a:extLst>
              <a:ext uri="{FF2B5EF4-FFF2-40B4-BE49-F238E27FC236}">
                <a16:creationId xmlns:a16="http://schemas.microsoft.com/office/drawing/2014/main" id="{0BB71DAF-44C2-46C2-AF54-4391DE5386E8}"/>
              </a:ext>
            </a:extLst>
          </p:cNvPr>
          <p:cNvSpPr/>
          <p:nvPr/>
        </p:nvSpPr>
        <p:spPr>
          <a:xfrm>
            <a:off x="6663880" y="1457568"/>
            <a:ext cx="343204" cy="358172"/>
          </a:xfrm>
          <a:prstGeom prst="star10">
            <a:avLst/>
          </a:prstGeom>
          <a:solidFill>
            <a:srgbClr val="FFFF00"/>
          </a:solidFill>
          <a:ln w="28575"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altLang="ja-JP" sz="703" kern="0" dirty="0">
                <a:solidFill>
                  <a:srgbClr val="000000"/>
                </a:solidFill>
                <a:latin typeface="ヒラギノ角ゴ ProN W3"/>
                <a:sym typeface="ヒラギノ角ゴ ProN W3"/>
              </a:rPr>
              <a:t>M</a:t>
            </a:r>
            <a:endParaRPr lang="ja-JP" altLang="en-US" sz="703" kern="0" dirty="0">
              <a:solidFill>
                <a:srgbClr val="000000"/>
              </a:solidFill>
              <a:latin typeface="ヒラギノ角ゴ ProN W3"/>
              <a:sym typeface="ヒラギノ角ゴ ProN W3"/>
            </a:endParaRPr>
          </a:p>
        </p:txBody>
      </p:sp>
      <p:sp>
        <p:nvSpPr>
          <p:cNvPr id="46" name="星: 10 pt 45">
            <a:extLst>
              <a:ext uri="{FF2B5EF4-FFF2-40B4-BE49-F238E27FC236}">
                <a16:creationId xmlns:a16="http://schemas.microsoft.com/office/drawing/2014/main" id="{78A96B70-530F-4F07-BC05-E2111C8A140E}"/>
              </a:ext>
            </a:extLst>
          </p:cNvPr>
          <p:cNvSpPr/>
          <p:nvPr/>
        </p:nvSpPr>
        <p:spPr>
          <a:xfrm>
            <a:off x="9758643" y="2093979"/>
            <a:ext cx="766678" cy="754681"/>
          </a:xfrm>
          <a:prstGeom prst="star10">
            <a:avLst/>
          </a:prstGeom>
          <a:solidFill>
            <a:srgbClr val="FFFF0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altLang="ja-JP" sz="1000" b="1" kern="0" dirty="0">
                <a:solidFill>
                  <a:srgbClr val="00A2FF">
                    <a:lumMod val="75000"/>
                  </a:srgbClr>
                </a:solidFill>
                <a:latin typeface="ヒラギノ角ゴ ProN W3"/>
                <a:sym typeface="ヒラギノ角ゴ ProN W3"/>
              </a:rPr>
              <a:t>Join O3</a:t>
            </a:r>
            <a:endParaRPr lang="ja-JP" altLang="en-US" sz="1000" b="1" kern="0" dirty="0">
              <a:solidFill>
                <a:srgbClr val="00A2FF">
                  <a:lumMod val="75000"/>
                </a:srgbClr>
              </a:solidFill>
              <a:latin typeface="ヒラギノ角ゴ ProN W3"/>
              <a:sym typeface="ヒラギノ角ゴ ProN W3"/>
            </a:endParaRPr>
          </a:p>
        </p:txBody>
      </p:sp>
      <p:sp>
        <p:nvSpPr>
          <p:cNvPr id="124" name="四角形"/>
          <p:cNvSpPr/>
          <p:nvPr/>
        </p:nvSpPr>
        <p:spPr>
          <a:xfrm>
            <a:off x="1585339" y="1129650"/>
            <a:ext cx="8992505" cy="2222350"/>
          </a:xfrm>
          <a:prstGeom prst="rect">
            <a:avLst/>
          </a:prstGeom>
          <a:noFill/>
          <a:ln w="38100" cap="flat">
            <a:solidFill>
              <a:schemeClr val="accent1">
                <a:lumOff val="-13575"/>
              </a:schemeClr>
            </a:solidFill>
            <a:prstDash val="sysDot"/>
            <a:miter lim="400000"/>
          </a:ln>
          <a:effectLst/>
        </p:spPr>
        <p:txBody>
          <a:bodyPr wrap="square" lIns="35719" tIns="35719" rIns="35719" bIns="35719" numCol="1" anchor="ctr">
            <a:noAutofit/>
          </a:bodyPr>
          <a:lstStyle/>
          <a:p>
            <a:pPr algn="ctr" defTabSz="410751"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49" name="Shape 120">
            <a:extLst>
              <a:ext uri="{FF2B5EF4-FFF2-40B4-BE49-F238E27FC236}">
                <a16:creationId xmlns:a16="http://schemas.microsoft.com/office/drawing/2014/main" id="{3F1291E9-88DB-4638-A770-3531E44F11D8}"/>
              </a:ext>
            </a:extLst>
          </p:cNvPr>
          <p:cNvSpPr>
            <a:spLocks noGrp="1"/>
          </p:cNvSpPr>
          <p:nvPr>
            <p:ph type="title"/>
          </p:nvPr>
        </p:nvSpPr>
        <p:spPr>
          <a:xfrm>
            <a:off x="1524000" y="139134"/>
            <a:ext cx="9144000" cy="443392"/>
          </a:xfrm>
          <a:prstGeom prst="rect">
            <a:avLst/>
          </a:prstGeom>
        </p:spPr>
        <p:txBody>
          <a:bodyPr>
            <a:noAutofit/>
          </a:bodyPr>
          <a:lstStyle>
            <a:lvl1pPr defTabSz="362204">
              <a:defRPr sz="6262" b="1">
                <a:latin typeface="Times"/>
                <a:ea typeface="Times"/>
                <a:cs typeface="Times"/>
                <a:sym typeface="Times"/>
              </a:defRPr>
            </a:lvl1pPr>
          </a:lstStyle>
          <a:p>
            <a:r>
              <a:rPr lang="en-US" sz="3375" dirty="0">
                <a:latin typeface="Candara" panose="020E0502030303020204" pitchFamily="34" charset="0"/>
              </a:rPr>
              <a:t>KAGRA Present Status</a:t>
            </a:r>
            <a:endParaRPr sz="3375" dirty="0">
              <a:latin typeface="Candara" panose="020E0502030303020204" pitchFamily="34" charset="0"/>
            </a:endParaRPr>
          </a:p>
        </p:txBody>
      </p:sp>
      <p:sp>
        <p:nvSpPr>
          <p:cNvPr id="5" name="正方形/長方形 4">
            <a:extLst>
              <a:ext uri="{FF2B5EF4-FFF2-40B4-BE49-F238E27FC236}">
                <a16:creationId xmlns:a16="http://schemas.microsoft.com/office/drawing/2014/main" id="{8BD325E2-05C0-4521-ADE6-2B2A9817E9DF}"/>
              </a:ext>
            </a:extLst>
          </p:cNvPr>
          <p:cNvSpPr/>
          <p:nvPr/>
        </p:nvSpPr>
        <p:spPr>
          <a:xfrm>
            <a:off x="1744241" y="733173"/>
            <a:ext cx="1840725" cy="369332"/>
          </a:xfrm>
          <a:prstGeom prst="rect">
            <a:avLst/>
          </a:prstGeom>
        </p:spPr>
        <p:txBody>
          <a:bodyPr wrap="square">
            <a:spAutoFit/>
          </a:bodyPr>
          <a:lstStyle/>
          <a:p>
            <a:r>
              <a:rPr lang="en-US" altLang="ja-JP" dirty="0"/>
              <a:t>Plan on 6</a:t>
            </a:r>
            <a:r>
              <a:rPr lang="en-US" altLang="ja-JP" baseline="30000" dirty="0"/>
              <a:t>th</a:t>
            </a:r>
            <a:r>
              <a:rPr lang="en-US" altLang="ja-JP" dirty="0"/>
              <a:t> May</a:t>
            </a:r>
          </a:p>
        </p:txBody>
      </p:sp>
      <p:sp>
        <p:nvSpPr>
          <p:cNvPr id="6" name="正方形/長方形 5">
            <a:extLst>
              <a:ext uri="{FF2B5EF4-FFF2-40B4-BE49-F238E27FC236}">
                <a16:creationId xmlns:a16="http://schemas.microsoft.com/office/drawing/2014/main" id="{A60A6E51-63B6-4552-81E5-0966410EA330}"/>
              </a:ext>
            </a:extLst>
          </p:cNvPr>
          <p:cNvSpPr/>
          <p:nvPr/>
        </p:nvSpPr>
        <p:spPr>
          <a:xfrm>
            <a:off x="8292439" y="739804"/>
            <a:ext cx="1383712" cy="369332"/>
          </a:xfrm>
          <a:prstGeom prst="rect">
            <a:avLst/>
          </a:prstGeom>
        </p:spPr>
        <p:txBody>
          <a:bodyPr wrap="none">
            <a:spAutoFit/>
          </a:bodyPr>
          <a:lstStyle/>
          <a:p>
            <a:r>
              <a:rPr lang="en-US" altLang="ja-JP" dirty="0">
                <a:latin typeface="+mj-ea"/>
              </a:rPr>
              <a:t>We are here</a:t>
            </a:r>
            <a:endParaRPr lang="ja-JP" altLang="en-US" dirty="0"/>
          </a:p>
        </p:txBody>
      </p:sp>
      <p:sp>
        <p:nvSpPr>
          <p:cNvPr id="7" name="正方形/長方形 6">
            <a:extLst>
              <a:ext uri="{FF2B5EF4-FFF2-40B4-BE49-F238E27FC236}">
                <a16:creationId xmlns:a16="http://schemas.microsoft.com/office/drawing/2014/main" id="{D42D3889-8751-4F8F-B3F6-A9F7ACEECDF9}"/>
              </a:ext>
            </a:extLst>
          </p:cNvPr>
          <p:cNvSpPr/>
          <p:nvPr/>
        </p:nvSpPr>
        <p:spPr>
          <a:xfrm>
            <a:off x="2172930" y="3617882"/>
            <a:ext cx="7786649" cy="2862322"/>
          </a:xfrm>
          <a:prstGeom prst="rect">
            <a:avLst/>
          </a:prstGeom>
        </p:spPr>
        <p:txBody>
          <a:bodyPr wrap="square">
            <a:spAutoFit/>
          </a:bodyPr>
          <a:lstStyle/>
          <a:p>
            <a:pPr marL="285750" indent="-285750">
              <a:buFont typeface="Wingdings" panose="05000000000000000000" pitchFamily="2" charset="2"/>
              <a:buChar char="l"/>
            </a:pPr>
            <a:r>
              <a:rPr lang="en-US" altLang="ja-JP" sz="2000" dirty="0"/>
              <a:t>Noise hunting is undergoing with FPMI configuration. About 2 orders improvement is necessary to reach ~ “1” </a:t>
            </a:r>
            <a:r>
              <a:rPr lang="en-US" altLang="ja-JP" sz="2000" dirty="0" err="1"/>
              <a:t>Mpc</a:t>
            </a:r>
            <a:r>
              <a:rPr lang="en-US" altLang="ja-JP" sz="2000" dirty="0"/>
              <a:t> Binary range. (The target is 8 ~ 25Mpc in O3)</a:t>
            </a:r>
          </a:p>
          <a:p>
            <a:pPr marL="285750" indent="-285750">
              <a:buFont typeface="Wingdings" panose="05000000000000000000" pitchFamily="2" charset="2"/>
              <a:buChar char="l"/>
            </a:pPr>
            <a:endParaRPr lang="en-US" altLang="ja-JP" sz="2000" dirty="0"/>
          </a:p>
          <a:p>
            <a:pPr marL="285750" indent="-285750">
              <a:buFont typeface="Wingdings" panose="05000000000000000000" pitchFamily="2" charset="2"/>
              <a:buChar char="l"/>
            </a:pPr>
            <a:r>
              <a:rPr lang="en-US" altLang="ja-JP" sz="2000" dirty="0"/>
              <a:t>(PR)FPMI configuration will be used for Observation. We gave up DRFPMI configuration.</a:t>
            </a:r>
          </a:p>
          <a:p>
            <a:pPr marL="285750" indent="-285750">
              <a:buFont typeface="Wingdings" panose="05000000000000000000" pitchFamily="2" charset="2"/>
              <a:buChar char="l"/>
            </a:pPr>
            <a:endParaRPr lang="en-US" altLang="ja-JP" sz="2000" dirty="0"/>
          </a:p>
          <a:p>
            <a:pPr marL="285750" indent="-285750">
              <a:buFont typeface="Wingdings" panose="05000000000000000000" pitchFamily="2" charset="2"/>
              <a:buChar char="l"/>
            </a:pPr>
            <a:r>
              <a:rPr lang="en-US" altLang="ja-JP" sz="2000" dirty="0"/>
              <a:t>Several systems (VIS, AOS, DGS, MIF) in KAGRA are now under optimization.</a:t>
            </a:r>
          </a:p>
        </p:txBody>
      </p:sp>
      <p:sp>
        <p:nvSpPr>
          <p:cNvPr id="37" name="DRFPMI ASC/Laser power up"/>
          <p:cNvSpPr txBox="1"/>
          <p:nvPr/>
        </p:nvSpPr>
        <p:spPr>
          <a:xfrm>
            <a:off x="6842209" y="1741473"/>
            <a:ext cx="1210660" cy="526491"/>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p>
            <a:pPr algn="ctr" defTabSz="410751" hangingPunct="0">
              <a:defRPr sz="1200"/>
            </a:pPr>
            <a:r>
              <a:rPr sz="984" strike="dblStrike" kern="0" dirty="0">
                <a:solidFill>
                  <a:srgbClr val="00A2FF">
                    <a:lumOff val="-13575"/>
                  </a:srgbClr>
                </a:solidFill>
                <a:latin typeface="ヒラギノ角ゴ ProN W6"/>
                <a:sym typeface="ヒラギノ角ゴ ProN W6"/>
              </a:rPr>
              <a:t>DR</a:t>
            </a:r>
            <a:r>
              <a:rPr lang="ja-JP" altLang="en-US" sz="984" kern="0" dirty="0">
                <a:solidFill>
                  <a:srgbClr val="00A2FF">
                    <a:lumOff val="-13575"/>
                  </a:srgbClr>
                </a:solidFill>
                <a:latin typeface="ヒラギノ角ゴ ProN W6"/>
                <a:sym typeface="ヒラギノ角ゴ ProN W6"/>
              </a:rPr>
              <a:t>　</a:t>
            </a:r>
            <a:r>
              <a:rPr sz="984" kern="0" dirty="0">
                <a:solidFill>
                  <a:srgbClr val="00A2FF">
                    <a:lumOff val="-13575"/>
                  </a:srgbClr>
                </a:solidFill>
                <a:latin typeface="ヒラギノ角ゴ ProN W6"/>
                <a:sym typeface="ヒラギノ角ゴ ProN W6"/>
              </a:rPr>
              <a:t>FPMI</a:t>
            </a:r>
            <a:r>
              <a:rPr lang="ja-JP" altLang="en-US" sz="984" kern="0" dirty="0">
                <a:solidFill>
                  <a:srgbClr val="00A2FF">
                    <a:lumOff val="-13575"/>
                  </a:srgbClr>
                </a:solidFill>
                <a:latin typeface="ヒラギノ角ゴ ProN W6"/>
                <a:sym typeface="ヒラギノ角ゴ ProN W6"/>
              </a:rPr>
              <a:t> </a:t>
            </a:r>
            <a:r>
              <a:rPr sz="984" kern="0" dirty="0">
                <a:solidFill>
                  <a:srgbClr val="000000"/>
                </a:solidFill>
                <a:latin typeface="ヒラギノ角ゴ ProN W6"/>
                <a:sym typeface="ヒラギノ角ゴ ProN W6"/>
              </a:rPr>
              <a:t>ASC/Laser power up</a:t>
            </a:r>
          </a:p>
        </p:txBody>
      </p:sp>
      <p:sp>
        <p:nvSpPr>
          <p:cNvPr id="38" name="DRFPMI ASC/Laser power up"/>
          <p:cNvSpPr txBox="1"/>
          <p:nvPr/>
        </p:nvSpPr>
        <p:spPr>
          <a:xfrm>
            <a:off x="9375659" y="1678096"/>
            <a:ext cx="382985" cy="677943"/>
          </a:xfrm>
          <a:prstGeom prst="rect">
            <a:avLst/>
          </a:prstGeom>
          <a:noFill/>
          <a:ln w="25400" cap="flat">
            <a:solidFill>
              <a:schemeClr val="accent3"/>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spAutoFit/>
          </a:bodyPr>
          <a:lstStyle/>
          <a:p>
            <a:pPr algn="ctr" defTabSz="410751" hangingPunct="0">
              <a:defRPr sz="1200"/>
            </a:pPr>
            <a:r>
              <a:rPr lang="en-US" sz="984" kern="0" dirty="0">
                <a:solidFill>
                  <a:srgbClr val="00A2FF">
                    <a:lumOff val="-13575"/>
                  </a:srgbClr>
                </a:solidFill>
                <a:latin typeface="ヒラギノ角ゴ ProN W6"/>
                <a:sym typeface="ヒラギノ角ゴ ProN W6"/>
              </a:rPr>
              <a:t>Short </a:t>
            </a:r>
            <a:r>
              <a:rPr lang="en-US" sz="984" kern="0" dirty="0" err="1">
                <a:solidFill>
                  <a:srgbClr val="00A2FF">
                    <a:lumOff val="-13575"/>
                  </a:srgbClr>
                </a:solidFill>
                <a:latin typeface="ヒラギノ角ゴ ProN W6"/>
                <a:sym typeface="ヒラギノ角ゴ ProN W6"/>
              </a:rPr>
              <a:t>Eng</a:t>
            </a:r>
            <a:endParaRPr lang="en-US" sz="984" kern="0" dirty="0">
              <a:solidFill>
                <a:srgbClr val="00A2FF">
                  <a:lumOff val="-13575"/>
                </a:srgbClr>
              </a:solidFill>
              <a:latin typeface="ヒラギノ角ゴ ProN W6"/>
              <a:sym typeface="ヒラギノ角ゴ ProN W6"/>
            </a:endParaRPr>
          </a:p>
          <a:p>
            <a:pPr algn="ctr" defTabSz="410751" hangingPunct="0">
              <a:defRPr sz="1200"/>
            </a:pPr>
            <a:r>
              <a:rPr lang="en-US" sz="984" kern="0" dirty="0">
                <a:solidFill>
                  <a:srgbClr val="00A2FF">
                    <a:lumOff val="-13575"/>
                  </a:srgbClr>
                </a:solidFill>
                <a:latin typeface="ヒラギノ角ゴ ProN W6"/>
                <a:sym typeface="ヒラギノ角ゴ ProN W6"/>
              </a:rPr>
              <a:t>Run</a:t>
            </a:r>
            <a:endParaRPr sz="984" kern="0" dirty="0">
              <a:solidFill>
                <a:srgbClr val="000000"/>
              </a:solidFill>
              <a:latin typeface="ヒラギノ角ゴ ProN W6"/>
              <a:sym typeface="ヒラギノ角ゴ ProN W6"/>
            </a:endParaRPr>
          </a:p>
        </p:txBody>
      </p:sp>
    </p:spTree>
    <p:extLst>
      <p:ext uri="{BB962C8B-B14F-4D97-AF65-F5344CB8AC3E}">
        <p14:creationId xmlns:p14="http://schemas.microsoft.com/office/powerpoint/2010/main" val="36750293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7427-AF8E-A348-B3E3-E2E6321C2683}"/>
              </a:ext>
            </a:extLst>
          </p:cNvPr>
          <p:cNvSpPr>
            <a:spLocks noGrp="1"/>
          </p:cNvSpPr>
          <p:nvPr>
            <p:ph type="title"/>
          </p:nvPr>
        </p:nvSpPr>
        <p:spPr/>
        <p:txBody>
          <a:bodyPr>
            <a:normAutofit/>
          </a:bodyPr>
          <a:lstStyle/>
          <a:p>
            <a:r>
              <a:rPr lang="en-US" sz="3600" dirty="0"/>
              <a:t>Detector Performance: O3b Cumulative Duty Factor</a:t>
            </a:r>
          </a:p>
        </p:txBody>
      </p:sp>
      <p:sp>
        <p:nvSpPr>
          <p:cNvPr id="15" name="Content Placeholder 14">
            <a:extLst>
              <a:ext uri="{FF2B5EF4-FFF2-40B4-BE49-F238E27FC236}">
                <a16:creationId xmlns:a16="http://schemas.microsoft.com/office/drawing/2014/main" id="{2AA3FF5F-4FFE-7142-913F-86BC90C20263}"/>
              </a:ext>
            </a:extLst>
          </p:cNvPr>
          <p:cNvSpPr>
            <a:spLocks noGrp="1"/>
          </p:cNvSpPr>
          <p:nvPr>
            <p:ph idx="1"/>
          </p:nvPr>
        </p:nvSpPr>
        <p:spPr>
          <a:xfrm>
            <a:off x="5660684" y="1587631"/>
            <a:ext cx="5780797" cy="3109629"/>
          </a:xfrm>
        </p:spPr>
        <p:txBody>
          <a:bodyPr>
            <a:normAutofit/>
          </a:bodyPr>
          <a:lstStyle/>
          <a:p>
            <a:r>
              <a:rPr lang="en-US" dirty="0"/>
              <a:t>44.1% Triple IFOs</a:t>
            </a:r>
          </a:p>
          <a:p>
            <a:r>
              <a:rPr lang="en-US" dirty="0"/>
              <a:t>80.6% Double or Triple</a:t>
            </a:r>
          </a:p>
          <a:p>
            <a:r>
              <a:rPr lang="en-US" dirty="0"/>
              <a:t>3.8% zero IFO</a:t>
            </a:r>
          </a:p>
          <a:p>
            <a:r>
              <a:rPr lang="en-US" dirty="0"/>
              <a:t>(Downtime includes everything including but not limited to maintenance)</a:t>
            </a:r>
          </a:p>
        </p:txBody>
      </p:sp>
      <p:sp>
        <p:nvSpPr>
          <p:cNvPr id="5" name="Slide Number Placeholder 4">
            <a:extLst>
              <a:ext uri="{FF2B5EF4-FFF2-40B4-BE49-F238E27FC236}">
                <a16:creationId xmlns:a16="http://schemas.microsoft.com/office/drawing/2014/main" id="{5E734891-DE6B-874E-AB45-FF7E9E91AD79}"/>
              </a:ext>
            </a:extLst>
          </p:cNvPr>
          <p:cNvSpPr>
            <a:spLocks noGrp="1"/>
          </p:cNvSpPr>
          <p:nvPr>
            <p:ph type="sldNum" sz="quarter" idx="4"/>
          </p:nvPr>
        </p:nvSpPr>
        <p:spPr/>
        <p:txBody>
          <a:bodyPr/>
          <a:lstStyle/>
          <a:p>
            <a:fld id="{3ACA191A-F76D-2940-87A3-1A88433B01F7}" type="slidenum">
              <a:rPr lang="en-US" smtClean="0"/>
              <a:t>2</a:t>
            </a:fld>
            <a:endParaRPr lang="en-US"/>
          </a:p>
        </p:txBody>
      </p:sp>
      <p:sp>
        <p:nvSpPr>
          <p:cNvPr id="12" name="Footer Placeholder 4">
            <a:extLst>
              <a:ext uri="{FF2B5EF4-FFF2-40B4-BE49-F238E27FC236}">
                <a16:creationId xmlns:a16="http://schemas.microsoft.com/office/drawing/2014/main" id="{AADF068A-8779-6941-AC52-A7E14391490E}"/>
              </a:ext>
            </a:extLst>
          </p:cNvPr>
          <p:cNvSpPr>
            <a:spLocks noGrp="1"/>
          </p:cNvSpPr>
          <p:nvPr>
            <p:ph type="ftr" sz="quarter" idx="11"/>
          </p:nvPr>
        </p:nvSpPr>
        <p:spPr>
          <a:xfrm>
            <a:off x="4038600" y="6356350"/>
            <a:ext cx="4114800" cy="365125"/>
          </a:xfrm>
        </p:spPr>
        <p:txBody>
          <a:bodyPr/>
          <a:lstStyle/>
          <a:p>
            <a:r>
              <a:rPr lang="en-US" dirty="0"/>
              <a:t>G1902213 Open LVEM, 21 November 2019</a:t>
            </a:r>
          </a:p>
        </p:txBody>
      </p:sp>
      <p:pic>
        <p:nvPicPr>
          <p:cNvPr id="8" name="Picture 7">
            <a:extLst>
              <a:ext uri="{FF2B5EF4-FFF2-40B4-BE49-F238E27FC236}">
                <a16:creationId xmlns:a16="http://schemas.microsoft.com/office/drawing/2014/main" id="{064671B1-CE53-BC45-8EBA-D5DA0937FAED}"/>
              </a:ext>
            </a:extLst>
          </p:cNvPr>
          <p:cNvPicPr>
            <a:picLocks noChangeAspect="1"/>
          </p:cNvPicPr>
          <p:nvPr/>
        </p:nvPicPr>
        <p:blipFill>
          <a:blip r:embed="rId2"/>
          <a:stretch>
            <a:fillRect/>
          </a:stretch>
        </p:blipFill>
        <p:spPr>
          <a:xfrm>
            <a:off x="0" y="1587631"/>
            <a:ext cx="5699796" cy="2849898"/>
          </a:xfrm>
          <a:prstGeom prst="rect">
            <a:avLst/>
          </a:prstGeom>
        </p:spPr>
      </p:pic>
      <p:pic>
        <p:nvPicPr>
          <p:cNvPr id="10" name="Picture 9">
            <a:extLst>
              <a:ext uri="{FF2B5EF4-FFF2-40B4-BE49-F238E27FC236}">
                <a16:creationId xmlns:a16="http://schemas.microsoft.com/office/drawing/2014/main" id="{5D904EB5-168D-EA40-9A63-9704F66851FA}"/>
              </a:ext>
            </a:extLst>
          </p:cNvPr>
          <p:cNvPicPr>
            <a:picLocks noChangeAspect="1"/>
          </p:cNvPicPr>
          <p:nvPr/>
        </p:nvPicPr>
        <p:blipFill>
          <a:blip r:embed="rId3"/>
          <a:stretch>
            <a:fillRect/>
          </a:stretch>
        </p:blipFill>
        <p:spPr>
          <a:xfrm>
            <a:off x="7688742" y="4406400"/>
            <a:ext cx="4319998" cy="2160000"/>
          </a:xfrm>
          <a:prstGeom prst="rect">
            <a:avLst/>
          </a:prstGeom>
        </p:spPr>
      </p:pic>
      <p:pic>
        <p:nvPicPr>
          <p:cNvPr id="16" name="Picture 15">
            <a:extLst>
              <a:ext uri="{FF2B5EF4-FFF2-40B4-BE49-F238E27FC236}">
                <a16:creationId xmlns:a16="http://schemas.microsoft.com/office/drawing/2014/main" id="{C1011328-1CBE-6243-BF1E-6D429BF06357}"/>
              </a:ext>
            </a:extLst>
          </p:cNvPr>
          <p:cNvPicPr>
            <a:picLocks noChangeAspect="1"/>
          </p:cNvPicPr>
          <p:nvPr/>
        </p:nvPicPr>
        <p:blipFill>
          <a:blip r:embed="rId4"/>
          <a:stretch>
            <a:fillRect/>
          </a:stretch>
        </p:blipFill>
        <p:spPr>
          <a:xfrm>
            <a:off x="3936000" y="4406400"/>
            <a:ext cx="4320000" cy="2160000"/>
          </a:xfrm>
          <a:prstGeom prst="rect">
            <a:avLst/>
          </a:prstGeom>
        </p:spPr>
      </p:pic>
      <p:pic>
        <p:nvPicPr>
          <p:cNvPr id="19" name="Picture 18">
            <a:extLst>
              <a:ext uri="{FF2B5EF4-FFF2-40B4-BE49-F238E27FC236}">
                <a16:creationId xmlns:a16="http://schemas.microsoft.com/office/drawing/2014/main" id="{2C27B18E-9CBF-4547-9D92-ACC14C6AE15A}"/>
              </a:ext>
            </a:extLst>
          </p:cNvPr>
          <p:cNvPicPr>
            <a:picLocks noChangeAspect="1"/>
          </p:cNvPicPr>
          <p:nvPr/>
        </p:nvPicPr>
        <p:blipFill>
          <a:blip r:embed="rId5"/>
          <a:stretch>
            <a:fillRect/>
          </a:stretch>
        </p:blipFill>
        <p:spPr>
          <a:xfrm>
            <a:off x="6680" y="4404629"/>
            <a:ext cx="4320000" cy="2160000"/>
          </a:xfrm>
          <a:prstGeom prst="rect">
            <a:avLst/>
          </a:prstGeom>
        </p:spPr>
      </p:pic>
    </p:spTree>
    <p:extLst>
      <p:ext uri="{BB962C8B-B14F-4D97-AF65-F5344CB8AC3E}">
        <p14:creationId xmlns:p14="http://schemas.microsoft.com/office/powerpoint/2010/main" val="130737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3820F9-BE0F-6B4E-BAD4-70D75DC9D59D}"/>
              </a:ext>
            </a:extLst>
          </p:cNvPr>
          <p:cNvSpPr>
            <a:spLocks noGrp="1"/>
          </p:cNvSpPr>
          <p:nvPr>
            <p:ph type="sldNum" sz="quarter" idx="4"/>
          </p:nvPr>
        </p:nvSpPr>
        <p:spPr/>
        <p:txBody>
          <a:bodyPr/>
          <a:lstStyle/>
          <a:p>
            <a:fld id="{3ACA191A-F76D-2940-87A3-1A88433B01F7}" type="slidenum">
              <a:rPr lang="en-US" smtClean="0"/>
              <a:t>3</a:t>
            </a:fld>
            <a:endParaRPr lang="en-US"/>
          </a:p>
        </p:txBody>
      </p:sp>
      <p:sp>
        <p:nvSpPr>
          <p:cNvPr id="11" name="Footer Placeholder 4">
            <a:extLst>
              <a:ext uri="{FF2B5EF4-FFF2-40B4-BE49-F238E27FC236}">
                <a16:creationId xmlns:a16="http://schemas.microsoft.com/office/drawing/2014/main" id="{BDB38787-882D-A244-878A-1833F7F741CA}"/>
              </a:ext>
            </a:extLst>
          </p:cNvPr>
          <p:cNvSpPr>
            <a:spLocks noGrp="1"/>
          </p:cNvSpPr>
          <p:nvPr>
            <p:ph type="ftr" sz="quarter" idx="11"/>
          </p:nvPr>
        </p:nvSpPr>
        <p:spPr>
          <a:xfrm>
            <a:off x="4038600" y="6356350"/>
            <a:ext cx="4114800" cy="365125"/>
          </a:xfrm>
        </p:spPr>
        <p:txBody>
          <a:bodyPr/>
          <a:lstStyle/>
          <a:p>
            <a:r>
              <a:rPr lang="en-US" dirty="0"/>
              <a:t>G1902213 Open LVEM, 21 November 2019</a:t>
            </a:r>
          </a:p>
        </p:txBody>
      </p:sp>
      <p:pic>
        <p:nvPicPr>
          <p:cNvPr id="12" name="Picture 11">
            <a:extLst>
              <a:ext uri="{FF2B5EF4-FFF2-40B4-BE49-F238E27FC236}">
                <a16:creationId xmlns:a16="http://schemas.microsoft.com/office/drawing/2014/main" id="{9CB3B60C-8997-CC43-8FDD-5F7C6BBF71C1}"/>
              </a:ext>
            </a:extLst>
          </p:cNvPr>
          <p:cNvPicPr>
            <a:picLocks noChangeAspect="1"/>
          </p:cNvPicPr>
          <p:nvPr/>
        </p:nvPicPr>
        <p:blipFill>
          <a:blip r:embed="rId2"/>
          <a:stretch>
            <a:fillRect/>
          </a:stretch>
        </p:blipFill>
        <p:spPr>
          <a:xfrm>
            <a:off x="-132042" y="310870"/>
            <a:ext cx="12456084" cy="6228042"/>
          </a:xfrm>
          <a:prstGeom prst="rect">
            <a:avLst/>
          </a:prstGeom>
        </p:spPr>
      </p:pic>
    </p:spTree>
    <p:extLst>
      <p:ext uri="{BB962C8B-B14F-4D97-AF65-F5344CB8AC3E}">
        <p14:creationId xmlns:p14="http://schemas.microsoft.com/office/powerpoint/2010/main" val="306617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3820F9-BE0F-6B4E-BAD4-70D75DC9D59D}"/>
              </a:ext>
            </a:extLst>
          </p:cNvPr>
          <p:cNvSpPr>
            <a:spLocks noGrp="1"/>
          </p:cNvSpPr>
          <p:nvPr>
            <p:ph type="sldNum" sz="quarter" idx="4"/>
          </p:nvPr>
        </p:nvSpPr>
        <p:spPr/>
        <p:txBody>
          <a:bodyPr/>
          <a:lstStyle/>
          <a:p>
            <a:fld id="{3ACA191A-F76D-2940-87A3-1A88433B01F7}" type="slidenum">
              <a:rPr lang="en-US" smtClean="0"/>
              <a:t>4</a:t>
            </a:fld>
            <a:endParaRPr lang="en-US"/>
          </a:p>
        </p:txBody>
      </p:sp>
      <p:sp>
        <p:nvSpPr>
          <p:cNvPr id="11" name="Footer Placeholder 4">
            <a:extLst>
              <a:ext uri="{FF2B5EF4-FFF2-40B4-BE49-F238E27FC236}">
                <a16:creationId xmlns:a16="http://schemas.microsoft.com/office/drawing/2014/main" id="{BDB38787-882D-A244-878A-1833F7F741CA}"/>
              </a:ext>
            </a:extLst>
          </p:cNvPr>
          <p:cNvSpPr>
            <a:spLocks noGrp="1"/>
          </p:cNvSpPr>
          <p:nvPr>
            <p:ph type="ftr" sz="quarter" idx="11"/>
          </p:nvPr>
        </p:nvSpPr>
        <p:spPr>
          <a:xfrm>
            <a:off x="4038600" y="6356350"/>
            <a:ext cx="4114800" cy="365125"/>
          </a:xfrm>
        </p:spPr>
        <p:txBody>
          <a:bodyPr/>
          <a:lstStyle/>
          <a:p>
            <a:r>
              <a:rPr lang="en-US" dirty="0"/>
              <a:t>G1902213 Open LVEM, 21 November 2019</a:t>
            </a:r>
          </a:p>
        </p:txBody>
      </p:sp>
      <p:pic>
        <p:nvPicPr>
          <p:cNvPr id="3" name="Picture 2">
            <a:extLst>
              <a:ext uri="{FF2B5EF4-FFF2-40B4-BE49-F238E27FC236}">
                <a16:creationId xmlns:a16="http://schemas.microsoft.com/office/drawing/2014/main" id="{99D2C701-AF89-CC4F-ABE5-87624659C6E1}"/>
              </a:ext>
            </a:extLst>
          </p:cNvPr>
          <p:cNvPicPr>
            <a:picLocks noChangeAspect="1"/>
          </p:cNvPicPr>
          <p:nvPr/>
        </p:nvPicPr>
        <p:blipFill>
          <a:blip r:embed="rId2"/>
          <a:stretch>
            <a:fillRect/>
          </a:stretch>
        </p:blipFill>
        <p:spPr>
          <a:xfrm>
            <a:off x="48933" y="309283"/>
            <a:ext cx="12094133" cy="6047067"/>
          </a:xfrm>
          <a:prstGeom prst="rect">
            <a:avLst/>
          </a:prstGeom>
        </p:spPr>
      </p:pic>
    </p:spTree>
    <p:extLst>
      <p:ext uri="{BB962C8B-B14F-4D97-AF65-F5344CB8AC3E}">
        <p14:creationId xmlns:p14="http://schemas.microsoft.com/office/powerpoint/2010/main" val="215427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9E2658B-0CFA-2F47-A489-B209A94FA550}"/>
              </a:ext>
            </a:extLst>
          </p:cNvPr>
          <p:cNvSpPr>
            <a:spLocks noGrp="1"/>
          </p:cNvSpPr>
          <p:nvPr>
            <p:ph type="sldNum" sz="quarter" idx="4"/>
          </p:nvPr>
        </p:nvSpPr>
        <p:spPr/>
        <p:txBody>
          <a:bodyPr/>
          <a:lstStyle/>
          <a:p>
            <a:fld id="{3ACA191A-F76D-2940-87A3-1A88433B01F7}" type="slidenum">
              <a:rPr lang="en-US" smtClean="0"/>
              <a:t>5</a:t>
            </a:fld>
            <a:endParaRPr lang="en-US"/>
          </a:p>
        </p:txBody>
      </p:sp>
      <p:sp>
        <p:nvSpPr>
          <p:cNvPr id="13" name="Footer Placeholder 4">
            <a:extLst>
              <a:ext uri="{FF2B5EF4-FFF2-40B4-BE49-F238E27FC236}">
                <a16:creationId xmlns:a16="http://schemas.microsoft.com/office/drawing/2014/main" id="{E5E3DFBB-F9DE-5246-9F12-D40652F90E08}"/>
              </a:ext>
            </a:extLst>
          </p:cNvPr>
          <p:cNvSpPr>
            <a:spLocks noGrp="1"/>
          </p:cNvSpPr>
          <p:nvPr>
            <p:ph type="ftr" sz="quarter" idx="11"/>
          </p:nvPr>
        </p:nvSpPr>
        <p:spPr>
          <a:xfrm>
            <a:off x="4038600" y="6356350"/>
            <a:ext cx="4114800" cy="365125"/>
          </a:xfrm>
        </p:spPr>
        <p:txBody>
          <a:bodyPr/>
          <a:lstStyle/>
          <a:p>
            <a:r>
              <a:rPr lang="en-US" dirty="0"/>
              <a:t>G1902213 Open LVEM, 21 November 2019</a:t>
            </a:r>
          </a:p>
        </p:txBody>
      </p:sp>
      <p:sp>
        <p:nvSpPr>
          <p:cNvPr id="18" name="TextBox 17">
            <a:extLst>
              <a:ext uri="{FF2B5EF4-FFF2-40B4-BE49-F238E27FC236}">
                <a16:creationId xmlns:a16="http://schemas.microsoft.com/office/drawing/2014/main" id="{639B461C-4F65-D74D-9C28-E52FBF25E795}"/>
              </a:ext>
            </a:extLst>
          </p:cNvPr>
          <p:cNvSpPr txBox="1"/>
          <p:nvPr/>
        </p:nvSpPr>
        <p:spPr>
          <a:xfrm>
            <a:off x="234683" y="491778"/>
            <a:ext cx="11722634" cy="6001643"/>
          </a:xfrm>
          <a:prstGeom prst="rect">
            <a:avLst/>
          </a:prstGeom>
          <a:noFill/>
        </p:spPr>
        <p:txBody>
          <a:bodyPr wrap="square" rtlCol="0">
            <a:spAutoFit/>
          </a:bodyPr>
          <a:lstStyle/>
          <a:p>
            <a:r>
              <a:rPr lang="en-US" sz="3200" dirty="0">
                <a:solidFill>
                  <a:srgbClr val="00B050"/>
                </a:solidFill>
              </a:rPr>
              <a:t>7</a:t>
            </a:r>
            <a:r>
              <a:rPr lang="en-US" sz="3200" dirty="0"/>
              <a:t> alerts including </a:t>
            </a:r>
            <a:r>
              <a:rPr lang="en-US" sz="3200" dirty="0">
                <a:solidFill>
                  <a:srgbClr val="FF0000"/>
                </a:solidFill>
              </a:rPr>
              <a:t>5</a:t>
            </a:r>
            <a:r>
              <a:rPr lang="en-US" sz="3200" dirty="0"/>
              <a:t> retractions since the beginning of O3b.</a:t>
            </a:r>
          </a:p>
          <a:p>
            <a:r>
              <a:rPr lang="en-US" sz="3200" dirty="0"/>
              <a:t>You’ll hear about these in Deep’s presentation later:</a:t>
            </a:r>
          </a:p>
          <a:p>
            <a:endParaRPr lang="en-US" sz="3200" dirty="0"/>
          </a:p>
          <a:p>
            <a:pPr marL="457200" indent="-457200">
              <a:buFont typeface="Arial" panose="020B0604020202020204" pitchFamily="34" charset="0"/>
              <a:buChar char="•"/>
            </a:pPr>
            <a:r>
              <a:rPr lang="en-US" sz="3200" dirty="0"/>
              <a:t>S191105e -&gt; </a:t>
            </a:r>
            <a:r>
              <a:rPr lang="en-US" sz="3200" dirty="0">
                <a:solidFill>
                  <a:srgbClr val="00B050"/>
                </a:solidFill>
              </a:rPr>
              <a:t>BBH</a:t>
            </a:r>
          </a:p>
          <a:p>
            <a:pPr marL="457200" indent="-457200">
              <a:buFont typeface="Arial" panose="020B0604020202020204" pitchFamily="34" charset="0"/>
              <a:buChar char="•"/>
            </a:pPr>
            <a:r>
              <a:rPr lang="en-US" sz="3200" dirty="0"/>
              <a:t>S191109d -&gt; </a:t>
            </a:r>
            <a:r>
              <a:rPr lang="en-US" sz="3200" dirty="0">
                <a:solidFill>
                  <a:srgbClr val="00B050"/>
                </a:solidFill>
              </a:rPr>
              <a:t>BBH</a:t>
            </a:r>
          </a:p>
          <a:p>
            <a:pPr marL="457200" indent="-457200">
              <a:buFont typeface="Arial" panose="020B0604020202020204" pitchFamily="34" charset="0"/>
              <a:buChar char="•"/>
            </a:pPr>
            <a:r>
              <a:rPr lang="en-US" sz="3200" dirty="0"/>
              <a:t>S191110x -&gt; </a:t>
            </a:r>
            <a:r>
              <a:rPr lang="en-US" sz="3200" dirty="0">
                <a:solidFill>
                  <a:srgbClr val="FF0000"/>
                </a:solidFill>
              </a:rPr>
              <a:t>retracted </a:t>
            </a:r>
            <a:r>
              <a:rPr lang="en-US" sz="3200" dirty="0"/>
              <a:t>(CBC, took ~ 18 minutes), Loud glitch in LLO</a:t>
            </a:r>
            <a:endParaRPr lang="en-US" sz="3200" dirty="0">
              <a:solidFill>
                <a:srgbClr val="FF0000"/>
              </a:solidFill>
            </a:endParaRPr>
          </a:p>
          <a:p>
            <a:pPr marL="457200" indent="-457200">
              <a:buFont typeface="Arial" panose="020B0604020202020204" pitchFamily="34" charset="0"/>
              <a:buChar char="•"/>
            </a:pPr>
            <a:r>
              <a:rPr lang="en-US" sz="3200" dirty="0"/>
              <a:t>S191110af -&gt; </a:t>
            </a:r>
            <a:r>
              <a:rPr lang="en-US" sz="3200" dirty="0">
                <a:solidFill>
                  <a:srgbClr val="FF0000"/>
                </a:solidFill>
              </a:rPr>
              <a:t>retracted </a:t>
            </a:r>
            <a:r>
              <a:rPr lang="en-US" sz="3200" dirty="0"/>
              <a:t>(burst, took ~ 3 days 23 hours), Veto + reanalysis</a:t>
            </a:r>
            <a:endParaRPr lang="en-US" sz="3200" dirty="0">
              <a:solidFill>
                <a:srgbClr val="FF0000"/>
              </a:solidFill>
            </a:endParaRPr>
          </a:p>
          <a:p>
            <a:pPr marL="457200" indent="-457200">
              <a:buFont typeface="Arial" panose="020B0604020202020204" pitchFamily="34" charset="0"/>
              <a:buChar char="•"/>
            </a:pPr>
            <a:r>
              <a:rPr lang="en-US" sz="3200" dirty="0"/>
              <a:t>S191117j -&gt; </a:t>
            </a:r>
            <a:r>
              <a:rPr lang="en-US" sz="3200" dirty="0">
                <a:solidFill>
                  <a:srgbClr val="FF0000"/>
                </a:solidFill>
              </a:rPr>
              <a:t>retracted </a:t>
            </a:r>
            <a:r>
              <a:rPr lang="en-US" sz="3200" dirty="0"/>
              <a:t>(CBC, took ~ 4 minutes), Loud glitch in LLO</a:t>
            </a:r>
            <a:endParaRPr lang="en-US" sz="3200" dirty="0">
              <a:solidFill>
                <a:srgbClr val="FF0000"/>
              </a:solidFill>
            </a:endParaRPr>
          </a:p>
          <a:p>
            <a:pPr marL="457200" indent="-457200">
              <a:buFont typeface="Arial" panose="020B0604020202020204" pitchFamily="34" charset="0"/>
              <a:buChar char="•"/>
            </a:pPr>
            <a:r>
              <a:rPr lang="en-US" sz="3200" dirty="0"/>
              <a:t>S191120aj -&gt; </a:t>
            </a:r>
            <a:r>
              <a:rPr lang="en-US" sz="3200" dirty="0">
                <a:solidFill>
                  <a:srgbClr val="FF0000"/>
                </a:solidFill>
              </a:rPr>
              <a:t>retracted </a:t>
            </a:r>
            <a:r>
              <a:rPr lang="en-US" sz="3200" dirty="0"/>
              <a:t>(CBC, took ~ 9 minutes), Environmental glitches in LLO</a:t>
            </a:r>
          </a:p>
          <a:p>
            <a:pPr marL="457200" indent="-457200">
              <a:buFont typeface="Arial" panose="020B0604020202020204" pitchFamily="34" charset="0"/>
              <a:buChar char="•"/>
            </a:pPr>
            <a:r>
              <a:rPr lang="en-US" sz="3200" dirty="0"/>
              <a:t>S191120at -&gt; </a:t>
            </a:r>
            <a:r>
              <a:rPr lang="en-US" sz="3200" dirty="0">
                <a:solidFill>
                  <a:srgbClr val="FF0000"/>
                </a:solidFill>
              </a:rPr>
              <a:t>retracted </a:t>
            </a:r>
            <a:r>
              <a:rPr lang="en-US" sz="3200" dirty="0"/>
              <a:t>(CBC, took ~ 3 minutes), Loud glitch in LLO</a:t>
            </a:r>
            <a:endParaRPr lang="en-US" sz="3200" dirty="0">
              <a:solidFill>
                <a:srgbClr val="FF0000"/>
              </a:solidFill>
            </a:endParaRPr>
          </a:p>
        </p:txBody>
      </p:sp>
    </p:spTree>
    <p:extLst>
      <p:ext uri="{BB962C8B-B14F-4D97-AF65-F5344CB8AC3E}">
        <p14:creationId xmlns:p14="http://schemas.microsoft.com/office/powerpoint/2010/main" val="336917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9E2658B-0CFA-2F47-A489-B209A94FA550}"/>
              </a:ext>
            </a:extLst>
          </p:cNvPr>
          <p:cNvSpPr>
            <a:spLocks noGrp="1"/>
          </p:cNvSpPr>
          <p:nvPr>
            <p:ph type="sldNum" sz="quarter" idx="4"/>
          </p:nvPr>
        </p:nvSpPr>
        <p:spPr/>
        <p:txBody>
          <a:bodyPr/>
          <a:lstStyle/>
          <a:p>
            <a:fld id="{3ACA191A-F76D-2940-87A3-1A88433B01F7}" type="slidenum">
              <a:rPr lang="en-US" smtClean="0"/>
              <a:t>6</a:t>
            </a:fld>
            <a:endParaRPr lang="en-US"/>
          </a:p>
        </p:txBody>
      </p:sp>
      <p:sp>
        <p:nvSpPr>
          <p:cNvPr id="13" name="Footer Placeholder 4">
            <a:extLst>
              <a:ext uri="{FF2B5EF4-FFF2-40B4-BE49-F238E27FC236}">
                <a16:creationId xmlns:a16="http://schemas.microsoft.com/office/drawing/2014/main" id="{E5E3DFBB-F9DE-5246-9F12-D40652F90E08}"/>
              </a:ext>
            </a:extLst>
          </p:cNvPr>
          <p:cNvSpPr>
            <a:spLocks noGrp="1"/>
          </p:cNvSpPr>
          <p:nvPr>
            <p:ph type="ftr" sz="quarter" idx="11"/>
          </p:nvPr>
        </p:nvSpPr>
        <p:spPr>
          <a:xfrm>
            <a:off x="4038600" y="6356350"/>
            <a:ext cx="4114800" cy="365125"/>
          </a:xfrm>
        </p:spPr>
        <p:txBody>
          <a:bodyPr/>
          <a:lstStyle/>
          <a:p>
            <a:r>
              <a:rPr lang="en-US" dirty="0"/>
              <a:t>G1902213 Open LVEM, 21 November 2019</a:t>
            </a:r>
          </a:p>
        </p:txBody>
      </p:sp>
      <p:pic>
        <p:nvPicPr>
          <p:cNvPr id="3" name="Picture 2">
            <a:extLst>
              <a:ext uri="{FF2B5EF4-FFF2-40B4-BE49-F238E27FC236}">
                <a16:creationId xmlns:a16="http://schemas.microsoft.com/office/drawing/2014/main" id="{5B52C252-6663-E844-A293-F88157F9792A}"/>
              </a:ext>
            </a:extLst>
          </p:cNvPr>
          <p:cNvPicPr>
            <a:picLocks noChangeAspect="1"/>
          </p:cNvPicPr>
          <p:nvPr/>
        </p:nvPicPr>
        <p:blipFill>
          <a:blip r:embed="rId2"/>
          <a:stretch>
            <a:fillRect/>
          </a:stretch>
        </p:blipFill>
        <p:spPr>
          <a:xfrm>
            <a:off x="186252" y="0"/>
            <a:ext cx="5474568" cy="7084735"/>
          </a:xfrm>
          <a:prstGeom prst="rect">
            <a:avLst/>
          </a:prstGeom>
        </p:spPr>
      </p:pic>
      <p:grpSp>
        <p:nvGrpSpPr>
          <p:cNvPr id="11" name="Group 10">
            <a:extLst>
              <a:ext uri="{FF2B5EF4-FFF2-40B4-BE49-F238E27FC236}">
                <a16:creationId xmlns:a16="http://schemas.microsoft.com/office/drawing/2014/main" id="{B038D66E-C133-9445-B6E7-D3917AEFF2D1}"/>
              </a:ext>
            </a:extLst>
          </p:cNvPr>
          <p:cNvGrpSpPr/>
          <p:nvPr/>
        </p:nvGrpSpPr>
        <p:grpSpPr>
          <a:xfrm>
            <a:off x="5937266" y="1558645"/>
            <a:ext cx="5581782" cy="3967443"/>
            <a:chOff x="5937266" y="1558645"/>
            <a:chExt cx="5581782" cy="3967443"/>
          </a:xfrm>
        </p:grpSpPr>
        <p:pic>
          <p:nvPicPr>
            <p:cNvPr id="4" name="Picture 3">
              <a:extLst>
                <a:ext uri="{FF2B5EF4-FFF2-40B4-BE49-F238E27FC236}">
                  <a16:creationId xmlns:a16="http://schemas.microsoft.com/office/drawing/2014/main" id="{A13A05F3-9E9B-804F-8D1C-31D212C91144}"/>
                </a:ext>
              </a:extLst>
            </p:cNvPr>
            <p:cNvPicPr>
              <a:picLocks noChangeAspect="1"/>
            </p:cNvPicPr>
            <p:nvPr/>
          </p:nvPicPr>
          <p:blipFill>
            <a:blip r:embed="rId3"/>
            <a:stretch>
              <a:fillRect/>
            </a:stretch>
          </p:blipFill>
          <p:spPr>
            <a:xfrm>
              <a:off x="5937266" y="1558645"/>
              <a:ext cx="5581782" cy="3967443"/>
            </a:xfrm>
            <a:prstGeom prst="rect">
              <a:avLst/>
            </a:prstGeom>
          </p:spPr>
        </p:pic>
        <p:sp>
          <p:nvSpPr>
            <p:cNvPr id="6" name="Rectangle 5">
              <a:extLst>
                <a:ext uri="{FF2B5EF4-FFF2-40B4-BE49-F238E27FC236}">
                  <a16:creationId xmlns:a16="http://schemas.microsoft.com/office/drawing/2014/main" id="{59EC90ED-0692-554E-8D1D-4744D462A55B}"/>
                </a:ext>
              </a:extLst>
            </p:cNvPr>
            <p:cNvSpPr/>
            <p:nvPr/>
          </p:nvSpPr>
          <p:spPr>
            <a:xfrm>
              <a:off x="6263653" y="1699407"/>
              <a:ext cx="113600" cy="133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04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FD8C-FE07-7641-97AC-BF16E61AEEC5}"/>
              </a:ext>
            </a:extLst>
          </p:cNvPr>
          <p:cNvSpPr>
            <a:spLocks noGrp="1"/>
          </p:cNvSpPr>
          <p:nvPr>
            <p:ph type="title"/>
          </p:nvPr>
        </p:nvSpPr>
        <p:spPr/>
        <p:txBody>
          <a:bodyPr/>
          <a:lstStyle/>
          <a:p>
            <a:r>
              <a:rPr lang="en-US" dirty="0"/>
              <a:t>LLO status</a:t>
            </a:r>
          </a:p>
        </p:txBody>
      </p:sp>
      <p:sp>
        <p:nvSpPr>
          <p:cNvPr id="3" name="Content Placeholder 2">
            <a:extLst>
              <a:ext uri="{FF2B5EF4-FFF2-40B4-BE49-F238E27FC236}">
                <a16:creationId xmlns:a16="http://schemas.microsoft.com/office/drawing/2014/main" id="{5A5288D8-74C4-704A-A295-E919B767E47B}"/>
              </a:ext>
            </a:extLst>
          </p:cNvPr>
          <p:cNvSpPr>
            <a:spLocks noGrp="1"/>
          </p:cNvSpPr>
          <p:nvPr>
            <p:ph idx="1"/>
          </p:nvPr>
        </p:nvSpPr>
        <p:spPr>
          <a:xfrm>
            <a:off x="838200" y="1402908"/>
            <a:ext cx="4159685" cy="4351338"/>
          </a:xfrm>
        </p:spPr>
        <p:txBody>
          <a:bodyPr>
            <a:normAutofit fontScale="70000" lnSpcReduction="20000"/>
          </a:bodyPr>
          <a:lstStyle/>
          <a:p>
            <a:r>
              <a:rPr lang="en-US" sz="3100" dirty="0"/>
              <a:t>Lost ~4.5% optical efficiency from before the break.</a:t>
            </a:r>
          </a:p>
          <a:p>
            <a:pPr lvl="1"/>
            <a:r>
              <a:rPr lang="en-US" dirty="0"/>
              <a:t>Suspect new point absorbers on the end test mass</a:t>
            </a:r>
          </a:p>
          <a:p>
            <a:pPr lvl="1"/>
            <a:r>
              <a:rPr lang="en-US" dirty="0"/>
              <a:t>Investigations ongoing.</a:t>
            </a:r>
          </a:p>
          <a:p>
            <a:pPr lvl="1"/>
            <a:r>
              <a:rPr lang="en-US" dirty="0"/>
              <a:t>Some compensation for lost range by improved squeezer tuning.</a:t>
            </a:r>
          </a:p>
          <a:p>
            <a:r>
              <a:rPr lang="en-US" sz="3100" dirty="0"/>
              <a:t>Also dealing with large outside temperature variations (~75F to 25 F over a couple of days). Changes alignment, may have contributed to troublesome “ring up” of suspension fiber violin modes.</a:t>
            </a:r>
            <a:br>
              <a:rPr lang="en-US" sz="3100" dirty="0"/>
            </a:br>
            <a:endParaRPr lang="en-US" sz="3100" dirty="0"/>
          </a:p>
        </p:txBody>
      </p:sp>
      <p:sp>
        <p:nvSpPr>
          <p:cNvPr id="7" name="Slide Number Placeholder 6">
            <a:extLst>
              <a:ext uri="{FF2B5EF4-FFF2-40B4-BE49-F238E27FC236}">
                <a16:creationId xmlns:a16="http://schemas.microsoft.com/office/drawing/2014/main" id="{3CA4964A-694C-424D-A7B4-743F0C13DCF3}"/>
              </a:ext>
            </a:extLst>
          </p:cNvPr>
          <p:cNvSpPr>
            <a:spLocks noGrp="1"/>
          </p:cNvSpPr>
          <p:nvPr>
            <p:ph type="sldNum" sz="quarter" idx="4"/>
          </p:nvPr>
        </p:nvSpPr>
        <p:spPr/>
        <p:txBody>
          <a:bodyPr/>
          <a:lstStyle/>
          <a:p>
            <a:fld id="{3ACA191A-F76D-2940-87A3-1A88433B01F7}" type="slidenum">
              <a:rPr lang="en-US" smtClean="0"/>
              <a:t>7</a:t>
            </a:fld>
            <a:endParaRPr lang="en-US"/>
          </a:p>
        </p:txBody>
      </p:sp>
      <p:sp>
        <p:nvSpPr>
          <p:cNvPr id="8" name="Footer Placeholder 4">
            <a:extLst>
              <a:ext uri="{FF2B5EF4-FFF2-40B4-BE49-F238E27FC236}">
                <a16:creationId xmlns:a16="http://schemas.microsoft.com/office/drawing/2014/main" id="{2CB63E74-4D15-D142-AF9A-AAC1C729DC29}"/>
              </a:ext>
            </a:extLst>
          </p:cNvPr>
          <p:cNvSpPr>
            <a:spLocks noGrp="1"/>
          </p:cNvSpPr>
          <p:nvPr>
            <p:ph type="ftr" sz="quarter" idx="11"/>
          </p:nvPr>
        </p:nvSpPr>
        <p:spPr>
          <a:xfrm>
            <a:off x="4038600" y="6356350"/>
            <a:ext cx="4114800" cy="365125"/>
          </a:xfrm>
        </p:spPr>
        <p:txBody>
          <a:bodyPr/>
          <a:lstStyle/>
          <a:p>
            <a:r>
              <a:rPr lang="en-US" dirty="0"/>
              <a:t>G1902213 Open LVEM, 21 November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771" y="1124081"/>
            <a:ext cx="5963258" cy="2598386"/>
          </a:xfrm>
          <a:prstGeom prst="rect">
            <a:avLst/>
          </a:prstGeom>
        </p:spPr>
      </p:pic>
      <p:sp>
        <p:nvSpPr>
          <p:cNvPr id="6" name="Rounded Rectangle 5"/>
          <p:cNvSpPr/>
          <p:nvPr/>
        </p:nvSpPr>
        <p:spPr>
          <a:xfrm>
            <a:off x="9331456" y="1503123"/>
            <a:ext cx="351163" cy="197911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71771" y="4183693"/>
            <a:ext cx="6182029" cy="1569660"/>
          </a:xfrm>
          <a:prstGeom prst="rect">
            <a:avLst/>
          </a:prstGeom>
          <a:noFill/>
        </p:spPr>
        <p:txBody>
          <a:bodyPr wrap="square" rtlCol="0">
            <a:spAutoFit/>
          </a:bodyPr>
          <a:lstStyle/>
          <a:p>
            <a:pPr marL="285750" indent="-285750">
              <a:buFont typeface="Arial" charset="0"/>
              <a:buChar char="•"/>
            </a:pPr>
            <a:r>
              <a:rPr lang="en-US" sz="2400" dirty="0"/>
              <a:t>Damping the violin mode and cold/bad weather are the main reasons for the lower duty cycle at the start of O3b (</a:t>
            </a:r>
            <a:r>
              <a:rPr lang="en-US" sz="2400" dirty="0">
                <a:solidFill>
                  <a:srgbClr val="FF0000"/>
                </a:solidFill>
              </a:rPr>
              <a:t>~76%</a:t>
            </a:r>
            <a:r>
              <a:rPr lang="en-US" sz="2400" dirty="0"/>
              <a:t> in O3a, </a:t>
            </a:r>
            <a:r>
              <a:rPr lang="en-US" sz="2400" dirty="0">
                <a:solidFill>
                  <a:srgbClr val="FF0000"/>
                </a:solidFill>
              </a:rPr>
              <a:t>~65%</a:t>
            </a:r>
            <a:r>
              <a:rPr lang="en-US" sz="2400" dirty="0"/>
              <a:t> so far in O3b).</a:t>
            </a:r>
          </a:p>
        </p:txBody>
      </p:sp>
    </p:spTree>
    <p:extLst>
      <p:ext uri="{BB962C8B-B14F-4D97-AF65-F5344CB8AC3E}">
        <p14:creationId xmlns:p14="http://schemas.microsoft.com/office/powerpoint/2010/main" val="262850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Improvements in Scattering Noise at LLO</a:t>
            </a:r>
          </a:p>
        </p:txBody>
      </p:sp>
      <p:sp>
        <p:nvSpPr>
          <p:cNvPr id="7" name="Content Placeholder 6"/>
          <p:cNvSpPr>
            <a:spLocks noGrp="1"/>
          </p:cNvSpPr>
          <p:nvPr>
            <p:ph sz="half" idx="1"/>
          </p:nvPr>
        </p:nvSpPr>
        <p:spPr>
          <a:xfrm>
            <a:off x="5840729" y="1283100"/>
            <a:ext cx="5395117" cy="519671"/>
          </a:xfrm>
        </p:spPr>
        <p:txBody>
          <a:bodyPr>
            <a:normAutofit fontScale="92500" lnSpcReduction="20000"/>
          </a:bodyPr>
          <a:lstStyle/>
          <a:p>
            <a:pPr marL="0" indent="0">
              <a:buNone/>
            </a:pPr>
            <a:r>
              <a:rPr lang="en-US" sz="2000" dirty="0"/>
              <a:t>During O3a we saw range drops that correlated with increased daytime noise.</a:t>
            </a:r>
          </a:p>
        </p:txBody>
      </p:sp>
      <p:pic>
        <p:nvPicPr>
          <p:cNvPr id="9" name="Content Placeholder 8"/>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821" r="9068"/>
          <a:stretch/>
        </p:blipFill>
        <p:spPr>
          <a:xfrm>
            <a:off x="6096000" y="2332978"/>
            <a:ext cx="5852083" cy="3911289"/>
          </a:xfrm>
        </p:spPr>
      </p:pic>
      <p:sp>
        <p:nvSpPr>
          <p:cNvPr id="6" name="Slide Number Placeholder 5"/>
          <p:cNvSpPr>
            <a:spLocks noGrp="1"/>
          </p:cNvSpPr>
          <p:nvPr>
            <p:ph type="sldNum" sz="quarter" idx="4"/>
          </p:nvPr>
        </p:nvSpPr>
        <p:spPr/>
        <p:txBody>
          <a:bodyPr/>
          <a:lstStyle/>
          <a:p>
            <a:fld id="{3ACA191A-F76D-2940-87A3-1A88433B01F7}" type="slidenum">
              <a:rPr lang="en-US" smtClean="0"/>
              <a:t>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33" y="1283101"/>
            <a:ext cx="5252761" cy="3501841"/>
          </a:xfrm>
          <a:prstGeom prst="rect">
            <a:avLst/>
          </a:prstGeom>
        </p:spPr>
      </p:pic>
      <p:sp>
        <p:nvSpPr>
          <p:cNvPr id="8" name="TextBox 7"/>
          <p:cNvSpPr txBox="1"/>
          <p:nvPr/>
        </p:nvSpPr>
        <p:spPr>
          <a:xfrm>
            <a:off x="426260" y="4967436"/>
            <a:ext cx="5540106" cy="1477328"/>
          </a:xfrm>
          <a:prstGeom prst="rect">
            <a:avLst/>
          </a:prstGeom>
          <a:noFill/>
        </p:spPr>
        <p:txBody>
          <a:bodyPr wrap="square" rtlCol="0">
            <a:spAutoFit/>
          </a:bodyPr>
          <a:lstStyle/>
          <a:p>
            <a:r>
              <a:rPr lang="en-US" dirty="0"/>
              <a:t>Installed shroud around TMSX (Transmission Monitor Suspension at X-end) and baffles on the photon calibrator periscope and on viewport nozzles. After the break the correlation with daytime noise is gone. </a:t>
            </a:r>
            <a:r>
              <a:rPr lang="en-US" dirty="0">
                <a:hlinkClick r:id="rId4"/>
              </a:rPr>
              <a:t>See alog entry here</a:t>
            </a:r>
            <a:r>
              <a:rPr lang="en-US" dirty="0"/>
              <a:t>.</a:t>
            </a:r>
          </a:p>
        </p:txBody>
      </p:sp>
      <p:sp>
        <p:nvSpPr>
          <p:cNvPr id="12" name="Rectangle 11"/>
          <p:cNvSpPr/>
          <p:nvPr/>
        </p:nvSpPr>
        <p:spPr>
          <a:xfrm>
            <a:off x="713984" y="2186332"/>
            <a:ext cx="2204580" cy="228546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3084A07B-8442-CF4A-91D5-325B5D5918F1}"/>
              </a:ext>
            </a:extLst>
          </p:cNvPr>
          <p:cNvSpPr>
            <a:spLocks noGrp="1"/>
          </p:cNvSpPr>
          <p:nvPr>
            <p:ph type="ftr" sz="quarter" idx="11"/>
          </p:nvPr>
        </p:nvSpPr>
        <p:spPr>
          <a:xfrm>
            <a:off x="4038600" y="6356350"/>
            <a:ext cx="4114800" cy="365125"/>
          </a:xfrm>
        </p:spPr>
        <p:txBody>
          <a:bodyPr/>
          <a:lstStyle/>
          <a:p>
            <a:r>
              <a:rPr lang="en-US" dirty="0"/>
              <a:t>G1902213 Open LVEM, 21 November 2019</a:t>
            </a:r>
          </a:p>
        </p:txBody>
      </p:sp>
    </p:spTree>
    <p:extLst>
      <p:ext uri="{BB962C8B-B14F-4D97-AF65-F5344CB8AC3E}">
        <p14:creationId xmlns:p14="http://schemas.microsoft.com/office/powerpoint/2010/main" val="32946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FD8C-FE07-7641-97AC-BF16E61AEEC5}"/>
              </a:ext>
            </a:extLst>
          </p:cNvPr>
          <p:cNvSpPr>
            <a:spLocks noGrp="1"/>
          </p:cNvSpPr>
          <p:nvPr>
            <p:ph type="title"/>
          </p:nvPr>
        </p:nvSpPr>
        <p:spPr/>
        <p:txBody>
          <a:bodyPr/>
          <a:lstStyle/>
          <a:p>
            <a:r>
              <a:rPr lang="en-US" dirty="0"/>
              <a:t>LHO status</a:t>
            </a:r>
          </a:p>
        </p:txBody>
      </p:sp>
      <p:sp>
        <p:nvSpPr>
          <p:cNvPr id="3" name="Content Placeholder 2">
            <a:extLst>
              <a:ext uri="{FF2B5EF4-FFF2-40B4-BE49-F238E27FC236}">
                <a16:creationId xmlns:a16="http://schemas.microsoft.com/office/drawing/2014/main" id="{5A5288D8-74C4-704A-A295-E919B767E47B}"/>
              </a:ext>
            </a:extLst>
          </p:cNvPr>
          <p:cNvSpPr>
            <a:spLocks noGrp="1"/>
          </p:cNvSpPr>
          <p:nvPr>
            <p:ph idx="1"/>
          </p:nvPr>
        </p:nvSpPr>
        <p:spPr>
          <a:xfrm>
            <a:off x="400425" y="1847850"/>
            <a:ext cx="4425576" cy="4351338"/>
          </a:xfrm>
        </p:spPr>
        <p:txBody>
          <a:bodyPr>
            <a:normAutofit/>
          </a:bodyPr>
          <a:lstStyle/>
          <a:p>
            <a:r>
              <a:rPr lang="en-US" dirty="0"/>
              <a:t>Good duty cycle (</a:t>
            </a:r>
            <a:r>
              <a:rPr lang="en-US" dirty="0">
                <a:solidFill>
                  <a:srgbClr val="FF0000"/>
                </a:solidFill>
              </a:rPr>
              <a:t>~80</a:t>
            </a:r>
            <a:r>
              <a:rPr lang="en-US" dirty="0"/>
              <a:t>% so far in O3b, </a:t>
            </a:r>
            <a:r>
              <a:rPr lang="en-US" dirty="0">
                <a:solidFill>
                  <a:srgbClr val="FF0000"/>
                </a:solidFill>
              </a:rPr>
              <a:t>~71</a:t>
            </a:r>
            <a:r>
              <a:rPr lang="en-US" dirty="0"/>
              <a:t>% in O3a)</a:t>
            </a:r>
          </a:p>
          <a:p>
            <a:r>
              <a:rPr lang="en-US" dirty="0"/>
              <a:t>Wind fence installation is being delayed further. Noisiest activities are over.</a:t>
            </a:r>
          </a:p>
          <a:p>
            <a:r>
              <a:rPr lang="en-US" dirty="0"/>
              <a:t>Not much impact on run time, apparent impact on the data during the noisiest activities.</a:t>
            </a:r>
          </a:p>
        </p:txBody>
      </p:sp>
      <p:sp>
        <p:nvSpPr>
          <p:cNvPr id="7" name="Slide Number Placeholder 6">
            <a:extLst>
              <a:ext uri="{FF2B5EF4-FFF2-40B4-BE49-F238E27FC236}">
                <a16:creationId xmlns:a16="http://schemas.microsoft.com/office/drawing/2014/main" id="{3CA4964A-694C-424D-A7B4-743F0C13DCF3}"/>
              </a:ext>
            </a:extLst>
          </p:cNvPr>
          <p:cNvSpPr>
            <a:spLocks noGrp="1"/>
          </p:cNvSpPr>
          <p:nvPr>
            <p:ph type="sldNum" sz="quarter" idx="4"/>
          </p:nvPr>
        </p:nvSpPr>
        <p:spPr/>
        <p:txBody>
          <a:bodyPr/>
          <a:lstStyle/>
          <a:p>
            <a:fld id="{3ACA191A-F76D-2940-87A3-1A88433B01F7}" type="slidenum">
              <a:rPr lang="en-US" smtClean="0"/>
              <a:t>9</a:t>
            </a:fld>
            <a:endParaRPr lang="en-US"/>
          </a:p>
        </p:txBody>
      </p:sp>
      <p:sp>
        <p:nvSpPr>
          <p:cNvPr id="8" name="Footer Placeholder 4">
            <a:extLst>
              <a:ext uri="{FF2B5EF4-FFF2-40B4-BE49-F238E27FC236}">
                <a16:creationId xmlns:a16="http://schemas.microsoft.com/office/drawing/2014/main" id="{2CB63E74-4D15-D142-AF9A-AAC1C729DC29}"/>
              </a:ext>
            </a:extLst>
          </p:cNvPr>
          <p:cNvSpPr>
            <a:spLocks noGrp="1"/>
          </p:cNvSpPr>
          <p:nvPr>
            <p:ph type="ftr" sz="quarter" idx="11"/>
          </p:nvPr>
        </p:nvSpPr>
        <p:spPr>
          <a:xfrm>
            <a:off x="4038600" y="6356350"/>
            <a:ext cx="4114800" cy="365125"/>
          </a:xfrm>
        </p:spPr>
        <p:txBody>
          <a:bodyPr/>
          <a:lstStyle/>
          <a:p>
            <a:r>
              <a:rPr lang="en-US" dirty="0"/>
              <a:t>G1902213 Open LVEM, 21 November 2019</a:t>
            </a:r>
          </a:p>
        </p:txBody>
      </p:sp>
      <p:pic>
        <p:nvPicPr>
          <p:cNvPr id="5" name="Picture 4">
            <a:extLst>
              <a:ext uri="{FF2B5EF4-FFF2-40B4-BE49-F238E27FC236}">
                <a16:creationId xmlns:a16="http://schemas.microsoft.com/office/drawing/2014/main" id="{AA1CD307-DF7B-FE46-AE4C-A895F6F719AA}"/>
              </a:ext>
            </a:extLst>
          </p:cNvPr>
          <p:cNvPicPr>
            <a:picLocks noChangeAspect="1"/>
          </p:cNvPicPr>
          <p:nvPr/>
        </p:nvPicPr>
        <p:blipFill>
          <a:blip r:embed="rId2"/>
          <a:stretch>
            <a:fillRect/>
          </a:stretch>
        </p:blipFill>
        <p:spPr>
          <a:xfrm>
            <a:off x="4826000" y="1999970"/>
            <a:ext cx="7366000" cy="3708400"/>
          </a:xfrm>
          <a:prstGeom prst="rect">
            <a:avLst/>
          </a:prstGeom>
        </p:spPr>
      </p:pic>
      <p:sp>
        <p:nvSpPr>
          <p:cNvPr id="9" name="Oval 8">
            <a:extLst>
              <a:ext uri="{FF2B5EF4-FFF2-40B4-BE49-F238E27FC236}">
                <a16:creationId xmlns:a16="http://schemas.microsoft.com/office/drawing/2014/main" id="{6B3BA84D-2A91-104C-8F58-84C8798EF6E2}"/>
              </a:ext>
            </a:extLst>
          </p:cNvPr>
          <p:cNvSpPr/>
          <p:nvPr/>
        </p:nvSpPr>
        <p:spPr>
          <a:xfrm>
            <a:off x="9582411" y="2745864"/>
            <a:ext cx="2204581" cy="12776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063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21154</TotalTime>
  <Words>900</Words>
  <Application>Microsoft Macintosh PowerPoint</Application>
  <PresentationFormat>Widescreen</PresentationFormat>
  <Paragraphs>126</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游ゴシック</vt:lpstr>
      <vt:lpstr>游ゴシック Light</vt:lpstr>
      <vt:lpstr>ヒラギノ角ゴ ProN W3</vt:lpstr>
      <vt:lpstr>ヒラギノ角ゴ ProN W6</vt:lpstr>
      <vt:lpstr>Arial</vt:lpstr>
      <vt:lpstr>Calibri</vt:lpstr>
      <vt:lpstr>Calibri Light</vt:lpstr>
      <vt:lpstr>Candara</vt:lpstr>
      <vt:lpstr>Times</vt:lpstr>
      <vt:lpstr>Wingdings</vt:lpstr>
      <vt:lpstr>Office Theme</vt:lpstr>
      <vt:lpstr>O3 LIGO-Virgo-KAGRA update</vt:lpstr>
      <vt:lpstr>Detector Performance: O3b Cumulative Duty Factor</vt:lpstr>
      <vt:lpstr>PowerPoint Presentation</vt:lpstr>
      <vt:lpstr>PowerPoint Presentation</vt:lpstr>
      <vt:lpstr>PowerPoint Presentation</vt:lpstr>
      <vt:lpstr>PowerPoint Presentation</vt:lpstr>
      <vt:lpstr>LLO status</vt:lpstr>
      <vt:lpstr>Improvements in Scattering Noise at LLO</vt:lpstr>
      <vt:lpstr>LHO status</vt:lpstr>
      <vt:lpstr>Virgo status</vt:lpstr>
      <vt:lpstr>KAGRA Present Status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LIGO-Virgo status</dc:title>
  <dc:creator>Nicolas Leroy</dc:creator>
  <cp:lastModifiedBy>Keita Kawabe</cp:lastModifiedBy>
  <cp:revision>105</cp:revision>
  <cp:lastPrinted>2019-11-20T19:13:16Z</cp:lastPrinted>
  <dcterms:created xsi:type="dcterms:W3CDTF">2019-05-23T08:00:18Z</dcterms:created>
  <dcterms:modified xsi:type="dcterms:W3CDTF">2019-11-20T23:55:24Z</dcterms:modified>
</cp:coreProperties>
</file>