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1089600" cy="40233600"/>
  <p:notesSz cx="6858000" cy="9144000"/>
  <p:defaultTextStyle>
    <a:defPPr>
      <a:defRPr lang="en-US"/>
    </a:defPPr>
    <a:lvl1pPr marL="0" algn="l" defTabSz="3423514" rtl="0" eaLnBrk="1" latinLnBrk="0" hangingPunct="1">
      <a:defRPr sz="6739" kern="1200">
        <a:solidFill>
          <a:schemeClr val="tx1"/>
        </a:solidFill>
        <a:latin typeface="+mn-lt"/>
        <a:ea typeface="+mn-ea"/>
        <a:cs typeface="+mn-cs"/>
      </a:defRPr>
    </a:lvl1pPr>
    <a:lvl2pPr marL="1711757" algn="l" defTabSz="3423514" rtl="0" eaLnBrk="1" latinLnBrk="0" hangingPunct="1">
      <a:defRPr sz="6739" kern="1200">
        <a:solidFill>
          <a:schemeClr val="tx1"/>
        </a:solidFill>
        <a:latin typeface="+mn-lt"/>
        <a:ea typeface="+mn-ea"/>
        <a:cs typeface="+mn-cs"/>
      </a:defRPr>
    </a:lvl2pPr>
    <a:lvl3pPr marL="3423514" algn="l" defTabSz="3423514" rtl="0" eaLnBrk="1" latinLnBrk="0" hangingPunct="1">
      <a:defRPr sz="6739" kern="1200">
        <a:solidFill>
          <a:schemeClr val="tx1"/>
        </a:solidFill>
        <a:latin typeface="+mn-lt"/>
        <a:ea typeface="+mn-ea"/>
        <a:cs typeface="+mn-cs"/>
      </a:defRPr>
    </a:lvl3pPr>
    <a:lvl4pPr marL="5135270" algn="l" defTabSz="3423514" rtl="0" eaLnBrk="1" latinLnBrk="0" hangingPunct="1">
      <a:defRPr sz="6739" kern="1200">
        <a:solidFill>
          <a:schemeClr val="tx1"/>
        </a:solidFill>
        <a:latin typeface="+mn-lt"/>
        <a:ea typeface="+mn-ea"/>
        <a:cs typeface="+mn-cs"/>
      </a:defRPr>
    </a:lvl4pPr>
    <a:lvl5pPr marL="6847027" algn="l" defTabSz="3423514" rtl="0" eaLnBrk="1" latinLnBrk="0" hangingPunct="1">
      <a:defRPr sz="6739" kern="1200">
        <a:solidFill>
          <a:schemeClr val="tx1"/>
        </a:solidFill>
        <a:latin typeface="+mn-lt"/>
        <a:ea typeface="+mn-ea"/>
        <a:cs typeface="+mn-cs"/>
      </a:defRPr>
    </a:lvl5pPr>
    <a:lvl6pPr marL="8558784" algn="l" defTabSz="3423514" rtl="0" eaLnBrk="1" latinLnBrk="0" hangingPunct="1">
      <a:defRPr sz="6739" kern="1200">
        <a:solidFill>
          <a:schemeClr val="tx1"/>
        </a:solidFill>
        <a:latin typeface="+mn-lt"/>
        <a:ea typeface="+mn-ea"/>
        <a:cs typeface="+mn-cs"/>
      </a:defRPr>
    </a:lvl6pPr>
    <a:lvl7pPr marL="10270541" algn="l" defTabSz="3423514" rtl="0" eaLnBrk="1" latinLnBrk="0" hangingPunct="1">
      <a:defRPr sz="6739" kern="1200">
        <a:solidFill>
          <a:schemeClr val="tx1"/>
        </a:solidFill>
        <a:latin typeface="+mn-lt"/>
        <a:ea typeface="+mn-ea"/>
        <a:cs typeface="+mn-cs"/>
      </a:defRPr>
    </a:lvl7pPr>
    <a:lvl8pPr marL="11982298" algn="l" defTabSz="3423514" rtl="0" eaLnBrk="1" latinLnBrk="0" hangingPunct="1">
      <a:defRPr sz="6739" kern="1200">
        <a:solidFill>
          <a:schemeClr val="tx1"/>
        </a:solidFill>
        <a:latin typeface="+mn-lt"/>
        <a:ea typeface="+mn-ea"/>
        <a:cs typeface="+mn-cs"/>
      </a:defRPr>
    </a:lvl8pPr>
    <a:lvl9pPr marL="13694054" algn="l" defTabSz="3423514" rtl="0" eaLnBrk="1" latinLnBrk="0" hangingPunct="1">
      <a:defRPr sz="673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008000"/>
    <a:srgbClr val="FF6161"/>
    <a:srgbClr val="FFFF66"/>
    <a:srgbClr val="FCE1CC"/>
    <a:srgbClr val="FFC9C9"/>
    <a:srgbClr val="FF8181"/>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18" autoAdjust="0"/>
    <p:restoredTop sz="94660"/>
  </p:normalViewPr>
  <p:slideViewPr>
    <p:cSldViewPr snapToGrid="0">
      <p:cViewPr>
        <p:scale>
          <a:sx n="30" d="100"/>
          <a:sy n="30" d="100"/>
        </p:scale>
        <p:origin x="507"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6584530"/>
            <a:ext cx="26426160" cy="14007253"/>
          </a:xfrm>
        </p:spPr>
        <p:txBody>
          <a:bodyPr anchor="b"/>
          <a:lstStyle>
            <a:lvl1pPr algn="ctr">
              <a:defRPr sz="20400"/>
            </a:lvl1pPr>
          </a:lstStyle>
          <a:p>
            <a:r>
              <a:rPr lang="en-US" smtClean="0"/>
              <a:t>Click to edit Master title style</a:t>
            </a:r>
            <a:endParaRPr lang="en-US" dirty="0"/>
          </a:p>
        </p:txBody>
      </p:sp>
      <p:sp>
        <p:nvSpPr>
          <p:cNvPr id="3" name="Subtitle 2"/>
          <p:cNvSpPr>
            <a:spLocks noGrp="1"/>
          </p:cNvSpPr>
          <p:nvPr>
            <p:ph type="subTitle" idx="1"/>
          </p:nvPr>
        </p:nvSpPr>
        <p:spPr>
          <a:xfrm>
            <a:off x="3886200" y="21131956"/>
            <a:ext cx="23317200" cy="9713804"/>
          </a:xfrm>
        </p:spPr>
        <p:txBody>
          <a:bodyPr/>
          <a:lstStyle>
            <a:lvl1pPr marL="0" indent="0" algn="ctr">
              <a:buNone/>
              <a:defRPr sz="8160"/>
            </a:lvl1pPr>
            <a:lvl2pPr marL="1554480" indent="0" algn="ctr">
              <a:buNone/>
              <a:defRPr sz="6800"/>
            </a:lvl2pPr>
            <a:lvl3pPr marL="3108960" indent="0" algn="ctr">
              <a:buNone/>
              <a:defRPr sz="6120"/>
            </a:lvl3pPr>
            <a:lvl4pPr marL="4663440" indent="0" algn="ctr">
              <a:buNone/>
              <a:defRPr sz="5440"/>
            </a:lvl4pPr>
            <a:lvl5pPr marL="6217920" indent="0" algn="ctr">
              <a:buNone/>
              <a:defRPr sz="5440"/>
            </a:lvl5pPr>
            <a:lvl6pPr marL="7772400" indent="0" algn="ctr">
              <a:buNone/>
              <a:defRPr sz="5440"/>
            </a:lvl6pPr>
            <a:lvl7pPr marL="9326880" indent="0" algn="ctr">
              <a:buNone/>
              <a:defRPr sz="5440"/>
            </a:lvl7pPr>
            <a:lvl8pPr marL="10881360" indent="0" algn="ctr">
              <a:buNone/>
              <a:defRPr sz="5440"/>
            </a:lvl8pPr>
            <a:lvl9pPr marL="12435840" indent="0" algn="ctr">
              <a:buNone/>
              <a:defRPr sz="54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0E0A92E-29A6-407F-935A-351A17ABF1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2855232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0A92E-29A6-407F-935A-351A17ABF1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20450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248497" y="2142067"/>
            <a:ext cx="6703695" cy="3409611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7412" y="2142067"/>
            <a:ext cx="19722465" cy="3409611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0A92E-29A6-407F-935A-351A17ABF1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309508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E0A92E-29A6-407F-935A-351A17ABF1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285069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21219" y="10030472"/>
            <a:ext cx="26814780" cy="16736057"/>
          </a:xfrm>
        </p:spPr>
        <p:txBody>
          <a:bodyPr anchor="b"/>
          <a:lstStyle>
            <a:lvl1pPr>
              <a:defRPr sz="20400"/>
            </a:lvl1pPr>
          </a:lstStyle>
          <a:p>
            <a:r>
              <a:rPr lang="en-US" smtClean="0"/>
              <a:t>Click to edit Master title style</a:t>
            </a:r>
            <a:endParaRPr lang="en-US" dirty="0"/>
          </a:p>
        </p:txBody>
      </p:sp>
      <p:sp>
        <p:nvSpPr>
          <p:cNvPr id="3" name="Text Placeholder 2"/>
          <p:cNvSpPr>
            <a:spLocks noGrp="1"/>
          </p:cNvSpPr>
          <p:nvPr>
            <p:ph type="body" idx="1"/>
          </p:nvPr>
        </p:nvSpPr>
        <p:spPr>
          <a:xfrm>
            <a:off x="2121219" y="26924858"/>
            <a:ext cx="26814780" cy="8801097"/>
          </a:xfrm>
        </p:spPr>
        <p:txBody>
          <a:bodyPr/>
          <a:lstStyle>
            <a:lvl1pPr marL="0" indent="0">
              <a:buNone/>
              <a:defRPr sz="8160">
                <a:solidFill>
                  <a:schemeClr val="tx1"/>
                </a:solidFill>
              </a:defRPr>
            </a:lvl1pPr>
            <a:lvl2pPr marL="1554480" indent="0">
              <a:buNone/>
              <a:defRPr sz="6800">
                <a:solidFill>
                  <a:schemeClr val="tx1">
                    <a:tint val="75000"/>
                  </a:schemeClr>
                </a:solidFill>
              </a:defRPr>
            </a:lvl2pPr>
            <a:lvl3pPr marL="3108960" indent="0">
              <a:buNone/>
              <a:defRPr sz="6120">
                <a:solidFill>
                  <a:schemeClr val="tx1">
                    <a:tint val="75000"/>
                  </a:schemeClr>
                </a:solidFill>
              </a:defRPr>
            </a:lvl3pPr>
            <a:lvl4pPr marL="4663440" indent="0">
              <a:buNone/>
              <a:defRPr sz="5440">
                <a:solidFill>
                  <a:schemeClr val="tx1">
                    <a:tint val="75000"/>
                  </a:schemeClr>
                </a:solidFill>
              </a:defRPr>
            </a:lvl4pPr>
            <a:lvl5pPr marL="6217920" indent="0">
              <a:buNone/>
              <a:defRPr sz="5440">
                <a:solidFill>
                  <a:schemeClr val="tx1">
                    <a:tint val="75000"/>
                  </a:schemeClr>
                </a:solidFill>
              </a:defRPr>
            </a:lvl5pPr>
            <a:lvl6pPr marL="7772400" indent="0">
              <a:buNone/>
              <a:defRPr sz="5440">
                <a:solidFill>
                  <a:schemeClr val="tx1">
                    <a:tint val="75000"/>
                  </a:schemeClr>
                </a:solidFill>
              </a:defRPr>
            </a:lvl6pPr>
            <a:lvl7pPr marL="9326880" indent="0">
              <a:buNone/>
              <a:defRPr sz="5440">
                <a:solidFill>
                  <a:schemeClr val="tx1">
                    <a:tint val="75000"/>
                  </a:schemeClr>
                </a:solidFill>
              </a:defRPr>
            </a:lvl7pPr>
            <a:lvl8pPr marL="10881360" indent="0">
              <a:buNone/>
              <a:defRPr sz="5440">
                <a:solidFill>
                  <a:schemeClr val="tx1">
                    <a:tint val="75000"/>
                  </a:schemeClr>
                </a:solidFill>
              </a:defRPr>
            </a:lvl8pPr>
            <a:lvl9pPr marL="12435840" indent="0">
              <a:buNone/>
              <a:defRPr sz="544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0A92E-29A6-407F-935A-351A17ABF1A9}" type="datetimeFigureOut">
              <a:rPr lang="en-US" smtClean="0"/>
              <a:t>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91848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137410" y="10710333"/>
            <a:ext cx="13213080" cy="25527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5739110" y="10710333"/>
            <a:ext cx="13213080" cy="255278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0E0A92E-29A6-407F-935A-351A17ABF1A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346484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41459" y="2142076"/>
            <a:ext cx="26814780" cy="7776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141463" y="9862823"/>
            <a:ext cx="13152356"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4" name="Content Placeholder 3"/>
          <p:cNvSpPr>
            <a:spLocks noGrp="1"/>
          </p:cNvSpPr>
          <p:nvPr>
            <p:ph sz="half" idx="2"/>
          </p:nvPr>
        </p:nvSpPr>
        <p:spPr>
          <a:xfrm>
            <a:off x="2141463" y="14696440"/>
            <a:ext cx="13152356" cy="2161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5739112" y="9862823"/>
            <a:ext cx="13217129" cy="4833617"/>
          </a:xfrm>
        </p:spPr>
        <p:txBody>
          <a:bodyPr anchor="b"/>
          <a:lstStyle>
            <a:lvl1pPr marL="0" indent="0">
              <a:buNone/>
              <a:defRPr sz="8160" b="1"/>
            </a:lvl1pPr>
            <a:lvl2pPr marL="1554480" indent="0">
              <a:buNone/>
              <a:defRPr sz="6800" b="1"/>
            </a:lvl2pPr>
            <a:lvl3pPr marL="3108960" indent="0">
              <a:buNone/>
              <a:defRPr sz="6120" b="1"/>
            </a:lvl3pPr>
            <a:lvl4pPr marL="4663440" indent="0">
              <a:buNone/>
              <a:defRPr sz="5440" b="1"/>
            </a:lvl4pPr>
            <a:lvl5pPr marL="6217920" indent="0">
              <a:buNone/>
              <a:defRPr sz="5440" b="1"/>
            </a:lvl5pPr>
            <a:lvl6pPr marL="7772400" indent="0">
              <a:buNone/>
              <a:defRPr sz="5440" b="1"/>
            </a:lvl6pPr>
            <a:lvl7pPr marL="9326880" indent="0">
              <a:buNone/>
              <a:defRPr sz="5440" b="1"/>
            </a:lvl7pPr>
            <a:lvl8pPr marL="10881360" indent="0">
              <a:buNone/>
              <a:defRPr sz="5440" b="1"/>
            </a:lvl8pPr>
            <a:lvl9pPr marL="12435840" indent="0">
              <a:buNone/>
              <a:defRPr sz="5440" b="1"/>
            </a:lvl9pPr>
          </a:lstStyle>
          <a:p>
            <a:pPr lvl="0"/>
            <a:r>
              <a:rPr lang="en-US" smtClean="0"/>
              <a:t>Edit Master text styles</a:t>
            </a:r>
          </a:p>
        </p:txBody>
      </p:sp>
      <p:sp>
        <p:nvSpPr>
          <p:cNvPr id="6" name="Content Placeholder 5"/>
          <p:cNvSpPr>
            <a:spLocks noGrp="1"/>
          </p:cNvSpPr>
          <p:nvPr>
            <p:ph sz="quarter" idx="4"/>
          </p:nvPr>
        </p:nvSpPr>
        <p:spPr>
          <a:xfrm>
            <a:off x="15739112" y="14696440"/>
            <a:ext cx="13217129" cy="216162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0E0A92E-29A6-407F-935A-351A17ABF1A9}" type="datetimeFigureOut">
              <a:rPr lang="en-US" smtClean="0"/>
              <a:t>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1962082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E0A92E-29A6-407F-935A-351A17ABF1A9}" type="datetimeFigureOut">
              <a:rPr lang="en-US" smtClean="0"/>
              <a:t>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2644023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A92E-29A6-407F-935A-351A17ABF1A9}" type="datetimeFigureOut">
              <a:rPr lang="en-US" smtClean="0"/>
              <a:t>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3638951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smtClean="0"/>
              <a:t>Click to edit Master title style</a:t>
            </a:r>
            <a:endParaRPr lang="en-US" dirty="0"/>
          </a:p>
        </p:txBody>
      </p:sp>
      <p:sp>
        <p:nvSpPr>
          <p:cNvPr id="3" name="Content Placeholder 2"/>
          <p:cNvSpPr>
            <a:spLocks noGrp="1"/>
          </p:cNvSpPr>
          <p:nvPr>
            <p:ph idx="1"/>
          </p:nvPr>
        </p:nvSpPr>
        <p:spPr>
          <a:xfrm>
            <a:off x="13217129" y="5792902"/>
            <a:ext cx="15739110" cy="28591933"/>
          </a:xfrm>
        </p:spPr>
        <p:txBody>
          <a:bodyPr/>
          <a:lstStyle>
            <a:lvl1pPr>
              <a:defRPr sz="10880"/>
            </a:lvl1pPr>
            <a:lvl2pPr>
              <a:defRPr sz="9520"/>
            </a:lvl2pPr>
            <a:lvl3pPr>
              <a:defRPr sz="8160"/>
            </a:lvl3pPr>
            <a:lvl4pPr>
              <a:defRPr sz="6800"/>
            </a:lvl4pPr>
            <a:lvl5pPr>
              <a:defRPr sz="6800"/>
            </a:lvl5pPr>
            <a:lvl6pPr>
              <a:defRPr sz="6800"/>
            </a:lvl6pPr>
            <a:lvl7pPr>
              <a:defRPr sz="6800"/>
            </a:lvl7pPr>
            <a:lvl8pPr>
              <a:defRPr sz="6800"/>
            </a:lvl8pPr>
            <a:lvl9pPr>
              <a:defRPr sz="6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20E0A92E-29A6-407F-935A-351A17ABF1A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1344198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1460" y="2682240"/>
            <a:ext cx="10027205" cy="9387840"/>
          </a:xfrm>
        </p:spPr>
        <p:txBody>
          <a:bodyPr anchor="b"/>
          <a:lstStyle>
            <a:lvl1pPr>
              <a:defRPr sz="108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217129" y="5792902"/>
            <a:ext cx="15739110" cy="28591933"/>
          </a:xfrm>
        </p:spPr>
        <p:txBody>
          <a:bodyPr anchor="t"/>
          <a:lstStyle>
            <a:lvl1pPr marL="0" indent="0">
              <a:buNone/>
              <a:defRPr sz="10880"/>
            </a:lvl1pPr>
            <a:lvl2pPr marL="1554480" indent="0">
              <a:buNone/>
              <a:defRPr sz="9520"/>
            </a:lvl2pPr>
            <a:lvl3pPr marL="3108960" indent="0">
              <a:buNone/>
              <a:defRPr sz="8160"/>
            </a:lvl3pPr>
            <a:lvl4pPr marL="4663440" indent="0">
              <a:buNone/>
              <a:defRPr sz="6800"/>
            </a:lvl4pPr>
            <a:lvl5pPr marL="6217920" indent="0">
              <a:buNone/>
              <a:defRPr sz="6800"/>
            </a:lvl5pPr>
            <a:lvl6pPr marL="7772400" indent="0">
              <a:buNone/>
              <a:defRPr sz="6800"/>
            </a:lvl6pPr>
            <a:lvl7pPr marL="9326880" indent="0">
              <a:buNone/>
              <a:defRPr sz="6800"/>
            </a:lvl7pPr>
            <a:lvl8pPr marL="10881360" indent="0">
              <a:buNone/>
              <a:defRPr sz="6800"/>
            </a:lvl8pPr>
            <a:lvl9pPr marL="12435840" indent="0">
              <a:buNone/>
              <a:defRPr sz="6800"/>
            </a:lvl9pPr>
          </a:lstStyle>
          <a:p>
            <a:r>
              <a:rPr lang="en-US" smtClean="0"/>
              <a:t>Click icon to add picture</a:t>
            </a:r>
            <a:endParaRPr lang="en-US" dirty="0"/>
          </a:p>
        </p:txBody>
      </p:sp>
      <p:sp>
        <p:nvSpPr>
          <p:cNvPr id="4" name="Text Placeholder 3"/>
          <p:cNvSpPr>
            <a:spLocks noGrp="1"/>
          </p:cNvSpPr>
          <p:nvPr>
            <p:ph type="body" sz="half" idx="2"/>
          </p:nvPr>
        </p:nvSpPr>
        <p:spPr>
          <a:xfrm>
            <a:off x="2141460" y="12070080"/>
            <a:ext cx="10027205" cy="22361316"/>
          </a:xfrm>
        </p:spPr>
        <p:txBody>
          <a:bodyPr/>
          <a:lstStyle>
            <a:lvl1pPr marL="0" indent="0">
              <a:buNone/>
              <a:defRPr sz="5440"/>
            </a:lvl1pPr>
            <a:lvl2pPr marL="1554480" indent="0">
              <a:buNone/>
              <a:defRPr sz="4760"/>
            </a:lvl2pPr>
            <a:lvl3pPr marL="3108960" indent="0">
              <a:buNone/>
              <a:defRPr sz="4080"/>
            </a:lvl3pPr>
            <a:lvl4pPr marL="4663440" indent="0">
              <a:buNone/>
              <a:defRPr sz="3400"/>
            </a:lvl4pPr>
            <a:lvl5pPr marL="6217920" indent="0">
              <a:buNone/>
              <a:defRPr sz="3400"/>
            </a:lvl5pPr>
            <a:lvl6pPr marL="7772400" indent="0">
              <a:buNone/>
              <a:defRPr sz="3400"/>
            </a:lvl6pPr>
            <a:lvl7pPr marL="9326880" indent="0">
              <a:buNone/>
              <a:defRPr sz="3400"/>
            </a:lvl7pPr>
            <a:lvl8pPr marL="10881360" indent="0">
              <a:buNone/>
              <a:defRPr sz="3400"/>
            </a:lvl8pPr>
            <a:lvl9pPr marL="12435840" indent="0">
              <a:buNone/>
              <a:defRPr sz="3400"/>
            </a:lvl9pPr>
          </a:lstStyle>
          <a:p>
            <a:pPr lvl="0"/>
            <a:r>
              <a:rPr lang="en-US" smtClean="0"/>
              <a:t>Edit Master text styles</a:t>
            </a:r>
          </a:p>
        </p:txBody>
      </p:sp>
      <p:sp>
        <p:nvSpPr>
          <p:cNvPr id="5" name="Date Placeholder 4"/>
          <p:cNvSpPr>
            <a:spLocks noGrp="1"/>
          </p:cNvSpPr>
          <p:nvPr>
            <p:ph type="dt" sz="half" idx="10"/>
          </p:nvPr>
        </p:nvSpPr>
        <p:spPr/>
        <p:txBody>
          <a:bodyPr/>
          <a:lstStyle/>
          <a:p>
            <a:fld id="{20E0A92E-29A6-407F-935A-351A17ABF1A9}" type="datetimeFigureOut">
              <a:rPr lang="en-US" smtClean="0"/>
              <a:t>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35D16-70DA-42B1-8935-7E3EE7C2129A}" type="slidenum">
              <a:rPr lang="en-US" smtClean="0"/>
              <a:t>‹#›</a:t>
            </a:fld>
            <a:endParaRPr lang="en-US"/>
          </a:p>
        </p:txBody>
      </p:sp>
    </p:spTree>
    <p:extLst>
      <p:ext uri="{BB962C8B-B14F-4D97-AF65-F5344CB8AC3E}">
        <p14:creationId xmlns:p14="http://schemas.microsoft.com/office/powerpoint/2010/main" val="337933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37410" y="2142076"/>
            <a:ext cx="26814780" cy="7776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37410" y="10710333"/>
            <a:ext cx="26814780" cy="2552785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137410" y="37290595"/>
            <a:ext cx="6995160" cy="2142067"/>
          </a:xfrm>
          <a:prstGeom prst="rect">
            <a:avLst/>
          </a:prstGeom>
        </p:spPr>
        <p:txBody>
          <a:bodyPr vert="horz" lIns="91440" tIns="45720" rIns="91440" bIns="45720" rtlCol="0" anchor="ctr"/>
          <a:lstStyle>
            <a:lvl1pPr algn="l">
              <a:defRPr sz="4080">
                <a:solidFill>
                  <a:schemeClr val="tx1">
                    <a:tint val="75000"/>
                  </a:schemeClr>
                </a:solidFill>
              </a:defRPr>
            </a:lvl1pPr>
          </a:lstStyle>
          <a:p>
            <a:fld id="{20E0A92E-29A6-407F-935A-351A17ABF1A9}" type="datetimeFigureOut">
              <a:rPr lang="en-US" smtClean="0"/>
              <a:t>1/10/2020</a:t>
            </a:fld>
            <a:endParaRPr lang="en-US"/>
          </a:p>
        </p:txBody>
      </p:sp>
      <p:sp>
        <p:nvSpPr>
          <p:cNvPr id="5" name="Footer Placeholder 4"/>
          <p:cNvSpPr>
            <a:spLocks noGrp="1"/>
          </p:cNvSpPr>
          <p:nvPr>
            <p:ph type="ftr" sz="quarter" idx="3"/>
          </p:nvPr>
        </p:nvSpPr>
        <p:spPr>
          <a:xfrm>
            <a:off x="10298430" y="37290595"/>
            <a:ext cx="10492740" cy="2142067"/>
          </a:xfrm>
          <a:prstGeom prst="rect">
            <a:avLst/>
          </a:prstGeom>
        </p:spPr>
        <p:txBody>
          <a:bodyPr vert="horz" lIns="91440" tIns="45720" rIns="91440" bIns="45720" rtlCol="0" anchor="ctr"/>
          <a:lstStyle>
            <a:lvl1pPr algn="ctr">
              <a:defRPr sz="4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957030" y="37290595"/>
            <a:ext cx="6995160" cy="2142067"/>
          </a:xfrm>
          <a:prstGeom prst="rect">
            <a:avLst/>
          </a:prstGeom>
        </p:spPr>
        <p:txBody>
          <a:bodyPr vert="horz" lIns="91440" tIns="45720" rIns="91440" bIns="45720" rtlCol="0" anchor="ctr"/>
          <a:lstStyle>
            <a:lvl1pPr algn="r">
              <a:defRPr sz="4080">
                <a:solidFill>
                  <a:schemeClr val="tx1">
                    <a:tint val="75000"/>
                  </a:schemeClr>
                </a:solidFill>
              </a:defRPr>
            </a:lvl1pPr>
          </a:lstStyle>
          <a:p>
            <a:fld id="{ABA35D16-70DA-42B1-8935-7E3EE7C2129A}" type="slidenum">
              <a:rPr lang="en-US" smtClean="0"/>
              <a:t>‹#›</a:t>
            </a:fld>
            <a:endParaRPr lang="en-US"/>
          </a:p>
        </p:txBody>
      </p:sp>
    </p:spTree>
    <p:extLst>
      <p:ext uri="{BB962C8B-B14F-4D97-AF65-F5344CB8AC3E}">
        <p14:creationId xmlns:p14="http://schemas.microsoft.com/office/powerpoint/2010/main" val="2779383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108960" rtl="0" eaLnBrk="1" latinLnBrk="0" hangingPunct="1">
        <a:lnSpc>
          <a:spcPct val="90000"/>
        </a:lnSpc>
        <a:spcBef>
          <a:spcPct val="0"/>
        </a:spcBef>
        <a:buNone/>
        <a:defRPr sz="14960" kern="1200">
          <a:solidFill>
            <a:schemeClr val="tx1"/>
          </a:solidFill>
          <a:latin typeface="+mj-lt"/>
          <a:ea typeface="+mj-ea"/>
          <a:cs typeface="+mj-cs"/>
        </a:defRPr>
      </a:lvl1pPr>
    </p:titleStyle>
    <p:bodyStyle>
      <a:lvl1pPr marL="777240" indent="-777240" algn="l" defTabSz="3108960" rtl="0" eaLnBrk="1" latinLnBrk="0" hangingPunct="1">
        <a:lnSpc>
          <a:spcPct val="90000"/>
        </a:lnSpc>
        <a:spcBef>
          <a:spcPts val="3400"/>
        </a:spcBef>
        <a:buFont typeface="Arial" panose="020B0604020202020204" pitchFamily="34" charset="0"/>
        <a:buChar char="•"/>
        <a:defRPr sz="9520" kern="1200">
          <a:solidFill>
            <a:schemeClr val="tx1"/>
          </a:solidFill>
          <a:latin typeface="+mn-lt"/>
          <a:ea typeface="+mn-ea"/>
          <a:cs typeface="+mn-cs"/>
        </a:defRPr>
      </a:lvl1pPr>
      <a:lvl2pPr marL="2331720" indent="-777240" algn="l" defTabSz="3108960" rtl="0" eaLnBrk="1" latinLnBrk="0" hangingPunct="1">
        <a:lnSpc>
          <a:spcPct val="90000"/>
        </a:lnSpc>
        <a:spcBef>
          <a:spcPts val="1700"/>
        </a:spcBef>
        <a:buFont typeface="Arial" panose="020B0604020202020204" pitchFamily="34" charset="0"/>
        <a:buChar char="•"/>
        <a:defRPr sz="8160" kern="1200">
          <a:solidFill>
            <a:schemeClr val="tx1"/>
          </a:solidFill>
          <a:latin typeface="+mn-lt"/>
          <a:ea typeface="+mn-ea"/>
          <a:cs typeface="+mn-cs"/>
        </a:defRPr>
      </a:lvl2pPr>
      <a:lvl3pPr marL="3886200" indent="-777240" algn="l" defTabSz="3108960" rtl="0" eaLnBrk="1" latinLnBrk="0" hangingPunct="1">
        <a:lnSpc>
          <a:spcPct val="90000"/>
        </a:lnSpc>
        <a:spcBef>
          <a:spcPts val="1700"/>
        </a:spcBef>
        <a:buFont typeface="Arial" panose="020B0604020202020204" pitchFamily="34" charset="0"/>
        <a:buChar char="•"/>
        <a:defRPr sz="6800" kern="1200">
          <a:solidFill>
            <a:schemeClr val="tx1"/>
          </a:solidFill>
          <a:latin typeface="+mn-lt"/>
          <a:ea typeface="+mn-ea"/>
          <a:cs typeface="+mn-cs"/>
        </a:defRPr>
      </a:lvl3pPr>
      <a:lvl4pPr marL="54406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4pPr>
      <a:lvl5pPr marL="699516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5pPr>
      <a:lvl6pPr marL="854964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6pPr>
      <a:lvl7pPr marL="1010412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7pPr>
      <a:lvl8pPr marL="1165860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8pPr>
      <a:lvl9pPr marL="13213080" indent="-777240" algn="l" defTabSz="3108960" rtl="0" eaLnBrk="1" latinLnBrk="0" hangingPunct="1">
        <a:lnSpc>
          <a:spcPct val="90000"/>
        </a:lnSpc>
        <a:spcBef>
          <a:spcPts val="1700"/>
        </a:spcBef>
        <a:buFont typeface="Arial" panose="020B0604020202020204" pitchFamily="34" charset="0"/>
        <a:buChar char="•"/>
        <a:defRPr sz="6120" kern="1200">
          <a:solidFill>
            <a:schemeClr val="tx1"/>
          </a:solidFill>
          <a:latin typeface="+mn-lt"/>
          <a:ea typeface="+mn-ea"/>
          <a:cs typeface="+mn-cs"/>
        </a:defRPr>
      </a:lvl9pPr>
    </p:bodyStyle>
    <p:otherStyle>
      <a:defPPr>
        <a:defRPr lang="en-US"/>
      </a:defPPr>
      <a:lvl1pPr marL="0" algn="l" defTabSz="3108960" rtl="0" eaLnBrk="1" latinLnBrk="0" hangingPunct="1">
        <a:defRPr sz="6120" kern="1200">
          <a:solidFill>
            <a:schemeClr val="tx1"/>
          </a:solidFill>
          <a:latin typeface="+mn-lt"/>
          <a:ea typeface="+mn-ea"/>
          <a:cs typeface="+mn-cs"/>
        </a:defRPr>
      </a:lvl1pPr>
      <a:lvl2pPr marL="1554480" algn="l" defTabSz="3108960" rtl="0" eaLnBrk="1" latinLnBrk="0" hangingPunct="1">
        <a:defRPr sz="6120" kern="1200">
          <a:solidFill>
            <a:schemeClr val="tx1"/>
          </a:solidFill>
          <a:latin typeface="+mn-lt"/>
          <a:ea typeface="+mn-ea"/>
          <a:cs typeface="+mn-cs"/>
        </a:defRPr>
      </a:lvl2pPr>
      <a:lvl3pPr marL="3108960" algn="l" defTabSz="3108960" rtl="0" eaLnBrk="1" latinLnBrk="0" hangingPunct="1">
        <a:defRPr sz="6120" kern="1200">
          <a:solidFill>
            <a:schemeClr val="tx1"/>
          </a:solidFill>
          <a:latin typeface="+mn-lt"/>
          <a:ea typeface="+mn-ea"/>
          <a:cs typeface="+mn-cs"/>
        </a:defRPr>
      </a:lvl3pPr>
      <a:lvl4pPr marL="4663440" algn="l" defTabSz="3108960" rtl="0" eaLnBrk="1" latinLnBrk="0" hangingPunct="1">
        <a:defRPr sz="6120" kern="1200">
          <a:solidFill>
            <a:schemeClr val="tx1"/>
          </a:solidFill>
          <a:latin typeface="+mn-lt"/>
          <a:ea typeface="+mn-ea"/>
          <a:cs typeface="+mn-cs"/>
        </a:defRPr>
      </a:lvl4pPr>
      <a:lvl5pPr marL="6217920" algn="l" defTabSz="3108960" rtl="0" eaLnBrk="1" latinLnBrk="0" hangingPunct="1">
        <a:defRPr sz="6120" kern="1200">
          <a:solidFill>
            <a:schemeClr val="tx1"/>
          </a:solidFill>
          <a:latin typeface="+mn-lt"/>
          <a:ea typeface="+mn-ea"/>
          <a:cs typeface="+mn-cs"/>
        </a:defRPr>
      </a:lvl5pPr>
      <a:lvl6pPr marL="7772400" algn="l" defTabSz="3108960" rtl="0" eaLnBrk="1" latinLnBrk="0" hangingPunct="1">
        <a:defRPr sz="6120" kern="1200">
          <a:solidFill>
            <a:schemeClr val="tx1"/>
          </a:solidFill>
          <a:latin typeface="+mn-lt"/>
          <a:ea typeface="+mn-ea"/>
          <a:cs typeface="+mn-cs"/>
        </a:defRPr>
      </a:lvl6pPr>
      <a:lvl7pPr marL="9326880" algn="l" defTabSz="3108960" rtl="0" eaLnBrk="1" latinLnBrk="0" hangingPunct="1">
        <a:defRPr sz="6120" kern="1200">
          <a:solidFill>
            <a:schemeClr val="tx1"/>
          </a:solidFill>
          <a:latin typeface="+mn-lt"/>
          <a:ea typeface="+mn-ea"/>
          <a:cs typeface="+mn-cs"/>
        </a:defRPr>
      </a:lvl7pPr>
      <a:lvl8pPr marL="10881360" algn="l" defTabSz="3108960" rtl="0" eaLnBrk="1" latinLnBrk="0" hangingPunct="1">
        <a:defRPr sz="6120" kern="1200">
          <a:solidFill>
            <a:schemeClr val="tx1"/>
          </a:solidFill>
          <a:latin typeface="+mn-lt"/>
          <a:ea typeface="+mn-ea"/>
          <a:cs typeface="+mn-cs"/>
        </a:defRPr>
      </a:lvl8pPr>
      <a:lvl9pPr marL="12435840" algn="l" defTabSz="3108960" rtl="0" eaLnBrk="1" latinLnBrk="0" hangingPunct="1">
        <a:defRPr sz="61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jpeg"/><Relationship Id="rId18" Type="http://schemas.openxmlformats.org/officeDocument/2006/relationships/image" Target="../media/image17.emf"/><Relationship Id="rId26" Type="http://schemas.openxmlformats.org/officeDocument/2006/relationships/image" Target="../media/image25.emf"/><Relationship Id="rId39" Type="http://schemas.openxmlformats.org/officeDocument/2006/relationships/image" Target="../media/image38.png"/><Relationship Id="rId21" Type="http://schemas.openxmlformats.org/officeDocument/2006/relationships/image" Target="../media/image20.emf"/><Relationship Id="rId34" Type="http://schemas.openxmlformats.org/officeDocument/2006/relationships/image" Target="../media/image33.png"/><Relationship Id="rId42" Type="http://schemas.openxmlformats.org/officeDocument/2006/relationships/image" Target="../media/image41.png"/><Relationship Id="rId7"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15.emf"/><Relationship Id="rId20" Type="http://schemas.openxmlformats.org/officeDocument/2006/relationships/image" Target="../media/image19.emf"/><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5.tiff"/><Relationship Id="rId11" Type="http://schemas.openxmlformats.org/officeDocument/2006/relationships/image" Target="../media/image10.emf"/><Relationship Id="rId24" Type="http://schemas.openxmlformats.org/officeDocument/2006/relationships/image" Target="../media/image23.emf"/><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emf"/><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emf"/><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emf"/><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 Id="rId3" Type="http://schemas.openxmlformats.org/officeDocument/2006/relationships/image" Target="../media/image2.png"/><Relationship Id="rId12" Type="http://schemas.openxmlformats.org/officeDocument/2006/relationships/image" Target="../media/image11.png"/><Relationship Id="rId17" Type="http://schemas.openxmlformats.org/officeDocument/2006/relationships/image" Target="../media/image16.emf"/><Relationship Id="rId25" Type="http://schemas.openxmlformats.org/officeDocument/2006/relationships/image" Target="../media/image24.emf"/><Relationship Id="rId33" Type="http://schemas.openxmlformats.org/officeDocument/2006/relationships/image" Target="../media/image32.png"/><Relationship Id="rId38"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5146315" y="460648"/>
            <a:ext cx="5448300" cy="1969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3657600">
              <a:defRPr>
                <a:solidFill>
                  <a:schemeClr val="tx1"/>
                </a:solidFill>
                <a:latin typeface="Arial" panose="020B0604020202020204" pitchFamily="34" charset="0"/>
              </a:defRPr>
            </a:lvl1pPr>
            <a:lvl2pPr defTabSz="3657600">
              <a:defRPr>
                <a:solidFill>
                  <a:schemeClr val="tx1"/>
                </a:solidFill>
                <a:latin typeface="Arial" panose="020B0604020202020204" pitchFamily="34" charset="0"/>
              </a:defRPr>
            </a:lvl2pPr>
            <a:lvl3pPr defTabSz="3657600">
              <a:defRPr>
                <a:solidFill>
                  <a:schemeClr val="tx1"/>
                </a:solidFill>
                <a:latin typeface="Arial" panose="020B0604020202020204" pitchFamily="34" charset="0"/>
              </a:defRPr>
            </a:lvl3pPr>
            <a:lvl4pPr defTabSz="3657600">
              <a:defRPr>
                <a:solidFill>
                  <a:schemeClr val="tx1"/>
                </a:solidFill>
                <a:latin typeface="Arial" panose="020B0604020202020204" pitchFamily="34" charset="0"/>
              </a:defRPr>
            </a:lvl4pPr>
            <a:lvl5pPr defTabSz="3657600">
              <a:defRPr>
                <a:solidFill>
                  <a:schemeClr val="tx1"/>
                </a:solidFill>
                <a:latin typeface="Arial" panose="020B0604020202020204" pitchFamily="34" charset="0"/>
              </a:defRPr>
            </a:lvl5pPr>
            <a:lvl6pPr defTabSz="3657600" fontAlgn="base">
              <a:spcBef>
                <a:spcPct val="0"/>
              </a:spcBef>
              <a:spcAft>
                <a:spcPct val="0"/>
              </a:spcAft>
              <a:defRPr>
                <a:solidFill>
                  <a:schemeClr val="tx1"/>
                </a:solidFill>
                <a:latin typeface="Arial" panose="020B0604020202020204" pitchFamily="34" charset="0"/>
              </a:defRPr>
            </a:lvl6pPr>
            <a:lvl7pPr defTabSz="3657600" fontAlgn="base">
              <a:spcBef>
                <a:spcPct val="0"/>
              </a:spcBef>
              <a:spcAft>
                <a:spcPct val="0"/>
              </a:spcAft>
              <a:defRPr>
                <a:solidFill>
                  <a:schemeClr val="tx1"/>
                </a:solidFill>
                <a:latin typeface="Arial" panose="020B0604020202020204" pitchFamily="34" charset="0"/>
              </a:defRPr>
            </a:lvl7pPr>
            <a:lvl8pPr defTabSz="3657600" fontAlgn="base">
              <a:spcBef>
                <a:spcPct val="0"/>
              </a:spcBef>
              <a:spcAft>
                <a:spcPct val="0"/>
              </a:spcAft>
              <a:defRPr>
                <a:solidFill>
                  <a:schemeClr val="tx1"/>
                </a:solidFill>
                <a:latin typeface="Arial" panose="020B0604020202020204" pitchFamily="34" charset="0"/>
              </a:defRPr>
            </a:lvl8pPr>
            <a:lvl9pPr defTabSz="3657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dirty="0">
                <a:latin typeface="Trebuchet MS" panose="020B0603020202020204" pitchFamily="34" charset="0"/>
              </a:rPr>
              <a:t>Peter </a:t>
            </a:r>
            <a:r>
              <a:rPr lang="en-US" altLang="en-US" sz="2800" b="1" dirty="0" smtClean="0">
                <a:latin typeface="Trebuchet MS" panose="020B0603020202020204" pitchFamily="34" charset="0"/>
              </a:rPr>
              <a:t>S. Shawhan </a:t>
            </a:r>
            <a:r>
              <a:rPr lang="en-US" altLang="en-US" sz="2800" dirty="0" smtClean="0">
                <a:latin typeface="Trebuchet MS" panose="020B0603020202020204" pitchFamily="34" charset="0"/>
              </a:rPr>
              <a:t/>
            </a:r>
            <a:br>
              <a:rPr lang="en-US" altLang="en-US" sz="2800" dirty="0" smtClean="0">
                <a:latin typeface="Trebuchet MS" panose="020B0603020202020204" pitchFamily="34" charset="0"/>
              </a:rPr>
            </a:br>
            <a:r>
              <a:rPr lang="en-US" altLang="en-US" sz="1800" i="1" dirty="0" smtClean="0">
                <a:latin typeface="Trebuchet MS" panose="020B0603020202020204" pitchFamily="34" charset="0"/>
              </a:rPr>
              <a:t>(University </a:t>
            </a:r>
            <a:r>
              <a:rPr lang="en-US" altLang="en-US" sz="1800" i="1" dirty="0">
                <a:latin typeface="Trebuchet MS" panose="020B0603020202020204" pitchFamily="34" charset="0"/>
              </a:rPr>
              <a:t>of </a:t>
            </a:r>
            <a:r>
              <a:rPr lang="en-US" altLang="en-US" sz="1800" i="1" dirty="0" smtClean="0">
                <a:latin typeface="Trebuchet MS" panose="020B0603020202020204" pitchFamily="34" charset="0"/>
              </a:rPr>
              <a:t>Maryland and </a:t>
            </a:r>
            <a:br>
              <a:rPr lang="en-US" altLang="en-US" sz="1800" i="1" dirty="0" smtClean="0">
                <a:latin typeface="Trebuchet MS" panose="020B0603020202020204" pitchFamily="34" charset="0"/>
              </a:rPr>
            </a:br>
            <a:r>
              <a:rPr lang="en-US" altLang="en-US" sz="1800" i="1" dirty="0" smtClean="0">
                <a:latin typeface="Trebuchet MS" panose="020B0603020202020204" pitchFamily="34" charset="0"/>
              </a:rPr>
              <a:t>Joint Space-Science Institute)</a:t>
            </a:r>
            <a:endParaRPr lang="en-US" altLang="en-US" sz="2400" i="1" dirty="0" smtClean="0">
              <a:latin typeface="Trebuchet MS" panose="020B0603020202020204" pitchFamily="34" charset="0"/>
            </a:endParaRPr>
          </a:p>
          <a:p>
            <a:pPr>
              <a:spcBef>
                <a:spcPts val="1200"/>
              </a:spcBef>
            </a:pPr>
            <a:r>
              <a:rPr lang="en-US" altLang="en-US" sz="2400" dirty="0" smtClean="0">
                <a:latin typeface="Trebuchet MS" panose="020B0603020202020204" pitchFamily="34" charset="0"/>
              </a:rPr>
              <a:t>for </a:t>
            </a:r>
            <a:r>
              <a:rPr lang="en-US" altLang="en-US" sz="2400" dirty="0">
                <a:latin typeface="Trebuchet MS" panose="020B0603020202020204" pitchFamily="34" charset="0"/>
              </a:rPr>
              <a:t>the LIGO Scientific Collaboration</a:t>
            </a:r>
            <a:br>
              <a:rPr lang="en-US" altLang="en-US" sz="2400" dirty="0">
                <a:latin typeface="Trebuchet MS" panose="020B0603020202020204" pitchFamily="34" charset="0"/>
              </a:rPr>
            </a:br>
            <a:r>
              <a:rPr lang="en-US" altLang="en-US" sz="2400" dirty="0">
                <a:latin typeface="Trebuchet MS" panose="020B0603020202020204" pitchFamily="34" charset="0"/>
              </a:rPr>
              <a:t>and the Virgo </a:t>
            </a:r>
            <a:r>
              <a:rPr lang="en-US" altLang="en-US" sz="2400" dirty="0" smtClean="0">
                <a:latin typeface="Trebuchet MS" panose="020B0603020202020204" pitchFamily="34" charset="0"/>
              </a:rPr>
              <a:t>Collaboration</a:t>
            </a:r>
            <a:endParaRPr lang="en-US" altLang="en-US" sz="2400" dirty="0">
              <a:latin typeface="Trebuchet MS" panose="020B0603020202020204" pitchFamily="34" charset="0"/>
            </a:endParaRPr>
          </a:p>
        </p:txBody>
      </p:sp>
      <p:pic>
        <p:nvPicPr>
          <p:cNvPr id="6" name="Picture 110" descr="logo-vir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94215" y="2524890"/>
            <a:ext cx="2971800" cy="544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2" descr="inform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3715" y="560018"/>
            <a:ext cx="9779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3" descr="LSC_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13015" y="2491740"/>
            <a:ext cx="1676400" cy="7096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604015" y="712418"/>
            <a:ext cx="8382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r="80489"/>
          <a:stretch/>
        </p:blipFill>
        <p:spPr>
          <a:xfrm>
            <a:off x="29647685" y="788618"/>
            <a:ext cx="700550" cy="457200"/>
          </a:xfrm>
          <a:prstGeom prst="rect">
            <a:avLst/>
          </a:prstGeom>
        </p:spPr>
      </p:pic>
      <p:sp>
        <p:nvSpPr>
          <p:cNvPr id="12" name="Rectangle 6"/>
          <p:cNvSpPr>
            <a:spLocks noChangeArrowheads="1"/>
          </p:cNvSpPr>
          <p:nvPr/>
        </p:nvSpPr>
        <p:spPr bwMode="auto">
          <a:xfrm>
            <a:off x="228601" y="244929"/>
            <a:ext cx="24615588" cy="3137753"/>
          </a:xfrm>
          <a:prstGeom prst="rect">
            <a:avLst/>
          </a:prstGeom>
          <a:solidFill>
            <a:srgbClr val="00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3657600">
              <a:defRPr>
                <a:solidFill>
                  <a:schemeClr val="tx1"/>
                </a:solidFill>
                <a:latin typeface="Arial" panose="020B0604020202020204" pitchFamily="34" charset="0"/>
              </a:defRPr>
            </a:lvl1pPr>
            <a:lvl2pPr defTabSz="3657600">
              <a:defRPr>
                <a:solidFill>
                  <a:schemeClr val="tx1"/>
                </a:solidFill>
                <a:latin typeface="Arial" panose="020B0604020202020204" pitchFamily="34" charset="0"/>
              </a:defRPr>
            </a:lvl2pPr>
            <a:lvl3pPr defTabSz="3657600">
              <a:defRPr>
                <a:solidFill>
                  <a:schemeClr val="tx1"/>
                </a:solidFill>
                <a:latin typeface="Arial" panose="020B0604020202020204" pitchFamily="34" charset="0"/>
              </a:defRPr>
            </a:lvl3pPr>
            <a:lvl4pPr defTabSz="3657600">
              <a:defRPr>
                <a:solidFill>
                  <a:schemeClr val="tx1"/>
                </a:solidFill>
                <a:latin typeface="Arial" panose="020B0604020202020204" pitchFamily="34" charset="0"/>
              </a:defRPr>
            </a:lvl4pPr>
            <a:lvl5pPr defTabSz="3657600">
              <a:defRPr>
                <a:solidFill>
                  <a:schemeClr val="tx1"/>
                </a:solidFill>
                <a:latin typeface="Arial" panose="020B0604020202020204" pitchFamily="34" charset="0"/>
              </a:defRPr>
            </a:lvl5pPr>
            <a:lvl6pPr defTabSz="3657600" fontAlgn="base">
              <a:spcBef>
                <a:spcPct val="0"/>
              </a:spcBef>
              <a:spcAft>
                <a:spcPct val="0"/>
              </a:spcAft>
              <a:defRPr>
                <a:solidFill>
                  <a:schemeClr val="tx1"/>
                </a:solidFill>
                <a:latin typeface="Arial" panose="020B0604020202020204" pitchFamily="34" charset="0"/>
              </a:defRPr>
            </a:lvl6pPr>
            <a:lvl7pPr defTabSz="3657600" fontAlgn="base">
              <a:spcBef>
                <a:spcPct val="0"/>
              </a:spcBef>
              <a:spcAft>
                <a:spcPct val="0"/>
              </a:spcAft>
              <a:defRPr>
                <a:solidFill>
                  <a:schemeClr val="tx1"/>
                </a:solidFill>
                <a:latin typeface="Arial" panose="020B0604020202020204" pitchFamily="34" charset="0"/>
              </a:defRPr>
            </a:lvl7pPr>
            <a:lvl8pPr defTabSz="3657600" fontAlgn="base">
              <a:spcBef>
                <a:spcPct val="0"/>
              </a:spcBef>
              <a:spcAft>
                <a:spcPct val="0"/>
              </a:spcAft>
              <a:defRPr>
                <a:solidFill>
                  <a:schemeClr val="tx1"/>
                </a:solidFill>
                <a:latin typeface="Arial" panose="020B0604020202020204" pitchFamily="34" charset="0"/>
              </a:defRPr>
            </a:lvl8pPr>
            <a:lvl9pPr defTabSz="3657600" fontAlgn="base">
              <a:spcBef>
                <a:spcPct val="0"/>
              </a:spcBef>
              <a:spcAft>
                <a:spcPct val="0"/>
              </a:spcAft>
              <a:defRPr>
                <a:solidFill>
                  <a:schemeClr val="tx1"/>
                </a:solidFill>
                <a:latin typeface="Arial" panose="020B0604020202020204" pitchFamily="34" charset="0"/>
              </a:defRPr>
            </a:lvl9pPr>
          </a:lstStyle>
          <a:p>
            <a:pPr algn="ctr"/>
            <a:endParaRPr lang="en-US" altLang="en-US" sz="7200"/>
          </a:p>
        </p:txBody>
      </p:sp>
      <p:sp>
        <p:nvSpPr>
          <p:cNvPr id="13" name="Rectangle 12"/>
          <p:cNvSpPr/>
          <p:nvPr/>
        </p:nvSpPr>
        <p:spPr>
          <a:xfrm>
            <a:off x="228599" y="230628"/>
            <a:ext cx="24574501" cy="3134608"/>
          </a:xfrm>
          <a:prstGeom prst="rect">
            <a:avLst/>
          </a:prstGeom>
        </p:spPr>
        <p:txBody>
          <a:bodyPr wrap="square" anchor="ctr" anchorCtr="0">
            <a:normAutofit lnSpcReduction="10000"/>
          </a:bodyPr>
          <a:lstStyle/>
          <a:p>
            <a:pPr algn="ctr"/>
            <a:r>
              <a:rPr lang="en-US" sz="10800" b="1" dirty="0">
                <a:solidFill>
                  <a:schemeClr val="bg1"/>
                </a:solidFill>
                <a:latin typeface="Trebuchet MS" panose="020B0603020202020204" pitchFamily="34" charset="0"/>
              </a:rPr>
              <a:t>LIGO and Virgo Results </a:t>
            </a:r>
            <a:r>
              <a:rPr lang="en-US" sz="10800" b="1" dirty="0" smtClean="0">
                <a:solidFill>
                  <a:schemeClr val="bg1"/>
                </a:solidFill>
                <a:latin typeface="Trebuchet MS" panose="020B0603020202020204" pitchFamily="34" charset="0"/>
              </a:rPr>
              <a:t/>
            </a:r>
            <a:br>
              <a:rPr lang="en-US" sz="10800" b="1" dirty="0" smtClean="0">
                <a:solidFill>
                  <a:schemeClr val="bg1"/>
                </a:solidFill>
                <a:latin typeface="Trebuchet MS" panose="020B0603020202020204" pitchFamily="34" charset="0"/>
              </a:rPr>
            </a:br>
            <a:r>
              <a:rPr lang="en-US" sz="10800" b="1" dirty="0" smtClean="0">
                <a:solidFill>
                  <a:schemeClr val="bg1"/>
                </a:solidFill>
                <a:latin typeface="Trebuchet MS" panose="020B0603020202020204" pitchFamily="34" charset="0"/>
              </a:rPr>
              <a:t>from </a:t>
            </a:r>
            <a:r>
              <a:rPr lang="en-US" sz="10800" b="1" dirty="0">
                <a:solidFill>
                  <a:schemeClr val="bg1"/>
                </a:solidFill>
                <a:latin typeface="Trebuchet MS" panose="020B0603020202020204" pitchFamily="34" charset="0"/>
              </a:rPr>
              <a:t>the O2 Observing Run</a:t>
            </a:r>
            <a:endParaRPr lang="en-US" sz="6300" b="1" dirty="0">
              <a:solidFill>
                <a:schemeClr val="bg1"/>
              </a:solidFill>
              <a:latin typeface="Trebuchet MS" panose="020B0603020202020204" pitchFamily="34" charset="0"/>
            </a:endParaRPr>
          </a:p>
        </p:txBody>
      </p:sp>
      <p:sp>
        <p:nvSpPr>
          <p:cNvPr id="14" name="Rectangle 13"/>
          <p:cNvSpPr/>
          <p:nvPr/>
        </p:nvSpPr>
        <p:spPr>
          <a:xfrm>
            <a:off x="2170698" y="37872722"/>
            <a:ext cx="28532202" cy="1969770"/>
          </a:xfrm>
          <a:prstGeom prst="rect">
            <a:avLst/>
          </a:prstGeom>
        </p:spPr>
        <p:txBody>
          <a:bodyPr wrap="square">
            <a:spAutoFit/>
          </a:bodyPr>
          <a:lstStyle/>
          <a:p>
            <a:r>
              <a:rPr lang="en-US" altLang="en-US" sz="2000" dirty="0" smtClean="0"/>
              <a:t>This work is supported by the U. S. National Science Foundation through grant PHY-1710286.</a:t>
            </a:r>
            <a:r>
              <a:rPr lang="en-US" altLang="en-US" sz="1800" dirty="0" smtClean="0"/>
              <a:t>  In addition, the authors gratefully acknowledge the support of the NSF for the construction and operation of the LIGO Laboratory and Advanced LIGO as well as the Science and Technology Facilities Council (STFC) of the United Kingdom, the Max-Planck-Society (MPS), and the State of Niedersachsen/Germany for support of the construction of Advanced LIGO and construction and operation of the GEO600 detector.</a:t>
            </a:r>
            <a:r>
              <a:rPr lang="en-US" altLang="en-US" sz="1600" dirty="0" smtClean="0"/>
              <a:t>  </a:t>
            </a:r>
            <a:r>
              <a:rPr lang="en-US" altLang="en-US" sz="1400" dirty="0" smtClean="0"/>
              <a:t>Additional support for Advanced LIGO was provided by the Australian Research Council.  The authors gratefully acknowledge the Italian </a:t>
            </a:r>
            <a:r>
              <a:rPr lang="en-US" altLang="en-US" sz="1400" dirty="0" err="1" smtClean="0"/>
              <a:t>Istituto</a:t>
            </a:r>
            <a:r>
              <a:rPr lang="en-US" altLang="en-US" sz="1400" dirty="0" smtClean="0"/>
              <a:t> </a:t>
            </a:r>
            <a:r>
              <a:rPr lang="en-US" altLang="en-US" sz="1400" dirty="0" err="1" smtClean="0"/>
              <a:t>Nazionale</a:t>
            </a:r>
            <a:r>
              <a:rPr lang="en-US" altLang="en-US" sz="1400" dirty="0" smtClean="0"/>
              <a:t> di </a:t>
            </a:r>
            <a:r>
              <a:rPr lang="en-US" altLang="en-US" sz="1400" dirty="0" err="1" smtClean="0"/>
              <a:t>Fisica</a:t>
            </a:r>
            <a:r>
              <a:rPr lang="en-US" altLang="en-US" sz="1400" dirty="0" smtClean="0"/>
              <a:t> </a:t>
            </a:r>
            <a:r>
              <a:rPr lang="en-US" altLang="en-US" sz="1400" dirty="0" err="1" smtClean="0"/>
              <a:t>Nucleare</a:t>
            </a:r>
            <a:r>
              <a:rPr lang="en-US" altLang="en-US" sz="1400" dirty="0" smtClean="0"/>
              <a:t> (INFN), the French Centre National de la </a:t>
            </a:r>
            <a:r>
              <a:rPr lang="en-US" altLang="en-US" sz="1400" dirty="0" err="1" smtClean="0"/>
              <a:t>Recherche</a:t>
            </a:r>
            <a:r>
              <a:rPr lang="en-US" altLang="en-US" sz="1400" dirty="0" smtClean="0"/>
              <a:t> </a:t>
            </a:r>
            <a:r>
              <a:rPr lang="en-US" altLang="en-US" sz="1400" dirty="0" err="1" smtClean="0"/>
              <a:t>Scientifique</a:t>
            </a:r>
            <a:r>
              <a:rPr lang="en-US" altLang="en-US" sz="1400" dirty="0" smtClean="0"/>
              <a:t> (CNRS) and the Foundation for Fundamental Research on Matter supported by the Netherlands </a:t>
            </a:r>
            <a:r>
              <a:rPr lang="en-US" altLang="en-US" sz="1400" dirty="0" err="1" smtClean="0"/>
              <a:t>Organisation</a:t>
            </a:r>
            <a:r>
              <a:rPr lang="en-US" altLang="en-US" sz="1400" dirty="0" smtClean="0"/>
              <a:t> for Scientific Research, for the construction and operation of the Virgo detector and the creation and support  of the EGO consortium.  The authors also gratefully acknowledge research support from these agencies as well as by the Council of Scientific and Industrial Research of India; the Department of Science and Technology, India; the Science &amp; Engineering Research Board (SERB), India; the Ministry of Human Resource Development, India; the Spanish </a:t>
            </a:r>
            <a:r>
              <a:rPr lang="en-US" altLang="en-US" sz="1400" dirty="0" err="1" smtClean="0"/>
              <a:t>Agencia</a:t>
            </a:r>
            <a:r>
              <a:rPr lang="en-US" altLang="en-US" sz="1400" dirty="0" smtClean="0"/>
              <a:t> </a:t>
            </a:r>
            <a:r>
              <a:rPr lang="en-US" altLang="en-US" sz="1400" dirty="0" err="1" smtClean="0"/>
              <a:t>Estatal</a:t>
            </a:r>
            <a:r>
              <a:rPr lang="en-US" altLang="en-US" sz="1400" dirty="0" smtClean="0"/>
              <a:t> de </a:t>
            </a:r>
            <a:r>
              <a:rPr lang="en-US" altLang="en-US" sz="1400" dirty="0" err="1" smtClean="0"/>
              <a:t>Investigación</a:t>
            </a:r>
            <a:r>
              <a:rPr lang="en-US" altLang="en-US" sz="1400" dirty="0" smtClean="0"/>
              <a:t>; the </a:t>
            </a:r>
            <a:r>
              <a:rPr lang="en-US" altLang="en-US" sz="1400" dirty="0" err="1" smtClean="0"/>
              <a:t>Vicepresidència</a:t>
            </a:r>
            <a:r>
              <a:rPr lang="en-US" altLang="en-US" sz="1400" dirty="0" smtClean="0"/>
              <a:t> </a:t>
            </a:r>
            <a:r>
              <a:rPr lang="en-US" altLang="en-US" sz="1400" dirty="0" err="1" smtClean="0"/>
              <a:t>i</a:t>
            </a:r>
            <a:r>
              <a:rPr lang="en-US" altLang="en-US" sz="1400" dirty="0" smtClean="0"/>
              <a:t> </a:t>
            </a:r>
            <a:r>
              <a:rPr lang="en-US" altLang="en-US" sz="1400" dirty="0" err="1" smtClean="0"/>
              <a:t>Conselleria</a:t>
            </a:r>
            <a:r>
              <a:rPr lang="en-US" altLang="en-US" sz="1400" dirty="0" smtClean="0"/>
              <a:t> </a:t>
            </a:r>
            <a:r>
              <a:rPr lang="en-US" altLang="en-US" sz="1400" dirty="0" err="1" smtClean="0"/>
              <a:t>d'Innovació</a:t>
            </a:r>
            <a:r>
              <a:rPr lang="en-US" altLang="en-US" sz="1400" dirty="0" smtClean="0"/>
              <a:t>, </a:t>
            </a:r>
            <a:br>
              <a:rPr lang="en-US" altLang="en-US" sz="1400" dirty="0" smtClean="0"/>
            </a:br>
            <a:r>
              <a:rPr lang="en-US" altLang="en-US" sz="1400" dirty="0" err="1" smtClean="0"/>
              <a:t>Recerca</a:t>
            </a:r>
            <a:r>
              <a:rPr lang="en-US" altLang="en-US" sz="1400" dirty="0" smtClean="0"/>
              <a:t> </a:t>
            </a:r>
            <a:r>
              <a:rPr lang="en-US" altLang="en-US" sz="1400" dirty="0" err="1" smtClean="0"/>
              <a:t>i</a:t>
            </a:r>
            <a:r>
              <a:rPr lang="en-US" altLang="en-US" sz="1400" dirty="0" smtClean="0"/>
              <a:t> </a:t>
            </a:r>
            <a:r>
              <a:rPr lang="en-US" altLang="en-US" sz="1400" dirty="0" err="1" smtClean="0"/>
              <a:t>Turisme</a:t>
            </a:r>
            <a:r>
              <a:rPr lang="en-US" altLang="en-US" sz="1400" dirty="0" smtClean="0"/>
              <a:t> and the </a:t>
            </a:r>
            <a:r>
              <a:rPr lang="en-US" altLang="en-US" sz="1400" dirty="0" err="1" smtClean="0"/>
              <a:t>Conselleria</a:t>
            </a:r>
            <a:r>
              <a:rPr lang="en-US" altLang="en-US" sz="1400" dirty="0" smtClean="0"/>
              <a:t> </a:t>
            </a:r>
            <a:r>
              <a:rPr lang="en-US" altLang="en-US" sz="1400" dirty="0" err="1" smtClean="0"/>
              <a:t>d'Educació</a:t>
            </a:r>
            <a:r>
              <a:rPr lang="en-US" altLang="en-US" sz="1400" dirty="0" smtClean="0"/>
              <a:t> </a:t>
            </a:r>
            <a:r>
              <a:rPr lang="en-US" altLang="en-US" sz="1400" dirty="0" err="1" smtClean="0"/>
              <a:t>i</a:t>
            </a:r>
            <a:r>
              <a:rPr lang="en-US" altLang="en-US" sz="1400" dirty="0" smtClean="0"/>
              <a:t> </a:t>
            </a:r>
            <a:r>
              <a:rPr lang="en-US" altLang="en-US" sz="1400" dirty="0" err="1" smtClean="0"/>
              <a:t>Universitat</a:t>
            </a:r>
            <a:r>
              <a:rPr lang="en-US" altLang="en-US" sz="1400" dirty="0" smtClean="0"/>
              <a:t> del Govern de les </a:t>
            </a:r>
            <a:r>
              <a:rPr lang="en-US" altLang="en-US" sz="1400" dirty="0" err="1" smtClean="0"/>
              <a:t>Illes</a:t>
            </a:r>
            <a:r>
              <a:rPr lang="en-US" altLang="en-US" sz="1400" dirty="0" smtClean="0"/>
              <a:t> </a:t>
            </a:r>
            <a:r>
              <a:rPr lang="en-US" altLang="en-US" sz="1400" dirty="0" err="1" smtClean="0"/>
              <a:t>Balears</a:t>
            </a:r>
            <a:r>
              <a:rPr lang="en-US" altLang="en-US" sz="1400" dirty="0" smtClean="0"/>
              <a:t>; the </a:t>
            </a:r>
            <a:r>
              <a:rPr lang="en-US" altLang="en-US" sz="1400" dirty="0" err="1" smtClean="0"/>
              <a:t>Conselleria</a:t>
            </a:r>
            <a:r>
              <a:rPr lang="en-US" altLang="en-US" sz="1400" dirty="0" smtClean="0"/>
              <a:t> </a:t>
            </a:r>
            <a:r>
              <a:rPr lang="en-US" altLang="en-US" sz="1400" dirty="0" err="1" smtClean="0"/>
              <a:t>d'Educació</a:t>
            </a:r>
            <a:r>
              <a:rPr lang="en-US" altLang="en-US" sz="1400" dirty="0" smtClean="0"/>
              <a:t>, </a:t>
            </a:r>
            <a:r>
              <a:rPr lang="en-US" altLang="en-US" sz="1400" dirty="0" err="1" smtClean="0"/>
              <a:t>Investigaci</a:t>
            </a:r>
            <a:r>
              <a:rPr lang="en-US" altLang="en-US" sz="1400" dirty="0" err="1"/>
              <a:t>ó</a:t>
            </a:r>
            <a:r>
              <a:rPr lang="en-US" altLang="en-US" sz="1400" dirty="0" smtClean="0"/>
              <a:t>, </a:t>
            </a:r>
            <a:r>
              <a:rPr lang="en-US" altLang="en-US" sz="1400" dirty="0" err="1" smtClean="0"/>
              <a:t>Cultura</a:t>
            </a:r>
            <a:r>
              <a:rPr lang="en-US" altLang="en-US" sz="1400" dirty="0" smtClean="0"/>
              <a:t> </a:t>
            </a:r>
            <a:r>
              <a:rPr lang="en-US" altLang="en-US" sz="1400" dirty="0" err="1" smtClean="0"/>
              <a:t>i</a:t>
            </a:r>
            <a:r>
              <a:rPr lang="en-US" altLang="en-US" sz="1400" dirty="0" smtClean="0"/>
              <a:t> </a:t>
            </a:r>
            <a:r>
              <a:rPr lang="en-US" altLang="en-US" sz="1400" dirty="0" err="1" smtClean="0"/>
              <a:t>Esport</a:t>
            </a:r>
            <a:r>
              <a:rPr lang="en-US" altLang="en-US" sz="1400" dirty="0" smtClean="0"/>
              <a:t> de la </a:t>
            </a:r>
            <a:r>
              <a:rPr lang="en-US" altLang="en-US" sz="1400" dirty="0" err="1" smtClean="0"/>
              <a:t>Generalitat</a:t>
            </a:r>
            <a:r>
              <a:rPr lang="en-US" altLang="en-US" sz="1400" dirty="0" smtClean="0"/>
              <a:t> </a:t>
            </a:r>
            <a:r>
              <a:rPr lang="en-US" altLang="en-US" sz="1400" dirty="0" err="1" smtClean="0"/>
              <a:t>Valenciana</a:t>
            </a:r>
            <a:r>
              <a:rPr lang="en-US" altLang="en-US" sz="1400" dirty="0" smtClean="0"/>
              <a:t>; the National Science Centre of Poland; the Swiss National Science Foundation (SNSF); the Russian Foundation for Basic Research; the Russian Science Foundation; the European Commission; the European Regional Development Funds (ERDF); the Royal Society; the Scottish Funding Council; the Scottish Universities Physics Alliance; the Hungarian Scientific Research Fund (OTKA); the Lyon Institute of Origins (LIO); the Paris Île-de-France Region; the National Research, Development and Innovation Office Hungary (NKFIH); the National Research Foundation of Korea; Industry Canada and the Province of Ontario through the Ministry of Economic Development and Innovation; the Natural Science and Engineering Research Council Canada; the Canadian Institute for Advanced Research; the Brazilian Ministry of Science, Technology, Innovations, and Communications; the International Center for Theoretical Physics South American Institute for Fundamental Research (ICTP-SAIFR); the Research Grants Council of Hong Kong; the National Natural Science Foundation of China (NSFC); the </a:t>
            </a:r>
            <a:r>
              <a:rPr lang="en-US" altLang="en-US" sz="1400" dirty="0" err="1" smtClean="0"/>
              <a:t>Leverhulme</a:t>
            </a:r>
            <a:r>
              <a:rPr lang="en-US" altLang="en-US" sz="1400" dirty="0" smtClean="0"/>
              <a:t> Trust; the Research Corporation; the Ministry of Science and Technology (MOST), Taiwan; and the </a:t>
            </a:r>
            <a:r>
              <a:rPr lang="en-US" altLang="en-US" sz="1400" dirty="0" err="1" smtClean="0"/>
              <a:t>Kavli</a:t>
            </a:r>
            <a:r>
              <a:rPr lang="en-US" altLang="en-US" sz="1400" dirty="0" smtClean="0"/>
              <a:t> Foundation.  The authors gratefully acknowledge the support of the NSF, STFC, MPS, INFN, CNRS and the State of Niedersachsen/Germany for provision of computational resources.</a:t>
            </a:r>
            <a:endParaRPr lang="en-US" sz="1400" dirty="0"/>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113" y="37988294"/>
            <a:ext cx="1695450" cy="1705251"/>
          </a:xfrm>
          <a:prstGeom prst="rect">
            <a:avLst/>
          </a:prstGeom>
        </p:spPr>
      </p:pic>
      <p:sp>
        <p:nvSpPr>
          <p:cNvPr id="19" name="Rectangle 18"/>
          <p:cNvSpPr/>
          <p:nvPr/>
        </p:nvSpPr>
        <p:spPr>
          <a:xfrm>
            <a:off x="228600" y="3403316"/>
            <a:ext cx="30594616" cy="727988"/>
          </a:xfrm>
          <a:prstGeom prst="rect">
            <a:avLst/>
          </a:prstGeom>
          <a:gradFill flip="none" rotWithShape="1">
            <a:gsLst>
              <a:gs pos="0">
                <a:srgbClr val="FFFF66"/>
              </a:gs>
              <a:gs pos="100000">
                <a:srgbClr val="FF3B3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7820822" y="3516888"/>
            <a:ext cx="2959465" cy="523220"/>
          </a:xfrm>
          <a:prstGeom prst="rect">
            <a:avLst/>
          </a:prstGeom>
        </p:spPr>
        <p:txBody>
          <a:bodyPr wrap="none">
            <a:spAutoFit/>
          </a:bodyPr>
          <a:lstStyle/>
          <a:p>
            <a:r>
              <a:rPr lang="en-US" sz="2800" dirty="0" smtClean="0">
                <a:solidFill>
                  <a:schemeClr val="tx1">
                    <a:lumMod val="50000"/>
                    <a:lumOff val="50000"/>
                  </a:schemeClr>
                </a:solidFill>
              </a:rPr>
              <a:t>LIGO-G1901966-v3</a:t>
            </a:r>
            <a:endParaRPr lang="en-US" sz="2800" dirty="0">
              <a:solidFill>
                <a:schemeClr val="tx1">
                  <a:lumMod val="50000"/>
                  <a:lumOff val="50000"/>
                </a:schemeClr>
              </a:solidFill>
            </a:endParaRPr>
          </a:p>
        </p:txBody>
      </p:sp>
      <p:sp>
        <p:nvSpPr>
          <p:cNvPr id="18" name="Rectangle 17"/>
          <p:cNvSpPr/>
          <p:nvPr/>
        </p:nvSpPr>
        <p:spPr>
          <a:xfrm>
            <a:off x="4788570" y="3456620"/>
            <a:ext cx="20552256" cy="646331"/>
          </a:xfrm>
          <a:prstGeom prst="rect">
            <a:avLst/>
          </a:prstGeom>
        </p:spPr>
        <p:txBody>
          <a:bodyPr wrap="square">
            <a:spAutoFit/>
          </a:bodyPr>
          <a:lstStyle/>
          <a:p>
            <a:pPr algn="ctr"/>
            <a:r>
              <a:rPr lang="en-US" sz="3600" b="1" i="1" dirty="0" smtClean="0">
                <a:latin typeface="Trebuchet MS" panose="020B0603020202020204" pitchFamily="34" charset="0"/>
              </a:rPr>
              <a:t>235th AAS Meeting — Honolulu, Hawai’i </a:t>
            </a:r>
            <a:r>
              <a:rPr lang="en-US" sz="3600" b="1" i="1" dirty="0">
                <a:latin typeface="Trebuchet MS" panose="020B0603020202020204" pitchFamily="34" charset="0"/>
              </a:rPr>
              <a:t>— </a:t>
            </a:r>
            <a:r>
              <a:rPr lang="en-US" sz="3600" b="1" i="1" dirty="0" smtClean="0">
                <a:latin typeface="Trebuchet MS" panose="020B0603020202020204" pitchFamily="34" charset="0"/>
              </a:rPr>
              <a:t>January 5, 2020</a:t>
            </a:r>
            <a:endParaRPr lang="en-US" sz="3600" b="1" i="1" dirty="0">
              <a:latin typeface="Trebuchet MS" panose="020B0603020202020204" pitchFamily="34" charset="0"/>
            </a:endParaRPr>
          </a:p>
        </p:txBody>
      </p:sp>
      <p:sp>
        <p:nvSpPr>
          <p:cNvPr id="11" name="Rectangle 10"/>
          <p:cNvSpPr/>
          <p:nvPr/>
        </p:nvSpPr>
        <p:spPr>
          <a:xfrm>
            <a:off x="24879615" y="271547"/>
            <a:ext cx="5943600" cy="310787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28600" y="228600"/>
            <a:ext cx="30632400" cy="39776400"/>
          </a:xfrm>
          <a:prstGeom prst="rect">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36001" y="4674521"/>
            <a:ext cx="14763679" cy="2613023"/>
          </a:xfrm>
          <a:prstGeom prst="rect">
            <a:avLst/>
          </a:prstGeom>
        </p:spPr>
        <p:txBody>
          <a:bodyPr wrap="square">
            <a:spAutoFit/>
          </a:bodyPr>
          <a:lstStyle/>
          <a:p>
            <a:pPr lvl="0" defTabSz="914400"/>
            <a:r>
              <a:rPr lang="en-US" sz="4800" dirty="0" smtClean="0">
                <a:solidFill>
                  <a:srgbClr val="0000FF"/>
                </a:solidFill>
                <a:latin typeface="Trebuchet MS" panose="020B0603020202020204" pitchFamily="34" charset="0"/>
              </a:rPr>
              <a:t>Seven </a:t>
            </a:r>
            <a:r>
              <a:rPr lang="en-US" sz="4800" dirty="0" smtClean="0">
                <a:solidFill>
                  <a:srgbClr val="0000FF"/>
                </a:solidFill>
                <a:latin typeface="Trebuchet MS" panose="020B0603020202020204" pitchFamily="34" charset="0"/>
              </a:rPr>
              <a:t>BBH GW </a:t>
            </a:r>
            <a:r>
              <a:rPr lang="en-US" sz="4800" dirty="0" smtClean="0">
                <a:solidFill>
                  <a:srgbClr val="0000FF"/>
                </a:solidFill>
                <a:latin typeface="Trebuchet MS" panose="020B0603020202020204" pitchFamily="34" charset="0"/>
              </a:rPr>
              <a:t>Events Confidently Detected in O2</a:t>
            </a:r>
          </a:p>
          <a:p>
            <a:pPr lvl="0" defTabSz="914400">
              <a:lnSpc>
                <a:spcPct val="90000"/>
              </a:lnSpc>
              <a:spcBef>
                <a:spcPts val="1800"/>
              </a:spcBef>
            </a:pPr>
            <a:r>
              <a:rPr lang="en-US" sz="2800" dirty="0" smtClean="0">
                <a:latin typeface="Calibri" panose="020F0502020204030204" pitchFamily="34" charset="0"/>
                <a:cs typeface="Calibri" panose="020F0502020204030204" pitchFamily="34" charset="0"/>
              </a:rPr>
              <a:t>During the O2 observing run (30 Nov 2016 to 25 Aug 2017), NSF’s Advanced LIGO observatories and Europe’s Advanced Virgo detected </a:t>
            </a:r>
            <a:r>
              <a:rPr lang="en-US" sz="2800" dirty="0">
                <a:latin typeface="Calibri" panose="020F0502020204030204" pitchFamily="34" charset="0"/>
                <a:cs typeface="Calibri" panose="020F0502020204030204" pitchFamily="34" charset="0"/>
              </a:rPr>
              <a:t>7</a:t>
            </a:r>
            <a:r>
              <a:rPr lang="en-US" sz="2800" dirty="0" smtClean="0">
                <a:latin typeface="Calibri" panose="020F0502020204030204" pitchFamily="34" charset="0"/>
                <a:cs typeface="Calibri" panose="020F0502020204030204" pitchFamily="34" charset="0"/>
              </a:rPr>
              <a:t> binary black hole (BBH) mergers plus one binary neutron star (BNS) merger.  Together with the 3 BBH mergers detected during the O1 run, these were published as the </a:t>
            </a:r>
            <a:r>
              <a:rPr lang="en-US" sz="2800" b="1" dirty="0" smtClean="0">
                <a:solidFill>
                  <a:srgbClr val="C00000"/>
                </a:solidFill>
                <a:latin typeface="Calibri" panose="020F0502020204030204" pitchFamily="34" charset="0"/>
                <a:cs typeface="Calibri" panose="020F0502020204030204" pitchFamily="34" charset="0"/>
              </a:rPr>
              <a:t>GWTC-1 catalog  </a:t>
            </a:r>
            <a:r>
              <a:rPr lang="en-US" sz="2400" i="1" dirty="0" smtClean="0">
                <a:solidFill>
                  <a:srgbClr val="008000"/>
                </a:solidFill>
                <a:latin typeface="Calibri" panose="020F0502020204030204" pitchFamily="34" charset="0"/>
                <a:cs typeface="Calibri" panose="020F0502020204030204" pitchFamily="34" charset="0"/>
              </a:rPr>
              <a:t>[Abbott+, PRX 9, 031040]</a:t>
            </a:r>
            <a:endParaRPr lang="en-US" sz="4800" i="1" dirty="0">
              <a:solidFill>
                <a:srgbClr val="008000"/>
              </a:solidFill>
              <a:latin typeface="Trebuchet MS" panose="020B0603020202020204" pitchFamily="34" charset="0"/>
            </a:endParaRPr>
          </a:p>
        </p:txBody>
      </p:sp>
      <p:sp>
        <p:nvSpPr>
          <p:cNvPr id="23" name="Rectangle 22"/>
          <p:cNvSpPr/>
          <p:nvPr/>
        </p:nvSpPr>
        <p:spPr>
          <a:xfrm>
            <a:off x="1236000" y="15816755"/>
            <a:ext cx="12474737" cy="3416320"/>
          </a:xfrm>
          <a:prstGeom prst="rect">
            <a:avLst/>
          </a:prstGeom>
        </p:spPr>
        <p:txBody>
          <a:bodyPr wrap="square">
            <a:spAutoFit/>
          </a:bodyPr>
          <a:lstStyle/>
          <a:p>
            <a:pPr lvl="0" defTabSz="914400"/>
            <a:r>
              <a:rPr lang="en-US" sz="4800" dirty="0" smtClean="0">
                <a:solidFill>
                  <a:srgbClr val="0000FF"/>
                </a:solidFill>
                <a:latin typeface="Trebuchet MS" panose="020B0603020202020204" pitchFamily="34" charset="0"/>
              </a:rPr>
              <a:t>Tests of General Relativity (GR)</a:t>
            </a:r>
          </a:p>
          <a:p>
            <a:pPr lvl="0" defTabSz="914400">
              <a:spcBef>
                <a:spcPts val="1800"/>
              </a:spcBef>
            </a:pPr>
            <a:r>
              <a:rPr lang="en-US" sz="2800" dirty="0">
                <a:solidFill>
                  <a:prstClr val="black"/>
                </a:solidFill>
                <a:latin typeface="Calibri" panose="020F0502020204030204" pitchFamily="34" charset="0"/>
                <a:cs typeface="Calibri" panose="020F0502020204030204" pitchFamily="34" charset="0"/>
              </a:rPr>
              <a:t>Using detailed studies of the waveforms to test general </a:t>
            </a:r>
            <a:r>
              <a:rPr lang="en-US" sz="2800" dirty="0" smtClean="0">
                <a:solidFill>
                  <a:prstClr val="black"/>
                </a:solidFill>
                <a:latin typeface="Calibri" panose="020F0502020204030204" pitchFamily="34" charset="0"/>
                <a:cs typeface="Calibri" panose="020F0502020204030204" pitchFamily="34" charset="0"/>
              </a:rPr>
              <a:t>relativity</a:t>
            </a:r>
            <a:endParaRPr lang="en-US" sz="5400" dirty="0">
              <a:solidFill>
                <a:srgbClr val="0000FF"/>
              </a:solidFill>
              <a:latin typeface="Trebuchet MS" panose="020B0603020202020204" pitchFamily="34" charset="0"/>
            </a:endParaRP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Tests of GR with GW170817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PRL 123, 011102]</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Tests of GR with BBH signals in the GWTC-1 catalog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PRD 100, 104036]</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endParaRPr lang="en-US" sz="2800" dirty="0">
              <a:solidFill>
                <a:prstClr val="black"/>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endParaRPr lang="en-US" sz="2400" dirty="0">
              <a:solidFill>
                <a:prstClr val="black"/>
              </a:solidFill>
              <a:latin typeface="Calibri" panose="020F0502020204030204" pitchFamily="34" charset="0"/>
              <a:cs typeface="Calibri" panose="020F0502020204030204" pitchFamily="34"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062" y="7392301"/>
            <a:ext cx="5922338" cy="7573919"/>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89498" y="10617543"/>
            <a:ext cx="4020904" cy="3204951"/>
          </a:xfrm>
          <a:prstGeom prst="rect">
            <a:avLst/>
          </a:prstGeom>
        </p:spPr>
      </p:pic>
      <p:pic>
        <p:nvPicPr>
          <p:cNvPr id="72" name="Picture 71"/>
          <p:cNvPicPr>
            <a:picLocks noChangeAspect="1"/>
          </p:cNvPicPr>
          <p:nvPr/>
        </p:nvPicPr>
        <p:blipFill>
          <a:blip r:embed="rId9"/>
          <a:stretch>
            <a:fillRect/>
          </a:stretch>
        </p:blipFill>
        <p:spPr>
          <a:xfrm>
            <a:off x="23730284" y="8043175"/>
            <a:ext cx="6213506" cy="7401521"/>
          </a:xfrm>
          <a:prstGeom prst="rect">
            <a:avLst/>
          </a:prstGeom>
        </p:spPr>
      </p:pic>
      <p:pic>
        <p:nvPicPr>
          <p:cNvPr id="73" name="Picture 72"/>
          <p:cNvPicPr>
            <a:picLocks noChangeAspect="1"/>
          </p:cNvPicPr>
          <p:nvPr/>
        </p:nvPicPr>
        <p:blipFill>
          <a:blip r:embed="rId10"/>
          <a:stretch>
            <a:fillRect/>
          </a:stretch>
        </p:blipFill>
        <p:spPr>
          <a:xfrm>
            <a:off x="17305914" y="8116482"/>
            <a:ext cx="3554866" cy="1809750"/>
          </a:xfrm>
          <a:prstGeom prst="rect">
            <a:avLst/>
          </a:prstGeom>
        </p:spPr>
      </p:pic>
      <p:pic>
        <p:nvPicPr>
          <p:cNvPr id="74" name="Picture 73"/>
          <p:cNvPicPr>
            <a:picLocks noChangeAspect="1"/>
          </p:cNvPicPr>
          <p:nvPr/>
        </p:nvPicPr>
        <p:blipFill>
          <a:blip r:embed="rId11"/>
          <a:stretch>
            <a:fillRect/>
          </a:stretch>
        </p:blipFill>
        <p:spPr>
          <a:xfrm>
            <a:off x="7909021" y="7342621"/>
            <a:ext cx="7806238" cy="2557438"/>
          </a:xfrm>
          <a:prstGeom prst="rect">
            <a:avLst/>
          </a:prstGeom>
        </p:spPr>
      </p:pic>
      <p:pic>
        <p:nvPicPr>
          <p:cNvPr id="76" name="Picture 75"/>
          <p:cNvPicPr>
            <a:picLocks noChangeAspect="1"/>
          </p:cNvPicPr>
          <p:nvPr/>
        </p:nvPicPr>
        <p:blipFill>
          <a:blip r:embed="rId12"/>
          <a:stretch>
            <a:fillRect/>
          </a:stretch>
        </p:blipFill>
        <p:spPr>
          <a:xfrm>
            <a:off x="17870681" y="13278210"/>
            <a:ext cx="3243263" cy="609390"/>
          </a:xfrm>
          <a:prstGeom prst="rect">
            <a:avLst/>
          </a:prstGeom>
        </p:spPr>
      </p:pic>
      <p:sp>
        <p:nvSpPr>
          <p:cNvPr id="77" name="Content Placeholder 2"/>
          <p:cNvSpPr txBox="1">
            <a:spLocks/>
          </p:cNvSpPr>
          <p:nvPr/>
        </p:nvSpPr>
        <p:spPr>
          <a:xfrm>
            <a:off x="21913030" y="15012246"/>
            <a:ext cx="1741285" cy="237559"/>
          </a:xfrm>
          <a:prstGeom prst="rect">
            <a:avLst/>
          </a:prstGeom>
        </p:spPr>
        <p:txBody>
          <a:bodyPr vert="horz" lIns="91440" tIns="45720" rIns="91440" bIns="45720" rtlCol="0">
            <a:noAutofit/>
          </a:bodyPr>
          <a:lstStyle>
            <a:lvl1pPr marL="0" indent="0" algn="ctr" defTabSz="3108960" rtl="0" eaLnBrk="1" latinLnBrk="0" hangingPunct="1">
              <a:lnSpc>
                <a:spcPct val="90000"/>
              </a:lnSpc>
              <a:spcBef>
                <a:spcPts val="3400"/>
              </a:spcBef>
              <a:buFont typeface="Arial" panose="020B0604020202020204" pitchFamily="34" charset="0"/>
              <a:buNone/>
              <a:defRPr sz="8160" kern="1200">
                <a:solidFill>
                  <a:schemeClr val="tx1"/>
                </a:solidFill>
                <a:latin typeface="+mn-lt"/>
                <a:ea typeface="+mn-ea"/>
                <a:cs typeface="+mn-cs"/>
              </a:defRPr>
            </a:lvl1pPr>
            <a:lvl2pPr marL="1554480" indent="0" algn="ctr" defTabSz="3108960" rtl="0" eaLnBrk="1" latinLnBrk="0" hangingPunct="1">
              <a:lnSpc>
                <a:spcPct val="90000"/>
              </a:lnSpc>
              <a:spcBef>
                <a:spcPts val="1700"/>
              </a:spcBef>
              <a:buFont typeface="Arial" panose="020B0604020202020204" pitchFamily="34" charset="0"/>
              <a:buNone/>
              <a:defRPr sz="6800" kern="1200">
                <a:solidFill>
                  <a:schemeClr val="tx1"/>
                </a:solidFill>
                <a:latin typeface="+mn-lt"/>
                <a:ea typeface="+mn-ea"/>
                <a:cs typeface="+mn-cs"/>
              </a:defRPr>
            </a:lvl2pPr>
            <a:lvl3pPr marL="3108960" indent="0" algn="ctr" defTabSz="3108960" rtl="0" eaLnBrk="1" latinLnBrk="0" hangingPunct="1">
              <a:lnSpc>
                <a:spcPct val="90000"/>
              </a:lnSpc>
              <a:spcBef>
                <a:spcPts val="1700"/>
              </a:spcBef>
              <a:buFont typeface="Arial" panose="020B0604020202020204" pitchFamily="34" charset="0"/>
              <a:buNone/>
              <a:defRPr sz="6120" kern="1200">
                <a:solidFill>
                  <a:schemeClr val="tx1"/>
                </a:solidFill>
                <a:latin typeface="+mn-lt"/>
                <a:ea typeface="+mn-ea"/>
                <a:cs typeface="+mn-cs"/>
              </a:defRPr>
            </a:lvl3pPr>
            <a:lvl4pPr marL="4663440" indent="0" algn="ctr" defTabSz="3108960" rtl="0" eaLnBrk="1" latinLnBrk="0" hangingPunct="1">
              <a:lnSpc>
                <a:spcPct val="90000"/>
              </a:lnSpc>
              <a:spcBef>
                <a:spcPts val="1700"/>
              </a:spcBef>
              <a:buFont typeface="Arial" panose="020B0604020202020204" pitchFamily="34" charset="0"/>
              <a:buNone/>
              <a:defRPr sz="5440" kern="1200">
                <a:solidFill>
                  <a:schemeClr val="tx1"/>
                </a:solidFill>
                <a:latin typeface="+mn-lt"/>
                <a:ea typeface="+mn-ea"/>
                <a:cs typeface="+mn-cs"/>
              </a:defRPr>
            </a:lvl4pPr>
            <a:lvl5pPr marL="6217920" indent="0" algn="ctr" defTabSz="3108960" rtl="0" eaLnBrk="1" latinLnBrk="0" hangingPunct="1">
              <a:lnSpc>
                <a:spcPct val="90000"/>
              </a:lnSpc>
              <a:spcBef>
                <a:spcPts val="1700"/>
              </a:spcBef>
              <a:buFont typeface="Arial" panose="020B0604020202020204" pitchFamily="34" charset="0"/>
              <a:buNone/>
              <a:defRPr sz="5440" kern="1200">
                <a:solidFill>
                  <a:schemeClr val="tx1"/>
                </a:solidFill>
                <a:latin typeface="+mn-lt"/>
                <a:ea typeface="+mn-ea"/>
                <a:cs typeface="+mn-cs"/>
              </a:defRPr>
            </a:lvl5pPr>
            <a:lvl6pPr marL="7772400" indent="0" algn="ctr" defTabSz="3108960" rtl="0" eaLnBrk="1" latinLnBrk="0" hangingPunct="1">
              <a:lnSpc>
                <a:spcPct val="90000"/>
              </a:lnSpc>
              <a:spcBef>
                <a:spcPts val="1700"/>
              </a:spcBef>
              <a:buFont typeface="Arial" panose="020B0604020202020204" pitchFamily="34" charset="0"/>
              <a:buNone/>
              <a:defRPr sz="5440" kern="1200">
                <a:solidFill>
                  <a:schemeClr val="tx1"/>
                </a:solidFill>
                <a:latin typeface="+mn-lt"/>
                <a:ea typeface="+mn-ea"/>
                <a:cs typeface="+mn-cs"/>
              </a:defRPr>
            </a:lvl6pPr>
            <a:lvl7pPr marL="9326880" indent="0" algn="ctr" defTabSz="3108960" rtl="0" eaLnBrk="1" latinLnBrk="0" hangingPunct="1">
              <a:lnSpc>
                <a:spcPct val="90000"/>
              </a:lnSpc>
              <a:spcBef>
                <a:spcPts val="1700"/>
              </a:spcBef>
              <a:buFont typeface="Arial" panose="020B0604020202020204" pitchFamily="34" charset="0"/>
              <a:buNone/>
              <a:defRPr sz="5440" kern="1200">
                <a:solidFill>
                  <a:schemeClr val="tx1"/>
                </a:solidFill>
                <a:latin typeface="+mn-lt"/>
                <a:ea typeface="+mn-ea"/>
                <a:cs typeface="+mn-cs"/>
              </a:defRPr>
            </a:lvl7pPr>
            <a:lvl8pPr marL="10881360" indent="0" algn="ctr" defTabSz="3108960" rtl="0" eaLnBrk="1" latinLnBrk="0" hangingPunct="1">
              <a:lnSpc>
                <a:spcPct val="90000"/>
              </a:lnSpc>
              <a:spcBef>
                <a:spcPts val="1700"/>
              </a:spcBef>
              <a:buFont typeface="Arial" panose="020B0604020202020204" pitchFamily="34" charset="0"/>
              <a:buNone/>
              <a:defRPr sz="5440" kern="1200">
                <a:solidFill>
                  <a:schemeClr val="tx1"/>
                </a:solidFill>
                <a:latin typeface="+mn-lt"/>
                <a:ea typeface="+mn-ea"/>
                <a:cs typeface="+mn-cs"/>
              </a:defRPr>
            </a:lvl8pPr>
            <a:lvl9pPr marL="12435840" indent="0" algn="ctr" defTabSz="3108960" rtl="0" eaLnBrk="1" latinLnBrk="0" hangingPunct="1">
              <a:lnSpc>
                <a:spcPct val="90000"/>
              </a:lnSpc>
              <a:spcBef>
                <a:spcPts val="1700"/>
              </a:spcBef>
              <a:buFont typeface="Arial" panose="020B0604020202020204" pitchFamily="34" charset="0"/>
              <a:buNone/>
              <a:defRPr sz="5440" kern="1200">
                <a:solidFill>
                  <a:schemeClr val="tx1"/>
                </a:solidFill>
                <a:latin typeface="+mn-lt"/>
                <a:ea typeface="+mn-ea"/>
                <a:cs typeface="+mn-cs"/>
              </a:defRPr>
            </a:lvl9pPr>
          </a:lstStyle>
          <a:p>
            <a:r>
              <a:rPr lang="en-US" sz="1400" dirty="0" smtClean="0">
                <a:solidFill>
                  <a:srgbClr val="008000"/>
                </a:solidFill>
              </a:rPr>
              <a:t>Price/</a:t>
            </a:r>
            <a:r>
              <a:rPr lang="en-US" sz="1400" dirty="0" err="1" smtClean="0">
                <a:solidFill>
                  <a:srgbClr val="008000"/>
                </a:solidFill>
              </a:rPr>
              <a:t>Rosswog</a:t>
            </a:r>
            <a:r>
              <a:rPr lang="en-US" sz="1400" dirty="0" smtClean="0">
                <a:solidFill>
                  <a:srgbClr val="008000"/>
                </a:solidFill>
              </a:rPr>
              <a:t>/Press</a:t>
            </a:r>
            <a:endParaRPr lang="en-US" sz="1400" dirty="0">
              <a:solidFill>
                <a:srgbClr val="008000"/>
              </a:solidFill>
            </a:endParaRPr>
          </a:p>
        </p:txBody>
      </p:sp>
      <p:pic>
        <p:nvPicPr>
          <p:cNvPr id="78" name="Picture 7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305020" y="13502797"/>
            <a:ext cx="2253521" cy="1501878"/>
          </a:xfrm>
          <a:prstGeom prst="rect">
            <a:avLst/>
          </a:prstGeom>
        </p:spPr>
      </p:pic>
      <p:pic>
        <p:nvPicPr>
          <p:cNvPr id="79" name="Picture 78"/>
          <p:cNvPicPr>
            <a:picLocks noChangeAspect="1"/>
          </p:cNvPicPr>
          <p:nvPr/>
        </p:nvPicPr>
        <p:blipFill>
          <a:blip r:embed="rId14"/>
          <a:stretch>
            <a:fillRect/>
          </a:stretch>
        </p:blipFill>
        <p:spPr>
          <a:xfrm>
            <a:off x="21945391" y="10656531"/>
            <a:ext cx="1821057" cy="2395896"/>
          </a:xfrm>
          <a:prstGeom prst="rect">
            <a:avLst/>
          </a:prstGeom>
        </p:spPr>
      </p:pic>
      <p:sp>
        <p:nvSpPr>
          <p:cNvPr id="82" name="TextBox 81"/>
          <p:cNvSpPr txBox="1"/>
          <p:nvPr/>
        </p:nvSpPr>
        <p:spPr>
          <a:xfrm>
            <a:off x="1164261" y="14681630"/>
            <a:ext cx="5579439" cy="615553"/>
          </a:xfrm>
          <a:prstGeom prst="rect">
            <a:avLst/>
          </a:prstGeom>
          <a:noFill/>
        </p:spPr>
        <p:txBody>
          <a:bodyPr wrap="square" rtlCol="0">
            <a:spAutoFit/>
          </a:bodyPr>
          <a:lstStyle/>
          <a:p>
            <a:pPr>
              <a:lnSpc>
                <a:spcPct val="85000"/>
              </a:lnSpc>
            </a:pPr>
            <a:r>
              <a:rPr lang="en-US" sz="2000" dirty="0" smtClean="0">
                <a:solidFill>
                  <a:srgbClr val="800000"/>
                </a:solidFill>
              </a:rPr>
              <a:t>Spectrograms and reconstructed signals (inferred </a:t>
            </a:r>
            <a:br>
              <a:rPr lang="en-US" sz="2000" dirty="0" smtClean="0">
                <a:solidFill>
                  <a:srgbClr val="800000"/>
                </a:solidFill>
              </a:rPr>
            </a:br>
            <a:r>
              <a:rPr lang="en-US" sz="2000" dirty="0" smtClean="0">
                <a:solidFill>
                  <a:srgbClr val="800000"/>
                </a:solidFill>
              </a:rPr>
              <a:t>from strain data, whitened) for the 10 BBH mergers</a:t>
            </a:r>
            <a:endParaRPr lang="en-US" sz="2000" dirty="0">
              <a:solidFill>
                <a:srgbClr val="800000"/>
              </a:solidFill>
            </a:endParaRPr>
          </a:p>
        </p:txBody>
      </p:sp>
      <p:pic>
        <p:nvPicPr>
          <p:cNvPr id="2" name="Pictur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60918" y="10935222"/>
            <a:ext cx="4403290" cy="2752056"/>
          </a:xfrm>
          <a:prstGeom prst="rect">
            <a:avLst/>
          </a:prstGeom>
        </p:spPr>
      </p:pic>
      <p:sp>
        <p:nvSpPr>
          <p:cNvPr id="83" name="TextBox 82"/>
          <p:cNvSpPr txBox="1"/>
          <p:nvPr/>
        </p:nvSpPr>
        <p:spPr>
          <a:xfrm>
            <a:off x="9462982" y="12194188"/>
            <a:ext cx="1769042" cy="1027974"/>
          </a:xfrm>
          <a:prstGeom prst="rect">
            <a:avLst/>
          </a:prstGeom>
          <a:noFill/>
        </p:spPr>
        <p:txBody>
          <a:bodyPr wrap="square" rtlCol="0">
            <a:spAutoFit/>
          </a:bodyPr>
          <a:lstStyle/>
          <a:p>
            <a:pPr>
              <a:lnSpc>
                <a:spcPct val="80000"/>
              </a:lnSpc>
            </a:pPr>
            <a:r>
              <a:rPr lang="en-US" sz="2000" dirty="0" smtClean="0">
                <a:solidFill>
                  <a:srgbClr val="800000"/>
                </a:solidFill>
              </a:rPr>
              <a:t>Chirp mass </a:t>
            </a:r>
            <a:br>
              <a:rPr lang="en-US" sz="2000" dirty="0" smtClean="0">
                <a:solidFill>
                  <a:srgbClr val="800000"/>
                </a:solidFill>
              </a:rPr>
            </a:br>
            <a:r>
              <a:rPr lang="en-US" sz="1600" dirty="0" smtClean="0">
                <a:solidFill>
                  <a:srgbClr val="800000"/>
                </a:solidFill>
              </a:rPr>
              <a:t>(in source frame) </a:t>
            </a:r>
            <a:r>
              <a:rPr lang="en-US" sz="2000" dirty="0" smtClean="0">
                <a:solidFill>
                  <a:srgbClr val="800000"/>
                </a:solidFill>
              </a:rPr>
              <a:t>vs. luminosity distance</a:t>
            </a:r>
            <a:endParaRPr lang="en-US" sz="2000" dirty="0">
              <a:solidFill>
                <a:srgbClr val="800000"/>
              </a:solidFill>
            </a:endParaRPr>
          </a:p>
        </p:txBody>
      </p:sp>
      <p:pic>
        <p:nvPicPr>
          <p:cNvPr id="17" name="Picture 16"/>
          <p:cNvPicPr>
            <a:picLocks noChangeAspect="1"/>
          </p:cNvPicPr>
          <p:nvPr/>
        </p:nvPicPr>
        <p:blipFill>
          <a:blip r:embed="rId16"/>
          <a:stretch>
            <a:fillRect/>
          </a:stretch>
        </p:blipFill>
        <p:spPr>
          <a:xfrm>
            <a:off x="7517401" y="9233147"/>
            <a:ext cx="436556" cy="159600"/>
          </a:xfrm>
          <a:prstGeom prst="rect">
            <a:avLst/>
          </a:prstGeom>
        </p:spPr>
      </p:pic>
      <p:pic>
        <p:nvPicPr>
          <p:cNvPr id="20" name="Picture 19"/>
          <p:cNvPicPr>
            <a:picLocks noChangeAspect="1"/>
          </p:cNvPicPr>
          <p:nvPr/>
        </p:nvPicPr>
        <p:blipFill>
          <a:blip r:embed="rId17"/>
          <a:stretch>
            <a:fillRect/>
          </a:stretch>
        </p:blipFill>
        <p:spPr>
          <a:xfrm>
            <a:off x="7523011" y="8438614"/>
            <a:ext cx="402975" cy="151200"/>
          </a:xfrm>
          <a:prstGeom prst="rect">
            <a:avLst/>
          </a:prstGeom>
        </p:spPr>
      </p:pic>
      <p:pic>
        <p:nvPicPr>
          <p:cNvPr id="32" name="Picture 31"/>
          <p:cNvPicPr>
            <a:picLocks noChangeAspect="1"/>
          </p:cNvPicPr>
          <p:nvPr/>
        </p:nvPicPr>
        <p:blipFill>
          <a:blip r:embed="rId18"/>
          <a:stretch>
            <a:fillRect/>
          </a:stretch>
        </p:blipFill>
        <p:spPr>
          <a:xfrm>
            <a:off x="7517440" y="8045938"/>
            <a:ext cx="436556" cy="126000"/>
          </a:xfrm>
          <a:prstGeom prst="rect">
            <a:avLst/>
          </a:prstGeom>
        </p:spPr>
      </p:pic>
      <p:pic>
        <p:nvPicPr>
          <p:cNvPr id="67" name="Picture 66"/>
          <p:cNvPicPr>
            <a:picLocks noChangeAspect="1"/>
          </p:cNvPicPr>
          <p:nvPr/>
        </p:nvPicPr>
        <p:blipFill>
          <a:blip r:embed="rId19"/>
          <a:stretch>
            <a:fillRect/>
          </a:stretch>
        </p:blipFill>
        <p:spPr>
          <a:xfrm>
            <a:off x="7534095" y="7841200"/>
            <a:ext cx="402975" cy="142800"/>
          </a:xfrm>
          <a:prstGeom prst="rect">
            <a:avLst/>
          </a:prstGeom>
        </p:spPr>
      </p:pic>
      <p:pic>
        <p:nvPicPr>
          <p:cNvPr id="84" name="Picture 83"/>
          <p:cNvPicPr>
            <a:picLocks noChangeAspect="1"/>
          </p:cNvPicPr>
          <p:nvPr/>
        </p:nvPicPr>
        <p:blipFill>
          <a:blip r:embed="rId20"/>
          <a:stretch>
            <a:fillRect/>
          </a:stretch>
        </p:blipFill>
        <p:spPr>
          <a:xfrm>
            <a:off x="7503387" y="8233208"/>
            <a:ext cx="470138" cy="168000"/>
          </a:xfrm>
          <a:prstGeom prst="rect">
            <a:avLst/>
          </a:prstGeom>
        </p:spPr>
      </p:pic>
      <p:pic>
        <p:nvPicPr>
          <p:cNvPr id="85" name="Picture 84"/>
          <p:cNvPicPr>
            <a:picLocks noChangeAspect="1"/>
          </p:cNvPicPr>
          <p:nvPr/>
        </p:nvPicPr>
        <p:blipFill>
          <a:blip r:embed="rId21"/>
          <a:stretch>
            <a:fillRect/>
          </a:stretch>
        </p:blipFill>
        <p:spPr>
          <a:xfrm>
            <a:off x="7506220" y="9042746"/>
            <a:ext cx="470138" cy="142800"/>
          </a:xfrm>
          <a:prstGeom prst="rect">
            <a:avLst/>
          </a:prstGeom>
        </p:spPr>
      </p:pic>
      <p:pic>
        <p:nvPicPr>
          <p:cNvPr id="86" name="Picture 85"/>
          <p:cNvPicPr>
            <a:picLocks noChangeAspect="1"/>
          </p:cNvPicPr>
          <p:nvPr/>
        </p:nvPicPr>
        <p:blipFill>
          <a:blip r:embed="rId22"/>
          <a:stretch>
            <a:fillRect/>
          </a:stretch>
        </p:blipFill>
        <p:spPr>
          <a:xfrm>
            <a:off x="7511791" y="8841853"/>
            <a:ext cx="470138" cy="142800"/>
          </a:xfrm>
          <a:prstGeom prst="rect">
            <a:avLst/>
          </a:prstGeom>
        </p:spPr>
      </p:pic>
      <p:pic>
        <p:nvPicPr>
          <p:cNvPr id="87" name="Picture 86"/>
          <p:cNvPicPr>
            <a:picLocks noChangeAspect="1"/>
          </p:cNvPicPr>
          <p:nvPr/>
        </p:nvPicPr>
        <p:blipFill>
          <a:blip r:embed="rId23"/>
          <a:stretch>
            <a:fillRect/>
          </a:stretch>
        </p:blipFill>
        <p:spPr>
          <a:xfrm>
            <a:off x="7539801" y="9437585"/>
            <a:ext cx="402975" cy="159600"/>
          </a:xfrm>
          <a:prstGeom prst="rect">
            <a:avLst/>
          </a:prstGeom>
        </p:spPr>
      </p:pic>
      <p:pic>
        <p:nvPicPr>
          <p:cNvPr id="88" name="Picture 87"/>
          <p:cNvPicPr>
            <a:picLocks noChangeAspect="1"/>
          </p:cNvPicPr>
          <p:nvPr/>
        </p:nvPicPr>
        <p:blipFill>
          <a:blip r:embed="rId24"/>
          <a:stretch>
            <a:fillRect/>
          </a:stretch>
        </p:blipFill>
        <p:spPr>
          <a:xfrm>
            <a:off x="7514568" y="7633328"/>
            <a:ext cx="436556" cy="142800"/>
          </a:xfrm>
          <a:prstGeom prst="rect">
            <a:avLst/>
          </a:prstGeom>
        </p:spPr>
      </p:pic>
      <p:pic>
        <p:nvPicPr>
          <p:cNvPr id="89" name="Picture 88"/>
          <p:cNvPicPr>
            <a:picLocks noChangeAspect="1"/>
          </p:cNvPicPr>
          <p:nvPr/>
        </p:nvPicPr>
        <p:blipFill>
          <a:blip r:embed="rId25"/>
          <a:stretch>
            <a:fillRect/>
          </a:stretch>
        </p:blipFill>
        <p:spPr>
          <a:xfrm>
            <a:off x="7545410" y="9646523"/>
            <a:ext cx="402975" cy="151200"/>
          </a:xfrm>
          <a:prstGeom prst="rect">
            <a:avLst/>
          </a:prstGeom>
        </p:spPr>
      </p:pic>
      <p:pic>
        <p:nvPicPr>
          <p:cNvPr id="90" name="Picture 89"/>
          <p:cNvPicPr>
            <a:picLocks noChangeAspect="1"/>
          </p:cNvPicPr>
          <p:nvPr/>
        </p:nvPicPr>
        <p:blipFill>
          <a:blip r:embed="rId26"/>
          <a:stretch>
            <a:fillRect/>
          </a:stretch>
        </p:blipFill>
        <p:spPr>
          <a:xfrm>
            <a:off x="7514444" y="8638303"/>
            <a:ext cx="436556" cy="151200"/>
          </a:xfrm>
          <a:prstGeom prst="rect">
            <a:avLst/>
          </a:prstGeom>
        </p:spPr>
      </p:pic>
      <p:sp>
        <p:nvSpPr>
          <p:cNvPr id="93" name="TextBox 92"/>
          <p:cNvSpPr txBox="1"/>
          <p:nvPr/>
        </p:nvSpPr>
        <p:spPr>
          <a:xfrm>
            <a:off x="12128807" y="10706221"/>
            <a:ext cx="3309938" cy="344710"/>
          </a:xfrm>
          <a:prstGeom prst="rect">
            <a:avLst/>
          </a:prstGeom>
          <a:noFill/>
        </p:spPr>
        <p:txBody>
          <a:bodyPr wrap="square" rtlCol="0">
            <a:spAutoFit/>
          </a:bodyPr>
          <a:lstStyle/>
          <a:p>
            <a:pPr>
              <a:lnSpc>
                <a:spcPct val="80000"/>
              </a:lnSpc>
            </a:pPr>
            <a:r>
              <a:rPr lang="en-US" sz="2000" dirty="0" smtClean="0">
                <a:solidFill>
                  <a:srgbClr val="800000"/>
                </a:solidFill>
              </a:rPr>
              <a:t>Inferred merger rate density</a:t>
            </a:r>
            <a:endParaRPr lang="en-US" sz="2000" dirty="0">
              <a:solidFill>
                <a:srgbClr val="800000"/>
              </a:solidFill>
            </a:endParaRPr>
          </a:p>
        </p:txBody>
      </p:sp>
      <p:sp>
        <p:nvSpPr>
          <p:cNvPr id="94" name="TextBox 93"/>
          <p:cNvSpPr txBox="1"/>
          <p:nvPr/>
        </p:nvSpPr>
        <p:spPr>
          <a:xfrm>
            <a:off x="12352096" y="11013760"/>
            <a:ext cx="3309938" cy="344710"/>
          </a:xfrm>
          <a:prstGeom prst="rect">
            <a:avLst/>
          </a:prstGeom>
          <a:noFill/>
        </p:spPr>
        <p:txBody>
          <a:bodyPr wrap="square" rtlCol="0">
            <a:spAutoFit/>
          </a:bodyPr>
          <a:lstStyle/>
          <a:p>
            <a:pPr>
              <a:lnSpc>
                <a:spcPct val="80000"/>
              </a:lnSpc>
            </a:pPr>
            <a:r>
              <a:rPr lang="en-US" sz="2000" dirty="0">
                <a:solidFill>
                  <a:srgbClr val="800000"/>
                </a:solidFill>
              </a:rPr>
              <a:t>v</a:t>
            </a:r>
            <a:r>
              <a:rPr lang="en-US" sz="2000" dirty="0" smtClean="0">
                <a:solidFill>
                  <a:srgbClr val="800000"/>
                </a:solidFill>
              </a:rPr>
              <a:t>s. mass of heavier BH </a:t>
            </a:r>
            <a:endParaRPr lang="en-US" sz="2000" dirty="0">
              <a:solidFill>
                <a:srgbClr val="800000"/>
              </a:solidFill>
            </a:endParaRPr>
          </a:p>
        </p:txBody>
      </p:sp>
      <p:sp>
        <p:nvSpPr>
          <p:cNvPr id="95" name="TextBox 94"/>
          <p:cNvSpPr txBox="1"/>
          <p:nvPr/>
        </p:nvSpPr>
        <p:spPr>
          <a:xfrm>
            <a:off x="12352096" y="12342914"/>
            <a:ext cx="3309938" cy="344710"/>
          </a:xfrm>
          <a:prstGeom prst="rect">
            <a:avLst/>
          </a:prstGeom>
          <a:noFill/>
        </p:spPr>
        <p:txBody>
          <a:bodyPr wrap="square" rtlCol="0">
            <a:spAutoFit/>
          </a:bodyPr>
          <a:lstStyle/>
          <a:p>
            <a:pPr>
              <a:lnSpc>
                <a:spcPct val="80000"/>
              </a:lnSpc>
            </a:pPr>
            <a:r>
              <a:rPr lang="en-US" sz="2000" dirty="0">
                <a:solidFill>
                  <a:srgbClr val="800000"/>
                </a:solidFill>
              </a:rPr>
              <a:t>v</a:t>
            </a:r>
            <a:r>
              <a:rPr lang="en-US" sz="2000" dirty="0" smtClean="0">
                <a:solidFill>
                  <a:srgbClr val="800000"/>
                </a:solidFill>
              </a:rPr>
              <a:t>s. mass ratio</a:t>
            </a:r>
            <a:endParaRPr lang="en-US" sz="2000" dirty="0">
              <a:solidFill>
                <a:srgbClr val="800000"/>
              </a:solidFill>
            </a:endParaRPr>
          </a:p>
        </p:txBody>
      </p:sp>
      <p:sp>
        <p:nvSpPr>
          <p:cNvPr id="96" name="TextBox 95"/>
          <p:cNvSpPr txBox="1"/>
          <p:nvPr/>
        </p:nvSpPr>
        <p:spPr>
          <a:xfrm>
            <a:off x="13949917" y="13145504"/>
            <a:ext cx="1924924" cy="294183"/>
          </a:xfrm>
          <a:prstGeom prst="rect">
            <a:avLst/>
          </a:prstGeom>
          <a:noFill/>
        </p:spPr>
        <p:txBody>
          <a:bodyPr wrap="square" rtlCol="0">
            <a:spAutoFit/>
          </a:bodyPr>
          <a:lstStyle/>
          <a:p>
            <a:pPr>
              <a:lnSpc>
                <a:spcPct val="80000"/>
              </a:lnSpc>
            </a:pPr>
            <a:r>
              <a:rPr lang="en-US" sz="1600" dirty="0" smtClean="0">
                <a:solidFill>
                  <a:srgbClr val="800000"/>
                </a:solidFill>
              </a:rPr>
              <a:t>(3 different models)</a:t>
            </a:r>
            <a:endParaRPr lang="en-US" sz="1600" dirty="0">
              <a:solidFill>
                <a:srgbClr val="800000"/>
              </a:solidFill>
            </a:endParaRPr>
          </a:p>
        </p:txBody>
      </p:sp>
      <p:sp>
        <p:nvSpPr>
          <p:cNvPr id="97" name="Rectangle 96"/>
          <p:cNvSpPr/>
          <p:nvPr/>
        </p:nvSpPr>
        <p:spPr>
          <a:xfrm>
            <a:off x="7331049" y="13903809"/>
            <a:ext cx="8543792" cy="1501950"/>
          </a:xfrm>
          <a:prstGeom prst="rect">
            <a:avLst/>
          </a:prstGeom>
        </p:spPr>
        <p:txBody>
          <a:bodyPr wrap="square">
            <a:spAutoFit/>
          </a:bodyPr>
          <a:lstStyle/>
          <a:p>
            <a:pPr marL="342900" lvl="0" indent="-342900" defTabSz="914400">
              <a:lnSpc>
                <a:spcPct val="85000"/>
              </a:lnSpc>
              <a:spcBef>
                <a:spcPts val="1200"/>
              </a:spcBef>
              <a:buFont typeface="Wingdings" panose="05000000000000000000" pitchFamily="2" charset="2"/>
              <a:buChar char="è"/>
            </a:pPr>
            <a:r>
              <a:rPr lang="en-US" sz="2400" dirty="0" smtClean="0">
                <a:latin typeface="Calibri" panose="020F0502020204030204" pitchFamily="34" charset="0"/>
                <a:cs typeface="Calibri" panose="020F0502020204030204" pitchFamily="34" charset="0"/>
                <a:sym typeface="Wingdings" panose="05000000000000000000" pitchFamily="2" charset="2"/>
              </a:rPr>
              <a:t> Enables inferences about the BBH merger rate and distribution of progenitor system parameters  </a:t>
            </a:r>
            <a:r>
              <a:rPr lang="en-US" sz="2000" i="1" dirty="0" smtClean="0">
                <a:solidFill>
                  <a:srgbClr val="008000"/>
                </a:solidFill>
                <a:latin typeface="Calibri" panose="020F0502020204030204" pitchFamily="34" charset="0"/>
                <a:cs typeface="Calibri" panose="020F0502020204030204" pitchFamily="34" charset="0"/>
              </a:rPr>
              <a:t>[Abbott+, </a:t>
            </a:r>
            <a:r>
              <a:rPr lang="en-US" sz="2000" i="1" dirty="0" err="1" smtClean="0">
                <a:solidFill>
                  <a:srgbClr val="008000"/>
                </a:solidFill>
                <a:latin typeface="Calibri" panose="020F0502020204030204" pitchFamily="34" charset="0"/>
                <a:cs typeface="Calibri" panose="020F0502020204030204" pitchFamily="34" charset="0"/>
              </a:rPr>
              <a:t>ApJL</a:t>
            </a:r>
            <a:r>
              <a:rPr lang="en-US" sz="2000" i="1" dirty="0" smtClean="0">
                <a:solidFill>
                  <a:srgbClr val="008000"/>
                </a:solidFill>
                <a:latin typeface="Calibri" panose="020F0502020204030204" pitchFamily="34" charset="0"/>
                <a:cs typeface="Calibri" panose="020F0502020204030204" pitchFamily="34" charset="0"/>
              </a:rPr>
              <a:t> 882, L24]</a:t>
            </a:r>
            <a:r>
              <a:rPr lang="en-US" sz="2400" dirty="0" smtClean="0">
                <a:latin typeface="Calibri" panose="020F0502020204030204" pitchFamily="34" charset="0"/>
                <a:cs typeface="Calibri" panose="020F0502020204030204" pitchFamily="34" charset="0"/>
                <a:sym typeface="Wingdings" panose="05000000000000000000" pitchFamily="2" charset="2"/>
              </a:rPr>
              <a:t>  </a:t>
            </a:r>
          </a:p>
          <a:p>
            <a:pPr marL="342900" lvl="0" indent="-342900" defTabSz="914400">
              <a:lnSpc>
                <a:spcPct val="85000"/>
              </a:lnSpc>
              <a:spcBef>
                <a:spcPts val="1200"/>
              </a:spcBef>
              <a:buFont typeface="Wingdings" panose="05000000000000000000" pitchFamily="2" charset="2"/>
              <a:buChar char="è"/>
            </a:pPr>
            <a:r>
              <a:rPr lang="en-US" sz="2400" dirty="0" smtClean="0">
                <a:latin typeface="Calibri" panose="020F0502020204030204" pitchFamily="34" charset="0"/>
                <a:cs typeface="Calibri" panose="020F0502020204030204" pitchFamily="34" charset="0"/>
                <a:sym typeface="Wingdings" panose="05000000000000000000" pitchFamily="2" charset="2"/>
              </a:rPr>
              <a:t> Additional events/candidates with lower significance have been reported by other groups and in the GWTC-1 catalog paper</a:t>
            </a:r>
          </a:p>
        </p:txBody>
      </p:sp>
      <mc:AlternateContent xmlns:mc="http://schemas.openxmlformats.org/markup-compatibility/2006" xmlns:a14="http://schemas.microsoft.com/office/drawing/2010/main">
        <mc:Choice Requires="a14">
          <p:sp>
            <p:nvSpPr>
              <p:cNvPr id="22" name="Rectangle 21"/>
              <p:cNvSpPr/>
              <p:nvPr/>
            </p:nvSpPr>
            <p:spPr>
              <a:xfrm>
                <a:off x="17011808" y="4674521"/>
                <a:ext cx="12837064" cy="3721019"/>
              </a:xfrm>
              <a:prstGeom prst="rect">
                <a:avLst/>
              </a:prstGeom>
            </p:spPr>
            <p:txBody>
              <a:bodyPr wrap="square">
                <a:spAutoFit/>
              </a:bodyPr>
              <a:lstStyle/>
              <a:p>
                <a:pPr lvl="0" defTabSz="914400"/>
                <a:r>
                  <a:rPr lang="en-US" sz="4800" dirty="0" smtClean="0">
                    <a:solidFill>
                      <a:srgbClr val="0000FF"/>
                    </a:solidFill>
                    <a:latin typeface="Trebuchet MS" panose="020B0603020202020204" pitchFamily="34" charset="0"/>
                  </a:rPr>
                  <a:t>GW170817: Multi-Messenger Breakthrough!</a:t>
                </a:r>
              </a:p>
              <a:p>
                <a:pPr lvl="0" defTabSz="914400">
                  <a:lnSpc>
                    <a:spcPct val="90000"/>
                  </a:lnSpc>
                  <a:spcBef>
                    <a:spcPts val="1800"/>
                  </a:spcBef>
                </a:pPr>
                <a:r>
                  <a:rPr lang="en-US" sz="2800" dirty="0" smtClean="0">
                    <a:solidFill>
                      <a:prstClr val="black"/>
                    </a:solidFill>
                    <a:latin typeface="Calibri" panose="020F0502020204030204" pitchFamily="34" charset="0"/>
                    <a:cs typeface="Calibri" panose="020F0502020204030204" pitchFamily="34" charset="0"/>
                  </a:rPr>
                  <a:t>The BNS merger “chirp” was very strong in the gravitational-wave (GW) data and was accompanied by a short GRB detected by </a:t>
                </a:r>
                <a:r>
                  <a:rPr lang="en-US" sz="2800" i="1" dirty="0" smtClean="0">
                    <a:solidFill>
                      <a:prstClr val="black"/>
                    </a:solidFill>
                    <a:latin typeface="Calibri" panose="020F0502020204030204" pitchFamily="34" charset="0"/>
                    <a:cs typeface="Calibri" panose="020F0502020204030204" pitchFamily="34" charset="0"/>
                  </a:rPr>
                  <a:t>Fermi</a:t>
                </a:r>
                <a:r>
                  <a:rPr lang="en-US" sz="2800" dirty="0" smtClean="0">
                    <a:solidFill>
                      <a:prstClr val="black"/>
                    </a:solidFill>
                    <a:latin typeface="Calibri" panose="020F0502020204030204" pitchFamily="34" charset="0"/>
                    <a:cs typeface="Calibri" panose="020F0502020204030204" pitchFamily="34" charset="0"/>
                  </a:rPr>
                  <a:t>/GBM and INTEGRAL/SPI-ACS. </a:t>
                </a:r>
                <a:br>
                  <a:rPr lang="en-US" sz="2800" dirty="0" smtClean="0">
                    <a:solidFill>
                      <a:prstClr val="black"/>
                    </a:solidFill>
                    <a:latin typeface="Calibri" panose="020F0502020204030204" pitchFamily="34" charset="0"/>
                    <a:cs typeface="Calibri" panose="020F0502020204030204" pitchFamily="34" charset="0"/>
                  </a:rPr>
                </a:br>
                <a:r>
                  <a:rPr lang="en-US" sz="2800" dirty="0" smtClean="0">
                    <a:solidFill>
                      <a:prstClr val="black"/>
                    </a:solidFill>
                    <a:latin typeface="Calibri" panose="020F0502020204030204" pitchFamily="34" charset="0"/>
                    <a:cs typeface="Calibri" panose="020F0502020204030204" pitchFamily="34" charset="0"/>
                  </a:rPr>
                  <a:t>An optical counterpart was found in the galaxy NGC 4993 and studied intensely at all wavelengths, tracing out a </a:t>
                </a:r>
                <a:r>
                  <a:rPr lang="en-US" sz="2800" dirty="0" err="1" smtClean="0">
                    <a:solidFill>
                      <a:prstClr val="black"/>
                    </a:solidFill>
                    <a:latin typeface="Calibri" panose="020F0502020204030204" pitchFamily="34" charset="0"/>
                    <a:cs typeface="Calibri" panose="020F0502020204030204" pitchFamily="34" charset="0"/>
                  </a:rPr>
                  <a:t>kilonova</a:t>
                </a:r>
                <a:r>
                  <a:rPr lang="en-US" sz="2800" dirty="0" smtClean="0">
                    <a:solidFill>
                      <a:prstClr val="black"/>
                    </a:solidFill>
                    <a:latin typeface="Calibri" panose="020F0502020204030204" pitchFamily="34" charset="0"/>
                    <a:cs typeface="Calibri" panose="020F0502020204030204" pitchFamily="34" charset="0"/>
                  </a:rPr>
                  <a:t> light curve which was visible for weeks </a:t>
                </a:r>
                <a:r>
                  <a:rPr lang="en-US" sz="2400" i="1" dirty="0" smtClean="0">
                    <a:solidFill>
                      <a:srgbClr val="008000"/>
                    </a:solidFill>
                    <a:latin typeface="Calibri" panose="020F0502020204030204" pitchFamily="34" charset="0"/>
                    <a:cs typeface="Calibri" panose="020F0502020204030204" pitchFamily="34" charset="0"/>
                  </a:rPr>
                  <a:t>[e.g. see </a:t>
                </a:r>
                <a:r>
                  <a:rPr lang="en-US" sz="2400" i="1" dirty="0" err="1" smtClean="0">
                    <a:solidFill>
                      <a:srgbClr val="008000"/>
                    </a:solidFill>
                    <a:latin typeface="Calibri" panose="020F0502020204030204" pitchFamily="34" charset="0"/>
                    <a:cs typeface="Calibri" panose="020F0502020204030204" pitchFamily="34" charset="0"/>
                  </a:rPr>
                  <a:t>Villar</a:t>
                </a:r>
                <a:r>
                  <a:rPr lang="en-US" sz="2400" i="1" dirty="0" smtClean="0">
                    <a:solidFill>
                      <a:srgbClr val="008000"/>
                    </a:solidFill>
                    <a:latin typeface="Calibri" panose="020F0502020204030204" pitchFamily="34" charset="0"/>
                    <a:cs typeface="Calibri" panose="020F0502020204030204" pitchFamily="34" charset="0"/>
                  </a:rPr>
                  <a:t>+, </a:t>
                </a:r>
                <a:r>
                  <a:rPr lang="en-US" sz="2400" i="1" dirty="0" err="1" smtClean="0">
                    <a:solidFill>
                      <a:srgbClr val="008000"/>
                    </a:solidFill>
                    <a:latin typeface="Calibri" panose="020F0502020204030204" pitchFamily="34" charset="0"/>
                    <a:cs typeface="Calibri" panose="020F0502020204030204" pitchFamily="34" charset="0"/>
                  </a:rPr>
                  <a:t>ApJL</a:t>
                </a:r>
                <a:r>
                  <a:rPr lang="en-US" sz="2400" i="1" dirty="0" smtClean="0">
                    <a:solidFill>
                      <a:srgbClr val="008000"/>
                    </a:solidFill>
                    <a:latin typeface="Calibri" panose="020F0502020204030204" pitchFamily="34" charset="0"/>
                    <a:cs typeface="Calibri" panose="020F0502020204030204" pitchFamily="34" charset="0"/>
                  </a:rPr>
                  <a:t> 851, L21]</a:t>
                </a:r>
                <a:r>
                  <a:rPr lang="en-US" sz="2800" dirty="0" smtClean="0">
                    <a:solidFill>
                      <a:prstClr val="black"/>
                    </a:solidFill>
                    <a:latin typeface="Calibri" panose="020F0502020204030204" pitchFamily="34" charset="0"/>
                    <a:cs typeface="Calibri" panose="020F0502020204030204" pitchFamily="34" charset="0"/>
                  </a:rPr>
                  <a:t> plus X-ray and radio afterglow emission which peaked after </a:t>
                </a:r>
                <a14:m>
                  <m:oMath xmlns:m="http://schemas.openxmlformats.org/officeDocument/2006/math">
                    <m:r>
                      <a:rPr lang="en-US" sz="2800" i="1" dirty="0" smtClean="0">
                        <a:solidFill>
                          <a:prstClr val="black"/>
                        </a:solidFill>
                        <a:latin typeface="Cambria Math" panose="02040503050406030204" pitchFamily="18" charset="0"/>
                        <a:cs typeface="Calibri" panose="020F0502020204030204" pitchFamily="34" charset="0"/>
                      </a:rPr>
                      <m:t>~100</m:t>
                    </m:r>
                  </m:oMath>
                </a14:m>
                <a:r>
                  <a:rPr lang="en-US" sz="2800" dirty="0" smtClean="0">
                    <a:solidFill>
                      <a:prstClr val="black"/>
                    </a:solidFill>
                    <a:latin typeface="Calibri" panose="020F0502020204030204" pitchFamily="34" charset="0"/>
                    <a:cs typeface="Calibri" panose="020F0502020204030204" pitchFamily="34" charset="0"/>
                  </a:rPr>
                  <a:t> days and was detectable for over a year. </a:t>
                </a:r>
                <a:r>
                  <a:rPr lang="en-US" sz="2400" i="1" dirty="0" smtClean="0">
                    <a:solidFill>
                      <a:srgbClr val="008000"/>
                    </a:solidFill>
                    <a:latin typeface="Calibri" panose="020F0502020204030204" pitchFamily="34" charset="0"/>
                    <a:cs typeface="Calibri" panose="020F0502020204030204" pitchFamily="34" charset="0"/>
                  </a:rPr>
                  <a:t>[e.g. see </a:t>
                </a:r>
                <a:r>
                  <a:rPr lang="en-US" sz="2400" i="1" dirty="0" err="1" smtClean="0">
                    <a:solidFill>
                      <a:srgbClr val="008000"/>
                    </a:solidFill>
                    <a:latin typeface="Calibri" panose="020F0502020204030204" pitchFamily="34" charset="0"/>
                    <a:cs typeface="Calibri" panose="020F0502020204030204" pitchFamily="34" charset="0"/>
                  </a:rPr>
                  <a:t>Troja</a:t>
                </a:r>
                <a:r>
                  <a:rPr lang="en-US" sz="2400" i="1" dirty="0" smtClean="0">
                    <a:solidFill>
                      <a:srgbClr val="008000"/>
                    </a:solidFill>
                    <a:latin typeface="Calibri" panose="020F0502020204030204" pitchFamily="34" charset="0"/>
                    <a:cs typeface="Calibri" panose="020F0502020204030204" pitchFamily="34" charset="0"/>
                  </a:rPr>
                  <a:t>+, MNRAS 489, 1919 and </a:t>
                </a:r>
                <a:r>
                  <a:rPr lang="en-US" sz="2400" i="1" dirty="0" err="1" smtClean="0">
                    <a:solidFill>
                      <a:srgbClr val="008000"/>
                    </a:solidFill>
                    <a:latin typeface="Calibri" panose="020F0502020204030204" pitchFamily="34" charset="0"/>
                    <a:cs typeface="Calibri" panose="020F0502020204030204" pitchFamily="34" charset="0"/>
                  </a:rPr>
                  <a:t>Hajela</a:t>
                </a:r>
                <a:r>
                  <a:rPr lang="en-US" sz="2400" i="1" dirty="0" smtClean="0">
                    <a:solidFill>
                      <a:srgbClr val="008000"/>
                    </a:solidFill>
                    <a:latin typeface="Calibri" panose="020F0502020204030204" pitchFamily="34" charset="0"/>
                    <a:cs typeface="Calibri" panose="020F0502020204030204" pitchFamily="34" charset="0"/>
                  </a:rPr>
                  <a:t>+, arXiv:1909.06393]</a:t>
                </a:r>
                <a:endParaRPr lang="en-US" sz="5400" i="1" dirty="0">
                  <a:solidFill>
                    <a:srgbClr val="008000"/>
                  </a:solidFill>
                  <a:latin typeface="Trebuchet MS" panose="020B0603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7011808" y="4674521"/>
                <a:ext cx="12837064" cy="3721019"/>
              </a:xfrm>
              <a:prstGeom prst="rect">
                <a:avLst/>
              </a:prstGeom>
              <a:blipFill>
                <a:blip r:embed="rId27"/>
                <a:stretch>
                  <a:fillRect l="-2185" t="-3770" b="-29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Rectangle 99"/>
              <p:cNvSpPr/>
              <p:nvPr/>
            </p:nvSpPr>
            <p:spPr>
              <a:xfrm>
                <a:off x="17011806" y="10187957"/>
                <a:ext cx="7143520" cy="6564554"/>
              </a:xfrm>
              <a:prstGeom prst="rect">
                <a:avLst/>
              </a:prstGeom>
            </p:spPr>
            <p:txBody>
              <a:bodyPr wrap="square">
                <a:spAutoFit/>
              </a:bodyPr>
              <a:lstStyle/>
              <a:p>
                <a:pPr lvl="0" defTabSz="914400">
                  <a:lnSpc>
                    <a:spcPct val="85000"/>
                  </a:lnSpc>
                  <a:spcBef>
                    <a:spcPts val="1200"/>
                  </a:spcBef>
                </a:pPr>
                <a:r>
                  <a:rPr lang="en-US" sz="2400" i="1" dirty="0" smtClean="0">
                    <a:solidFill>
                      <a:srgbClr val="008000"/>
                    </a:solidFill>
                    <a:latin typeface="Calibri" panose="020F0502020204030204" pitchFamily="34" charset="0"/>
                    <a:cs typeface="Calibri" panose="020F0502020204030204" pitchFamily="34" charset="0"/>
                  </a:rPr>
                  <a:t>[Abbott+, PRL 119, 161101; </a:t>
                </a:r>
                <a:r>
                  <a:rPr lang="en-US" sz="2400" i="1" dirty="0" err="1" smtClean="0">
                    <a:solidFill>
                      <a:srgbClr val="008000"/>
                    </a:solidFill>
                    <a:latin typeface="Calibri" panose="020F0502020204030204" pitchFamily="34" charset="0"/>
                    <a:cs typeface="Calibri" panose="020F0502020204030204" pitchFamily="34" charset="0"/>
                  </a:rPr>
                  <a:t>ApJ</a:t>
                </a:r>
                <a:r>
                  <a:rPr lang="en-US" sz="2400" i="1" dirty="0" smtClean="0">
                    <a:solidFill>
                      <a:srgbClr val="008000"/>
                    </a:solidFill>
                    <a:latin typeface="Calibri" panose="020F0502020204030204" pitchFamily="34" charset="0"/>
                    <a:cs typeface="Calibri" panose="020F0502020204030204" pitchFamily="34" charset="0"/>
                  </a:rPr>
                  <a:t> 848, L13; </a:t>
                </a:r>
                <a:r>
                  <a:rPr lang="en-US" sz="2400" i="1" dirty="0" err="1" smtClean="0">
                    <a:solidFill>
                      <a:srgbClr val="008000"/>
                    </a:solidFill>
                    <a:latin typeface="Calibri" panose="020F0502020204030204" pitchFamily="34" charset="0"/>
                    <a:cs typeface="Calibri" panose="020F0502020204030204" pitchFamily="34" charset="0"/>
                  </a:rPr>
                  <a:t>ApJ</a:t>
                </a:r>
                <a:r>
                  <a:rPr lang="en-US" sz="2400" i="1" dirty="0" smtClean="0">
                    <a:solidFill>
                      <a:srgbClr val="008000"/>
                    </a:solidFill>
                    <a:latin typeface="Calibri" panose="020F0502020204030204" pitchFamily="34" charset="0"/>
                    <a:cs typeface="Calibri" panose="020F0502020204030204" pitchFamily="34" charset="0"/>
                  </a:rPr>
                  <a:t> 848, L12]</a:t>
                </a:r>
                <a:endParaRPr lang="en-US" sz="2000" i="1" dirty="0" smtClean="0">
                  <a:solidFill>
                    <a:srgbClr val="008000"/>
                  </a:solidFill>
                  <a:latin typeface="Calibri" panose="020F0502020204030204" pitchFamily="34" charset="0"/>
                  <a:cs typeface="Calibri" panose="020F0502020204030204" pitchFamily="34" charset="0"/>
                </a:endParaRPr>
              </a:p>
              <a:p>
                <a:pPr marL="342900" indent="-342900" defTabSz="914400">
                  <a:lnSpc>
                    <a:spcPct val="85000"/>
                  </a:lnSpc>
                  <a:spcBef>
                    <a:spcPts val="1200"/>
                  </a:spcBef>
                  <a:buFont typeface="Wingdings" panose="05000000000000000000" pitchFamily="2" charset="2"/>
                  <a:buChar char="è"/>
                </a:pPr>
                <a:r>
                  <a:rPr lang="en-US" sz="2400" dirty="0" smtClean="0">
                    <a:latin typeface="Calibri" panose="020F0502020204030204" pitchFamily="34" charset="0"/>
                    <a:cs typeface="Calibri" panose="020F0502020204030204" pitchFamily="34" charset="0"/>
                    <a:sym typeface="Wingdings" panose="05000000000000000000" pitchFamily="2" charset="2"/>
                  </a:rPr>
                  <a:t> Confirmed picture of BNS mergers </a:t>
                </a:r>
                <a:br>
                  <a:rPr lang="en-US" sz="2400" dirty="0" smtClean="0">
                    <a:latin typeface="Calibri" panose="020F0502020204030204" pitchFamily="34" charset="0"/>
                    <a:cs typeface="Calibri" panose="020F0502020204030204" pitchFamily="34" charset="0"/>
                    <a:sym typeface="Wingdings" panose="05000000000000000000" pitchFamily="2" charset="2"/>
                  </a:rPr>
                </a:br>
                <a:r>
                  <a:rPr lang="en-US" sz="2400" dirty="0" smtClean="0">
                    <a:latin typeface="Calibri" panose="020F0502020204030204" pitchFamily="34" charset="0"/>
                    <a:cs typeface="Calibri" panose="020F0502020204030204" pitchFamily="34" charset="0"/>
                    <a:sym typeface="Wingdings" panose="05000000000000000000" pitchFamily="2" charset="2"/>
                  </a:rPr>
                  <a:t>as progenitors of short-hard GRBs— </a:t>
                </a:r>
                <a:br>
                  <a:rPr lang="en-US" sz="2400" dirty="0" smtClean="0">
                    <a:latin typeface="Calibri" panose="020F0502020204030204" pitchFamily="34" charset="0"/>
                    <a:cs typeface="Calibri" panose="020F0502020204030204" pitchFamily="34" charset="0"/>
                    <a:sym typeface="Wingdings" panose="05000000000000000000" pitchFamily="2" charset="2"/>
                  </a:rPr>
                </a:br>
                <a:r>
                  <a:rPr lang="en-US" sz="2400" dirty="0" smtClean="0">
                    <a:latin typeface="Calibri" panose="020F0502020204030204" pitchFamily="34" charset="0"/>
                    <a:cs typeface="Calibri" panose="020F0502020204030204" pitchFamily="34" charset="0"/>
                    <a:sym typeface="Wingdings" panose="05000000000000000000" pitchFamily="2" charset="2"/>
                  </a:rPr>
                  <a:t>in this case, detected off-axis. </a:t>
                </a:r>
                <a:br>
                  <a:rPr lang="en-US" sz="2400" dirty="0" smtClean="0">
                    <a:latin typeface="Calibri" panose="020F0502020204030204" pitchFamily="34" charset="0"/>
                    <a:cs typeface="Calibri" panose="020F0502020204030204" pitchFamily="34" charset="0"/>
                    <a:sym typeface="Wingdings" panose="05000000000000000000" pitchFamily="2" charset="2"/>
                  </a:rPr>
                </a:br>
                <a:r>
                  <a:rPr lang="en-US" sz="2400" dirty="0" smtClean="0">
                    <a:latin typeface="Calibri" panose="020F0502020204030204" pitchFamily="34" charset="0"/>
                    <a:cs typeface="Calibri" panose="020F0502020204030204" pitchFamily="34" charset="0"/>
                    <a:sym typeface="Wingdings" panose="05000000000000000000" pitchFamily="2" charset="2"/>
                  </a:rPr>
                  <a:t>VLBI imaging </a:t>
                </a:r>
                <a:r>
                  <a:rPr lang="en-US" sz="2000" i="1" dirty="0" smtClean="0">
                    <a:solidFill>
                      <a:srgbClr val="008000"/>
                    </a:solidFill>
                  </a:rPr>
                  <a:t>[</a:t>
                </a:r>
                <a:r>
                  <a:rPr lang="en-US" sz="2000" i="1" dirty="0" err="1" smtClean="0">
                    <a:solidFill>
                      <a:srgbClr val="008000"/>
                    </a:solidFill>
                  </a:rPr>
                  <a:t>Mooley</a:t>
                </a:r>
                <a:r>
                  <a:rPr lang="en-US" sz="2000" i="1" dirty="0" smtClean="0">
                    <a:solidFill>
                      <a:srgbClr val="008000"/>
                    </a:solidFill>
                  </a:rPr>
                  <a:t>+, </a:t>
                </a:r>
                <a:r>
                  <a:rPr lang="en-US" sz="2000" i="1" dirty="0">
                    <a:solidFill>
                      <a:srgbClr val="008000"/>
                    </a:solidFill>
                  </a:rPr>
                  <a:t>Nature </a:t>
                </a:r>
                <a:r>
                  <a:rPr lang="en-US" sz="2000" i="1" dirty="0" smtClean="0">
                    <a:solidFill>
                      <a:srgbClr val="008000"/>
                    </a:solidFill>
                  </a:rPr>
                  <a:t>561]</a:t>
                </a:r>
                <a:r>
                  <a:rPr lang="en-US" sz="2400" dirty="0" smtClean="0"/>
                  <a:t>  </a:t>
                </a:r>
                <a:br>
                  <a:rPr lang="en-US" sz="2400" dirty="0" smtClean="0"/>
                </a:br>
                <a:r>
                  <a:rPr lang="en-US" sz="2400" dirty="0" smtClean="0"/>
                  <a:t>and other observational handles are</a:t>
                </a:r>
                <a:br>
                  <a:rPr lang="en-US" sz="2400" dirty="0" smtClean="0"/>
                </a:br>
                <a:r>
                  <a:rPr lang="en-US" sz="2400" dirty="0" smtClean="0"/>
                  <a:t>consistent with viewing angle </a:t>
                </a:r>
                <a14:m>
                  <m:oMath xmlns:m="http://schemas.openxmlformats.org/officeDocument/2006/math">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20</m:t>
                        </m:r>
                      </m:e>
                      <m:sup>
                        <m:r>
                          <a:rPr lang="en-US" sz="2400" b="0" i="1" smtClean="0">
                            <a:latin typeface="Cambria Math" panose="02040503050406030204" pitchFamily="18" charset="0"/>
                          </a:rPr>
                          <m:t>∘</m:t>
                        </m:r>
                      </m:sup>
                    </m:sSup>
                  </m:oMath>
                </a14:m>
                <a:endParaRPr lang="en-US" sz="2400" dirty="0" smtClean="0">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latin typeface="Calibri" panose="020F0502020204030204" pitchFamily="34" charset="0"/>
                    <a:cs typeface="Calibri" panose="020F0502020204030204" pitchFamily="34" charset="0"/>
                    <a:sym typeface="Wingdings" panose="05000000000000000000" pitchFamily="2" charset="2"/>
                  </a:rPr>
                  <a:t> Verified to high precision that </a:t>
                </a:r>
                <a:br>
                  <a:rPr lang="en-US" sz="2400" dirty="0" smtClean="0">
                    <a:latin typeface="Calibri" panose="020F0502020204030204" pitchFamily="34" charset="0"/>
                    <a:cs typeface="Calibri" panose="020F0502020204030204" pitchFamily="34" charset="0"/>
                    <a:sym typeface="Wingdings" panose="05000000000000000000" pitchFamily="2" charset="2"/>
                  </a:rPr>
                </a:br>
                <a:r>
                  <a:rPr lang="en-US" sz="2400" dirty="0" smtClean="0">
                    <a:latin typeface="Calibri" panose="020F0502020204030204" pitchFamily="34" charset="0"/>
                    <a:cs typeface="Calibri" panose="020F0502020204030204" pitchFamily="34" charset="0"/>
                    <a:sym typeface="Wingdings" panose="05000000000000000000" pitchFamily="2" charset="2"/>
                  </a:rPr>
                  <a:t>GWs travel at the speed of light</a:t>
                </a:r>
              </a:p>
              <a:p>
                <a:pPr marL="342900" lvl="0" indent="-342900" defTabSz="914400">
                  <a:lnSpc>
                    <a:spcPct val="85000"/>
                  </a:lnSpc>
                  <a:spcBef>
                    <a:spcPts val="1200"/>
                  </a:spcBef>
                  <a:buFont typeface="Wingdings" panose="05000000000000000000" pitchFamily="2" charset="2"/>
                  <a:buChar char="è"/>
                </a:pPr>
                <a:endParaRPr lang="en-US" sz="2400" dirty="0">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latin typeface="Calibri" panose="020F0502020204030204" pitchFamily="34" charset="0"/>
                    <a:cs typeface="Calibri" panose="020F0502020204030204" pitchFamily="34" charset="0"/>
                    <a:sym typeface="Wingdings" panose="05000000000000000000" pitchFamily="2" charset="2"/>
                  </a:rPr>
                  <a:t>Investigated dynamical </a:t>
                </a:r>
                <a:br>
                  <a:rPr lang="en-US" sz="2400" dirty="0" smtClean="0">
                    <a:latin typeface="Calibri" panose="020F0502020204030204" pitchFamily="34" charset="0"/>
                    <a:cs typeface="Calibri" panose="020F0502020204030204" pitchFamily="34" charset="0"/>
                    <a:sym typeface="Wingdings" panose="05000000000000000000" pitchFamily="2" charset="2"/>
                  </a:rPr>
                </a:br>
                <a:r>
                  <a:rPr lang="en-US" sz="2400" dirty="0" smtClean="0">
                    <a:latin typeface="Calibri" panose="020F0502020204030204" pitchFamily="34" charset="0"/>
                    <a:cs typeface="Calibri" panose="020F0502020204030204" pitchFamily="34" charset="0"/>
                    <a:sym typeface="Wingdings" panose="05000000000000000000" pitchFamily="2" charset="2"/>
                  </a:rPr>
                  <a:t>ejecta contribution to </a:t>
                </a:r>
                <a:r>
                  <a:rPr lang="en-US" sz="2400" dirty="0" err="1" smtClean="0">
                    <a:latin typeface="Calibri" panose="020F0502020204030204" pitchFamily="34" charset="0"/>
                    <a:cs typeface="Calibri" panose="020F0502020204030204" pitchFamily="34" charset="0"/>
                    <a:sym typeface="Wingdings" panose="05000000000000000000" pitchFamily="2" charset="2"/>
                  </a:rPr>
                  <a:t>kilonova</a:t>
                </a:r>
                <a:r>
                  <a:rPr lang="en-US" sz="2400" dirty="0" smtClean="0">
                    <a:latin typeface="Calibri" panose="020F0502020204030204" pitchFamily="34" charset="0"/>
                    <a:cs typeface="Calibri" panose="020F0502020204030204" pitchFamily="34" charset="0"/>
                    <a:sym typeface="Wingdings" panose="05000000000000000000" pitchFamily="2" charset="2"/>
                  </a:rPr>
                  <a:t/>
                </a:r>
                <a:br>
                  <a:rPr lang="en-US" sz="2400" dirty="0" smtClean="0">
                    <a:latin typeface="Calibri" panose="020F0502020204030204" pitchFamily="34" charset="0"/>
                    <a:cs typeface="Calibri" panose="020F0502020204030204" pitchFamily="34" charset="0"/>
                    <a:sym typeface="Wingdings" panose="05000000000000000000" pitchFamily="2" charset="2"/>
                  </a:rPr>
                </a:br>
                <a:r>
                  <a:rPr lang="en-US" sz="2400" dirty="0" smtClean="0">
                    <a:latin typeface="Calibri" panose="020F0502020204030204" pitchFamily="34" charset="0"/>
                    <a:cs typeface="Calibri" panose="020F0502020204030204" pitchFamily="34" charset="0"/>
                    <a:sym typeface="Wingdings" panose="05000000000000000000" pitchFamily="2" charset="2"/>
                  </a:rPr>
                  <a:t>associated with GW170817</a:t>
                </a:r>
                <a:br>
                  <a:rPr lang="en-US" sz="2400" dirty="0" smtClean="0">
                    <a:latin typeface="Calibri" panose="020F0502020204030204" pitchFamily="34" charset="0"/>
                    <a:cs typeface="Calibri" panose="020F0502020204030204" pitchFamily="34" charset="0"/>
                    <a:sym typeface="Wingdings" panose="05000000000000000000" pitchFamily="2" charset="2"/>
                  </a:rPr>
                </a:b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ApJL</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850, L39; </a:t>
                </a:r>
                <a:b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b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also many other papers]</a:t>
                </a: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Detailed study of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binary system properties from the GW waveform  </a:t>
                </a:r>
                <a:r>
                  <a:rPr lang="en-US" sz="18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PRX </a:t>
                </a:r>
                <a:r>
                  <a:rPr lang="en-US" sz="1800" i="1" dirty="0">
                    <a:solidFill>
                      <a:srgbClr val="008000"/>
                    </a:solidFill>
                    <a:latin typeface="Calibri" panose="020F0502020204030204" pitchFamily="34" charset="0"/>
                    <a:cs typeface="Calibri" panose="020F0502020204030204" pitchFamily="34" charset="0"/>
                    <a:sym typeface="Wingdings" panose="05000000000000000000" pitchFamily="2" charset="2"/>
                  </a:rPr>
                  <a:t>9, </a:t>
                </a:r>
                <a:r>
                  <a:rPr lang="en-US" sz="18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01101]</a:t>
                </a:r>
                <a:endParaRPr lang="en-US" sz="2400" i="1" dirty="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endPar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endParaRPr>
              </a:p>
            </p:txBody>
          </p:sp>
        </mc:Choice>
        <mc:Fallback xmlns="">
          <p:sp>
            <p:nvSpPr>
              <p:cNvPr id="100" name="Rectangle 99"/>
              <p:cNvSpPr>
                <a:spLocks noRot="1" noChangeAspect="1" noMove="1" noResize="1" noEditPoints="1" noAdjustHandles="1" noChangeArrowheads="1" noChangeShapeType="1" noTextEdit="1"/>
              </p:cNvSpPr>
              <p:nvPr/>
            </p:nvSpPr>
            <p:spPr>
              <a:xfrm>
                <a:off x="17011806" y="10187957"/>
                <a:ext cx="7143520" cy="6564554"/>
              </a:xfrm>
              <a:prstGeom prst="rect">
                <a:avLst/>
              </a:prstGeom>
              <a:blipFill>
                <a:blip r:embed="rId28"/>
                <a:stretch>
                  <a:fillRect l="-1366" t="-1578"/>
                </a:stretch>
              </a:blipFill>
            </p:spPr>
            <p:txBody>
              <a:bodyPr/>
              <a:lstStyle/>
              <a:p>
                <a:r>
                  <a:rPr lang="en-US">
                    <a:noFill/>
                  </a:rPr>
                  <a:t> </a:t>
                </a:r>
              </a:p>
            </p:txBody>
          </p:sp>
        </mc:Fallback>
      </mc:AlternateContent>
      <p:pic>
        <p:nvPicPr>
          <p:cNvPr id="101" name="Picture 100"/>
          <p:cNvPicPr>
            <a:picLocks noChangeAspect="1"/>
          </p:cNvPicPr>
          <p:nvPr/>
        </p:nvPicPr>
        <p:blipFill rotWithShape="1">
          <a:blip r:embed="rId29"/>
          <a:srcRect r="49448"/>
          <a:stretch/>
        </p:blipFill>
        <p:spPr>
          <a:xfrm>
            <a:off x="21220312" y="8169026"/>
            <a:ext cx="1716616" cy="1680410"/>
          </a:xfrm>
          <a:prstGeom prst="rect">
            <a:avLst/>
          </a:prstGeom>
        </p:spPr>
      </p:pic>
      <p:sp>
        <p:nvSpPr>
          <p:cNvPr id="102" name="Rectangle 101"/>
          <p:cNvSpPr/>
          <p:nvPr/>
        </p:nvSpPr>
        <p:spPr>
          <a:xfrm rot="16200000">
            <a:off x="21943274" y="9002471"/>
            <a:ext cx="2444765" cy="523220"/>
          </a:xfrm>
          <a:prstGeom prst="rect">
            <a:avLst/>
          </a:prstGeom>
        </p:spPr>
        <p:txBody>
          <a:bodyPr wrap="square">
            <a:spAutoFit/>
          </a:bodyPr>
          <a:lstStyle/>
          <a:p>
            <a:pPr algn="r"/>
            <a:r>
              <a:rPr lang="en-US" sz="1400" i="1" dirty="0" smtClean="0">
                <a:solidFill>
                  <a:srgbClr val="008000"/>
                </a:solidFill>
              </a:rPr>
              <a:t>[</a:t>
            </a:r>
            <a:r>
              <a:rPr lang="en-US" sz="1400" i="1" dirty="0" err="1" smtClean="0">
                <a:solidFill>
                  <a:srgbClr val="008000"/>
                </a:solidFill>
              </a:rPr>
              <a:t>Drout</a:t>
            </a:r>
            <a:r>
              <a:rPr lang="en-US" sz="1400" i="1" dirty="0" smtClean="0">
                <a:solidFill>
                  <a:srgbClr val="008000"/>
                </a:solidFill>
              </a:rPr>
              <a:t>+ </a:t>
            </a:r>
            <a:r>
              <a:rPr lang="en-US" sz="1400" i="1" dirty="0">
                <a:solidFill>
                  <a:srgbClr val="008000"/>
                </a:solidFill>
              </a:rPr>
              <a:t>2017, Science </a:t>
            </a:r>
            <a:r>
              <a:rPr lang="en-US" sz="1400" i="1" dirty="0" smtClean="0">
                <a:solidFill>
                  <a:srgbClr val="008000"/>
                </a:solidFill>
              </a:rPr>
              <a:t>10.1126/science.aaq0049]</a:t>
            </a:r>
            <a:endParaRPr lang="en-US" sz="1400" dirty="0">
              <a:solidFill>
                <a:srgbClr val="008000"/>
              </a:solidFill>
            </a:endParaRPr>
          </a:p>
        </p:txBody>
      </p:sp>
      <p:sp>
        <p:nvSpPr>
          <p:cNvPr id="105" name="TextBox 104"/>
          <p:cNvSpPr txBox="1"/>
          <p:nvPr/>
        </p:nvSpPr>
        <p:spPr>
          <a:xfrm>
            <a:off x="21255147" y="9598602"/>
            <a:ext cx="1723919" cy="264688"/>
          </a:xfrm>
          <a:prstGeom prst="rect">
            <a:avLst/>
          </a:prstGeom>
          <a:noFill/>
        </p:spPr>
        <p:txBody>
          <a:bodyPr wrap="square" rtlCol="0">
            <a:spAutoFit/>
          </a:bodyPr>
          <a:lstStyle/>
          <a:p>
            <a:pPr>
              <a:lnSpc>
                <a:spcPct val="80000"/>
              </a:lnSpc>
            </a:pPr>
            <a:r>
              <a:rPr lang="en-US" sz="1400" dirty="0" smtClean="0">
                <a:solidFill>
                  <a:srgbClr val="FFC000"/>
                </a:solidFill>
              </a:rPr>
              <a:t>NGC 4993 (~40 </a:t>
            </a:r>
            <a:r>
              <a:rPr lang="en-US" sz="1400" dirty="0" err="1" smtClean="0">
                <a:solidFill>
                  <a:srgbClr val="FFC000"/>
                </a:solidFill>
              </a:rPr>
              <a:t>Mpc</a:t>
            </a:r>
            <a:r>
              <a:rPr lang="en-US" sz="1400" dirty="0" smtClean="0">
                <a:solidFill>
                  <a:srgbClr val="FFC000"/>
                </a:solidFill>
              </a:rPr>
              <a:t>)</a:t>
            </a:r>
            <a:endParaRPr lang="en-US" sz="1400" dirty="0">
              <a:solidFill>
                <a:srgbClr val="FFC000"/>
              </a:solidFill>
            </a:endParaRPr>
          </a:p>
        </p:txBody>
      </p:sp>
      <p:sp>
        <p:nvSpPr>
          <p:cNvPr id="139" name="Rectangle 138"/>
          <p:cNvSpPr/>
          <p:nvPr/>
        </p:nvSpPr>
        <p:spPr>
          <a:xfrm>
            <a:off x="416819" y="3456620"/>
            <a:ext cx="3746106" cy="646331"/>
          </a:xfrm>
          <a:prstGeom prst="rect">
            <a:avLst/>
          </a:prstGeom>
        </p:spPr>
        <p:txBody>
          <a:bodyPr wrap="square">
            <a:spAutoFit/>
          </a:bodyPr>
          <a:lstStyle/>
          <a:p>
            <a:r>
              <a:rPr lang="en-US" sz="3600" b="1" i="1" dirty="0" smtClean="0">
                <a:solidFill>
                  <a:schemeClr val="bg1"/>
                </a:solidFill>
                <a:latin typeface="Trebuchet MS" panose="020B0603020202020204" pitchFamily="34" charset="0"/>
              </a:rPr>
              <a:t>Poster 107.01</a:t>
            </a:r>
            <a:endParaRPr lang="en-US" sz="3600" b="1" i="1" dirty="0">
              <a:solidFill>
                <a:schemeClr val="bg1"/>
              </a:solidFill>
              <a:latin typeface="Trebuchet MS" panose="020B0603020202020204" pitchFamily="34" charset="0"/>
            </a:endParaRPr>
          </a:p>
        </p:txBody>
      </p:sp>
      <p:sp>
        <p:nvSpPr>
          <p:cNvPr id="117" name="Rectangle 116"/>
          <p:cNvSpPr/>
          <p:nvPr/>
        </p:nvSpPr>
        <p:spPr>
          <a:xfrm>
            <a:off x="8583461" y="9899047"/>
            <a:ext cx="6653531" cy="707886"/>
          </a:xfrm>
          <a:prstGeom prst="rect">
            <a:avLst/>
          </a:prstGeom>
        </p:spPr>
        <p:txBody>
          <a:bodyPr wrap="square">
            <a:spAutoFit/>
          </a:bodyPr>
          <a:lstStyle/>
          <a:p>
            <a:r>
              <a:rPr lang="en-US" sz="2000" i="1" dirty="0" smtClean="0">
                <a:solidFill>
                  <a:srgbClr val="008000"/>
                </a:solidFill>
                <a:latin typeface="Calibri" panose="020F0502020204030204" pitchFamily="34" charset="0"/>
                <a:cs typeface="Calibri" panose="020F0502020204030204" pitchFamily="34" charset="0"/>
              </a:rPr>
              <a:t>[Also </a:t>
            </a:r>
            <a:r>
              <a:rPr lang="en-US" sz="2000" i="1" dirty="0">
                <a:solidFill>
                  <a:srgbClr val="008000"/>
                </a:solidFill>
                <a:latin typeface="Calibri" panose="020F0502020204030204" pitchFamily="34" charset="0"/>
                <a:cs typeface="Calibri" panose="020F0502020204030204" pitchFamily="34" charset="0"/>
              </a:rPr>
              <a:t>PRL 118, 221101 </a:t>
            </a:r>
            <a:r>
              <a:rPr lang="en-US" sz="1800" i="1" dirty="0">
                <a:latin typeface="Calibri" panose="020F0502020204030204" pitchFamily="34" charset="0"/>
                <a:cs typeface="Calibri" panose="020F0502020204030204" pitchFamily="34" charset="0"/>
              </a:rPr>
              <a:t>(GW170104)</a:t>
            </a:r>
            <a:r>
              <a:rPr lang="en-US" sz="2000" i="1" dirty="0">
                <a:solidFill>
                  <a:srgbClr val="008000"/>
                </a:solidFill>
                <a:latin typeface="Calibri" panose="020F0502020204030204" pitchFamily="34" charset="0"/>
                <a:cs typeface="Calibri" panose="020F0502020204030204" pitchFamily="34" charset="0"/>
              </a:rPr>
              <a:t>; </a:t>
            </a:r>
            <a:r>
              <a:rPr lang="en-US" sz="2000" i="1" dirty="0" err="1">
                <a:solidFill>
                  <a:srgbClr val="008000"/>
                </a:solidFill>
                <a:latin typeface="Calibri" panose="020F0502020204030204" pitchFamily="34" charset="0"/>
                <a:cs typeface="Calibri" panose="020F0502020204030204" pitchFamily="34" charset="0"/>
              </a:rPr>
              <a:t>ApJL</a:t>
            </a:r>
            <a:r>
              <a:rPr lang="en-US" sz="2000" i="1" dirty="0">
                <a:solidFill>
                  <a:srgbClr val="008000"/>
                </a:solidFill>
                <a:latin typeface="Calibri" panose="020F0502020204030204" pitchFamily="34" charset="0"/>
                <a:cs typeface="Calibri" panose="020F0502020204030204" pitchFamily="34" charset="0"/>
              </a:rPr>
              <a:t> 851, L35 </a:t>
            </a:r>
            <a:r>
              <a:rPr lang="en-US" sz="1800" i="1" dirty="0">
                <a:latin typeface="Calibri" panose="020F0502020204030204" pitchFamily="34" charset="0"/>
                <a:cs typeface="Calibri" panose="020F0502020204030204" pitchFamily="34" charset="0"/>
              </a:rPr>
              <a:t>(GW170608)</a:t>
            </a:r>
            <a:r>
              <a:rPr lang="en-US" sz="2000" i="1" dirty="0">
                <a:solidFill>
                  <a:srgbClr val="008000"/>
                </a:solidFill>
                <a:latin typeface="Calibri" panose="020F0502020204030204" pitchFamily="34" charset="0"/>
                <a:cs typeface="Calibri" panose="020F0502020204030204" pitchFamily="34" charset="0"/>
              </a:rPr>
              <a:t>; PRL 119, 141101 </a:t>
            </a:r>
            <a:r>
              <a:rPr lang="en-US" sz="1800" i="1" dirty="0">
                <a:latin typeface="Calibri" panose="020F0502020204030204" pitchFamily="34" charset="0"/>
                <a:cs typeface="Calibri" panose="020F0502020204030204" pitchFamily="34" charset="0"/>
              </a:rPr>
              <a:t>(GW170814</a:t>
            </a:r>
            <a:r>
              <a:rPr lang="en-US" sz="1800" i="1" dirty="0" smtClean="0">
                <a:latin typeface="Calibri" panose="020F0502020204030204" pitchFamily="34" charset="0"/>
                <a:cs typeface="Calibri" panose="020F0502020204030204" pitchFamily="34" charset="0"/>
              </a:rPr>
              <a:t>)</a:t>
            </a:r>
            <a:r>
              <a:rPr lang="en-US" sz="2000" i="1" dirty="0" smtClean="0">
                <a:solidFill>
                  <a:srgbClr val="008000"/>
                </a:solidFill>
                <a:latin typeface="Calibri" panose="020F0502020204030204" pitchFamily="34" charset="0"/>
                <a:cs typeface="Calibri" panose="020F0502020204030204" pitchFamily="34" charset="0"/>
              </a:rPr>
              <a:t>] </a:t>
            </a:r>
            <a:endParaRPr lang="en-US" dirty="0"/>
          </a:p>
        </p:txBody>
      </p:sp>
      <mc:AlternateContent xmlns:mc="http://schemas.openxmlformats.org/markup-compatibility/2006" xmlns:a14="http://schemas.microsoft.com/office/drawing/2010/main">
        <mc:Choice Requires="a14">
          <p:sp>
            <p:nvSpPr>
              <p:cNvPr id="143" name="Rectangle 142"/>
              <p:cNvSpPr/>
              <p:nvPr/>
            </p:nvSpPr>
            <p:spPr>
              <a:xfrm>
                <a:off x="17011806" y="16685970"/>
                <a:ext cx="12474737" cy="7337393"/>
              </a:xfrm>
              <a:prstGeom prst="rect">
                <a:avLst/>
              </a:prstGeom>
            </p:spPr>
            <p:txBody>
              <a:bodyPr wrap="square">
                <a:spAutoFit/>
              </a:bodyPr>
              <a:lstStyle/>
              <a:p>
                <a:pPr lvl="0" defTabSz="914400"/>
                <a:r>
                  <a:rPr lang="en-US" sz="4800" dirty="0" smtClean="0">
                    <a:solidFill>
                      <a:srgbClr val="0000FF"/>
                    </a:solidFill>
                    <a:latin typeface="Trebuchet MS" panose="020B0603020202020204" pitchFamily="34" charset="0"/>
                  </a:rPr>
                  <a:t>Neutron Star Astrophysics Investigations</a:t>
                </a:r>
              </a:p>
              <a:p>
                <a:pPr lvl="0" defTabSz="914400">
                  <a:spcBef>
                    <a:spcPts val="1800"/>
                  </a:spcBef>
                </a:pPr>
                <a:r>
                  <a:rPr lang="en-US" sz="2800" dirty="0" smtClean="0">
                    <a:solidFill>
                      <a:prstClr val="black"/>
                    </a:solidFill>
                    <a:latin typeface="Calibri" panose="020F0502020204030204" pitchFamily="34" charset="0"/>
                    <a:cs typeface="Calibri" panose="020F0502020204030204" pitchFamily="34" charset="0"/>
                  </a:rPr>
                  <a:t>Inferences from the detection and properties of GW170817</a:t>
                </a:r>
              </a:p>
              <a:p>
                <a:pPr marL="342900" indent="-342900" defTabSz="914400">
                  <a:lnSpc>
                    <a:spcPct val="85000"/>
                  </a:lnSpc>
                  <a:spcBef>
                    <a:spcPts val="1200"/>
                  </a:spcBef>
                  <a:buFont typeface="Wingdings" panose="05000000000000000000" pitchFamily="2" charset="2"/>
                  <a:buChar char="è"/>
                </a:pPr>
                <a:r>
                  <a:rPr lang="en-US" sz="2400" dirty="0">
                    <a:latin typeface="Calibri" panose="020F0502020204030204" pitchFamily="34" charset="0"/>
                    <a:cs typeface="Calibri" panose="020F0502020204030204" pitchFamily="34" charset="0"/>
                    <a:sym typeface="Wingdings" panose="05000000000000000000" pitchFamily="2" charset="2"/>
                  </a:rPr>
                  <a:t> </a:t>
                </a:r>
                <a:r>
                  <a:rPr lang="en-US" sz="2400" dirty="0" smtClean="0">
                    <a:latin typeface="Calibri" panose="020F0502020204030204" pitchFamily="34" charset="0"/>
                    <a:cs typeface="Calibri" panose="020F0502020204030204" pitchFamily="34" charset="0"/>
                    <a:sym typeface="Wingdings" panose="05000000000000000000" pitchFamily="2" charset="2"/>
                  </a:rPr>
                  <a:t>Searched </a:t>
                </a:r>
                <a:r>
                  <a:rPr lang="en-US" sz="2400" dirty="0">
                    <a:latin typeface="Calibri" panose="020F0502020204030204" pitchFamily="34" charset="0"/>
                    <a:cs typeface="Calibri" panose="020F0502020204030204" pitchFamily="34" charset="0"/>
                    <a:sym typeface="Wingdings" panose="05000000000000000000" pitchFamily="2" charset="2"/>
                  </a:rPr>
                  <a:t>for a post-merger GW signal from a </a:t>
                </a:r>
                <a:r>
                  <a:rPr lang="en-US" sz="2400" dirty="0" smtClean="0">
                    <a:latin typeface="Calibri" panose="020F0502020204030204" pitchFamily="34" charset="0"/>
                    <a:cs typeface="Calibri" panose="020F0502020204030204" pitchFamily="34" charset="0"/>
                    <a:sym typeface="Wingdings" panose="05000000000000000000" pitchFamily="2" charset="2"/>
                  </a:rPr>
                  <a:t>metastable remnant, up to </a:t>
                </a:r>
                <a14:m>
                  <m:oMath xmlns:m="http://schemas.openxmlformats.org/officeDocument/2006/math">
                    <m:r>
                      <a:rPr lang="en-US" sz="2400" b="0" i="1" smtClean="0">
                        <a:latin typeface="Cambria Math" panose="02040503050406030204" pitchFamily="18" charset="0"/>
                        <a:cs typeface="Calibri" panose="020F0502020204030204" pitchFamily="34" charset="0"/>
                        <a:sym typeface="Wingdings" panose="05000000000000000000" pitchFamily="2" charset="2"/>
                      </a:rPr>
                      <m:t>~1</m:t>
                    </m:r>
                  </m:oMath>
                </a14:m>
                <a:r>
                  <a:rPr lang="en-US" sz="2400" dirty="0" smtClean="0">
                    <a:latin typeface="Calibri" panose="020F0502020204030204" pitchFamily="34" charset="0"/>
                    <a:cs typeface="Calibri" panose="020F0502020204030204" pitchFamily="34" charset="0"/>
                    <a:sym typeface="Wingdings" panose="05000000000000000000" pitchFamily="2" charset="2"/>
                  </a:rPr>
                  <a:t> second or up to </a:t>
                </a:r>
                <a14:m>
                  <m:oMath xmlns:m="http://schemas.openxmlformats.org/officeDocument/2006/math">
                    <m:r>
                      <a:rPr lang="en-US" sz="2400" b="0" i="1" smtClean="0">
                        <a:latin typeface="Cambria Math" panose="02040503050406030204" pitchFamily="18" charset="0"/>
                        <a:cs typeface="Calibri" panose="020F0502020204030204" pitchFamily="34" charset="0"/>
                        <a:sym typeface="Wingdings" panose="05000000000000000000" pitchFamily="2" charset="2"/>
                      </a:rPr>
                      <m:t>~500</m:t>
                    </m:r>
                  </m:oMath>
                </a14:m>
                <a:r>
                  <a:rPr lang="en-US" sz="2400" dirty="0" smtClean="0">
                    <a:latin typeface="Calibri" panose="020F0502020204030204" pitchFamily="34" charset="0"/>
                    <a:cs typeface="Calibri" panose="020F0502020204030204" pitchFamily="34" charset="0"/>
                    <a:sym typeface="Wingdings" panose="05000000000000000000" pitchFamily="2" charset="2"/>
                  </a:rPr>
                  <a:t> seconds long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t>
                </a:r>
                <a:r>
                  <a:rPr lang="en-US" sz="2000" i="1" dirty="0" err="1">
                    <a:solidFill>
                      <a:srgbClr val="008000"/>
                    </a:solidFill>
                    <a:latin typeface="Calibri" panose="020F0502020204030204" pitchFamily="34" charset="0"/>
                    <a:cs typeface="Calibri" panose="020F0502020204030204" pitchFamily="34" charset="0"/>
                    <a:sym typeface="Wingdings" panose="05000000000000000000" pitchFamily="2" charset="2"/>
                  </a:rPr>
                  <a:t>ApJL</a:t>
                </a:r>
                <a:r>
                  <a:rPr lang="en-US" sz="2000" i="1" dirty="0">
                    <a:solidFill>
                      <a:srgbClr val="008000"/>
                    </a:solidFill>
                    <a:latin typeface="Calibri" panose="020F0502020204030204" pitchFamily="34" charset="0"/>
                    <a:cs typeface="Calibri" panose="020F0502020204030204" pitchFamily="34" charset="0"/>
                    <a:sym typeface="Wingdings" panose="05000000000000000000" pitchFamily="2" charset="2"/>
                  </a:rPr>
                  <a:t> 851,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L16]</a:t>
                </a:r>
                <a:endParaRPr lang="en-US" sz="2400" i="1" dirty="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indent="-342900" defTabSz="914400">
                  <a:lnSpc>
                    <a:spcPct val="85000"/>
                  </a:lnSpc>
                  <a:spcBef>
                    <a:spcPts val="1200"/>
                  </a:spcBef>
                  <a:buFont typeface="Wingdings" panose="05000000000000000000" pitchFamily="2" charset="2"/>
                  <a:buChar char="è"/>
                </a:pPr>
                <a:r>
                  <a:rPr lang="en-US" sz="2400" dirty="0">
                    <a:latin typeface="Calibri" panose="020F0502020204030204" pitchFamily="34" charset="0"/>
                    <a:cs typeface="Calibri" panose="020F0502020204030204" pitchFamily="34" charset="0"/>
                    <a:sym typeface="Wingdings" panose="05000000000000000000" pitchFamily="2" charset="2"/>
                  </a:rPr>
                  <a:t> Searched for GWs from a possible long-lived </a:t>
                </a:r>
                <a:r>
                  <a:rPr lang="en-US" sz="2400" dirty="0" smtClean="0">
                    <a:latin typeface="Calibri" panose="020F0502020204030204" pitchFamily="34" charset="0"/>
                    <a:cs typeface="Calibri" panose="020F0502020204030204" pitchFamily="34" charset="0"/>
                    <a:sym typeface="Wingdings" panose="05000000000000000000" pitchFamily="2" charset="2"/>
                  </a:rPr>
                  <a:t>remnant, up to 8.5 days (when the O2 run ended)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t>
                </a:r>
                <a:r>
                  <a:rPr lang="en-US" sz="2000" i="1" dirty="0" err="1">
                    <a:solidFill>
                      <a:srgbClr val="008000"/>
                    </a:solidFill>
                    <a:latin typeface="Calibri" panose="020F0502020204030204" pitchFamily="34" charset="0"/>
                    <a:cs typeface="Calibri" panose="020F0502020204030204" pitchFamily="34" charset="0"/>
                    <a:sym typeface="Wingdings" panose="05000000000000000000" pitchFamily="2" charset="2"/>
                  </a:rPr>
                  <a:t>ApJ</a:t>
                </a:r>
                <a:r>
                  <a:rPr lang="en-US" sz="2000" i="1" dirty="0">
                    <a:solidFill>
                      <a:srgbClr val="008000"/>
                    </a:solidFill>
                    <a:latin typeface="Calibri" panose="020F0502020204030204" pitchFamily="34" charset="0"/>
                    <a:cs typeface="Calibri" panose="020F0502020204030204" pitchFamily="34" charset="0"/>
                    <a:sym typeface="Wingdings" panose="05000000000000000000" pitchFamily="2" charset="2"/>
                  </a:rPr>
                  <a:t> 875,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160]</a:t>
                </a:r>
                <a:endParaRPr lang="en-US" sz="2400" i="1" dirty="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Consideration of </a:t>
                </a: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where and how the progenitor BNS system formed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t>
                </a:r>
                <a:r>
                  <a:rPr lang="en-US" sz="2000" i="1" dirty="0" err="1">
                    <a:solidFill>
                      <a:srgbClr val="008000"/>
                    </a:solidFill>
                    <a:latin typeface="Calibri" panose="020F0502020204030204" pitchFamily="34" charset="0"/>
                    <a:cs typeface="Calibri" panose="020F0502020204030204" pitchFamily="34" charset="0"/>
                    <a:sym typeface="Wingdings" panose="05000000000000000000" pitchFamily="2" charset="2"/>
                  </a:rPr>
                  <a:t>ApJL</a:t>
                </a:r>
                <a:r>
                  <a:rPr lang="en-US" sz="2000" i="1" dirty="0">
                    <a:solidFill>
                      <a:srgbClr val="008000"/>
                    </a:solidFill>
                    <a:latin typeface="Calibri" panose="020F0502020204030204" pitchFamily="34" charset="0"/>
                    <a:cs typeface="Calibri" panose="020F0502020204030204" pitchFamily="34" charset="0"/>
                    <a:sym typeface="Wingdings" panose="05000000000000000000" pitchFamily="2" charset="2"/>
                  </a:rPr>
                  <a:t> 850,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L40]</a:t>
                </a:r>
                <a:endParaRPr lang="en-US" sz="2400" i="1" dirty="0">
                  <a:solidFill>
                    <a:srgbClr val="008000"/>
                  </a:solidFill>
                  <a:latin typeface="Calibri" panose="020F0502020204030204" pitchFamily="34" charset="0"/>
                  <a:cs typeface="Calibri" panose="020F0502020204030204" pitchFamily="34" charset="0"/>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Measurements of neutron star equation of state (EOS)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and radii, using EOS models, EOS-insensitive relations,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or parameterized EOS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PRX 9, 10010; PRL 121, 161101]</a:t>
                </a:r>
                <a:endPar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30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Model comparison from LIGO-Virgo data on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GW170817’s  binary components and consequences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for the merger remnant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arXiv:1908.01012]</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Constraining the p-mode – g-mode nonlinear tidal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instability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and N. Weinberg, PRL 122, 061104]</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lvl="0" defTabSz="914400">
                  <a:spcBef>
                    <a:spcPts val="1800"/>
                  </a:spcBef>
                </a:pPr>
                <a:endParaRPr lang="en-US" sz="2800" dirty="0" smtClean="0">
                  <a:solidFill>
                    <a:prstClr val="black"/>
                  </a:solidFill>
                  <a:latin typeface="Calibri" panose="020F0502020204030204" pitchFamily="34" charset="0"/>
                  <a:cs typeface="Calibri" panose="020F0502020204030204" pitchFamily="34" charset="0"/>
                </a:endParaRPr>
              </a:p>
            </p:txBody>
          </p:sp>
        </mc:Choice>
        <mc:Fallback xmlns="">
          <p:sp>
            <p:nvSpPr>
              <p:cNvPr id="143" name="Rectangle 142"/>
              <p:cNvSpPr>
                <a:spLocks noRot="1" noChangeAspect="1" noMove="1" noResize="1" noEditPoints="1" noAdjustHandles="1" noChangeArrowheads="1" noChangeShapeType="1" noTextEdit="1"/>
              </p:cNvSpPr>
              <p:nvPr/>
            </p:nvSpPr>
            <p:spPr>
              <a:xfrm>
                <a:off x="17011806" y="16685970"/>
                <a:ext cx="12474737" cy="7337393"/>
              </a:xfrm>
              <a:prstGeom prst="rect">
                <a:avLst/>
              </a:prstGeom>
              <a:blipFill>
                <a:blip r:embed="rId30"/>
                <a:stretch>
                  <a:fillRect l="-2248" t="-1910"/>
                </a:stretch>
              </a:blipFill>
            </p:spPr>
            <p:txBody>
              <a:bodyPr/>
              <a:lstStyle/>
              <a:p>
                <a:r>
                  <a:rPr lang="en-US">
                    <a:noFill/>
                  </a:rPr>
                  <a:t> </a:t>
                </a:r>
              </a:p>
            </p:txBody>
          </p:sp>
        </mc:Fallback>
      </mc:AlternateContent>
      <p:sp>
        <p:nvSpPr>
          <p:cNvPr id="144" name="Rectangle 143"/>
          <p:cNvSpPr/>
          <p:nvPr/>
        </p:nvSpPr>
        <p:spPr>
          <a:xfrm>
            <a:off x="18627219" y="34245605"/>
            <a:ext cx="11301780" cy="3123932"/>
          </a:xfrm>
          <a:prstGeom prst="rect">
            <a:avLst/>
          </a:prstGeom>
        </p:spPr>
        <p:txBody>
          <a:bodyPr wrap="square">
            <a:spAutoFit/>
          </a:bodyPr>
          <a:lstStyle/>
          <a:p>
            <a:pPr lvl="0" defTabSz="914400"/>
            <a:r>
              <a:rPr lang="en-US" sz="4200" dirty="0" smtClean="0">
                <a:solidFill>
                  <a:srgbClr val="0000FF"/>
                </a:solidFill>
                <a:latin typeface="Trebuchet MS" panose="020B0603020202020204" pitchFamily="34" charset="0"/>
              </a:rPr>
              <a:t>Download LIGO/Virgo Data and Software Tools</a:t>
            </a:r>
          </a:p>
          <a:p>
            <a:pPr lvl="0" defTabSz="914400">
              <a:spcBef>
                <a:spcPts val="1800"/>
              </a:spcBef>
            </a:pPr>
            <a:r>
              <a:rPr lang="en-US" sz="3200" dirty="0" smtClean="0">
                <a:solidFill>
                  <a:prstClr val="black"/>
                </a:solidFill>
                <a:latin typeface="Calibri" panose="020F0502020204030204" pitchFamily="34" charset="0"/>
                <a:cs typeface="Calibri" panose="020F0502020204030204" pitchFamily="34" charset="0"/>
              </a:rPr>
              <a:t>   from  </a:t>
            </a:r>
            <a:r>
              <a:rPr lang="en-US" sz="3200" b="1" dirty="0" smtClean="0">
                <a:solidFill>
                  <a:srgbClr val="C00000"/>
                </a:solidFill>
                <a:latin typeface="Calibri" panose="020F0502020204030204" pitchFamily="34" charset="0"/>
                <a:cs typeface="Calibri" panose="020F0502020204030204" pitchFamily="34" charset="0"/>
              </a:rPr>
              <a:t>gw-openscience.org</a:t>
            </a:r>
          </a:p>
          <a:p>
            <a:pPr lvl="0" defTabSz="914400">
              <a:spcBef>
                <a:spcPts val="1800"/>
              </a:spcBef>
            </a:pPr>
            <a:r>
              <a:rPr lang="en-US" sz="2800" dirty="0" smtClean="0">
                <a:solidFill>
                  <a:prstClr val="black"/>
                </a:solidFill>
                <a:latin typeface="Calibri" panose="020F0502020204030204" pitchFamily="34" charset="0"/>
                <a:cs typeface="Calibri" panose="020F0502020204030204" pitchFamily="34" charset="0"/>
              </a:rPr>
              <a:t>In addition to online materials, see guides to the data and recommended analysis techniques:  </a:t>
            </a:r>
            <a:r>
              <a:rPr lang="en-US" sz="2800" i="1" dirty="0" smtClean="0">
                <a:solidFill>
                  <a:srgbClr val="008000"/>
                </a:solidFill>
                <a:latin typeface="Calibri" panose="020F0502020204030204" pitchFamily="34" charset="0"/>
                <a:cs typeface="Calibri" panose="020F0502020204030204" pitchFamily="34" charset="0"/>
              </a:rPr>
              <a:t>[Abbott+, arXiv:1912.11716; arXiv:1908.11170]</a:t>
            </a:r>
            <a:endParaRPr lang="en-US" sz="5400" i="1" dirty="0">
              <a:solidFill>
                <a:srgbClr val="008000"/>
              </a:solidFill>
              <a:latin typeface="Trebuchet MS" panose="020B0603020202020204" pitchFamily="34" charset="0"/>
            </a:endParaRPr>
          </a:p>
          <a:p>
            <a:pPr lvl="0" defTabSz="914400">
              <a:spcBef>
                <a:spcPts val="1800"/>
              </a:spcBef>
            </a:pPr>
            <a:r>
              <a:rPr lang="en-US" sz="2200" dirty="0" smtClean="0">
                <a:solidFill>
                  <a:prstClr val="black"/>
                </a:solidFill>
                <a:latin typeface="Calibri" panose="020F0502020204030204" pitchFamily="34" charset="0"/>
                <a:cs typeface="Calibri" panose="020F0502020204030204" pitchFamily="34" charset="0"/>
              </a:rPr>
              <a:t>Also see poster 103.03, “Discovery and Analysis with Public LIGO and Virgo Data” (Jonah </a:t>
            </a:r>
            <a:r>
              <a:rPr lang="en-US" sz="2200" dirty="0" err="1" smtClean="0">
                <a:solidFill>
                  <a:prstClr val="black"/>
                </a:solidFill>
                <a:latin typeface="Calibri" panose="020F0502020204030204" pitchFamily="34" charset="0"/>
                <a:cs typeface="Calibri" panose="020F0502020204030204" pitchFamily="34" charset="0"/>
              </a:rPr>
              <a:t>Kanner</a:t>
            </a:r>
            <a:r>
              <a:rPr lang="en-US" sz="2200" dirty="0" smtClean="0">
                <a:solidFill>
                  <a:prstClr val="black"/>
                </a:solidFill>
                <a:latin typeface="Calibri" panose="020F0502020204030204" pitchFamily="34" charset="0"/>
                <a:cs typeface="Calibri" panose="020F0502020204030204" pitchFamily="34" charset="0"/>
              </a:rPr>
              <a:t>)</a:t>
            </a:r>
          </a:p>
        </p:txBody>
      </p:sp>
      <p:sp>
        <p:nvSpPr>
          <p:cNvPr id="145" name="Rectangle 144"/>
          <p:cNvSpPr/>
          <p:nvPr/>
        </p:nvSpPr>
        <p:spPr>
          <a:xfrm>
            <a:off x="1243981" y="20325423"/>
            <a:ext cx="12474737" cy="6497163"/>
          </a:xfrm>
          <a:prstGeom prst="rect">
            <a:avLst/>
          </a:prstGeom>
        </p:spPr>
        <p:txBody>
          <a:bodyPr wrap="square">
            <a:spAutoFit/>
          </a:bodyPr>
          <a:lstStyle/>
          <a:p>
            <a:pPr lvl="0" defTabSz="914400"/>
            <a:r>
              <a:rPr lang="en-US" sz="4800" dirty="0" smtClean="0">
                <a:solidFill>
                  <a:srgbClr val="0000FF"/>
                </a:solidFill>
                <a:latin typeface="Trebuchet MS" panose="020B0603020202020204" pitchFamily="34" charset="0"/>
              </a:rPr>
              <a:t>Cosmological Measurements</a:t>
            </a:r>
          </a:p>
          <a:p>
            <a:pPr lvl="0" defTabSz="914400">
              <a:spcBef>
                <a:spcPts val="1800"/>
              </a:spcBef>
            </a:pPr>
            <a:r>
              <a:rPr lang="en-US" sz="2800" dirty="0" smtClean="0">
                <a:solidFill>
                  <a:prstClr val="black"/>
                </a:solidFill>
                <a:latin typeface="Calibri" panose="020F0502020204030204" pitchFamily="34" charset="0"/>
                <a:cs typeface="Calibri" panose="020F0502020204030204" pitchFamily="34" charset="0"/>
              </a:rPr>
              <a:t>Binary mergers are “standard sirens”, measuring luminosity distance directly – although with statistical uncertainty if the binary orbit inclination angle is unknown</a:t>
            </a:r>
            <a:endParaRPr lang="en-US" sz="5400" dirty="0">
              <a:solidFill>
                <a:srgbClr val="0000FF"/>
              </a:solidFill>
              <a:latin typeface="Trebuchet MS" panose="020B0603020202020204" pitchFamily="34" charset="0"/>
            </a:endParaRP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M</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easurement of the Hubble constant from associating GW170817 with the redshift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of the</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smtClean="0">
                <a:solidFill>
                  <a:prstClr val="black"/>
                </a:solidFill>
                <a:latin typeface="Calibri" panose="020F0502020204030204" pitchFamily="34" charset="0"/>
                <a:cs typeface="Calibri" panose="020F0502020204030204" pitchFamily="34" charset="0"/>
                <a:sym typeface="Wingdings" panose="05000000000000000000" pitchFamily="2" charset="2"/>
              </a:rPr>
              <a:t>cluster including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its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host galaxy, NGC 4993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[LIGO, Virgo, 1M2H,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DECam</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GW-EM and DES Collaboration, DLT40, Las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Cumbres</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Observatory, VINROUGE and MASTER, Nature 551, 85]</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Implications for the stochastic GW background from BNS mergers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like GW170817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PRL 120, 091101]</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“Dark standard siren” measurement of the Hubble constant by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associating the BBH merger GW170814 statistically with galaxies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cataloged by the Dark Energy Survey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Soares</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-Santos+,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ApJL</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876, L7]</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rPr>
              <a:t> Combined Hubble constant measurement using statistical analysis of </a:t>
            </a:r>
            <a:br>
              <a:rPr lang="en-US" sz="2400" dirty="0" smtClean="0">
                <a:solidFill>
                  <a:prstClr val="black"/>
                </a:solidFill>
                <a:latin typeface="Calibri" panose="020F0502020204030204" pitchFamily="34" charset="0"/>
                <a:cs typeface="Calibri" panose="020F0502020204030204" pitchFamily="34" charset="0"/>
              </a:rPr>
            </a:br>
            <a:r>
              <a:rPr lang="en-US" sz="2400" dirty="0" smtClean="0">
                <a:solidFill>
                  <a:prstClr val="black"/>
                </a:solidFill>
                <a:latin typeface="Calibri" panose="020F0502020204030204" pitchFamily="34" charset="0"/>
                <a:cs typeface="Calibri" panose="020F0502020204030204" pitchFamily="34" charset="0"/>
              </a:rPr>
              <a:t>several BBH events together with GW170817  </a:t>
            </a:r>
            <a:r>
              <a:rPr lang="en-US" sz="2000" i="1" dirty="0" smtClean="0">
                <a:solidFill>
                  <a:srgbClr val="008000"/>
                </a:solidFill>
                <a:latin typeface="Calibri" panose="020F0502020204030204" pitchFamily="34" charset="0"/>
                <a:cs typeface="Calibri" panose="020F0502020204030204" pitchFamily="34" charset="0"/>
              </a:rPr>
              <a:t>[Abbott+, arXiv:1908.06060]</a:t>
            </a:r>
            <a:endParaRPr lang="en-US" sz="2400" i="1" dirty="0">
              <a:solidFill>
                <a:srgbClr val="008000"/>
              </a:solidFill>
              <a:latin typeface="Calibri" panose="020F0502020204030204" pitchFamily="34" charset="0"/>
              <a:cs typeface="Calibri" panose="020F0502020204030204" pitchFamily="34" charset="0"/>
            </a:endParaRPr>
          </a:p>
          <a:p>
            <a:pPr lvl="0" defTabSz="914400">
              <a:spcBef>
                <a:spcPts val="1800"/>
              </a:spcBef>
            </a:pPr>
            <a:endParaRPr lang="en-US" sz="2800" dirty="0" smtClean="0">
              <a:solidFill>
                <a:prstClr val="black"/>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46" name="Rectangle 145"/>
              <p:cNvSpPr/>
              <p:nvPr/>
            </p:nvSpPr>
            <p:spPr>
              <a:xfrm>
                <a:off x="1243982" y="26642246"/>
                <a:ext cx="12247589" cy="11872353"/>
              </a:xfrm>
              <a:prstGeom prst="rect">
                <a:avLst/>
              </a:prstGeom>
            </p:spPr>
            <p:txBody>
              <a:bodyPr wrap="square">
                <a:spAutoFit/>
              </a:bodyPr>
              <a:lstStyle/>
              <a:p>
                <a:pPr lvl="0" defTabSz="914400"/>
                <a:r>
                  <a:rPr lang="en-US" sz="4800" dirty="0" smtClean="0">
                    <a:solidFill>
                      <a:srgbClr val="0000FF"/>
                    </a:solidFill>
                    <a:latin typeface="Trebuchet MS" panose="020B0603020202020204" pitchFamily="34" charset="0"/>
                  </a:rPr>
                  <a:t>Searches for Other Types of GW Signals</a:t>
                </a:r>
              </a:p>
              <a:p>
                <a:pPr lvl="0" defTabSz="914400">
                  <a:spcBef>
                    <a:spcPts val="1800"/>
                  </a:spcBef>
                </a:pPr>
                <a:r>
                  <a:rPr lang="en-US" sz="2800" dirty="0" smtClean="0">
                    <a:latin typeface="Calibri" panose="020F0502020204030204" pitchFamily="34" charset="0"/>
                    <a:cs typeface="Calibri" panose="020F0502020204030204" pitchFamily="34" charset="0"/>
                  </a:rPr>
                  <a:t>LIGO and Virgo are still exploring the gravitational-wave sky with data analyses optimized for a wide variety of plausible signals</a:t>
                </a:r>
              </a:p>
              <a:p>
                <a:pPr lvl="0" defTabSz="914400">
                  <a:spcBef>
                    <a:spcPts val="1800"/>
                  </a:spcBef>
                </a:pPr>
                <a:r>
                  <a:rPr lang="en-US" sz="2800" b="1" dirty="0" smtClean="0">
                    <a:solidFill>
                      <a:srgbClr val="C00000"/>
                    </a:solidFill>
                    <a:latin typeface="Calibri" panose="020F0502020204030204" pitchFamily="34" charset="0"/>
                    <a:cs typeface="Calibri" panose="020F0502020204030204" pitchFamily="34" charset="0"/>
                  </a:rPr>
                  <a:t>Other classes of compact binary mergers</a:t>
                </a: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Search for sub-solar-mass </a:t>
                </a:r>
                <a:r>
                  <a:rPr lang="en-US" sz="2400" dirty="0" err="1" smtClean="0">
                    <a:solidFill>
                      <a:prstClr val="black"/>
                    </a:solidFill>
                    <a:latin typeface="Calibri" panose="020F0502020204030204" pitchFamily="34" charset="0"/>
                    <a:cs typeface="Calibri" panose="020F0502020204030204" pitchFamily="34" charset="0"/>
                    <a:sym typeface="Wingdings" panose="05000000000000000000" pitchFamily="2" charset="2"/>
                  </a:rPr>
                  <a:t>ultracompact</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binaries, e.g. of primordial black holes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and S.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Shandera</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PRL 123, 161102]</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Search for intermediate mass black hole binary (IMBHB) mergers with total masses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up to </a:t>
                </a:r>
                <a14:m>
                  <m:oMath xmlns:m="http://schemas.openxmlformats.org/officeDocument/2006/math">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~800 </m:t>
                    </m:r>
                    <m:sSub>
                      <m:sSubPr>
                        <m:ctrlP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ctrlPr>
                      </m:sSubPr>
                      <m:e>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𝑀</m:t>
                        </m:r>
                      </m:e>
                      <m:sub>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m:t>
                        </m:r>
                      </m:sub>
                    </m:sSub>
                  </m:oMath>
                </a14:m>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distance reach </a:t>
                </a:r>
                <a14:m>
                  <m:oMath xmlns:m="http://schemas.openxmlformats.org/officeDocument/2006/math">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&gt;1</m:t>
                    </m:r>
                  </m:oMath>
                </a14:m>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Gpc around </a:t>
                </a:r>
                <a14:m>
                  <m:oMath xmlns:m="http://schemas.openxmlformats.org/officeDocument/2006/math">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100+100 </m:t>
                    </m:r>
                    <m:sSub>
                      <m:sSubPr>
                        <m:ctrlP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ctrlPr>
                      </m:sSubPr>
                      <m:e>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𝑀</m:t>
                        </m:r>
                      </m:e>
                      <m:sub>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m:t>
                        </m:r>
                      </m:sub>
                    </m:sSub>
                  </m:oMath>
                </a14:m>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t>
                </a:r>
                <a:r>
                  <a:rPr lang="en-US" sz="2000" i="1" dirty="0">
                    <a:solidFill>
                      <a:srgbClr val="008000"/>
                    </a:solidFill>
                    <a:latin typeface="Calibri" panose="020F0502020204030204" pitchFamily="34" charset="0"/>
                    <a:cs typeface="Calibri" panose="020F0502020204030204" pitchFamily="34" charset="0"/>
                    <a:sym typeface="Wingdings" panose="05000000000000000000" pitchFamily="2" charset="2"/>
                  </a:rPr>
                  <a:t>PRD 100,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064064]</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Search for eccentric BBH mergers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883, 149]</a:t>
                </a:r>
                <a:endParaRPr lang="en-US" sz="2400" i="1" dirty="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lvl="0" defTabSz="914400">
                  <a:spcBef>
                    <a:spcPts val="1800"/>
                  </a:spcBef>
                </a:pPr>
                <a:r>
                  <a:rPr lang="en-US" sz="2800" b="1" dirty="0" smtClean="0">
                    <a:solidFill>
                      <a:srgbClr val="C00000"/>
                    </a:solidFill>
                    <a:latin typeface="Calibri" panose="020F0502020204030204" pitchFamily="34" charset="0"/>
                    <a:cs typeface="Calibri" panose="020F0502020204030204" pitchFamily="34" charset="0"/>
                  </a:rPr>
                  <a:t>Continuous-wave (quasiperiodic) GW signals</a:t>
                </a: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Searches for GW signals from known pulsars; for 20 of them, set upper limits below allowable GW fluxes inferred from spin-down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and radio astronomers,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ApJ</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879, 10; PRD 99, 122002]</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Search for GWs from Scorpius X-1 (the brightest low-mass X-ray binary) over a frequency range 60-650 Hz and allowing for spin wandering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PRD 100, 122002]</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All-sky search for continuous GW signals from isolated neutron stars which are spinning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and not axisymmetric, from 20 to &gt;1900 Hz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PRD 100, 024004]</a:t>
                </a:r>
                <a:endParaRPr lang="en-US" sz="2400" i="1" dirty="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lvl="0" defTabSz="914400">
                  <a:spcBef>
                    <a:spcPts val="1800"/>
                  </a:spcBef>
                </a:pPr>
                <a:r>
                  <a:rPr lang="en-US" sz="2800" b="1" dirty="0" smtClean="0">
                    <a:solidFill>
                      <a:srgbClr val="C00000"/>
                    </a:solidFill>
                    <a:latin typeface="Calibri" panose="020F0502020204030204" pitchFamily="34" charset="0"/>
                    <a:cs typeface="Calibri" panose="020F0502020204030204" pitchFamily="34" charset="0"/>
                  </a:rPr>
                  <a:t>A stochastic background of GWs</a:t>
                </a:r>
                <a:r>
                  <a:rPr lang="en-US" sz="2800" dirty="0" smtClean="0">
                    <a:solidFill>
                      <a:srgbClr val="C00000"/>
                    </a:solidFill>
                    <a:latin typeface="Calibri" panose="020F0502020204030204" pitchFamily="34" charset="0"/>
                    <a:cs typeface="Calibri" panose="020F0502020204030204" pitchFamily="34" charset="0"/>
                  </a:rPr>
                  <a:t>, from cosmological and/or astrophysical sources</a:t>
                </a: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Search </a:t>
                </a: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for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an isotropic stochastic GW background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PRD 100, 061101]</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Directional limits on persistent stochastic GWs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PRD 100, 062001]</a:t>
                </a:r>
                <a:endParaRPr lang="en-US" sz="2400" i="1" dirty="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lvl="0" defTabSz="914400">
                  <a:spcBef>
                    <a:spcPts val="1800"/>
                  </a:spcBef>
                </a:pPr>
                <a:r>
                  <a:rPr lang="en-US" sz="2800" b="1" dirty="0" smtClean="0">
                    <a:solidFill>
                      <a:srgbClr val="C00000"/>
                    </a:solidFill>
                    <a:latin typeface="Calibri" panose="020F0502020204030204" pitchFamily="34" charset="0"/>
                    <a:cs typeface="Calibri" panose="020F0502020204030204" pitchFamily="34" charset="0"/>
                  </a:rPr>
                  <a:t>GW “bursts” (generic transient searches)</a:t>
                </a: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rPr>
                  <a:t> </a:t>
                </a:r>
                <a:r>
                  <a:rPr lang="en-US" sz="2400" dirty="0" smtClean="0">
                    <a:solidFill>
                      <a:prstClr val="black"/>
                    </a:solidFill>
                    <a:latin typeface="Calibri" panose="020F0502020204030204" pitchFamily="34" charset="0"/>
                    <a:cs typeface="Calibri" panose="020F0502020204030204" pitchFamily="34" charset="0"/>
                  </a:rPr>
                  <a:t>All-sky search for short-duration (up to </a:t>
                </a:r>
                <a14:m>
                  <m:oMath xmlns:m="http://schemas.openxmlformats.org/officeDocument/2006/math">
                    <m:r>
                      <a:rPr lang="en-US" sz="2400" i="1" dirty="0" smtClean="0">
                        <a:solidFill>
                          <a:prstClr val="black"/>
                        </a:solidFill>
                        <a:latin typeface="Cambria Math" panose="02040503050406030204" pitchFamily="18" charset="0"/>
                        <a:cs typeface="Calibri" panose="020F0502020204030204" pitchFamily="34" charset="0"/>
                      </a:rPr>
                      <m:t>~1</m:t>
                    </m:r>
                  </m:oMath>
                </a14:m>
                <a:r>
                  <a:rPr lang="en-US" sz="2400" dirty="0" smtClean="0">
                    <a:solidFill>
                      <a:prstClr val="black"/>
                    </a:solidFill>
                    <a:latin typeface="Calibri" panose="020F0502020204030204" pitchFamily="34" charset="0"/>
                    <a:cs typeface="Calibri" panose="020F0502020204030204" pitchFamily="34" charset="0"/>
                  </a:rPr>
                  <a:t> sec) GW bursts  </a:t>
                </a:r>
                <a:r>
                  <a:rPr lang="en-US" sz="2000" i="1" dirty="0" smtClean="0">
                    <a:solidFill>
                      <a:srgbClr val="008000"/>
                    </a:solidFill>
                    <a:latin typeface="Calibri" panose="020F0502020204030204" pitchFamily="34" charset="0"/>
                    <a:cs typeface="Calibri" panose="020F0502020204030204" pitchFamily="34" charset="0"/>
                  </a:rPr>
                  <a:t>[Abbott+, PRD 100, 024017]</a:t>
                </a:r>
                <a:endParaRPr lang="en-US" sz="2400" i="1" dirty="0" smtClean="0">
                  <a:solidFill>
                    <a:srgbClr val="008000"/>
                  </a:solidFill>
                  <a:latin typeface="Calibri" panose="020F0502020204030204" pitchFamily="34" charset="0"/>
                  <a:cs typeface="Calibri" panose="020F0502020204030204" pitchFamily="34" charset="0"/>
                </a:endParaRPr>
              </a:p>
              <a:p>
                <a:pPr marL="342900" lvl="0" indent="-342900" defTabSz="914400">
                  <a:lnSpc>
                    <a:spcPct val="85000"/>
                  </a:lnSpc>
                  <a:spcBef>
                    <a:spcPts val="1200"/>
                  </a:spcBef>
                  <a:buFont typeface="Wingdings" panose="05000000000000000000" pitchFamily="2" charset="2"/>
                  <a:buChar char="è"/>
                </a:pPr>
                <a:r>
                  <a:rPr lang="en-US" sz="2400" dirty="0" smtClean="0">
                    <a:solidFill>
                      <a:prstClr val="black"/>
                    </a:solidFill>
                    <a:latin typeface="Calibri" panose="020F0502020204030204" pitchFamily="34" charset="0"/>
                    <a:cs typeface="Calibri" panose="020F0502020204030204" pitchFamily="34" charset="0"/>
                  </a:rPr>
                  <a:t> All-sky search for long-duration (up to </a:t>
                </a:r>
                <a14:m>
                  <m:oMath xmlns:m="http://schemas.openxmlformats.org/officeDocument/2006/math">
                    <m:r>
                      <a:rPr lang="en-US" sz="2400" i="1" dirty="0" smtClean="0">
                        <a:solidFill>
                          <a:prstClr val="black"/>
                        </a:solidFill>
                        <a:latin typeface="Cambria Math" panose="02040503050406030204" pitchFamily="18" charset="0"/>
                        <a:cs typeface="Calibri" panose="020F0502020204030204" pitchFamily="34" charset="0"/>
                      </a:rPr>
                      <m:t>~500</m:t>
                    </m:r>
                  </m:oMath>
                </a14:m>
                <a:r>
                  <a:rPr lang="en-US" sz="2400" dirty="0" smtClean="0">
                    <a:solidFill>
                      <a:prstClr val="black"/>
                    </a:solidFill>
                    <a:latin typeface="Calibri" panose="020F0502020204030204" pitchFamily="34" charset="0"/>
                    <a:cs typeface="Calibri" panose="020F0502020204030204" pitchFamily="34" charset="0"/>
                  </a:rPr>
                  <a:t> sec) GW bursts  </a:t>
                </a:r>
                <a:r>
                  <a:rPr lang="en-US" sz="2000" i="1" dirty="0" smtClean="0">
                    <a:solidFill>
                      <a:srgbClr val="008000"/>
                    </a:solidFill>
                    <a:latin typeface="Calibri" panose="020F0502020204030204" pitchFamily="34" charset="0"/>
                    <a:cs typeface="Calibri" panose="020F0502020204030204" pitchFamily="34" charset="0"/>
                  </a:rPr>
                  <a:t>[Abbott+, PRD 99, 104033]</a:t>
                </a:r>
                <a:endParaRPr lang="en-US" sz="2400" i="1" dirty="0">
                  <a:solidFill>
                    <a:srgbClr val="008000"/>
                  </a:solidFill>
                  <a:latin typeface="Calibri" panose="020F0502020204030204" pitchFamily="34" charset="0"/>
                  <a:cs typeface="Calibri" panose="020F0502020204030204" pitchFamily="34" charset="0"/>
                </a:endParaRPr>
              </a:p>
              <a:p>
                <a:pPr lvl="0" defTabSz="914400">
                  <a:spcBef>
                    <a:spcPts val="1800"/>
                  </a:spcBef>
                </a:pPr>
                <a:endParaRPr lang="en-US" sz="2800" dirty="0" smtClean="0">
                  <a:solidFill>
                    <a:prstClr val="black"/>
                  </a:solidFill>
                  <a:latin typeface="Calibri" panose="020F0502020204030204" pitchFamily="34" charset="0"/>
                  <a:cs typeface="Calibri" panose="020F0502020204030204" pitchFamily="34" charset="0"/>
                </a:endParaRPr>
              </a:p>
            </p:txBody>
          </p:sp>
        </mc:Choice>
        <mc:Fallback xmlns="">
          <p:sp>
            <p:nvSpPr>
              <p:cNvPr id="146" name="Rectangle 145"/>
              <p:cNvSpPr>
                <a:spLocks noRot="1" noChangeAspect="1" noMove="1" noResize="1" noEditPoints="1" noAdjustHandles="1" noChangeArrowheads="1" noChangeShapeType="1" noTextEdit="1"/>
              </p:cNvSpPr>
              <p:nvPr/>
            </p:nvSpPr>
            <p:spPr>
              <a:xfrm>
                <a:off x="1243982" y="26642246"/>
                <a:ext cx="12247589" cy="11872353"/>
              </a:xfrm>
              <a:prstGeom prst="rect">
                <a:avLst/>
              </a:prstGeom>
              <a:blipFill>
                <a:blip r:embed="rId31"/>
                <a:stretch>
                  <a:fillRect l="-2240" t="-1181" r="-3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7" name="Rectangle 146"/>
              <p:cNvSpPr/>
              <p:nvPr/>
            </p:nvSpPr>
            <p:spPr>
              <a:xfrm>
                <a:off x="17011805" y="25085140"/>
                <a:ext cx="12474737" cy="9187130"/>
              </a:xfrm>
              <a:prstGeom prst="rect">
                <a:avLst/>
              </a:prstGeom>
            </p:spPr>
            <p:txBody>
              <a:bodyPr wrap="square">
                <a:spAutoFit/>
              </a:bodyPr>
              <a:lstStyle/>
              <a:p>
                <a:pPr lvl="0" defTabSz="914400"/>
                <a:r>
                  <a:rPr lang="en-US" sz="4800" dirty="0" smtClean="0">
                    <a:solidFill>
                      <a:srgbClr val="0000FF"/>
                    </a:solidFill>
                    <a:latin typeface="Trebuchet MS" panose="020B0603020202020204" pitchFamily="34" charset="0"/>
                  </a:rPr>
                  <a:t>Additional Multi-Messenger Searches</a:t>
                </a:r>
              </a:p>
              <a:p>
                <a:pPr lvl="0" defTabSz="914400">
                  <a:spcBef>
                    <a:spcPts val="1800"/>
                  </a:spcBef>
                </a:pPr>
                <a:r>
                  <a:rPr lang="en-US" sz="2800" dirty="0" smtClean="0">
                    <a:solidFill>
                      <a:prstClr val="black"/>
                    </a:solidFill>
                    <a:latin typeface="Calibri" panose="020F0502020204030204" pitchFamily="34" charset="0"/>
                    <a:cs typeface="Calibri" panose="020F0502020204030204" pitchFamily="34" charset="0"/>
                  </a:rPr>
                  <a:t>Rapid searches for EM counterparts was enabled by low-latency analysis of the GW data, selection of promising GW event candidates, and communication of their times, types and sky localization to astronomers  </a:t>
                </a:r>
                <a:r>
                  <a:rPr lang="en-US" sz="2400" i="1" dirty="0" smtClean="0">
                    <a:solidFill>
                      <a:srgbClr val="008000"/>
                    </a:solidFill>
                    <a:latin typeface="Calibri" panose="020F0502020204030204" pitchFamily="34" charset="0"/>
                    <a:cs typeface="Calibri" panose="020F0502020204030204" pitchFamily="34" charset="0"/>
                  </a:rPr>
                  <a:t>[Abbott+, </a:t>
                </a:r>
                <a:r>
                  <a:rPr lang="en-US" sz="2400" i="1" dirty="0" err="1" smtClean="0">
                    <a:solidFill>
                      <a:srgbClr val="008000"/>
                    </a:solidFill>
                    <a:latin typeface="Calibri" panose="020F0502020204030204" pitchFamily="34" charset="0"/>
                    <a:cs typeface="Calibri" panose="020F0502020204030204" pitchFamily="34" charset="0"/>
                  </a:rPr>
                  <a:t>ApJ</a:t>
                </a:r>
                <a:r>
                  <a:rPr lang="en-US" sz="2400" i="1" dirty="0" smtClean="0">
                    <a:solidFill>
                      <a:srgbClr val="008000"/>
                    </a:solidFill>
                    <a:latin typeface="Calibri" panose="020F0502020204030204" pitchFamily="34" charset="0"/>
                    <a:cs typeface="Calibri" panose="020F0502020204030204" pitchFamily="34" charset="0"/>
                  </a:rPr>
                  <a:t> 875, 161]</a:t>
                </a:r>
                <a:endParaRPr lang="en-US" sz="2800" i="1" dirty="0" smtClean="0">
                  <a:solidFill>
                    <a:srgbClr val="008000"/>
                  </a:solidFill>
                  <a:latin typeface="Calibri" panose="020F0502020204030204" pitchFamily="34" charset="0"/>
                  <a:cs typeface="Calibri" panose="020F0502020204030204" pitchFamily="34" charset="0"/>
                </a:endParaRPr>
              </a:p>
              <a:p>
                <a:pPr lvl="0" defTabSz="914400">
                  <a:spcBef>
                    <a:spcPts val="1800"/>
                  </a:spcBef>
                </a:pPr>
                <a:r>
                  <a:rPr lang="en-US" sz="2800" dirty="0" smtClean="0">
                    <a:solidFill>
                      <a:prstClr val="black"/>
                    </a:solidFill>
                    <a:latin typeface="Calibri" panose="020F0502020204030204" pitchFamily="34" charset="0"/>
                    <a:cs typeface="Calibri" panose="020F0502020204030204" pitchFamily="34" charset="0"/>
                  </a:rPr>
                  <a:t>Besides the observed electromagnetic counterpart to GW170817:</a:t>
                </a:r>
                <a:endParaRPr lang="en-US" sz="5400" dirty="0">
                  <a:solidFill>
                    <a:srgbClr val="0000FF"/>
                  </a:solidFill>
                  <a:latin typeface="Trebuchet MS" panose="020B0603020202020204" pitchFamily="34" charset="0"/>
                </a:endParaRPr>
              </a:p>
              <a:p>
                <a:pPr marL="342900" lvl="0" indent="-34290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Search for high-energy neutrinos from the BNS merger GW170817 with ANTARES, </a:t>
                </a:r>
                <a:r>
                  <a:rPr lang="en-US" sz="2400" dirty="0" err="1" smtClean="0">
                    <a:solidFill>
                      <a:prstClr val="black"/>
                    </a:solidFill>
                    <a:latin typeface="Calibri" panose="020F0502020204030204" pitchFamily="34" charset="0"/>
                    <a:cs typeface="Calibri" panose="020F0502020204030204" pitchFamily="34" charset="0"/>
                    <a:sym typeface="Wingdings" panose="05000000000000000000" pitchFamily="2" charset="2"/>
                  </a:rPr>
                  <a:t>IceCube</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and the Pierre Auger Observatory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[ANTARES,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IceCube</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Pierre Auger, LIGO and Virgo,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ApJL</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850, L35]</a:t>
                </a:r>
                <a:endParaRPr lang="en-US" sz="2400" i="1" dirty="0">
                  <a:solidFill>
                    <a:srgbClr val="008000"/>
                  </a:solidFill>
                  <a:latin typeface="Calibri" panose="020F0502020204030204" pitchFamily="34" charset="0"/>
                  <a:cs typeface="Calibri" panose="020F0502020204030204" pitchFamily="34" charset="0"/>
                </a:endParaRPr>
              </a:p>
              <a:p>
                <a:pPr marL="914400" lvl="0" defTabSz="914400">
                  <a:spcBef>
                    <a:spcPts val="1800"/>
                  </a:spcBef>
                  <a:tabLst>
                    <a:tab pos="973138" algn="l"/>
                  </a:tabLst>
                </a:pPr>
                <a:r>
                  <a:rPr lang="en-US" sz="2800" dirty="0" smtClean="0">
                    <a:solidFill>
                      <a:prstClr val="black"/>
                    </a:solidFill>
                    <a:latin typeface="Calibri" panose="020F0502020204030204" pitchFamily="34" charset="0"/>
                    <a:cs typeface="Calibri" panose="020F0502020204030204" pitchFamily="34" charset="0"/>
                  </a:rPr>
                  <a:t>And searches for GWs associated with astrophysical phenomena recorded during the O2 run:</a:t>
                </a:r>
              </a:p>
              <a:p>
                <a:pPr marL="1385888" lvl="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Search for transient GW signals associated with </a:t>
                </a:r>
                <a:r>
                  <a:rPr lang="en-US" sz="2400" dirty="0" err="1" smtClean="0">
                    <a:solidFill>
                      <a:prstClr val="black"/>
                    </a:solidFill>
                    <a:latin typeface="Calibri" panose="020F0502020204030204" pitchFamily="34" charset="0"/>
                    <a:cs typeface="Calibri" panose="020F0502020204030204" pitchFamily="34" charset="0"/>
                    <a:sym typeface="Wingdings" panose="05000000000000000000" pitchFamily="2" charset="2"/>
                  </a:rPr>
                  <a:t>magnetar</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bursts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[Abbott+,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ApJ</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874, 163]</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1385888" lvl="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Search for GW signals (binary merger or generic GW burst) associated with any of </a:t>
                </a:r>
                <a14:m>
                  <m:oMath xmlns:m="http://schemas.openxmlformats.org/officeDocument/2006/math">
                    <m:r>
                      <a:rPr lang="en-US" sz="2400" b="0" i="1" smtClean="0">
                        <a:solidFill>
                          <a:prstClr val="black"/>
                        </a:solidFill>
                        <a:latin typeface="Cambria Math" panose="02040503050406030204" pitchFamily="18" charset="0"/>
                        <a:cs typeface="Calibri" panose="020F0502020204030204" pitchFamily="34" charset="0"/>
                        <a:sym typeface="Wingdings" panose="05000000000000000000" pitchFamily="2" charset="2"/>
                      </a:rPr>
                      <m:t>~100</m:t>
                    </m:r>
                  </m:oMath>
                </a14:m>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gamma-ray bursts which were detected during the O2 run; no signal found except in the case of GW170817 </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[LIGO, Virgo and IPN, </a:t>
                </a:r>
                <a:r>
                  <a:rPr lang="en-US" sz="2000" i="1" dirty="0" err="1" smtClean="0">
                    <a:solidFill>
                      <a:srgbClr val="008000"/>
                    </a:solidFill>
                    <a:latin typeface="Calibri" panose="020F0502020204030204" pitchFamily="34" charset="0"/>
                    <a:cs typeface="Calibri" panose="020F0502020204030204" pitchFamily="34" charset="0"/>
                    <a:sym typeface="Wingdings" panose="05000000000000000000" pitchFamily="2" charset="2"/>
                  </a:rPr>
                  <a:t>ApJ</a:t>
                </a: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 886, 75]</a:t>
                </a:r>
                <a:endParaRPr lang="en-US" sz="24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endParaRPr>
              </a:p>
              <a:p>
                <a:pPr marL="1385888" lvl="0" defTabSz="914400">
                  <a:lnSpc>
                    <a:spcPct val="85000"/>
                  </a:lnSpc>
                  <a:spcBef>
                    <a:spcPts val="1200"/>
                  </a:spcBef>
                  <a:buFont typeface="Wingdings" panose="05000000000000000000" pitchFamily="2" charset="2"/>
                  <a:buChar char="è"/>
                </a:pPr>
                <a:r>
                  <a:rPr lang="en-US" sz="2400" dirty="0">
                    <a:solidFill>
                      <a:prstClr val="black"/>
                    </a:solidFill>
                    <a:latin typeface="Calibri" panose="020F0502020204030204" pitchFamily="34" charset="0"/>
                    <a:cs typeface="Calibri" panose="020F0502020204030204" pitchFamily="34" charset="0"/>
                    <a:sym typeface="Wingdings" panose="05000000000000000000" pitchFamily="2" charset="2"/>
                  </a:rPr>
                  <a:t> </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Optically targeted search for GWs emitted by core-collapse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supernovae, sensitive out to several </a:t>
                </a:r>
                <a:r>
                  <a:rPr lang="en-US" sz="2400" dirty="0" err="1" smtClean="0">
                    <a:solidFill>
                      <a:prstClr val="black"/>
                    </a:solidFill>
                    <a:latin typeface="Calibri" panose="020F0502020204030204" pitchFamily="34" charset="0"/>
                    <a:cs typeface="Calibri" panose="020F0502020204030204" pitchFamily="34" charset="0"/>
                    <a:sym typeface="Wingdings" panose="05000000000000000000" pitchFamily="2" charset="2"/>
                  </a:rPr>
                  <a:t>kpc</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tens of </a:t>
                </a:r>
                <a:r>
                  <a:rPr lang="en-US" sz="2400" dirty="0" err="1" smtClean="0">
                    <a:solidFill>
                      <a:prstClr val="black"/>
                    </a:solidFill>
                    <a:latin typeface="Calibri" panose="020F0502020204030204" pitchFamily="34" charset="0"/>
                    <a:cs typeface="Calibri" panose="020F0502020204030204" pitchFamily="34" charset="0"/>
                    <a:sym typeface="Wingdings" panose="05000000000000000000" pitchFamily="2" charset="2"/>
                  </a:rPr>
                  <a:t>kpc</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or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tens of </a:t>
                </a:r>
                <a:r>
                  <a:rPr lang="en-US" sz="2400" dirty="0" err="1" smtClean="0">
                    <a:solidFill>
                      <a:prstClr val="black"/>
                    </a:solidFill>
                    <a:latin typeface="Calibri" panose="020F0502020204030204" pitchFamily="34" charset="0"/>
                    <a:cs typeface="Calibri" panose="020F0502020204030204" pitchFamily="34" charset="0"/>
                    <a:sym typeface="Wingdings" panose="05000000000000000000" pitchFamily="2" charset="2"/>
                  </a:rPr>
                  <a:t>Mpc</a:t>
                </a:r>
                <a: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 for some emission models  </a:t>
                </a:r>
                <a:br>
                  <a:rPr lang="en-US" sz="2400" dirty="0" smtClean="0">
                    <a:solidFill>
                      <a:prstClr val="black"/>
                    </a:solidFill>
                    <a:latin typeface="Calibri" panose="020F0502020204030204" pitchFamily="34" charset="0"/>
                    <a:cs typeface="Calibri" panose="020F0502020204030204" pitchFamily="34" charset="0"/>
                    <a:sym typeface="Wingdings" panose="05000000000000000000" pitchFamily="2" charset="2"/>
                  </a:rPr>
                </a:br>
                <a:r>
                  <a:rPr lang="en-US" sz="2000" i="1" dirty="0" smtClean="0">
                    <a:solidFill>
                      <a:srgbClr val="008000"/>
                    </a:solidFill>
                    <a:latin typeface="Calibri" panose="020F0502020204030204" pitchFamily="34" charset="0"/>
                    <a:cs typeface="Calibri" panose="020F0502020204030204" pitchFamily="34" charset="0"/>
                    <a:sym typeface="Wingdings" panose="05000000000000000000" pitchFamily="2" charset="2"/>
                  </a:rPr>
                  <a:t>[LIGO, Virgo, DLT-40 and ASSASN, arXiv:1908.03584]</a:t>
                </a:r>
                <a:endParaRPr lang="en-US" sz="2400" i="1" dirty="0">
                  <a:solidFill>
                    <a:srgbClr val="008000"/>
                  </a:solidFill>
                  <a:latin typeface="Calibri" panose="020F0502020204030204" pitchFamily="34" charset="0"/>
                  <a:cs typeface="Calibri" panose="020F0502020204030204" pitchFamily="34" charset="0"/>
                </a:endParaRPr>
              </a:p>
              <a:p>
                <a:pPr lvl="0" defTabSz="914400">
                  <a:spcBef>
                    <a:spcPts val="1800"/>
                  </a:spcBef>
                </a:pPr>
                <a:endParaRPr lang="en-US" sz="2800" dirty="0" smtClean="0">
                  <a:solidFill>
                    <a:prstClr val="black"/>
                  </a:solidFill>
                  <a:latin typeface="Calibri" panose="020F0502020204030204" pitchFamily="34" charset="0"/>
                  <a:cs typeface="Calibri" panose="020F0502020204030204" pitchFamily="34" charset="0"/>
                </a:endParaRPr>
              </a:p>
              <a:p>
                <a:pPr lvl="0" defTabSz="914400">
                  <a:spcBef>
                    <a:spcPts val="1800"/>
                  </a:spcBef>
                </a:pPr>
                <a:endParaRPr lang="en-US" sz="2800" dirty="0" smtClean="0">
                  <a:solidFill>
                    <a:prstClr val="black"/>
                  </a:solidFill>
                  <a:latin typeface="Calibri" panose="020F0502020204030204" pitchFamily="34" charset="0"/>
                  <a:cs typeface="Calibri" panose="020F0502020204030204" pitchFamily="34" charset="0"/>
                </a:endParaRPr>
              </a:p>
            </p:txBody>
          </p:sp>
        </mc:Choice>
        <mc:Fallback xmlns="">
          <p:sp>
            <p:nvSpPr>
              <p:cNvPr id="147" name="Rectangle 146"/>
              <p:cNvSpPr>
                <a:spLocks noRot="1" noChangeAspect="1" noMove="1" noResize="1" noEditPoints="1" noAdjustHandles="1" noChangeArrowheads="1" noChangeShapeType="1" noTextEdit="1"/>
              </p:cNvSpPr>
              <p:nvPr/>
            </p:nvSpPr>
            <p:spPr>
              <a:xfrm>
                <a:off x="17011805" y="25085140"/>
                <a:ext cx="12474737" cy="9187130"/>
              </a:xfrm>
              <a:prstGeom prst="rect">
                <a:avLst/>
              </a:prstGeom>
              <a:blipFill>
                <a:blip r:embed="rId32"/>
                <a:stretch>
                  <a:fillRect l="-2248" t="-1526" r="-929"/>
                </a:stretch>
              </a:blipFill>
            </p:spPr>
            <p:txBody>
              <a:bodyPr/>
              <a:lstStyle/>
              <a:p>
                <a:r>
                  <a:rPr lang="en-US">
                    <a:noFill/>
                  </a:rPr>
                  <a:t> </a:t>
                </a:r>
              </a:p>
            </p:txBody>
          </p:sp>
        </mc:Fallback>
      </mc:AlternateContent>
      <p:sp>
        <p:nvSpPr>
          <p:cNvPr id="28" name="Rectangle 27"/>
          <p:cNvSpPr/>
          <p:nvPr/>
        </p:nvSpPr>
        <p:spPr>
          <a:xfrm>
            <a:off x="18450236" y="34187044"/>
            <a:ext cx="11664109" cy="3225313"/>
          </a:xfrm>
          <a:prstGeom prst="rect">
            <a:avLst/>
          </a:prstGeom>
          <a:noFill/>
          <a:ln w="3810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p:cNvPicPr>
            <a:picLocks noChangeAspect="1"/>
          </p:cNvPicPr>
          <p:nvPr/>
        </p:nvPicPr>
        <p:blipFill rotWithShape="1">
          <a:blip r:embed="rId33"/>
          <a:srcRect t="9302" r="39954" b="81298"/>
          <a:stretch/>
        </p:blipFill>
        <p:spPr>
          <a:xfrm>
            <a:off x="23899394" y="35100693"/>
            <a:ext cx="5446863" cy="641531"/>
          </a:xfrm>
          <a:prstGeom prst="rect">
            <a:avLst/>
          </a:prstGeom>
        </p:spPr>
      </p:pic>
      <p:pic>
        <p:nvPicPr>
          <p:cNvPr id="75" name="Picture 74"/>
          <p:cNvPicPr>
            <a:picLocks noChangeAspect="1"/>
          </p:cNvPicPr>
          <p:nvPr/>
        </p:nvPicPr>
        <p:blipFill>
          <a:blip r:embed="rId34"/>
          <a:stretch>
            <a:fillRect/>
          </a:stretch>
        </p:blipFill>
        <p:spPr>
          <a:xfrm>
            <a:off x="11945037" y="16021112"/>
            <a:ext cx="3929804" cy="3893077"/>
          </a:xfrm>
          <a:prstGeom prst="rect">
            <a:avLst/>
          </a:prstGeom>
        </p:spPr>
      </p:pic>
      <p:pic>
        <p:nvPicPr>
          <p:cNvPr id="80" name="Picture 79"/>
          <p:cNvPicPr>
            <a:picLocks noChangeAspect="1"/>
          </p:cNvPicPr>
          <p:nvPr/>
        </p:nvPicPr>
        <p:blipFill>
          <a:blip r:embed="rId35"/>
          <a:stretch>
            <a:fillRect/>
          </a:stretch>
        </p:blipFill>
        <p:spPr>
          <a:xfrm>
            <a:off x="1572486" y="18301772"/>
            <a:ext cx="9737916" cy="1433476"/>
          </a:xfrm>
          <a:prstGeom prst="rect">
            <a:avLst/>
          </a:prstGeom>
        </p:spPr>
      </p:pic>
      <p:sp>
        <p:nvSpPr>
          <p:cNvPr id="81" name="TextBox 80"/>
          <p:cNvSpPr txBox="1"/>
          <p:nvPr/>
        </p:nvSpPr>
        <p:spPr>
          <a:xfrm>
            <a:off x="2600325" y="19738579"/>
            <a:ext cx="8285486" cy="369332"/>
          </a:xfrm>
          <a:prstGeom prst="rect">
            <a:avLst/>
          </a:prstGeom>
          <a:noFill/>
        </p:spPr>
        <p:txBody>
          <a:bodyPr wrap="square" rtlCol="0">
            <a:spAutoFit/>
          </a:bodyPr>
          <a:lstStyle/>
          <a:p>
            <a:pPr algn="ctr">
              <a:lnSpc>
                <a:spcPct val="90000"/>
              </a:lnSpc>
            </a:pPr>
            <a:r>
              <a:rPr lang="en-US" sz="2000" dirty="0" smtClean="0">
                <a:solidFill>
                  <a:srgbClr val="800000"/>
                </a:solidFill>
              </a:rPr>
              <a:t>Combined posteriors and limits on parameters describing GR violations</a:t>
            </a:r>
            <a:endParaRPr lang="en-US" sz="2000" dirty="0">
              <a:solidFill>
                <a:srgbClr val="800000"/>
              </a:solidFill>
            </a:endParaRPr>
          </a:p>
        </p:txBody>
      </p:sp>
      <p:pic>
        <p:nvPicPr>
          <p:cNvPr id="92" name="Picture 91"/>
          <p:cNvPicPr>
            <a:picLocks noChangeAspect="1"/>
          </p:cNvPicPr>
          <p:nvPr/>
        </p:nvPicPr>
        <p:blipFill>
          <a:blip r:embed="rId36"/>
          <a:stretch>
            <a:fillRect/>
          </a:stretch>
        </p:blipFill>
        <p:spPr>
          <a:xfrm>
            <a:off x="13026531" y="27914585"/>
            <a:ext cx="3020669" cy="3020669"/>
          </a:xfrm>
          <a:prstGeom prst="rect">
            <a:avLst/>
          </a:prstGeom>
        </p:spPr>
      </p:pic>
      <p:pic>
        <p:nvPicPr>
          <p:cNvPr id="99" name="Picture 98"/>
          <p:cNvPicPr>
            <a:picLocks noChangeAspect="1"/>
          </p:cNvPicPr>
          <p:nvPr/>
        </p:nvPicPr>
        <p:blipFill>
          <a:blip r:embed="rId37"/>
          <a:stretch>
            <a:fillRect/>
          </a:stretch>
        </p:blipFill>
        <p:spPr>
          <a:xfrm>
            <a:off x="12993629" y="34786205"/>
            <a:ext cx="4475926" cy="2409701"/>
          </a:xfrm>
          <a:prstGeom prst="rect">
            <a:avLst/>
          </a:prstGeom>
        </p:spPr>
      </p:pic>
      <p:sp>
        <p:nvSpPr>
          <p:cNvPr id="115" name="TextBox 114"/>
          <p:cNvSpPr txBox="1"/>
          <p:nvPr/>
        </p:nvSpPr>
        <p:spPr>
          <a:xfrm>
            <a:off x="12993628" y="37121810"/>
            <a:ext cx="4443253" cy="646331"/>
          </a:xfrm>
          <a:prstGeom prst="rect">
            <a:avLst/>
          </a:prstGeom>
          <a:noFill/>
        </p:spPr>
        <p:txBody>
          <a:bodyPr wrap="square" rtlCol="0">
            <a:spAutoFit/>
          </a:bodyPr>
          <a:lstStyle/>
          <a:p>
            <a:pPr algn="ctr">
              <a:lnSpc>
                <a:spcPct val="90000"/>
              </a:lnSpc>
            </a:pPr>
            <a:r>
              <a:rPr lang="en-US" sz="2000" dirty="0" smtClean="0">
                <a:solidFill>
                  <a:srgbClr val="800000"/>
                </a:solidFill>
              </a:rPr>
              <a:t>Directional upper limits on stochastic GW energy flux, assuming flat spectrum</a:t>
            </a:r>
            <a:endParaRPr lang="en-US" sz="2000" dirty="0">
              <a:solidFill>
                <a:srgbClr val="800000"/>
              </a:solidFill>
            </a:endParaRPr>
          </a:p>
        </p:txBody>
      </p:sp>
      <p:sp>
        <p:nvSpPr>
          <p:cNvPr id="116" name="TextBox 115"/>
          <p:cNvSpPr txBox="1"/>
          <p:nvPr/>
        </p:nvSpPr>
        <p:spPr>
          <a:xfrm>
            <a:off x="13086782" y="27030707"/>
            <a:ext cx="3297220" cy="923330"/>
          </a:xfrm>
          <a:prstGeom prst="rect">
            <a:avLst/>
          </a:prstGeom>
          <a:noFill/>
        </p:spPr>
        <p:txBody>
          <a:bodyPr wrap="square" rtlCol="0">
            <a:spAutoFit/>
          </a:bodyPr>
          <a:lstStyle/>
          <a:p>
            <a:pPr algn="ctr">
              <a:lnSpc>
                <a:spcPct val="90000"/>
              </a:lnSpc>
            </a:pPr>
            <a:r>
              <a:rPr lang="en-US" sz="2000" dirty="0" smtClean="0">
                <a:solidFill>
                  <a:srgbClr val="800000"/>
                </a:solidFill>
              </a:rPr>
              <a:t>Constraints on fraction of dark matter composed of primordial black holes</a:t>
            </a:r>
            <a:endParaRPr lang="en-US" sz="2000" dirty="0">
              <a:solidFill>
                <a:srgbClr val="800000"/>
              </a:solidFill>
            </a:endParaRPr>
          </a:p>
        </p:txBody>
      </p:sp>
      <p:pic>
        <p:nvPicPr>
          <p:cNvPr id="103" name="Picture 102"/>
          <p:cNvPicPr>
            <a:picLocks noChangeAspect="1"/>
          </p:cNvPicPr>
          <p:nvPr/>
        </p:nvPicPr>
        <p:blipFill>
          <a:blip r:embed="rId38"/>
          <a:stretch>
            <a:fillRect/>
          </a:stretch>
        </p:blipFill>
        <p:spPr>
          <a:xfrm>
            <a:off x="13483441" y="31267715"/>
            <a:ext cx="3807496" cy="2906106"/>
          </a:xfrm>
          <a:prstGeom prst="rect">
            <a:avLst/>
          </a:prstGeom>
        </p:spPr>
      </p:pic>
      <p:sp>
        <p:nvSpPr>
          <p:cNvPr id="118" name="TextBox 117"/>
          <p:cNvSpPr txBox="1"/>
          <p:nvPr/>
        </p:nvSpPr>
        <p:spPr>
          <a:xfrm>
            <a:off x="13462288" y="34131305"/>
            <a:ext cx="4124890" cy="646331"/>
          </a:xfrm>
          <a:prstGeom prst="rect">
            <a:avLst/>
          </a:prstGeom>
          <a:noFill/>
        </p:spPr>
        <p:txBody>
          <a:bodyPr wrap="square" rtlCol="0">
            <a:spAutoFit/>
          </a:bodyPr>
          <a:lstStyle/>
          <a:p>
            <a:pPr algn="ctr">
              <a:lnSpc>
                <a:spcPct val="90000"/>
              </a:lnSpc>
            </a:pPr>
            <a:r>
              <a:rPr lang="en-US" sz="2000" dirty="0" smtClean="0">
                <a:solidFill>
                  <a:srgbClr val="800000"/>
                </a:solidFill>
              </a:rPr>
              <a:t>Upper limits on continuous-wave GW strain amplitude for 221 pulsars</a:t>
            </a:r>
            <a:endParaRPr lang="en-US" sz="2000" dirty="0">
              <a:solidFill>
                <a:srgbClr val="800000"/>
              </a:solidFill>
            </a:endParaRPr>
          </a:p>
        </p:txBody>
      </p:sp>
      <p:pic>
        <p:nvPicPr>
          <p:cNvPr id="104" name="Picture 103"/>
          <p:cNvPicPr>
            <a:picLocks noChangeAspect="1"/>
          </p:cNvPicPr>
          <p:nvPr/>
        </p:nvPicPr>
        <p:blipFill>
          <a:blip r:embed="rId39"/>
          <a:stretch>
            <a:fillRect/>
          </a:stretch>
        </p:blipFill>
        <p:spPr>
          <a:xfrm>
            <a:off x="24929836" y="20286405"/>
            <a:ext cx="4561149" cy="4424424"/>
          </a:xfrm>
          <a:prstGeom prst="rect">
            <a:avLst/>
          </a:prstGeom>
        </p:spPr>
      </p:pic>
      <p:sp>
        <p:nvSpPr>
          <p:cNvPr id="119" name="TextBox 118"/>
          <p:cNvSpPr txBox="1"/>
          <p:nvPr/>
        </p:nvSpPr>
        <p:spPr>
          <a:xfrm>
            <a:off x="20909852" y="23720077"/>
            <a:ext cx="4181393" cy="923330"/>
          </a:xfrm>
          <a:prstGeom prst="rect">
            <a:avLst/>
          </a:prstGeom>
          <a:noFill/>
        </p:spPr>
        <p:txBody>
          <a:bodyPr wrap="square" rtlCol="0">
            <a:spAutoFit/>
          </a:bodyPr>
          <a:lstStyle/>
          <a:p>
            <a:pPr algn="r">
              <a:lnSpc>
                <a:spcPct val="90000"/>
              </a:lnSpc>
            </a:pPr>
            <a:r>
              <a:rPr lang="en-US" sz="2000" dirty="0" smtClean="0">
                <a:solidFill>
                  <a:srgbClr val="800000"/>
                </a:solidFill>
              </a:rPr>
              <a:t>Marginalized posteriors for mass and areal radius for the neutron stars which merged in GW170817</a:t>
            </a:r>
            <a:endParaRPr lang="en-US" sz="2000" dirty="0">
              <a:solidFill>
                <a:srgbClr val="800000"/>
              </a:solidFill>
            </a:endParaRPr>
          </a:p>
        </p:txBody>
      </p:sp>
      <p:sp>
        <p:nvSpPr>
          <p:cNvPr id="120" name="TextBox 119"/>
          <p:cNvSpPr txBox="1"/>
          <p:nvPr/>
        </p:nvSpPr>
        <p:spPr>
          <a:xfrm>
            <a:off x="25343772" y="22361849"/>
            <a:ext cx="1650393" cy="369332"/>
          </a:xfrm>
          <a:prstGeom prst="rect">
            <a:avLst/>
          </a:prstGeom>
          <a:noFill/>
        </p:spPr>
        <p:txBody>
          <a:bodyPr wrap="square" rtlCol="0">
            <a:spAutoFit/>
          </a:bodyPr>
          <a:lstStyle/>
          <a:p>
            <a:pPr algn="ctr">
              <a:lnSpc>
                <a:spcPct val="90000"/>
              </a:lnSpc>
            </a:pPr>
            <a:r>
              <a:rPr lang="en-US" sz="2000" dirty="0" smtClean="0">
                <a:solidFill>
                  <a:schemeClr val="accent1">
                    <a:lumMod val="75000"/>
                  </a:schemeClr>
                </a:solidFill>
              </a:rPr>
              <a:t>Heavier NS</a:t>
            </a:r>
            <a:endParaRPr lang="en-US" sz="2000" dirty="0">
              <a:solidFill>
                <a:schemeClr val="accent1">
                  <a:lumMod val="75000"/>
                </a:schemeClr>
              </a:solidFill>
            </a:endParaRPr>
          </a:p>
        </p:txBody>
      </p:sp>
      <p:sp>
        <p:nvSpPr>
          <p:cNvPr id="121" name="TextBox 120"/>
          <p:cNvSpPr txBox="1"/>
          <p:nvPr/>
        </p:nvSpPr>
        <p:spPr>
          <a:xfrm>
            <a:off x="25343772" y="23491530"/>
            <a:ext cx="1650393" cy="369332"/>
          </a:xfrm>
          <a:prstGeom prst="rect">
            <a:avLst/>
          </a:prstGeom>
          <a:noFill/>
        </p:spPr>
        <p:txBody>
          <a:bodyPr wrap="square" rtlCol="0">
            <a:spAutoFit/>
          </a:bodyPr>
          <a:lstStyle/>
          <a:p>
            <a:pPr algn="ctr">
              <a:lnSpc>
                <a:spcPct val="90000"/>
              </a:lnSpc>
            </a:pPr>
            <a:r>
              <a:rPr lang="en-US" sz="2000" dirty="0" smtClean="0">
                <a:solidFill>
                  <a:schemeClr val="accent2"/>
                </a:solidFill>
              </a:rPr>
              <a:t>Lighter NS</a:t>
            </a:r>
            <a:endParaRPr lang="en-US" sz="2000" dirty="0">
              <a:solidFill>
                <a:schemeClr val="accent2"/>
              </a:solidFill>
            </a:endParaRPr>
          </a:p>
        </p:txBody>
      </p:sp>
      <p:pic>
        <p:nvPicPr>
          <p:cNvPr id="106" name="Picture 105"/>
          <p:cNvPicPr>
            <a:picLocks noChangeAspect="1"/>
          </p:cNvPicPr>
          <p:nvPr/>
        </p:nvPicPr>
        <p:blipFill>
          <a:blip r:embed="rId40"/>
          <a:stretch>
            <a:fillRect/>
          </a:stretch>
        </p:blipFill>
        <p:spPr>
          <a:xfrm>
            <a:off x="10525812" y="23132964"/>
            <a:ext cx="4501573" cy="3320552"/>
          </a:xfrm>
          <a:prstGeom prst="rect">
            <a:avLst/>
          </a:prstGeom>
        </p:spPr>
      </p:pic>
      <p:sp>
        <p:nvSpPr>
          <p:cNvPr id="123" name="TextBox 122"/>
          <p:cNvSpPr txBox="1"/>
          <p:nvPr/>
        </p:nvSpPr>
        <p:spPr>
          <a:xfrm>
            <a:off x="22695357" y="32875696"/>
            <a:ext cx="3771003" cy="879472"/>
          </a:xfrm>
          <a:prstGeom prst="rect">
            <a:avLst/>
          </a:prstGeom>
          <a:noFill/>
        </p:spPr>
        <p:txBody>
          <a:bodyPr wrap="square" rtlCol="0">
            <a:spAutoFit/>
          </a:bodyPr>
          <a:lstStyle/>
          <a:p>
            <a:pPr algn="r">
              <a:lnSpc>
                <a:spcPct val="85000"/>
              </a:lnSpc>
            </a:pPr>
            <a:r>
              <a:rPr lang="en-US" sz="2000" dirty="0" smtClean="0">
                <a:solidFill>
                  <a:srgbClr val="800000"/>
                </a:solidFill>
              </a:rPr>
              <a:t>GW detection efficiency vs. distance for one class of core-collapse supernova models</a:t>
            </a:r>
            <a:endParaRPr lang="en-US" sz="2000" dirty="0">
              <a:solidFill>
                <a:srgbClr val="800000"/>
              </a:solidFill>
            </a:endParaRPr>
          </a:p>
        </p:txBody>
      </p:sp>
      <p:sp>
        <p:nvSpPr>
          <p:cNvPr id="124" name="TextBox 123"/>
          <p:cNvSpPr txBox="1"/>
          <p:nvPr/>
        </p:nvSpPr>
        <p:spPr>
          <a:xfrm>
            <a:off x="12249149" y="19897605"/>
            <a:ext cx="3557979" cy="646331"/>
          </a:xfrm>
          <a:prstGeom prst="rect">
            <a:avLst/>
          </a:prstGeom>
          <a:noFill/>
        </p:spPr>
        <p:txBody>
          <a:bodyPr wrap="square" rtlCol="0">
            <a:spAutoFit/>
          </a:bodyPr>
          <a:lstStyle/>
          <a:p>
            <a:pPr algn="ctr">
              <a:lnSpc>
                <a:spcPct val="90000"/>
              </a:lnSpc>
            </a:pPr>
            <a:r>
              <a:rPr lang="en-US" sz="2000" dirty="0" err="1" smtClean="0">
                <a:solidFill>
                  <a:srgbClr val="800000"/>
                </a:solidFill>
              </a:rPr>
              <a:t>Inspiral</a:t>
            </a:r>
            <a:r>
              <a:rPr lang="en-US" sz="2000" dirty="0" smtClean="0">
                <a:solidFill>
                  <a:srgbClr val="800000"/>
                </a:solidFill>
              </a:rPr>
              <a:t>-merger-</a:t>
            </a:r>
            <a:r>
              <a:rPr lang="en-US" sz="2000" dirty="0" err="1" smtClean="0">
                <a:solidFill>
                  <a:srgbClr val="800000"/>
                </a:solidFill>
              </a:rPr>
              <a:t>ringdown</a:t>
            </a:r>
            <a:r>
              <a:rPr lang="en-US" sz="2000" dirty="0" smtClean="0">
                <a:solidFill>
                  <a:srgbClr val="800000"/>
                </a:solidFill>
              </a:rPr>
              <a:t> consistency test</a:t>
            </a:r>
            <a:endParaRPr lang="en-US" sz="2000" dirty="0">
              <a:solidFill>
                <a:srgbClr val="800000"/>
              </a:solidFill>
            </a:endParaRPr>
          </a:p>
        </p:txBody>
      </p:sp>
      <mc:AlternateContent xmlns:mc="http://schemas.openxmlformats.org/markup-compatibility/2006" xmlns:a14="http://schemas.microsoft.com/office/drawing/2010/main">
        <mc:Choice Requires="a14">
          <p:sp>
            <p:nvSpPr>
              <p:cNvPr id="111" name="TextBox 110"/>
              <p:cNvSpPr txBox="1"/>
              <p:nvPr/>
            </p:nvSpPr>
            <p:spPr>
              <a:xfrm>
                <a:off x="13709808" y="24148764"/>
                <a:ext cx="2850522" cy="1200329"/>
              </a:xfrm>
              <a:prstGeom prst="rect">
                <a:avLst/>
              </a:prstGeom>
              <a:noFill/>
            </p:spPr>
            <p:txBody>
              <a:bodyPr wrap="square" rtlCol="0">
                <a:spAutoFit/>
              </a:bodyPr>
              <a:lstStyle/>
              <a:p>
                <a:pPr>
                  <a:lnSpc>
                    <a:spcPct val="90000"/>
                  </a:lnSpc>
                </a:pPr>
                <a:r>
                  <a:rPr lang="en-US" sz="2000" dirty="0" smtClean="0">
                    <a:solidFill>
                      <a:srgbClr val="800000"/>
                    </a:solidFill>
                  </a:rPr>
                  <a:t>Posterior probability distributions for </a:t>
                </a:r>
                <a14:m>
                  <m:oMath xmlns:m="http://schemas.openxmlformats.org/officeDocument/2006/math">
                    <m:sSub>
                      <m:sSubPr>
                        <m:ctrlPr>
                          <a:rPr lang="en-US" sz="2000" b="0" i="1" smtClean="0">
                            <a:solidFill>
                              <a:srgbClr val="800000"/>
                            </a:solidFill>
                            <a:latin typeface="Cambria Math" panose="02040503050406030204" pitchFamily="18" charset="0"/>
                          </a:rPr>
                        </m:ctrlPr>
                      </m:sSubPr>
                      <m:e>
                        <m:r>
                          <a:rPr lang="en-US" sz="2000" b="0" i="1" smtClean="0">
                            <a:solidFill>
                              <a:srgbClr val="800000"/>
                            </a:solidFill>
                            <a:latin typeface="Cambria Math" panose="02040503050406030204" pitchFamily="18" charset="0"/>
                          </a:rPr>
                          <m:t>𝐻</m:t>
                        </m:r>
                      </m:e>
                      <m:sub>
                        <m:r>
                          <a:rPr lang="en-US" sz="2000" b="0" i="1" smtClean="0">
                            <a:solidFill>
                              <a:srgbClr val="800000"/>
                            </a:solidFill>
                            <a:latin typeface="Cambria Math" panose="02040503050406030204" pitchFamily="18" charset="0"/>
                          </a:rPr>
                          <m:t>0</m:t>
                        </m:r>
                      </m:sub>
                    </m:sSub>
                  </m:oMath>
                </a14:m>
                <a:r>
                  <a:rPr lang="en-US" sz="2000" dirty="0" smtClean="0">
                    <a:solidFill>
                      <a:srgbClr val="800000"/>
                    </a:solidFill>
                  </a:rPr>
                  <a:t> from O2 GW events combined with galaxy info</a:t>
                </a:r>
                <a:endParaRPr lang="en-US" sz="2000" dirty="0">
                  <a:solidFill>
                    <a:srgbClr val="800000"/>
                  </a:solidFill>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13709808" y="24148764"/>
                <a:ext cx="2850522" cy="1200329"/>
              </a:xfrm>
              <a:prstGeom prst="rect">
                <a:avLst/>
              </a:prstGeom>
              <a:blipFill>
                <a:blip r:embed="rId41"/>
                <a:stretch>
                  <a:fillRect l="-2350" t="-5076" r="-427" b="-8122"/>
                </a:stretch>
              </a:blipFill>
            </p:spPr>
            <p:txBody>
              <a:bodyPr/>
              <a:lstStyle/>
              <a:p>
                <a:r>
                  <a:rPr lang="en-US">
                    <a:noFill/>
                  </a:rPr>
                  <a:t> </a:t>
                </a:r>
              </a:p>
            </p:txBody>
          </p:sp>
        </mc:Fallback>
      </mc:AlternateContent>
      <p:pic>
        <p:nvPicPr>
          <p:cNvPr id="107" name="Picture 106"/>
          <p:cNvPicPr>
            <a:picLocks noChangeAspect="1"/>
          </p:cNvPicPr>
          <p:nvPr/>
        </p:nvPicPr>
        <p:blipFill>
          <a:blip r:embed="rId42"/>
          <a:stretch>
            <a:fillRect/>
          </a:stretch>
        </p:blipFill>
        <p:spPr>
          <a:xfrm>
            <a:off x="26466360" y="31230222"/>
            <a:ext cx="3446155" cy="2680955"/>
          </a:xfrm>
          <a:prstGeom prst="rect">
            <a:avLst/>
          </a:prstGeom>
        </p:spPr>
      </p:pic>
      <p:sp>
        <p:nvSpPr>
          <p:cNvPr id="24" name="Rectangle 23"/>
          <p:cNvSpPr/>
          <p:nvPr/>
        </p:nvSpPr>
        <p:spPr>
          <a:xfrm>
            <a:off x="15384658" y="4637154"/>
            <a:ext cx="1393330" cy="830997"/>
          </a:xfrm>
          <a:prstGeom prst="rect">
            <a:avLst/>
          </a:prstGeom>
        </p:spPr>
        <p:txBody>
          <a:bodyPr wrap="none">
            <a:spAutoFit/>
          </a:bodyPr>
          <a:lstStyle/>
          <a:p>
            <a:r>
              <a:rPr lang="en-US" sz="4800" i="1" dirty="0" smtClean="0">
                <a:solidFill>
                  <a:srgbClr val="0000FF"/>
                </a:solidFill>
                <a:latin typeface="Century Schoolbook" panose="02040604050505020304" pitchFamily="18" charset="0"/>
              </a:rPr>
              <a:t>plus</a:t>
            </a:r>
            <a:endParaRPr lang="en-US" i="1" dirty="0">
              <a:latin typeface="Century Schoolbook" panose="02040604050505020304" pitchFamily="18" charset="0"/>
            </a:endParaRPr>
          </a:p>
        </p:txBody>
      </p:sp>
    </p:spTree>
    <p:extLst>
      <p:ext uri="{BB962C8B-B14F-4D97-AF65-F5344CB8AC3E}">
        <p14:creationId xmlns:p14="http://schemas.microsoft.com/office/powerpoint/2010/main" val="123624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4604</TotalTime>
  <Words>1086</Words>
  <Application>Microsoft Office PowerPoint</Application>
  <PresentationFormat>Custom</PresentationFormat>
  <Paragraphs>86</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 Math</vt:lpstr>
      <vt:lpstr>Century Schoolbook</vt:lpstr>
      <vt:lpstr>Trebuchet MS</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Shawhan</dc:creator>
  <cp:lastModifiedBy>Peter Shawhan</cp:lastModifiedBy>
  <cp:revision>123</cp:revision>
  <dcterms:created xsi:type="dcterms:W3CDTF">2019-03-29T02:11:30Z</dcterms:created>
  <dcterms:modified xsi:type="dcterms:W3CDTF">2020-01-10T22:58:42Z</dcterms:modified>
</cp:coreProperties>
</file>