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0"/>
  </p:notesMasterIdLst>
  <p:sldIdLst>
    <p:sldId id="256" r:id="rId2"/>
    <p:sldId id="260" r:id="rId3"/>
    <p:sldId id="261" r:id="rId4"/>
    <p:sldId id="275" r:id="rId5"/>
    <p:sldId id="276" r:id="rId6"/>
    <p:sldId id="277" r:id="rId7"/>
    <p:sldId id="278" r:id="rId8"/>
    <p:sldId id="263"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9C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33"/>
    <p:restoredTop sz="94745"/>
  </p:normalViewPr>
  <p:slideViewPr>
    <p:cSldViewPr snapToGrid="0" snapToObjects="1">
      <p:cViewPr>
        <p:scale>
          <a:sx n="105" d="100"/>
          <a:sy n="105" d="100"/>
        </p:scale>
        <p:origin x="216"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E3ED86-9618-DF4A-B1B3-366974D310ED}" type="datetimeFigureOut">
              <a:rPr lang="en-US" smtClean="0"/>
              <a:t>9/25/19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5C34C5-72A4-514A-A899-160DDB176DD4}" type="slidenum">
              <a:rPr lang="en-US" smtClean="0"/>
              <a:t>‹#›</a:t>
            </a:fld>
            <a:endParaRPr lang="en-US"/>
          </a:p>
        </p:txBody>
      </p:sp>
    </p:spTree>
    <p:extLst>
      <p:ext uri="{BB962C8B-B14F-4D97-AF65-F5344CB8AC3E}">
        <p14:creationId xmlns:p14="http://schemas.microsoft.com/office/powerpoint/2010/main" val="17519785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D5C34C5-72A4-514A-A899-160DDB176DD4}" type="slidenum">
              <a:rPr lang="en-US" smtClean="0"/>
              <a:t>1</a:t>
            </a:fld>
            <a:endParaRPr lang="en-US"/>
          </a:p>
        </p:txBody>
      </p:sp>
    </p:spTree>
    <p:extLst>
      <p:ext uri="{BB962C8B-B14F-4D97-AF65-F5344CB8AC3E}">
        <p14:creationId xmlns:p14="http://schemas.microsoft.com/office/powerpoint/2010/main" val="16893677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D5C34C5-72A4-514A-A899-160DDB176DD4}" type="slidenum">
              <a:rPr lang="en-US" smtClean="0"/>
              <a:t>2</a:t>
            </a:fld>
            <a:endParaRPr lang="en-US"/>
          </a:p>
        </p:txBody>
      </p:sp>
    </p:spTree>
    <p:extLst>
      <p:ext uri="{BB962C8B-B14F-4D97-AF65-F5344CB8AC3E}">
        <p14:creationId xmlns:p14="http://schemas.microsoft.com/office/powerpoint/2010/main" val="5699953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Shape 164"/>
          <p:cNvSpPr>
            <a:spLocks noGrp="1" noRot="1" noChangeAspect="1"/>
          </p:cNvSpPr>
          <p:nvPr>
            <p:ph type="sldImg"/>
          </p:nvPr>
        </p:nvSpPr>
        <p:spPr>
          <a:prstGeom prst="rect">
            <a:avLst/>
          </a:prstGeom>
        </p:spPr>
        <p:txBody>
          <a:bodyPr/>
          <a:lstStyle/>
          <a:p>
            <a:endParaRPr/>
          </a:p>
        </p:txBody>
      </p:sp>
      <p:sp>
        <p:nvSpPr>
          <p:cNvPr id="165" name="Shape 165"/>
          <p:cNvSpPr>
            <a:spLocks noGrp="1"/>
          </p:cNvSpPr>
          <p:nvPr>
            <p:ph type="body" sz="quarter" idx="1"/>
          </p:nvPr>
        </p:nvSpPr>
        <p:spPr>
          <a:prstGeom prst="rect">
            <a:avLst/>
          </a:prstGeom>
        </p:spPr>
        <p:txBody>
          <a:bodyPr/>
          <a:lstStyle/>
          <a:p>
            <a:r>
              <a:t>This slide shows outline of 2019 schedules. Upper panel shows schedule plan presented in the last PAB. Lower panel shows the current plan. I like to explain important difference between them.</a:t>
            </a:r>
          </a:p>
          <a:p>
            <a:endParaRPr/>
          </a:p>
          <a:p>
            <a:endParaRPr/>
          </a:p>
          <a:p>
            <a:endParaRPr/>
          </a:p>
          <a:p>
            <a:r>
              <a:t>This slide shows the schedule outline based on the Gantt chart. </a:t>
            </a:r>
          </a:p>
          <a:p>
            <a:r>
              <a:t>Installation works, such as ...</a:t>
            </a:r>
          </a:p>
          <a:p>
            <a:r>
              <a:t>ETMX WAB means installation of baffles in Xend. During this periods, we can not use ETMX. Major installation works complete in the next March. </a:t>
            </a:r>
          </a:p>
          <a:p>
            <a:r>
              <a:t>We start beam alignment works for Xarm commissioning from September. The Xarm commissioning continues early December. From the end of November, we start beam alignment works for Yarm and DRMI commissioning. When ETMX is ready, we start commissioning of full interferometer. In this periods the full interferometer is FPMI.</a:t>
            </a:r>
          </a:p>
          <a:p>
            <a:r>
              <a:t>After FPMI, we will proceed DRFPMI or FPMI. </a:t>
            </a:r>
          </a:p>
          <a:p>
            <a:r>
              <a:t>In the case of DRFPMI, we start commissioning with low laser power. After then we construct alignment sensing control system with laser power increase. Then we do post commissioning and installation of baffles. I will explain later.</a:t>
            </a:r>
          </a:p>
          <a:p>
            <a:r>
              <a:t>In the case of FPMI, we construct ASC system and then we do post com and baffle installation.</a:t>
            </a:r>
          </a:p>
        </p:txBody>
      </p:sp>
    </p:spTree>
    <p:extLst>
      <p:ext uri="{BB962C8B-B14F-4D97-AF65-F5344CB8AC3E}">
        <p14:creationId xmlns:p14="http://schemas.microsoft.com/office/powerpoint/2010/main" val="17390298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98B4552-A862-CF4D-9390-8BF489BF58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82C9E1B8-087A-3C4C-A590-F6FF5904EE0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E3799726-2D0A-264F-8D3D-353527A022EA}"/>
              </a:ext>
            </a:extLst>
          </p:cNvPr>
          <p:cNvSpPr>
            <a:spLocks noGrp="1"/>
          </p:cNvSpPr>
          <p:nvPr>
            <p:ph type="dt" sz="half" idx="10"/>
          </p:nvPr>
        </p:nvSpPr>
        <p:spPr/>
        <p:txBody>
          <a:bodyPr/>
          <a:lstStyle/>
          <a:p>
            <a:r>
              <a:rPr lang="en-US" smtClean="0"/>
              <a:t>9/26/19</a:t>
            </a:r>
            <a:endParaRPr lang="en-US" dirty="0"/>
          </a:p>
        </p:txBody>
      </p:sp>
      <p:sp>
        <p:nvSpPr>
          <p:cNvPr id="5" name="Footer Placeholder 4">
            <a:extLst>
              <a:ext uri="{FF2B5EF4-FFF2-40B4-BE49-F238E27FC236}">
                <a16:creationId xmlns:a16="http://schemas.microsoft.com/office/drawing/2014/main" xmlns="" id="{6966051B-A2F9-A64C-9CEE-5F2B7795ECA6}"/>
              </a:ext>
            </a:extLst>
          </p:cNvPr>
          <p:cNvSpPr>
            <a:spLocks noGrp="1"/>
          </p:cNvSpPr>
          <p:nvPr>
            <p:ph type="ftr" sz="quarter" idx="11"/>
          </p:nvPr>
        </p:nvSpPr>
        <p:spPr/>
        <p:txBody>
          <a:bodyPr/>
          <a:lstStyle/>
          <a:p>
            <a:r>
              <a:rPr lang="en-US" smtClean="0"/>
              <a:t>G1901885 Open LVEM Forum</a:t>
            </a:r>
            <a:endParaRPr lang="en-US" dirty="0"/>
          </a:p>
        </p:txBody>
      </p:sp>
      <p:sp>
        <p:nvSpPr>
          <p:cNvPr id="7" name="Slide Number Placeholder 6">
            <a:extLst>
              <a:ext uri="{FF2B5EF4-FFF2-40B4-BE49-F238E27FC236}">
                <a16:creationId xmlns:a16="http://schemas.microsoft.com/office/drawing/2014/main" xmlns="" id="{A0AB2830-88E7-374B-94A0-91023576D7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CA191A-F76D-2940-87A3-1A88433B01F7}" type="slidenum">
              <a:rPr lang="en-US" smtClean="0"/>
              <a:t>‹#›</a:t>
            </a:fld>
            <a:endParaRPr lang="en-US"/>
          </a:p>
        </p:txBody>
      </p:sp>
    </p:spTree>
    <p:extLst>
      <p:ext uri="{BB962C8B-B14F-4D97-AF65-F5344CB8AC3E}">
        <p14:creationId xmlns:p14="http://schemas.microsoft.com/office/powerpoint/2010/main" val="1242319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7E07A5-911C-0E4F-9AE2-8AB207EC595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31EAC975-47A3-7D49-A5B1-F5AF52A4897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91A2AAE-BE92-7146-83EE-079B5F6B5C0A}"/>
              </a:ext>
            </a:extLst>
          </p:cNvPr>
          <p:cNvSpPr>
            <a:spLocks noGrp="1"/>
          </p:cNvSpPr>
          <p:nvPr>
            <p:ph type="dt" sz="half" idx="10"/>
          </p:nvPr>
        </p:nvSpPr>
        <p:spPr/>
        <p:txBody>
          <a:bodyPr/>
          <a:lstStyle/>
          <a:p>
            <a:r>
              <a:rPr lang="en-US" smtClean="0"/>
              <a:t>9/26/19</a:t>
            </a:r>
            <a:endParaRPr lang="en-US"/>
          </a:p>
        </p:txBody>
      </p:sp>
      <p:sp>
        <p:nvSpPr>
          <p:cNvPr id="5" name="Footer Placeholder 4">
            <a:extLst>
              <a:ext uri="{FF2B5EF4-FFF2-40B4-BE49-F238E27FC236}">
                <a16:creationId xmlns:a16="http://schemas.microsoft.com/office/drawing/2014/main" xmlns="" id="{BB16CB66-C93B-0C47-9E33-A93B05996E9D}"/>
              </a:ext>
            </a:extLst>
          </p:cNvPr>
          <p:cNvSpPr>
            <a:spLocks noGrp="1"/>
          </p:cNvSpPr>
          <p:nvPr>
            <p:ph type="ftr" sz="quarter" idx="11"/>
          </p:nvPr>
        </p:nvSpPr>
        <p:spPr/>
        <p:txBody>
          <a:bodyPr/>
          <a:lstStyle/>
          <a:p>
            <a:r>
              <a:rPr lang="en-US" smtClean="0"/>
              <a:t>G1901885 Open LVEM Forum</a:t>
            </a:r>
            <a:endParaRPr lang="en-US"/>
          </a:p>
        </p:txBody>
      </p:sp>
      <p:sp>
        <p:nvSpPr>
          <p:cNvPr id="6" name="Slide Number Placeholder 5">
            <a:extLst>
              <a:ext uri="{FF2B5EF4-FFF2-40B4-BE49-F238E27FC236}">
                <a16:creationId xmlns:a16="http://schemas.microsoft.com/office/drawing/2014/main" xmlns="" id="{74ADCC4F-84FF-2A47-AA2F-9AD1A8058867}"/>
              </a:ext>
            </a:extLst>
          </p:cNvPr>
          <p:cNvSpPr>
            <a:spLocks noGrp="1"/>
          </p:cNvSpPr>
          <p:nvPr>
            <p:ph type="sldNum" sz="quarter" idx="12"/>
          </p:nvPr>
        </p:nvSpPr>
        <p:spPr>
          <a:xfrm>
            <a:off x="8610600" y="6356350"/>
            <a:ext cx="2743200" cy="365125"/>
          </a:xfrm>
          <a:prstGeom prst="rect">
            <a:avLst/>
          </a:prstGeom>
        </p:spPr>
        <p:txBody>
          <a:bodyPr/>
          <a:lstStyle/>
          <a:p>
            <a:fld id="{9AB567E9-D561-B44A-9E93-17FC26BADC25}" type="slidenum">
              <a:rPr lang="en-US" smtClean="0"/>
              <a:t>‹#›</a:t>
            </a:fld>
            <a:endParaRPr lang="en-US"/>
          </a:p>
        </p:txBody>
      </p:sp>
    </p:spTree>
    <p:extLst>
      <p:ext uri="{BB962C8B-B14F-4D97-AF65-F5344CB8AC3E}">
        <p14:creationId xmlns:p14="http://schemas.microsoft.com/office/powerpoint/2010/main" val="730056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951A5368-6BDA-C449-BD17-DE90AC5835B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A2617E63-281A-6E4A-8BF7-7815174697B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23FC935-560B-5C48-96D0-3E0EEB50FC19}"/>
              </a:ext>
            </a:extLst>
          </p:cNvPr>
          <p:cNvSpPr>
            <a:spLocks noGrp="1"/>
          </p:cNvSpPr>
          <p:nvPr>
            <p:ph type="dt" sz="half" idx="10"/>
          </p:nvPr>
        </p:nvSpPr>
        <p:spPr/>
        <p:txBody>
          <a:bodyPr/>
          <a:lstStyle/>
          <a:p>
            <a:r>
              <a:rPr lang="en-US" smtClean="0"/>
              <a:t>9/26/19</a:t>
            </a:r>
            <a:endParaRPr lang="en-US"/>
          </a:p>
        </p:txBody>
      </p:sp>
      <p:sp>
        <p:nvSpPr>
          <p:cNvPr id="5" name="Footer Placeholder 4">
            <a:extLst>
              <a:ext uri="{FF2B5EF4-FFF2-40B4-BE49-F238E27FC236}">
                <a16:creationId xmlns:a16="http://schemas.microsoft.com/office/drawing/2014/main" xmlns="" id="{B0193F03-9F92-B045-9E18-F1935C453B13}"/>
              </a:ext>
            </a:extLst>
          </p:cNvPr>
          <p:cNvSpPr>
            <a:spLocks noGrp="1"/>
          </p:cNvSpPr>
          <p:nvPr>
            <p:ph type="ftr" sz="quarter" idx="11"/>
          </p:nvPr>
        </p:nvSpPr>
        <p:spPr/>
        <p:txBody>
          <a:bodyPr/>
          <a:lstStyle/>
          <a:p>
            <a:r>
              <a:rPr lang="en-US" smtClean="0"/>
              <a:t>G1901885 Open LVEM Forum</a:t>
            </a:r>
            <a:endParaRPr lang="en-US"/>
          </a:p>
        </p:txBody>
      </p:sp>
      <p:sp>
        <p:nvSpPr>
          <p:cNvPr id="6" name="Slide Number Placeholder 5">
            <a:extLst>
              <a:ext uri="{FF2B5EF4-FFF2-40B4-BE49-F238E27FC236}">
                <a16:creationId xmlns:a16="http://schemas.microsoft.com/office/drawing/2014/main" xmlns="" id="{282DA55C-DFD7-1E40-B15B-6BE3A1F301B9}"/>
              </a:ext>
            </a:extLst>
          </p:cNvPr>
          <p:cNvSpPr>
            <a:spLocks noGrp="1"/>
          </p:cNvSpPr>
          <p:nvPr>
            <p:ph type="sldNum" sz="quarter" idx="12"/>
          </p:nvPr>
        </p:nvSpPr>
        <p:spPr>
          <a:xfrm>
            <a:off x="8610600" y="6356350"/>
            <a:ext cx="2743200" cy="365125"/>
          </a:xfrm>
          <a:prstGeom prst="rect">
            <a:avLst/>
          </a:prstGeom>
        </p:spPr>
        <p:txBody>
          <a:bodyPr/>
          <a:lstStyle/>
          <a:p>
            <a:fld id="{9AB567E9-D561-B44A-9E93-17FC26BADC25}" type="slidenum">
              <a:rPr lang="en-US" smtClean="0"/>
              <a:t>‹#›</a:t>
            </a:fld>
            <a:endParaRPr lang="en-US"/>
          </a:p>
        </p:txBody>
      </p:sp>
    </p:spTree>
    <p:extLst>
      <p:ext uri="{BB962C8B-B14F-4D97-AF65-F5344CB8AC3E}">
        <p14:creationId xmlns:p14="http://schemas.microsoft.com/office/powerpoint/2010/main" val="3449493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タイトル&amp;箇条書き">
    <p:spTree>
      <p:nvGrpSpPr>
        <p:cNvPr id="1" name=""/>
        <p:cNvGrpSpPr/>
        <p:nvPr/>
      </p:nvGrpSpPr>
      <p:grpSpPr>
        <a:xfrm>
          <a:off x="0" y="0"/>
          <a:ext cx="0" cy="0"/>
          <a:chOff x="0" y="0"/>
          <a:chExt cx="0" cy="0"/>
        </a:xfrm>
      </p:grpSpPr>
      <p:sp>
        <p:nvSpPr>
          <p:cNvPr id="56" name="タイトルテキスト"/>
          <p:cNvSpPr txBox="1">
            <a:spLocks noGrp="1"/>
          </p:cNvSpPr>
          <p:nvPr>
            <p:ph type="title"/>
          </p:nvPr>
        </p:nvSpPr>
        <p:spPr>
          <a:prstGeom prst="rect">
            <a:avLst/>
          </a:prstGeom>
        </p:spPr>
        <p:txBody>
          <a:bodyPr/>
          <a:lstStyle/>
          <a:p>
            <a:r>
              <a:t>タイトルテキスト</a:t>
            </a:r>
          </a:p>
        </p:txBody>
      </p:sp>
      <p:sp>
        <p:nvSpPr>
          <p:cNvPr id="57" name="本文レベル1…"/>
          <p:cNvSpPr txBox="1">
            <a:spLocks noGrp="1"/>
          </p:cNvSpPr>
          <p:nvPr>
            <p:ph type="body" idx="1"/>
          </p:nvPr>
        </p:nvSpPr>
        <p:spPr>
          <a:prstGeom prst="rect">
            <a:avLst/>
          </a:prstGeom>
        </p:spPr>
        <p:txBody>
          <a:bodyPr/>
          <a:lstStyle/>
          <a:p>
            <a:r>
              <a:t>本文レベル1</a:t>
            </a:r>
          </a:p>
          <a:p>
            <a:pPr lvl="1"/>
            <a:r>
              <a:t>本文レベル2</a:t>
            </a:r>
          </a:p>
          <a:p>
            <a:pPr lvl="2"/>
            <a:r>
              <a:t>本文レベル3</a:t>
            </a:r>
          </a:p>
          <a:p>
            <a:pPr lvl="3"/>
            <a:r>
              <a:t>本文レベル4</a:t>
            </a:r>
          </a:p>
          <a:p>
            <a:pPr lvl="4"/>
            <a:r>
              <a:t>本文レベル5</a:t>
            </a:r>
          </a:p>
        </p:txBody>
      </p:sp>
      <p:sp>
        <p:nvSpPr>
          <p:cNvPr id="58"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441424776"/>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C7D7A3-9AC1-C847-B03F-4CCCCB9047FA}"/>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xmlns="" id="{DDA3107C-33FC-5141-92D2-81F575E03C83}"/>
              </a:ext>
            </a:extLst>
          </p:cNvPr>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xmlns="" id="{063DAEE4-05BC-F047-B17D-EFD821492B61}"/>
              </a:ext>
            </a:extLst>
          </p:cNvPr>
          <p:cNvSpPr>
            <a:spLocks noGrp="1"/>
          </p:cNvSpPr>
          <p:nvPr>
            <p:ph type="dt" sz="half" idx="10"/>
          </p:nvPr>
        </p:nvSpPr>
        <p:spPr/>
        <p:txBody>
          <a:bodyPr/>
          <a:lstStyle/>
          <a:p>
            <a:r>
              <a:rPr lang="en-US" smtClean="0"/>
              <a:t>9/26/19</a:t>
            </a:r>
            <a:endParaRPr lang="en-US"/>
          </a:p>
        </p:txBody>
      </p:sp>
      <p:sp>
        <p:nvSpPr>
          <p:cNvPr id="5" name="Footer Placeholder 4">
            <a:extLst>
              <a:ext uri="{FF2B5EF4-FFF2-40B4-BE49-F238E27FC236}">
                <a16:creationId xmlns:a16="http://schemas.microsoft.com/office/drawing/2014/main" xmlns="" id="{A2C313AB-B439-C149-85CF-BB66A769C339}"/>
              </a:ext>
            </a:extLst>
          </p:cNvPr>
          <p:cNvSpPr>
            <a:spLocks noGrp="1"/>
          </p:cNvSpPr>
          <p:nvPr>
            <p:ph type="ftr" sz="quarter" idx="11"/>
          </p:nvPr>
        </p:nvSpPr>
        <p:spPr/>
        <p:txBody>
          <a:bodyPr/>
          <a:lstStyle/>
          <a:p>
            <a:r>
              <a:rPr lang="en-US" smtClean="0"/>
              <a:t>G1901885 Open LVEM Forum</a:t>
            </a:r>
            <a:endParaRPr lang="en-US" dirty="0"/>
          </a:p>
        </p:txBody>
      </p:sp>
      <p:sp>
        <p:nvSpPr>
          <p:cNvPr id="7" name="Slide Number Placeholder 6">
            <a:extLst>
              <a:ext uri="{FF2B5EF4-FFF2-40B4-BE49-F238E27FC236}">
                <a16:creationId xmlns:a16="http://schemas.microsoft.com/office/drawing/2014/main" xmlns="" id="{D43292F5-BA44-4C41-A1BA-6B67166595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CA191A-F76D-2940-87A3-1A88433B01F7}" type="slidenum">
              <a:rPr lang="en-US" smtClean="0"/>
              <a:t>‹#›</a:t>
            </a:fld>
            <a:endParaRPr lang="en-US"/>
          </a:p>
        </p:txBody>
      </p:sp>
    </p:spTree>
    <p:extLst>
      <p:ext uri="{BB962C8B-B14F-4D97-AF65-F5344CB8AC3E}">
        <p14:creationId xmlns:p14="http://schemas.microsoft.com/office/powerpoint/2010/main" val="3170580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2EF9AA-190C-F044-92F1-EAEF2A49BF5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DB2A9C34-7622-E94C-96CC-F517B7914F3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a16="http://schemas.microsoft.com/office/drawing/2014/main" xmlns="" id="{F046F402-073E-4541-809C-75CD0C9BC4A2}"/>
              </a:ext>
            </a:extLst>
          </p:cNvPr>
          <p:cNvSpPr>
            <a:spLocks noGrp="1"/>
          </p:cNvSpPr>
          <p:nvPr>
            <p:ph type="dt" sz="half" idx="10"/>
          </p:nvPr>
        </p:nvSpPr>
        <p:spPr/>
        <p:txBody>
          <a:bodyPr/>
          <a:lstStyle/>
          <a:p>
            <a:r>
              <a:rPr lang="en-US" smtClean="0"/>
              <a:t>9/26/19</a:t>
            </a:r>
            <a:endParaRPr lang="en-US"/>
          </a:p>
        </p:txBody>
      </p:sp>
      <p:sp>
        <p:nvSpPr>
          <p:cNvPr id="5" name="Footer Placeholder 4">
            <a:extLst>
              <a:ext uri="{FF2B5EF4-FFF2-40B4-BE49-F238E27FC236}">
                <a16:creationId xmlns:a16="http://schemas.microsoft.com/office/drawing/2014/main" xmlns="" id="{F57DBD9D-438A-844A-B3C2-20AEB7A7024E}"/>
              </a:ext>
            </a:extLst>
          </p:cNvPr>
          <p:cNvSpPr>
            <a:spLocks noGrp="1"/>
          </p:cNvSpPr>
          <p:nvPr>
            <p:ph type="ftr" sz="quarter" idx="11"/>
          </p:nvPr>
        </p:nvSpPr>
        <p:spPr/>
        <p:txBody>
          <a:bodyPr/>
          <a:lstStyle/>
          <a:p>
            <a:r>
              <a:rPr lang="en-US" smtClean="0"/>
              <a:t>G1901885 Open LVEM Forum</a:t>
            </a:r>
            <a:endParaRPr lang="en-US" dirty="0"/>
          </a:p>
        </p:txBody>
      </p:sp>
      <p:sp>
        <p:nvSpPr>
          <p:cNvPr id="7" name="Slide Number Placeholder 6">
            <a:extLst>
              <a:ext uri="{FF2B5EF4-FFF2-40B4-BE49-F238E27FC236}">
                <a16:creationId xmlns:a16="http://schemas.microsoft.com/office/drawing/2014/main" xmlns="" id="{7155429F-C136-9141-8E80-A40CE8FFDC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CA191A-F76D-2940-87A3-1A88433B01F7}" type="slidenum">
              <a:rPr lang="en-US" smtClean="0"/>
              <a:t>‹#›</a:t>
            </a:fld>
            <a:endParaRPr lang="en-US"/>
          </a:p>
        </p:txBody>
      </p:sp>
    </p:spTree>
    <p:extLst>
      <p:ext uri="{BB962C8B-B14F-4D97-AF65-F5344CB8AC3E}">
        <p14:creationId xmlns:p14="http://schemas.microsoft.com/office/powerpoint/2010/main" val="3390219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FEEAF1-AAF2-8740-9DBB-95F485AA08F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0F3C2FBD-32B0-564A-AE94-423FC96F491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211B5C5F-4608-1646-ADD9-C767F3F2287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372A4DD0-FFA1-2643-8984-FFB824603B3F}"/>
              </a:ext>
            </a:extLst>
          </p:cNvPr>
          <p:cNvSpPr>
            <a:spLocks noGrp="1"/>
          </p:cNvSpPr>
          <p:nvPr>
            <p:ph type="dt" sz="half" idx="10"/>
          </p:nvPr>
        </p:nvSpPr>
        <p:spPr/>
        <p:txBody>
          <a:bodyPr/>
          <a:lstStyle/>
          <a:p>
            <a:r>
              <a:rPr lang="en-US" smtClean="0"/>
              <a:t>9/26/19</a:t>
            </a:r>
            <a:endParaRPr lang="en-US"/>
          </a:p>
        </p:txBody>
      </p:sp>
      <p:sp>
        <p:nvSpPr>
          <p:cNvPr id="6" name="Footer Placeholder 5">
            <a:extLst>
              <a:ext uri="{FF2B5EF4-FFF2-40B4-BE49-F238E27FC236}">
                <a16:creationId xmlns:a16="http://schemas.microsoft.com/office/drawing/2014/main" xmlns="" id="{8A8F61AA-CC06-4342-B76B-2347445753EC}"/>
              </a:ext>
            </a:extLst>
          </p:cNvPr>
          <p:cNvSpPr>
            <a:spLocks noGrp="1"/>
          </p:cNvSpPr>
          <p:nvPr>
            <p:ph type="ftr" sz="quarter" idx="11"/>
          </p:nvPr>
        </p:nvSpPr>
        <p:spPr/>
        <p:txBody>
          <a:bodyPr/>
          <a:lstStyle/>
          <a:p>
            <a:r>
              <a:rPr lang="en-US" smtClean="0"/>
              <a:t>G1901885 Open LVEM Forum</a:t>
            </a:r>
            <a:endParaRPr lang="en-US" dirty="0"/>
          </a:p>
        </p:txBody>
      </p:sp>
      <p:sp>
        <p:nvSpPr>
          <p:cNvPr id="8" name="Slide Number Placeholder 6">
            <a:extLst>
              <a:ext uri="{FF2B5EF4-FFF2-40B4-BE49-F238E27FC236}">
                <a16:creationId xmlns:a16="http://schemas.microsoft.com/office/drawing/2014/main" xmlns="" id="{3C98E45C-C129-B548-B38D-F8DA1369FF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CA191A-F76D-2940-87A3-1A88433B01F7}" type="slidenum">
              <a:rPr lang="en-US" smtClean="0"/>
              <a:t>‹#›</a:t>
            </a:fld>
            <a:endParaRPr lang="en-US"/>
          </a:p>
        </p:txBody>
      </p:sp>
    </p:spTree>
    <p:extLst>
      <p:ext uri="{BB962C8B-B14F-4D97-AF65-F5344CB8AC3E}">
        <p14:creationId xmlns:p14="http://schemas.microsoft.com/office/powerpoint/2010/main" val="3838148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2D60A52-898D-6D43-B1ED-26690CFBA0C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5AE282E7-2794-E143-96DA-A150318AEF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E27693E0-DFD9-FE4C-B517-3C7F55581DA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A8CF53A9-716B-5341-9FCF-E89B8F14608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43D89D2E-61AC-0845-9D56-2043818901F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CD894EAC-36B5-A949-AE33-5D7FB969D199}"/>
              </a:ext>
            </a:extLst>
          </p:cNvPr>
          <p:cNvSpPr>
            <a:spLocks noGrp="1"/>
          </p:cNvSpPr>
          <p:nvPr>
            <p:ph type="dt" sz="half" idx="10"/>
          </p:nvPr>
        </p:nvSpPr>
        <p:spPr/>
        <p:txBody>
          <a:bodyPr/>
          <a:lstStyle/>
          <a:p>
            <a:r>
              <a:rPr lang="en-US" smtClean="0"/>
              <a:t>9/26/19</a:t>
            </a:r>
            <a:endParaRPr lang="en-US"/>
          </a:p>
        </p:txBody>
      </p:sp>
      <p:sp>
        <p:nvSpPr>
          <p:cNvPr id="8" name="Footer Placeholder 7">
            <a:extLst>
              <a:ext uri="{FF2B5EF4-FFF2-40B4-BE49-F238E27FC236}">
                <a16:creationId xmlns:a16="http://schemas.microsoft.com/office/drawing/2014/main" xmlns="" id="{8B64075D-403F-0947-BCE4-2D3EBCAA302F}"/>
              </a:ext>
            </a:extLst>
          </p:cNvPr>
          <p:cNvSpPr>
            <a:spLocks noGrp="1"/>
          </p:cNvSpPr>
          <p:nvPr>
            <p:ph type="ftr" sz="quarter" idx="11"/>
          </p:nvPr>
        </p:nvSpPr>
        <p:spPr/>
        <p:txBody>
          <a:bodyPr/>
          <a:lstStyle/>
          <a:p>
            <a:r>
              <a:rPr lang="en-US" smtClean="0"/>
              <a:t>G1901885 Open LVEM Forum</a:t>
            </a:r>
            <a:endParaRPr lang="en-US"/>
          </a:p>
        </p:txBody>
      </p:sp>
      <p:sp>
        <p:nvSpPr>
          <p:cNvPr id="10" name="Slide Number Placeholder 6">
            <a:extLst>
              <a:ext uri="{FF2B5EF4-FFF2-40B4-BE49-F238E27FC236}">
                <a16:creationId xmlns:a16="http://schemas.microsoft.com/office/drawing/2014/main" xmlns="" id="{AE3A804C-F6AE-A34F-B5B6-E50423E881F1}"/>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CA191A-F76D-2940-87A3-1A88433B01F7}" type="slidenum">
              <a:rPr lang="en-US" smtClean="0"/>
              <a:t>‹#›</a:t>
            </a:fld>
            <a:endParaRPr lang="en-US"/>
          </a:p>
        </p:txBody>
      </p:sp>
    </p:spTree>
    <p:extLst>
      <p:ext uri="{BB962C8B-B14F-4D97-AF65-F5344CB8AC3E}">
        <p14:creationId xmlns:p14="http://schemas.microsoft.com/office/powerpoint/2010/main" val="3314416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3DE907-92D4-8E45-853F-48127D1A922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36508CF3-2C2E-624A-8EEC-99B1120508D8}"/>
              </a:ext>
            </a:extLst>
          </p:cNvPr>
          <p:cNvSpPr>
            <a:spLocks noGrp="1"/>
          </p:cNvSpPr>
          <p:nvPr>
            <p:ph type="dt" sz="half" idx="10"/>
          </p:nvPr>
        </p:nvSpPr>
        <p:spPr/>
        <p:txBody>
          <a:bodyPr/>
          <a:lstStyle/>
          <a:p>
            <a:r>
              <a:rPr lang="en-US" smtClean="0"/>
              <a:t>9/26/19</a:t>
            </a:r>
            <a:endParaRPr lang="en-US"/>
          </a:p>
        </p:txBody>
      </p:sp>
      <p:sp>
        <p:nvSpPr>
          <p:cNvPr id="4" name="Footer Placeholder 3">
            <a:extLst>
              <a:ext uri="{FF2B5EF4-FFF2-40B4-BE49-F238E27FC236}">
                <a16:creationId xmlns:a16="http://schemas.microsoft.com/office/drawing/2014/main" xmlns="" id="{D05661ED-711C-C646-B361-8F09644785D1}"/>
              </a:ext>
            </a:extLst>
          </p:cNvPr>
          <p:cNvSpPr>
            <a:spLocks noGrp="1"/>
          </p:cNvSpPr>
          <p:nvPr>
            <p:ph type="ftr" sz="quarter" idx="11"/>
          </p:nvPr>
        </p:nvSpPr>
        <p:spPr/>
        <p:txBody>
          <a:bodyPr/>
          <a:lstStyle/>
          <a:p>
            <a:r>
              <a:rPr lang="en-US" smtClean="0"/>
              <a:t>G1901885 Open LVEM Forum</a:t>
            </a:r>
            <a:endParaRPr lang="en-US"/>
          </a:p>
        </p:txBody>
      </p:sp>
      <p:sp>
        <p:nvSpPr>
          <p:cNvPr id="6" name="Slide Number Placeholder 6">
            <a:extLst>
              <a:ext uri="{FF2B5EF4-FFF2-40B4-BE49-F238E27FC236}">
                <a16:creationId xmlns:a16="http://schemas.microsoft.com/office/drawing/2014/main" xmlns="" id="{3BEC004B-186D-4844-B1B4-A5A068964C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CA191A-F76D-2940-87A3-1A88433B01F7}" type="slidenum">
              <a:rPr lang="en-US" smtClean="0"/>
              <a:t>‹#›</a:t>
            </a:fld>
            <a:endParaRPr lang="en-US"/>
          </a:p>
        </p:txBody>
      </p:sp>
    </p:spTree>
    <p:extLst>
      <p:ext uri="{BB962C8B-B14F-4D97-AF65-F5344CB8AC3E}">
        <p14:creationId xmlns:p14="http://schemas.microsoft.com/office/powerpoint/2010/main" val="2613562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730C486D-B8B1-BC45-BEA5-7B994DF1313A}"/>
              </a:ext>
            </a:extLst>
          </p:cNvPr>
          <p:cNvSpPr>
            <a:spLocks noGrp="1"/>
          </p:cNvSpPr>
          <p:nvPr>
            <p:ph type="dt" sz="half" idx="10"/>
          </p:nvPr>
        </p:nvSpPr>
        <p:spPr/>
        <p:txBody>
          <a:bodyPr/>
          <a:lstStyle/>
          <a:p>
            <a:r>
              <a:rPr lang="en-US" smtClean="0"/>
              <a:t>9/26/19</a:t>
            </a:r>
            <a:endParaRPr lang="en-US"/>
          </a:p>
        </p:txBody>
      </p:sp>
      <p:sp>
        <p:nvSpPr>
          <p:cNvPr id="3" name="Footer Placeholder 2">
            <a:extLst>
              <a:ext uri="{FF2B5EF4-FFF2-40B4-BE49-F238E27FC236}">
                <a16:creationId xmlns:a16="http://schemas.microsoft.com/office/drawing/2014/main" xmlns="" id="{CCDA9591-3634-6447-B8D0-1A75DBCEFD19}"/>
              </a:ext>
            </a:extLst>
          </p:cNvPr>
          <p:cNvSpPr>
            <a:spLocks noGrp="1"/>
          </p:cNvSpPr>
          <p:nvPr>
            <p:ph type="ftr" sz="quarter" idx="11"/>
          </p:nvPr>
        </p:nvSpPr>
        <p:spPr/>
        <p:txBody>
          <a:bodyPr/>
          <a:lstStyle/>
          <a:p>
            <a:r>
              <a:rPr lang="en-US" smtClean="0"/>
              <a:t>G1901885 Open LVEM Forum</a:t>
            </a:r>
            <a:endParaRPr lang="en-US"/>
          </a:p>
        </p:txBody>
      </p:sp>
      <p:sp>
        <p:nvSpPr>
          <p:cNvPr id="4" name="Slide Number Placeholder 3">
            <a:extLst>
              <a:ext uri="{FF2B5EF4-FFF2-40B4-BE49-F238E27FC236}">
                <a16:creationId xmlns:a16="http://schemas.microsoft.com/office/drawing/2014/main" xmlns="" id="{928FD069-06CA-234C-929A-EF548A1A3177}"/>
              </a:ext>
            </a:extLst>
          </p:cNvPr>
          <p:cNvSpPr>
            <a:spLocks noGrp="1"/>
          </p:cNvSpPr>
          <p:nvPr>
            <p:ph type="sldNum" sz="quarter" idx="12"/>
          </p:nvPr>
        </p:nvSpPr>
        <p:spPr>
          <a:xfrm>
            <a:off x="8610600" y="6356350"/>
            <a:ext cx="2743200" cy="365125"/>
          </a:xfrm>
          <a:prstGeom prst="rect">
            <a:avLst/>
          </a:prstGeom>
        </p:spPr>
        <p:txBody>
          <a:bodyPr/>
          <a:lstStyle/>
          <a:p>
            <a:fld id="{9AB567E9-D561-B44A-9E93-17FC26BADC25}" type="slidenum">
              <a:rPr lang="en-US" smtClean="0"/>
              <a:t>‹#›</a:t>
            </a:fld>
            <a:endParaRPr lang="en-US"/>
          </a:p>
        </p:txBody>
      </p:sp>
    </p:spTree>
    <p:extLst>
      <p:ext uri="{BB962C8B-B14F-4D97-AF65-F5344CB8AC3E}">
        <p14:creationId xmlns:p14="http://schemas.microsoft.com/office/powerpoint/2010/main" val="29714842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9EA8F7F-51EF-8C42-84FE-3E89E494FE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DA79BBEE-51D8-0549-A967-9D091FC3C7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C60F049F-FE24-554F-9BFC-6F4F40DA48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4DBD3A4A-3192-9B44-93E5-7230E33D48CA}"/>
              </a:ext>
            </a:extLst>
          </p:cNvPr>
          <p:cNvSpPr>
            <a:spLocks noGrp="1"/>
          </p:cNvSpPr>
          <p:nvPr>
            <p:ph type="dt" sz="half" idx="10"/>
          </p:nvPr>
        </p:nvSpPr>
        <p:spPr/>
        <p:txBody>
          <a:bodyPr/>
          <a:lstStyle/>
          <a:p>
            <a:r>
              <a:rPr lang="en-US" smtClean="0"/>
              <a:t>9/26/19</a:t>
            </a:r>
            <a:endParaRPr lang="en-US"/>
          </a:p>
        </p:txBody>
      </p:sp>
      <p:sp>
        <p:nvSpPr>
          <p:cNvPr id="6" name="Footer Placeholder 5">
            <a:extLst>
              <a:ext uri="{FF2B5EF4-FFF2-40B4-BE49-F238E27FC236}">
                <a16:creationId xmlns:a16="http://schemas.microsoft.com/office/drawing/2014/main" xmlns="" id="{F58EB2C1-2E0C-0F47-89EB-224C2FD4323C}"/>
              </a:ext>
            </a:extLst>
          </p:cNvPr>
          <p:cNvSpPr>
            <a:spLocks noGrp="1"/>
          </p:cNvSpPr>
          <p:nvPr>
            <p:ph type="ftr" sz="quarter" idx="11"/>
          </p:nvPr>
        </p:nvSpPr>
        <p:spPr/>
        <p:txBody>
          <a:bodyPr/>
          <a:lstStyle/>
          <a:p>
            <a:r>
              <a:rPr lang="en-US" smtClean="0"/>
              <a:t>G1901885 Open LVEM Forum</a:t>
            </a:r>
            <a:endParaRPr lang="en-US"/>
          </a:p>
        </p:txBody>
      </p:sp>
      <p:sp>
        <p:nvSpPr>
          <p:cNvPr id="7" name="Slide Number Placeholder 6">
            <a:extLst>
              <a:ext uri="{FF2B5EF4-FFF2-40B4-BE49-F238E27FC236}">
                <a16:creationId xmlns:a16="http://schemas.microsoft.com/office/drawing/2014/main" xmlns="" id="{4FEE30B5-149A-6549-A714-ED79E118EC36}"/>
              </a:ext>
            </a:extLst>
          </p:cNvPr>
          <p:cNvSpPr>
            <a:spLocks noGrp="1"/>
          </p:cNvSpPr>
          <p:nvPr>
            <p:ph type="sldNum" sz="quarter" idx="12"/>
          </p:nvPr>
        </p:nvSpPr>
        <p:spPr>
          <a:xfrm>
            <a:off x="8610600" y="6356350"/>
            <a:ext cx="2743200" cy="365125"/>
          </a:xfrm>
          <a:prstGeom prst="rect">
            <a:avLst/>
          </a:prstGeom>
        </p:spPr>
        <p:txBody>
          <a:bodyPr/>
          <a:lstStyle/>
          <a:p>
            <a:fld id="{9AB567E9-D561-B44A-9E93-17FC26BADC25}" type="slidenum">
              <a:rPr lang="en-US" smtClean="0"/>
              <a:t>‹#›</a:t>
            </a:fld>
            <a:endParaRPr lang="en-US"/>
          </a:p>
        </p:txBody>
      </p:sp>
    </p:spTree>
    <p:extLst>
      <p:ext uri="{BB962C8B-B14F-4D97-AF65-F5344CB8AC3E}">
        <p14:creationId xmlns:p14="http://schemas.microsoft.com/office/powerpoint/2010/main" val="26038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2F46927-7378-3847-9F17-D5CCBC551B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65BD5946-2DF6-7D4E-A902-F6EC6A78C4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9B5D21E2-6B5F-684D-8D29-F7F4D5A740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574314D5-334D-AA4F-9D55-7AAFDF4AF912}"/>
              </a:ext>
            </a:extLst>
          </p:cNvPr>
          <p:cNvSpPr>
            <a:spLocks noGrp="1"/>
          </p:cNvSpPr>
          <p:nvPr>
            <p:ph type="dt" sz="half" idx="10"/>
          </p:nvPr>
        </p:nvSpPr>
        <p:spPr/>
        <p:txBody>
          <a:bodyPr/>
          <a:lstStyle/>
          <a:p>
            <a:r>
              <a:rPr lang="en-US" smtClean="0"/>
              <a:t>9/26/19</a:t>
            </a:r>
            <a:endParaRPr lang="en-US"/>
          </a:p>
        </p:txBody>
      </p:sp>
      <p:sp>
        <p:nvSpPr>
          <p:cNvPr id="6" name="Footer Placeholder 5">
            <a:extLst>
              <a:ext uri="{FF2B5EF4-FFF2-40B4-BE49-F238E27FC236}">
                <a16:creationId xmlns:a16="http://schemas.microsoft.com/office/drawing/2014/main" xmlns="" id="{B68AFD6C-DD8E-DF4E-9476-3780DBA866EB}"/>
              </a:ext>
            </a:extLst>
          </p:cNvPr>
          <p:cNvSpPr>
            <a:spLocks noGrp="1"/>
          </p:cNvSpPr>
          <p:nvPr>
            <p:ph type="ftr" sz="quarter" idx="11"/>
          </p:nvPr>
        </p:nvSpPr>
        <p:spPr/>
        <p:txBody>
          <a:bodyPr/>
          <a:lstStyle/>
          <a:p>
            <a:r>
              <a:rPr lang="en-US" smtClean="0"/>
              <a:t>G1901885 Open LVEM Forum</a:t>
            </a:r>
            <a:endParaRPr lang="en-US"/>
          </a:p>
        </p:txBody>
      </p:sp>
      <p:sp>
        <p:nvSpPr>
          <p:cNvPr id="7" name="Slide Number Placeholder 6">
            <a:extLst>
              <a:ext uri="{FF2B5EF4-FFF2-40B4-BE49-F238E27FC236}">
                <a16:creationId xmlns:a16="http://schemas.microsoft.com/office/drawing/2014/main" xmlns="" id="{0F3EFF99-6F88-764F-A0E7-56B381C9807D}"/>
              </a:ext>
            </a:extLst>
          </p:cNvPr>
          <p:cNvSpPr>
            <a:spLocks noGrp="1"/>
          </p:cNvSpPr>
          <p:nvPr>
            <p:ph type="sldNum" sz="quarter" idx="12"/>
          </p:nvPr>
        </p:nvSpPr>
        <p:spPr>
          <a:xfrm>
            <a:off x="8610600" y="6356350"/>
            <a:ext cx="2743200" cy="365125"/>
          </a:xfrm>
          <a:prstGeom prst="rect">
            <a:avLst/>
          </a:prstGeom>
        </p:spPr>
        <p:txBody>
          <a:bodyPr/>
          <a:lstStyle/>
          <a:p>
            <a:fld id="{9AB567E9-D561-B44A-9E93-17FC26BADC25}" type="slidenum">
              <a:rPr lang="en-US" smtClean="0"/>
              <a:t>‹#›</a:t>
            </a:fld>
            <a:endParaRPr lang="en-US"/>
          </a:p>
        </p:txBody>
      </p:sp>
    </p:spTree>
    <p:extLst>
      <p:ext uri="{BB962C8B-B14F-4D97-AF65-F5344CB8AC3E}">
        <p14:creationId xmlns:p14="http://schemas.microsoft.com/office/powerpoint/2010/main" val="6051770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3BCE75C8-3B59-644F-ACF3-3E3238A3270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xmlns="" id="{01E8D83F-2493-444C-B271-A615691E42B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xmlns="" id="{9DB23436-AD89-B146-8996-00CE7BC700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9/26/19</a:t>
            </a:r>
            <a:endParaRPr lang="en-US" dirty="0"/>
          </a:p>
        </p:txBody>
      </p:sp>
      <p:sp>
        <p:nvSpPr>
          <p:cNvPr id="5" name="Footer Placeholder 4">
            <a:extLst>
              <a:ext uri="{FF2B5EF4-FFF2-40B4-BE49-F238E27FC236}">
                <a16:creationId xmlns:a16="http://schemas.microsoft.com/office/drawing/2014/main" xmlns="" id="{2B7B4377-461E-8944-B03E-BA7D4AC88B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G1901885 Open LVEM Forum</a:t>
            </a:r>
            <a:endParaRPr lang="en-US" dirty="0"/>
          </a:p>
        </p:txBody>
      </p:sp>
      <p:sp>
        <p:nvSpPr>
          <p:cNvPr id="7" name="Slide Number Placeholder 6">
            <a:extLst>
              <a:ext uri="{FF2B5EF4-FFF2-40B4-BE49-F238E27FC236}">
                <a16:creationId xmlns:a16="http://schemas.microsoft.com/office/drawing/2014/main" xmlns="" id="{F28EAA88-55C3-F843-A0DD-EC03BC5844F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CA191A-F76D-2940-87A3-1A88433B01F7}" type="slidenum">
              <a:rPr lang="en-US" smtClean="0"/>
              <a:t>‹#›</a:t>
            </a:fld>
            <a:endParaRPr lang="en-US"/>
          </a:p>
        </p:txBody>
      </p:sp>
    </p:spTree>
    <p:extLst>
      <p:ext uri="{BB962C8B-B14F-4D97-AF65-F5344CB8AC3E}">
        <p14:creationId xmlns:p14="http://schemas.microsoft.com/office/powerpoint/2010/main" val="1535042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l" defTabSz="914400" rtl="0" eaLnBrk="1" latinLnBrk="0" hangingPunct="1">
        <a:lnSpc>
          <a:spcPct val="90000"/>
        </a:lnSpc>
        <a:spcBef>
          <a:spcPct val="0"/>
        </a:spcBef>
        <a:buNone/>
        <a:defRPr sz="4400" kern="1200">
          <a:solidFill>
            <a:schemeClr val="accent1">
              <a:lumMod val="50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hyperlink" Target="https://gracedb.ligo.org/superevents/S190828l/view/" TargetMode="External"/><Relationship Id="rId4" Type="http://schemas.openxmlformats.org/officeDocument/2006/relationships/hyperlink" Target="https://gracedb.ligo.org/superevents/S190901ap/view/" TargetMode="External"/><Relationship Id="rId5" Type="http://schemas.openxmlformats.org/officeDocument/2006/relationships/hyperlink" Target="https://gracedb.ligo.org/superevents/S190910d/view/" TargetMode="External"/><Relationship Id="rId6" Type="http://schemas.openxmlformats.org/officeDocument/2006/relationships/hyperlink" Target="https://gracedb.ligo.org/superevents/S190910h/view/" TargetMode="External"/><Relationship Id="rId7" Type="http://schemas.openxmlformats.org/officeDocument/2006/relationships/hyperlink" Target="https://gracedb.ligo.org/superevents/S190915ak/view/" TargetMode="External"/><Relationship Id="rId8" Type="http://schemas.openxmlformats.org/officeDocument/2006/relationships/hyperlink" Target="https://gracedb.ligo.org/superevents/S190923y/view/" TargetMode="External"/><Relationship Id="rId9" Type="http://schemas.openxmlformats.org/officeDocument/2006/relationships/hyperlink" Target="https://gracedb.ligo.org/superevents/S190924h/view/" TargetMode="External"/><Relationship Id="rId1" Type="http://schemas.openxmlformats.org/officeDocument/2006/relationships/slideLayout" Target="../slideLayouts/slideLayout2.xml"/><Relationship Id="rId2" Type="http://schemas.openxmlformats.org/officeDocument/2006/relationships/hyperlink" Target="https://gracedb.ligo.org/superevents/S190828j/view/"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gracedb.ligo.org/superevents/S190822c/view/" TargetMode="External"/><Relationship Id="rId4" Type="http://schemas.openxmlformats.org/officeDocument/2006/relationships/hyperlink" Target="https://gracedb.ligo.org/superevents/S190829u/view/" TargetMode="External"/><Relationship Id="rId1" Type="http://schemas.openxmlformats.org/officeDocument/2006/relationships/slideLayout" Target="../slideLayouts/slideLayout2.xml"/><Relationship Id="rId2" Type="http://schemas.openxmlformats.org/officeDocument/2006/relationships/hyperlink" Target="https://gracedb.ligo.org/superevents/S190816i/view/"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 Id="rId3"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EA9B1C8-47BD-8547-9C6A-501000D70881}"/>
              </a:ext>
            </a:extLst>
          </p:cNvPr>
          <p:cNvSpPr>
            <a:spLocks noGrp="1"/>
          </p:cNvSpPr>
          <p:nvPr>
            <p:ph type="ctrTitle"/>
          </p:nvPr>
        </p:nvSpPr>
        <p:spPr/>
        <p:txBody>
          <a:bodyPr>
            <a:normAutofit fontScale="90000"/>
          </a:bodyPr>
          <a:lstStyle/>
          <a:p>
            <a:r>
              <a:rPr lang="en-US" dirty="0"/>
              <a:t>O3 LIGO-Virgo-KAGRA update,</a:t>
            </a:r>
            <a:br>
              <a:rPr lang="en-US" dirty="0"/>
            </a:br>
            <a:r>
              <a:rPr lang="en-US" dirty="0" smtClean="0"/>
              <a:t>September 26 2019</a:t>
            </a:r>
            <a:endParaRPr lang="en-US" dirty="0"/>
          </a:p>
        </p:txBody>
      </p:sp>
      <p:sp>
        <p:nvSpPr>
          <p:cNvPr id="3" name="Subtitle 2">
            <a:extLst>
              <a:ext uri="{FF2B5EF4-FFF2-40B4-BE49-F238E27FC236}">
                <a16:creationId xmlns:a16="http://schemas.microsoft.com/office/drawing/2014/main" xmlns="" id="{2D464824-2698-064F-9BBA-606F43268075}"/>
              </a:ext>
            </a:extLst>
          </p:cNvPr>
          <p:cNvSpPr>
            <a:spLocks noGrp="1"/>
          </p:cNvSpPr>
          <p:nvPr>
            <p:ph type="subTitle" idx="1"/>
          </p:nvPr>
        </p:nvSpPr>
        <p:spPr>
          <a:xfrm>
            <a:off x="1524000" y="3987208"/>
            <a:ext cx="9144000" cy="1270591"/>
          </a:xfrm>
        </p:spPr>
        <p:txBody>
          <a:bodyPr/>
          <a:lstStyle/>
          <a:p>
            <a:r>
              <a:rPr lang="en-US" dirty="0" smtClean="0"/>
              <a:t>Keita </a:t>
            </a:r>
            <a:r>
              <a:rPr lang="en-US" dirty="0"/>
              <a:t>Kawabe, </a:t>
            </a:r>
            <a:r>
              <a:rPr lang="en-US" dirty="0" smtClean="0"/>
              <a:t>Shinji </a:t>
            </a:r>
            <a:r>
              <a:rPr lang="en-US" dirty="0" err="1"/>
              <a:t>Miyoki</a:t>
            </a:r>
            <a:r>
              <a:rPr lang="en-US" dirty="0"/>
              <a:t>, </a:t>
            </a:r>
          </a:p>
          <a:p>
            <a:r>
              <a:rPr lang="en-US" u="sng" dirty="0"/>
              <a:t>Brian O’Reilly</a:t>
            </a:r>
            <a:r>
              <a:rPr lang="en-US" dirty="0"/>
              <a:t>, </a:t>
            </a:r>
            <a:r>
              <a:rPr lang="en-US" dirty="0" smtClean="0"/>
              <a:t>Matteo </a:t>
            </a:r>
            <a:r>
              <a:rPr lang="en-US" dirty="0" err="1"/>
              <a:t>Tacca</a:t>
            </a:r>
            <a:endParaRPr lang="en-US" dirty="0"/>
          </a:p>
        </p:txBody>
      </p:sp>
    </p:spTree>
    <p:extLst>
      <p:ext uri="{BB962C8B-B14F-4D97-AF65-F5344CB8AC3E}">
        <p14:creationId xmlns:p14="http://schemas.microsoft.com/office/powerpoint/2010/main" val="38503120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5448822" cy="4085449"/>
          </a:xfrm>
          <a:prstGeom prst="rect">
            <a:avLst/>
          </a:prstGeom>
        </p:spPr>
      </p:pic>
      <p:sp>
        <p:nvSpPr>
          <p:cNvPr id="5" name="Footer Placeholder 4">
            <a:extLst>
              <a:ext uri="{FF2B5EF4-FFF2-40B4-BE49-F238E27FC236}">
                <a16:creationId xmlns:a16="http://schemas.microsoft.com/office/drawing/2014/main" xmlns="" id="{15F9C17A-A662-8A49-8FFF-6CDEF81070C3}"/>
              </a:ext>
            </a:extLst>
          </p:cNvPr>
          <p:cNvSpPr>
            <a:spLocks noGrp="1"/>
          </p:cNvSpPr>
          <p:nvPr>
            <p:ph type="ftr" sz="quarter" idx="11"/>
          </p:nvPr>
        </p:nvSpPr>
        <p:spPr/>
        <p:txBody>
          <a:bodyPr/>
          <a:lstStyle/>
          <a:p>
            <a:r>
              <a:rPr lang="en-US" smtClean="0"/>
              <a:t>G1901885 Open LVEM Forum</a:t>
            </a:r>
            <a:endParaRPr lang="en-US" dirty="0"/>
          </a:p>
        </p:txBody>
      </p:sp>
      <p:sp>
        <p:nvSpPr>
          <p:cNvPr id="4" name="Date Placeholder 3">
            <a:extLst>
              <a:ext uri="{FF2B5EF4-FFF2-40B4-BE49-F238E27FC236}">
                <a16:creationId xmlns:a16="http://schemas.microsoft.com/office/drawing/2014/main" xmlns="" id="{5F726331-5893-014E-BB84-2A7A49B6F1F4}"/>
              </a:ext>
            </a:extLst>
          </p:cNvPr>
          <p:cNvSpPr>
            <a:spLocks noGrp="1"/>
          </p:cNvSpPr>
          <p:nvPr>
            <p:ph type="dt" sz="half" idx="10"/>
          </p:nvPr>
        </p:nvSpPr>
        <p:spPr/>
        <p:txBody>
          <a:bodyPr/>
          <a:lstStyle/>
          <a:p>
            <a:r>
              <a:rPr lang="en-US" dirty="0" smtClean="0"/>
              <a:t>9/26/19</a:t>
            </a:r>
            <a:endParaRPr lang="en-US" dirty="0"/>
          </a:p>
        </p:txBody>
      </p:sp>
      <p:sp>
        <p:nvSpPr>
          <p:cNvPr id="8" name="Slide Number Placeholder 7">
            <a:extLst>
              <a:ext uri="{FF2B5EF4-FFF2-40B4-BE49-F238E27FC236}">
                <a16:creationId xmlns:a16="http://schemas.microsoft.com/office/drawing/2014/main" xmlns="" id="{E9E2658B-0CFA-2F47-A489-B209A94FA550}"/>
              </a:ext>
            </a:extLst>
          </p:cNvPr>
          <p:cNvSpPr>
            <a:spLocks noGrp="1"/>
          </p:cNvSpPr>
          <p:nvPr>
            <p:ph type="sldNum" sz="quarter" idx="4"/>
          </p:nvPr>
        </p:nvSpPr>
        <p:spPr/>
        <p:txBody>
          <a:bodyPr/>
          <a:lstStyle/>
          <a:p>
            <a:fld id="{3ACA191A-F76D-2940-87A3-1A88433B01F7}" type="slidenum">
              <a:rPr lang="en-US" smtClean="0"/>
              <a:t>2</a:t>
            </a:fld>
            <a:endParaRPr lang="en-US"/>
          </a:p>
        </p:txBody>
      </p:sp>
      <p:sp>
        <p:nvSpPr>
          <p:cNvPr id="13" name="TextBox 12"/>
          <p:cNvSpPr txBox="1"/>
          <p:nvPr/>
        </p:nvSpPr>
        <p:spPr>
          <a:xfrm>
            <a:off x="5221850" y="365980"/>
            <a:ext cx="6726310" cy="2062103"/>
          </a:xfrm>
          <a:prstGeom prst="rect">
            <a:avLst/>
          </a:prstGeom>
          <a:noFill/>
        </p:spPr>
        <p:txBody>
          <a:bodyPr wrap="square" rtlCol="0">
            <a:spAutoFit/>
          </a:bodyPr>
          <a:lstStyle/>
          <a:p>
            <a:r>
              <a:rPr lang="en-US" sz="3200" b="1" dirty="0" smtClean="0">
                <a:solidFill>
                  <a:srgbClr val="00B050"/>
                </a:solidFill>
              </a:rPr>
              <a:t>38</a:t>
            </a:r>
            <a:r>
              <a:rPr lang="en-US" sz="3200" dirty="0" smtClean="0"/>
              <a:t> </a:t>
            </a:r>
            <a:r>
              <a:rPr lang="en-US" sz="3200" dirty="0"/>
              <a:t>Alerts so far in O3, </a:t>
            </a:r>
            <a:r>
              <a:rPr lang="en-US" sz="3200" b="1" dirty="0">
                <a:solidFill>
                  <a:srgbClr val="FF0000"/>
                </a:solidFill>
              </a:rPr>
              <a:t>7</a:t>
            </a:r>
            <a:r>
              <a:rPr lang="en-US" sz="3200" dirty="0" smtClean="0"/>
              <a:t> </a:t>
            </a:r>
            <a:r>
              <a:rPr lang="en-US" sz="3200" dirty="0"/>
              <a:t>retractions</a:t>
            </a:r>
            <a:r>
              <a:rPr lang="en-US" sz="3200" dirty="0" smtClean="0"/>
              <a:t>.</a:t>
            </a:r>
          </a:p>
          <a:p>
            <a:endParaRPr lang="en-US" sz="3200" dirty="0"/>
          </a:p>
          <a:p>
            <a:r>
              <a:rPr lang="en-US" sz="3200" dirty="0" smtClean="0"/>
              <a:t>Mean number of alerts (not retracted)</a:t>
            </a:r>
          </a:p>
          <a:p>
            <a:r>
              <a:rPr lang="en-US" sz="3200" b="1" dirty="0">
                <a:solidFill>
                  <a:schemeClr val="accent6"/>
                </a:solidFill>
              </a:rPr>
              <a:t> </a:t>
            </a:r>
            <a:r>
              <a:rPr lang="en-US" sz="3200" b="1" dirty="0" smtClean="0">
                <a:solidFill>
                  <a:schemeClr val="accent6"/>
                </a:solidFill>
              </a:rPr>
              <a:t>         </a:t>
            </a:r>
            <a:r>
              <a:rPr lang="en-US" sz="3200" b="1" dirty="0" smtClean="0">
                <a:solidFill>
                  <a:schemeClr val="accent6"/>
                </a:solidFill>
              </a:rPr>
              <a:t> 5.3 +/- 2.3 per month</a:t>
            </a:r>
            <a:endParaRPr lang="en-US" sz="3200" b="1" dirty="0">
              <a:solidFill>
                <a:schemeClr val="accent6"/>
              </a:solidFill>
            </a:endParaRPr>
          </a:p>
        </p:txBody>
      </p:sp>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95387" y="3883068"/>
            <a:ext cx="7825114" cy="2573490"/>
          </a:xfrm>
          <a:prstGeom prst="rect">
            <a:avLst/>
          </a:prstGeom>
        </p:spPr>
      </p:pic>
      <p:sp>
        <p:nvSpPr>
          <p:cNvPr id="10" name="TextBox 9"/>
          <p:cNvSpPr txBox="1"/>
          <p:nvPr/>
        </p:nvSpPr>
        <p:spPr>
          <a:xfrm>
            <a:off x="877915" y="672346"/>
            <a:ext cx="548548" cy="461665"/>
          </a:xfrm>
          <a:prstGeom prst="rect">
            <a:avLst/>
          </a:prstGeom>
          <a:noFill/>
        </p:spPr>
        <p:txBody>
          <a:bodyPr wrap="none" rtlCol="0">
            <a:spAutoFit/>
          </a:bodyPr>
          <a:lstStyle/>
          <a:p>
            <a:r>
              <a:rPr lang="en-US" sz="2400" b="1" dirty="0"/>
              <a:t>O1</a:t>
            </a:r>
          </a:p>
        </p:txBody>
      </p:sp>
      <p:sp>
        <p:nvSpPr>
          <p:cNvPr id="11" name="TextBox 10"/>
          <p:cNvSpPr txBox="1"/>
          <p:nvPr/>
        </p:nvSpPr>
        <p:spPr>
          <a:xfrm>
            <a:off x="2209800" y="672346"/>
            <a:ext cx="548548" cy="461665"/>
          </a:xfrm>
          <a:prstGeom prst="rect">
            <a:avLst/>
          </a:prstGeom>
          <a:noFill/>
        </p:spPr>
        <p:txBody>
          <a:bodyPr wrap="none" rtlCol="0">
            <a:spAutoFit/>
          </a:bodyPr>
          <a:lstStyle/>
          <a:p>
            <a:r>
              <a:rPr lang="en-US" sz="2400" b="1" dirty="0" smtClean="0"/>
              <a:t>O2</a:t>
            </a:r>
            <a:endParaRPr lang="en-US" sz="2400" b="1" dirty="0"/>
          </a:p>
        </p:txBody>
      </p:sp>
      <p:sp>
        <p:nvSpPr>
          <p:cNvPr id="12" name="TextBox 11"/>
          <p:cNvSpPr txBox="1"/>
          <p:nvPr/>
        </p:nvSpPr>
        <p:spPr>
          <a:xfrm>
            <a:off x="3795387" y="658368"/>
            <a:ext cx="548548" cy="461665"/>
          </a:xfrm>
          <a:prstGeom prst="rect">
            <a:avLst/>
          </a:prstGeom>
          <a:noFill/>
        </p:spPr>
        <p:txBody>
          <a:bodyPr wrap="none" rtlCol="0">
            <a:spAutoFit/>
          </a:bodyPr>
          <a:lstStyle/>
          <a:p>
            <a:r>
              <a:rPr lang="en-US" sz="2400" b="1" dirty="0" smtClean="0"/>
              <a:t>O3</a:t>
            </a:r>
            <a:endParaRPr lang="en-US" sz="2400" b="1" dirty="0"/>
          </a:p>
        </p:txBody>
      </p:sp>
    </p:spTree>
    <p:extLst>
      <p:ext uri="{BB962C8B-B14F-4D97-AF65-F5344CB8AC3E}">
        <p14:creationId xmlns:p14="http://schemas.microsoft.com/office/powerpoint/2010/main" val="26298426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867427-AF8E-A348-B3E3-E2E6321C2683}"/>
              </a:ext>
            </a:extLst>
          </p:cNvPr>
          <p:cNvSpPr>
            <a:spLocks noGrp="1"/>
          </p:cNvSpPr>
          <p:nvPr>
            <p:ph type="title"/>
          </p:nvPr>
        </p:nvSpPr>
        <p:spPr>
          <a:xfrm>
            <a:off x="838200" y="58526"/>
            <a:ext cx="10515600" cy="1325563"/>
          </a:xfrm>
        </p:spPr>
        <p:txBody>
          <a:bodyPr>
            <a:normAutofit/>
          </a:bodyPr>
          <a:lstStyle/>
          <a:p>
            <a:r>
              <a:rPr lang="en-US" sz="3600" dirty="0"/>
              <a:t>Detector Performance: O3 Cumulative Duty Factor</a:t>
            </a:r>
          </a:p>
        </p:txBody>
      </p:sp>
      <p:sp>
        <p:nvSpPr>
          <p:cNvPr id="17" name="Footer Placeholder 16">
            <a:extLst>
              <a:ext uri="{FF2B5EF4-FFF2-40B4-BE49-F238E27FC236}">
                <a16:creationId xmlns:a16="http://schemas.microsoft.com/office/drawing/2014/main" xmlns="" id="{E3506556-9EE2-3E4B-B35A-2852416551BE}"/>
              </a:ext>
            </a:extLst>
          </p:cNvPr>
          <p:cNvSpPr>
            <a:spLocks noGrp="1"/>
          </p:cNvSpPr>
          <p:nvPr>
            <p:ph type="ftr" sz="quarter" idx="11"/>
          </p:nvPr>
        </p:nvSpPr>
        <p:spPr/>
        <p:txBody>
          <a:bodyPr/>
          <a:lstStyle/>
          <a:p>
            <a:r>
              <a:rPr lang="en-US" smtClean="0"/>
              <a:t>G1901885 Open LVEM Forum</a:t>
            </a:r>
            <a:endParaRPr lang="en-US" dirty="0"/>
          </a:p>
        </p:txBody>
      </p:sp>
      <p:sp>
        <p:nvSpPr>
          <p:cNvPr id="3" name="Date Placeholder 2">
            <a:extLst>
              <a:ext uri="{FF2B5EF4-FFF2-40B4-BE49-F238E27FC236}">
                <a16:creationId xmlns:a16="http://schemas.microsoft.com/office/drawing/2014/main" xmlns="" id="{FD857F57-5C42-8640-AC36-8C268D25044E}"/>
              </a:ext>
            </a:extLst>
          </p:cNvPr>
          <p:cNvSpPr>
            <a:spLocks noGrp="1"/>
          </p:cNvSpPr>
          <p:nvPr>
            <p:ph type="dt" sz="half" idx="10"/>
          </p:nvPr>
        </p:nvSpPr>
        <p:spPr/>
        <p:txBody>
          <a:bodyPr/>
          <a:lstStyle/>
          <a:p>
            <a:r>
              <a:rPr lang="en-US" smtClean="0"/>
              <a:t>9/26/19</a:t>
            </a:r>
            <a:endParaRPr lang="en-US"/>
          </a:p>
        </p:txBody>
      </p:sp>
      <p:sp>
        <p:nvSpPr>
          <p:cNvPr id="5" name="Slide Number Placeholder 4">
            <a:extLst>
              <a:ext uri="{FF2B5EF4-FFF2-40B4-BE49-F238E27FC236}">
                <a16:creationId xmlns:a16="http://schemas.microsoft.com/office/drawing/2014/main" xmlns="" id="{5E734891-DE6B-874E-AB45-FF7E9E91AD79}"/>
              </a:ext>
            </a:extLst>
          </p:cNvPr>
          <p:cNvSpPr>
            <a:spLocks noGrp="1"/>
          </p:cNvSpPr>
          <p:nvPr>
            <p:ph type="sldNum" sz="quarter" idx="4"/>
          </p:nvPr>
        </p:nvSpPr>
        <p:spPr/>
        <p:txBody>
          <a:bodyPr/>
          <a:lstStyle/>
          <a:p>
            <a:fld id="{3ACA191A-F76D-2940-87A3-1A88433B01F7}" type="slidenum">
              <a:rPr lang="en-US" smtClean="0"/>
              <a:t>3</a:t>
            </a:fld>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8220" y="1080348"/>
            <a:ext cx="10587626" cy="5293813"/>
          </a:xfrm>
          <a:prstGeom prst="rect">
            <a:avLst/>
          </a:prstGeom>
        </p:spPr>
      </p:pic>
    </p:spTree>
    <p:extLst>
      <p:ext uri="{BB962C8B-B14F-4D97-AF65-F5344CB8AC3E}">
        <p14:creationId xmlns:p14="http://schemas.microsoft.com/office/powerpoint/2010/main" val="13073772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9/26/19</a:t>
            </a:r>
            <a:endParaRPr lang="en-US"/>
          </a:p>
        </p:txBody>
      </p:sp>
      <p:sp>
        <p:nvSpPr>
          <p:cNvPr id="5" name="Footer Placeholder 4"/>
          <p:cNvSpPr>
            <a:spLocks noGrp="1"/>
          </p:cNvSpPr>
          <p:nvPr>
            <p:ph type="ftr" sz="quarter" idx="11"/>
          </p:nvPr>
        </p:nvSpPr>
        <p:spPr/>
        <p:txBody>
          <a:bodyPr/>
          <a:lstStyle/>
          <a:p>
            <a:r>
              <a:rPr lang="en-US" smtClean="0"/>
              <a:t>G1901885 Open LVEM Forum</a:t>
            </a:r>
            <a:endParaRPr lang="en-US" dirty="0"/>
          </a:p>
        </p:txBody>
      </p:sp>
      <p:sp>
        <p:nvSpPr>
          <p:cNvPr id="6" name="Slide Number Placeholder 5"/>
          <p:cNvSpPr>
            <a:spLocks noGrp="1"/>
          </p:cNvSpPr>
          <p:nvPr>
            <p:ph type="sldNum" sz="quarter" idx="4"/>
          </p:nvPr>
        </p:nvSpPr>
        <p:spPr/>
        <p:txBody>
          <a:bodyPr/>
          <a:lstStyle/>
          <a:p>
            <a:fld id="{3ACA191A-F76D-2940-87A3-1A88433B01F7}" type="slidenum">
              <a:rPr lang="en-US" smtClean="0"/>
              <a:t>4</a:t>
            </a:fld>
            <a:endParaRPr lang="en-US"/>
          </a:p>
        </p:txBody>
      </p:sp>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24710" y="926926"/>
            <a:ext cx="10074190" cy="5037095"/>
          </a:xfrm>
        </p:spPr>
      </p:pic>
    </p:spTree>
    <p:extLst>
      <p:ext uri="{BB962C8B-B14F-4D97-AF65-F5344CB8AC3E}">
        <p14:creationId xmlns:p14="http://schemas.microsoft.com/office/powerpoint/2010/main" val="17440061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6814" y="1324584"/>
            <a:ext cx="10918371" cy="4351338"/>
          </a:xfrm>
        </p:spPr>
        <p:txBody>
          <a:bodyPr>
            <a:normAutofit/>
          </a:bodyPr>
          <a:lstStyle/>
          <a:p>
            <a:pPr marL="457200" indent="-457200">
              <a:buFont typeface="+mj-lt"/>
              <a:buAutoNum type="arabicPeriod"/>
            </a:pPr>
            <a:r>
              <a:rPr lang="pl-PL" sz="2400" dirty="0" smtClean="0">
                <a:hlinkClick r:id="rId2"/>
              </a:rPr>
              <a:t>S190828j </a:t>
            </a:r>
            <a:r>
              <a:rPr lang="en-US" sz="2400" dirty="0" smtClean="0"/>
              <a:t>: </a:t>
            </a:r>
            <a:r>
              <a:rPr lang="en-US" sz="2400" dirty="0" smtClean="0"/>
              <a:t>FAR = </a:t>
            </a:r>
            <a:r>
              <a:rPr lang="en-US" sz="2400" dirty="0" smtClean="0"/>
              <a:t>1/10</a:t>
            </a:r>
            <a:r>
              <a:rPr lang="en-US" sz="2400" baseline="30000" dirty="0" smtClean="0"/>
              <a:t>13</a:t>
            </a:r>
            <a:r>
              <a:rPr lang="en-US" sz="2400" dirty="0" smtClean="0"/>
              <a:t> years, P</a:t>
            </a:r>
            <a:r>
              <a:rPr lang="en-US" sz="2400" baseline="-25000" dirty="0" smtClean="0"/>
              <a:t>BBH</a:t>
            </a:r>
            <a:r>
              <a:rPr lang="en-US" sz="2400" baseline="-25000" dirty="0" smtClean="0"/>
              <a:t> </a:t>
            </a:r>
            <a:r>
              <a:rPr lang="en-US" sz="2400" dirty="0" smtClean="0"/>
              <a:t>&gt;</a:t>
            </a:r>
            <a:r>
              <a:rPr lang="en-US" sz="2400" dirty="0" smtClean="0"/>
              <a:t> 99%</a:t>
            </a:r>
          </a:p>
          <a:p>
            <a:pPr marL="457200" indent="-457200">
              <a:buFont typeface="+mj-lt"/>
              <a:buAutoNum type="arabicPeriod"/>
            </a:pPr>
            <a:r>
              <a:rPr lang="en-US" sz="2400" dirty="0" smtClean="0">
                <a:hlinkClick r:id="rId3"/>
              </a:rPr>
              <a:t>S190828l </a:t>
            </a:r>
            <a:r>
              <a:rPr lang="en-US" sz="2400" dirty="0" smtClean="0"/>
              <a:t>: </a:t>
            </a:r>
            <a:r>
              <a:rPr lang="en-US" sz="2400" dirty="0" smtClean="0"/>
              <a:t>FAR = </a:t>
            </a:r>
            <a:r>
              <a:rPr lang="en-US" sz="2400" dirty="0" smtClean="0"/>
              <a:t>1/684 years</a:t>
            </a:r>
            <a:r>
              <a:rPr lang="en-US" sz="2400" dirty="0" smtClean="0"/>
              <a:t>, P</a:t>
            </a:r>
            <a:r>
              <a:rPr lang="en-US" sz="2400" baseline="-25000" dirty="0" smtClean="0"/>
              <a:t>BBH</a:t>
            </a:r>
            <a:r>
              <a:rPr lang="en-US" sz="2400" dirty="0" smtClean="0"/>
              <a:t> </a:t>
            </a:r>
            <a:r>
              <a:rPr lang="en-US" sz="2400" dirty="0" smtClean="0"/>
              <a:t>&gt; </a:t>
            </a:r>
            <a:r>
              <a:rPr lang="en-US" sz="2400" dirty="0" smtClean="0"/>
              <a:t>99%   </a:t>
            </a:r>
            <a:endParaRPr lang="en-US" sz="2400" dirty="0" smtClean="0"/>
          </a:p>
          <a:p>
            <a:pPr marL="457200" indent="-457200">
              <a:buFont typeface="+mj-lt"/>
              <a:buAutoNum type="arabicPeriod"/>
            </a:pPr>
            <a:r>
              <a:rPr lang="en-US" sz="2400" dirty="0" smtClean="0">
                <a:solidFill>
                  <a:schemeClr val="accent6"/>
                </a:solidFill>
                <a:hlinkClick r:id="rId4"/>
              </a:rPr>
              <a:t>S190901ap</a:t>
            </a:r>
            <a:r>
              <a:rPr lang="en-US" sz="2400" dirty="0" smtClean="0">
                <a:solidFill>
                  <a:schemeClr val="accent6"/>
                </a:solidFill>
              </a:rPr>
              <a:t>: </a:t>
            </a:r>
            <a:r>
              <a:rPr lang="en-US" sz="2400" dirty="0" smtClean="0">
                <a:solidFill>
                  <a:schemeClr val="accent6"/>
                </a:solidFill>
              </a:rPr>
              <a:t>FAR = </a:t>
            </a:r>
            <a:r>
              <a:rPr lang="en-US" sz="2400" dirty="0" smtClean="0">
                <a:solidFill>
                  <a:schemeClr val="accent6"/>
                </a:solidFill>
              </a:rPr>
              <a:t>1/4.5 years</a:t>
            </a:r>
            <a:r>
              <a:rPr lang="en-US" sz="2400" dirty="0" smtClean="0">
                <a:solidFill>
                  <a:schemeClr val="accent6"/>
                </a:solidFill>
              </a:rPr>
              <a:t>, </a:t>
            </a:r>
            <a:r>
              <a:rPr lang="en-US" sz="2400" dirty="0" smtClean="0">
                <a:solidFill>
                  <a:schemeClr val="accent6"/>
                </a:solidFill>
              </a:rPr>
              <a:t>P</a:t>
            </a:r>
            <a:r>
              <a:rPr lang="en-US" sz="2400" baseline="-25000" dirty="0" smtClean="0">
                <a:solidFill>
                  <a:schemeClr val="accent6"/>
                </a:solidFill>
              </a:rPr>
              <a:t>BNS</a:t>
            </a:r>
            <a:r>
              <a:rPr lang="en-US" sz="2400" dirty="0" smtClean="0">
                <a:solidFill>
                  <a:schemeClr val="accent6"/>
                </a:solidFill>
              </a:rPr>
              <a:t>=86%, </a:t>
            </a:r>
            <a:r>
              <a:rPr lang="en-US" sz="2400" dirty="0" err="1" smtClean="0">
                <a:solidFill>
                  <a:schemeClr val="accent6"/>
                </a:solidFill>
              </a:rPr>
              <a:t>P</a:t>
            </a:r>
            <a:r>
              <a:rPr lang="en-US" sz="2400" baseline="-25000" dirty="0" err="1" smtClean="0">
                <a:solidFill>
                  <a:schemeClr val="accent6"/>
                </a:solidFill>
              </a:rPr>
              <a:t>Terrestrial</a:t>
            </a:r>
            <a:r>
              <a:rPr lang="en-US" sz="2400" dirty="0" smtClean="0">
                <a:solidFill>
                  <a:schemeClr val="accent6"/>
                </a:solidFill>
              </a:rPr>
              <a:t> = 14% </a:t>
            </a:r>
          </a:p>
          <a:p>
            <a:pPr lvl="1"/>
            <a:r>
              <a:rPr lang="en-US" sz="2000" dirty="0" smtClean="0">
                <a:solidFill>
                  <a:schemeClr val="accent6"/>
                </a:solidFill>
              </a:rPr>
              <a:t>Updated </a:t>
            </a:r>
            <a:r>
              <a:rPr lang="en-US" sz="2000" dirty="0" err="1" smtClean="0">
                <a:solidFill>
                  <a:schemeClr val="accent6"/>
                </a:solidFill>
              </a:rPr>
              <a:t>skymap</a:t>
            </a:r>
            <a:r>
              <a:rPr lang="en-US" sz="2000" dirty="0" smtClean="0">
                <a:solidFill>
                  <a:schemeClr val="accent6"/>
                </a:solidFill>
              </a:rPr>
              <a:t>: 90% CR = 14753 deg</a:t>
            </a:r>
            <a:r>
              <a:rPr lang="en-US" sz="2000" baseline="30000" dirty="0" smtClean="0">
                <a:solidFill>
                  <a:schemeClr val="accent6"/>
                </a:solidFill>
              </a:rPr>
              <a:t>2</a:t>
            </a:r>
            <a:endParaRPr lang="en-US" sz="2000" dirty="0">
              <a:solidFill>
                <a:schemeClr val="accent6"/>
              </a:solidFill>
            </a:endParaRPr>
          </a:p>
          <a:p>
            <a:pPr marL="514350" indent="-514350">
              <a:buFont typeface="+mj-lt"/>
              <a:buAutoNum type="arabicPeriod"/>
            </a:pPr>
            <a:r>
              <a:rPr lang="en-US" sz="2800" dirty="0" smtClean="0">
                <a:solidFill>
                  <a:srgbClr val="FF0000"/>
                </a:solidFill>
                <a:hlinkClick r:id="rId5"/>
              </a:rPr>
              <a:t>S190910d</a:t>
            </a:r>
            <a:r>
              <a:rPr lang="en-US" sz="2800" dirty="0" smtClean="0">
                <a:solidFill>
                  <a:srgbClr val="FF0000"/>
                </a:solidFill>
              </a:rPr>
              <a:t>: FAR = 1/8.5 years, P</a:t>
            </a:r>
            <a:r>
              <a:rPr lang="en-US" sz="2800" baseline="-25000" dirty="0" smtClean="0">
                <a:solidFill>
                  <a:srgbClr val="FF0000"/>
                </a:solidFill>
              </a:rPr>
              <a:t>NS</a:t>
            </a:r>
            <a:r>
              <a:rPr lang="en-US" sz="2800" baseline="-25000" dirty="0" smtClean="0">
                <a:solidFill>
                  <a:srgbClr val="FF0000"/>
                </a:solidFill>
              </a:rPr>
              <a:t>BH </a:t>
            </a:r>
            <a:r>
              <a:rPr lang="en-US" sz="2800" dirty="0" smtClean="0">
                <a:solidFill>
                  <a:srgbClr val="FF0000"/>
                </a:solidFill>
              </a:rPr>
              <a:t>=98%, </a:t>
            </a:r>
            <a:r>
              <a:rPr lang="en-US" sz="2800" dirty="0" err="1" smtClean="0">
                <a:solidFill>
                  <a:srgbClr val="FF0000"/>
                </a:solidFill>
              </a:rPr>
              <a:t>P</a:t>
            </a:r>
            <a:r>
              <a:rPr lang="en-US" sz="2800" baseline="-25000" dirty="0" err="1" smtClean="0">
                <a:solidFill>
                  <a:srgbClr val="FF0000"/>
                </a:solidFill>
              </a:rPr>
              <a:t>Terrestrial</a:t>
            </a:r>
            <a:r>
              <a:rPr lang="en-US" sz="2800" baseline="-25000" dirty="0" smtClean="0">
                <a:solidFill>
                  <a:srgbClr val="FF0000"/>
                </a:solidFill>
              </a:rPr>
              <a:t> </a:t>
            </a:r>
            <a:r>
              <a:rPr lang="en-US" sz="2800" dirty="0" smtClean="0">
                <a:solidFill>
                  <a:srgbClr val="FF0000"/>
                </a:solidFill>
              </a:rPr>
              <a:t>= 2%</a:t>
            </a:r>
          </a:p>
          <a:p>
            <a:pPr lvl="1"/>
            <a:r>
              <a:rPr lang="en-US" sz="2000" dirty="0" smtClean="0">
                <a:solidFill>
                  <a:srgbClr val="FF0000"/>
                </a:solidFill>
              </a:rPr>
              <a:t>Updated sky localization with Virgo added. Still 2482 deg</a:t>
            </a:r>
            <a:r>
              <a:rPr lang="en-US" sz="2000" baseline="30000" dirty="0" smtClean="0">
                <a:solidFill>
                  <a:srgbClr val="FF0000"/>
                </a:solidFill>
              </a:rPr>
              <a:t>2</a:t>
            </a:r>
            <a:endParaRPr lang="en-US" sz="2000" baseline="30000" dirty="0" smtClean="0">
              <a:solidFill>
                <a:srgbClr val="FF0000"/>
              </a:solidFill>
            </a:endParaRPr>
          </a:p>
          <a:p>
            <a:pPr marL="457200" indent="-457200">
              <a:buFont typeface="+mj-lt"/>
              <a:buAutoNum type="arabicPeriod"/>
            </a:pPr>
            <a:r>
              <a:rPr lang="en-US" sz="2400" dirty="0" smtClean="0">
                <a:solidFill>
                  <a:schemeClr val="accent6"/>
                </a:solidFill>
                <a:hlinkClick r:id="rId6"/>
              </a:rPr>
              <a:t>S190910h</a:t>
            </a:r>
            <a:r>
              <a:rPr lang="en-US" sz="2400" dirty="0" smtClean="0">
                <a:solidFill>
                  <a:schemeClr val="accent6"/>
                </a:solidFill>
              </a:rPr>
              <a:t>: </a:t>
            </a:r>
            <a:r>
              <a:rPr lang="en-US" sz="2400" dirty="0" smtClean="0">
                <a:solidFill>
                  <a:schemeClr val="accent6"/>
                </a:solidFill>
              </a:rPr>
              <a:t>FAR = </a:t>
            </a:r>
            <a:r>
              <a:rPr lang="en-US" sz="2400" dirty="0" smtClean="0">
                <a:solidFill>
                  <a:schemeClr val="accent6"/>
                </a:solidFill>
              </a:rPr>
              <a:t>1/10 months, P</a:t>
            </a:r>
            <a:r>
              <a:rPr lang="en-US" sz="2400" baseline="-25000" dirty="0" smtClean="0">
                <a:solidFill>
                  <a:schemeClr val="accent6"/>
                </a:solidFill>
              </a:rPr>
              <a:t>BNS</a:t>
            </a:r>
            <a:r>
              <a:rPr lang="en-US" sz="2400" dirty="0" smtClean="0">
                <a:solidFill>
                  <a:schemeClr val="accent6"/>
                </a:solidFill>
              </a:rPr>
              <a:t> = 61% </a:t>
            </a:r>
            <a:r>
              <a:rPr lang="en-US" sz="2400" dirty="0" err="1" smtClean="0">
                <a:solidFill>
                  <a:schemeClr val="accent6"/>
                </a:solidFill>
              </a:rPr>
              <a:t>P</a:t>
            </a:r>
            <a:r>
              <a:rPr lang="en-US" sz="2400" baseline="-25000" dirty="0" err="1">
                <a:solidFill>
                  <a:schemeClr val="accent6"/>
                </a:solidFill>
              </a:rPr>
              <a:t>T</a:t>
            </a:r>
            <a:r>
              <a:rPr lang="en-US" sz="2400" baseline="-25000" dirty="0" err="1" smtClean="0">
                <a:solidFill>
                  <a:schemeClr val="accent6"/>
                </a:solidFill>
              </a:rPr>
              <a:t>errestrial</a:t>
            </a:r>
            <a:r>
              <a:rPr lang="en-US" sz="2400" dirty="0" smtClean="0">
                <a:solidFill>
                  <a:schemeClr val="accent6"/>
                </a:solidFill>
              </a:rPr>
              <a:t> </a:t>
            </a:r>
            <a:r>
              <a:rPr lang="en-US" sz="2400" dirty="0" smtClean="0">
                <a:solidFill>
                  <a:schemeClr val="accent6"/>
                </a:solidFill>
              </a:rPr>
              <a:t>= </a:t>
            </a:r>
            <a:r>
              <a:rPr lang="en-US" sz="2400" dirty="0" smtClean="0">
                <a:solidFill>
                  <a:schemeClr val="accent6"/>
                </a:solidFill>
              </a:rPr>
              <a:t>39</a:t>
            </a:r>
            <a:r>
              <a:rPr lang="en-US" sz="2400" dirty="0" smtClean="0">
                <a:solidFill>
                  <a:schemeClr val="accent6"/>
                </a:solidFill>
              </a:rPr>
              <a:t>%</a:t>
            </a:r>
          </a:p>
          <a:p>
            <a:pPr marL="457200" indent="-457200">
              <a:buFont typeface="+mj-lt"/>
              <a:buAutoNum type="arabicPeriod"/>
            </a:pPr>
            <a:r>
              <a:rPr lang="en-US" sz="2400" dirty="0" smtClean="0">
                <a:hlinkClick r:id="rId7"/>
              </a:rPr>
              <a:t>S190915ak</a:t>
            </a:r>
            <a:r>
              <a:rPr lang="en-US" sz="2400" dirty="0" smtClean="0"/>
              <a:t>: </a:t>
            </a:r>
            <a:r>
              <a:rPr lang="en-US" sz="2400" dirty="0" smtClean="0"/>
              <a:t>FAR = </a:t>
            </a:r>
            <a:r>
              <a:rPr lang="en-US" sz="2400" dirty="0" smtClean="0"/>
              <a:t>1/32.5 years</a:t>
            </a:r>
            <a:r>
              <a:rPr lang="en-US" sz="2400" dirty="0" smtClean="0"/>
              <a:t>, </a:t>
            </a:r>
            <a:r>
              <a:rPr lang="en-US" sz="2400" dirty="0" smtClean="0"/>
              <a:t>P</a:t>
            </a:r>
            <a:r>
              <a:rPr lang="en-US" sz="2400" baseline="-25000" dirty="0" smtClean="0"/>
              <a:t>BBH </a:t>
            </a:r>
            <a:r>
              <a:rPr lang="en-US" sz="2400" dirty="0" smtClean="0"/>
              <a:t>&gt; 99%</a:t>
            </a:r>
          </a:p>
          <a:p>
            <a:pPr marL="457200" indent="-457200">
              <a:buFont typeface="+mj-lt"/>
              <a:buAutoNum type="arabicPeriod"/>
            </a:pPr>
            <a:r>
              <a:rPr lang="en-US" sz="2400" dirty="0" smtClean="0">
                <a:solidFill>
                  <a:srgbClr val="FF0000"/>
                </a:solidFill>
                <a:hlinkClick r:id="rId8"/>
              </a:rPr>
              <a:t>S190923y</a:t>
            </a:r>
            <a:r>
              <a:rPr lang="en-US" sz="2400" dirty="0" smtClean="0">
                <a:solidFill>
                  <a:srgbClr val="FF0000"/>
                </a:solidFill>
              </a:rPr>
              <a:t>: FAR = 1/8 months, P</a:t>
            </a:r>
            <a:r>
              <a:rPr lang="en-US" sz="2400" baseline="-25000" dirty="0" smtClean="0">
                <a:solidFill>
                  <a:srgbClr val="FF0000"/>
                </a:solidFill>
              </a:rPr>
              <a:t>NSBH</a:t>
            </a:r>
            <a:r>
              <a:rPr lang="en-US" sz="2400" dirty="0" smtClean="0">
                <a:solidFill>
                  <a:srgbClr val="FF0000"/>
                </a:solidFill>
              </a:rPr>
              <a:t> = 68%, </a:t>
            </a:r>
            <a:r>
              <a:rPr lang="en-US" sz="2400" dirty="0" err="1" smtClean="0">
                <a:solidFill>
                  <a:srgbClr val="FF0000"/>
                </a:solidFill>
              </a:rPr>
              <a:t>P</a:t>
            </a:r>
            <a:r>
              <a:rPr lang="en-US" sz="2400" baseline="-25000" dirty="0" err="1" smtClean="0">
                <a:solidFill>
                  <a:srgbClr val="FF0000"/>
                </a:solidFill>
              </a:rPr>
              <a:t>Terrestrial</a:t>
            </a:r>
            <a:r>
              <a:rPr lang="en-US" sz="2400" dirty="0" smtClean="0">
                <a:solidFill>
                  <a:srgbClr val="FF0000"/>
                </a:solidFill>
              </a:rPr>
              <a:t> = 32%</a:t>
            </a:r>
          </a:p>
          <a:p>
            <a:pPr marL="457200" indent="-457200">
              <a:buFont typeface="+mj-lt"/>
              <a:buAutoNum type="arabicPeriod"/>
            </a:pPr>
            <a:r>
              <a:rPr lang="en-US" sz="2400" dirty="0" smtClean="0">
                <a:solidFill>
                  <a:srgbClr val="FF0000"/>
                </a:solidFill>
                <a:hlinkClick r:id="rId9"/>
              </a:rPr>
              <a:t>S190924h</a:t>
            </a:r>
            <a:r>
              <a:rPr lang="en-US" sz="2400" dirty="0" smtClean="0">
                <a:solidFill>
                  <a:srgbClr val="FF0000"/>
                </a:solidFill>
              </a:rPr>
              <a:t>: FAR = 1/10</a:t>
            </a:r>
            <a:r>
              <a:rPr lang="en-US" sz="2400" baseline="30000" dirty="0" smtClean="0">
                <a:solidFill>
                  <a:srgbClr val="FF0000"/>
                </a:solidFill>
              </a:rPr>
              <a:t>10</a:t>
            </a:r>
            <a:r>
              <a:rPr lang="en-US" sz="2400" dirty="0" smtClean="0">
                <a:solidFill>
                  <a:srgbClr val="FF0000"/>
                </a:solidFill>
              </a:rPr>
              <a:t> years, P</a:t>
            </a:r>
            <a:r>
              <a:rPr lang="en-US" sz="2400" baseline="-25000" dirty="0" smtClean="0">
                <a:solidFill>
                  <a:srgbClr val="FF0000"/>
                </a:solidFill>
              </a:rPr>
              <a:t>MASSGAP</a:t>
            </a:r>
            <a:r>
              <a:rPr lang="en-US" sz="2400" dirty="0" smtClean="0">
                <a:solidFill>
                  <a:srgbClr val="FF0000"/>
                </a:solidFill>
              </a:rPr>
              <a:t> &gt; 99% </a:t>
            </a:r>
            <a:r>
              <a:rPr lang="en-US" sz="2400" dirty="0" err="1" smtClean="0">
                <a:solidFill>
                  <a:srgbClr val="FF0000"/>
                </a:solidFill>
              </a:rPr>
              <a:t>HasNS</a:t>
            </a:r>
            <a:r>
              <a:rPr lang="en-US" sz="2400" dirty="0" smtClean="0">
                <a:solidFill>
                  <a:srgbClr val="FF0000"/>
                </a:solidFill>
              </a:rPr>
              <a:t> = 30%, </a:t>
            </a:r>
            <a:r>
              <a:rPr lang="en-US" sz="2400" dirty="0" err="1" smtClean="0">
                <a:solidFill>
                  <a:srgbClr val="FF0000"/>
                </a:solidFill>
              </a:rPr>
              <a:t>HasRemnant</a:t>
            </a:r>
            <a:r>
              <a:rPr lang="en-US" sz="2400" dirty="0" smtClean="0">
                <a:solidFill>
                  <a:srgbClr val="FF0000"/>
                </a:solidFill>
              </a:rPr>
              <a:t> &lt; 1%</a:t>
            </a:r>
            <a:endParaRPr lang="en-US" sz="2400" baseline="30000" dirty="0" smtClean="0">
              <a:solidFill>
                <a:srgbClr val="FF0000"/>
              </a:solidFill>
            </a:endParaRPr>
          </a:p>
          <a:p>
            <a:endParaRPr lang="en-US" sz="2400" dirty="0"/>
          </a:p>
        </p:txBody>
      </p:sp>
      <p:sp>
        <p:nvSpPr>
          <p:cNvPr id="4" name="Date Placeholder 3"/>
          <p:cNvSpPr>
            <a:spLocks noGrp="1"/>
          </p:cNvSpPr>
          <p:nvPr>
            <p:ph type="dt" sz="half" idx="10"/>
          </p:nvPr>
        </p:nvSpPr>
        <p:spPr/>
        <p:txBody>
          <a:bodyPr/>
          <a:lstStyle/>
          <a:p>
            <a:r>
              <a:rPr lang="en-US" smtClean="0"/>
              <a:t>9/26/19</a:t>
            </a:r>
            <a:endParaRPr lang="en-US"/>
          </a:p>
        </p:txBody>
      </p:sp>
      <p:sp>
        <p:nvSpPr>
          <p:cNvPr id="5" name="Footer Placeholder 4"/>
          <p:cNvSpPr>
            <a:spLocks noGrp="1"/>
          </p:cNvSpPr>
          <p:nvPr>
            <p:ph type="ftr" sz="quarter" idx="11"/>
          </p:nvPr>
        </p:nvSpPr>
        <p:spPr/>
        <p:txBody>
          <a:bodyPr/>
          <a:lstStyle/>
          <a:p>
            <a:r>
              <a:rPr lang="en-US" smtClean="0"/>
              <a:t>G1901885 Open LVEM Forum</a:t>
            </a:r>
            <a:endParaRPr lang="en-US" dirty="0"/>
          </a:p>
        </p:txBody>
      </p:sp>
      <p:sp>
        <p:nvSpPr>
          <p:cNvPr id="6" name="Slide Number Placeholder 5"/>
          <p:cNvSpPr>
            <a:spLocks noGrp="1"/>
          </p:cNvSpPr>
          <p:nvPr>
            <p:ph type="sldNum" sz="quarter" idx="4"/>
          </p:nvPr>
        </p:nvSpPr>
        <p:spPr/>
        <p:txBody>
          <a:bodyPr/>
          <a:lstStyle/>
          <a:p>
            <a:fld id="{3ACA191A-F76D-2940-87A3-1A88433B01F7}" type="slidenum">
              <a:rPr lang="en-US" smtClean="0"/>
              <a:t>5</a:t>
            </a:fld>
            <a:endParaRPr lang="en-US"/>
          </a:p>
        </p:txBody>
      </p:sp>
      <p:sp>
        <p:nvSpPr>
          <p:cNvPr id="7" name="Title 1">
            <a:extLst>
              <a:ext uri="{FF2B5EF4-FFF2-40B4-BE49-F238E27FC236}">
                <a16:creationId xmlns:a16="http://schemas.microsoft.com/office/drawing/2014/main" xmlns="" id="{4EEAE879-4EB9-5649-B3C5-60F5425330AE}"/>
              </a:ext>
            </a:extLst>
          </p:cNvPr>
          <p:cNvSpPr>
            <a:spLocks noGrp="1"/>
          </p:cNvSpPr>
          <p:nvPr>
            <p:ph type="title"/>
          </p:nvPr>
        </p:nvSpPr>
        <p:spPr/>
        <p:txBody>
          <a:bodyPr>
            <a:normAutofit/>
          </a:bodyPr>
          <a:lstStyle/>
          <a:p>
            <a:pPr algn="ctr"/>
            <a:r>
              <a:rPr lang="en-US" dirty="0" smtClean="0">
                <a:solidFill>
                  <a:schemeClr val="tx1"/>
                </a:solidFill>
              </a:rPr>
              <a:t>New Alerts Since August</a:t>
            </a:r>
            <a:endParaRPr lang="en-US" dirty="0">
              <a:solidFill>
                <a:schemeClr val="tx1"/>
              </a:solidFill>
            </a:endParaRPr>
          </a:p>
        </p:txBody>
      </p:sp>
    </p:spTree>
    <p:extLst>
      <p:ext uri="{BB962C8B-B14F-4D97-AF65-F5344CB8AC3E}">
        <p14:creationId xmlns:p14="http://schemas.microsoft.com/office/powerpoint/2010/main" val="1413820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6814" y="1324584"/>
            <a:ext cx="10918371" cy="4351338"/>
          </a:xfrm>
        </p:spPr>
        <p:txBody>
          <a:bodyPr>
            <a:normAutofit fontScale="92500" lnSpcReduction="10000"/>
          </a:bodyPr>
          <a:lstStyle/>
          <a:p>
            <a:r>
              <a:rPr lang="en-US" sz="2400" dirty="0" smtClean="0">
                <a:hlinkClick r:id="rId2"/>
              </a:rPr>
              <a:t>S190816i </a:t>
            </a:r>
            <a:r>
              <a:rPr lang="en-US" sz="2400" dirty="0" smtClean="0"/>
              <a:t>: </a:t>
            </a:r>
            <a:r>
              <a:rPr lang="en-US" sz="2400" dirty="0" smtClean="0"/>
              <a:t>FAR = </a:t>
            </a:r>
            <a:r>
              <a:rPr lang="en-US" sz="2400" dirty="0" smtClean="0"/>
              <a:t>1/2 </a:t>
            </a:r>
            <a:r>
              <a:rPr lang="en-US" sz="2400" dirty="0" err="1" smtClean="0"/>
              <a:t>yrs</a:t>
            </a:r>
            <a:r>
              <a:rPr lang="en-US" sz="2400" dirty="0" smtClean="0"/>
              <a:t>, </a:t>
            </a:r>
            <a:r>
              <a:rPr lang="en-US" sz="2400" dirty="0" smtClean="0"/>
              <a:t>Detector Characterization and pipeline expert evaluation recommended retraction due to instrument noise.</a:t>
            </a:r>
          </a:p>
          <a:p>
            <a:pPr lvl="1"/>
            <a:r>
              <a:rPr lang="en-US" sz="2000" dirty="0" smtClean="0"/>
              <a:t>Retraction took </a:t>
            </a:r>
            <a:r>
              <a:rPr lang="en-US" sz="2000" b="1" dirty="0" smtClean="0">
                <a:solidFill>
                  <a:srgbClr val="FF0000"/>
                </a:solidFill>
              </a:rPr>
              <a:t>20 minutes </a:t>
            </a:r>
            <a:r>
              <a:rPr lang="en-US" sz="2000" dirty="0" smtClean="0"/>
              <a:t>from time of preliminary notice.</a:t>
            </a:r>
            <a:endParaRPr lang="en-US" sz="2000" dirty="0" smtClean="0"/>
          </a:p>
          <a:p>
            <a:r>
              <a:rPr lang="en-US" sz="2400" dirty="0" smtClean="0">
                <a:hlinkClick r:id="rId3"/>
              </a:rPr>
              <a:t>S190822c</a:t>
            </a:r>
            <a:r>
              <a:rPr lang="en-US" sz="2400" dirty="0" smtClean="0"/>
              <a:t>: After removal of a loud glitch in L1 no significant signal remained. </a:t>
            </a:r>
          </a:p>
          <a:p>
            <a:pPr lvl="1"/>
            <a:r>
              <a:rPr lang="en-US" sz="2000" dirty="0" smtClean="0"/>
              <a:t>Initial indications were a BNS candidate with very low FAR. </a:t>
            </a:r>
          </a:p>
          <a:p>
            <a:pPr lvl="1"/>
            <a:r>
              <a:rPr lang="en-US" sz="2000" dirty="0" smtClean="0"/>
              <a:t>Retraction took </a:t>
            </a:r>
            <a:r>
              <a:rPr lang="en-US" sz="2000" b="1" dirty="0" smtClean="0">
                <a:solidFill>
                  <a:srgbClr val="FF0000"/>
                </a:solidFill>
              </a:rPr>
              <a:t>102 minutes </a:t>
            </a:r>
            <a:r>
              <a:rPr lang="en-US" sz="2000" dirty="0" smtClean="0"/>
              <a:t>from time of preliminary notice.</a:t>
            </a:r>
            <a:endParaRPr lang="en-US" sz="1600" dirty="0" smtClean="0"/>
          </a:p>
          <a:p>
            <a:r>
              <a:rPr lang="en-US" sz="2400" dirty="0" smtClean="0">
                <a:hlinkClick r:id="rId4"/>
              </a:rPr>
              <a:t>S190829u</a:t>
            </a:r>
            <a:r>
              <a:rPr lang="en-US" sz="2400" dirty="0" smtClean="0"/>
              <a:t>: Automatic gating in the </a:t>
            </a:r>
            <a:r>
              <a:rPr lang="en-US" sz="2400" dirty="0" err="1" smtClean="0"/>
              <a:t>GstLAL</a:t>
            </a:r>
            <a:r>
              <a:rPr lang="en-US" sz="2400" dirty="0" smtClean="0"/>
              <a:t> pipeline rejected this event during the vetting process. This automatic gating of glitches is now deployed to production.</a:t>
            </a:r>
          </a:p>
          <a:p>
            <a:pPr lvl="1"/>
            <a:r>
              <a:rPr lang="en-US" sz="2000" dirty="0" smtClean="0"/>
              <a:t>Retraction took </a:t>
            </a:r>
            <a:r>
              <a:rPr lang="en-US" sz="2000" b="1" dirty="0" smtClean="0">
                <a:solidFill>
                  <a:srgbClr val="FF0000"/>
                </a:solidFill>
              </a:rPr>
              <a:t>26 minutes </a:t>
            </a:r>
            <a:r>
              <a:rPr lang="en-US" sz="2000" dirty="0" smtClean="0"/>
              <a:t>from time of preliminary notice.</a:t>
            </a:r>
            <a:endParaRPr lang="en-US" sz="2000" dirty="0" smtClean="0"/>
          </a:p>
          <a:p>
            <a:r>
              <a:rPr lang="en-US" sz="2400" dirty="0" smtClean="0"/>
              <a:t>Since August 15 :</a:t>
            </a:r>
          </a:p>
          <a:p>
            <a:pPr lvl="1"/>
            <a:r>
              <a:rPr lang="en-US" sz="2000" dirty="0" smtClean="0"/>
              <a:t>Preliminary Notice issued on average approximately </a:t>
            </a:r>
            <a:r>
              <a:rPr lang="en-US" sz="2000" b="1" dirty="0" smtClean="0">
                <a:solidFill>
                  <a:srgbClr val="FF0000"/>
                </a:solidFill>
              </a:rPr>
              <a:t>9</a:t>
            </a:r>
            <a:r>
              <a:rPr lang="en-US" sz="2000" dirty="0" smtClean="0"/>
              <a:t> minutes after the Event.</a:t>
            </a:r>
          </a:p>
          <a:p>
            <a:pPr lvl="1"/>
            <a:r>
              <a:rPr lang="en-US" sz="2000" dirty="0" smtClean="0"/>
              <a:t>Initial Notice issued on average approx. </a:t>
            </a:r>
            <a:r>
              <a:rPr lang="en-US" sz="2000" b="1" dirty="0" smtClean="0">
                <a:solidFill>
                  <a:srgbClr val="FF0000"/>
                </a:solidFill>
              </a:rPr>
              <a:t>36</a:t>
            </a:r>
            <a:r>
              <a:rPr lang="en-US" sz="2000" dirty="0" smtClean="0"/>
              <a:t> minutes after the Event.</a:t>
            </a:r>
          </a:p>
          <a:p>
            <a:pPr lvl="1"/>
            <a:r>
              <a:rPr lang="en-US" sz="2000" dirty="0" smtClean="0"/>
              <a:t>Retraction issued on average approximately </a:t>
            </a:r>
            <a:r>
              <a:rPr lang="en-US" sz="2000" b="1" dirty="0" smtClean="0">
                <a:solidFill>
                  <a:srgbClr val="FF0000"/>
                </a:solidFill>
              </a:rPr>
              <a:t>44 </a:t>
            </a:r>
            <a:r>
              <a:rPr lang="en-US" sz="2000" dirty="0" smtClean="0"/>
              <a:t>minutes after Event.</a:t>
            </a:r>
            <a:endParaRPr lang="en-US" sz="2000" dirty="0" smtClean="0"/>
          </a:p>
        </p:txBody>
      </p:sp>
      <p:sp>
        <p:nvSpPr>
          <p:cNvPr id="4" name="Date Placeholder 3"/>
          <p:cNvSpPr>
            <a:spLocks noGrp="1"/>
          </p:cNvSpPr>
          <p:nvPr>
            <p:ph type="dt" sz="half" idx="10"/>
          </p:nvPr>
        </p:nvSpPr>
        <p:spPr/>
        <p:txBody>
          <a:bodyPr/>
          <a:lstStyle/>
          <a:p>
            <a:r>
              <a:rPr lang="en-US" smtClean="0"/>
              <a:t>9/26/19</a:t>
            </a:r>
            <a:endParaRPr lang="en-US"/>
          </a:p>
        </p:txBody>
      </p:sp>
      <p:sp>
        <p:nvSpPr>
          <p:cNvPr id="5" name="Footer Placeholder 4"/>
          <p:cNvSpPr>
            <a:spLocks noGrp="1"/>
          </p:cNvSpPr>
          <p:nvPr>
            <p:ph type="ftr" sz="quarter" idx="11"/>
          </p:nvPr>
        </p:nvSpPr>
        <p:spPr/>
        <p:txBody>
          <a:bodyPr/>
          <a:lstStyle/>
          <a:p>
            <a:r>
              <a:rPr lang="en-US" smtClean="0"/>
              <a:t>G1901885 Open LVEM Forum</a:t>
            </a:r>
            <a:endParaRPr lang="en-US" dirty="0"/>
          </a:p>
        </p:txBody>
      </p:sp>
      <p:sp>
        <p:nvSpPr>
          <p:cNvPr id="6" name="Slide Number Placeholder 5"/>
          <p:cNvSpPr>
            <a:spLocks noGrp="1"/>
          </p:cNvSpPr>
          <p:nvPr>
            <p:ph type="sldNum" sz="quarter" idx="4"/>
          </p:nvPr>
        </p:nvSpPr>
        <p:spPr/>
        <p:txBody>
          <a:bodyPr/>
          <a:lstStyle/>
          <a:p>
            <a:fld id="{3ACA191A-F76D-2940-87A3-1A88433B01F7}" type="slidenum">
              <a:rPr lang="en-US" smtClean="0"/>
              <a:t>6</a:t>
            </a:fld>
            <a:endParaRPr lang="en-US"/>
          </a:p>
        </p:txBody>
      </p:sp>
      <p:sp>
        <p:nvSpPr>
          <p:cNvPr id="7" name="Title 1">
            <a:extLst>
              <a:ext uri="{FF2B5EF4-FFF2-40B4-BE49-F238E27FC236}">
                <a16:creationId xmlns:a16="http://schemas.microsoft.com/office/drawing/2014/main" xmlns="" id="{4EEAE879-4EB9-5649-B3C5-60F5425330AE}"/>
              </a:ext>
            </a:extLst>
          </p:cNvPr>
          <p:cNvSpPr>
            <a:spLocks noGrp="1"/>
          </p:cNvSpPr>
          <p:nvPr>
            <p:ph type="title"/>
          </p:nvPr>
        </p:nvSpPr>
        <p:spPr>
          <a:xfrm>
            <a:off x="838200" y="-148442"/>
            <a:ext cx="10515600" cy="1325563"/>
          </a:xfrm>
        </p:spPr>
        <p:txBody>
          <a:bodyPr>
            <a:normAutofit/>
          </a:bodyPr>
          <a:lstStyle/>
          <a:p>
            <a:pPr algn="ctr"/>
            <a:r>
              <a:rPr lang="en-US" dirty="0" smtClean="0">
                <a:solidFill>
                  <a:schemeClr val="tx1"/>
                </a:solidFill>
              </a:rPr>
              <a:t>Retracted Alerts Since August</a:t>
            </a:r>
            <a:endParaRPr lang="en-US" dirty="0">
              <a:solidFill>
                <a:schemeClr val="tx1"/>
              </a:solidFill>
            </a:endParaRPr>
          </a:p>
        </p:txBody>
      </p:sp>
    </p:spTree>
    <p:extLst>
      <p:ext uri="{BB962C8B-B14F-4D97-AF65-F5344CB8AC3E}">
        <p14:creationId xmlns:p14="http://schemas.microsoft.com/office/powerpoint/2010/main" val="5501883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5" name="表"/>
          <p:cNvGraphicFramePr/>
          <p:nvPr>
            <p:extLst/>
          </p:nvPr>
        </p:nvGraphicFramePr>
        <p:xfrm>
          <a:off x="2024906" y="980344"/>
          <a:ext cx="7804537" cy="2222350"/>
        </p:xfrm>
        <a:graphic>
          <a:graphicData uri="http://schemas.openxmlformats.org/drawingml/2006/table">
            <a:tbl>
              <a:tblPr/>
              <a:tblGrid>
                <a:gridCol w="600349">
                  <a:extLst>
                    <a:ext uri="{9D8B030D-6E8A-4147-A177-3AD203B41FA5}">
                      <a16:colId xmlns:a16="http://schemas.microsoft.com/office/drawing/2014/main" xmlns="" val="20000"/>
                    </a:ext>
                  </a:extLst>
                </a:gridCol>
                <a:gridCol w="600349">
                  <a:extLst>
                    <a:ext uri="{9D8B030D-6E8A-4147-A177-3AD203B41FA5}">
                      <a16:colId xmlns:a16="http://schemas.microsoft.com/office/drawing/2014/main" xmlns="" val="20001"/>
                    </a:ext>
                  </a:extLst>
                </a:gridCol>
                <a:gridCol w="600349">
                  <a:extLst>
                    <a:ext uri="{9D8B030D-6E8A-4147-A177-3AD203B41FA5}">
                      <a16:colId xmlns:a16="http://schemas.microsoft.com/office/drawing/2014/main" xmlns="" val="20002"/>
                    </a:ext>
                  </a:extLst>
                </a:gridCol>
                <a:gridCol w="600349">
                  <a:extLst>
                    <a:ext uri="{9D8B030D-6E8A-4147-A177-3AD203B41FA5}">
                      <a16:colId xmlns:a16="http://schemas.microsoft.com/office/drawing/2014/main" xmlns="" val="20003"/>
                    </a:ext>
                  </a:extLst>
                </a:gridCol>
                <a:gridCol w="600349">
                  <a:extLst>
                    <a:ext uri="{9D8B030D-6E8A-4147-A177-3AD203B41FA5}">
                      <a16:colId xmlns:a16="http://schemas.microsoft.com/office/drawing/2014/main" xmlns="" val="20004"/>
                    </a:ext>
                  </a:extLst>
                </a:gridCol>
                <a:gridCol w="600349">
                  <a:extLst>
                    <a:ext uri="{9D8B030D-6E8A-4147-A177-3AD203B41FA5}">
                      <a16:colId xmlns:a16="http://schemas.microsoft.com/office/drawing/2014/main" xmlns="" val="20005"/>
                    </a:ext>
                  </a:extLst>
                </a:gridCol>
                <a:gridCol w="600349">
                  <a:extLst>
                    <a:ext uri="{9D8B030D-6E8A-4147-A177-3AD203B41FA5}">
                      <a16:colId xmlns:a16="http://schemas.microsoft.com/office/drawing/2014/main" xmlns="" val="20006"/>
                    </a:ext>
                  </a:extLst>
                </a:gridCol>
                <a:gridCol w="600349">
                  <a:extLst>
                    <a:ext uri="{9D8B030D-6E8A-4147-A177-3AD203B41FA5}">
                      <a16:colId xmlns:a16="http://schemas.microsoft.com/office/drawing/2014/main" xmlns="" val="20007"/>
                    </a:ext>
                  </a:extLst>
                </a:gridCol>
                <a:gridCol w="600349">
                  <a:extLst>
                    <a:ext uri="{9D8B030D-6E8A-4147-A177-3AD203B41FA5}">
                      <a16:colId xmlns:a16="http://schemas.microsoft.com/office/drawing/2014/main" xmlns="" val="20008"/>
                    </a:ext>
                  </a:extLst>
                </a:gridCol>
                <a:gridCol w="600349">
                  <a:extLst>
                    <a:ext uri="{9D8B030D-6E8A-4147-A177-3AD203B41FA5}">
                      <a16:colId xmlns:a16="http://schemas.microsoft.com/office/drawing/2014/main" xmlns="" val="20009"/>
                    </a:ext>
                  </a:extLst>
                </a:gridCol>
                <a:gridCol w="600349">
                  <a:extLst>
                    <a:ext uri="{9D8B030D-6E8A-4147-A177-3AD203B41FA5}">
                      <a16:colId xmlns:a16="http://schemas.microsoft.com/office/drawing/2014/main" xmlns="" val="20010"/>
                    </a:ext>
                  </a:extLst>
                </a:gridCol>
                <a:gridCol w="600349">
                  <a:extLst>
                    <a:ext uri="{9D8B030D-6E8A-4147-A177-3AD203B41FA5}">
                      <a16:colId xmlns:a16="http://schemas.microsoft.com/office/drawing/2014/main" xmlns="" val="20011"/>
                    </a:ext>
                  </a:extLst>
                </a:gridCol>
                <a:gridCol w="600349">
                  <a:extLst>
                    <a:ext uri="{9D8B030D-6E8A-4147-A177-3AD203B41FA5}">
                      <a16:colId xmlns:a16="http://schemas.microsoft.com/office/drawing/2014/main" xmlns="" val="20012"/>
                    </a:ext>
                  </a:extLst>
                </a:gridCol>
              </a:tblGrid>
              <a:tr h="458910">
                <a:tc>
                  <a:txBody>
                    <a:bodyPr/>
                    <a:lstStyle/>
                    <a:p>
                      <a:pPr defTabSz="914400">
                        <a:defRPr sz="1800"/>
                      </a:pPr>
                      <a:r>
                        <a:rPr sz="1500" dirty="0">
                          <a:sym typeface="ヒラギノ角ゴ ProN W3"/>
                        </a:rPr>
                        <a:t>2019</a:t>
                      </a:r>
                    </a:p>
                  </a:txBody>
                  <a:tcPr marL="35719" marR="35719" marT="35719" marB="35719" anchor="ctr" horzOverflow="overflow">
                    <a:lnL w="0">
                      <a:miter lim="400000"/>
                    </a:lnL>
                    <a:lnR w="12700">
                      <a:solidFill>
                        <a:schemeClr val="accent1"/>
                      </a:solidFill>
                      <a:miter lim="400000"/>
                    </a:lnR>
                    <a:lnT w="0">
                      <a:miter lim="400000"/>
                    </a:lnT>
                    <a:lnB w="0">
                      <a:miter lim="400000"/>
                    </a:lnB>
                  </a:tcPr>
                </a:tc>
                <a:tc>
                  <a:txBody>
                    <a:bodyPr/>
                    <a:lstStyle/>
                    <a:p>
                      <a:pPr defTabSz="914400">
                        <a:defRPr sz="1800"/>
                      </a:pPr>
                      <a:r>
                        <a:rPr sz="1500">
                          <a:sym typeface="ヒラギノ角ゴ ProN W3"/>
                        </a:rPr>
                        <a:t>Jan</a:t>
                      </a:r>
                    </a:p>
                  </a:txBody>
                  <a:tcPr marL="35719" marR="35719" marT="35719" marB="35719" anchor="ctr" horzOverflow="overflow">
                    <a:lnL w="12700">
                      <a:solidFill>
                        <a:schemeClr val="accent1"/>
                      </a:solidFill>
                      <a:miter lim="400000"/>
                    </a:lnL>
                    <a:lnR w="12700">
                      <a:solidFill>
                        <a:schemeClr val="accent1"/>
                      </a:solidFill>
                      <a:miter lim="400000"/>
                    </a:lnR>
                    <a:lnT w="0">
                      <a:miter lim="400000"/>
                    </a:lnT>
                    <a:lnB w="0">
                      <a:miter lim="400000"/>
                    </a:lnB>
                    <a:noFill/>
                  </a:tcPr>
                </a:tc>
                <a:tc>
                  <a:txBody>
                    <a:bodyPr/>
                    <a:lstStyle/>
                    <a:p>
                      <a:pPr defTabSz="914400">
                        <a:defRPr sz="1800"/>
                      </a:pPr>
                      <a:r>
                        <a:rPr sz="1500">
                          <a:sym typeface="ヒラギノ角ゴ ProN W3"/>
                        </a:rPr>
                        <a:t>Feb</a:t>
                      </a:r>
                    </a:p>
                  </a:txBody>
                  <a:tcPr marL="35719" marR="35719" marT="35719" marB="35719" anchor="ctr" horzOverflow="overflow">
                    <a:lnL w="12700">
                      <a:solidFill>
                        <a:schemeClr val="accent1"/>
                      </a:solidFill>
                      <a:miter lim="400000"/>
                    </a:lnL>
                    <a:lnR w="12700">
                      <a:solidFill>
                        <a:schemeClr val="accent1"/>
                      </a:solidFill>
                      <a:miter lim="400000"/>
                    </a:lnR>
                    <a:lnT w="0">
                      <a:miter lim="400000"/>
                    </a:lnT>
                    <a:lnB w="0">
                      <a:miter lim="400000"/>
                    </a:lnB>
                    <a:noFill/>
                  </a:tcPr>
                </a:tc>
                <a:tc>
                  <a:txBody>
                    <a:bodyPr/>
                    <a:lstStyle/>
                    <a:p>
                      <a:pPr defTabSz="914400">
                        <a:defRPr sz="1800"/>
                      </a:pPr>
                      <a:r>
                        <a:rPr sz="1500" dirty="0">
                          <a:sym typeface="ヒラギノ角ゴ ProN W3"/>
                        </a:rPr>
                        <a:t>Mar</a:t>
                      </a:r>
                    </a:p>
                  </a:txBody>
                  <a:tcPr marL="35719" marR="35719" marT="35719" marB="35719" anchor="ctr" horzOverflow="overflow">
                    <a:lnL w="12700">
                      <a:solidFill>
                        <a:schemeClr val="accent1"/>
                      </a:solidFill>
                      <a:miter lim="400000"/>
                    </a:lnL>
                    <a:lnR w="12700">
                      <a:solidFill>
                        <a:schemeClr val="accent1"/>
                      </a:solidFill>
                      <a:miter lim="400000"/>
                    </a:lnR>
                    <a:lnT w="0">
                      <a:miter lim="400000"/>
                    </a:lnT>
                    <a:lnB w="0">
                      <a:miter lim="400000"/>
                    </a:lnB>
                    <a:noFill/>
                  </a:tcPr>
                </a:tc>
                <a:tc>
                  <a:txBody>
                    <a:bodyPr/>
                    <a:lstStyle/>
                    <a:p>
                      <a:pPr defTabSz="914400">
                        <a:defRPr sz="1800"/>
                      </a:pPr>
                      <a:r>
                        <a:rPr sz="1500">
                          <a:sym typeface="ヒラギノ角ゴ ProN W3"/>
                        </a:rPr>
                        <a:t>Apr</a:t>
                      </a:r>
                    </a:p>
                  </a:txBody>
                  <a:tcPr marL="35719" marR="35719" marT="35719" marB="35719" anchor="ctr" horzOverflow="overflow">
                    <a:lnL w="12700">
                      <a:solidFill>
                        <a:schemeClr val="accent1"/>
                      </a:solidFill>
                      <a:miter lim="400000"/>
                    </a:lnL>
                    <a:lnR w="12700">
                      <a:solidFill>
                        <a:schemeClr val="accent1"/>
                      </a:solidFill>
                      <a:miter lim="400000"/>
                    </a:lnR>
                    <a:lnT w="0">
                      <a:miter lim="400000"/>
                    </a:lnT>
                    <a:lnB w="0">
                      <a:miter lim="400000"/>
                    </a:lnB>
                    <a:solidFill>
                      <a:schemeClr val="accent6">
                        <a:satOff val="18029"/>
                        <a:lumOff val="12067"/>
                      </a:schemeClr>
                    </a:solidFill>
                  </a:tcPr>
                </a:tc>
                <a:tc>
                  <a:txBody>
                    <a:bodyPr/>
                    <a:lstStyle/>
                    <a:p>
                      <a:pPr defTabSz="914400">
                        <a:defRPr sz="1800"/>
                      </a:pPr>
                      <a:r>
                        <a:rPr sz="1500">
                          <a:sym typeface="ヒラギノ角ゴ ProN W3"/>
                        </a:rPr>
                        <a:t>May</a:t>
                      </a:r>
                    </a:p>
                  </a:txBody>
                  <a:tcPr marL="35719" marR="35719" marT="35719" marB="35719" anchor="ctr" horzOverflow="overflow">
                    <a:lnL w="12700">
                      <a:solidFill>
                        <a:schemeClr val="accent1"/>
                      </a:solidFill>
                      <a:miter lim="400000"/>
                    </a:lnL>
                    <a:lnR w="12700">
                      <a:solidFill>
                        <a:schemeClr val="accent1"/>
                      </a:solidFill>
                      <a:miter lim="400000"/>
                    </a:lnR>
                    <a:lnT w="0">
                      <a:miter lim="400000"/>
                    </a:lnT>
                    <a:lnB w="0">
                      <a:miter lim="400000"/>
                    </a:lnB>
                    <a:solidFill>
                      <a:schemeClr val="accent6">
                        <a:satOff val="18029"/>
                        <a:lumOff val="12067"/>
                      </a:schemeClr>
                    </a:solidFill>
                  </a:tcPr>
                </a:tc>
                <a:tc>
                  <a:txBody>
                    <a:bodyPr/>
                    <a:lstStyle/>
                    <a:p>
                      <a:pPr defTabSz="914400">
                        <a:defRPr sz="1800"/>
                      </a:pPr>
                      <a:r>
                        <a:rPr sz="1500">
                          <a:sym typeface="ヒラギノ角ゴ ProN W3"/>
                        </a:rPr>
                        <a:t>Jun</a:t>
                      </a:r>
                    </a:p>
                  </a:txBody>
                  <a:tcPr marL="35719" marR="35719" marT="35719" marB="35719" anchor="ctr" horzOverflow="overflow">
                    <a:lnL w="12700">
                      <a:solidFill>
                        <a:schemeClr val="accent1"/>
                      </a:solidFill>
                      <a:miter lim="400000"/>
                    </a:lnL>
                    <a:lnR w="12700">
                      <a:solidFill>
                        <a:schemeClr val="accent1"/>
                      </a:solidFill>
                      <a:miter lim="400000"/>
                    </a:lnR>
                    <a:lnT w="0">
                      <a:miter lim="400000"/>
                    </a:lnT>
                    <a:lnB w="0">
                      <a:miter lim="400000"/>
                    </a:lnB>
                    <a:solidFill>
                      <a:schemeClr val="accent6">
                        <a:satOff val="18029"/>
                        <a:lumOff val="12067"/>
                      </a:schemeClr>
                    </a:solidFill>
                  </a:tcPr>
                </a:tc>
                <a:tc>
                  <a:txBody>
                    <a:bodyPr/>
                    <a:lstStyle/>
                    <a:p>
                      <a:pPr defTabSz="914400">
                        <a:defRPr sz="1800"/>
                      </a:pPr>
                      <a:r>
                        <a:rPr sz="1500">
                          <a:sym typeface="ヒラギノ角ゴ ProN W3"/>
                        </a:rPr>
                        <a:t>Jul</a:t>
                      </a:r>
                    </a:p>
                  </a:txBody>
                  <a:tcPr marL="35719" marR="35719" marT="35719" marB="35719" anchor="ctr" horzOverflow="overflow">
                    <a:lnL w="12700">
                      <a:solidFill>
                        <a:schemeClr val="accent1"/>
                      </a:solidFill>
                      <a:miter lim="400000"/>
                    </a:lnL>
                    <a:lnR w="12700">
                      <a:solidFill>
                        <a:schemeClr val="accent1"/>
                      </a:solidFill>
                      <a:miter lim="400000"/>
                    </a:lnR>
                    <a:lnT w="0">
                      <a:miter lim="400000"/>
                    </a:lnT>
                    <a:lnB w="0">
                      <a:miter lim="400000"/>
                    </a:lnB>
                    <a:solidFill>
                      <a:schemeClr val="accent6">
                        <a:satOff val="18029"/>
                        <a:lumOff val="12067"/>
                      </a:schemeClr>
                    </a:solidFill>
                  </a:tcPr>
                </a:tc>
                <a:tc>
                  <a:txBody>
                    <a:bodyPr/>
                    <a:lstStyle/>
                    <a:p>
                      <a:pPr defTabSz="914400">
                        <a:defRPr sz="1800"/>
                      </a:pPr>
                      <a:r>
                        <a:rPr sz="1500">
                          <a:sym typeface="ヒラギノ角ゴ ProN W3"/>
                        </a:rPr>
                        <a:t>Aug</a:t>
                      </a:r>
                    </a:p>
                  </a:txBody>
                  <a:tcPr marL="35719" marR="35719" marT="35719" marB="35719" anchor="ctr" horzOverflow="overflow">
                    <a:lnL w="12700">
                      <a:solidFill>
                        <a:schemeClr val="accent1"/>
                      </a:solidFill>
                      <a:miter lim="400000"/>
                    </a:lnL>
                    <a:lnR w="12700">
                      <a:solidFill>
                        <a:schemeClr val="accent1"/>
                      </a:solidFill>
                      <a:miter lim="400000"/>
                    </a:lnR>
                    <a:lnT w="0">
                      <a:miter lim="400000"/>
                    </a:lnT>
                    <a:lnB w="0">
                      <a:miter lim="400000"/>
                    </a:lnB>
                    <a:solidFill>
                      <a:schemeClr val="accent6">
                        <a:satOff val="18029"/>
                        <a:lumOff val="12067"/>
                      </a:schemeClr>
                    </a:solidFill>
                  </a:tcPr>
                </a:tc>
                <a:tc>
                  <a:txBody>
                    <a:bodyPr/>
                    <a:lstStyle/>
                    <a:p>
                      <a:pPr defTabSz="914400">
                        <a:defRPr sz="1800"/>
                      </a:pPr>
                      <a:r>
                        <a:rPr sz="1500">
                          <a:sym typeface="ヒラギノ角ゴ ProN W3"/>
                        </a:rPr>
                        <a:t>Sep</a:t>
                      </a:r>
                    </a:p>
                  </a:txBody>
                  <a:tcPr marL="35719" marR="35719" marT="35719" marB="35719" anchor="ctr" horzOverflow="overflow">
                    <a:lnL w="12700">
                      <a:solidFill>
                        <a:schemeClr val="accent1"/>
                      </a:solidFill>
                      <a:miter lim="400000"/>
                    </a:lnL>
                    <a:lnR w="12700">
                      <a:solidFill>
                        <a:schemeClr val="accent1"/>
                      </a:solidFill>
                      <a:miter lim="400000"/>
                    </a:lnR>
                    <a:lnT w="0">
                      <a:miter lim="400000"/>
                    </a:lnT>
                    <a:lnB w="0">
                      <a:miter lim="400000"/>
                    </a:lnB>
                    <a:solidFill>
                      <a:schemeClr val="accent6">
                        <a:satOff val="18029"/>
                        <a:lumOff val="12067"/>
                      </a:schemeClr>
                    </a:solidFill>
                  </a:tcPr>
                </a:tc>
                <a:tc>
                  <a:txBody>
                    <a:bodyPr/>
                    <a:lstStyle/>
                    <a:p>
                      <a:pPr defTabSz="914400">
                        <a:defRPr sz="1800"/>
                      </a:pPr>
                      <a:r>
                        <a:rPr sz="1500">
                          <a:sym typeface="ヒラギノ角ゴ ProN W3"/>
                        </a:rPr>
                        <a:t>Oct</a:t>
                      </a:r>
                    </a:p>
                  </a:txBody>
                  <a:tcPr marL="35719" marR="35719" marT="35719" marB="35719" anchor="ctr" horzOverflow="overflow">
                    <a:lnL w="12700">
                      <a:solidFill>
                        <a:schemeClr val="accent1"/>
                      </a:solidFill>
                      <a:miter lim="400000"/>
                    </a:lnL>
                    <a:lnR w="12700">
                      <a:solidFill>
                        <a:schemeClr val="accent1"/>
                      </a:solidFill>
                      <a:miter lim="400000"/>
                    </a:lnR>
                    <a:lnT w="0">
                      <a:miter lim="400000"/>
                    </a:lnT>
                    <a:lnB w="0">
                      <a:miter lim="400000"/>
                    </a:lnB>
                    <a:solidFill>
                      <a:schemeClr val="accent6">
                        <a:satOff val="18029"/>
                        <a:lumOff val="12067"/>
                      </a:schemeClr>
                    </a:solidFill>
                  </a:tcPr>
                </a:tc>
                <a:tc>
                  <a:txBody>
                    <a:bodyPr/>
                    <a:lstStyle/>
                    <a:p>
                      <a:pPr defTabSz="914400">
                        <a:defRPr sz="1800"/>
                      </a:pPr>
                      <a:r>
                        <a:rPr sz="1500">
                          <a:sym typeface="ヒラギノ角ゴ ProN W3"/>
                        </a:rPr>
                        <a:t>Nov</a:t>
                      </a:r>
                    </a:p>
                  </a:txBody>
                  <a:tcPr marL="35719" marR="35719" marT="35719" marB="35719" anchor="ctr" horzOverflow="overflow">
                    <a:lnL w="12700">
                      <a:solidFill>
                        <a:schemeClr val="accent1"/>
                      </a:solidFill>
                      <a:miter lim="400000"/>
                    </a:lnL>
                    <a:lnR w="12700">
                      <a:solidFill>
                        <a:schemeClr val="accent1"/>
                      </a:solidFill>
                      <a:miter lim="400000"/>
                    </a:lnR>
                    <a:lnT w="0">
                      <a:miter lim="400000"/>
                    </a:lnT>
                    <a:lnB w="0">
                      <a:miter lim="400000"/>
                    </a:lnB>
                    <a:solidFill>
                      <a:schemeClr val="accent6">
                        <a:satOff val="18029"/>
                        <a:lumOff val="12067"/>
                      </a:schemeClr>
                    </a:solidFill>
                  </a:tcPr>
                </a:tc>
                <a:tc>
                  <a:txBody>
                    <a:bodyPr/>
                    <a:lstStyle/>
                    <a:p>
                      <a:pPr defTabSz="914400">
                        <a:defRPr sz="1800"/>
                      </a:pPr>
                      <a:r>
                        <a:rPr sz="1500">
                          <a:sym typeface="ヒラギノ角ゴ ProN W3"/>
                        </a:rPr>
                        <a:t>Dec</a:t>
                      </a:r>
                    </a:p>
                  </a:txBody>
                  <a:tcPr marL="35719" marR="35719" marT="35719" marB="35719" anchor="ctr" horzOverflow="overflow">
                    <a:lnL w="12700">
                      <a:solidFill>
                        <a:schemeClr val="accent1"/>
                      </a:solidFill>
                      <a:miter lim="400000"/>
                    </a:lnL>
                    <a:lnR w="0">
                      <a:miter lim="400000"/>
                    </a:lnR>
                    <a:lnT w="0">
                      <a:miter lim="400000"/>
                    </a:lnT>
                    <a:lnB w="0">
                      <a:miter lim="400000"/>
                    </a:lnB>
                    <a:solidFill>
                      <a:schemeClr val="accent6">
                        <a:satOff val="18029"/>
                        <a:lumOff val="12067"/>
                      </a:schemeClr>
                    </a:solidFill>
                  </a:tcPr>
                </a:tc>
                <a:extLst>
                  <a:ext uri="{0D108BD9-81ED-4DB2-BD59-A6C34878D82A}">
                    <a16:rowId xmlns:a16="http://schemas.microsoft.com/office/drawing/2014/main" xmlns="" val="10000"/>
                  </a:ext>
                </a:extLst>
              </a:tr>
              <a:tr h="1763440">
                <a:tc>
                  <a:txBody>
                    <a:bodyPr/>
                    <a:lstStyle/>
                    <a:p>
                      <a:pPr defTabSz="914400">
                        <a:defRPr sz="2200">
                          <a:sym typeface="ヒラギノ角ゴ ProN W3"/>
                        </a:defRPr>
                      </a:pPr>
                      <a:endParaRPr sz="1500" dirty="0"/>
                    </a:p>
                  </a:txBody>
                  <a:tcPr marL="35719" marR="35719" marT="35719" marB="35719" anchor="ctr" horzOverflow="overflow">
                    <a:lnL w="0">
                      <a:miter lim="400000"/>
                    </a:lnL>
                    <a:lnR w="12700">
                      <a:solidFill>
                        <a:schemeClr val="accent1"/>
                      </a:solidFill>
                      <a:miter lim="400000"/>
                    </a:lnR>
                    <a:lnT w="0">
                      <a:miter lim="400000"/>
                    </a:lnT>
                    <a:lnB w="0">
                      <a:miter lim="400000"/>
                    </a:lnB>
                  </a:tcPr>
                </a:tc>
                <a:tc>
                  <a:txBody>
                    <a:bodyPr/>
                    <a:lstStyle/>
                    <a:p>
                      <a:pPr defTabSz="914400">
                        <a:defRPr sz="2200">
                          <a:sym typeface="ヒラギノ角ゴ ProN W3"/>
                        </a:defRPr>
                      </a:pPr>
                      <a:endParaRPr sz="1500"/>
                    </a:p>
                  </a:txBody>
                  <a:tcPr marL="35719" marR="35719" marT="35719" marB="35719" anchor="ctr" horzOverflow="overflow">
                    <a:lnL w="12700">
                      <a:solidFill>
                        <a:schemeClr val="accent1"/>
                      </a:solidFill>
                      <a:miter lim="400000"/>
                    </a:lnL>
                    <a:lnR w="12700">
                      <a:solidFill>
                        <a:schemeClr val="accent1"/>
                      </a:solidFill>
                      <a:miter lim="400000"/>
                    </a:lnR>
                    <a:lnT w="0">
                      <a:miter lim="400000"/>
                    </a:lnT>
                    <a:lnB w="0">
                      <a:miter lim="400000"/>
                    </a:lnB>
                  </a:tcPr>
                </a:tc>
                <a:tc>
                  <a:txBody>
                    <a:bodyPr/>
                    <a:lstStyle/>
                    <a:p>
                      <a:pPr defTabSz="914400">
                        <a:defRPr sz="2200">
                          <a:sym typeface="ヒラギノ角ゴ ProN W3"/>
                        </a:defRPr>
                      </a:pPr>
                      <a:endParaRPr sz="1500"/>
                    </a:p>
                  </a:txBody>
                  <a:tcPr marL="35719" marR="35719" marT="35719" marB="35719" anchor="ctr" horzOverflow="overflow">
                    <a:lnL w="12700">
                      <a:solidFill>
                        <a:schemeClr val="accent1"/>
                      </a:solidFill>
                      <a:miter lim="400000"/>
                    </a:lnL>
                    <a:lnR w="12700">
                      <a:solidFill>
                        <a:schemeClr val="accent1"/>
                      </a:solidFill>
                      <a:miter lim="400000"/>
                    </a:lnR>
                    <a:lnT w="0">
                      <a:miter lim="400000"/>
                    </a:lnT>
                    <a:lnB w="0">
                      <a:miter lim="400000"/>
                    </a:lnB>
                  </a:tcPr>
                </a:tc>
                <a:tc>
                  <a:txBody>
                    <a:bodyPr/>
                    <a:lstStyle/>
                    <a:p>
                      <a:pPr defTabSz="914400">
                        <a:defRPr sz="2200">
                          <a:sym typeface="ヒラギノ角ゴ ProN W3"/>
                        </a:defRPr>
                      </a:pPr>
                      <a:endParaRPr sz="1500"/>
                    </a:p>
                  </a:txBody>
                  <a:tcPr marL="35719" marR="35719" marT="35719" marB="35719" anchor="ctr" horzOverflow="overflow">
                    <a:lnL w="12700">
                      <a:solidFill>
                        <a:schemeClr val="accent1"/>
                      </a:solidFill>
                      <a:miter lim="400000"/>
                    </a:lnL>
                    <a:lnR w="12700">
                      <a:solidFill>
                        <a:schemeClr val="accent1"/>
                      </a:solidFill>
                      <a:miter lim="400000"/>
                    </a:lnR>
                    <a:lnT w="0">
                      <a:miter lim="400000"/>
                    </a:lnT>
                    <a:lnB w="0">
                      <a:miter lim="400000"/>
                    </a:lnB>
                  </a:tcPr>
                </a:tc>
                <a:tc>
                  <a:txBody>
                    <a:bodyPr/>
                    <a:lstStyle/>
                    <a:p>
                      <a:pPr defTabSz="914400">
                        <a:defRPr sz="2200">
                          <a:sym typeface="ヒラギノ角ゴ ProN W3"/>
                        </a:defRPr>
                      </a:pPr>
                      <a:endParaRPr sz="1500"/>
                    </a:p>
                  </a:txBody>
                  <a:tcPr marL="35719" marR="35719" marT="35719" marB="35719" anchor="ctr" horzOverflow="overflow">
                    <a:lnL w="12700">
                      <a:solidFill>
                        <a:schemeClr val="accent1"/>
                      </a:solidFill>
                      <a:miter lim="400000"/>
                    </a:lnL>
                    <a:lnR w="12700">
                      <a:solidFill>
                        <a:schemeClr val="accent1"/>
                      </a:solidFill>
                      <a:miter lim="400000"/>
                    </a:lnR>
                    <a:lnT w="0">
                      <a:miter lim="400000"/>
                    </a:lnT>
                    <a:lnB w="0">
                      <a:miter lim="400000"/>
                    </a:lnB>
                  </a:tcPr>
                </a:tc>
                <a:tc>
                  <a:txBody>
                    <a:bodyPr/>
                    <a:lstStyle/>
                    <a:p>
                      <a:pPr defTabSz="914400">
                        <a:defRPr sz="2200">
                          <a:sym typeface="ヒラギノ角ゴ ProN W3"/>
                        </a:defRPr>
                      </a:pPr>
                      <a:endParaRPr sz="1500" dirty="0"/>
                    </a:p>
                  </a:txBody>
                  <a:tcPr marL="35719" marR="35719" marT="35719" marB="35719" anchor="ctr" horzOverflow="overflow">
                    <a:lnL w="12700">
                      <a:solidFill>
                        <a:schemeClr val="accent1"/>
                      </a:solidFill>
                      <a:miter lim="400000"/>
                    </a:lnL>
                    <a:lnR w="12700">
                      <a:solidFill>
                        <a:schemeClr val="accent1"/>
                      </a:solidFill>
                      <a:miter lim="400000"/>
                    </a:lnR>
                    <a:lnT w="0">
                      <a:miter lim="400000"/>
                    </a:lnT>
                    <a:lnB w="0">
                      <a:miter lim="400000"/>
                    </a:lnB>
                  </a:tcPr>
                </a:tc>
                <a:tc>
                  <a:txBody>
                    <a:bodyPr/>
                    <a:lstStyle/>
                    <a:p>
                      <a:pPr defTabSz="914400">
                        <a:defRPr sz="2200">
                          <a:sym typeface="ヒラギノ角ゴ ProN W3"/>
                        </a:defRPr>
                      </a:pPr>
                      <a:endParaRPr sz="1500"/>
                    </a:p>
                  </a:txBody>
                  <a:tcPr marL="35719" marR="35719" marT="35719" marB="35719" anchor="ctr" horzOverflow="overflow">
                    <a:lnL w="12700">
                      <a:solidFill>
                        <a:schemeClr val="accent1"/>
                      </a:solidFill>
                      <a:miter lim="400000"/>
                    </a:lnL>
                    <a:lnR w="12700">
                      <a:solidFill>
                        <a:schemeClr val="accent1"/>
                      </a:solidFill>
                      <a:miter lim="400000"/>
                    </a:lnR>
                    <a:lnT w="0">
                      <a:miter lim="400000"/>
                    </a:lnT>
                    <a:lnB w="0">
                      <a:miter lim="400000"/>
                    </a:lnB>
                  </a:tcPr>
                </a:tc>
                <a:tc>
                  <a:txBody>
                    <a:bodyPr/>
                    <a:lstStyle/>
                    <a:p>
                      <a:pPr defTabSz="914400">
                        <a:defRPr sz="2200">
                          <a:sym typeface="ヒラギノ角ゴ ProN W3"/>
                        </a:defRPr>
                      </a:pPr>
                      <a:endParaRPr sz="1500"/>
                    </a:p>
                  </a:txBody>
                  <a:tcPr marL="35719" marR="35719" marT="35719" marB="35719" anchor="ctr" horzOverflow="overflow">
                    <a:lnL w="12700">
                      <a:solidFill>
                        <a:schemeClr val="accent1"/>
                      </a:solidFill>
                      <a:miter lim="400000"/>
                    </a:lnL>
                    <a:lnR w="12700">
                      <a:solidFill>
                        <a:schemeClr val="accent1"/>
                      </a:solidFill>
                      <a:miter lim="400000"/>
                    </a:lnR>
                    <a:lnT w="0">
                      <a:miter lim="400000"/>
                    </a:lnT>
                    <a:lnB w="0">
                      <a:miter lim="400000"/>
                    </a:lnB>
                  </a:tcPr>
                </a:tc>
                <a:tc>
                  <a:txBody>
                    <a:bodyPr/>
                    <a:lstStyle/>
                    <a:p>
                      <a:pPr defTabSz="914400">
                        <a:defRPr sz="2200">
                          <a:sym typeface="ヒラギノ角ゴ ProN W3"/>
                        </a:defRPr>
                      </a:pPr>
                      <a:endParaRPr sz="1500"/>
                    </a:p>
                  </a:txBody>
                  <a:tcPr marL="35719" marR="35719" marT="35719" marB="35719" anchor="ctr" horzOverflow="overflow">
                    <a:lnL w="12700">
                      <a:solidFill>
                        <a:schemeClr val="accent1"/>
                      </a:solidFill>
                      <a:miter lim="400000"/>
                    </a:lnL>
                    <a:lnR w="12700">
                      <a:solidFill>
                        <a:schemeClr val="accent1"/>
                      </a:solidFill>
                      <a:miter lim="400000"/>
                    </a:lnR>
                    <a:lnT w="0">
                      <a:miter lim="400000"/>
                    </a:lnT>
                    <a:lnB w="0">
                      <a:miter lim="400000"/>
                    </a:lnB>
                  </a:tcPr>
                </a:tc>
                <a:tc>
                  <a:txBody>
                    <a:bodyPr/>
                    <a:lstStyle/>
                    <a:p>
                      <a:pPr defTabSz="914400">
                        <a:defRPr sz="2200">
                          <a:sym typeface="ヒラギノ角ゴ ProN W3"/>
                        </a:defRPr>
                      </a:pPr>
                      <a:endParaRPr sz="1500"/>
                    </a:p>
                  </a:txBody>
                  <a:tcPr marL="35719" marR="35719" marT="35719" marB="35719" anchor="ctr" horzOverflow="overflow">
                    <a:lnL w="12700">
                      <a:solidFill>
                        <a:schemeClr val="accent1"/>
                      </a:solidFill>
                      <a:miter lim="400000"/>
                    </a:lnL>
                    <a:lnR w="12700">
                      <a:solidFill>
                        <a:schemeClr val="accent1"/>
                      </a:solidFill>
                      <a:miter lim="400000"/>
                    </a:lnR>
                    <a:lnT w="0">
                      <a:miter lim="400000"/>
                    </a:lnT>
                    <a:lnB w="0">
                      <a:miter lim="400000"/>
                    </a:lnB>
                  </a:tcPr>
                </a:tc>
                <a:tc>
                  <a:txBody>
                    <a:bodyPr/>
                    <a:lstStyle/>
                    <a:p>
                      <a:pPr defTabSz="914400">
                        <a:defRPr sz="2200">
                          <a:sym typeface="ヒラギノ角ゴ ProN W3"/>
                        </a:defRPr>
                      </a:pPr>
                      <a:endParaRPr sz="1500"/>
                    </a:p>
                  </a:txBody>
                  <a:tcPr marL="35719" marR="35719" marT="35719" marB="35719" anchor="ctr" horzOverflow="overflow">
                    <a:lnL w="12700">
                      <a:solidFill>
                        <a:schemeClr val="accent1"/>
                      </a:solidFill>
                      <a:miter lim="400000"/>
                    </a:lnL>
                    <a:lnR w="12700">
                      <a:solidFill>
                        <a:schemeClr val="accent1"/>
                      </a:solidFill>
                      <a:miter lim="400000"/>
                    </a:lnR>
                    <a:lnT w="0">
                      <a:miter lim="400000"/>
                    </a:lnT>
                    <a:lnB w="0">
                      <a:miter lim="400000"/>
                    </a:lnB>
                  </a:tcPr>
                </a:tc>
                <a:tc>
                  <a:txBody>
                    <a:bodyPr/>
                    <a:lstStyle/>
                    <a:p>
                      <a:pPr defTabSz="914400">
                        <a:defRPr sz="2200">
                          <a:sym typeface="ヒラギノ角ゴ ProN W3"/>
                        </a:defRPr>
                      </a:pPr>
                      <a:endParaRPr sz="1500"/>
                    </a:p>
                  </a:txBody>
                  <a:tcPr marL="35719" marR="35719" marT="35719" marB="35719" anchor="ctr" horzOverflow="overflow">
                    <a:lnL w="12700">
                      <a:solidFill>
                        <a:schemeClr val="accent1"/>
                      </a:solidFill>
                      <a:miter lim="400000"/>
                    </a:lnL>
                    <a:lnR w="12700">
                      <a:solidFill>
                        <a:schemeClr val="accent1"/>
                      </a:solidFill>
                      <a:miter lim="400000"/>
                    </a:lnR>
                    <a:lnT w="0">
                      <a:miter lim="400000"/>
                    </a:lnT>
                    <a:lnB w="0">
                      <a:miter lim="400000"/>
                    </a:lnB>
                  </a:tcPr>
                </a:tc>
                <a:tc>
                  <a:txBody>
                    <a:bodyPr/>
                    <a:lstStyle/>
                    <a:p>
                      <a:pPr defTabSz="914400">
                        <a:defRPr sz="2200">
                          <a:sym typeface="ヒラギノ角ゴ ProN W3"/>
                        </a:defRPr>
                      </a:pPr>
                      <a:endParaRPr sz="1500" dirty="0"/>
                    </a:p>
                  </a:txBody>
                  <a:tcPr marL="35719" marR="35719" marT="35719" marB="35719" anchor="ctr" horzOverflow="overflow">
                    <a:lnL w="12700">
                      <a:solidFill>
                        <a:schemeClr val="accent1"/>
                      </a:solidFill>
                      <a:miter lim="400000"/>
                    </a:lnL>
                    <a:lnR w="0">
                      <a:miter lim="400000"/>
                    </a:lnR>
                    <a:lnT w="0">
                      <a:miter lim="400000"/>
                    </a:lnT>
                    <a:lnB w="0">
                      <a:miter lim="400000"/>
                    </a:lnB>
                  </a:tcPr>
                </a:tc>
                <a:extLst>
                  <a:ext uri="{0D108BD9-81ED-4DB2-BD59-A6C34878D82A}">
                    <a16:rowId xmlns:a16="http://schemas.microsoft.com/office/drawing/2014/main" xmlns="" val="10001"/>
                  </a:ext>
                </a:extLst>
              </a:tr>
            </a:tbl>
          </a:graphicData>
        </a:graphic>
      </p:graphicFrame>
      <p:sp>
        <p:nvSpPr>
          <p:cNvPr id="126" name="O3start"/>
          <p:cNvSpPr txBox="1"/>
          <p:nvPr/>
        </p:nvSpPr>
        <p:spPr>
          <a:xfrm>
            <a:off x="4325916" y="1247194"/>
            <a:ext cx="817533" cy="28847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35719" tIns="35719" rIns="35719" bIns="35719" numCol="1" anchor="ctr">
            <a:spAutoFit/>
          </a:bodyPr>
          <a:lstStyle>
            <a:lvl1pPr>
              <a:defRPr>
                <a:solidFill>
                  <a:schemeClr val="accent6">
                    <a:satOff val="-15808"/>
                    <a:lumOff val="-17557"/>
                  </a:schemeClr>
                </a:solidFill>
              </a:defRPr>
            </a:lvl1pPr>
          </a:lstStyle>
          <a:p>
            <a:pPr algn="ctr" defTabSz="410751" hangingPunct="0"/>
            <a:r>
              <a:rPr sz="1406" kern="0" dirty="0">
                <a:solidFill>
                  <a:srgbClr val="EF5FA7">
                    <a:satOff val="-15808"/>
                    <a:lumOff val="-17557"/>
                  </a:srgbClr>
                </a:solidFill>
                <a:latin typeface="ヒラギノ角ゴ ProN W6"/>
                <a:sym typeface="ヒラギノ角ゴ ProN W6"/>
              </a:rPr>
              <a:t>O3start</a:t>
            </a:r>
          </a:p>
        </p:txBody>
      </p:sp>
      <p:sp>
        <p:nvSpPr>
          <p:cNvPr id="129" name="線"/>
          <p:cNvSpPr/>
          <p:nvPr/>
        </p:nvSpPr>
        <p:spPr>
          <a:xfrm>
            <a:off x="8779978" y="1915259"/>
            <a:ext cx="1179600" cy="0"/>
          </a:xfrm>
          <a:prstGeom prst="line">
            <a:avLst/>
          </a:prstGeom>
          <a:noFill/>
          <a:ln w="76200" cap="flat">
            <a:solidFill>
              <a:schemeClr val="accent5">
                <a:alpha val="45692"/>
              </a:schemeClr>
            </a:solidFill>
            <a:prstDash val="sysDot"/>
            <a:miter lim="400000"/>
            <a:tailEnd type="triangle" w="med" len="med"/>
          </a:ln>
          <a:effectLst/>
        </p:spPr>
        <p:txBody>
          <a:bodyPr wrap="square" lIns="35719" tIns="35719" rIns="35719" bIns="35719" numCol="1" anchor="ctr">
            <a:noAutofit/>
          </a:bodyPr>
          <a:lstStyle/>
          <a:p>
            <a:pPr algn="ctr" defTabSz="410751" hangingPunct="0">
              <a:defRPr sz="2200">
                <a:solidFill>
                  <a:srgbClr val="FFFFFF"/>
                </a:solidFill>
                <a:latin typeface="+mn-lt"/>
                <a:ea typeface="+mn-ea"/>
                <a:cs typeface="+mn-cs"/>
                <a:sym typeface="ヒラギノ角ゴ ProN W3"/>
              </a:defRPr>
            </a:pPr>
            <a:endParaRPr sz="1547" kern="0">
              <a:solidFill>
                <a:srgbClr val="FFFFFF"/>
              </a:solidFill>
              <a:latin typeface="ヒラギノ角ゴ ProN W3"/>
              <a:sym typeface="ヒラギノ角ゴ ProN W3"/>
            </a:endParaRPr>
          </a:p>
        </p:txBody>
      </p:sp>
      <p:sp>
        <p:nvSpPr>
          <p:cNvPr id="130" name="ETMX WAB"/>
          <p:cNvSpPr txBox="1"/>
          <p:nvPr/>
        </p:nvSpPr>
        <p:spPr>
          <a:xfrm>
            <a:off x="2742692" y="2352022"/>
            <a:ext cx="1368960" cy="245260"/>
          </a:xfrm>
          <a:prstGeom prst="rect">
            <a:avLst/>
          </a:prstGeom>
          <a:noFill/>
          <a:ln w="25400" cap="flat">
            <a:solidFill>
              <a:schemeClr val="accent5"/>
            </a:solidFill>
            <a:prstDash val="solid"/>
            <a:miter lim="400000"/>
          </a:ln>
          <a:effectLst/>
          <a:extLst>
            <a:ext uri="{C572A759-6A51-4108-AA02-DFA0A04FC94B}">
              <ma14:wrappingTextBoxFlag xmlns:ma14="http://schemas.microsoft.com/office/mac/drawingml/2011/main" val="1"/>
            </a:ext>
          </a:extLst>
        </p:spPr>
        <p:txBody>
          <a:bodyPr wrap="square" lIns="35719" tIns="35719" rIns="35719" bIns="35719" numCol="1" anchor="ctr">
            <a:spAutoFit/>
          </a:bodyPr>
          <a:lstStyle>
            <a:lvl1pPr>
              <a:lnSpc>
                <a:spcPct val="40000"/>
              </a:lnSpc>
            </a:lvl1pPr>
          </a:lstStyle>
          <a:p>
            <a:pPr algn="ctr" defTabSz="410751" hangingPunct="0">
              <a:lnSpc>
                <a:spcPct val="100000"/>
              </a:lnSpc>
            </a:pPr>
            <a:r>
              <a:rPr sz="1125" kern="0" dirty="0">
                <a:solidFill>
                  <a:srgbClr val="000000"/>
                </a:solidFill>
                <a:latin typeface="ヒラギノ角ゴ ProN W6"/>
                <a:sym typeface="ヒラギノ角ゴ ProN W6"/>
              </a:rPr>
              <a:t>ETMX WAB</a:t>
            </a:r>
          </a:p>
        </p:txBody>
      </p:sp>
      <p:sp>
        <p:nvSpPr>
          <p:cNvPr id="131" name="DPR with IFO"/>
          <p:cNvSpPr txBox="1"/>
          <p:nvPr/>
        </p:nvSpPr>
        <p:spPr>
          <a:xfrm>
            <a:off x="5901976" y="2727319"/>
            <a:ext cx="3424774" cy="50481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35719" tIns="35719" rIns="35719" bIns="35719" numCol="1" anchor="ctr">
            <a:spAutoFit/>
          </a:bodyPr>
          <a:lstStyle>
            <a:lvl1pPr>
              <a:defRPr>
                <a:solidFill>
                  <a:schemeClr val="accent6">
                    <a:hueOff val="-146070"/>
                    <a:satOff val="-10048"/>
                    <a:lumOff val="-30626"/>
                  </a:schemeClr>
                </a:solidFill>
              </a:defRPr>
            </a:lvl1pPr>
          </a:lstStyle>
          <a:p>
            <a:pPr algn="ctr" defTabSz="410751" hangingPunct="0"/>
            <a:r>
              <a:rPr sz="1406" kern="0" dirty="0">
                <a:solidFill>
                  <a:srgbClr val="EF5FA7">
                    <a:hueOff val="-146070"/>
                    <a:satOff val="-10048"/>
                    <a:lumOff val="-30626"/>
                  </a:srgbClr>
                </a:solidFill>
                <a:latin typeface="ヒラギノ角ゴ ProN W6"/>
                <a:sym typeface="ヒラギノ角ゴ ProN W6"/>
              </a:rPr>
              <a:t>D</a:t>
            </a:r>
            <a:r>
              <a:rPr lang="en-US" sz="1406" kern="0" dirty="0">
                <a:solidFill>
                  <a:srgbClr val="EF5FA7">
                    <a:hueOff val="-146070"/>
                    <a:satOff val="-10048"/>
                    <a:lumOff val="-30626"/>
                  </a:srgbClr>
                </a:solidFill>
                <a:latin typeface="ヒラギノ角ゴ ProN W6"/>
                <a:sym typeface="ヒラギノ角ゴ ProN W6"/>
              </a:rPr>
              <a:t>ata </a:t>
            </a:r>
            <a:r>
              <a:rPr sz="1406" kern="0" dirty="0">
                <a:solidFill>
                  <a:srgbClr val="EF5FA7">
                    <a:hueOff val="-146070"/>
                    <a:satOff val="-10048"/>
                    <a:lumOff val="-30626"/>
                  </a:srgbClr>
                </a:solidFill>
                <a:latin typeface="ヒラギノ角ゴ ProN W6"/>
                <a:sym typeface="ヒラギノ角ゴ ProN W6"/>
              </a:rPr>
              <a:t>P</a:t>
            </a:r>
            <a:r>
              <a:rPr lang="en-US" sz="1406" kern="0" dirty="0">
                <a:solidFill>
                  <a:srgbClr val="EF5FA7">
                    <a:hueOff val="-146070"/>
                    <a:satOff val="-10048"/>
                    <a:lumOff val="-30626"/>
                  </a:srgbClr>
                </a:solidFill>
                <a:latin typeface="ヒラギノ角ゴ ProN W6"/>
                <a:sym typeface="ヒラギノ角ゴ ProN W6"/>
              </a:rPr>
              <a:t>rocess </a:t>
            </a:r>
            <a:r>
              <a:rPr sz="1406" kern="0" dirty="0">
                <a:solidFill>
                  <a:srgbClr val="EF5FA7">
                    <a:hueOff val="-146070"/>
                    <a:satOff val="-10048"/>
                    <a:lumOff val="-30626"/>
                  </a:srgbClr>
                </a:solidFill>
                <a:latin typeface="ヒラギノ角ゴ ProN W6"/>
                <a:sym typeface="ヒラギノ角ゴ ProN W6"/>
              </a:rPr>
              <a:t>R</a:t>
            </a:r>
            <a:r>
              <a:rPr lang="en-US" sz="1406" kern="0" dirty="0">
                <a:solidFill>
                  <a:srgbClr val="EF5FA7">
                    <a:hueOff val="-146070"/>
                    <a:satOff val="-10048"/>
                    <a:lumOff val="-30626"/>
                  </a:srgbClr>
                </a:solidFill>
                <a:latin typeface="ヒラギノ角ゴ ProN W6"/>
                <a:sym typeface="ヒラギノ角ゴ ProN W6"/>
              </a:rPr>
              <a:t>ehearsal (DPR)</a:t>
            </a:r>
            <a:r>
              <a:rPr sz="1406" kern="0" dirty="0">
                <a:solidFill>
                  <a:srgbClr val="EF5FA7">
                    <a:hueOff val="-146070"/>
                    <a:satOff val="-10048"/>
                    <a:lumOff val="-30626"/>
                  </a:srgbClr>
                </a:solidFill>
                <a:latin typeface="ヒラギノ角ゴ ProN W6"/>
                <a:sym typeface="ヒラギノ角ゴ ProN W6"/>
              </a:rPr>
              <a:t> with IFO</a:t>
            </a:r>
          </a:p>
        </p:txBody>
      </p:sp>
      <p:sp>
        <p:nvSpPr>
          <p:cNvPr id="132" name="Noise hunting"/>
          <p:cNvSpPr txBox="1"/>
          <p:nvPr/>
        </p:nvSpPr>
        <p:spPr>
          <a:xfrm>
            <a:off x="8657946" y="1561578"/>
            <a:ext cx="1678346" cy="33175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35719" tIns="35719" rIns="35719" bIns="35719" numCol="1" anchor="ctr">
            <a:spAutoFit/>
          </a:bodyPr>
          <a:lstStyle>
            <a:lvl1pPr>
              <a:defRPr>
                <a:solidFill>
                  <a:schemeClr val="accent5"/>
                </a:solidFill>
              </a:defRPr>
            </a:lvl1pPr>
          </a:lstStyle>
          <a:p>
            <a:pPr algn="ctr" defTabSz="410751" hangingPunct="0"/>
            <a:r>
              <a:rPr sz="1687" kern="0" dirty="0">
                <a:solidFill>
                  <a:srgbClr val="FF644E"/>
                </a:solidFill>
                <a:latin typeface="ヒラギノ角ゴ ProN W6"/>
                <a:sym typeface="ヒラギノ角ゴ ProN W6"/>
              </a:rPr>
              <a:t>Noise hunting</a:t>
            </a:r>
          </a:p>
        </p:txBody>
      </p:sp>
      <p:sp>
        <p:nvSpPr>
          <p:cNvPr id="133" name="DPR: Data Process Rehearsal…"/>
          <p:cNvSpPr txBox="1"/>
          <p:nvPr/>
        </p:nvSpPr>
        <p:spPr>
          <a:xfrm>
            <a:off x="2005851" y="2937190"/>
            <a:ext cx="2564806" cy="24526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35719" tIns="35719" rIns="35719" bIns="35719" numCol="1" anchor="ctr">
            <a:spAutoFit/>
          </a:bodyPr>
          <a:lstStyle/>
          <a:p>
            <a:pPr defTabSz="410751" hangingPunct="0">
              <a:defRPr sz="1400">
                <a:solidFill>
                  <a:srgbClr val="61D836">
                    <a:hueOff val="362282"/>
                    <a:satOff val="31803"/>
                    <a:lumOff val="-18242"/>
                  </a:srgbClr>
                </a:solidFill>
              </a:defRPr>
            </a:pPr>
            <a:r>
              <a:rPr sz="1125" kern="0" dirty="0">
                <a:solidFill>
                  <a:srgbClr val="61D836">
                    <a:hueOff val="362282"/>
                    <a:satOff val="31803"/>
                    <a:lumOff val="-18242"/>
                  </a:srgbClr>
                </a:solidFill>
                <a:latin typeface="ヒラギノ角ゴ ProN W6"/>
                <a:sym typeface="ヒラギノ角ゴ ProN W6"/>
              </a:rPr>
              <a:t>ASC: Alignment Sensing Control</a:t>
            </a:r>
          </a:p>
        </p:txBody>
      </p:sp>
      <p:sp>
        <p:nvSpPr>
          <p:cNvPr id="134" name="Beam align…"/>
          <p:cNvSpPr txBox="1"/>
          <p:nvPr/>
        </p:nvSpPr>
        <p:spPr>
          <a:xfrm>
            <a:off x="2742692" y="1527315"/>
            <a:ext cx="815562" cy="591509"/>
          </a:xfrm>
          <a:prstGeom prst="rect">
            <a:avLst/>
          </a:prstGeom>
          <a:noFill/>
          <a:ln w="25400" cap="flat">
            <a:solidFill>
              <a:schemeClr val="accent3"/>
            </a:solidFill>
            <a:prstDash val="solid"/>
            <a:miter lim="400000"/>
          </a:ln>
          <a:effectLst/>
          <a:extLst>
            <a:ext uri="{C572A759-6A51-4108-AA02-DFA0A04FC94B}">
              <ma14:wrappingTextBoxFlag xmlns:ma14="http://schemas.microsoft.com/office/mac/drawingml/2011/main" val="1"/>
            </a:ext>
          </a:extLst>
        </p:spPr>
        <p:txBody>
          <a:bodyPr wrap="square" lIns="35719" tIns="35719" rIns="35719" bIns="35719" numCol="1" anchor="ctr">
            <a:spAutoFit/>
          </a:bodyPr>
          <a:lstStyle/>
          <a:p>
            <a:pPr algn="ctr" defTabSz="410751" hangingPunct="0">
              <a:defRPr sz="1400"/>
            </a:pPr>
            <a:r>
              <a:rPr sz="1125" kern="0" dirty="0">
                <a:solidFill>
                  <a:srgbClr val="000000"/>
                </a:solidFill>
                <a:latin typeface="ヒラギノ角ゴ ProN W6"/>
                <a:sym typeface="ヒラギノ角ゴ ProN W6"/>
              </a:rPr>
              <a:t>Beam align</a:t>
            </a:r>
          </a:p>
          <a:p>
            <a:pPr algn="ctr" defTabSz="410751" hangingPunct="0">
              <a:defRPr sz="1400"/>
            </a:pPr>
            <a:r>
              <a:rPr sz="1125" kern="0" dirty="0">
                <a:solidFill>
                  <a:srgbClr val="000000"/>
                </a:solidFill>
                <a:latin typeface="ヒラギノ角ゴ ProN W6"/>
                <a:sym typeface="ヒラギノ角ゴ ProN W6"/>
              </a:rPr>
              <a:t>Pumping</a:t>
            </a:r>
          </a:p>
        </p:txBody>
      </p:sp>
      <p:sp>
        <p:nvSpPr>
          <p:cNvPr id="135" name="DRMI…"/>
          <p:cNvSpPr txBox="1"/>
          <p:nvPr/>
        </p:nvSpPr>
        <p:spPr>
          <a:xfrm>
            <a:off x="5646736" y="1613844"/>
            <a:ext cx="1157359" cy="461729"/>
          </a:xfrm>
          <a:prstGeom prst="rect">
            <a:avLst/>
          </a:prstGeom>
          <a:noFill/>
          <a:ln w="25400" cap="flat">
            <a:solidFill>
              <a:schemeClr val="accent3"/>
            </a:solidFill>
            <a:prstDash val="solid"/>
            <a:miter lim="400000"/>
          </a:ln>
          <a:effectLst/>
          <a:extLst>
            <a:ext uri="{C572A759-6A51-4108-AA02-DFA0A04FC94B}">
              <ma14:wrappingTextBoxFlag xmlns:ma14="http://schemas.microsoft.com/office/mac/drawingml/2011/main" val="1"/>
            </a:ext>
          </a:extLst>
        </p:spPr>
        <p:txBody>
          <a:bodyPr wrap="square" lIns="35719" tIns="35719" rIns="35719" bIns="35719" numCol="1" anchor="ctr">
            <a:spAutoFit/>
          </a:bodyPr>
          <a:lstStyle/>
          <a:p>
            <a:pPr algn="ctr" defTabSz="410751" hangingPunct="0">
              <a:defRPr sz="1800">
                <a:solidFill>
                  <a:srgbClr val="00A2FF">
                    <a:lumOff val="-13575"/>
                  </a:srgbClr>
                </a:solidFill>
              </a:defRPr>
            </a:pPr>
            <a:r>
              <a:rPr sz="1266" kern="0" dirty="0">
                <a:solidFill>
                  <a:srgbClr val="00A2FF">
                    <a:lumOff val="-13575"/>
                  </a:srgbClr>
                </a:solidFill>
                <a:latin typeface="ヒラギノ角ゴ ProN W6"/>
                <a:sym typeface="ヒラギノ角ゴ ProN W6"/>
              </a:rPr>
              <a:t>DRMI</a:t>
            </a:r>
          </a:p>
          <a:p>
            <a:pPr algn="ctr" defTabSz="410751" hangingPunct="0">
              <a:defRPr sz="1800"/>
            </a:pPr>
            <a:r>
              <a:rPr sz="1266" kern="0" dirty="0">
                <a:solidFill>
                  <a:srgbClr val="00A2FF">
                    <a:lumOff val="-13575"/>
                  </a:srgbClr>
                </a:solidFill>
                <a:latin typeface="ヒラギノ角ゴ ProN W6"/>
                <a:sym typeface="ヒラギノ角ゴ ProN W6"/>
              </a:rPr>
              <a:t>DRFPMI</a:t>
            </a:r>
          </a:p>
        </p:txBody>
      </p:sp>
      <p:sp>
        <p:nvSpPr>
          <p:cNvPr id="136" name="Post COM."/>
          <p:cNvSpPr txBox="1"/>
          <p:nvPr/>
        </p:nvSpPr>
        <p:spPr>
          <a:xfrm>
            <a:off x="8037132" y="1538166"/>
            <a:ext cx="742847" cy="375039"/>
          </a:xfrm>
          <a:prstGeom prst="rect">
            <a:avLst/>
          </a:prstGeom>
          <a:noFill/>
          <a:ln w="25400" cap="flat">
            <a:solidFill>
              <a:schemeClr val="accent3"/>
            </a:solidFill>
            <a:prstDash val="solid"/>
            <a:miter lim="400000"/>
          </a:ln>
          <a:effectLst/>
          <a:extLst>
            <a:ext uri="{C572A759-6A51-4108-AA02-DFA0A04FC94B}">
              <ma14:wrappingTextBoxFlag xmlns:ma14="http://schemas.microsoft.com/office/mac/drawingml/2011/main" val="1"/>
            </a:ext>
          </a:extLst>
        </p:spPr>
        <p:txBody>
          <a:bodyPr wrap="square" lIns="35719" tIns="35719" rIns="35719" bIns="35719" numCol="1" anchor="ctr">
            <a:spAutoFit/>
          </a:bodyPr>
          <a:lstStyle>
            <a:lvl1pPr>
              <a:defRPr sz="1200"/>
            </a:lvl1pPr>
          </a:lstStyle>
          <a:p>
            <a:pPr algn="ctr" defTabSz="410751" hangingPunct="0"/>
            <a:r>
              <a:rPr sz="984" kern="0" dirty="0">
                <a:solidFill>
                  <a:srgbClr val="000000"/>
                </a:solidFill>
                <a:latin typeface="ヒラギノ角ゴ ProN W6"/>
                <a:sym typeface="ヒラギノ角ゴ ProN W6"/>
              </a:rPr>
              <a:t>Post COM.</a:t>
            </a:r>
          </a:p>
        </p:txBody>
      </p:sp>
      <p:sp>
        <p:nvSpPr>
          <p:cNvPr id="137" name="Mid-size Baffle"/>
          <p:cNvSpPr txBox="1"/>
          <p:nvPr/>
        </p:nvSpPr>
        <p:spPr>
          <a:xfrm>
            <a:off x="8037132" y="1864379"/>
            <a:ext cx="742847" cy="375039"/>
          </a:xfrm>
          <a:prstGeom prst="rect">
            <a:avLst/>
          </a:prstGeom>
          <a:noFill/>
          <a:ln w="25400" cap="flat">
            <a:solidFill>
              <a:schemeClr val="accent3"/>
            </a:solidFill>
            <a:prstDash val="solid"/>
            <a:miter lim="400000"/>
          </a:ln>
          <a:effectLst/>
          <a:extLst>
            <a:ext uri="{C572A759-6A51-4108-AA02-DFA0A04FC94B}">
              <ma14:wrappingTextBoxFlag xmlns:ma14="http://schemas.microsoft.com/office/mac/drawingml/2011/main" val="1"/>
            </a:ext>
          </a:extLst>
        </p:spPr>
        <p:txBody>
          <a:bodyPr wrap="square" lIns="35719" tIns="35719" rIns="35719" bIns="35719" numCol="1" anchor="ctr">
            <a:spAutoFit/>
          </a:bodyPr>
          <a:lstStyle>
            <a:lvl1pPr>
              <a:defRPr sz="1200"/>
            </a:lvl1pPr>
          </a:lstStyle>
          <a:p>
            <a:pPr algn="ctr" defTabSz="410751" hangingPunct="0"/>
            <a:r>
              <a:rPr sz="984" kern="0" dirty="0">
                <a:solidFill>
                  <a:srgbClr val="000000"/>
                </a:solidFill>
                <a:latin typeface="ヒラギノ角ゴ ProN W6"/>
                <a:sym typeface="ヒラギノ角ゴ ProN W6"/>
              </a:rPr>
              <a:t>Mid-size</a:t>
            </a:r>
            <a:endParaRPr lang="en-US" altLang="ja-JP" sz="984" kern="0" dirty="0">
              <a:solidFill>
                <a:srgbClr val="000000"/>
              </a:solidFill>
              <a:latin typeface="ヒラギノ角ゴ ProN W6"/>
              <a:sym typeface="ヒラギノ角ゴ ProN W6"/>
            </a:endParaRPr>
          </a:p>
          <a:p>
            <a:pPr algn="ctr" defTabSz="410751" hangingPunct="0"/>
            <a:r>
              <a:rPr sz="984" kern="0" dirty="0">
                <a:solidFill>
                  <a:srgbClr val="000000"/>
                </a:solidFill>
                <a:latin typeface="ヒラギノ角ゴ ProN W6"/>
                <a:sym typeface="ヒラギノ角ゴ ProN W6"/>
              </a:rPr>
              <a:t>Baffle</a:t>
            </a:r>
          </a:p>
        </p:txBody>
      </p:sp>
      <p:sp>
        <p:nvSpPr>
          <p:cNvPr id="138" name="DRFPMI ASC/Laser power up"/>
          <p:cNvSpPr txBox="1"/>
          <p:nvPr/>
        </p:nvSpPr>
        <p:spPr>
          <a:xfrm>
            <a:off x="6844646" y="1613924"/>
            <a:ext cx="1177205" cy="526491"/>
          </a:xfrm>
          <a:prstGeom prst="rect">
            <a:avLst/>
          </a:prstGeom>
          <a:noFill/>
          <a:ln w="25400" cap="flat">
            <a:solidFill>
              <a:schemeClr val="accent3"/>
            </a:solidFill>
            <a:prstDash val="solid"/>
            <a:miter lim="400000"/>
          </a:ln>
          <a:effectLst/>
          <a:extLst>
            <a:ext uri="{C572A759-6A51-4108-AA02-DFA0A04FC94B}">
              <ma14:wrappingTextBoxFlag xmlns:ma14="http://schemas.microsoft.com/office/mac/drawingml/2011/main" val="1"/>
            </a:ext>
          </a:extLst>
        </p:spPr>
        <p:txBody>
          <a:bodyPr wrap="square" lIns="35719" tIns="35719" rIns="35719" bIns="35719" numCol="1" anchor="ctr">
            <a:spAutoFit/>
          </a:bodyPr>
          <a:lstStyle/>
          <a:p>
            <a:pPr algn="ctr" defTabSz="410751" hangingPunct="0">
              <a:defRPr sz="1200"/>
            </a:pPr>
            <a:r>
              <a:rPr sz="984" kern="0" dirty="0">
                <a:solidFill>
                  <a:srgbClr val="00A2FF">
                    <a:lumOff val="-13575"/>
                  </a:srgbClr>
                </a:solidFill>
                <a:latin typeface="ヒラギノ角ゴ ProN W6"/>
                <a:sym typeface="ヒラギノ角ゴ ProN W6"/>
              </a:rPr>
              <a:t>DRFPMI</a:t>
            </a:r>
            <a:r>
              <a:rPr sz="984" kern="0" dirty="0">
                <a:solidFill>
                  <a:srgbClr val="000000"/>
                </a:solidFill>
                <a:latin typeface="ヒラギノ角ゴ ProN W6"/>
                <a:sym typeface="ヒラギノ角ゴ ProN W6"/>
              </a:rPr>
              <a:t> ASC/Laser power up</a:t>
            </a:r>
          </a:p>
        </p:txBody>
      </p:sp>
      <p:sp>
        <p:nvSpPr>
          <p:cNvPr id="139" name="Machine health check…"/>
          <p:cNvSpPr txBox="1"/>
          <p:nvPr/>
        </p:nvSpPr>
        <p:spPr>
          <a:xfrm>
            <a:off x="3800098" y="1527313"/>
            <a:ext cx="866398" cy="764633"/>
          </a:xfrm>
          <a:prstGeom prst="rect">
            <a:avLst/>
          </a:prstGeom>
          <a:noFill/>
          <a:ln w="25400" cap="flat">
            <a:solidFill>
              <a:schemeClr val="accent3"/>
            </a:solidFill>
            <a:prstDash val="solid"/>
            <a:miter lim="400000"/>
          </a:ln>
          <a:effectLst/>
          <a:extLst>
            <a:ext uri="{C572A759-6A51-4108-AA02-DFA0A04FC94B}">
              <ma14:wrappingTextBoxFlag xmlns:ma14="http://schemas.microsoft.com/office/mac/drawingml/2011/main" val="1"/>
            </a:ext>
          </a:extLst>
        </p:spPr>
        <p:txBody>
          <a:bodyPr wrap="square" lIns="35719" tIns="35719" rIns="35719" bIns="35719" numCol="1" anchor="ctr">
            <a:spAutoFit/>
          </a:bodyPr>
          <a:lstStyle/>
          <a:p>
            <a:pPr algn="ctr" defTabSz="410751" hangingPunct="0">
              <a:defRPr sz="1700"/>
            </a:pPr>
            <a:r>
              <a:rPr sz="1125" kern="0" dirty="0">
                <a:solidFill>
                  <a:srgbClr val="000000"/>
                </a:solidFill>
                <a:latin typeface="ヒラギノ角ゴ ProN W6"/>
                <a:sym typeface="ヒラギノ角ゴ ProN W6"/>
              </a:rPr>
              <a:t>Machine health check</a:t>
            </a:r>
          </a:p>
          <a:p>
            <a:pPr algn="ctr" defTabSz="410751" hangingPunct="0">
              <a:defRPr sz="1700"/>
            </a:pPr>
            <a:r>
              <a:rPr sz="1125" kern="0" dirty="0">
                <a:solidFill>
                  <a:srgbClr val="000000"/>
                </a:solidFill>
                <a:latin typeface="ヒラギノ角ゴ ProN W6"/>
                <a:sym typeface="ヒラギノ角ゴ ProN W6"/>
              </a:rPr>
              <a:t>Pumping</a:t>
            </a:r>
          </a:p>
        </p:txBody>
      </p:sp>
      <p:sp>
        <p:nvSpPr>
          <p:cNvPr id="141" name="Cooling 3 TMs"/>
          <p:cNvSpPr txBox="1"/>
          <p:nvPr/>
        </p:nvSpPr>
        <p:spPr>
          <a:xfrm>
            <a:off x="3781245" y="2629510"/>
            <a:ext cx="1358030" cy="245260"/>
          </a:xfrm>
          <a:prstGeom prst="rect">
            <a:avLst/>
          </a:prstGeom>
          <a:noFill/>
          <a:ln w="25400" cap="flat">
            <a:solidFill>
              <a:schemeClr val="accent1">
                <a:lumOff val="-13575"/>
              </a:schemeClr>
            </a:solidFill>
            <a:prstDash val="solid"/>
            <a:miter lim="400000"/>
          </a:ln>
          <a:effectLst/>
          <a:extLst>
            <a:ext uri="{C572A759-6A51-4108-AA02-DFA0A04FC94B}">
              <ma14:wrappingTextBoxFlag xmlns:ma14="http://schemas.microsoft.com/office/mac/drawingml/2011/main" val="1"/>
            </a:ext>
          </a:extLst>
        </p:spPr>
        <p:txBody>
          <a:bodyPr wrap="square" lIns="35719" tIns="35719" rIns="35719" bIns="35719" numCol="1" anchor="ctr">
            <a:spAutoFit/>
          </a:bodyPr>
          <a:lstStyle>
            <a:lvl1pPr>
              <a:lnSpc>
                <a:spcPct val="40000"/>
              </a:lnSpc>
              <a:defRPr sz="1200"/>
            </a:lvl1pPr>
          </a:lstStyle>
          <a:p>
            <a:pPr algn="ctr" defTabSz="410751" hangingPunct="0">
              <a:lnSpc>
                <a:spcPct val="100000"/>
              </a:lnSpc>
            </a:pPr>
            <a:r>
              <a:rPr sz="1125" kern="0" dirty="0">
                <a:solidFill>
                  <a:srgbClr val="000000"/>
                </a:solidFill>
                <a:latin typeface="ヒラギノ角ゴ ProN W6"/>
                <a:sym typeface="ヒラギノ角ゴ ProN W6"/>
              </a:rPr>
              <a:t>Cooling 3 TMs</a:t>
            </a:r>
          </a:p>
        </p:txBody>
      </p:sp>
      <p:sp>
        <p:nvSpPr>
          <p:cNvPr id="143" name="Weekend…"/>
          <p:cNvSpPr txBox="1"/>
          <p:nvPr/>
        </p:nvSpPr>
        <p:spPr>
          <a:xfrm>
            <a:off x="5643563" y="2468946"/>
            <a:ext cx="560389" cy="277849"/>
          </a:xfrm>
          <a:prstGeom prst="rect">
            <a:avLst/>
          </a:prstGeom>
          <a:noFill/>
          <a:ln w="25400" cap="flat">
            <a:solidFill>
              <a:schemeClr val="accent3"/>
            </a:solidFill>
            <a:prstDash val="solid"/>
            <a:miter lim="400000"/>
          </a:ln>
          <a:effectLst/>
          <a:extLst>
            <a:ext uri="{C572A759-6A51-4108-AA02-DFA0A04FC94B}">
              <ma14:wrappingTextBoxFlag xmlns:ma14="http://schemas.microsoft.com/office/mac/drawingml/2011/main" val="1"/>
            </a:ext>
          </a:extLst>
        </p:spPr>
        <p:txBody>
          <a:bodyPr wrap="square" lIns="8930" tIns="8930" rIns="8930" bIns="8930" numCol="1" anchor="ctr">
            <a:spAutoFit/>
          </a:bodyPr>
          <a:lstStyle/>
          <a:p>
            <a:pPr algn="ctr" defTabSz="410751" hangingPunct="0">
              <a:defRPr sz="1200"/>
            </a:pPr>
            <a:r>
              <a:rPr sz="844" kern="0" dirty="0">
                <a:solidFill>
                  <a:srgbClr val="000000"/>
                </a:solidFill>
                <a:latin typeface="ヒラギノ角ゴ ProN W6"/>
                <a:sym typeface="ヒラギノ角ゴ ProN W6"/>
              </a:rPr>
              <a:t>Weekend</a:t>
            </a:r>
          </a:p>
          <a:p>
            <a:pPr algn="ctr" defTabSz="410751" hangingPunct="0">
              <a:defRPr sz="1200"/>
            </a:pPr>
            <a:r>
              <a:rPr sz="844" kern="0" dirty="0">
                <a:solidFill>
                  <a:srgbClr val="000000"/>
                </a:solidFill>
                <a:latin typeface="ヒラギノ角ゴ ProN W6"/>
                <a:sym typeface="ヒラギノ角ゴ ProN W6"/>
              </a:rPr>
              <a:t>FPMI run</a:t>
            </a:r>
          </a:p>
        </p:txBody>
      </p:sp>
      <p:sp>
        <p:nvSpPr>
          <p:cNvPr id="144" name="Weekend run"/>
          <p:cNvSpPr txBox="1"/>
          <p:nvPr/>
        </p:nvSpPr>
        <p:spPr>
          <a:xfrm>
            <a:off x="6247068" y="2360873"/>
            <a:ext cx="1157359" cy="450717"/>
          </a:xfrm>
          <a:prstGeom prst="rect">
            <a:avLst/>
          </a:prstGeom>
          <a:noFill/>
          <a:ln w="25400" cap="flat">
            <a:solidFill>
              <a:schemeClr val="accent3"/>
            </a:solidFill>
            <a:prstDash val="solid"/>
            <a:miter lim="400000"/>
          </a:ln>
          <a:effectLst/>
          <a:extLst>
            <a:ext uri="{C572A759-6A51-4108-AA02-DFA0A04FC94B}">
              <ma14:wrappingTextBoxFlag xmlns:ma14="http://schemas.microsoft.com/office/mac/drawingml/2011/main" val="1"/>
            </a:ext>
          </a:extLst>
        </p:spPr>
        <p:txBody>
          <a:bodyPr wrap="square" lIns="8930" tIns="8930" rIns="8930" bIns="8930" numCol="1" anchor="ctr">
            <a:spAutoFit/>
          </a:bodyPr>
          <a:lstStyle>
            <a:lvl1pPr>
              <a:lnSpc>
                <a:spcPct val="40000"/>
              </a:lnSpc>
              <a:defRPr sz="1200"/>
            </a:lvl1pPr>
          </a:lstStyle>
          <a:p>
            <a:pPr algn="ctr" defTabSz="410751" hangingPunct="0">
              <a:lnSpc>
                <a:spcPct val="100000"/>
              </a:lnSpc>
            </a:pPr>
            <a:r>
              <a:rPr sz="1406" kern="0" dirty="0">
                <a:solidFill>
                  <a:srgbClr val="000000"/>
                </a:solidFill>
                <a:latin typeface="ヒラギノ角ゴ ProN W6"/>
                <a:sym typeface="ヒラギノ角ゴ ProN W6"/>
              </a:rPr>
              <a:t>Weekend run</a:t>
            </a:r>
          </a:p>
        </p:txBody>
      </p:sp>
      <p:sp>
        <p:nvSpPr>
          <p:cNvPr id="145" name="Current schedule plan"/>
          <p:cNvSpPr txBox="1"/>
          <p:nvPr/>
        </p:nvSpPr>
        <p:spPr>
          <a:xfrm rot="16200000">
            <a:off x="640769" y="1796524"/>
            <a:ext cx="2220961" cy="591380"/>
          </a:xfrm>
          <a:prstGeom prst="rect">
            <a:avLst/>
          </a:prstGeom>
          <a:solidFill>
            <a:schemeClr val="accent1">
              <a:lumOff val="-13575"/>
            </a:schemeClr>
          </a:solidFill>
          <a:ln w="12700" cap="flat">
            <a:noFill/>
            <a:miter lim="400000"/>
          </a:ln>
          <a:effectLst/>
          <a:extLst>
            <a:ext uri="{C572A759-6A51-4108-AA02-DFA0A04FC94B}">
              <ma14:wrappingTextBoxFlag xmlns:ma14="http://schemas.microsoft.com/office/mac/drawingml/2011/main" val="1"/>
            </a:ext>
          </a:extLst>
        </p:spPr>
        <p:txBody>
          <a:bodyPr wrap="square" lIns="35719" tIns="35719" rIns="35719" bIns="35719" numCol="1" anchor="ctr">
            <a:spAutoFit/>
          </a:bodyPr>
          <a:lstStyle>
            <a:lvl1pPr>
              <a:defRPr sz="2200">
                <a:solidFill>
                  <a:srgbClr val="FFFFFF"/>
                </a:solidFill>
                <a:latin typeface="+mn-lt"/>
                <a:ea typeface="+mn-ea"/>
                <a:cs typeface="+mn-cs"/>
                <a:sym typeface="ヒラギノ角ゴ ProN W3"/>
              </a:defRPr>
            </a:lvl1pPr>
          </a:lstStyle>
          <a:p>
            <a:pPr algn="ctr" defTabSz="410751" hangingPunct="0"/>
            <a:r>
              <a:rPr sz="1687" kern="0" dirty="0">
                <a:latin typeface="ヒラギノ角ゴ ProN W3"/>
              </a:rPr>
              <a:t>Current schedule plan</a:t>
            </a:r>
          </a:p>
        </p:txBody>
      </p:sp>
      <p:sp>
        <p:nvSpPr>
          <p:cNvPr id="146" name="線"/>
          <p:cNvSpPr/>
          <p:nvPr/>
        </p:nvSpPr>
        <p:spPr>
          <a:xfrm>
            <a:off x="5941956" y="2809308"/>
            <a:ext cx="3433703" cy="1"/>
          </a:xfrm>
          <a:prstGeom prst="line">
            <a:avLst/>
          </a:prstGeom>
          <a:noFill/>
          <a:ln w="76200" cap="flat">
            <a:solidFill>
              <a:schemeClr val="accent6">
                <a:satOff val="-15808"/>
                <a:lumOff val="-17557"/>
                <a:alpha val="45692"/>
              </a:schemeClr>
            </a:solidFill>
            <a:prstDash val="sysDot"/>
            <a:miter lim="400000"/>
            <a:tailEnd type="triangle" w="med" len="med"/>
          </a:ln>
          <a:effectLst/>
        </p:spPr>
        <p:txBody>
          <a:bodyPr wrap="square" lIns="35719" tIns="35719" rIns="35719" bIns="35719" numCol="1" anchor="ctr">
            <a:noAutofit/>
          </a:bodyPr>
          <a:lstStyle/>
          <a:p>
            <a:pPr algn="ctr" defTabSz="410751" hangingPunct="0">
              <a:defRPr sz="2200">
                <a:solidFill>
                  <a:srgbClr val="FFFFFF"/>
                </a:solidFill>
                <a:latin typeface="+mn-lt"/>
                <a:ea typeface="+mn-ea"/>
                <a:cs typeface="+mn-cs"/>
                <a:sym typeface="ヒラギノ角ゴ ProN W3"/>
              </a:defRPr>
            </a:pPr>
            <a:endParaRPr sz="1547" kern="0">
              <a:solidFill>
                <a:srgbClr val="FFFFFF"/>
              </a:solidFill>
              <a:latin typeface="ヒラギノ角ゴ ProN W3"/>
              <a:sym typeface="ヒラギノ角ゴ ProN W3"/>
            </a:endParaRPr>
          </a:p>
        </p:txBody>
      </p:sp>
      <p:sp>
        <p:nvSpPr>
          <p:cNvPr id="147" name="Y-TMS…"/>
          <p:cNvSpPr txBox="1"/>
          <p:nvPr/>
        </p:nvSpPr>
        <p:spPr>
          <a:xfrm>
            <a:off x="5648712" y="2084901"/>
            <a:ext cx="343205" cy="407756"/>
          </a:xfrm>
          <a:prstGeom prst="rect">
            <a:avLst/>
          </a:prstGeom>
          <a:noFill/>
          <a:ln w="25400" cap="flat">
            <a:solidFill>
              <a:schemeClr val="accent6">
                <a:satOff val="-15808"/>
                <a:lumOff val="-17557"/>
              </a:schemeClr>
            </a:solidFill>
            <a:prstDash val="solid"/>
            <a:miter lim="400000"/>
          </a:ln>
          <a:effectLst/>
          <a:extLst>
            <a:ext uri="{C572A759-6A51-4108-AA02-DFA0A04FC94B}">
              <ma14:wrappingTextBoxFlag xmlns:ma14="http://schemas.microsoft.com/office/mac/drawingml/2011/main" val="1"/>
            </a:ext>
          </a:extLst>
        </p:spPr>
        <p:txBody>
          <a:bodyPr wrap="square" lIns="8930" tIns="8930" rIns="8930" bIns="8930" numCol="1" anchor="ctr">
            <a:spAutoFit/>
          </a:bodyPr>
          <a:lstStyle/>
          <a:p>
            <a:pPr algn="ctr" defTabSz="410751" hangingPunct="0">
              <a:defRPr sz="1200"/>
            </a:pPr>
            <a:r>
              <a:rPr sz="844" kern="0" dirty="0">
                <a:solidFill>
                  <a:srgbClr val="000000"/>
                </a:solidFill>
                <a:latin typeface="ヒラギノ角ゴ ProN W6"/>
                <a:sym typeface="ヒラギノ角ゴ ProN W6"/>
              </a:rPr>
              <a:t>Y-TMS</a:t>
            </a:r>
          </a:p>
          <a:p>
            <a:pPr algn="ctr" defTabSz="410751" hangingPunct="0">
              <a:defRPr sz="1200"/>
            </a:pPr>
            <a:r>
              <a:rPr sz="844" kern="0" dirty="0">
                <a:solidFill>
                  <a:srgbClr val="000000"/>
                </a:solidFill>
                <a:latin typeface="ヒラギノ角ゴ ProN W6"/>
                <a:sym typeface="ヒラギノ角ゴ ProN W6"/>
              </a:rPr>
              <a:t>VIS</a:t>
            </a:r>
          </a:p>
        </p:txBody>
      </p:sp>
      <p:sp>
        <p:nvSpPr>
          <p:cNvPr id="148" name="線"/>
          <p:cNvSpPr/>
          <p:nvPr/>
        </p:nvSpPr>
        <p:spPr>
          <a:xfrm>
            <a:off x="8994218" y="2322239"/>
            <a:ext cx="1583625" cy="1"/>
          </a:xfrm>
          <a:prstGeom prst="line">
            <a:avLst/>
          </a:prstGeom>
          <a:noFill/>
          <a:ln w="76200" cap="flat">
            <a:solidFill>
              <a:schemeClr val="accent3">
                <a:hueOff val="362282"/>
                <a:satOff val="31803"/>
                <a:lumOff val="-18242"/>
                <a:alpha val="45692"/>
              </a:schemeClr>
            </a:solidFill>
            <a:prstDash val="sysDot"/>
            <a:miter lim="400000"/>
            <a:tailEnd type="triangle" w="med" len="med"/>
          </a:ln>
          <a:effectLst/>
        </p:spPr>
        <p:txBody>
          <a:bodyPr wrap="square" lIns="35719" tIns="35719" rIns="35719" bIns="35719" numCol="1" anchor="ctr">
            <a:noAutofit/>
          </a:bodyPr>
          <a:lstStyle/>
          <a:p>
            <a:pPr algn="ctr" defTabSz="410751" hangingPunct="0">
              <a:defRPr sz="2200">
                <a:solidFill>
                  <a:srgbClr val="FFFFFF"/>
                </a:solidFill>
                <a:latin typeface="+mn-lt"/>
                <a:ea typeface="+mn-ea"/>
                <a:cs typeface="+mn-cs"/>
                <a:sym typeface="ヒラギノ角ゴ ProN W3"/>
              </a:defRPr>
            </a:pPr>
            <a:endParaRPr sz="1547" kern="0">
              <a:solidFill>
                <a:srgbClr val="FFFFFF"/>
              </a:solidFill>
              <a:latin typeface="ヒラギノ角ゴ ProN W3"/>
              <a:sym typeface="ヒラギノ角ゴ ProN W3"/>
            </a:endParaRPr>
          </a:p>
        </p:txBody>
      </p:sp>
      <p:sp>
        <p:nvSpPr>
          <p:cNvPr id="151" name="Weekend run"/>
          <p:cNvSpPr txBox="1"/>
          <p:nvPr/>
        </p:nvSpPr>
        <p:spPr>
          <a:xfrm>
            <a:off x="8259541" y="2360873"/>
            <a:ext cx="1107189" cy="450717"/>
          </a:xfrm>
          <a:prstGeom prst="rect">
            <a:avLst/>
          </a:prstGeom>
          <a:noFill/>
          <a:ln w="25400" cap="flat">
            <a:solidFill>
              <a:schemeClr val="accent3"/>
            </a:solidFill>
            <a:prstDash val="solid"/>
            <a:miter lim="400000"/>
          </a:ln>
          <a:effectLst/>
          <a:extLst>
            <a:ext uri="{C572A759-6A51-4108-AA02-DFA0A04FC94B}">
              <ma14:wrappingTextBoxFlag xmlns:ma14="http://schemas.microsoft.com/office/mac/drawingml/2011/main" val="1"/>
            </a:ext>
          </a:extLst>
        </p:spPr>
        <p:txBody>
          <a:bodyPr wrap="square" lIns="8930" tIns="8930" rIns="8930" bIns="8930" numCol="1" anchor="ctr">
            <a:spAutoFit/>
          </a:bodyPr>
          <a:lstStyle>
            <a:lvl1pPr>
              <a:lnSpc>
                <a:spcPct val="40000"/>
              </a:lnSpc>
              <a:defRPr sz="1200"/>
            </a:lvl1pPr>
          </a:lstStyle>
          <a:p>
            <a:pPr algn="ctr" defTabSz="410751" hangingPunct="0">
              <a:lnSpc>
                <a:spcPct val="100000"/>
              </a:lnSpc>
            </a:pPr>
            <a:r>
              <a:rPr sz="1406" kern="0" dirty="0">
                <a:solidFill>
                  <a:srgbClr val="000000"/>
                </a:solidFill>
                <a:latin typeface="ヒラギノ角ゴ ProN W6"/>
                <a:sym typeface="ヒラギノ角ゴ ProN W6"/>
              </a:rPr>
              <a:t>Weekend run</a:t>
            </a:r>
          </a:p>
        </p:txBody>
      </p:sp>
      <p:pic>
        <p:nvPicPr>
          <p:cNvPr id="155" name="線" descr="線"/>
          <p:cNvPicPr>
            <a:picLocks/>
          </p:cNvPicPr>
          <p:nvPr/>
        </p:nvPicPr>
        <p:blipFill>
          <a:blip r:embed="rId3">
            <a:alphaModFix amt="60312"/>
          </a:blip>
          <a:stretch>
            <a:fillRect/>
          </a:stretch>
        </p:blipFill>
        <p:spPr>
          <a:xfrm rot="16200000">
            <a:off x="6823022" y="1996223"/>
            <a:ext cx="2223740" cy="189202"/>
          </a:xfrm>
          <a:prstGeom prst="rect">
            <a:avLst/>
          </a:prstGeom>
        </p:spPr>
      </p:pic>
      <p:sp>
        <p:nvSpPr>
          <p:cNvPr id="140" name="Payload…"/>
          <p:cNvSpPr txBox="1"/>
          <p:nvPr/>
        </p:nvSpPr>
        <p:spPr>
          <a:xfrm>
            <a:off x="4469189" y="2265059"/>
            <a:ext cx="532924" cy="331950"/>
          </a:xfrm>
          <a:prstGeom prst="rect">
            <a:avLst/>
          </a:prstGeom>
          <a:noFill/>
          <a:ln w="25400" cap="flat">
            <a:solidFill>
              <a:schemeClr val="accent3"/>
            </a:solidFill>
            <a:prstDash val="solid"/>
            <a:miter lim="400000"/>
          </a:ln>
          <a:effectLst/>
          <a:extLst>
            <a:ext uri="{C572A759-6A51-4108-AA02-DFA0A04FC94B}">
              <ma14:wrappingTextBoxFlag xmlns:ma14="http://schemas.microsoft.com/office/mac/drawingml/2011/main" val="1"/>
            </a:ext>
          </a:extLst>
        </p:spPr>
        <p:txBody>
          <a:bodyPr wrap="square" lIns="35719" tIns="35719" rIns="35719" bIns="35719" numCol="1" anchor="ctr">
            <a:spAutoFit/>
          </a:bodyPr>
          <a:lstStyle/>
          <a:p>
            <a:pPr algn="ctr" defTabSz="410751" hangingPunct="0">
              <a:defRPr sz="1200"/>
            </a:pPr>
            <a:r>
              <a:rPr sz="844" kern="0" dirty="0">
                <a:solidFill>
                  <a:srgbClr val="000000"/>
                </a:solidFill>
                <a:latin typeface="ヒラギノ角ゴ ProN W6"/>
                <a:sym typeface="ヒラギノ角ゴ ProN W6"/>
              </a:rPr>
              <a:t>Payload </a:t>
            </a:r>
          </a:p>
          <a:p>
            <a:pPr algn="ctr" defTabSz="410751" hangingPunct="0">
              <a:defRPr sz="1200"/>
            </a:pPr>
            <a:r>
              <a:rPr sz="844" kern="0" dirty="0">
                <a:solidFill>
                  <a:srgbClr val="000000"/>
                </a:solidFill>
                <a:latin typeface="ヒラギノ角ゴ ProN W6"/>
                <a:sym typeface="ヒラギノ角ゴ ProN W6"/>
              </a:rPr>
              <a:t>control</a:t>
            </a:r>
          </a:p>
        </p:txBody>
      </p:sp>
      <p:sp>
        <p:nvSpPr>
          <p:cNvPr id="142" name="Cooling…"/>
          <p:cNvSpPr txBox="1"/>
          <p:nvPr/>
        </p:nvSpPr>
        <p:spPr>
          <a:xfrm>
            <a:off x="5047456" y="2267627"/>
            <a:ext cx="560389" cy="331950"/>
          </a:xfrm>
          <a:prstGeom prst="rect">
            <a:avLst/>
          </a:prstGeom>
          <a:noFill/>
          <a:ln w="25400" cap="flat">
            <a:solidFill>
              <a:schemeClr val="accent1">
                <a:lumOff val="-13575"/>
              </a:schemeClr>
            </a:solidFill>
            <a:prstDash val="solid"/>
            <a:miter lim="400000"/>
          </a:ln>
          <a:effectLst/>
          <a:extLst>
            <a:ext uri="{C572A759-6A51-4108-AA02-DFA0A04FC94B}">
              <ma14:wrappingTextBoxFlag xmlns:ma14="http://schemas.microsoft.com/office/mac/drawingml/2011/main" val="1"/>
            </a:ext>
          </a:extLst>
        </p:spPr>
        <p:txBody>
          <a:bodyPr wrap="square" lIns="35719" tIns="35719" rIns="35719" bIns="35719" numCol="1" anchor="ctr">
            <a:spAutoFit/>
          </a:bodyPr>
          <a:lstStyle/>
          <a:p>
            <a:pPr algn="ctr" defTabSz="410751" hangingPunct="0">
              <a:defRPr sz="1200"/>
            </a:pPr>
            <a:r>
              <a:rPr sz="844" kern="0" dirty="0">
                <a:solidFill>
                  <a:srgbClr val="000000"/>
                </a:solidFill>
                <a:latin typeface="ヒラギノ角ゴ ProN W6"/>
                <a:sym typeface="ヒラギノ角ゴ ProN W6"/>
              </a:rPr>
              <a:t>Cooling</a:t>
            </a:r>
          </a:p>
          <a:p>
            <a:pPr algn="ctr" defTabSz="410751" hangingPunct="0">
              <a:defRPr sz="1200"/>
            </a:pPr>
            <a:r>
              <a:rPr sz="844" kern="0" dirty="0">
                <a:solidFill>
                  <a:srgbClr val="000000"/>
                </a:solidFill>
                <a:latin typeface="ヒラギノ角ゴ ProN W6"/>
                <a:sym typeface="ヒラギノ角ゴ ProN W6"/>
              </a:rPr>
              <a:t>ETMX</a:t>
            </a:r>
          </a:p>
        </p:txBody>
      </p:sp>
      <p:sp>
        <p:nvSpPr>
          <p:cNvPr id="42" name="Beam align…">
            <a:extLst>
              <a:ext uri="{FF2B5EF4-FFF2-40B4-BE49-F238E27FC236}">
                <a16:creationId xmlns:a16="http://schemas.microsoft.com/office/drawing/2014/main" xmlns="" id="{38357125-B696-41DF-8657-CCB8AC8B183A}"/>
              </a:ext>
            </a:extLst>
          </p:cNvPr>
          <p:cNvSpPr txBox="1"/>
          <p:nvPr/>
        </p:nvSpPr>
        <p:spPr>
          <a:xfrm>
            <a:off x="3584966" y="1613940"/>
            <a:ext cx="188345" cy="677943"/>
          </a:xfrm>
          <a:prstGeom prst="rect">
            <a:avLst/>
          </a:prstGeom>
          <a:noFill/>
          <a:ln w="25400" cap="flat">
            <a:solidFill>
              <a:schemeClr val="accent3"/>
            </a:solidFill>
            <a:prstDash val="solid"/>
            <a:miter lim="400000"/>
          </a:ln>
          <a:effectLst/>
          <a:extLst>
            <a:ext uri="{C572A759-6A51-4108-AA02-DFA0A04FC94B}">
              <ma14:wrappingTextBoxFlag xmlns:ma14="http://schemas.microsoft.com/office/mac/drawingml/2011/main" val="1"/>
            </a:ext>
          </a:extLst>
        </p:spPr>
        <p:txBody>
          <a:bodyPr wrap="square" lIns="35719" tIns="35719" rIns="35719" bIns="35719" numCol="1" anchor="ctr">
            <a:spAutoFit/>
          </a:bodyPr>
          <a:lstStyle/>
          <a:p>
            <a:pPr algn="ctr" defTabSz="410751" hangingPunct="0">
              <a:defRPr sz="1400"/>
            </a:pPr>
            <a:r>
              <a:rPr lang="en-US" sz="984" kern="0" dirty="0">
                <a:solidFill>
                  <a:srgbClr val="000000"/>
                </a:solidFill>
                <a:latin typeface="ヒラギノ角ゴ ProN W6"/>
                <a:sym typeface="ヒラギノ角ゴ ProN W6"/>
              </a:rPr>
              <a:t>P</a:t>
            </a:r>
          </a:p>
          <a:p>
            <a:pPr algn="ctr" defTabSz="410751" hangingPunct="0">
              <a:defRPr sz="1400"/>
            </a:pPr>
            <a:r>
              <a:rPr lang="en-US" sz="984" kern="0" dirty="0">
                <a:solidFill>
                  <a:srgbClr val="000000"/>
                </a:solidFill>
                <a:latin typeface="ヒラギノ角ゴ ProN W6"/>
                <a:sym typeface="ヒラギノ角ゴ ProN W6"/>
              </a:rPr>
              <a:t>R</a:t>
            </a:r>
          </a:p>
          <a:p>
            <a:pPr algn="ctr" defTabSz="410751" hangingPunct="0">
              <a:defRPr sz="1400"/>
            </a:pPr>
            <a:r>
              <a:rPr lang="en-US" sz="984" kern="0" dirty="0">
                <a:solidFill>
                  <a:srgbClr val="000000"/>
                </a:solidFill>
                <a:latin typeface="ヒラギノ角ゴ ProN W6"/>
                <a:sym typeface="ヒラギノ角ゴ ProN W6"/>
              </a:rPr>
              <a:t>M</a:t>
            </a:r>
          </a:p>
          <a:p>
            <a:pPr algn="ctr" defTabSz="410751" hangingPunct="0">
              <a:defRPr sz="1400"/>
            </a:pPr>
            <a:r>
              <a:rPr lang="en-US" sz="984" kern="0" dirty="0">
                <a:solidFill>
                  <a:srgbClr val="000000"/>
                </a:solidFill>
                <a:latin typeface="ヒラギノ角ゴ ProN W6"/>
                <a:sym typeface="ヒラギノ角ゴ ProN W6"/>
              </a:rPr>
              <a:t>I</a:t>
            </a:r>
            <a:endParaRPr sz="984" kern="0" dirty="0">
              <a:solidFill>
                <a:srgbClr val="000000"/>
              </a:solidFill>
              <a:latin typeface="ヒラギノ角ゴ ProN W6"/>
              <a:sym typeface="ヒラギノ角ゴ ProN W6"/>
            </a:endParaRPr>
          </a:p>
        </p:txBody>
      </p:sp>
      <p:sp>
        <p:nvSpPr>
          <p:cNvPr id="128" name="Yarm…"/>
          <p:cNvSpPr txBox="1"/>
          <p:nvPr/>
        </p:nvSpPr>
        <p:spPr>
          <a:xfrm>
            <a:off x="4909279" y="1613843"/>
            <a:ext cx="696904" cy="389594"/>
          </a:xfrm>
          <a:prstGeom prst="rect">
            <a:avLst/>
          </a:prstGeom>
          <a:noFill/>
          <a:ln w="25400" cap="flat">
            <a:solidFill>
              <a:schemeClr val="accent3"/>
            </a:solidFill>
            <a:prstDash val="solid"/>
            <a:miter lim="400000"/>
          </a:ln>
          <a:effectLst/>
          <a:extLst>
            <a:ext uri="{C572A759-6A51-4108-AA02-DFA0A04FC94B}">
              <ma14:wrappingTextBoxFlag xmlns:ma14="http://schemas.microsoft.com/office/mac/drawingml/2011/main" val="1"/>
            </a:ext>
          </a:extLst>
        </p:spPr>
        <p:txBody>
          <a:bodyPr wrap="square" lIns="0" tIns="0" rIns="0" bIns="0" numCol="1" anchor="ctr">
            <a:spAutoFit/>
          </a:bodyPr>
          <a:lstStyle/>
          <a:p>
            <a:pPr algn="ctr" defTabSz="410751" hangingPunct="0">
              <a:defRPr sz="1800">
                <a:solidFill>
                  <a:srgbClr val="00A2FF">
                    <a:lumOff val="-13575"/>
                  </a:srgbClr>
                </a:solidFill>
              </a:defRPr>
            </a:pPr>
            <a:r>
              <a:rPr sz="1266" kern="0" dirty="0">
                <a:solidFill>
                  <a:srgbClr val="00A2FF">
                    <a:lumOff val="-13575"/>
                  </a:srgbClr>
                </a:solidFill>
                <a:latin typeface="ヒラギノ角ゴ ProN W6"/>
                <a:sym typeface="ヒラギノ角ゴ ProN W6"/>
              </a:rPr>
              <a:t>Yarm</a:t>
            </a:r>
          </a:p>
          <a:p>
            <a:pPr algn="ctr" defTabSz="410751" hangingPunct="0">
              <a:defRPr sz="1800">
                <a:solidFill>
                  <a:srgbClr val="00A2FF">
                    <a:lumOff val="-13575"/>
                  </a:srgbClr>
                </a:solidFill>
              </a:defRPr>
            </a:pPr>
            <a:r>
              <a:rPr sz="1266" kern="0" dirty="0">
                <a:solidFill>
                  <a:srgbClr val="00A2FF">
                    <a:lumOff val="-13575"/>
                  </a:srgbClr>
                </a:solidFill>
                <a:latin typeface="ヒラギノ角ゴ ProN W6"/>
                <a:sym typeface="ヒラギノ角ゴ ProN W6"/>
              </a:rPr>
              <a:t>FPMI</a:t>
            </a:r>
          </a:p>
        </p:txBody>
      </p:sp>
      <p:sp>
        <p:nvSpPr>
          <p:cNvPr id="2" name="星: 10 pt 1">
            <a:extLst>
              <a:ext uri="{FF2B5EF4-FFF2-40B4-BE49-F238E27FC236}">
                <a16:creationId xmlns:a16="http://schemas.microsoft.com/office/drawing/2014/main" xmlns="" id="{8B9BA76A-B8E5-4850-9BA8-F3874D3261C7}"/>
              </a:ext>
            </a:extLst>
          </p:cNvPr>
          <p:cNvSpPr/>
          <p:nvPr/>
        </p:nvSpPr>
        <p:spPr>
          <a:xfrm>
            <a:off x="5473870" y="1337063"/>
            <a:ext cx="343204" cy="358172"/>
          </a:xfrm>
          <a:prstGeom prst="star10">
            <a:avLst/>
          </a:prstGeom>
          <a:solidFill>
            <a:srgbClr val="FFFF00"/>
          </a:solidFill>
          <a:ln w="28575" cap="flat">
            <a:solidFill>
              <a:schemeClr val="accent5">
                <a:lumMod val="75000"/>
              </a:schemeClr>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5719" tIns="35719" rIns="35719" bIns="35719" numCol="1" spcCol="38100" rtlCol="0" anchor="ctr">
            <a:spAutoFit/>
          </a:bodyPr>
          <a:lstStyle/>
          <a:p>
            <a:pPr algn="ctr" defTabSz="410751" hangingPunct="0"/>
            <a:r>
              <a:rPr lang="en-US" altLang="ja-JP" sz="703" kern="0" dirty="0">
                <a:solidFill>
                  <a:srgbClr val="000000"/>
                </a:solidFill>
                <a:latin typeface="ヒラギノ角ゴ ProN W3"/>
                <a:sym typeface="ヒラギノ角ゴ ProN W3"/>
              </a:rPr>
              <a:t>M</a:t>
            </a:r>
            <a:endParaRPr lang="ja-JP" altLang="en-US" sz="703" kern="0" dirty="0">
              <a:solidFill>
                <a:srgbClr val="000000"/>
              </a:solidFill>
              <a:latin typeface="ヒラギノ角ゴ ProN W3"/>
              <a:sym typeface="ヒラギノ角ゴ ProN W3"/>
            </a:endParaRPr>
          </a:p>
        </p:txBody>
      </p:sp>
      <p:sp>
        <p:nvSpPr>
          <p:cNvPr id="44" name="星: 10 pt 43">
            <a:extLst>
              <a:ext uri="{FF2B5EF4-FFF2-40B4-BE49-F238E27FC236}">
                <a16:creationId xmlns:a16="http://schemas.microsoft.com/office/drawing/2014/main" xmlns="" id="{0BB71DAF-44C2-46C2-AF54-4391DE5386E8}"/>
              </a:ext>
            </a:extLst>
          </p:cNvPr>
          <p:cNvSpPr/>
          <p:nvPr/>
        </p:nvSpPr>
        <p:spPr>
          <a:xfrm>
            <a:off x="6663880" y="1309651"/>
            <a:ext cx="343204" cy="358172"/>
          </a:xfrm>
          <a:prstGeom prst="star10">
            <a:avLst/>
          </a:prstGeom>
          <a:solidFill>
            <a:srgbClr val="FFFF00"/>
          </a:solidFill>
          <a:ln w="28575" cap="flat">
            <a:solidFill>
              <a:schemeClr val="accent5">
                <a:lumMod val="75000"/>
              </a:schemeClr>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5719" tIns="35719" rIns="35719" bIns="35719" numCol="1" spcCol="38100" rtlCol="0" anchor="ctr">
            <a:spAutoFit/>
          </a:bodyPr>
          <a:lstStyle/>
          <a:p>
            <a:pPr algn="ctr" defTabSz="410751" hangingPunct="0"/>
            <a:r>
              <a:rPr lang="en-US" altLang="ja-JP" sz="703" kern="0" dirty="0">
                <a:solidFill>
                  <a:srgbClr val="000000"/>
                </a:solidFill>
                <a:latin typeface="ヒラギノ角ゴ ProN W3"/>
                <a:sym typeface="ヒラギノ角ゴ ProN W3"/>
              </a:rPr>
              <a:t>M</a:t>
            </a:r>
            <a:endParaRPr lang="ja-JP" altLang="en-US" sz="703" kern="0" dirty="0">
              <a:solidFill>
                <a:srgbClr val="000000"/>
              </a:solidFill>
              <a:latin typeface="ヒラギノ角ゴ ProN W3"/>
              <a:sym typeface="ヒラギノ角ゴ ProN W3"/>
            </a:endParaRPr>
          </a:p>
        </p:txBody>
      </p:sp>
      <p:sp>
        <p:nvSpPr>
          <p:cNvPr id="45" name="星: 10 pt 44">
            <a:extLst>
              <a:ext uri="{FF2B5EF4-FFF2-40B4-BE49-F238E27FC236}">
                <a16:creationId xmlns:a16="http://schemas.microsoft.com/office/drawing/2014/main" xmlns="" id="{58C78ABB-23DC-4771-B38E-48C680C51601}"/>
              </a:ext>
            </a:extLst>
          </p:cNvPr>
          <p:cNvSpPr/>
          <p:nvPr/>
        </p:nvSpPr>
        <p:spPr>
          <a:xfrm>
            <a:off x="7870563" y="1300078"/>
            <a:ext cx="343204" cy="358172"/>
          </a:xfrm>
          <a:prstGeom prst="star10">
            <a:avLst/>
          </a:prstGeom>
          <a:solidFill>
            <a:srgbClr val="FFFF00"/>
          </a:solidFill>
          <a:ln w="28575" cap="flat">
            <a:solidFill>
              <a:schemeClr val="accent5">
                <a:lumMod val="75000"/>
              </a:schemeClr>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5719" tIns="35719" rIns="35719" bIns="35719" numCol="1" spcCol="38100" rtlCol="0" anchor="ctr">
            <a:spAutoFit/>
          </a:bodyPr>
          <a:lstStyle/>
          <a:p>
            <a:pPr algn="ctr" defTabSz="410751" hangingPunct="0"/>
            <a:r>
              <a:rPr lang="en-US" altLang="ja-JP" sz="703" kern="0" dirty="0">
                <a:solidFill>
                  <a:srgbClr val="000000"/>
                </a:solidFill>
                <a:latin typeface="ヒラギノ角ゴ ProN W3"/>
                <a:sym typeface="ヒラギノ角ゴ ProN W3"/>
              </a:rPr>
              <a:t>M</a:t>
            </a:r>
            <a:endParaRPr lang="ja-JP" altLang="en-US" sz="703" kern="0" dirty="0">
              <a:solidFill>
                <a:srgbClr val="000000"/>
              </a:solidFill>
              <a:latin typeface="ヒラギノ角ゴ ProN W3"/>
              <a:sym typeface="ヒラギノ角ゴ ProN W3"/>
            </a:endParaRPr>
          </a:p>
        </p:txBody>
      </p:sp>
      <p:sp>
        <p:nvSpPr>
          <p:cNvPr id="46" name="星: 10 pt 45">
            <a:extLst>
              <a:ext uri="{FF2B5EF4-FFF2-40B4-BE49-F238E27FC236}">
                <a16:creationId xmlns:a16="http://schemas.microsoft.com/office/drawing/2014/main" xmlns="" id="{78A96B70-530F-4F07-BC05-E2111C8A140E}"/>
              </a:ext>
            </a:extLst>
          </p:cNvPr>
          <p:cNvSpPr/>
          <p:nvPr/>
        </p:nvSpPr>
        <p:spPr>
          <a:xfrm>
            <a:off x="9247251" y="1822002"/>
            <a:ext cx="996125" cy="1002801"/>
          </a:xfrm>
          <a:prstGeom prst="star10">
            <a:avLst/>
          </a:prstGeom>
          <a:solidFill>
            <a:srgbClr val="FFFF00"/>
          </a:solidFill>
          <a:ln w="28575"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5719" tIns="35719" rIns="35719" bIns="35719" numCol="1" spcCol="38100" rtlCol="0" anchor="ctr">
            <a:spAutoFit/>
          </a:bodyPr>
          <a:lstStyle/>
          <a:p>
            <a:pPr algn="ctr" defTabSz="410751" hangingPunct="0"/>
            <a:r>
              <a:rPr lang="en-US" altLang="ja-JP" sz="1406" b="1" kern="0" dirty="0">
                <a:solidFill>
                  <a:srgbClr val="00A2FF">
                    <a:lumMod val="75000"/>
                  </a:srgbClr>
                </a:solidFill>
                <a:latin typeface="ヒラギノ角ゴ ProN W3"/>
                <a:sym typeface="ヒラギノ角ゴ ProN W3"/>
              </a:rPr>
              <a:t>Join O3</a:t>
            </a:r>
            <a:endParaRPr lang="ja-JP" altLang="en-US" sz="1406" b="1" kern="0" dirty="0">
              <a:solidFill>
                <a:srgbClr val="00A2FF">
                  <a:lumMod val="75000"/>
                </a:srgbClr>
              </a:solidFill>
              <a:latin typeface="ヒラギノ角ゴ ProN W3"/>
              <a:sym typeface="ヒラギノ角ゴ ProN W3"/>
            </a:endParaRPr>
          </a:p>
        </p:txBody>
      </p:sp>
      <p:sp>
        <p:nvSpPr>
          <p:cNvPr id="124" name="四角形"/>
          <p:cNvSpPr/>
          <p:nvPr/>
        </p:nvSpPr>
        <p:spPr>
          <a:xfrm>
            <a:off x="1585339" y="981733"/>
            <a:ext cx="8992505" cy="2222350"/>
          </a:xfrm>
          <a:prstGeom prst="rect">
            <a:avLst/>
          </a:prstGeom>
          <a:noFill/>
          <a:ln w="38100" cap="flat">
            <a:solidFill>
              <a:schemeClr val="accent1">
                <a:lumOff val="-13575"/>
              </a:schemeClr>
            </a:solidFill>
            <a:prstDash val="sysDot"/>
            <a:miter lim="400000"/>
          </a:ln>
          <a:effectLst/>
        </p:spPr>
        <p:txBody>
          <a:bodyPr wrap="square" lIns="35719" tIns="35719" rIns="35719" bIns="35719" numCol="1" anchor="ctr">
            <a:noAutofit/>
          </a:bodyPr>
          <a:lstStyle/>
          <a:p>
            <a:pPr algn="ctr" defTabSz="410751" hangingPunct="0">
              <a:defRPr sz="2200">
                <a:solidFill>
                  <a:srgbClr val="FFFFFF"/>
                </a:solidFill>
                <a:latin typeface="+mn-lt"/>
                <a:ea typeface="+mn-ea"/>
                <a:cs typeface="+mn-cs"/>
                <a:sym typeface="ヒラギノ角ゴ ProN W3"/>
              </a:defRPr>
            </a:pPr>
            <a:endParaRPr sz="1547" kern="0">
              <a:solidFill>
                <a:srgbClr val="FFFFFF"/>
              </a:solidFill>
              <a:latin typeface="ヒラギノ角ゴ ProN W3"/>
              <a:sym typeface="ヒラギノ角ゴ ProN W3"/>
            </a:endParaRPr>
          </a:p>
        </p:txBody>
      </p:sp>
      <p:sp>
        <p:nvSpPr>
          <p:cNvPr id="49" name="Shape 120">
            <a:extLst>
              <a:ext uri="{FF2B5EF4-FFF2-40B4-BE49-F238E27FC236}">
                <a16:creationId xmlns:a16="http://schemas.microsoft.com/office/drawing/2014/main" xmlns="" id="{3F1291E9-88DB-4638-A770-3531E44F11D8}"/>
              </a:ext>
            </a:extLst>
          </p:cNvPr>
          <p:cNvSpPr>
            <a:spLocks noGrp="1"/>
          </p:cNvSpPr>
          <p:nvPr>
            <p:ph type="title"/>
          </p:nvPr>
        </p:nvSpPr>
        <p:spPr>
          <a:xfrm>
            <a:off x="1524000" y="139134"/>
            <a:ext cx="9144000" cy="443392"/>
          </a:xfrm>
          <a:prstGeom prst="rect">
            <a:avLst/>
          </a:prstGeom>
        </p:spPr>
        <p:txBody>
          <a:bodyPr>
            <a:noAutofit/>
          </a:bodyPr>
          <a:lstStyle>
            <a:lvl1pPr defTabSz="362204">
              <a:defRPr sz="6262" b="1">
                <a:latin typeface="Times"/>
                <a:ea typeface="Times"/>
                <a:cs typeface="Times"/>
                <a:sym typeface="Times"/>
              </a:defRPr>
            </a:lvl1pPr>
          </a:lstStyle>
          <a:p>
            <a:r>
              <a:rPr lang="en-US" sz="3375" dirty="0">
                <a:latin typeface="Candara" panose="020E0502030303020204" pitchFamily="34" charset="0"/>
              </a:rPr>
              <a:t>KAGRA Present Status</a:t>
            </a:r>
            <a:endParaRPr sz="3375" dirty="0">
              <a:latin typeface="Candara" panose="020E0502030303020204" pitchFamily="34" charset="0"/>
            </a:endParaRPr>
          </a:p>
        </p:txBody>
      </p:sp>
      <p:sp>
        <p:nvSpPr>
          <p:cNvPr id="5" name="正方形/長方形 4">
            <a:extLst>
              <a:ext uri="{FF2B5EF4-FFF2-40B4-BE49-F238E27FC236}">
                <a16:creationId xmlns:a16="http://schemas.microsoft.com/office/drawing/2014/main" xmlns="" id="{8BD325E2-05C0-4521-ADE6-2B2A9817E9DF}"/>
              </a:ext>
            </a:extLst>
          </p:cNvPr>
          <p:cNvSpPr/>
          <p:nvPr/>
        </p:nvSpPr>
        <p:spPr>
          <a:xfrm>
            <a:off x="1744241" y="585256"/>
            <a:ext cx="1840725" cy="369332"/>
          </a:xfrm>
          <a:prstGeom prst="rect">
            <a:avLst/>
          </a:prstGeom>
        </p:spPr>
        <p:txBody>
          <a:bodyPr wrap="square">
            <a:spAutoFit/>
          </a:bodyPr>
          <a:lstStyle/>
          <a:p>
            <a:r>
              <a:rPr lang="en-US" altLang="ja-JP" dirty="0"/>
              <a:t>Plan on 6</a:t>
            </a:r>
            <a:r>
              <a:rPr lang="en-US" altLang="ja-JP" baseline="30000" dirty="0"/>
              <a:t>th</a:t>
            </a:r>
            <a:r>
              <a:rPr lang="en-US" altLang="ja-JP" dirty="0"/>
              <a:t> May</a:t>
            </a:r>
          </a:p>
        </p:txBody>
      </p:sp>
      <p:sp>
        <p:nvSpPr>
          <p:cNvPr id="6" name="正方形/長方形 5">
            <a:extLst>
              <a:ext uri="{FF2B5EF4-FFF2-40B4-BE49-F238E27FC236}">
                <a16:creationId xmlns:a16="http://schemas.microsoft.com/office/drawing/2014/main" xmlns="" id="{A60A6E51-63B6-4552-81E5-0966410EA330}"/>
              </a:ext>
            </a:extLst>
          </p:cNvPr>
          <p:cNvSpPr/>
          <p:nvPr/>
        </p:nvSpPr>
        <p:spPr>
          <a:xfrm>
            <a:off x="7202784" y="591887"/>
            <a:ext cx="1383712" cy="369332"/>
          </a:xfrm>
          <a:prstGeom prst="rect">
            <a:avLst/>
          </a:prstGeom>
        </p:spPr>
        <p:txBody>
          <a:bodyPr wrap="none">
            <a:spAutoFit/>
          </a:bodyPr>
          <a:lstStyle/>
          <a:p>
            <a:r>
              <a:rPr lang="en-US" altLang="ja-JP" dirty="0">
                <a:latin typeface="+mj-ea"/>
              </a:rPr>
              <a:t>We are here</a:t>
            </a:r>
            <a:endParaRPr lang="ja-JP" altLang="en-US" dirty="0"/>
          </a:p>
        </p:txBody>
      </p:sp>
      <p:sp>
        <p:nvSpPr>
          <p:cNvPr id="7" name="正方形/長方形 6">
            <a:extLst>
              <a:ext uri="{FF2B5EF4-FFF2-40B4-BE49-F238E27FC236}">
                <a16:creationId xmlns:a16="http://schemas.microsoft.com/office/drawing/2014/main" xmlns="" id="{D42D3889-8751-4F8F-B3F6-A9F7ACEECDF9}"/>
              </a:ext>
            </a:extLst>
          </p:cNvPr>
          <p:cNvSpPr/>
          <p:nvPr/>
        </p:nvSpPr>
        <p:spPr>
          <a:xfrm>
            <a:off x="2172930" y="3268261"/>
            <a:ext cx="7786649" cy="3170099"/>
          </a:xfrm>
          <a:prstGeom prst="rect">
            <a:avLst/>
          </a:prstGeom>
        </p:spPr>
        <p:txBody>
          <a:bodyPr wrap="square">
            <a:spAutoFit/>
          </a:bodyPr>
          <a:lstStyle/>
          <a:p>
            <a:pPr marL="285750" indent="-285750">
              <a:buFont typeface="Wingdings" panose="05000000000000000000" pitchFamily="2" charset="2"/>
              <a:buChar char="l"/>
            </a:pPr>
            <a:r>
              <a:rPr lang="en-US" altLang="ja-JP" sz="2000" dirty="0"/>
              <a:t>FPMI, SRMI configuration with low laser power was realized in August/September. The first sensitivity was obtained with FPMI configuration. 3.5 orders improvement is necessary to reach ~ “1” </a:t>
            </a:r>
            <a:r>
              <a:rPr lang="en-US" altLang="ja-JP" sz="2000" dirty="0" err="1"/>
              <a:t>Mpc</a:t>
            </a:r>
            <a:r>
              <a:rPr lang="en-US" altLang="ja-JP" sz="2000" dirty="0"/>
              <a:t> Binary range. (The target is 8 ~ 25Mpc in O3)</a:t>
            </a:r>
          </a:p>
          <a:p>
            <a:pPr marL="285750" indent="-285750">
              <a:buFont typeface="Wingdings" panose="05000000000000000000" pitchFamily="2" charset="2"/>
              <a:buChar char="l"/>
            </a:pPr>
            <a:endParaRPr lang="en-US" altLang="ja-JP" sz="2000" dirty="0"/>
          </a:p>
          <a:p>
            <a:pPr marL="285750" indent="-285750">
              <a:buFont typeface="Wingdings" panose="05000000000000000000" pitchFamily="2" charset="2"/>
              <a:buChar char="l"/>
            </a:pPr>
            <a:r>
              <a:rPr lang="en-US" altLang="ja-JP" sz="2000" dirty="0"/>
              <a:t>DRFPMI (or PRFPMI) configuration to obtain the better sensitivity was not realized yet.</a:t>
            </a:r>
          </a:p>
          <a:p>
            <a:pPr marL="285750" indent="-285750">
              <a:buFont typeface="Wingdings" panose="05000000000000000000" pitchFamily="2" charset="2"/>
              <a:buChar char="l"/>
            </a:pPr>
            <a:endParaRPr lang="en-US" altLang="ja-JP" sz="2000" dirty="0"/>
          </a:p>
          <a:p>
            <a:pPr marL="285750" indent="-285750">
              <a:buFont typeface="Wingdings" panose="05000000000000000000" pitchFamily="2" charset="2"/>
              <a:buChar char="l"/>
            </a:pPr>
            <a:r>
              <a:rPr lang="en-US" altLang="ja-JP" sz="2000" dirty="0"/>
              <a:t>Several systems </a:t>
            </a:r>
            <a:r>
              <a:rPr lang="en-US" altLang="ja-JP" sz="2000" dirty="0" smtClean="0"/>
              <a:t>(Vibration Isolation, Auxiliary Optics, Digital System, Main Interferometer) </a:t>
            </a:r>
            <a:r>
              <a:rPr lang="en-US" altLang="ja-JP" sz="2000" dirty="0"/>
              <a:t>in KAGRA are now under optimization</a:t>
            </a:r>
            <a:r>
              <a:rPr lang="en-US" altLang="ja-JP" sz="2000" dirty="0" smtClean="0"/>
              <a:t>. </a:t>
            </a:r>
            <a:endParaRPr lang="en-US" altLang="ja-JP" sz="2000" dirty="0"/>
          </a:p>
        </p:txBody>
      </p:sp>
    </p:spTree>
    <p:extLst>
      <p:ext uri="{BB962C8B-B14F-4D97-AF65-F5344CB8AC3E}">
        <p14:creationId xmlns:p14="http://schemas.microsoft.com/office/powerpoint/2010/main" val="263188425"/>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29A6BF3-984C-E442-AAA1-50985DC32F72}"/>
              </a:ext>
            </a:extLst>
          </p:cNvPr>
          <p:cNvSpPr>
            <a:spLocks noGrp="1"/>
          </p:cNvSpPr>
          <p:nvPr>
            <p:ph type="title"/>
          </p:nvPr>
        </p:nvSpPr>
        <p:spPr/>
        <p:txBody>
          <a:bodyPr/>
          <a:lstStyle/>
          <a:p>
            <a:r>
              <a:rPr lang="en-US" dirty="0"/>
              <a:t>Commissioning Break 1</a:t>
            </a:r>
            <a:r>
              <a:rPr lang="en-US" baseline="30000" dirty="0"/>
              <a:t>st</a:t>
            </a:r>
            <a:r>
              <a:rPr lang="en-US" dirty="0"/>
              <a:t> to 31</a:t>
            </a:r>
            <a:r>
              <a:rPr lang="en-US" baseline="30000" dirty="0"/>
              <a:t>st</a:t>
            </a:r>
            <a:r>
              <a:rPr lang="en-US" dirty="0"/>
              <a:t> Oct 2019</a:t>
            </a:r>
          </a:p>
        </p:txBody>
      </p:sp>
      <p:sp>
        <p:nvSpPr>
          <p:cNvPr id="3" name="Content Placeholder 2">
            <a:extLst>
              <a:ext uri="{FF2B5EF4-FFF2-40B4-BE49-F238E27FC236}">
                <a16:creationId xmlns:a16="http://schemas.microsoft.com/office/drawing/2014/main" xmlns="" id="{DB61722E-FE54-5E47-B716-F3AD4141C665}"/>
              </a:ext>
            </a:extLst>
          </p:cNvPr>
          <p:cNvSpPr>
            <a:spLocks noGrp="1"/>
          </p:cNvSpPr>
          <p:nvPr>
            <p:ph idx="1"/>
          </p:nvPr>
        </p:nvSpPr>
        <p:spPr/>
        <p:txBody>
          <a:bodyPr>
            <a:normAutofit/>
          </a:bodyPr>
          <a:lstStyle/>
          <a:p>
            <a:r>
              <a:rPr lang="en-US" dirty="0"/>
              <a:t>Expect no observation by LIGO/Virgo: 1/Oct/2019 1500 UTC - 1/Nov/2019 1500 UTC.</a:t>
            </a:r>
          </a:p>
          <a:p>
            <a:r>
              <a:rPr lang="en-US" dirty="0"/>
              <a:t>New end date </a:t>
            </a:r>
            <a:r>
              <a:rPr lang="en-US" dirty="0" smtClean="0"/>
              <a:t>April </a:t>
            </a:r>
            <a:r>
              <a:rPr lang="en-US" dirty="0"/>
              <a:t>30 2020 to preserve 1 year observation.</a:t>
            </a:r>
          </a:p>
          <a:p>
            <a:endParaRPr lang="en-US" dirty="0"/>
          </a:p>
        </p:txBody>
      </p:sp>
      <p:sp>
        <p:nvSpPr>
          <p:cNvPr id="5" name="Footer Placeholder 4">
            <a:extLst>
              <a:ext uri="{FF2B5EF4-FFF2-40B4-BE49-F238E27FC236}">
                <a16:creationId xmlns:a16="http://schemas.microsoft.com/office/drawing/2014/main" xmlns="" id="{836F639C-BC16-264E-95A5-B544789873DC}"/>
              </a:ext>
            </a:extLst>
          </p:cNvPr>
          <p:cNvSpPr>
            <a:spLocks noGrp="1"/>
          </p:cNvSpPr>
          <p:nvPr>
            <p:ph type="ftr" sz="quarter" idx="11"/>
          </p:nvPr>
        </p:nvSpPr>
        <p:spPr/>
        <p:txBody>
          <a:bodyPr/>
          <a:lstStyle/>
          <a:p>
            <a:r>
              <a:rPr lang="en-US" smtClean="0"/>
              <a:t>G1901885 Open LVEM Forum</a:t>
            </a:r>
            <a:endParaRPr lang="en-US" dirty="0"/>
          </a:p>
        </p:txBody>
      </p:sp>
      <p:sp>
        <p:nvSpPr>
          <p:cNvPr id="4" name="Date Placeholder 3">
            <a:extLst>
              <a:ext uri="{FF2B5EF4-FFF2-40B4-BE49-F238E27FC236}">
                <a16:creationId xmlns:a16="http://schemas.microsoft.com/office/drawing/2014/main" xmlns="" id="{C3A25321-AE43-9140-8E1D-D56BE9B31902}"/>
              </a:ext>
            </a:extLst>
          </p:cNvPr>
          <p:cNvSpPr>
            <a:spLocks noGrp="1"/>
          </p:cNvSpPr>
          <p:nvPr>
            <p:ph type="dt" sz="half" idx="10"/>
          </p:nvPr>
        </p:nvSpPr>
        <p:spPr/>
        <p:txBody>
          <a:bodyPr/>
          <a:lstStyle/>
          <a:p>
            <a:r>
              <a:rPr lang="en-US" smtClean="0"/>
              <a:t>9/26/19</a:t>
            </a:r>
            <a:endParaRPr lang="en-US"/>
          </a:p>
        </p:txBody>
      </p:sp>
      <p:sp>
        <p:nvSpPr>
          <p:cNvPr id="7" name="Slide Number Placeholder 6">
            <a:extLst>
              <a:ext uri="{FF2B5EF4-FFF2-40B4-BE49-F238E27FC236}">
                <a16:creationId xmlns:a16="http://schemas.microsoft.com/office/drawing/2014/main" xmlns="" id="{D885899A-24A2-9242-9D49-82AC15884F05}"/>
              </a:ext>
            </a:extLst>
          </p:cNvPr>
          <p:cNvSpPr>
            <a:spLocks noGrp="1"/>
          </p:cNvSpPr>
          <p:nvPr>
            <p:ph type="sldNum" sz="quarter" idx="4"/>
          </p:nvPr>
        </p:nvSpPr>
        <p:spPr/>
        <p:txBody>
          <a:bodyPr/>
          <a:lstStyle/>
          <a:p>
            <a:fld id="{3ACA191A-F76D-2940-87A3-1A88433B01F7}" type="slidenum">
              <a:rPr lang="en-US" smtClean="0"/>
              <a:t>8</a:t>
            </a:fld>
            <a:endParaRPr lang="en-US"/>
          </a:p>
        </p:txBody>
      </p:sp>
    </p:spTree>
    <p:extLst>
      <p:ext uri="{BB962C8B-B14F-4D97-AF65-F5344CB8AC3E}">
        <p14:creationId xmlns:p14="http://schemas.microsoft.com/office/powerpoint/2010/main" val="1214242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21893</TotalTime>
  <Words>785</Words>
  <Application>Microsoft Macintosh PowerPoint</Application>
  <PresentationFormat>Widescreen</PresentationFormat>
  <Paragraphs>126</Paragraphs>
  <Slides>8</Slides>
  <Notes>3</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8</vt:i4>
      </vt:variant>
    </vt:vector>
  </HeadingPairs>
  <TitlesOfParts>
    <vt:vector size="19" baseType="lpstr">
      <vt:lpstr>Calibri</vt:lpstr>
      <vt:lpstr>Calibri Light</vt:lpstr>
      <vt:lpstr>Candara</vt:lpstr>
      <vt:lpstr>Times</vt:lpstr>
      <vt:lpstr>Wingdings</vt:lpstr>
      <vt:lpstr>ヒラギノ角ゴ ProN W3</vt:lpstr>
      <vt:lpstr>ヒラギノ角ゴ ProN W6</vt:lpstr>
      <vt:lpstr>游ゴシック</vt:lpstr>
      <vt:lpstr>游ゴシック Light</vt:lpstr>
      <vt:lpstr>Arial</vt:lpstr>
      <vt:lpstr>Office Theme</vt:lpstr>
      <vt:lpstr>O3 LIGO-Virgo-KAGRA update, September 26 2019</vt:lpstr>
      <vt:lpstr>PowerPoint Presentation</vt:lpstr>
      <vt:lpstr>Detector Performance: O3 Cumulative Duty Factor</vt:lpstr>
      <vt:lpstr>PowerPoint Presentation</vt:lpstr>
      <vt:lpstr>New Alerts Since August</vt:lpstr>
      <vt:lpstr>Retracted Alerts Since August</vt:lpstr>
      <vt:lpstr>KAGRA Present Status</vt:lpstr>
      <vt:lpstr>Commissioning Break 1st to 31st Oct 2019</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LIGO-Virgo status</dc:title>
  <dc:creator>Nicolas Leroy</dc:creator>
  <cp:lastModifiedBy>Brian O'Reilly</cp:lastModifiedBy>
  <cp:revision>92</cp:revision>
  <cp:lastPrinted>2019-09-25T23:37:20Z</cp:lastPrinted>
  <dcterms:created xsi:type="dcterms:W3CDTF">2019-05-23T08:00:18Z</dcterms:created>
  <dcterms:modified xsi:type="dcterms:W3CDTF">2019-09-26T02:50:14Z</dcterms:modified>
</cp:coreProperties>
</file>