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31"/>
  </p:notesMasterIdLst>
  <p:sldIdLst>
    <p:sldId id="259" r:id="rId2"/>
    <p:sldId id="258" r:id="rId3"/>
    <p:sldId id="260" r:id="rId4"/>
    <p:sldId id="261" r:id="rId5"/>
    <p:sldId id="265" r:id="rId6"/>
    <p:sldId id="262" r:id="rId7"/>
    <p:sldId id="263" r:id="rId8"/>
    <p:sldId id="288" r:id="rId9"/>
    <p:sldId id="266" r:id="rId10"/>
    <p:sldId id="293" r:id="rId11"/>
    <p:sldId id="267" r:id="rId12"/>
    <p:sldId id="268" r:id="rId13"/>
    <p:sldId id="275" r:id="rId14"/>
    <p:sldId id="269" r:id="rId15"/>
    <p:sldId id="272" r:id="rId16"/>
    <p:sldId id="277" r:id="rId17"/>
    <p:sldId id="273" r:id="rId18"/>
    <p:sldId id="274" r:id="rId19"/>
    <p:sldId id="280" r:id="rId20"/>
    <p:sldId id="281" r:id="rId21"/>
    <p:sldId id="282" r:id="rId22"/>
    <p:sldId id="285" r:id="rId23"/>
    <p:sldId id="290" r:id="rId24"/>
    <p:sldId id="291" r:id="rId25"/>
    <p:sldId id="294" r:id="rId26"/>
    <p:sldId id="292" r:id="rId27"/>
    <p:sldId id="287" r:id="rId28"/>
    <p:sldId id="295" r:id="rId29"/>
    <p:sldId id="289" r:id="rId30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851" cy="51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8508" tIns="49254" rIns="98508" bIns="4925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213" y="0"/>
            <a:ext cx="3078850" cy="51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8508" tIns="49254" rIns="98508" bIns="4925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950" y="4860718"/>
            <a:ext cx="5208164" cy="460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8508" tIns="49254" rIns="98508" bIns="49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244"/>
            <a:ext cx="3078851" cy="5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8508" tIns="49254" rIns="98508" bIns="4925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213" y="9723244"/>
            <a:ext cx="3078850" cy="51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8508" tIns="49254" rIns="98508" bIns="4925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028CB54-334C-4283-9143-9E22796831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7516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Change a title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8CB54-334C-4283-9143-9E22796831E1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159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11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Black hole, define BH ECO</a:t>
            </a:r>
          </a:p>
        </p:txBody>
      </p:sp>
    </p:spTree>
    <p:extLst>
      <p:ext uri="{BB962C8B-B14F-4D97-AF65-F5344CB8AC3E}">
        <p14:creationId xmlns:p14="http://schemas.microsoft.com/office/powerpoint/2010/main" val="2541417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12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ea typeface="ＭＳ Ｐゴシック" charset="0"/>
                <a:cs typeface="+mn-cs"/>
              </a:rPr>
              <a:t>换成</a:t>
            </a:r>
            <a:r>
              <a:rPr lang="en-US" altLang="zh-CN" dirty="0" err="1" smtClean="0">
                <a:ea typeface="ＭＳ Ｐゴシック" charset="0"/>
                <a:cs typeface="+mn-cs"/>
              </a:rPr>
              <a:t>Teukolsky</a:t>
            </a:r>
            <a:r>
              <a:rPr lang="en-US" altLang="zh-CN" dirty="0" smtClean="0">
                <a:ea typeface="ＭＳ Ｐゴシック" charset="0"/>
                <a:cs typeface="+mn-cs"/>
              </a:rPr>
              <a:t> master </a:t>
            </a:r>
            <a:r>
              <a:rPr lang="en-US" altLang="zh-CN" dirty="0" err="1" smtClean="0">
                <a:ea typeface="ＭＳ Ｐゴシック" charset="0"/>
                <a:cs typeface="+mn-cs"/>
              </a:rPr>
              <a:t>eq</a:t>
            </a:r>
            <a:r>
              <a:rPr lang="en-US" altLang="zh-CN" dirty="0" smtClean="0">
                <a:ea typeface="ＭＳ Ｐゴシック" charset="0"/>
                <a:cs typeface="+mn-cs"/>
              </a:rPr>
              <a:t>(</a:t>
            </a:r>
            <a:r>
              <a:rPr lang="zh-CN" altLang="en-US" dirty="0" smtClean="0">
                <a:ea typeface="ＭＳ Ｐゴシック" charset="0"/>
                <a:cs typeface="+mn-cs"/>
              </a:rPr>
              <a:t>全</a:t>
            </a:r>
            <a:r>
              <a:rPr lang="en-US" altLang="zh-CN" dirty="0" smtClean="0">
                <a:ea typeface="ＭＳ Ｐゴシック" charset="0"/>
                <a:cs typeface="+mn-cs"/>
              </a:rPr>
              <a:t>slide</a:t>
            </a:r>
            <a:r>
              <a:rPr lang="zh-CN" altLang="en-US" dirty="0" smtClean="0">
                <a:ea typeface="ＭＳ Ｐゴシック" charset="0"/>
                <a:cs typeface="+mn-cs"/>
              </a:rPr>
              <a:t>唯一一个公式</a:t>
            </a:r>
            <a:r>
              <a:rPr lang="en-US" altLang="zh-CN" dirty="0" smtClean="0">
                <a:ea typeface="ＭＳ Ｐゴシック" charset="0"/>
                <a:cs typeface="+mn-cs"/>
              </a:rPr>
              <a:t>)</a:t>
            </a: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725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13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Complete figure</a:t>
            </a:r>
          </a:p>
        </p:txBody>
      </p:sp>
    </p:spTree>
    <p:extLst>
      <p:ext uri="{BB962C8B-B14F-4D97-AF65-F5344CB8AC3E}">
        <p14:creationId xmlns:p14="http://schemas.microsoft.com/office/powerpoint/2010/main" val="3473517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14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67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15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8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16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593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17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84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18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88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19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19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20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3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2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49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21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511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22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Larger caption</a:t>
            </a:r>
          </a:p>
        </p:txBody>
      </p:sp>
    </p:spTree>
    <p:extLst>
      <p:ext uri="{BB962C8B-B14F-4D97-AF65-F5344CB8AC3E}">
        <p14:creationId xmlns:p14="http://schemas.microsoft.com/office/powerpoint/2010/main" val="2859165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23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540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27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6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3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30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4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n-cs"/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362241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5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5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6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8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7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07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Why not BH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8CB54-334C-4283-9143-9E22796831E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224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380" indent="-307838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1354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23895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16437" indent="-246271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08979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1520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94062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86603" indent="-24627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4AE89E-EBBD-43A8-891A-D5107E7971D0}" type="slidenum">
              <a:rPr lang="en-US" altLang="zh-CN" sz="1300"/>
              <a:pPr/>
              <a:t>9</a:t>
            </a:fld>
            <a:endParaRPr lang="en-US" altLang="zh-CN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10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B16C-4A45-4C1B-999C-84F3844B4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497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BCF9-4406-499B-AB7F-F3523A8550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02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3F3B-2F54-487C-89F6-D36088D988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7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A894-F3E9-44D2-B9F1-C87E7DD1A59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4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8FD5-A8AC-4287-83FB-CA977D0CEA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854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CA0C-1EC5-4CC2-A640-903A7BAF98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750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AF45-010D-47BB-94B8-A8CC68BB26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967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3BB4-39F0-48CE-AC82-D9B643396D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08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FE2B-5B14-4699-9CD6-6BE4E6E8C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309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37A7-A1EA-4489-9594-9D26D95237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158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86A53-D977-43E8-863E-59B82861B3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599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FA20F9B-4442-4294-8CE8-7CB6C6F00DDE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 smtClean="0"/>
              <a:t>/24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6232045"/>
            <a:ext cx="14035894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zh-CN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zh-CN" sz="1200" dirty="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altLang="zh-CN" sz="800" dirty="0">
                <a:solidFill>
                  <a:schemeClr val="tx2"/>
                </a:solidFill>
                <a:latin typeface="Helvetica" panose="020B0604020202020204" pitchFamily="34" charset="0"/>
              </a:rPr>
              <a:t>Form F0900043-v2</a:t>
            </a:r>
            <a:r>
              <a:rPr lang="en-US" altLang="zh-CN" sz="1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zh-CN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zh-CN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zh-CN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zh-CN"/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1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1" charset="2"/>
        <a:buChar char="l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kfindout.com/uk/science/sound/echo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Constructing Echo Waveforms from Spinning Exotic Compact Objects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Shuo</a:t>
            </a:r>
            <a:r>
              <a:rPr lang="en-US" altLang="zh-CN" dirty="0" smtClean="0"/>
              <a:t> Xin, </a:t>
            </a:r>
            <a:r>
              <a:rPr lang="en-US" altLang="zh-CN" dirty="0" err="1" smtClean="0"/>
              <a:t>Tongji</a:t>
            </a:r>
            <a:r>
              <a:rPr lang="en-US" altLang="zh-CN" dirty="0" smtClean="0"/>
              <a:t> University</a:t>
            </a:r>
          </a:p>
          <a:p>
            <a:r>
              <a:rPr lang="en-US" altLang="zh-CN" dirty="0" smtClean="0"/>
              <a:t>Mentors: Ling Sun, </a:t>
            </a:r>
            <a:r>
              <a:rPr lang="en-US" altLang="zh-CN" dirty="0" err="1" smtClean="0"/>
              <a:t>Yanbei</a:t>
            </a:r>
            <a:r>
              <a:rPr lang="en-US" altLang="zh-CN" dirty="0" smtClean="0"/>
              <a:t> Chen, </a:t>
            </a:r>
            <a:r>
              <a:rPr lang="en-US" altLang="zh-CN" dirty="0" err="1" smtClean="0"/>
              <a:t>Baoyi</a:t>
            </a:r>
            <a:r>
              <a:rPr lang="en-US" altLang="zh-CN" dirty="0" smtClean="0"/>
              <a:t> Chen, Rico Lo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3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Past work for spinning ECO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Qingwen</a:t>
            </a:r>
            <a:r>
              <a:rPr lang="en-US" altLang="zh-CN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 et al. Phys. Rev. D, 97:124044, June </a:t>
            </a:r>
            <a:r>
              <a:rPr lang="en-US" altLang="zh-CN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lvl="1"/>
            <a:r>
              <a:rPr lang="en-US" altLang="zh-CN" dirty="0" smtClean="0"/>
              <a:t>ingoing </a:t>
            </a:r>
            <a:r>
              <a:rPr lang="en-US" altLang="zh-CN" dirty="0" smtClean="0"/>
              <a:t>wave packet from infinity</a:t>
            </a:r>
            <a:endParaRPr lang="zh-CN" altLang="en-US" dirty="0"/>
          </a:p>
          <a:p>
            <a:r>
              <a:rPr lang="en-US" altLang="zh-CN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Hiroyuki </a:t>
            </a:r>
            <a:r>
              <a:rPr lang="en-US" altLang="zh-CN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Nakano et al. </a:t>
            </a:r>
            <a:r>
              <a:rPr lang="en-US" altLang="zh-CN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</a:t>
            </a:r>
            <a:r>
              <a:rPr lang="en-US" altLang="zh-CN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Theo. Exp. Phys., 2017(7), 07 2017. </a:t>
            </a:r>
            <a:endParaRPr lang="en-US" altLang="zh-CN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/>
              <a:t>ingoing </a:t>
            </a:r>
            <a:r>
              <a:rPr lang="en-US" altLang="zh-CN" dirty="0" smtClean="0"/>
              <a:t>wave is assumed phenomenologically</a:t>
            </a:r>
          </a:p>
          <a:p>
            <a:pPr marL="457200" lvl="1" indent="0">
              <a:buNone/>
            </a:pPr>
            <a:endParaRPr lang="en-US" altLang="zh-CN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CN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</a:t>
            </a:r>
            <a:r>
              <a:rPr lang="en-US" altLang="zh-CN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Maggio et al. </a:t>
            </a:r>
            <a:r>
              <a:rPr lang="en-US" altLang="zh-CN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1907.03091</a:t>
            </a:r>
            <a:endParaRPr lang="en-US" altLang="zh-CN" i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/>
              <a:t>Construct ingoing wave from outgoing wave assuming a source very close to the horizon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2019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A894-F3E9-44D2-B9F1-C87E7DD1A591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2500" t="54444" r="37500" b="35185"/>
          <a:stretch/>
        </p:blipFill>
        <p:spPr>
          <a:xfrm>
            <a:off x="2895600" y="3886200"/>
            <a:ext cx="2743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Method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Black Hole (BH) perturbation theory</a:t>
            </a:r>
          </a:p>
          <a:p>
            <a:pPr>
              <a:buFont typeface="Monotype Sorts" charset="0"/>
              <a:buChar char="l"/>
              <a:defRPr/>
            </a:pPr>
            <a:r>
              <a:rPr lang="en-US" altLang="zh-CN" dirty="0" smtClean="0">
                <a:ea typeface="+mn-ea"/>
                <a:cs typeface="+mn-cs"/>
              </a:rPr>
              <a:t>From BH to ECO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Physical picture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29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1666" t="57407" r="17500" b="21852"/>
          <a:stretch/>
        </p:blipFill>
        <p:spPr>
          <a:xfrm>
            <a:off x="1328420" y="2286000"/>
            <a:ext cx="6477000" cy="10668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BH perturbation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6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0720" y="1295400"/>
                <a:ext cx="7772400" cy="4800600"/>
              </a:xfrm>
            </p:spPr>
            <p:txBody>
              <a:bodyPr/>
              <a:lstStyle/>
              <a:p>
                <a:pPr>
                  <a:buFont typeface="Monotype Sorts" charset="0"/>
                  <a:buChar char="l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Teukolsky equation </a:t>
                </a:r>
                <a:r>
                  <a:rPr lang="en-US" sz="2000" i="1" dirty="0" smtClean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Phys. Rev. Lett. 29: 1114, 1973</a:t>
                </a:r>
                <a:r>
                  <a:rPr lang="en-US" dirty="0" smtClean="0">
                    <a:ea typeface="+mn-ea"/>
                    <a:cs typeface="+mn-cs"/>
                  </a:rPr>
                  <a:t>:</a:t>
                </a:r>
              </a:p>
              <a:p>
                <a:pPr lvl="1">
                  <a:buFont typeface="Monotype Sorts" charset="0"/>
                  <a:buChar char="l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Describes evolution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=0,1,2,3,4)</m:t>
                    </m:r>
                  </m:oMath>
                </a14:m>
                <a:r>
                  <a:rPr lang="en-US" dirty="0" smtClean="0">
                    <a:ea typeface="+mn-ea"/>
                    <a:cs typeface="+mn-cs"/>
                  </a:rPr>
                  <a:t>, projection of Weyl curvature tensor on Newman-Penrose tetrads</a:t>
                </a:r>
              </a:p>
              <a:p>
                <a:pPr marL="0" indent="0">
                  <a:buNone/>
                  <a:defRPr/>
                </a:pPr>
                <a:endParaRPr lang="en-US" dirty="0">
                  <a:ea typeface="+mn-ea"/>
                  <a:cs typeface="+mn-cs"/>
                </a:endParaRPr>
              </a:p>
              <a:p>
                <a:pPr marL="0" indent="0">
                  <a:buNone/>
                  <a:defRPr/>
                </a:pPr>
                <a:endParaRPr lang="en-US" dirty="0" smtClean="0">
                  <a:ea typeface="+mn-ea"/>
                  <a:cs typeface="+mn-cs"/>
                </a:endParaRPr>
              </a:p>
              <a:p>
                <a:pPr>
                  <a:buFont typeface="Monotype Sorts" charset="0"/>
                  <a:buChar char="l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Boundary condition: </a:t>
                </a:r>
              </a:p>
              <a:p>
                <a:pPr lvl="1">
                  <a:buFont typeface="Monotype Sorts" charset="0"/>
                  <a:buChar char="l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Only ingoing wave at horizon</a:t>
                </a:r>
              </a:p>
              <a:p>
                <a:pPr lvl="1">
                  <a:buFont typeface="Monotype Sorts" charset="0"/>
                  <a:buChar char="l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Only outgoing wave at infinity</a:t>
                </a:r>
              </a:p>
              <a:p>
                <a:pPr>
                  <a:buFont typeface="Monotype Sorts" charset="0"/>
                  <a:buChar char="l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At infinity, solution is related to gravitational waves by</a:t>
                </a:r>
              </a:p>
              <a:p>
                <a:pPr lvl="1">
                  <a:buFont typeface="Monotype Sorts" charset="0"/>
                  <a:buChar char="l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( </m:t>
                    </m:r>
                    <m:acc>
                      <m:accPr>
                        <m:chr m:val="̈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acc>
                      <m:accPr>
                        <m:chr m:val="̈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>
                  <a:buFont typeface="Monotype Sorts" charset="0"/>
                  <a:buChar char="l"/>
                  <a:defRPr/>
                </a:pPr>
                <a:r>
                  <a:rPr lang="en-US" altLang="zh-CN" dirty="0" smtClean="0"/>
                  <a:t>A well tested Fortran code is already in hand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Wen-Biao Han and </a:t>
                </a:r>
                <a:r>
                  <a:rPr lang="en-US" altLang="zh-CN" sz="1600" dirty="0" err="1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Zhoujian</a:t>
                </a:r>
                <a:r>
                  <a:rPr lang="en-US" altLang="zh-CN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Cao. Constructing effective one-body dynamics with numerical energy ﬂux for intermediate-mass-ratio </a:t>
                </a:r>
                <a:r>
                  <a:rPr lang="en-US" altLang="zh-CN" sz="1600" dirty="0" err="1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inspirals</a:t>
                </a:r>
                <a:r>
                  <a:rPr lang="en-US" altLang="zh-CN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Phys. Rev. D, 84:044014, Aug 2011. </a:t>
                </a:r>
              </a:p>
              <a:p>
                <a:pPr marL="0" indent="0">
                  <a:buNone/>
                  <a:defRPr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2054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720" y="1295400"/>
                <a:ext cx="7772400" cy="4800600"/>
              </a:xfrm>
              <a:blipFill rotWithShape="0">
                <a:blip r:embed="rId4"/>
                <a:stretch>
                  <a:fillRect l="-549" t="-889" r="-941" b="-4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41129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BH perturbation theory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>
          <a:xfrm>
            <a:off x="680720" y="1371600"/>
            <a:ext cx="7772400" cy="4800600"/>
          </a:xfrm>
        </p:spPr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Waveform example based on Post-Newtonian orbit</a:t>
            </a:r>
          </a:p>
          <a:p>
            <a:pPr marL="0" indent="0">
              <a:buNone/>
              <a:defRPr/>
            </a:pPr>
            <a:r>
              <a:rPr lang="en-US" dirty="0">
                <a:ea typeface="+mn-ea"/>
                <a:cs typeface="+mn-cs"/>
              </a:rPr>
              <a:t>f</a:t>
            </a:r>
            <a:r>
              <a:rPr lang="en-US" dirty="0" smtClean="0">
                <a:ea typeface="+mn-ea"/>
                <a:cs typeface="+mn-cs"/>
              </a:rPr>
              <a:t>or 2 BH with total mass M and mass ratio 0.25,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+mn-ea"/>
                <a:cs typeface="+mn-cs"/>
              </a:rPr>
              <a:t>Starting from an equatorial circular orbit with radius 15M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CN" sz="1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00375"/>
            <a:ext cx="8383377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7642" t="15598" r="44246" b="24780"/>
          <a:stretch/>
        </p:blipFill>
        <p:spPr>
          <a:xfrm>
            <a:off x="4038600" y="1600200"/>
            <a:ext cx="5428696" cy="3784122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From BH solution to ECO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6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" y="1447800"/>
                <a:ext cx="4419600" cy="4114800"/>
              </a:xfrm>
            </p:spPr>
            <p:txBody>
              <a:bodyPr/>
              <a:lstStyle/>
              <a:p>
                <a:pPr>
                  <a:buFont typeface="Monotype Sorts" charset="0"/>
                  <a:buChar char="l"/>
                  <a:defRPr/>
                </a:pPr>
                <a:r>
                  <a:rPr lang="en-US" dirty="0" smtClean="0">
                    <a:ea typeface="+mn-ea"/>
                    <a:cs typeface="+mn-cs"/>
                  </a:rPr>
                  <a:t>Regard ECO as a reflecting boundary located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>
                    <a:ea typeface="+mn-ea"/>
                    <a:cs typeface="+mn-cs"/>
                  </a:rPr>
                  <a:t> with reflectivity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dirty="0" smtClean="0">
                  <a:ea typeface="+mn-ea"/>
                  <a:cs typeface="+mn-cs"/>
                </a:endParaRPr>
              </a:p>
              <a:p>
                <a:pPr>
                  <a:buFont typeface="Monotype Sorts" charset="0"/>
                  <a:buChar char="l"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ea typeface="+mn-ea"/>
                    <a:cs typeface="+mn-cs"/>
                  </a:rPr>
                  <a:t>BH boundary condition:</a:t>
                </a:r>
              </a:p>
              <a:p>
                <a:pPr lvl="1">
                  <a:buFont typeface="Monotype Sorts" charset="0"/>
                  <a:buChar char="l"/>
                  <a:defRPr/>
                </a:pPr>
                <a:r>
                  <a:rPr lang="en-US" altLang="zh-CN" dirty="0" smtClean="0">
                    <a:solidFill>
                      <a:schemeClr val="tx2"/>
                    </a:solidFill>
                  </a:rPr>
                  <a:t>Only </a:t>
                </a:r>
                <a:r>
                  <a:rPr lang="en-US" altLang="zh-CN" dirty="0">
                    <a:solidFill>
                      <a:schemeClr val="tx2"/>
                    </a:solidFill>
                  </a:rPr>
                  <a:t>ingoing at </a:t>
                </a:r>
                <a:r>
                  <a:rPr lang="en-US" altLang="zh-CN" dirty="0" smtClean="0">
                    <a:solidFill>
                      <a:schemeClr val="tx2"/>
                    </a:solidFill>
                  </a:rPr>
                  <a:t>horizon</a:t>
                </a:r>
                <a:endParaRPr lang="en-US" altLang="zh-CN" dirty="0">
                  <a:solidFill>
                    <a:schemeClr val="tx2"/>
                  </a:solidFill>
                </a:endParaRPr>
              </a:p>
              <a:p>
                <a:pPr lvl="1">
                  <a:buFont typeface="Monotype Sorts" charset="0"/>
                  <a:buChar char="l"/>
                  <a:defRPr/>
                </a:pPr>
                <a:r>
                  <a:rPr lang="en-US" altLang="zh-CN" dirty="0">
                    <a:solidFill>
                      <a:schemeClr val="tx2"/>
                    </a:solidFill>
                  </a:rPr>
                  <a:t>Only outgoing at </a:t>
                </a:r>
                <a:r>
                  <a:rPr lang="en-US" altLang="zh-CN" dirty="0" smtClean="0">
                    <a:solidFill>
                      <a:schemeClr val="tx2"/>
                    </a:solidFill>
                  </a:rPr>
                  <a:t>infinity</a:t>
                </a:r>
                <a:endParaRPr lang="en-US" altLang="zh-CN" dirty="0">
                  <a:solidFill>
                    <a:schemeClr val="tx2"/>
                  </a:solidFill>
                </a:endParaRPr>
              </a:p>
              <a:p>
                <a:pPr>
                  <a:buFont typeface="Monotype Sorts" charset="0"/>
                  <a:buChar char="l"/>
                  <a:defRPr/>
                </a:pPr>
                <a:r>
                  <a:rPr lang="en-US" altLang="zh-CN" dirty="0"/>
                  <a:t>ECO boundary condition:</a:t>
                </a:r>
                <a:endParaRPr lang="en-US" altLang="zh-CN" dirty="0">
                  <a:solidFill>
                    <a:schemeClr val="tx2"/>
                  </a:solidFill>
                </a:endParaRPr>
              </a:p>
              <a:p>
                <a:pPr lvl="1">
                  <a:buFont typeface="Monotype Sorts" charset="0"/>
                  <a:buChar char="l"/>
                  <a:defRPr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Reflecting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 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>
                  <a:buFont typeface="Monotype Sorts" charset="0"/>
                  <a:buChar char="l"/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Only outgoing at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infinity</a:t>
                </a:r>
                <a:endParaRPr lang="en-US" altLang="zh-CN" dirty="0">
                  <a:solidFill>
                    <a:schemeClr val="tx2"/>
                  </a:solidFill>
                </a:endParaRPr>
              </a:p>
              <a:p>
                <a:pPr>
                  <a:buFont typeface="Monotype Sorts" charset="0"/>
                  <a:buChar char="l"/>
                  <a:defRPr/>
                </a:pPr>
                <a:r>
                  <a:rPr lang="en-US" altLang="zh-CN" dirty="0" smtClean="0"/>
                  <a:t>Solution in ECO background can be constructed from solution in BH background</a:t>
                </a:r>
                <a:endParaRPr lang="en-US" altLang="zh-CN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54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4419600" cy="4114800"/>
              </a:xfrm>
              <a:blipFill rotWithShape="0">
                <a:blip r:embed="rId4"/>
                <a:stretch>
                  <a:fillRect l="-966" t="-1037" r="-2897" b="-14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CN" sz="1400"/>
          </a:p>
        </p:txBody>
      </p:sp>
      <p:sp>
        <p:nvSpPr>
          <p:cNvPr id="2" name="矩形 1"/>
          <p:cNvSpPr/>
          <p:nvPr/>
        </p:nvSpPr>
        <p:spPr>
          <a:xfrm>
            <a:off x="4343400" y="54174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Zachary Mark, Aaron Zimmerman, Song Ming Du, and </a:t>
            </a:r>
            <a:r>
              <a:rPr lang="en-US" altLang="zh-CN" sz="16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Yanbei</a:t>
            </a:r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Chen. A recipe for echoes from exotic compact objects. Phys. Rev. D, 96:084002, Oct 2017.</a:t>
            </a:r>
            <a:endParaRPr lang="zh-CN" altLang="en-US" sz="16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Physical picture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Naïve echo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 l="19357" t="11481" r="18331" b="12963"/>
          <a:stretch/>
        </p:blipFill>
        <p:spPr>
          <a:xfrm flipH="1">
            <a:off x="1066800" y="3048000"/>
            <a:ext cx="3351644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Physical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CN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 l="19357" t="11481" r="18331" b="12963"/>
          <a:stretch/>
        </p:blipFill>
        <p:spPr>
          <a:xfrm flipH="1">
            <a:off x="1066800" y="3048000"/>
            <a:ext cx="335164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 l="19357" t="11481" r="70713" b="12963"/>
          <a:stretch/>
        </p:blipFill>
        <p:spPr>
          <a:xfrm>
            <a:off x="4418444" y="3046423"/>
            <a:ext cx="534556" cy="228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 l="27851" t="11481" r="59407" b="12963"/>
          <a:stretch/>
        </p:blipFill>
        <p:spPr>
          <a:xfrm>
            <a:off x="4876800" y="3048000"/>
            <a:ext cx="685800" cy="22875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5181600" y="2950688"/>
            <a:ext cx="1463040" cy="2342672"/>
            <a:chOff x="5562600" y="2950688"/>
            <a:chExt cx="1463040" cy="2342672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5562600" y="3412353"/>
              <a:ext cx="1463040" cy="1881007"/>
            </a:xfrm>
            <a:custGeom>
              <a:avLst/>
              <a:gdLst>
                <a:gd name="connsiteX0" fmla="*/ 0 w 1840642"/>
                <a:gd name="connsiteY0" fmla="*/ 1881007 h 1881007"/>
                <a:gd name="connsiteX1" fmla="*/ 538480 w 1840642"/>
                <a:gd name="connsiteY1" fmla="*/ 1362847 h 1881007"/>
                <a:gd name="connsiteX2" fmla="*/ 883920 w 1840642"/>
                <a:gd name="connsiteY2" fmla="*/ 143647 h 1881007"/>
                <a:gd name="connsiteX3" fmla="*/ 1117600 w 1840642"/>
                <a:gd name="connsiteY3" fmla="*/ 143647 h 1881007"/>
                <a:gd name="connsiteX4" fmla="*/ 1341120 w 1840642"/>
                <a:gd name="connsiteY4" fmla="*/ 1220607 h 1881007"/>
                <a:gd name="connsiteX5" fmla="*/ 1554480 w 1840642"/>
                <a:gd name="connsiteY5" fmla="*/ 1748927 h 1881007"/>
                <a:gd name="connsiteX6" fmla="*/ 1808480 w 1840642"/>
                <a:gd name="connsiteY6" fmla="*/ 1789567 h 1881007"/>
                <a:gd name="connsiteX7" fmla="*/ 1828800 w 1840642"/>
                <a:gd name="connsiteY7" fmla="*/ 1830207 h 188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0642" h="1881007">
                  <a:moveTo>
                    <a:pt x="0" y="1881007"/>
                  </a:moveTo>
                  <a:cubicBezTo>
                    <a:pt x="195580" y="1766707"/>
                    <a:pt x="391160" y="1652407"/>
                    <a:pt x="538480" y="1362847"/>
                  </a:cubicBezTo>
                  <a:cubicBezTo>
                    <a:pt x="685800" y="1073287"/>
                    <a:pt x="787400" y="346847"/>
                    <a:pt x="883920" y="143647"/>
                  </a:cubicBezTo>
                  <a:cubicBezTo>
                    <a:pt x="980440" y="-59553"/>
                    <a:pt x="1041400" y="-35846"/>
                    <a:pt x="1117600" y="143647"/>
                  </a:cubicBezTo>
                  <a:cubicBezTo>
                    <a:pt x="1193800" y="323140"/>
                    <a:pt x="1268307" y="953060"/>
                    <a:pt x="1341120" y="1220607"/>
                  </a:cubicBezTo>
                  <a:cubicBezTo>
                    <a:pt x="1413933" y="1488154"/>
                    <a:pt x="1476587" y="1654100"/>
                    <a:pt x="1554480" y="1748927"/>
                  </a:cubicBezTo>
                  <a:cubicBezTo>
                    <a:pt x="1632373" y="1843754"/>
                    <a:pt x="1762760" y="1776020"/>
                    <a:pt x="1808480" y="1789567"/>
                  </a:cubicBezTo>
                  <a:cubicBezTo>
                    <a:pt x="1854200" y="1803114"/>
                    <a:pt x="1841500" y="1816660"/>
                    <a:pt x="1828800" y="1830207"/>
                  </a:cubicBezTo>
                </a:path>
              </a:pathLst>
            </a:cu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19800" y="2950688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2"/>
                  </a:solidFill>
                </a:rPr>
                <a:t>V(r)</a:t>
              </a:r>
              <a:endParaRPr lang="zh-CN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484984" y="3417433"/>
            <a:ext cx="1723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/>
              <a:t>~100 </a:t>
            </a:r>
            <a:r>
              <a:rPr lang="en-US" altLang="zh-CN" sz="2000" dirty="0" err="1" smtClean="0"/>
              <a:t>Mpc</a:t>
            </a:r>
            <a:endParaRPr lang="en-US" altLang="zh-CN" sz="2000" dirty="0" smtClean="0"/>
          </a:p>
          <a:p>
            <a:pPr algn="ctr"/>
            <a:r>
              <a:rPr lang="en-US" altLang="zh-CN" sz="2000" dirty="0" smtClean="0"/>
              <a:t>away</a:t>
            </a:r>
          </a:p>
          <a:p>
            <a:pPr algn="ctr"/>
            <a:r>
              <a:rPr lang="en-US" altLang="zh-CN" dirty="0" smtClean="0"/>
              <a:t>……………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73" y="3562365"/>
            <a:ext cx="1893829" cy="12556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85800" y="1975284"/>
            <a:ext cx="1072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ECO </a:t>
            </a:r>
          </a:p>
          <a:p>
            <a:r>
              <a:rPr lang="en-US" altLang="zh-CN" dirty="0" smtClean="0"/>
              <a:t>surface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733800" y="1988403"/>
            <a:ext cx="154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/>
              <a:t>Ringdown</a:t>
            </a:r>
            <a:r>
              <a:rPr lang="en-US" altLang="zh-CN" dirty="0" smtClean="0"/>
              <a:t> </a:t>
            </a:r>
          </a:p>
          <a:p>
            <a:pPr algn="ctr"/>
            <a:r>
              <a:rPr lang="en-US" altLang="zh-CN" dirty="0" smtClean="0"/>
              <a:t>signal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410200" y="1981200"/>
            <a:ext cx="1461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 smtClean="0"/>
              <a:t>Teukolsky</a:t>
            </a:r>
            <a:endParaRPr lang="en-US" altLang="zh-CN" dirty="0" smtClean="0"/>
          </a:p>
          <a:p>
            <a:pPr algn="ctr"/>
            <a:r>
              <a:rPr lang="en-US" altLang="zh-CN" dirty="0"/>
              <a:t>p</a:t>
            </a:r>
            <a:r>
              <a:rPr lang="en-US" altLang="zh-CN" dirty="0" smtClean="0"/>
              <a:t>otential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1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Physical </a:t>
            </a:r>
            <a:r>
              <a:rPr lang="en-US" altLang="zh-CN" dirty="0" smtClean="0"/>
              <a:t>picture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CN" sz="1400"/>
          </a:p>
        </p:txBody>
      </p:sp>
      <p:grpSp>
        <p:nvGrpSpPr>
          <p:cNvPr id="34" name="组合 33"/>
          <p:cNvGrpSpPr/>
          <p:nvPr/>
        </p:nvGrpSpPr>
        <p:grpSpPr>
          <a:xfrm>
            <a:off x="-63547" y="2622952"/>
            <a:ext cx="7968267" cy="3000474"/>
            <a:chOff x="4714452" y="3690105"/>
            <a:chExt cx="5865962" cy="220884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/>
            <a:srcRect l="7642" t="43012" r="44246" b="24780"/>
            <a:stretch/>
          </p:blipFill>
          <p:spPr>
            <a:xfrm>
              <a:off x="4714452" y="3690105"/>
              <a:ext cx="5865962" cy="220884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6006744" y="4099007"/>
              <a:ext cx="4337313" cy="1406127"/>
              <a:chOff x="4651175" y="3777939"/>
              <a:chExt cx="3332625" cy="104382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651175" y="3777939"/>
                <a:ext cx="1169366" cy="1043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832121" y="3873260"/>
                <a:ext cx="1151679" cy="841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0" name="十字星 39"/>
          <p:cNvSpPr/>
          <p:nvPr/>
        </p:nvSpPr>
        <p:spPr>
          <a:xfrm>
            <a:off x="2467954" y="4733968"/>
            <a:ext cx="353683" cy="319177"/>
          </a:xfrm>
          <a:prstGeom prst="star4">
            <a:avLst>
              <a:gd name="adj" fmla="val 2331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2905452" y="4770314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 rot="10800000">
            <a:off x="1743646" y="4770314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>
            <a:off x="6554479" y="4761687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7531394" y="4736610"/>
            <a:ext cx="135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Direct signal</a:t>
            </a:r>
            <a:endParaRPr lang="zh-CN" altLang="en-US" dirty="0"/>
          </a:p>
        </p:txBody>
      </p:sp>
      <p:sp>
        <p:nvSpPr>
          <p:cNvPr id="45" name="右箭头 44"/>
          <p:cNvSpPr/>
          <p:nvPr/>
        </p:nvSpPr>
        <p:spPr>
          <a:xfrm>
            <a:off x="1743645" y="4256066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6552824" y="4256066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529912" y="4187007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First echo</a:t>
            </a:r>
            <a:endParaRPr lang="zh-CN" altLang="en-US" dirty="0"/>
          </a:p>
        </p:txBody>
      </p:sp>
      <p:sp>
        <p:nvSpPr>
          <p:cNvPr id="48" name="右箭头 47"/>
          <p:cNvSpPr/>
          <p:nvPr/>
        </p:nvSpPr>
        <p:spPr>
          <a:xfrm rot="10800000">
            <a:off x="2439340" y="4012255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箭头 48"/>
          <p:cNvSpPr/>
          <p:nvPr/>
        </p:nvSpPr>
        <p:spPr>
          <a:xfrm>
            <a:off x="1743645" y="3741818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右箭头 49"/>
          <p:cNvSpPr/>
          <p:nvPr/>
        </p:nvSpPr>
        <p:spPr>
          <a:xfrm>
            <a:off x="6549951" y="3709724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右箭头 50"/>
          <p:cNvSpPr/>
          <p:nvPr/>
        </p:nvSpPr>
        <p:spPr>
          <a:xfrm rot="10800000">
            <a:off x="2436467" y="3465913"/>
            <a:ext cx="646981" cy="2637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7535665" y="367517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Second echo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 bwMode="auto">
          <a:xfrm>
            <a:off x="4648200" y="2895600"/>
            <a:ext cx="1143000" cy="57031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charset="0"/>
                <a:ea typeface="ＭＳ Ｐゴシック" charset="0"/>
              </a:rPr>
              <a:t>V(r)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762000" y="5257800"/>
                <a:ext cx="1143000" cy="36562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𝑟</m:t>
                          </m:r>
                        </m:e>
                        <m:sup>
                          <m:r>
                            <a:rPr kumimoji="0" lang="en-US" altLang="zh-CN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∗</m:t>
                          </m:r>
                        </m:sup>
                      </m:sSup>
                      <m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sSubSup>
                        <m:sSubSupPr>
                          <m:ctrlPr>
                            <a:rPr kumimoji="0" lang="en-US" altLang="zh-CN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sSubSupPr>
                        <m:e>
                          <m:r>
                            <a:rPr kumimoji="0" lang="en-US" altLang="zh-CN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𝑟</m:t>
                          </m:r>
                        </m:e>
                        <m:sub>
                          <m:r>
                            <a:rPr kumimoji="0" lang="en-US" altLang="zh-CN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0</m:t>
                          </m:r>
                        </m:sub>
                        <m:sup>
                          <m:r>
                            <a:rPr kumimoji="0" lang="en-US" altLang="zh-CN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257800"/>
                <a:ext cx="1143000" cy="365626"/>
              </a:xfrm>
              <a:prstGeom prst="rect">
                <a:avLst/>
              </a:prstGeom>
              <a:blipFill rotWithShape="0">
                <a:blip r:embed="rId4"/>
                <a:stretch>
                  <a:fillRect b="-29508"/>
                </a:stretch>
              </a:blip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3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Physical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zh-CN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3989681" cy="39338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52600" y="5762625"/>
            <a:ext cx="520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zh-CN" sz="16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Jahed</a:t>
            </a:r>
            <a:r>
              <a:rPr lang="en-US" altLang="zh-CN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6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Abedi</a:t>
            </a:r>
            <a:r>
              <a:rPr lang="en-US" altLang="zh-CN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et al. Phys. Rev. D, 96:082004, Oct 2017.</a:t>
            </a:r>
          </a:p>
        </p:txBody>
      </p:sp>
    </p:spTree>
    <p:extLst>
      <p:ext uri="{BB962C8B-B14F-4D97-AF65-F5344CB8AC3E}">
        <p14:creationId xmlns:p14="http://schemas.microsoft.com/office/powerpoint/2010/main" val="19205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Results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CN" sz="140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Monotype Sorts" charset="0"/>
              <a:buChar char="l"/>
              <a:defRPr/>
            </a:pPr>
            <a:r>
              <a:rPr lang="en-US" kern="0" dirty="0" smtClean="0">
                <a:ea typeface="+mn-ea"/>
                <a:cs typeface="+mn-cs"/>
              </a:rPr>
              <a:t>“</a:t>
            </a:r>
            <a:r>
              <a:rPr lang="en-US" kern="0" dirty="0" err="1" smtClean="0">
                <a:ea typeface="+mn-ea"/>
                <a:cs typeface="+mn-cs"/>
              </a:rPr>
              <a:t>Superradiance</a:t>
            </a:r>
            <a:r>
              <a:rPr lang="en-US" kern="0" dirty="0" smtClean="0">
                <a:ea typeface="+mn-ea"/>
                <a:cs typeface="+mn-cs"/>
              </a:rPr>
              <a:t>”</a:t>
            </a:r>
            <a:endParaRPr lang="en-US" altLang="zh-CN" kern="0" dirty="0" smtClean="0">
              <a:ea typeface="+mn-ea"/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kern="0" dirty="0" smtClean="0">
                <a:ea typeface="+mn-ea"/>
                <a:cs typeface="+mn-cs"/>
              </a:rPr>
              <a:t>Waveform examples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kern="0" dirty="0" smtClean="0">
                <a:ea typeface="+mn-ea"/>
              </a:rPr>
              <a:t>Plunging particle source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kern="0" dirty="0" smtClean="0">
                <a:ea typeface="+mn-ea"/>
                <a:cs typeface="+mn-cs"/>
              </a:rPr>
              <a:t>Phenomenological source</a:t>
            </a:r>
          </a:p>
        </p:txBody>
      </p:sp>
    </p:spTree>
    <p:extLst>
      <p:ext uri="{BB962C8B-B14F-4D97-AF65-F5344CB8AC3E}">
        <p14:creationId xmlns:p14="http://schemas.microsoft.com/office/powerpoint/2010/main" val="21524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Overview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Introduction: What and why?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Method: How to construct echoes?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Results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Perspectives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975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“</a:t>
            </a:r>
            <a:r>
              <a:rPr lang="en-US" dirty="0" err="1" smtClean="0">
                <a:ea typeface="+mj-ea"/>
                <a:cs typeface="+mj-cs"/>
              </a:rPr>
              <a:t>Superadiance</a:t>
            </a:r>
            <a:r>
              <a:rPr lang="en-US" dirty="0" smtClean="0">
                <a:ea typeface="+mj-ea"/>
                <a:cs typeface="+mj-cs"/>
              </a:rPr>
              <a:t>”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CN" sz="140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Monotype Sorts" charset="0"/>
              <a:buChar char="l"/>
              <a:defRPr/>
            </a:pPr>
            <a:r>
              <a:rPr lang="en-US" kern="0" dirty="0" smtClean="0">
                <a:ea typeface="+mn-ea"/>
                <a:cs typeface="+mn-cs"/>
              </a:rPr>
              <a:t>Energy reflectivity may exceed 1 when spin turns on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2500" t="16297" r="28333" b="24444"/>
          <a:stretch/>
        </p:blipFill>
        <p:spPr>
          <a:xfrm>
            <a:off x="2133600" y="2743200"/>
            <a:ext cx="4495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Waveform examples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CN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465744" y="2667000"/>
                <a:ext cx="1245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44" y="2667000"/>
                <a:ext cx="124553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941" r="-4902" b="-3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391400" y="5117068"/>
                <a:ext cx="14779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117068"/>
                <a:ext cx="147796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479" r="-4545" b="-36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74529"/>
            <a:ext cx="6477000" cy="2433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6477000" cy="2450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52400" y="6234702"/>
                <a:ext cx="7924800" cy="47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Sourced by plunging orbit. Central ECO: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=0.5, 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=−50</m:t>
                    </m:r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234702"/>
                <a:ext cx="7924800" cy="470898"/>
              </a:xfrm>
              <a:prstGeom prst="rect">
                <a:avLst/>
              </a:prstGeom>
              <a:blipFill rotWithShape="0">
                <a:blip r:embed="rId7"/>
                <a:stretch>
                  <a:fillRect l="-1154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6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Waveform examples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CN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465744" y="2667000"/>
                <a:ext cx="1245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44" y="2667000"/>
                <a:ext cx="124553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941" r="-4902" b="-3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467600" y="4507468"/>
                <a:ext cx="14779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507468"/>
                <a:ext cx="147796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66" r="-4545" b="-36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5" y="3920546"/>
            <a:ext cx="7326835" cy="2785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274"/>
            <a:ext cx="7315200" cy="27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Phenomenological source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CN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8333" t="35185" r="15833" b="44074"/>
          <a:stretch/>
        </p:blipFill>
        <p:spPr>
          <a:xfrm>
            <a:off x="762000" y="1676400"/>
            <a:ext cx="6934200" cy="106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371600" y="3160752"/>
                <a:ext cx="5425140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 smtClean="0"/>
                  <a:t>: amplitude</a:t>
                </a:r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: </a:t>
                </a:r>
                <a:r>
                  <a:rPr lang="en-US" altLang="zh-CN" dirty="0"/>
                  <a:t>a</a:t>
                </a:r>
                <a:r>
                  <a:rPr lang="en-US" altLang="zh-CN" dirty="0" smtClean="0"/>
                  <a:t>rrival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: primary frequency content of the source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altLang="zh-CN" dirty="0" smtClean="0"/>
                  <a:t>: dispersion in frequency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: the source is localized near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 smtClean="0"/>
                  <a:t>: dispersion in space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160752"/>
                <a:ext cx="5425140" cy="2215991"/>
              </a:xfrm>
              <a:prstGeom prst="rect">
                <a:avLst/>
              </a:prstGeom>
              <a:blipFill rotWithShape="0">
                <a:blip r:embed="rId4"/>
                <a:stretch>
                  <a:fillRect l="-1910" t="-4121" r="-2472" b="-7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Waveform examples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2019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A894-F3E9-44D2-B9F1-C87E7DD1A591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614487"/>
            <a:ext cx="86391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Waveform examples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2019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A894-F3E9-44D2-B9F1-C87E7DD1A591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614487"/>
            <a:ext cx="86391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Waveform examples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2019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A894-F3E9-44D2-B9F1-C87E7DD1A591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1614487"/>
            <a:ext cx="84486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80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Perspectives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40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Monotype Sorts" charset="0"/>
              <a:buChar char="l"/>
              <a:defRPr/>
            </a:pPr>
            <a:r>
              <a:rPr lang="en-US" kern="0" dirty="0" smtClean="0">
                <a:ea typeface="+mn-ea"/>
                <a:cs typeface="+mn-cs"/>
              </a:rPr>
              <a:t>Improve the formalism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kern="0" dirty="0" smtClean="0">
                <a:ea typeface="+mn-ea"/>
              </a:rPr>
              <a:t>The integral in </a:t>
            </a:r>
            <a:r>
              <a:rPr lang="en-US" kern="0" dirty="0" err="1" smtClean="0">
                <a:ea typeface="+mn-ea"/>
              </a:rPr>
              <a:t>Teukolsky</a:t>
            </a:r>
            <a:r>
              <a:rPr lang="en-US" kern="0" dirty="0" smtClean="0">
                <a:ea typeface="+mn-ea"/>
              </a:rPr>
              <a:t> formalism is diverging when source is unbounded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kern="0" dirty="0">
                <a:ea typeface="+mn-ea"/>
              </a:rPr>
              <a:t>Regularization is </a:t>
            </a:r>
            <a:r>
              <a:rPr lang="en-US" kern="0" dirty="0" smtClean="0">
                <a:ea typeface="+mn-ea"/>
              </a:rPr>
              <a:t>needed </a:t>
            </a:r>
            <a:r>
              <a:rPr lang="en-US" sz="2000" i="1" kern="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PhysRevD.55.639</a:t>
            </a:r>
            <a:r>
              <a:rPr lang="en-US" kern="0" dirty="0">
                <a:ea typeface="+mn-ea"/>
              </a:rPr>
              <a:t> </a:t>
            </a:r>
            <a:endParaRPr lang="en-US" kern="0" dirty="0" smtClean="0">
              <a:ea typeface="+mn-ea"/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altLang="zh-CN" kern="0" dirty="0" smtClean="0">
                <a:ea typeface="+mn-ea"/>
                <a:cs typeface="+mn-cs"/>
              </a:rPr>
              <a:t>Implement the waveform in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3047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Acknowledgement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Thank </a:t>
            </a:r>
            <a:r>
              <a:rPr lang="en-US" altLang="zh-CN" dirty="0" err="1"/>
              <a:t>Yanbei</a:t>
            </a:r>
            <a:r>
              <a:rPr lang="en-US" altLang="zh-CN" dirty="0"/>
              <a:t> Chen, </a:t>
            </a:r>
            <a:r>
              <a:rPr lang="en-US" altLang="zh-CN" dirty="0" smtClean="0"/>
              <a:t>Ling </a:t>
            </a:r>
            <a:r>
              <a:rPr lang="en-US" altLang="zh-CN" dirty="0"/>
              <a:t>Sun, </a:t>
            </a:r>
            <a:r>
              <a:rPr lang="en-US" altLang="zh-CN" dirty="0" err="1" smtClean="0"/>
              <a:t>Baoyi</a:t>
            </a:r>
            <a:r>
              <a:rPr lang="en-US" altLang="zh-CN" dirty="0" smtClean="0"/>
              <a:t> </a:t>
            </a:r>
            <a:r>
              <a:rPr lang="en-US" altLang="zh-CN" dirty="0"/>
              <a:t>Chen, Rico </a:t>
            </a:r>
            <a:r>
              <a:rPr lang="en-US" altLang="zh-CN" dirty="0" smtClean="0"/>
              <a:t>Lo, </a:t>
            </a:r>
            <a:r>
              <a:rPr lang="en-US" altLang="zh-CN" dirty="0" err="1" smtClean="0"/>
              <a:t>Songming</a:t>
            </a:r>
            <a:r>
              <a:rPr lang="en-US" altLang="zh-CN" dirty="0" smtClean="0"/>
              <a:t> Du and </a:t>
            </a:r>
            <a:r>
              <a:rPr lang="en-US" altLang="zh-CN" dirty="0" err="1" smtClean="0"/>
              <a:t>Wenbiao</a:t>
            </a:r>
            <a:r>
              <a:rPr lang="en-US" altLang="zh-CN" dirty="0" smtClean="0"/>
              <a:t> Han for guidance and discussions</a:t>
            </a:r>
          </a:p>
          <a:p>
            <a:r>
              <a:rPr lang="en-US" altLang="zh-CN" dirty="0" smtClean="0"/>
              <a:t>Thank Alan Weinstein, </a:t>
            </a:r>
            <a:r>
              <a:rPr lang="en-US" altLang="zh-CN" dirty="0"/>
              <a:t>Felicia </a:t>
            </a:r>
            <a:r>
              <a:rPr lang="en-US" altLang="zh-CN" dirty="0" smtClean="0"/>
              <a:t>Armijo, Aaron Markowitz, SFP and all fellow students for all kinds of help.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2019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A894-F3E9-44D2-B9F1-C87E7DD1A591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8586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SURF 2019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A894-F3E9-44D2-B9F1-C87E7DD1A591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2471107" y="2967335"/>
            <a:ext cx="42017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Thanks!</a:t>
            </a:r>
            <a:endParaRPr lang="zh-CN" alt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Introduction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What is echo?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Why is it important?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Recent discussions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6704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echo: familiar echoes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CN" sz="1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 l="19357" t="11481" r="18331" b="12963"/>
          <a:stretch/>
        </p:blipFill>
        <p:spPr>
          <a:xfrm flipH="1">
            <a:off x="1219200" y="1498984"/>
            <a:ext cx="6553200" cy="4469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00200" y="6015335"/>
            <a:ext cx="583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Credit: </a:t>
            </a:r>
            <a:r>
              <a:rPr lang="en-US" altLang="zh-CN" sz="1800" dirty="0" smtClean="0">
                <a:hlinkClick r:id="rId4"/>
              </a:rPr>
              <a:t>https</a:t>
            </a:r>
            <a:r>
              <a:rPr lang="en-US" altLang="zh-CN" sz="1800" dirty="0">
                <a:hlinkClick r:id="rId4"/>
              </a:rPr>
              <a:t>://www.dkfindout.com/uk/science/sound/echoes/</a:t>
            </a:r>
            <a:endParaRPr lang="zh-CN" altLang="en-US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Find mechanical crack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2103334"/>
            <a:ext cx="6978650" cy="3260932"/>
          </a:xfrm>
          <a:prstGeom prst="rect">
            <a:avLst/>
          </a:prstGeom>
        </p:spPr>
      </p:pic>
      <p:pic>
        <p:nvPicPr>
          <p:cNvPr id="17410" name="Picture 2" descr="https://lh4.googleusercontent.com/_yJGjPGj4klvvv0gSvtpMRSUURdX07Yt_nAie7hMtrLPOaqR9St_GpQJn3fEcm25tjG4JCpckJwkM3cLQkRvakMOq33_mzj778HHd8oL1iSfyYyZeWtS9ZWZOlNKKacKN_-Cwm6r4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810012"/>
            <a:ext cx="4997450" cy="40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131310" y="5835267"/>
            <a:ext cx="501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Agostino Abbate et al.  IEEE transactions on </a:t>
            </a:r>
            <a:r>
              <a:rPr lang="en-US" altLang="zh-CN" sz="16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ultrasonics</a:t>
            </a:r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ferroelectrics, and frequency control, 44(1):14–26, 1997.</a:t>
            </a:r>
            <a:endParaRPr lang="zh-CN" alt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Find crack in </a:t>
            </a:r>
            <a:r>
              <a:rPr lang="en-US" dirty="0">
                <a:ea typeface="+mj-ea"/>
                <a:cs typeface="+mj-cs"/>
              </a:rPr>
              <a:t>c</a:t>
            </a:r>
            <a:r>
              <a:rPr lang="en-US" dirty="0" smtClean="0">
                <a:ea typeface="+mj-ea"/>
                <a:cs typeface="+mj-cs"/>
              </a:rPr>
              <a:t>ompact object?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59430"/>
            <a:ext cx="3733800" cy="2309294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 bwMode="auto">
          <a:xfrm flipH="1">
            <a:off x="1524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文本框 6"/>
          <p:cNvSpPr txBox="1"/>
          <p:nvPr/>
        </p:nvSpPr>
        <p:spPr>
          <a:xfrm>
            <a:off x="0" y="1295400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Horizon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1676400" y="1833264"/>
            <a:ext cx="0" cy="3765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文本框 14"/>
          <p:cNvSpPr txBox="1"/>
          <p:nvPr/>
        </p:nvSpPr>
        <p:spPr>
          <a:xfrm>
            <a:off x="1255739" y="1290935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Crack</a:t>
            </a:r>
          </a:p>
        </p:txBody>
      </p:sp>
      <p:sp>
        <p:nvSpPr>
          <p:cNvPr id="13" name="燕尾形 12"/>
          <p:cNvSpPr/>
          <p:nvPr/>
        </p:nvSpPr>
        <p:spPr bwMode="auto">
          <a:xfrm rot="10800000">
            <a:off x="3048000" y="1524000"/>
            <a:ext cx="381000" cy="609600"/>
          </a:xfrm>
          <a:prstGeom prst="chevron">
            <a:avLst>
              <a:gd name="adj" fmla="val 4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3618" y="1371600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Ringdown</a:t>
            </a:r>
            <a:endParaRPr lang="en-US" altLang="zh-CN" dirty="0" smtClean="0"/>
          </a:p>
          <a:p>
            <a:r>
              <a:rPr lang="en-US" altLang="zh-CN" dirty="0" smtClean="0"/>
              <a:t>Signal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-76200" y="5195966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Randy S. Conklin, Bob Holdom, and Jing Ren. Gravitational wave echoes through new windows. Phys. Rev. D, 98:044021, Aug 2018.</a:t>
            </a:r>
            <a:endParaRPr lang="zh-CN" altLang="en-US" sz="14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 l="13334" t="32222" r="12500" b="18889"/>
          <a:stretch/>
        </p:blipFill>
        <p:spPr>
          <a:xfrm>
            <a:off x="4394658" y="2895600"/>
            <a:ext cx="4749342" cy="17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ea typeface="+mj-ea"/>
                <a:cs typeface="+mj-cs"/>
              </a:rPr>
              <a:t>P</a:t>
            </a:r>
            <a:r>
              <a:rPr lang="en-US" sz="3200" dirty="0" smtClean="0">
                <a:ea typeface="+mj-ea"/>
                <a:cs typeface="+mj-cs"/>
              </a:rPr>
              <a:t>otential hint for exotic physics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772285"/>
            <a:ext cx="7010400" cy="39433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 rot="20431759">
            <a:off x="1829850" y="3258152"/>
            <a:ext cx="1447800" cy="71191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41952" y="2427744"/>
            <a:ext cx="36766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What’s hiding near horizon?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Black hole?</a:t>
            </a:r>
          </a:p>
          <a:p>
            <a:r>
              <a:rPr lang="en-US" altLang="zh-CN" dirty="0" smtClean="0"/>
              <a:t>Wormhole?</a:t>
            </a:r>
          </a:p>
          <a:p>
            <a:r>
              <a:rPr lang="en-US" altLang="zh-CN" dirty="0" err="1" smtClean="0"/>
              <a:t>Fuzzball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…</a:t>
            </a:r>
          </a:p>
          <a:p>
            <a:endParaRPr lang="en-US" altLang="zh-CN" dirty="0"/>
          </a:p>
          <a:p>
            <a:r>
              <a:rPr lang="en-US" altLang="zh-CN" dirty="0" smtClean="0"/>
              <a:t>Echo may tell.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7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Zoology of</a:t>
            </a:r>
            <a:br>
              <a:rPr lang="en-US" altLang="zh-CN" dirty="0" smtClean="0"/>
            </a:br>
            <a:r>
              <a:rPr lang="en-US" altLang="zh-CN" dirty="0" smtClean="0"/>
              <a:t>Exotic </a:t>
            </a:r>
            <a:r>
              <a:rPr lang="en-US" altLang="zh-CN" dirty="0" smtClean="0"/>
              <a:t>Compact Objects (ECOs)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 Laboratory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A894-F3E9-44D2-B9F1-C87E7DD1A591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8334" t="24814" r="28333" b="11481"/>
          <a:stretch/>
        </p:blipFill>
        <p:spPr>
          <a:xfrm>
            <a:off x="228600" y="1524000"/>
            <a:ext cx="5252483" cy="434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5451586" y="2145503"/>
                <a:ext cx="3446521" cy="3323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 smtClean="0"/>
                  <a:t>: Compactness,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: radius of ECO,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dirty="0" smtClean="0"/>
                  <a:t>: radius of “horizon”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 err="1"/>
                  <a:t>Kretschmann</a:t>
                </a:r>
                <a:r>
                  <a:rPr lang="en-US" altLang="zh-CN" dirty="0"/>
                  <a:t> scalar,</a:t>
                </a:r>
              </a:p>
              <a:p>
                <a:r>
                  <a:rPr lang="en-US" altLang="zh-CN" dirty="0"/>
                  <a:t>characterizing maximum </a:t>
                </a:r>
              </a:p>
              <a:p>
                <a:r>
                  <a:rPr lang="en-US" altLang="zh-CN" dirty="0"/>
                  <a:t>curvature in the </a:t>
                </a:r>
                <a:r>
                  <a:rPr lang="en-US" altLang="zh-CN" dirty="0" err="1"/>
                  <a:t>spacetime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86" y="2145503"/>
                <a:ext cx="3446521" cy="3323987"/>
              </a:xfrm>
              <a:prstGeom prst="rect">
                <a:avLst/>
              </a:prstGeom>
              <a:blipFill rotWithShape="0">
                <a:blip r:embed="rId4"/>
                <a:stretch>
                  <a:fillRect l="-5300" t="-2936" r="-4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31058" y="595378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i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Vitor</a:t>
            </a:r>
            <a:r>
              <a:rPr lang="en-US" altLang="zh-CN" sz="1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Cardoso, Paolo </a:t>
            </a:r>
            <a:r>
              <a:rPr lang="en-US" altLang="zh-CN" sz="1400" i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Pani</a:t>
            </a:r>
            <a:r>
              <a:rPr lang="zh-CN" altLang="en-US" sz="1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zh-CN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Testing the nature of dark compact objects: a status </a:t>
            </a:r>
            <a:r>
              <a:rPr lang="en-US" altLang="zh-CN" sz="1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report.</a:t>
            </a:r>
            <a:r>
              <a:rPr lang="zh-CN" altLang="en-US" sz="1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arXiv:1904.05363</a:t>
            </a:r>
            <a:endParaRPr lang="zh-CN" altLang="en-US" sz="14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Recent discussions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Data Analysis (no echo is found yet)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sz="16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Jahed</a:t>
            </a:r>
            <a:r>
              <a:rPr lang="en-US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Abedi</a:t>
            </a:r>
            <a:r>
              <a:rPr lang="en-US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et al. Phys</a:t>
            </a:r>
            <a:r>
              <a:rPr lang="en-US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Rev. D, 96:082004, Oct 2017.</a:t>
            </a:r>
            <a:endParaRPr lang="en-US" sz="1600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Monotype Sorts" charset="0"/>
              <a:buChar char="l"/>
              <a:defRPr/>
            </a:pPr>
            <a:r>
              <a:rPr lang="en-US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Andrea </a:t>
            </a:r>
            <a:r>
              <a:rPr lang="en-US" sz="1600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Maselli</a:t>
            </a:r>
            <a:r>
              <a:rPr lang="en-US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et al. Phys. Rev. D, 96:064045, Sep 2017. </a:t>
            </a:r>
            <a:endParaRPr lang="en-US" sz="1600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Monotype Sorts" charset="0"/>
              <a:buChar char="l"/>
              <a:defRPr/>
            </a:pPr>
            <a:r>
              <a:rPr lang="en-US" sz="1600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</a:t>
            </a:r>
            <a:r>
              <a:rPr lang="en-US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WaTsang</a:t>
            </a:r>
            <a:r>
              <a:rPr lang="en-US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al. Phys. Rev. D, 98:024023, Jul 2018. </a:t>
            </a:r>
            <a:endParaRPr lang="en-US" sz="1600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Monotype Sorts" charset="0"/>
              <a:buChar char="l"/>
              <a:defRPr/>
            </a:pPr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sz="16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</a:t>
            </a:r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et al. Phys</a:t>
            </a:r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en-US" altLang="zh-CN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  <a:r>
              <a:rPr lang="en-US" altLang="zh-CN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99: 084052, April 2019.</a:t>
            </a:r>
          </a:p>
          <a:p>
            <a:pPr marL="457200" lvl="1" indent="0">
              <a:buNone/>
              <a:defRPr/>
            </a:pPr>
            <a:r>
              <a:rPr lang="en-US" sz="1600" dirty="0" smtClean="0">
                <a:ea typeface="+mn-ea"/>
                <a:cs typeface="+mn-cs"/>
              </a:rPr>
              <a:t>And a lot … 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Models for echoes from non-spinning ECO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Zachary </a:t>
            </a:r>
            <a:r>
              <a:rPr lang="en-US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 et al. Phys. Rev. D, 96:084002, Oct 2017. </a:t>
            </a:r>
            <a:endParaRPr lang="en-US" sz="1600" i="1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1">
              <a:buFont typeface="Monotype Sorts" charset="0"/>
              <a:buChar char="l"/>
              <a:defRPr/>
            </a:pPr>
            <a:r>
              <a:rPr lang="en-US" sz="16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 Ming Du et al. Phys. Rev. Lett., 121:051105, Aug </a:t>
            </a:r>
            <a:r>
              <a:rPr lang="en-US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2018.</a:t>
            </a:r>
          </a:p>
          <a:p>
            <a:pPr marL="457200" lvl="1" indent="0">
              <a:buNone/>
              <a:defRPr/>
            </a:pPr>
            <a:r>
              <a:rPr lang="en-US" sz="1600" dirty="0" smtClean="0">
                <a:ea typeface="+mn-ea"/>
                <a:cs typeface="+mn-cs"/>
              </a:rPr>
              <a:t>And a lot … </a:t>
            </a:r>
          </a:p>
          <a:p>
            <a:pPr>
              <a:buFont typeface="Monotype Sorts" charset="0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Models for echoes from spinning ECO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Qingwen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Wang et al. 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Phys. Rev. D, 97:124044, June 2018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Hiroyuki Nakano et al. </a:t>
            </a:r>
            <a:r>
              <a:rPr lang="en-US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Theo. Exp. Phys., </a:t>
            </a:r>
            <a:r>
              <a:rPr lang="en-US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2017(7), 07 2017.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Elisa Maggio et al. </a:t>
            </a:r>
            <a:r>
              <a:rPr lang="en-US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ArXiv</a:t>
            </a:r>
            <a:r>
              <a:rPr lang="en-US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1907.03091</a:t>
            </a:r>
          </a:p>
          <a:p>
            <a:pPr marL="457200" lvl="1" indent="0"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SURF 2019</a:t>
            </a:r>
            <a:endParaRPr lang="en-US" dirty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1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1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4F56C-F15D-4D4E-8084-950E12130EB4}" type="slidenum">
              <a:rPr lang="en-US" altLang="zh-CN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35456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720</Words>
  <Application>Microsoft Office PowerPoint</Application>
  <PresentationFormat>全屏显示(4:3)</PresentationFormat>
  <Paragraphs>233</Paragraphs>
  <Slides>29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Monotype Sorts</vt:lpstr>
      <vt:lpstr>ＭＳ Ｐゴシック</vt:lpstr>
      <vt:lpstr>ＭＳ Ｐゴシック</vt:lpstr>
      <vt:lpstr>黑体</vt:lpstr>
      <vt:lpstr>Cambria Math</vt:lpstr>
      <vt:lpstr>Helvetica</vt:lpstr>
      <vt:lpstr>Times New Roman</vt:lpstr>
      <vt:lpstr>Default Design</vt:lpstr>
      <vt:lpstr>Photo Editor Photo</vt:lpstr>
      <vt:lpstr>Constructing Echo Waveforms from Spinning Exotic Compact Objects</vt:lpstr>
      <vt:lpstr>Overview</vt:lpstr>
      <vt:lpstr>Introduction</vt:lpstr>
      <vt:lpstr>What is echo: familiar echoes</vt:lpstr>
      <vt:lpstr>Find mechanical crack</vt:lpstr>
      <vt:lpstr>Find crack in compact object?</vt:lpstr>
      <vt:lpstr>Potential hint for exotic physics</vt:lpstr>
      <vt:lpstr>Zoology of Exotic Compact Objects (ECOs)</vt:lpstr>
      <vt:lpstr>Recent discussions</vt:lpstr>
      <vt:lpstr>Past work for spinning ECO</vt:lpstr>
      <vt:lpstr>Method</vt:lpstr>
      <vt:lpstr>BH perturbation theory</vt:lpstr>
      <vt:lpstr>BH perturbation theory</vt:lpstr>
      <vt:lpstr>From BH solution to ECO solution</vt:lpstr>
      <vt:lpstr>Physical picture</vt:lpstr>
      <vt:lpstr>Physical picture</vt:lpstr>
      <vt:lpstr>Physical picture</vt:lpstr>
      <vt:lpstr>Physical picture</vt:lpstr>
      <vt:lpstr>Results</vt:lpstr>
      <vt:lpstr>“Superadiance”</vt:lpstr>
      <vt:lpstr>Waveform examples</vt:lpstr>
      <vt:lpstr>Waveform examples</vt:lpstr>
      <vt:lpstr>Phenomenological source</vt:lpstr>
      <vt:lpstr>Waveform examples</vt:lpstr>
      <vt:lpstr>Waveform examples</vt:lpstr>
      <vt:lpstr>Waveform examples</vt:lpstr>
      <vt:lpstr>Perspectives</vt:lpstr>
      <vt:lpstr>Acknowledgement</vt:lpstr>
      <vt:lpstr>PowerPoint 演示文稿</vt:lpstr>
    </vt:vector>
  </TitlesOfParts>
  <Company>California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Shuo Xin</cp:lastModifiedBy>
  <cp:revision>81</cp:revision>
  <cp:lastPrinted>2019-08-21T00:12:42Z</cp:lastPrinted>
  <dcterms:created xsi:type="dcterms:W3CDTF">2002-09-05T00:08:29Z</dcterms:created>
  <dcterms:modified xsi:type="dcterms:W3CDTF">2019-08-22T23:55:53Z</dcterms:modified>
</cp:coreProperties>
</file>