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Economica" panose="020B0604020202020204" charset="0"/>
      <p:regular r:id="rId23"/>
      <p:bold r:id="rId24"/>
      <p:italic r:id="rId25"/>
      <p:boldItalic r:id="rId26"/>
    </p:embeddedFont>
    <p:embeddedFont>
      <p:font typeface="Open Sans" panose="020B0604020202020204" charset="0"/>
      <p:regular r:id="rId27"/>
      <p:bold r:id="rId28"/>
      <p:italic r:id="rId29"/>
      <p:boldItalic r:id="rId30"/>
    </p:embeddedFont>
    <p:embeddedFont>
      <p:font typeface="Source Code Pro"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83195A-5596-41C9-89D2-61E1AE4F2769}">
  <a:tblStyle styleId="{7183195A-5596-41C9-89D2-61E1AE4F276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457" autoAdjust="0"/>
  </p:normalViewPr>
  <p:slideViewPr>
    <p:cSldViewPr snapToGrid="0">
      <p:cViewPr varScale="1">
        <p:scale>
          <a:sx n="58" d="100"/>
          <a:sy n="58" d="100"/>
        </p:scale>
        <p:origin x="152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fbd6ce530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fbd6ce530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Hi everyone, my name is Mahlet Shiferaw and this summer I worked on studying HOMs of GWs with Alan Weinstein and </a:t>
            </a:r>
            <a:r>
              <a:rPr lang="en-US" dirty="0" err="1"/>
              <a:t>Liting</a:t>
            </a:r>
            <a:r>
              <a:rPr lang="en-US" dirty="0"/>
              <a:t> Xiao.</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fbd6ce530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fbd6ce530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we generate a waveform using numerical relativity and obtain</a:t>
            </a:r>
            <a:r>
              <a:rPr lang="en" dirty="0"/>
              <a:t> h plus and h cross, </a:t>
            </a:r>
            <a:r>
              <a:rPr lang="en-US" dirty="0"/>
              <a:t>plotted here in orange and blue. But, we need to take into account the antenna pattern of the detector, which is essentially the angular response of the detector to gravitational waves with a specific polarization, showing how well the detector responds. F is the antenna pattern, and it goes from -1 to 1, as you can see here. Like the emission patterns of the HOMs, some places are null depending on the direction of the waves. So here, strain as a function of time depends on f+, which is for plus polarization, and </a:t>
            </a:r>
            <a:r>
              <a:rPr lang="en-US" dirty="0" err="1"/>
              <a:t>fx</a:t>
            </a:r>
            <a:r>
              <a:rPr lang="en-US" dirty="0"/>
              <a:t> for cross polarization, which are each functions of RA, </a:t>
            </a:r>
            <a:r>
              <a:rPr lang="en-US" dirty="0" err="1"/>
              <a:t>dec</a:t>
            </a:r>
            <a:r>
              <a:rPr lang="en-US" dirty="0"/>
              <a:t>, polarization, and time. Because we ultimately want to compare the waveforms with and without HOMs, we can arbitrarily choose values for these parameters since we’re just doing a relative comparison.</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fbd6ce530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fbd6ce530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r>
              <a:rPr lang="en-US" dirty="0"/>
              <a:t>So now we have the strain for the dominant waveform and the full waveform, and can calculate the overlap integral. This is a value between 0 and 1, which for a certain amplitude spectral density plot, tells us how similar the waveforms are from </a:t>
            </a:r>
            <a:r>
              <a:rPr lang="en-US" dirty="0" err="1"/>
              <a:t>eachother</a:t>
            </a:r>
            <a:r>
              <a:rPr lang="en-US" dirty="0"/>
              <a:t>. A value of 1 means that they are identical and there is no hope of distinguishing HOMs from the dominant mode, while a value of 0 means they have absolutely nothing in common. So we use the LIGO Noise Curve as the ASD, and compute the inner product between h1 and h_2, which are the full and dominant waveforms respectively, and integrates over the PSD; this is essentially like a dot product. Then we think in abstract dimension space and say that </a:t>
            </a:r>
            <a:r>
              <a:rPr lang="en-US" dirty="0" err="1"/>
              <a:t>hhat</a:t>
            </a:r>
            <a:r>
              <a:rPr lang="en-US" dirty="0"/>
              <a:t> is the normalized unit vector of the waveform. So the Overlap integral, written down here, is really taking the inner product of h1 hat and h2 hat.; you can think of it as the angle between the two unit vectors in data space</a:t>
            </a:r>
          </a:p>
          <a:p>
            <a:pPr marL="158750" lvl="0" indent="0" algn="l" rtl="0">
              <a:spcBef>
                <a:spcPts val="0"/>
              </a:spcBef>
              <a:spcAft>
                <a:spcPts val="0"/>
              </a:spcAft>
              <a:buSzPts val="1100"/>
              <a:buNone/>
            </a:pPr>
            <a:endParaRPr lang="en-US" dirty="0"/>
          </a:p>
          <a:p>
            <a:pPr marL="158750" lvl="0" indent="0" algn="l" rtl="0">
              <a:spcBef>
                <a:spcPts val="0"/>
              </a:spcBef>
              <a:spcAft>
                <a:spcPts val="0"/>
              </a:spcAft>
              <a:buSzPts val="1100"/>
              <a:buNone/>
            </a:pPr>
            <a:r>
              <a:rPr lang="en-US" dirty="0"/>
              <a:t>And plotted on the right is a visualization of this in the frequency domain, where the dashed red line is the total noise ASD, and the orange is the dominant mode, the blue is the total sum, and the other </a:t>
            </a:r>
            <a:r>
              <a:rPr lang="en-US" dirty="0" err="1"/>
              <a:t>curvesare</a:t>
            </a:r>
            <a:r>
              <a:rPr lang="en-US" dirty="0"/>
              <a:t> other HOMs. This is just the </a:t>
            </a:r>
            <a:r>
              <a:rPr lang="en-US" dirty="0" err="1"/>
              <a:t>fourier</a:t>
            </a:r>
            <a:r>
              <a:rPr lang="en-US" dirty="0"/>
              <a:t> transform of the time domain plots you saw earlier, and you can see we’ve set the bounds of integration from 10 to 1000 Hz.  So this flat bit here is the </a:t>
            </a:r>
            <a:r>
              <a:rPr lang="en-US" dirty="0" err="1"/>
              <a:t>inspiral</a:t>
            </a:r>
            <a:r>
              <a:rPr lang="en-US" dirty="0"/>
              <a:t>, then comes the merger, which is like a Lorentzian resonance frequency curve, and then there’s the peak and ringdown. Over here is just numerical noise associated with the </a:t>
            </a:r>
            <a:r>
              <a:rPr lang="en-US" dirty="0" err="1"/>
              <a:t>fourier</a:t>
            </a:r>
            <a:r>
              <a:rPr lang="en-US" dirty="0"/>
              <a:t> transform of a discontinuous, abruptly starting wavefunction, known as Gibbs noise. I used a tapering function to mitigate this effect, but there is still work to be done, clearly. </a:t>
            </a:r>
          </a:p>
          <a:p>
            <a:pPr marL="158750" lvl="0" indent="0" algn="l" rtl="0">
              <a:spcBef>
                <a:spcPts val="0"/>
              </a:spcBef>
              <a:spcAft>
                <a:spcPts val="0"/>
              </a:spcAft>
              <a:buSzPts val="1100"/>
              <a:buNone/>
            </a:pPr>
            <a:endParaRPr lang="en-US" dirty="0"/>
          </a:p>
          <a:p>
            <a:pPr marL="158750" lvl="0" indent="0" algn="l" rtl="0">
              <a:spcBef>
                <a:spcPts val="0"/>
              </a:spcBef>
              <a:spcAft>
                <a:spcPts val="0"/>
              </a:spcAft>
              <a:buSzPts val="1100"/>
              <a:buNone/>
            </a:pPr>
            <a:r>
              <a:rPr lang="en" dirty="0"/>
              <a:t>65,000 parameter space- you’ll see the effect of HOms in the sum</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fbd6ce530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fbd6ce530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Now, the overlap integral is normalized such that it does not take into account the distance to the source, which scales inversely with the SNR; the strength of the signal has been normalized away. This means that the o</a:t>
            </a:r>
            <a:r>
              <a:rPr lang="en" dirty="0"/>
              <a:t>verlap integral is theoretical, </a:t>
            </a:r>
            <a:r>
              <a:rPr lang="en-US" dirty="0"/>
              <a:t>while</a:t>
            </a:r>
            <a:r>
              <a:rPr lang="en" dirty="0"/>
              <a:t> SNR takes into account distance and therefore detectability. </a:t>
            </a:r>
            <a:r>
              <a:rPr lang="en-US" dirty="0"/>
              <a:t>We define this detectability threshold as a difference in SNR between using a template with and without HOMs of at least 1. So in order to get the full picture, we want to calculate the maximum luminosity distance at which this inequality is true. So SNR 1 is the template with HOMs, and SNR2 is using just </a:t>
            </a:r>
            <a:r>
              <a:rPr lang="en-US" dirty="0" err="1"/>
              <a:t>thedominant</a:t>
            </a:r>
            <a:r>
              <a:rPr lang="en-US" dirty="0"/>
              <a:t> mode. So SNR 1 is the inner product of the signal with the unit vector of full waveform, and SNR2 is the inner product of the signal with the unit vector of the dominant mode. And of course, the signal is equivalent to h1, the full waveform. </a:t>
            </a:r>
          </a:p>
          <a:p>
            <a:pPr marL="0" lvl="0" indent="0" algn="l" rtl="0">
              <a:spcBef>
                <a:spcPts val="0"/>
              </a:spcBef>
              <a:spcAft>
                <a:spcPts val="0"/>
              </a:spcAft>
              <a:buNone/>
            </a:pPr>
            <a:endParaRPr lang="en-US" dirty="0"/>
          </a:p>
          <a:p>
            <a:pPr marL="0" lvl="0" indent="0" algn="l" rtl="0">
              <a:spcBef>
                <a:spcPts val="0"/>
              </a:spcBef>
              <a:spcAft>
                <a:spcPts val="0"/>
              </a:spcAft>
              <a:buNone/>
            </a:pPr>
            <a:r>
              <a:rPr lang="en" dirty="0"/>
              <a:t>Now we get to ask this question bc we have new research (waveforms with HOMs)</a:t>
            </a:r>
            <a:r>
              <a:rPr lang="en-US" dirty="0"/>
              <a:t> </a:t>
            </a:r>
          </a:p>
          <a:p>
            <a:pPr marL="0" lvl="0" indent="0" algn="l" rtl="0">
              <a:spcBef>
                <a:spcPts val="0"/>
              </a:spcBef>
              <a:spcAft>
                <a:spcPts val="0"/>
              </a:spcAft>
              <a:buNone/>
            </a:pPr>
            <a:r>
              <a:rPr lang="en" dirty="0"/>
              <a:t>SNR is at fixed distance of 1 Mpc so d is units of 1 Mpc</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fbd6ce530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fbd6ce530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r>
              <a:rPr lang="en-US" dirty="0"/>
              <a:t>So, here are our results! Here we’ve looped over 2500 different numerical relativity waveforms, varying inclination angle and total mass, while keeping distance, spin, phi, and the mass ratio constant. Looking at the left plot for the overlap integral, we see that the darker areas are where the overlap integral is smallest, meaning we are more likely to be able to distinguish HOMs. We see this happens at about an </a:t>
            </a:r>
            <a:r>
              <a:rPr lang="en-US" dirty="0" err="1"/>
              <a:t>incination</a:t>
            </a:r>
            <a:r>
              <a:rPr lang="en-US" dirty="0"/>
              <a:t> angle of pi/2. on the right hand side, we’ve plotted the luminosity distance. And this time, we’re looking for the brighter spots, which means that at a larger distance away, we are still able to distinguish HOMs because we maintain that threshold delta SNR of 1. And we see that happens also for high masses, and for about pi/2 inclination. </a:t>
            </a:r>
          </a:p>
          <a:p>
            <a:pPr marL="158750" lvl="0" indent="0" algn="l" rtl="0">
              <a:spcBef>
                <a:spcPts val="0"/>
              </a:spcBef>
              <a:spcAft>
                <a:spcPts val="0"/>
              </a:spcAft>
              <a:buSzPts val="1100"/>
              <a:buNone/>
            </a:pPr>
            <a:endParaRPr lang="en-US" dirty="0"/>
          </a:p>
          <a:p>
            <a:pPr marL="158750" lvl="0" indent="0" algn="l" rtl="0">
              <a:spcBef>
                <a:spcPts val="0"/>
              </a:spcBef>
              <a:spcAft>
                <a:spcPts val="0"/>
              </a:spcAft>
              <a:buSzPts val="1100"/>
              <a:buNone/>
            </a:pPr>
            <a:r>
              <a:rPr lang="en" dirty="0"/>
              <a:t>We were expecting plots to be smoother and symmetric. Not sure why,under investigation</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fbd6ce530_0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fbd6ce530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r>
              <a:rPr lang="en" dirty="0"/>
              <a:t>Repeating this for a higher mass ratio, </a:t>
            </a:r>
            <a:r>
              <a:rPr lang="en-US" dirty="0"/>
              <a:t>so before it was an equal mass system and now it is a mass ratio of three, we see that the inclination angle is still optimal at pi/2 for the overlap integral, but the opposite is true for the luminosity distance. And we think this is true because changing the mass ratio changes the mix HOMs that are emitted, thus altering the dependence of the viewing angle. So essentially, we are getting some nulls based on the inclination angle.</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fbd6ce530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fbd6ce530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dirty="0"/>
              <a:t>Now in this plot, we are varying mass ratio and spin, and instead fixing total mass and inclination angle. And  we find that for both the overlap integral and the luminosity distance, we want a high mass ratio and a high positive spin, rather than negative. It’s important to remember that this is just a slice of data at this mass, </a:t>
            </a:r>
            <a:r>
              <a:rPr lang="en-US" dirty="0" err="1"/>
              <a:t>inclinaton</a:t>
            </a:r>
            <a:r>
              <a:rPr lang="en-US" dirty="0"/>
              <a:t> angle, </a:t>
            </a:r>
            <a:r>
              <a:rPr lang="en-US" dirty="0" err="1"/>
              <a:t>etc</a:t>
            </a:r>
            <a:r>
              <a:rPr lang="en-US" dirty="0"/>
              <a:t>, so this is simply a way that we </a:t>
            </a:r>
            <a:r>
              <a:rPr lang="en-US" dirty="0" err="1"/>
              <a:t>canreduce</a:t>
            </a:r>
            <a:r>
              <a:rPr lang="en-US" dirty="0"/>
              <a:t> the high dimensional parameter space and draw conclusions off of that.</a:t>
            </a:r>
            <a:endParaRPr lang="e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5fbd6ce530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5fbd6ce530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Lastly, here we vary total mass and mas</a:t>
            </a:r>
            <a:r>
              <a:rPr lang="en-US" dirty="0"/>
              <a:t>s ratio, and fix chi1 and the inclination angle. This reiterates what we found earlier, namely that the overlap integral is minimized for large masses and mass ratios, while the luminosity distance is maximized for these same values.</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fbd6ce530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fbd6ce530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r>
              <a:rPr lang="en-US" dirty="0"/>
              <a:t>So to summarize, we find that we want the total mass and mass ratio to be as high as possible, and the aligned spin component of the larger BH to be as high and positive as possible. We find that the dependence on inclination angle is nontrivial, and varies depending on which HOMs are most dominant at a certain mass ratio.</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0cd0f19a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0cd0f19a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r>
              <a:rPr lang="en-US" dirty="0"/>
              <a:t>But, these results immediately beg further questions for the future. Namely, when do the overlap integral and luminosity distance begin to decrease for extremely high mass systems? We know this has to happen eventually, because as the mass increases, the starting frequency decreases, and eventually the waveform will fall off the noise curve and the signal will be undetectable, as you can see from this plot. So we know this should happen, but it is a matter of determining at exactly which point quantitatively.</a:t>
            </a:r>
            <a:r>
              <a:rPr lang="en" dirty="0"/>
              <a:t> </a:t>
            </a:r>
          </a:p>
          <a:p>
            <a:pPr marL="158750" lvl="0" indent="0" algn="l" rtl="0">
              <a:spcBef>
                <a:spcPts val="0"/>
              </a:spcBef>
              <a:spcAft>
                <a:spcPts val="0"/>
              </a:spcAft>
              <a:buSzPts val="1100"/>
              <a:buNone/>
            </a:pPr>
            <a:endParaRPr lang="en" dirty="0"/>
          </a:p>
          <a:p>
            <a:pPr marL="158750" lvl="0" indent="0" algn="l" rtl="0">
              <a:spcBef>
                <a:spcPts val="0"/>
              </a:spcBef>
              <a:spcAft>
                <a:spcPts val="0"/>
              </a:spcAft>
              <a:buSzPts val="1100"/>
              <a:buNone/>
            </a:pPr>
            <a:r>
              <a:rPr lang="en" dirty="0"/>
              <a:t>Second, we would like to know how prece</a:t>
            </a:r>
            <a:r>
              <a:rPr lang="en-US" dirty="0" err="1"/>
              <a:t>ssing</a:t>
            </a:r>
            <a:r>
              <a:rPr lang="en-US" dirty="0"/>
              <a:t> systems with non-aligned spin behave. As I mentioned earlier, in order to reduce parameter space we fixed chi2z and only looked at aligned spin, non-</a:t>
            </a:r>
            <a:r>
              <a:rPr lang="en-US" dirty="0" err="1"/>
              <a:t>precessing</a:t>
            </a:r>
            <a:r>
              <a:rPr lang="en-US" dirty="0"/>
              <a:t> systems. So we have no idea how our results would change if we added that dimension. Second, w</a:t>
            </a:r>
            <a:r>
              <a:rPr lang="en" dirty="0"/>
              <a:t>e need to study and understand better inclination angle dependence, </a:t>
            </a:r>
            <a:r>
              <a:rPr lang="en-US" dirty="0"/>
              <a:t>because from this study it seems that it has a nontrivial dependence on the mass ratio, for example. Lastly, this was a fairly quick study that aimed to reduce parameter space as much as possible. We would like to conduct a</a:t>
            </a:r>
            <a:r>
              <a:rPr lang="en" dirty="0"/>
              <a:t> more detailed study </a:t>
            </a:r>
            <a:r>
              <a:rPr lang="en-US" dirty="0"/>
              <a:t>using </a:t>
            </a:r>
            <a:r>
              <a:rPr lang="en" dirty="0"/>
              <a:t>full bayesian model selection analysis to identify the presence of HOMs.</a:t>
            </a:r>
          </a:p>
          <a:p>
            <a:pPr marL="158750" lvl="0" indent="0" algn="l" rtl="0">
              <a:spcBef>
                <a:spcPts val="0"/>
              </a:spcBef>
              <a:spcAft>
                <a:spcPts val="0"/>
              </a:spcAft>
              <a:buSzPts val="1100"/>
              <a:buNone/>
            </a:pPr>
            <a:endParaRPr dirty="0"/>
          </a:p>
          <a:p>
            <a:pPr marL="457200" lvl="0" indent="-298450" algn="l" rtl="0">
              <a:spcBef>
                <a:spcPts val="0"/>
              </a:spcBef>
              <a:spcAft>
                <a:spcPts val="0"/>
              </a:spcAft>
              <a:buSzPts val="1100"/>
              <a:buChar char="-"/>
            </a:pPr>
            <a:r>
              <a:rPr lang="en" dirty="0"/>
              <a:t>Bayesian inference: model selection (fwf and rwf) and parameter estimation (15 parameters, posterior distribution)</a:t>
            </a:r>
            <a:endParaRPr dirty="0"/>
          </a:p>
          <a:p>
            <a:pPr marL="914400" lvl="1" indent="-298450" algn="l" rtl="0">
              <a:spcBef>
                <a:spcPts val="0"/>
              </a:spcBef>
              <a:spcAft>
                <a:spcPts val="0"/>
              </a:spcAft>
              <a:buSzPts val="1100"/>
              <a:buChar char="-"/>
            </a:pPr>
            <a:r>
              <a:rPr lang="en" dirty="0"/>
              <a:t>Calculate bayesian odds ratio for fwf and rwf (model vs model 2) → whichever is bigger</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0cfd34a0c_0_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60cfd34a0c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fbd1e6c4c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fbd1e6c4c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r>
              <a:rPr lang="en-US" dirty="0"/>
              <a:t>So what are higher order modes? They are different </a:t>
            </a:r>
            <a:r>
              <a:rPr lang="en-US" dirty="0" err="1"/>
              <a:t>l,m’s</a:t>
            </a:r>
            <a:r>
              <a:rPr lang="en-US" dirty="0"/>
              <a:t> from spherical harmonics, and for gravitational waves the dominant mode is the (2,2) mode, which you can see clearly from the amplitude, as it is many orders of magnitude higher than the other (</a:t>
            </a:r>
            <a:r>
              <a:rPr lang="en-US" dirty="0" err="1"/>
              <a:t>l,m</a:t>
            </a:r>
            <a:r>
              <a:rPr lang="en-US" dirty="0"/>
              <a:t>) modes. So clearly, HOMs can be very hard to detect, if I plotted them with the same normalization you wouldn’t even be able to see some of the HOMs.</a:t>
            </a:r>
          </a:p>
          <a:p>
            <a:pPr marL="158750" lvl="0" indent="0" algn="l" rtl="0">
              <a:spcBef>
                <a:spcPts val="0"/>
              </a:spcBef>
              <a:spcAft>
                <a:spcPts val="0"/>
              </a:spcAft>
              <a:buSzPts val="1100"/>
              <a:buNone/>
            </a:pPr>
            <a:endParaRPr lang="en-US" dirty="0"/>
          </a:p>
          <a:p>
            <a:pPr marL="158750" lvl="0" indent="0" algn="l" rtl="0">
              <a:spcBef>
                <a:spcPts val="0"/>
              </a:spcBef>
              <a:spcAft>
                <a:spcPts val="0"/>
              </a:spcAft>
              <a:buSzPts val="1100"/>
              <a:buNone/>
            </a:pPr>
            <a:r>
              <a:rPr lang="en-US" dirty="0"/>
              <a:t>So here I’ve plotted the strain in the time domain, so you have the </a:t>
            </a:r>
            <a:r>
              <a:rPr lang="en-US" dirty="0" err="1"/>
              <a:t>inspiral</a:t>
            </a:r>
            <a:r>
              <a:rPr lang="en-US" dirty="0"/>
              <a:t>, the merger, and finally the ringdown. I’ll show a plot that makes this clearer, but you can see even with these plots that each mode has its own frequency. And remember, f</a:t>
            </a:r>
            <a:r>
              <a:rPr lang="en" dirty="0"/>
              <a:t>or each l,m there’s also</a:t>
            </a:r>
            <a:r>
              <a:rPr lang="en-US" dirty="0"/>
              <a:t> these</a:t>
            </a:r>
            <a:r>
              <a:rPr lang="en" dirty="0"/>
              <a:t> harmonic overtones, </a:t>
            </a:r>
            <a:r>
              <a:rPr lang="en-US" dirty="0"/>
              <a:t>pictured on the right, where you have a fundamental mode, and then a first, second, third harmonic overtone, and so on. These harmonic overtones are also included in a GW waveform.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fbd6ce530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5fbd6ce530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r>
              <a:rPr lang="en-US" dirty="0"/>
              <a:t>Alright, that’s it. I want to thank the following individuals and groups for helping me throughout the summer. Thank you, and I’ll take any questions.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fbd6ce530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fbd6ce530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So here is a nice way to visualize the different frequencies for these higher order modes. Here I’ve plotted instantaneous frequency for different modes, including the dominant (2,2) mode. It’s easy to see that the frequencies of different HOMs are multiples of each other, and in fact they are multiples depending on the m in (</a:t>
            </a:r>
            <a:r>
              <a:rPr lang="en-US" dirty="0" err="1"/>
              <a:t>l,m</a:t>
            </a:r>
            <a:r>
              <a:rPr lang="en-US" dirty="0"/>
              <a:t>). Which means for example the (4,4) mode is twice the frequency of the dominant mode, and (3,2) has the same frequency. You should note that HOMs can also be at lower frequencies than the dominant mode, for example with the (2,1) and the (2,0), which doesn’t oscillate at all. And in fact none of the m=0 modes oscillate until the very end of </a:t>
            </a:r>
            <a:r>
              <a:rPr lang="en-US" dirty="0" err="1"/>
              <a:t>inspiral</a:t>
            </a:r>
            <a:r>
              <a:rPr lang="en-US" dirty="0"/>
              <a:t>, when they begin to merge and the orbit becomes non-circular.. This end of </a:t>
            </a:r>
            <a:r>
              <a:rPr lang="en-US" dirty="0" err="1"/>
              <a:t>inspiral</a:t>
            </a:r>
            <a:r>
              <a:rPr lang="en-US" dirty="0"/>
              <a:t>, beginning of merger is where HOMs truly emerge, because the system is as non-quadrupolar as possible. In the absence of </a:t>
            </a:r>
            <a:r>
              <a:rPr lang="en-US" dirty="0" err="1"/>
              <a:t>inspiral</a:t>
            </a:r>
            <a:r>
              <a:rPr lang="en-US" dirty="0"/>
              <a:t>, there is radiation but it’s at one frequency. The merger is what is making the HOMs because it departs from circular motion. During </a:t>
            </a:r>
            <a:r>
              <a:rPr lang="en-US" dirty="0" err="1"/>
              <a:t>inspiral</a:t>
            </a:r>
            <a:r>
              <a:rPr lang="en-US" dirty="0"/>
              <a:t> it is </a:t>
            </a:r>
            <a:r>
              <a:rPr lang="en-US" dirty="0" err="1"/>
              <a:t>quasicircular</a:t>
            </a:r>
            <a:r>
              <a:rPr lang="en-US" dirty="0"/>
              <a:t>. By merger it’s completely departed from circular  motion so there’s a lot of non quadrupolar motion. Circular orbit has ended and the BBHs are moving in towards </a:t>
            </a:r>
            <a:r>
              <a:rPr lang="en-US" dirty="0" err="1"/>
              <a:t>eachother</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fbd6ce53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fbd6ce53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r>
              <a:rPr lang="en" dirty="0"/>
              <a:t>So here is another </a:t>
            </a:r>
            <a:r>
              <a:rPr lang="en-US" dirty="0"/>
              <a:t>way to think about HOMs. These are the emission patterns of different modes in spherical harmonics, which you might remember from a quantum mechanics course. In the top right is the dominant mode, and the way you read these plots is wherever there is white, that is a null mode. Meaning at that specific viewing angle, an observer will not be able to see any HOMs. So here is the orbital plane, and this is theta=pi, face on, and theta=pi/2, edge on.</a:t>
            </a:r>
          </a:p>
          <a:p>
            <a:pPr marL="158750" lvl="0" indent="0" algn="l" rtl="0">
              <a:spcBef>
                <a:spcPts val="0"/>
              </a:spcBef>
              <a:spcAft>
                <a:spcPts val="0"/>
              </a:spcAft>
              <a:buSzPts val="1100"/>
              <a:buNone/>
            </a:pPr>
            <a:endParaRPr lang="en-US" dirty="0"/>
          </a:p>
          <a:p>
            <a:pPr marL="158750" lvl="0" indent="0" algn="l" rtl="0">
              <a:spcBef>
                <a:spcPts val="0"/>
              </a:spcBef>
              <a:spcAft>
                <a:spcPts val="0"/>
              </a:spcAft>
              <a:buSzPts val="1100"/>
              <a:buNone/>
            </a:pPr>
            <a:r>
              <a:rPr lang="en-US" dirty="0"/>
              <a:t>Now, the emission patterns for HOMs of GWs are a little more complicated. The equation at the top helps give a little more insight. This is the strain of a GW as a function of radius, time, inclination angle, and azimuthal angle. So it falls off as 1/r, and is summed for all (</a:t>
            </a:r>
            <a:r>
              <a:rPr lang="en-US" dirty="0" err="1"/>
              <a:t>l,m</a:t>
            </a:r>
            <a:r>
              <a:rPr lang="en-US" dirty="0"/>
              <a:t>) modes. And here is the portion which gives you the GW modes, produced using numerical relativity, and tells you that the (2,2) mode is the dominant mode, is the strongest or loudest component. And here is </a:t>
            </a:r>
            <a:r>
              <a:rPr lang="en-US" dirty="0" err="1"/>
              <a:t>Yl,m</a:t>
            </a:r>
            <a:r>
              <a:rPr lang="en-US" dirty="0"/>
              <a:t>, but spin-weighted. So in contrast to the hydrogen atom, for example, the spin weight is -2, rather than 0, which is what’s plotted here. So I hope from these first initial slides you have a little more intuition and understanding of these HOMs. They come from spin-weighted spherical harmonics, and the dominant mode for gravitational waves is the (2,2) mode because it is quadrupolar. And the strength of the strain depends on the observer’s position, or alternatively the location of the merger in the sky.</a:t>
            </a:r>
            <a:endParaRPr lang="en" dirty="0"/>
          </a:p>
          <a:p>
            <a:pPr marL="457200" lvl="0" indent="-298450" algn="l" rtl="0">
              <a:spcBef>
                <a:spcPts val="0"/>
              </a:spcBef>
              <a:spcAft>
                <a:spcPts val="0"/>
              </a:spcAft>
              <a:buSzPts val="1100"/>
              <a:buChar char="-"/>
            </a:pPr>
            <a:endParaRPr lang="en" dirty="0"/>
          </a:p>
          <a:p>
            <a:pPr marL="457200" lvl="0" indent="-298450" algn="l" rtl="0">
              <a:spcBef>
                <a:spcPts val="0"/>
              </a:spcBef>
              <a:spcAft>
                <a:spcPts val="0"/>
              </a:spcAft>
              <a:buSzPts val="1100"/>
              <a:buChar char="-"/>
            </a:pPr>
            <a:r>
              <a:rPr lang="en" dirty="0"/>
              <a:t>Tensor gravitational waves </a:t>
            </a:r>
            <a:endParaRPr dirty="0"/>
          </a:p>
          <a:p>
            <a:pPr marL="457200" lvl="0" indent="-298450" algn="l" rtl="0">
              <a:spcBef>
                <a:spcPts val="0"/>
              </a:spcBef>
              <a:spcAft>
                <a:spcPts val="0"/>
              </a:spcAft>
              <a:buSzPts val="1100"/>
              <a:buChar char="-"/>
            </a:pPr>
            <a:r>
              <a:rPr lang="en" dirty="0"/>
              <a:t>Mention that I’m ignoring phi and only looking at theta inclination angle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Observer </a:t>
            </a:r>
            <a:r>
              <a:rPr lang="en" dirty="0"/>
              <a:t>sees it at inclination angle but there’s also phi dependence. But we’re only going to focus on inlination angle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fbd6ce5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fbd6ce5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now we have a little more intuition for HOMs. Why do we care about them at all? As many of us know, in detecting a gravitational wave, data is optimally searched using a technique called matched filtering, for a waveform model in a template bank. If the data matches one of these models, a detection is declared. But, the waveforms used in these template banks are restricted to just the dominant mode, and don’t include the sum of all modes, as written in the equation earlier.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There are practical reasons for this, namely that we don’t know where the merger is in the sky before we detect it. Remember, template banks are predetermined points in parameter space, for example mass ratio and total mass. So, we would have to include as an extra parameter, inclination and azimuthal angle, making a high dimensional problem even more complicated. This would expand parameter space by maybe 3 orders of magnitude, making matched filtering an extremely computationally intensive process, especially given the fact that we would be searching through, say 6 months worth of data for 2 seconds of signal. To keep up with the data as it comes in, it’s better not to include overly complicated waveforms in matched filtering.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Now, I will say we</a:t>
            </a:r>
            <a:r>
              <a:rPr lang="en" dirty="0"/>
              <a:t>’re </a:t>
            </a:r>
            <a:r>
              <a:rPr lang="en-US" dirty="0"/>
              <a:t>still</a:t>
            </a:r>
            <a:r>
              <a:rPr lang="en" dirty="0"/>
              <a:t> not using </a:t>
            </a:r>
            <a:r>
              <a:rPr lang="en-US" dirty="0"/>
              <a:t>waveforms with HOMs</a:t>
            </a:r>
            <a:r>
              <a:rPr lang="en" dirty="0"/>
              <a:t> in the search pipeline, but </a:t>
            </a:r>
            <a:r>
              <a:rPr lang="en-US" dirty="0"/>
              <a:t>within the last year </a:t>
            </a:r>
            <a:r>
              <a:rPr lang="en" dirty="0"/>
              <a:t>we’</a:t>
            </a:r>
            <a:r>
              <a:rPr lang="en-US" dirty="0" err="1"/>
              <a:t>ve</a:t>
            </a:r>
            <a:r>
              <a:rPr lang="en-US" dirty="0"/>
              <a:t> started</a:t>
            </a:r>
            <a:r>
              <a:rPr lang="en" dirty="0"/>
              <a:t> to use them in parameter estimation, </a:t>
            </a:r>
            <a:r>
              <a:rPr lang="en-US" dirty="0"/>
              <a:t>which is a much more feasible endeavor when we’re only dealing with 2 seconds of data. </a:t>
            </a:r>
          </a:p>
          <a:p>
            <a:pPr marL="0" lvl="0" indent="0" algn="l" rtl="0">
              <a:spcBef>
                <a:spcPts val="0"/>
              </a:spcBef>
              <a:spcAft>
                <a:spcPts val="0"/>
              </a:spcAft>
              <a:buNone/>
            </a:pPr>
            <a:endParaRPr lang="en-US" dirty="0"/>
          </a:p>
          <a:p>
            <a:pPr marL="0" lvl="0" indent="0" algn="l" rtl="0">
              <a:spcBef>
                <a:spcPts val="0"/>
              </a:spcBef>
              <a:spcAft>
                <a:spcPts val="0"/>
              </a:spcAft>
              <a:buNone/>
            </a:pPr>
            <a:r>
              <a:rPr lang="en" dirty="0"/>
              <a:t>Vs parameter estimation is random walk in parameter space that returns point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fbd6ce530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fbd6ce530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r>
              <a:rPr lang="en-US" dirty="0"/>
              <a:t>So, we believe that including HOMs in matched filtering, barring the practical complications, would have many scientific benefits. First, it would make the parameter estimation process more precise, giving us a better understanding of GW sources. Second, it would naturally increase the similarities between the data and the template, thus boosting LIGO’s detection confidence during matched filtering. And finally, and most importantly, this would act as a </a:t>
            </a:r>
            <a:r>
              <a:rPr lang="en-US" dirty="0" err="1"/>
              <a:t>poweruful</a:t>
            </a:r>
            <a:r>
              <a:rPr lang="en-US" dirty="0"/>
              <a:t> new test of GR in the strong-field, highly dynamical regime. This is because we</a:t>
            </a:r>
            <a:r>
              <a:rPr lang="en" dirty="0"/>
              <a:t> have not yet found signif</a:t>
            </a:r>
            <a:r>
              <a:rPr lang="en-US" dirty="0" err="1"/>
              <a:t>i</a:t>
            </a:r>
            <a:r>
              <a:rPr lang="en" dirty="0"/>
              <a:t>cant evidence for HOMs or harmonics of dominant mod</a:t>
            </a:r>
            <a:r>
              <a:rPr lang="en-US" dirty="0"/>
              <a:t>e, so when this finally does happen, this would be very interesting for theory.</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0cfd34a0c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0cfd34a0c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this leads me to my research question for this summer: given that HOMs are so difficult to detect, since they are much weaker than the dominant mode, and depend on where they are in the sky, among many other factors, what range of parameters for a source BBH merger optimizes the likelihood that LIGO can detect the presence of these HOMs.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60cfd34a0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60cfd34a0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r>
              <a:rPr lang="en-US" dirty="0"/>
              <a:t>And there are four parameters we are looking at in particular: total mass, which is just m1+m2. Mass ratio, which we define as M1/M2. The aligned spin component of the larger mass, which we define as M1, so chi_1z, which you can see in this plot here. These are the two black holes, this is the orbital plane, and here are the spins of each black hole. The aligned spin component is the portion of the spin that is parallel to the orbital angular momentum L. And in this image, the BBH system is </a:t>
            </a:r>
            <a:r>
              <a:rPr lang="en-US" dirty="0" err="1"/>
              <a:t>precessing</a:t>
            </a:r>
            <a:r>
              <a:rPr lang="en-US" dirty="0"/>
              <a:t> about the total angular momentum, J. But for our purposes, in order to reduce the parameter space to just four dimensions, we are ignoring precession and only looking at systems with aligned spin.</a:t>
            </a:r>
            <a:r>
              <a:rPr lang="en" dirty="0"/>
              <a:t> </a:t>
            </a:r>
            <a:r>
              <a:rPr lang="en-US" dirty="0"/>
              <a:t>Which means we’re only varying chi1z and setting chi2z to 0.</a:t>
            </a:r>
            <a:endParaRPr lang="en" dirty="0"/>
          </a:p>
          <a:p>
            <a:pPr marL="158750" lvl="0" indent="0" algn="l" rtl="0">
              <a:spcBef>
                <a:spcPts val="0"/>
              </a:spcBef>
              <a:spcAft>
                <a:spcPts val="0"/>
              </a:spcAft>
              <a:buSzPts val="1100"/>
              <a:buNone/>
            </a:pPr>
            <a:endParaRPr lang="en" dirty="0"/>
          </a:p>
          <a:p>
            <a:pPr marL="158750" lvl="0" indent="0" algn="l" rtl="0">
              <a:spcBef>
                <a:spcPts val="0"/>
              </a:spcBef>
              <a:spcAft>
                <a:spcPts val="0"/>
              </a:spcAft>
              <a:buSzPts val="1100"/>
              <a:buNone/>
            </a:pPr>
            <a:r>
              <a:rPr lang="en" dirty="0"/>
              <a:t>And the last parameter is the inclination angle, theta, </a:t>
            </a:r>
            <a:r>
              <a:rPr lang="en-US" dirty="0"/>
              <a:t>which is simply the polar angle with respect to the orbital angular momentum of the observer. As we saw from the emission patterns that I showed earlier, there is also a phi dependence, on the azimuthal angle, but for the same reason of reducing parameter space, we are ignoring it and holding it to 0, which by design is an angle at which all the HOMs exist.</a:t>
            </a:r>
          </a:p>
          <a:p>
            <a:pPr marL="158750" lvl="0" indent="0" algn="l" rtl="0">
              <a:spcBef>
                <a:spcPts val="0"/>
              </a:spcBef>
              <a:spcAft>
                <a:spcPts val="0"/>
              </a:spcAft>
              <a:buSzPts val="1100"/>
              <a:buNone/>
            </a:pPr>
            <a:endParaRPr lang="en-US" dirty="0"/>
          </a:p>
          <a:p>
            <a:pPr marL="158750" lvl="0" indent="0" algn="l" rtl="0">
              <a:spcBef>
                <a:spcPts val="0"/>
              </a:spcBef>
              <a:spcAft>
                <a:spcPts val="0"/>
              </a:spcAft>
              <a:buSzPts val="1100"/>
              <a:buNone/>
            </a:pPr>
            <a:r>
              <a:rPr lang="en" dirty="0"/>
              <a:t>Theta is quasi constant due to graviational radiation</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fbd6ce53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fbd6ce53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I am going to outline quickly the broad steps I took to begin answering this question, and I will go more in depth in the following slides. So first, we needed to generate a waveform using numerical relativity. Then, we calculated the observed strain according to the Hanford detector’s antenna pattern. And with this, we can begin addressing the research question by computing the overlap integral between the full waveform with HOMs and the dominant mode waveform, according to LIGO’s total noise curve. And the last calculation is for the maximum luminosity distance at which the change in SNR is at least1, which we are making our detection threshold.</a:t>
            </a:r>
          </a:p>
          <a:p>
            <a:pPr marL="0" lvl="0" indent="0" algn="l" rtl="0">
              <a:spcBef>
                <a:spcPts val="0"/>
              </a:spcBef>
              <a:spcAft>
                <a:spcPts val="0"/>
              </a:spcAft>
              <a:buNone/>
            </a:pPr>
            <a:endParaRPr dirty="0"/>
          </a:p>
          <a:p>
            <a:pPr marL="457200" lvl="0" indent="-298450" algn="l" rtl="0">
              <a:spcBef>
                <a:spcPts val="0"/>
              </a:spcBef>
              <a:spcAft>
                <a:spcPts val="0"/>
              </a:spcAft>
              <a:buSzPts val="1100"/>
              <a:buChar char="-"/>
            </a:pPr>
            <a:r>
              <a:rPr lang="en" dirty="0"/>
              <a:t>If overlap&lt;1 we have potential to detect presence of HOMs. =1 means no </a:t>
            </a:r>
            <a:r>
              <a:rPr lang="en-US" dirty="0"/>
              <a:t>hope</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rtl="0">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rtl="0">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rtl="0">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rtl="0">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rtl="0">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rtl="0">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rtl="0">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rtl="0">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6000"/>
              <a:buNone/>
              <a:defRPr sz="16000">
                <a:solidFill>
                  <a:schemeClr val="lt2"/>
                </a:solidFill>
              </a:defRPr>
            </a:lvl1pPr>
            <a:lvl2pPr lvl="1" algn="ctr" rtl="0">
              <a:spcBef>
                <a:spcPts val="0"/>
              </a:spcBef>
              <a:spcAft>
                <a:spcPts val="0"/>
              </a:spcAft>
              <a:buClr>
                <a:schemeClr val="lt2"/>
              </a:buClr>
              <a:buSzPts val="16000"/>
              <a:buNone/>
              <a:defRPr sz="16000">
                <a:solidFill>
                  <a:schemeClr val="lt2"/>
                </a:solidFill>
              </a:defRPr>
            </a:lvl2pPr>
            <a:lvl3pPr lvl="2" algn="ctr" rtl="0">
              <a:spcBef>
                <a:spcPts val="0"/>
              </a:spcBef>
              <a:spcAft>
                <a:spcPts val="0"/>
              </a:spcAft>
              <a:buClr>
                <a:schemeClr val="lt2"/>
              </a:buClr>
              <a:buSzPts val="16000"/>
              <a:buNone/>
              <a:defRPr sz="16000">
                <a:solidFill>
                  <a:schemeClr val="lt2"/>
                </a:solidFill>
              </a:defRPr>
            </a:lvl3pPr>
            <a:lvl4pPr lvl="3" algn="ctr" rtl="0">
              <a:spcBef>
                <a:spcPts val="0"/>
              </a:spcBef>
              <a:spcAft>
                <a:spcPts val="0"/>
              </a:spcAft>
              <a:buClr>
                <a:schemeClr val="lt2"/>
              </a:buClr>
              <a:buSzPts val="16000"/>
              <a:buNone/>
              <a:defRPr sz="16000">
                <a:solidFill>
                  <a:schemeClr val="lt2"/>
                </a:solidFill>
              </a:defRPr>
            </a:lvl4pPr>
            <a:lvl5pPr lvl="4" algn="ctr" rtl="0">
              <a:spcBef>
                <a:spcPts val="0"/>
              </a:spcBef>
              <a:spcAft>
                <a:spcPts val="0"/>
              </a:spcAft>
              <a:buClr>
                <a:schemeClr val="lt2"/>
              </a:buClr>
              <a:buSzPts val="16000"/>
              <a:buNone/>
              <a:defRPr sz="16000">
                <a:solidFill>
                  <a:schemeClr val="lt2"/>
                </a:solidFill>
              </a:defRPr>
            </a:lvl5pPr>
            <a:lvl6pPr lvl="5" algn="ctr" rtl="0">
              <a:spcBef>
                <a:spcPts val="0"/>
              </a:spcBef>
              <a:spcAft>
                <a:spcPts val="0"/>
              </a:spcAft>
              <a:buClr>
                <a:schemeClr val="lt2"/>
              </a:buClr>
              <a:buSzPts val="16000"/>
              <a:buNone/>
              <a:defRPr sz="16000">
                <a:solidFill>
                  <a:schemeClr val="lt2"/>
                </a:solidFill>
              </a:defRPr>
            </a:lvl6pPr>
            <a:lvl7pPr lvl="6" algn="ctr" rtl="0">
              <a:spcBef>
                <a:spcPts val="0"/>
              </a:spcBef>
              <a:spcAft>
                <a:spcPts val="0"/>
              </a:spcAft>
              <a:buClr>
                <a:schemeClr val="lt2"/>
              </a:buClr>
              <a:buSzPts val="16000"/>
              <a:buNone/>
              <a:defRPr sz="16000">
                <a:solidFill>
                  <a:schemeClr val="lt2"/>
                </a:solidFill>
              </a:defRPr>
            </a:lvl7pPr>
            <a:lvl8pPr lvl="7" algn="ctr" rtl="0">
              <a:spcBef>
                <a:spcPts val="0"/>
              </a:spcBef>
              <a:spcAft>
                <a:spcPts val="0"/>
              </a:spcAft>
              <a:buClr>
                <a:schemeClr val="lt2"/>
              </a:buClr>
              <a:buSzPts val="16000"/>
              <a:buNone/>
              <a:defRPr sz="16000">
                <a:solidFill>
                  <a:schemeClr val="lt2"/>
                </a:solidFill>
              </a:defRPr>
            </a:lvl8pPr>
            <a:lvl9pPr lvl="8" algn="ctr" rtl="0">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4200"/>
              <a:buNone/>
              <a:defRPr>
                <a:solidFill>
                  <a:schemeClr val="lt2"/>
                </a:solidFill>
              </a:defRPr>
            </a:lvl1pPr>
            <a:lvl2pPr lvl="1" algn="ctr" rtl="0">
              <a:spcBef>
                <a:spcPts val="0"/>
              </a:spcBef>
              <a:spcAft>
                <a:spcPts val="0"/>
              </a:spcAft>
              <a:buClr>
                <a:schemeClr val="lt2"/>
              </a:buClr>
              <a:buSzPts val="4200"/>
              <a:buNone/>
              <a:defRPr>
                <a:solidFill>
                  <a:schemeClr val="lt2"/>
                </a:solidFill>
              </a:defRPr>
            </a:lvl2pPr>
            <a:lvl3pPr lvl="2" algn="ctr" rtl="0">
              <a:spcBef>
                <a:spcPts val="0"/>
              </a:spcBef>
              <a:spcAft>
                <a:spcPts val="0"/>
              </a:spcAft>
              <a:buClr>
                <a:schemeClr val="lt2"/>
              </a:buClr>
              <a:buSzPts val="4200"/>
              <a:buNone/>
              <a:defRPr>
                <a:solidFill>
                  <a:schemeClr val="lt2"/>
                </a:solidFill>
              </a:defRPr>
            </a:lvl3pPr>
            <a:lvl4pPr lvl="3" algn="ctr" rtl="0">
              <a:spcBef>
                <a:spcPts val="0"/>
              </a:spcBef>
              <a:spcAft>
                <a:spcPts val="0"/>
              </a:spcAft>
              <a:buClr>
                <a:schemeClr val="lt2"/>
              </a:buClr>
              <a:buSzPts val="4200"/>
              <a:buNone/>
              <a:defRPr>
                <a:solidFill>
                  <a:schemeClr val="lt2"/>
                </a:solidFill>
              </a:defRPr>
            </a:lvl4pPr>
            <a:lvl5pPr lvl="4" algn="ctr" rtl="0">
              <a:spcBef>
                <a:spcPts val="0"/>
              </a:spcBef>
              <a:spcAft>
                <a:spcPts val="0"/>
              </a:spcAft>
              <a:buClr>
                <a:schemeClr val="lt2"/>
              </a:buClr>
              <a:buSzPts val="4200"/>
              <a:buNone/>
              <a:defRPr>
                <a:solidFill>
                  <a:schemeClr val="lt2"/>
                </a:solidFill>
              </a:defRPr>
            </a:lvl5pPr>
            <a:lvl6pPr lvl="5" algn="ctr" rtl="0">
              <a:spcBef>
                <a:spcPts val="0"/>
              </a:spcBef>
              <a:spcAft>
                <a:spcPts val="0"/>
              </a:spcAft>
              <a:buClr>
                <a:schemeClr val="lt2"/>
              </a:buClr>
              <a:buSzPts val="4200"/>
              <a:buNone/>
              <a:defRPr>
                <a:solidFill>
                  <a:schemeClr val="lt2"/>
                </a:solidFill>
              </a:defRPr>
            </a:lvl6pPr>
            <a:lvl7pPr lvl="6" algn="ctr" rtl="0">
              <a:spcBef>
                <a:spcPts val="0"/>
              </a:spcBef>
              <a:spcAft>
                <a:spcPts val="0"/>
              </a:spcAft>
              <a:buClr>
                <a:schemeClr val="lt2"/>
              </a:buClr>
              <a:buSzPts val="4200"/>
              <a:buNone/>
              <a:defRPr>
                <a:solidFill>
                  <a:schemeClr val="lt2"/>
                </a:solidFill>
              </a:defRPr>
            </a:lvl7pPr>
            <a:lvl8pPr lvl="7" algn="ctr" rtl="0">
              <a:spcBef>
                <a:spcPts val="0"/>
              </a:spcBef>
              <a:spcAft>
                <a:spcPts val="0"/>
              </a:spcAft>
              <a:buClr>
                <a:schemeClr val="lt2"/>
              </a:buClr>
              <a:buSzPts val="4200"/>
              <a:buNone/>
              <a:defRPr>
                <a:solidFill>
                  <a:schemeClr val="lt2"/>
                </a:solidFill>
              </a:defRPr>
            </a:lvl8pPr>
            <a:lvl9pPr lvl="8" algn="ctr" rtl="0">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rtl="0">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rtl="0">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rtl="0">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rtl="0">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rtl="0">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rtl="0">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rtl="0">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rtl="0">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Economica"/>
                <a:ea typeface="Economica"/>
                <a:cs typeface="Economica"/>
                <a:sym typeface="Economica"/>
              </a:defRPr>
            </a:lvl1pPr>
            <a:lvl2pPr lvl="1" algn="r" rtl="0">
              <a:buNone/>
              <a:defRPr sz="1000">
                <a:solidFill>
                  <a:schemeClr val="dk1"/>
                </a:solidFill>
                <a:latin typeface="Economica"/>
                <a:ea typeface="Economica"/>
                <a:cs typeface="Economica"/>
                <a:sym typeface="Economica"/>
              </a:defRPr>
            </a:lvl2pPr>
            <a:lvl3pPr lvl="2" algn="r" rtl="0">
              <a:buNone/>
              <a:defRPr sz="1000">
                <a:solidFill>
                  <a:schemeClr val="dk1"/>
                </a:solidFill>
                <a:latin typeface="Economica"/>
                <a:ea typeface="Economica"/>
                <a:cs typeface="Economica"/>
                <a:sym typeface="Economica"/>
              </a:defRPr>
            </a:lvl3pPr>
            <a:lvl4pPr lvl="3" algn="r" rtl="0">
              <a:buNone/>
              <a:defRPr sz="1000">
                <a:solidFill>
                  <a:schemeClr val="dk1"/>
                </a:solidFill>
                <a:latin typeface="Economica"/>
                <a:ea typeface="Economica"/>
                <a:cs typeface="Economica"/>
                <a:sym typeface="Economica"/>
              </a:defRPr>
            </a:lvl4pPr>
            <a:lvl5pPr lvl="4" algn="r" rtl="0">
              <a:buNone/>
              <a:defRPr sz="1000">
                <a:solidFill>
                  <a:schemeClr val="dk1"/>
                </a:solidFill>
                <a:latin typeface="Economica"/>
                <a:ea typeface="Economica"/>
                <a:cs typeface="Economica"/>
                <a:sym typeface="Economica"/>
              </a:defRPr>
            </a:lvl5pPr>
            <a:lvl6pPr lvl="5" algn="r" rtl="0">
              <a:buNone/>
              <a:defRPr sz="1000">
                <a:solidFill>
                  <a:schemeClr val="dk1"/>
                </a:solidFill>
                <a:latin typeface="Economica"/>
                <a:ea typeface="Economica"/>
                <a:cs typeface="Economica"/>
                <a:sym typeface="Economica"/>
              </a:defRPr>
            </a:lvl6pPr>
            <a:lvl7pPr lvl="6" algn="r" rtl="0">
              <a:buNone/>
              <a:defRPr sz="1000">
                <a:solidFill>
                  <a:schemeClr val="dk1"/>
                </a:solidFill>
                <a:latin typeface="Economica"/>
                <a:ea typeface="Economica"/>
                <a:cs typeface="Economica"/>
                <a:sym typeface="Economica"/>
              </a:defRPr>
            </a:lvl7pPr>
            <a:lvl8pPr lvl="7" algn="r" rtl="0">
              <a:buNone/>
              <a:defRPr sz="1000">
                <a:solidFill>
                  <a:schemeClr val="dk1"/>
                </a:solidFill>
                <a:latin typeface="Economica"/>
                <a:ea typeface="Economica"/>
                <a:cs typeface="Economica"/>
                <a:sym typeface="Economica"/>
              </a:defRPr>
            </a:lvl8pPr>
            <a:lvl9pPr lvl="8" algn="r" rtl="0">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19.gi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2.gif"/><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3" descr="Image result for gravitational waves png"/>
          <p:cNvPicPr preferRelativeResize="0"/>
          <p:nvPr/>
        </p:nvPicPr>
        <p:blipFill rotWithShape="1">
          <a:blip r:embed="rId3">
            <a:alphaModFix/>
          </a:blip>
          <a:srcRect b="7876"/>
          <a:stretch/>
        </p:blipFill>
        <p:spPr>
          <a:xfrm>
            <a:off x="0" y="2756000"/>
            <a:ext cx="9144000" cy="2387500"/>
          </a:xfrm>
          <a:prstGeom prst="rect">
            <a:avLst/>
          </a:prstGeom>
          <a:noFill/>
          <a:ln>
            <a:noFill/>
          </a:ln>
        </p:spPr>
      </p:pic>
      <p:sp>
        <p:nvSpPr>
          <p:cNvPr id="63" name="Google Shape;63;p13"/>
          <p:cNvSpPr txBox="1">
            <a:spLocks noGrp="1"/>
          </p:cNvSpPr>
          <p:nvPr>
            <p:ph type="ctrTitle" idx="4294967295"/>
          </p:nvPr>
        </p:nvSpPr>
        <p:spPr>
          <a:xfrm>
            <a:off x="2573100" y="731475"/>
            <a:ext cx="3997800" cy="153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Higher-Order Modes of Gravitational Waves</a:t>
            </a:r>
            <a:endParaRPr/>
          </a:p>
        </p:txBody>
      </p:sp>
      <p:sp>
        <p:nvSpPr>
          <p:cNvPr id="64" name="Google Shape;64;p13"/>
          <p:cNvSpPr txBox="1">
            <a:spLocks noGrp="1"/>
          </p:cNvSpPr>
          <p:nvPr>
            <p:ph type="subTitle" idx="4294967295"/>
          </p:nvPr>
        </p:nvSpPr>
        <p:spPr>
          <a:xfrm>
            <a:off x="4572000" y="4289700"/>
            <a:ext cx="2721000" cy="701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sz="2100">
                <a:latin typeface="Economica"/>
                <a:ea typeface="Economica"/>
                <a:cs typeface="Economica"/>
                <a:sym typeface="Economica"/>
              </a:rPr>
              <a:t>Mahlet Shiferaw                          Dr. Alan Weinstein, Liting Xiao</a:t>
            </a:r>
            <a:endParaRPr sz="2100">
              <a:latin typeface="Economica"/>
              <a:ea typeface="Economica"/>
              <a:cs typeface="Economica"/>
              <a:sym typeface="Economica"/>
            </a:endParaRPr>
          </a:p>
        </p:txBody>
      </p:sp>
      <p:sp>
        <p:nvSpPr>
          <p:cNvPr id="65" name="Google Shape;65;p13"/>
          <p:cNvSpPr txBox="1"/>
          <p:nvPr/>
        </p:nvSpPr>
        <p:spPr>
          <a:xfrm>
            <a:off x="7608600" y="2418200"/>
            <a:ext cx="1535400" cy="33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Credit: GWverse</a:t>
            </a:r>
            <a:endParaRPr>
              <a:latin typeface="Open Sans"/>
              <a:ea typeface="Open Sans"/>
              <a:cs typeface="Open Sans"/>
              <a:sym typeface="Open Sans"/>
            </a:endParaRPr>
          </a:p>
        </p:txBody>
      </p:sp>
      <p:sp>
        <p:nvSpPr>
          <p:cNvPr id="66" name="Google Shape;66;p13"/>
          <p:cNvSpPr/>
          <p:nvPr/>
        </p:nvSpPr>
        <p:spPr>
          <a:xfrm rot="5400000">
            <a:off x="2542475" y="734300"/>
            <a:ext cx="857250" cy="796025"/>
          </a:xfrm>
          <a:custGeom>
            <a:avLst/>
            <a:gdLst/>
            <a:ahLst/>
            <a:cxnLst/>
            <a:rect l="l" t="t" r="r" b="b"/>
            <a:pathLst>
              <a:path w="34290" h="31841" extrusionOk="0">
                <a:moveTo>
                  <a:pt x="0" y="0"/>
                </a:moveTo>
                <a:lnTo>
                  <a:pt x="0" y="31841"/>
                </a:lnTo>
                <a:lnTo>
                  <a:pt x="34290" y="31841"/>
                </a:lnTo>
              </a:path>
            </a:pathLst>
          </a:custGeom>
          <a:noFill/>
          <a:ln w="28575" cap="flat" cmpd="sng">
            <a:solidFill>
              <a:schemeClr val="lt2"/>
            </a:solidFill>
            <a:prstDash val="solid"/>
            <a:round/>
            <a:headEnd type="none" w="med" len="med"/>
            <a:tailEnd type="none" w="med" len="med"/>
          </a:ln>
        </p:spPr>
      </p:sp>
      <p:sp>
        <p:nvSpPr>
          <p:cNvPr id="67" name="Google Shape;67;p13"/>
          <p:cNvSpPr/>
          <p:nvPr/>
        </p:nvSpPr>
        <p:spPr>
          <a:xfrm rot="-5400000">
            <a:off x="5744264" y="1591568"/>
            <a:ext cx="857250" cy="796025"/>
          </a:xfrm>
          <a:custGeom>
            <a:avLst/>
            <a:gdLst/>
            <a:ahLst/>
            <a:cxnLst/>
            <a:rect l="l" t="t" r="r" b="b"/>
            <a:pathLst>
              <a:path w="34290" h="31841" extrusionOk="0">
                <a:moveTo>
                  <a:pt x="0" y="0"/>
                </a:moveTo>
                <a:lnTo>
                  <a:pt x="0" y="31841"/>
                </a:lnTo>
                <a:lnTo>
                  <a:pt x="34290" y="31841"/>
                </a:lnTo>
              </a:path>
            </a:pathLst>
          </a:custGeom>
          <a:noFill/>
          <a:ln w="28575" cap="flat" cmpd="sng">
            <a:solidFill>
              <a:schemeClr val="lt2"/>
            </a:solidFill>
            <a:prstDash val="solid"/>
            <a:round/>
            <a:headEnd type="none" w="med" len="med"/>
            <a:tailEnd type="none" w="med" len="med"/>
          </a:ln>
        </p:spPr>
      </p:sp>
      <p:pic>
        <p:nvPicPr>
          <p:cNvPr id="68" name="Google Shape;68;p13" descr="Image result for nsf"/>
          <p:cNvPicPr preferRelativeResize="0"/>
          <p:nvPr/>
        </p:nvPicPr>
        <p:blipFill>
          <a:blip r:embed="rId4">
            <a:alphaModFix/>
          </a:blip>
          <a:stretch>
            <a:fillRect/>
          </a:stretch>
        </p:blipFill>
        <p:spPr>
          <a:xfrm>
            <a:off x="8009850" y="-2"/>
            <a:ext cx="1134152" cy="1139600"/>
          </a:xfrm>
          <a:prstGeom prst="rect">
            <a:avLst/>
          </a:prstGeom>
          <a:noFill/>
          <a:ln>
            <a:noFill/>
          </a:ln>
        </p:spPr>
      </p:pic>
      <p:pic>
        <p:nvPicPr>
          <p:cNvPr id="69" name="Google Shape;69;p13" descr="Image result for ligo png"/>
          <p:cNvPicPr preferRelativeResize="0"/>
          <p:nvPr/>
        </p:nvPicPr>
        <p:blipFill>
          <a:blip r:embed="rId5">
            <a:alphaModFix/>
          </a:blip>
          <a:stretch>
            <a:fillRect/>
          </a:stretch>
        </p:blipFill>
        <p:spPr>
          <a:xfrm>
            <a:off x="0" y="0"/>
            <a:ext cx="1535399" cy="1139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2" title="This is the rendered form of the equation. You can not edit this directly. Right click will give you the option to save the image, and in most browsers you can drag the image onto your desktop or another program."/>
          <p:cNvPicPr preferRelativeResize="0"/>
          <p:nvPr/>
        </p:nvPicPr>
        <p:blipFill>
          <a:blip r:embed="rId3">
            <a:alphaModFix/>
          </a:blip>
          <a:stretch>
            <a:fillRect/>
          </a:stretch>
        </p:blipFill>
        <p:spPr>
          <a:xfrm>
            <a:off x="311700" y="445449"/>
            <a:ext cx="8520600" cy="443776"/>
          </a:xfrm>
          <a:prstGeom prst="rect">
            <a:avLst/>
          </a:prstGeom>
          <a:noFill/>
          <a:ln>
            <a:noFill/>
          </a:ln>
        </p:spPr>
      </p:pic>
      <p:pic>
        <p:nvPicPr>
          <p:cNvPr id="131" name="Google Shape;131;p22"/>
          <p:cNvPicPr preferRelativeResize="0"/>
          <p:nvPr/>
        </p:nvPicPr>
        <p:blipFill rotWithShape="1">
          <a:blip r:embed="rId4">
            <a:alphaModFix/>
          </a:blip>
          <a:srcRect l="35257" r="36044"/>
          <a:stretch/>
        </p:blipFill>
        <p:spPr>
          <a:xfrm>
            <a:off x="2024650" y="2102388"/>
            <a:ext cx="1748875" cy="2285475"/>
          </a:xfrm>
          <a:prstGeom prst="rect">
            <a:avLst/>
          </a:prstGeom>
          <a:noFill/>
          <a:ln>
            <a:noFill/>
          </a:ln>
        </p:spPr>
      </p:pic>
      <p:sp>
        <p:nvSpPr>
          <p:cNvPr id="132" name="Google Shape;132;p22"/>
          <p:cNvSpPr txBox="1"/>
          <p:nvPr/>
        </p:nvSpPr>
        <p:spPr>
          <a:xfrm>
            <a:off x="311700" y="4686475"/>
            <a:ext cx="3585900" cy="38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Credit: The LIGO Scientific Collaboration</a:t>
            </a:r>
            <a:endParaRPr>
              <a:latin typeface="Open Sans"/>
              <a:ea typeface="Open Sans"/>
              <a:cs typeface="Open Sans"/>
              <a:sym typeface="Open Sans"/>
            </a:endParaRPr>
          </a:p>
        </p:txBody>
      </p:sp>
      <p:sp>
        <p:nvSpPr>
          <p:cNvPr id="134" name="Google Shape;134;p22"/>
          <p:cNvSpPr txBox="1"/>
          <p:nvPr/>
        </p:nvSpPr>
        <p:spPr>
          <a:xfrm>
            <a:off x="2589601" y="1772850"/>
            <a:ext cx="857700" cy="55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latin typeface="Open Sans"/>
                <a:ea typeface="Open Sans"/>
                <a:cs typeface="Open Sans"/>
                <a:sym typeface="Open Sans"/>
              </a:rPr>
              <a:t>x</a:t>
            </a:r>
            <a:endParaRPr sz="2400" dirty="0">
              <a:latin typeface="Open Sans"/>
              <a:ea typeface="Open Sans"/>
              <a:cs typeface="Open Sans"/>
              <a:sym typeface="Open Sans"/>
            </a:endParaRPr>
          </a:p>
        </p:txBody>
      </p:sp>
      <p:pic>
        <p:nvPicPr>
          <p:cNvPr id="135" name="Google Shape;135;p22"/>
          <p:cNvPicPr preferRelativeResize="0"/>
          <p:nvPr/>
        </p:nvPicPr>
        <p:blipFill>
          <a:blip r:embed="rId5">
            <a:alphaModFix/>
          </a:blip>
          <a:stretch>
            <a:fillRect/>
          </a:stretch>
        </p:blipFill>
        <p:spPr>
          <a:xfrm>
            <a:off x="3897525" y="1259275"/>
            <a:ext cx="4886325" cy="3810000"/>
          </a:xfrm>
          <a:prstGeom prst="rect">
            <a:avLst/>
          </a:prstGeom>
          <a:noFill/>
          <a:ln>
            <a:noFill/>
          </a:ln>
        </p:spPr>
      </p:pic>
      <p:pic>
        <p:nvPicPr>
          <p:cNvPr id="136" name="Google Shape;136;p22"/>
          <p:cNvPicPr preferRelativeResize="0"/>
          <p:nvPr/>
        </p:nvPicPr>
        <p:blipFill rotWithShape="1">
          <a:blip r:embed="rId4">
            <a:alphaModFix/>
          </a:blip>
          <a:srcRect r="71139"/>
          <a:stretch/>
        </p:blipFill>
        <p:spPr>
          <a:xfrm>
            <a:off x="141813" y="2102375"/>
            <a:ext cx="1758826" cy="2285475"/>
          </a:xfrm>
          <a:prstGeom prst="rect">
            <a:avLst/>
          </a:prstGeom>
          <a:noFill/>
          <a:ln>
            <a:noFill/>
          </a:ln>
        </p:spPr>
      </p:pic>
      <p:sp>
        <p:nvSpPr>
          <p:cNvPr id="137" name="Google Shape;137;p22"/>
          <p:cNvSpPr txBox="1"/>
          <p:nvPr/>
        </p:nvSpPr>
        <p:spPr>
          <a:xfrm>
            <a:off x="1045825" y="1218750"/>
            <a:ext cx="20064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pen Sans"/>
                <a:ea typeface="Open Sans"/>
                <a:cs typeface="Open Sans"/>
                <a:sym typeface="Open Sans"/>
              </a:rPr>
              <a:t>Polarization:</a:t>
            </a:r>
            <a:endParaRPr sz="2400">
              <a:latin typeface="Open Sans"/>
              <a:ea typeface="Open Sans"/>
              <a:cs typeface="Open Sans"/>
              <a:sym typeface="Open Sans"/>
            </a:endParaRPr>
          </a:p>
        </p:txBody>
      </p:sp>
      <p:sp>
        <p:nvSpPr>
          <p:cNvPr id="133" name="Google Shape;133;p22"/>
          <p:cNvSpPr txBox="1"/>
          <p:nvPr/>
        </p:nvSpPr>
        <p:spPr>
          <a:xfrm>
            <a:off x="716726" y="1772850"/>
            <a:ext cx="857700" cy="554100"/>
          </a:xfrm>
          <a:prstGeom prst="rect">
            <a:avLst/>
          </a:prstGeom>
          <a:noFill/>
          <a:ln>
            <a:noFill/>
          </a:ln>
        </p:spPr>
        <p:txBody>
          <a:bodyPr spcFirstLastPara="1" wrap="square" lIns="91425" tIns="91425" rIns="91425" bIns="91425" anchor="t" anchorCtr="0">
            <a:noAutofit/>
          </a:bodyPr>
          <a:lstStyle/>
          <a:p>
            <a:pPr marL="76200" lvl="0" algn="ctr" rtl="0">
              <a:spcBef>
                <a:spcPts val="0"/>
              </a:spcBef>
              <a:spcAft>
                <a:spcPts val="0"/>
              </a:spcAft>
              <a:buSzPts val="2400"/>
            </a:pPr>
            <a:r>
              <a:rPr lang="en-US" sz="2400" dirty="0">
                <a:latin typeface="Open Sans"/>
                <a:ea typeface="Open Sans"/>
                <a:cs typeface="Open Sans"/>
                <a:sym typeface="Open Sans"/>
              </a:rPr>
              <a:t>+</a:t>
            </a:r>
            <a:endParaRPr sz="2400" dirty="0">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3" title="This is the rendered form of the equation. You can not edit this directly. Right click will give you the option to save the image, and in most browsers you can drag the image onto your desktop or another program."/>
          <p:cNvPicPr preferRelativeResize="0"/>
          <p:nvPr/>
        </p:nvPicPr>
        <p:blipFill>
          <a:blip r:embed="rId3">
            <a:alphaModFix/>
          </a:blip>
          <a:stretch>
            <a:fillRect/>
          </a:stretch>
        </p:blipFill>
        <p:spPr>
          <a:xfrm>
            <a:off x="216451" y="4013722"/>
            <a:ext cx="3793574" cy="716194"/>
          </a:xfrm>
          <a:prstGeom prst="rect">
            <a:avLst/>
          </a:prstGeom>
          <a:noFill/>
          <a:ln>
            <a:noFill/>
          </a:ln>
        </p:spPr>
      </p:pic>
      <p:pic>
        <p:nvPicPr>
          <p:cNvPr id="143" name="Google Shape;143;p23" title="This is the rendered form of the equation. You can not edit this directly. Right click will give you the option to save the image, and in most browsers you can drag the image onto your desktop or another program."/>
          <p:cNvPicPr preferRelativeResize="0"/>
          <p:nvPr/>
        </p:nvPicPr>
        <p:blipFill>
          <a:blip r:embed="rId4">
            <a:alphaModFix/>
          </a:blip>
          <a:stretch>
            <a:fillRect/>
          </a:stretch>
        </p:blipFill>
        <p:spPr>
          <a:xfrm>
            <a:off x="432889" y="1998045"/>
            <a:ext cx="3360699" cy="716200"/>
          </a:xfrm>
          <a:prstGeom prst="rect">
            <a:avLst/>
          </a:prstGeom>
          <a:noFill/>
          <a:ln>
            <a:noFill/>
          </a:ln>
        </p:spPr>
      </p:pic>
      <p:pic>
        <p:nvPicPr>
          <p:cNvPr id="144" name="Google Shape;144;p23" title="This is the rendered form of the equation. You can not edit this directly. Right click will give you the option to save the image, and in most browsers you can drag the image onto your desktop or another program."/>
          <p:cNvPicPr preferRelativeResize="0"/>
          <p:nvPr/>
        </p:nvPicPr>
        <p:blipFill>
          <a:blip r:embed="rId5">
            <a:alphaModFix/>
          </a:blip>
          <a:stretch>
            <a:fillRect/>
          </a:stretch>
        </p:blipFill>
        <p:spPr>
          <a:xfrm>
            <a:off x="1210827" y="1412633"/>
            <a:ext cx="1804825" cy="292149"/>
          </a:xfrm>
          <a:prstGeom prst="rect">
            <a:avLst/>
          </a:prstGeom>
          <a:noFill/>
          <a:ln>
            <a:noFill/>
          </a:ln>
        </p:spPr>
      </p:pic>
      <p:sp>
        <p:nvSpPr>
          <p:cNvPr id="146" name="Google Shape;146;p2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Calculating the Overlap Integral</a:t>
            </a:r>
            <a:endParaRPr/>
          </a:p>
        </p:txBody>
      </p:sp>
      <p:pic>
        <p:nvPicPr>
          <p:cNvPr id="147" name="Google Shape;147;p23"/>
          <p:cNvPicPr preferRelativeResize="0"/>
          <p:nvPr/>
        </p:nvPicPr>
        <p:blipFill>
          <a:blip r:embed="rId6">
            <a:alphaModFix/>
          </a:blip>
          <a:stretch>
            <a:fillRect/>
          </a:stretch>
        </p:blipFill>
        <p:spPr>
          <a:xfrm>
            <a:off x="4010025" y="1147225"/>
            <a:ext cx="5133975" cy="3848100"/>
          </a:xfrm>
          <a:prstGeom prst="rect">
            <a:avLst/>
          </a:prstGeom>
          <a:noFill/>
          <a:ln>
            <a:noFill/>
          </a:ln>
        </p:spPr>
      </p:pic>
      <p:pic>
        <p:nvPicPr>
          <p:cNvPr id="2054" name="Picture 6">
            <a:extLst>
              <a:ext uri="{FF2B5EF4-FFF2-40B4-BE49-F238E27FC236}">
                <a16:creationId xmlns:a16="http://schemas.microsoft.com/office/drawing/2014/main" id="{9247CECC-1FBC-419E-8B82-D7BFB9E3F1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016" y="3004259"/>
            <a:ext cx="1796636" cy="7129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p:nvPr/>
        </p:nvSpPr>
        <p:spPr>
          <a:xfrm>
            <a:off x="5423169" y="2509750"/>
            <a:ext cx="3070800" cy="973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pen Sans"/>
                <a:ea typeface="Open Sans"/>
                <a:cs typeface="Open Sans"/>
                <a:sym typeface="Open Sans"/>
              </a:rPr>
              <a:t>h</a:t>
            </a:r>
            <a:r>
              <a:rPr lang="en" sz="2400" baseline="-25000">
                <a:latin typeface="Open Sans"/>
                <a:ea typeface="Open Sans"/>
                <a:cs typeface="Open Sans"/>
                <a:sym typeface="Open Sans"/>
              </a:rPr>
              <a:t>1</a:t>
            </a:r>
            <a:r>
              <a:rPr lang="en" sz="2400">
                <a:solidFill>
                  <a:schemeClr val="dk1"/>
                </a:solidFill>
                <a:latin typeface="Open Sans"/>
                <a:ea typeface="Open Sans"/>
                <a:cs typeface="Open Sans"/>
                <a:sym typeface="Open Sans"/>
              </a:rPr>
              <a:t>: Full Waveform</a:t>
            </a:r>
            <a:endParaRPr sz="2400">
              <a:solidFill>
                <a:schemeClr val="dk1"/>
              </a:solidFill>
              <a:latin typeface="Open Sans"/>
              <a:ea typeface="Open Sans"/>
              <a:cs typeface="Open Sans"/>
              <a:sym typeface="Open Sans"/>
            </a:endParaRPr>
          </a:p>
          <a:p>
            <a:pPr marL="0" lvl="0" indent="0" algn="l" rtl="0">
              <a:spcBef>
                <a:spcPts val="0"/>
              </a:spcBef>
              <a:spcAft>
                <a:spcPts val="0"/>
              </a:spcAft>
              <a:buNone/>
            </a:pPr>
            <a:r>
              <a:rPr lang="en" sz="2400">
                <a:solidFill>
                  <a:schemeClr val="dk1"/>
                </a:solidFill>
                <a:latin typeface="Open Sans"/>
                <a:ea typeface="Open Sans"/>
                <a:cs typeface="Open Sans"/>
                <a:sym typeface="Open Sans"/>
              </a:rPr>
              <a:t>h</a:t>
            </a:r>
            <a:r>
              <a:rPr lang="en" sz="2400" baseline="-25000">
                <a:solidFill>
                  <a:schemeClr val="dk1"/>
                </a:solidFill>
                <a:latin typeface="Open Sans"/>
                <a:ea typeface="Open Sans"/>
                <a:cs typeface="Open Sans"/>
                <a:sym typeface="Open Sans"/>
              </a:rPr>
              <a:t>2</a:t>
            </a:r>
            <a:r>
              <a:rPr lang="en" sz="2400">
                <a:solidFill>
                  <a:schemeClr val="dk1"/>
                </a:solidFill>
                <a:latin typeface="Open Sans"/>
                <a:ea typeface="Open Sans"/>
                <a:cs typeface="Open Sans"/>
                <a:sym typeface="Open Sans"/>
              </a:rPr>
              <a:t>: Dominant Mode</a:t>
            </a:r>
            <a:endParaRPr sz="2400">
              <a:solidFill>
                <a:schemeClr val="dk1"/>
              </a:solidFill>
              <a:latin typeface="Open Sans"/>
              <a:ea typeface="Open Sans"/>
              <a:cs typeface="Open Sans"/>
              <a:sym typeface="Open Sans"/>
            </a:endParaRPr>
          </a:p>
          <a:p>
            <a:pPr marL="0" lvl="0" indent="0" algn="l" rtl="0">
              <a:spcBef>
                <a:spcPts val="0"/>
              </a:spcBef>
              <a:spcAft>
                <a:spcPts val="0"/>
              </a:spcAft>
              <a:buNone/>
            </a:pPr>
            <a:endParaRPr sz="2400" baseline="-250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baseline="-25000">
              <a:solidFill>
                <a:schemeClr val="dk1"/>
              </a:solidFill>
              <a:latin typeface="Open Sans"/>
              <a:ea typeface="Open Sans"/>
              <a:cs typeface="Open Sans"/>
              <a:sym typeface="Open Sans"/>
            </a:endParaRPr>
          </a:p>
        </p:txBody>
      </p:sp>
      <p:pic>
        <p:nvPicPr>
          <p:cNvPr id="153" name="Google Shape;153;p24" title="This is the rendered form of the equation. You can not edit this directly. Right click will give you the option to save the image, and in most browsers you can drag the image onto your desktop or another program."/>
          <p:cNvPicPr preferRelativeResize="0"/>
          <p:nvPr/>
        </p:nvPicPr>
        <p:blipFill>
          <a:blip r:embed="rId3">
            <a:alphaModFix/>
          </a:blip>
          <a:stretch>
            <a:fillRect/>
          </a:stretch>
        </p:blipFill>
        <p:spPr>
          <a:xfrm>
            <a:off x="620167" y="3674950"/>
            <a:ext cx="3866356" cy="716200"/>
          </a:xfrm>
          <a:prstGeom prst="rect">
            <a:avLst/>
          </a:prstGeom>
          <a:noFill/>
          <a:ln>
            <a:noFill/>
          </a:ln>
        </p:spPr>
      </p:pic>
      <p:sp>
        <p:nvSpPr>
          <p:cNvPr id="154" name="Google Shape;154;p2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Calculating the Signal-to-Noise Ratio</a:t>
            </a:r>
            <a:endParaRPr dirty="0"/>
          </a:p>
        </p:txBody>
      </p:sp>
      <p:pic>
        <p:nvPicPr>
          <p:cNvPr id="155" name="Google Shape;155;p24" title="This is the rendered form of the equation. You can not edit this directly. Right click will give you the option to save the image, and in most browsers you can drag the image onto your desktop or another program."/>
          <p:cNvPicPr preferRelativeResize="0"/>
          <p:nvPr/>
        </p:nvPicPr>
        <p:blipFill>
          <a:blip r:embed="rId4">
            <a:alphaModFix/>
          </a:blip>
          <a:stretch>
            <a:fillRect/>
          </a:stretch>
        </p:blipFill>
        <p:spPr>
          <a:xfrm>
            <a:off x="620157" y="1512050"/>
            <a:ext cx="6486341" cy="716200"/>
          </a:xfrm>
          <a:prstGeom prst="rect">
            <a:avLst/>
          </a:prstGeom>
          <a:noFill/>
          <a:ln>
            <a:noFill/>
          </a:ln>
        </p:spPr>
      </p:pic>
      <p:sp>
        <p:nvSpPr>
          <p:cNvPr id="156" name="Google Shape;156;p24"/>
          <p:cNvSpPr txBox="1"/>
          <p:nvPr/>
        </p:nvSpPr>
        <p:spPr>
          <a:xfrm>
            <a:off x="6254200" y="3764750"/>
            <a:ext cx="1408738" cy="62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dk1"/>
                </a:solidFill>
                <a:latin typeface="Open Sans"/>
                <a:ea typeface="Open Sans"/>
                <a:cs typeface="Open Sans"/>
                <a:sym typeface="Open Sans"/>
              </a:rPr>
              <a:t>h</a:t>
            </a:r>
            <a:r>
              <a:rPr lang="en" sz="2400" baseline="-25000" dirty="0">
                <a:solidFill>
                  <a:schemeClr val="dk1"/>
                </a:solidFill>
                <a:latin typeface="Open Sans"/>
                <a:ea typeface="Open Sans"/>
                <a:cs typeface="Open Sans"/>
                <a:sym typeface="Open Sans"/>
              </a:rPr>
              <a:t>signal</a:t>
            </a:r>
            <a:r>
              <a:rPr lang="en" sz="2400" dirty="0">
                <a:solidFill>
                  <a:schemeClr val="dk1"/>
                </a:solidFill>
                <a:latin typeface="Open Sans"/>
                <a:ea typeface="Open Sans"/>
                <a:cs typeface="Open Sans"/>
                <a:sym typeface="Open Sans"/>
              </a:rPr>
              <a:t>=h</a:t>
            </a:r>
            <a:r>
              <a:rPr lang="en" sz="2400" baseline="-25000" dirty="0">
                <a:solidFill>
                  <a:schemeClr val="dk1"/>
                </a:solidFill>
                <a:latin typeface="Open Sans"/>
                <a:ea typeface="Open Sans"/>
                <a:cs typeface="Open Sans"/>
                <a:sym typeface="Open Sans"/>
              </a:rPr>
              <a:t>1</a:t>
            </a:r>
            <a:endParaRPr dirty="0"/>
          </a:p>
        </p:txBody>
      </p:sp>
      <p:pic>
        <p:nvPicPr>
          <p:cNvPr id="157" name="Google Shape;157;p24" title="This is the rendered form of the equation. You can not edit this directly. Right click will give you the option to save the image, and in most browsers you can drag the image onto your desktop or another program."/>
          <p:cNvPicPr preferRelativeResize="0"/>
          <p:nvPr/>
        </p:nvPicPr>
        <p:blipFill>
          <a:blip r:embed="rId5">
            <a:alphaModFix/>
          </a:blip>
          <a:stretch>
            <a:fillRect/>
          </a:stretch>
        </p:blipFill>
        <p:spPr>
          <a:xfrm>
            <a:off x="620157" y="2593513"/>
            <a:ext cx="3866364" cy="716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Results</a:t>
            </a:r>
            <a:endParaRPr/>
          </a:p>
        </p:txBody>
      </p:sp>
      <p:pic>
        <p:nvPicPr>
          <p:cNvPr id="163" name="Google Shape;163;p25"/>
          <p:cNvPicPr preferRelativeResize="0"/>
          <p:nvPr/>
        </p:nvPicPr>
        <p:blipFill>
          <a:blip r:embed="rId3">
            <a:alphaModFix/>
          </a:blip>
          <a:stretch>
            <a:fillRect/>
          </a:stretch>
        </p:blipFill>
        <p:spPr>
          <a:xfrm>
            <a:off x="622575" y="1176325"/>
            <a:ext cx="3714750" cy="2790825"/>
          </a:xfrm>
          <a:prstGeom prst="rect">
            <a:avLst/>
          </a:prstGeom>
          <a:noFill/>
          <a:ln>
            <a:noFill/>
          </a:ln>
        </p:spPr>
      </p:pic>
      <p:pic>
        <p:nvPicPr>
          <p:cNvPr id="164" name="Google Shape;164;p25"/>
          <p:cNvPicPr preferRelativeResize="0"/>
          <p:nvPr/>
        </p:nvPicPr>
        <p:blipFill>
          <a:blip r:embed="rId4">
            <a:alphaModFix/>
          </a:blip>
          <a:stretch>
            <a:fillRect/>
          </a:stretch>
        </p:blipFill>
        <p:spPr>
          <a:xfrm>
            <a:off x="4882875" y="1176325"/>
            <a:ext cx="3638550" cy="2790825"/>
          </a:xfrm>
          <a:prstGeom prst="rect">
            <a:avLst/>
          </a:prstGeom>
          <a:noFill/>
          <a:ln>
            <a:noFill/>
          </a:ln>
        </p:spPr>
      </p:pic>
      <p:sp>
        <p:nvSpPr>
          <p:cNvPr id="165" name="Google Shape;165;p25"/>
          <p:cNvSpPr txBox="1"/>
          <p:nvPr/>
        </p:nvSpPr>
        <p:spPr>
          <a:xfrm>
            <a:off x="1732350" y="4126650"/>
            <a:ext cx="5679300" cy="496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800">
                <a:solidFill>
                  <a:schemeClr val="dk1"/>
                </a:solidFill>
                <a:latin typeface="Open Sans"/>
                <a:ea typeface="Open Sans"/>
                <a:cs typeface="Open Sans"/>
                <a:sym typeface="Open Sans"/>
              </a:rPr>
              <a:t>Fixed parameters: d=1 Mpc, χ</a:t>
            </a:r>
            <a:r>
              <a:rPr lang="en" sz="1800" baseline="-25000">
                <a:solidFill>
                  <a:schemeClr val="dk1"/>
                </a:solidFill>
                <a:latin typeface="Open Sans"/>
                <a:ea typeface="Open Sans"/>
                <a:cs typeface="Open Sans"/>
                <a:sym typeface="Open Sans"/>
              </a:rPr>
              <a:t>2z</a:t>
            </a:r>
            <a:r>
              <a:rPr lang="en" sz="1800">
                <a:solidFill>
                  <a:schemeClr val="dk1"/>
                </a:solidFill>
                <a:latin typeface="Open Sans"/>
                <a:ea typeface="Open Sans"/>
                <a:cs typeface="Open Sans"/>
                <a:sym typeface="Open Sans"/>
              </a:rPr>
              <a:t>=0, φ=0, q=1, χ</a:t>
            </a:r>
            <a:r>
              <a:rPr lang="en" sz="1800" baseline="-25000">
                <a:solidFill>
                  <a:schemeClr val="dk1"/>
                </a:solidFill>
                <a:latin typeface="Open Sans"/>
                <a:ea typeface="Open Sans"/>
                <a:cs typeface="Open Sans"/>
                <a:sym typeface="Open Sans"/>
              </a:rPr>
              <a:t>1z</a:t>
            </a:r>
            <a:r>
              <a:rPr lang="en" sz="1800">
                <a:solidFill>
                  <a:schemeClr val="dk1"/>
                </a:solidFill>
                <a:latin typeface="Open Sans"/>
                <a:ea typeface="Open Sans"/>
                <a:cs typeface="Open Sans"/>
                <a:sym typeface="Open Sans"/>
              </a:rPr>
              <a:t>=0.5</a:t>
            </a:r>
            <a:endParaRPr sz="1800">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Results</a:t>
            </a:r>
            <a:endParaRPr/>
          </a:p>
        </p:txBody>
      </p:sp>
      <p:pic>
        <p:nvPicPr>
          <p:cNvPr id="171" name="Google Shape;171;p26"/>
          <p:cNvPicPr preferRelativeResize="0"/>
          <p:nvPr/>
        </p:nvPicPr>
        <p:blipFill>
          <a:blip r:embed="rId3">
            <a:alphaModFix/>
          </a:blip>
          <a:stretch>
            <a:fillRect/>
          </a:stretch>
        </p:blipFill>
        <p:spPr>
          <a:xfrm>
            <a:off x="622575" y="1176338"/>
            <a:ext cx="3657600" cy="2790825"/>
          </a:xfrm>
          <a:prstGeom prst="rect">
            <a:avLst/>
          </a:prstGeom>
          <a:noFill/>
          <a:ln>
            <a:noFill/>
          </a:ln>
        </p:spPr>
      </p:pic>
      <p:pic>
        <p:nvPicPr>
          <p:cNvPr id="172" name="Google Shape;172;p26"/>
          <p:cNvPicPr preferRelativeResize="0"/>
          <p:nvPr/>
        </p:nvPicPr>
        <p:blipFill>
          <a:blip r:embed="rId4">
            <a:alphaModFix/>
          </a:blip>
          <a:stretch>
            <a:fillRect/>
          </a:stretch>
        </p:blipFill>
        <p:spPr>
          <a:xfrm>
            <a:off x="4882875" y="1176325"/>
            <a:ext cx="3638550" cy="2790825"/>
          </a:xfrm>
          <a:prstGeom prst="rect">
            <a:avLst/>
          </a:prstGeom>
          <a:noFill/>
          <a:ln>
            <a:noFill/>
          </a:ln>
        </p:spPr>
      </p:pic>
      <p:sp>
        <p:nvSpPr>
          <p:cNvPr id="173" name="Google Shape;173;p26"/>
          <p:cNvSpPr txBox="1"/>
          <p:nvPr/>
        </p:nvSpPr>
        <p:spPr>
          <a:xfrm>
            <a:off x="1732350" y="4126650"/>
            <a:ext cx="5679300" cy="496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800">
                <a:solidFill>
                  <a:schemeClr val="dk1"/>
                </a:solidFill>
                <a:latin typeface="Open Sans"/>
                <a:ea typeface="Open Sans"/>
                <a:cs typeface="Open Sans"/>
                <a:sym typeface="Open Sans"/>
              </a:rPr>
              <a:t>Fixed parameters: d=1 Mpc, χ</a:t>
            </a:r>
            <a:r>
              <a:rPr lang="en" sz="1800" baseline="-25000">
                <a:solidFill>
                  <a:schemeClr val="dk1"/>
                </a:solidFill>
                <a:latin typeface="Open Sans"/>
                <a:ea typeface="Open Sans"/>
                <a:cs typeface="Open Sans"/>
                <a:sym typeface="Open Sans"/>
              </a:rPr>
              <a:t>2z</a:t>
            </a:r>
            <a:r>
              <a:rPr lang="en" sz="1800">
                <a:solidFill>
                  <a:schemeClr val="dk1"/>
                </a:solidFill>
                <a:latin typeface="Open Sans"/>
                <a:ea typeface="Open Sans"/>
                <a:cs typeface="Open Sans"/>
                <a:sym typeface="Open Sans"/>
              </a:rPr>
              <a:t>=0, φ=0, q=3, χ</a:t>
            </a:r>
            <a:r>
              <a:rPr lang="en" sz="1800" baseline="-25000">
                <a:solidFill>
                  <a:schemeClr val="dk1"/>
                </a:solidFill>
                <a:latin typeface="Open Sans"/>
                <a:ea typeface="Open Sans"/>
                <a:cs typeface="Open Sans"/>
                <a:sym typeface="Open Sans"/>
              </a:rPr>
              <a:t>1z</a:t>
            </a:r>
            <a:r>
              <a:rPr lang="en" sz="1800">
                <a:solidFill>
                  <a:schemeClr val="dk1"/>
                </a:solidFill>
                <a:latin typeface="Open Sans"/>
                <a:ea typeface="Open Sans"/>
                <a:cs typeface="Open Sans"/>
                <a:sym typeface="Open Sans"/>
              </a:rPr>
              <a:t>=0.5</a:t>
            </a:r>
            <a:endParaRPr sz="1800">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Results</a:t>
            </a:r>
            <a:endParaRPr/>
          </a:p>
        </p:txBody>
      </p:sp>
      <p:pic>
        <p:nvPicPr>
          <p:cNvPr id="179" name="Google Shape;179;p27"/>
          <p:cNvPicPr preferRelativeResize="0"/>
          <p:nvPr/>
        </p:nvPicPr>
        <p:blipFill>
          <a:blip r:embed="rId3">
            <a:alphaModFix/>
          </a:blip>
          <a:stretch>
            <a:fillRect/>
          </a:stretch>
        </p:blipFill>
        <p:spPr>
          <a:xfrm>
            <a:off x="589238" y="1195375"/>
            <a:ext cx="3676650" cy="2752725"/>
          </a:xfrm>
          <a:prstGeom prst="rect">
            <a:avLst/>
          </a:prstGeom>
          <a:noFill/>
          <a:ln>
            <a:noFill/>
          </a:ln>
        </p:spPr>
      </p:pic>
      <p:pic>
        <p:nvPicPr>
          <p:cNvPr id="180" name="Google Shape;180;p27"/>
          <p:cNvPicPr preferRelativeResize="0"/>
          <p:nvPr/>
        </p:nvPicPr>
        <p:blipFill>
          <a:blip r:embed="rId4">
            <a:alphaModFix/>
          </a:blip>
          <a:stretch>
            <a:fillRect/>
          </a:stretch>
        </p:blipFill>
        <p:spPr>
          <a:xfrm>
            <a:off x="4849538" y="1195388"/>
            <a:ext cx="3705225" cy="2752725"/>
          </a:xfrm>
          <a:prstGeom prst="rect">
            <a:avLst/>
          </a:prstGeom>
          <a:noFill/>
          <a:ln>
            <a:noFill/>
          </a:ln>
        </p:spPr>
      </p:pic>
      <p:sp>
        <p:nvSpPr>
          <p:cNvPr id="181" name="Google Shape;181;p27"/>
          <p:cNvSpPr txBox="1"/>
          <p:nvPr/>
        </p:nvSpPr>
        <p:spPr>
          <a:xfrm>
            <a:off x="1388850" y="4126650"/>
            <a:ext cx="6366300" cy="496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800">
                <a:solidFill>
                  <a:schemeClr val="dk1"/>
                </a:solidFill>
                <a:latin typeface="Open Sans"/>
                <a:ea typeface="Open Sans"/>
                <a:cs typeface="Open Sans"/>
                <a:sym typeface="Open Sans"/>
              </a:rPr>
              <a:t>Fixed parameters: d=1 Mpc, χ</a:t>
            </a:r>
            <a:r>
              <a:rPr lang="en" sz="1800" baseline="-25000">
                <a:solidFill>
                  <a:schemeClr val="dk1"/>
                </a:solidFill>
                <a:latin typeface="Open Sans"/>
                <a:ea typeface="Open Sans"/>
                <a:cs typeface="Open Sans"/>
                <a:sym typeface="Open Sans"/>
              </a:rPr>
              <a:t>2z</a:t>
            </a:r>
            <a:r>
              <a:rPr lang="en" sz="1800">
                <a:solidFill>
                  <a:schemeClr val="dk1"/>
                </a:solidFill>
                <a:latin typeface="Open Sans"/>
                <a:ea typeface="Open Sans"/>
                <a:cs typeface="Open Sans"/>
                <a:sym typeface="Open Sans"/>
              </a:rPr>
              <a:t>=0, φ=0, M=500 M</a:t>
            </a:r>
            <a:r>
              <a:rPr lang="en" sz="1800" baseline="-25000">
                <a:solidFill>
                  <a:schemeClr val="dk1"/>
                </a:solidFill>
                <a:latin typeface="Open Sans"/>
                <a:ea typeface="Open Sans"/>
                <a:cs typeface="Open Sans"/>
                <a:sym typeface="Open Sans"/>
              </a:rPr>
              <a:t>☉</a:t>
            </a:r>
            <a:r>
              <a:rPr lang="en" sz="1800">
                <a:solidFill>
                  <a:schemeClr val="dk1"/>
                </a:solidFill>
                <a:latin typeface="Open Sans"/>
                <a:ea typeface="Open Sans"/>
                <a:cs typeface="Open Sans"/>
                <a:sym typeface="Open Sans"/>
              </a:rPr>
              <a:t>, θ=0.5π</a:t>
            </a:r>
            <a:endParaRPr sz="1800">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Results</a:t>
            </a:r>
            <a:endParaRPr/>
          </a:p>
        </p:txBody>
      </p:sp>
      <p:pic>
        <p:nvPicPr>
          <p:cNvPr id="187" name="Google Shape;187;p28"/>
          <p:cNvPicPr preferRelativeResize="0"/>
          <p:nvPr/>
        </p:nvPicPr>
        <p:blipFill>
          <a:blip r:embed="rId3">
            <a:alphaModFix/>
          </a:blip>
          <a:stretch>
            <a:fillRect/>
          </a:stretch>
        </p:blipFill>
        <p:spPr>
          <a:xfrm>
            <a:off x="679725" y="1176325"/>
            <a:ext cx="3600450" cy="2790825"/>
          </a:xfrm>
          <a:prstGeom prst="rect">
            <a:avLst/>
          </a:prstGeom>
          <a:noFill/>
          <a:ln>
            <a:noFill/>
          </a:ln>
        </p:spPr>
      </p:pic>
      <p:pic>
        <p:nvPicPr>
          <p:cNvPr id="188" name="Google Shape;188;p28"/>
          <p:cNvPicPr preferRelativeResize="0"/>
          <p:nvPr/>
        </p:nvPicPr>
        <p:blipFill>
          <a:blip r:embed="rId4">
            <a:alphaModFix/>
          </a:blip>
          <a:stretch>
            <a:fillRect/>
          </a:stretch>
        </p:blipFill>
        <p:spPr>
          <a:xfrm>
            <a:off x="4940025" y="1176325"/>
            <a:ext cx="3524250" cy="2790825"/>
          </a:xfrm>
          <a:prstGeom prst="rect">
            <a:avLst/>
          </a:prstGeom>
          <a:noFill/>
          <a:ln>
            <a:noFill/>
          </a:ln>
        </p:spPr>
      </p:pic>
      <p:sp>
        <p:nvSpPr>
          <p:cNvPr id="189" name="Google Shape;189;p28"/>
          <p:cNvSpPr txBox="1"/>
          <p:nvPr/>
        </p:nvSpPr>
        <p:spPr>
          <a:xfrm>
            <a:off x="1583400" y="4126650"/>
            <a:ext cx="5977200" cy="496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a:solidFill>
                  <a:schemeClr val="dk1"/>
                </a:solidFill>
                <a:latin typeface="Open Sans"/>
                <a:ea typeface="Open Sans"/>
                <a:cs typeface="Open Sans"/>
                <a:sym typeface="Open Sans"/>
              </a:rPr>
              <a:t>Fixed parameters: d=1 Mpc, χ</a:t>
            </a:r>
            <a:r>
              <a:rPr lang="en" sz="1800" baseline="-25000">
                <a:solidFill>
                  <a:schemeClr val="dk1"/>
                </a:solidFill>
                <a:latin typeface="Open Sans"/>
                <a:ea typeface="Open Sans"/>
                <a:cs typeface="Open Sans"/>
                <a:sym typeface="Open Sans"/>
              </a:rPr>
              <a:t>2z</a:t>
            </a:r>
            <a:r>
              <a:rPr lang="en" sz="1800">
                <a:solidFill>
                  <a:schemeClr val="dk1"/>
                </a:solidFill>
                <a:latin typeface="Open Sans"/>
                <a:ea typeface="Open Sans"/>
                <a:cs typeface="Open Sans"/>
                <a:sym typeface="Open Sans"/>
              </a:rPr>
              <a:t>=0, φ=0, χ</a:t>
            </a:r>
            <a:r>
              <a:rPr lang="en" sz="1800" baseline="-25000">
                <a:solidFill>
                  <a:schemeClr val="dk1"/>
                </a:solidFill>
                <a:latin typeface="Open Sans"/>
                <a:ea typeface="Open Sans"/>
                <a:cs typeface="Open Sans"/>
                <a:sym typeface="Open Sans"/>
              </a:rPr>
              <a:t>1z</a:t>
            </a:r>
            <a:r>
              <a:rPr lang="en" sz="1800">
                <a:solidFill>
                  <a:schemeClr val="dk1"/>
                </a:solidFill>
                <a:latin typeface="Open Sans"/>
                <a:ea typeface="Open Sans"/>
                <a:cs typeface="Open Sans"/>
                <a:sym typeface="Open Sans"/>
              </a:rPr>
              <a:t>=0.5, θ=0.5π</a:t>
            </a:r>
            <a:endParaRPr sz="1800">
              <a:solidFill>
                <a:schemeClr val="dk1"/>
              </a:solidFill>
              <a:latin typeface="Open Sans"/>
              <a:ea typeface="Open Sans"/>
              <a:cs typeface="Open Sans"/>
              <a:sym typeface="Open Sans"/>
            </a:endParaRPr>
          </a:p>
          <a:p>
            <a:pPr marL="0" lvl="0" indent="0" algn="ctr" rtl="0">
              <a:lnSpc>
                <a:spcPct val="115000"/>
              </a:lnSpc>
              <a:spcBef>
                <a:spcPts val="1600"/>
              </a:spcBef>
              <a:spcAft>
                <a:spcPts val="1600"/>
              </a:spcAft>
              <a:buNone/>
            </a:pPr>
            <a:endParaRPr sz="1800">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Summary</a:t>
            </a:r>
            <a:endParaRPr/>
          </a:p>
        </p:txBody>
      </p:sp>
      <p:graphicFrame>
        <p:nvGraphicFramePr>
          <p:cNvPr id="195" name="Google Shape;195;p29"/>
          <p:cNvGraphicFramePr/>
          <p:nvPr/>
        </p:nvGraphicFramePr>
        <p:xfrm>
          <a:off x="663775" y="1147225"/>
          <a:ext cx="7816450" cy="3415625"/>
        </p:xfrm>
        <a:graphic>
          <a:graphicData uri="http://schemas.openxmlformats.org/drawingml/2006/table">
            <a:tbl>
              <a:tblPr>
                <a:noFill/>
                <a:tableStyleId>{7183195A-5596-41C9-89D2-61E1AE4F2769}</a:tableStyleId>
              </a:tblPr>
              <a:tblGrid>
                <a:gridCol w="2642025">
                  <a:extLst>
                    <a:ext uri="{9D8B030D-6E8A-4147-A177-3AD203B41FA5}">
                      <a16:colId xmlns:a16="http://schemas.microsoft.com/office/drawing/2014/main" val="20000"/>
                    </a:ext>
                  </a:extLst>
                </a:gridCol>
                <a:gridCol w="5174425">
                  <a:extLst>
                    <a:ext uri="{9D8B030D-6E8A-4147-A177-3AD203B41FA5}">
                      <a16:colId xmlns:a16="http://schemas.microsoft.com/office/drawing/2014/main" val="20001"/>
                    </a:ext>
                  </a:extLst>
                </a:gridCol>
              </a:tblGrid>
              <a:tr h="767325">
                <a:tc>
                  <a:txBody>
                    <a:bodyPr/>
                    <a:lstStyle/>
                    <a:p>
                      <a:pPr marL="0" lvl="0" indent="0" algn="l" rtl="0">
                        <a:spcBef>
                          <a:spcPts val="0"/>
                        </a:spcBef>
                        <a:spcAft>
                          <a:spcPts val="0"/>
                        </a:spcAft>
                        <a:buNone/>
                      </a:pPr>
                      <a:r>
                        <a:rPr lang="en" sz="2400">
                          <a:latin typeface="Open Sans"/>
                          <a:ea typeface="Open Sans"/>
                          <a:cs typeface="Open Sans"/>
                          <a:sym typeface="Open Sans"/>
                        </a:rPr>
                        <a:t>Total Mass, M</a:t>
                      </a:r>
                      <a:endParaRPr sz="2400">
                        <a:latin typeface="Open Sans"/>
                        <a:ea typeface="Open Sans"/>
                        <a:cs typeface="Open Sans"/>
                        <a:sym typeface="Open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2400">
                          <a:latin typeface="Open Sans"/>
                          <a:ea typeface="Open Sans"/>
                          <a:cs typeface="Open Sans"/>
                          <a:sym typeface="Open Sans"/>
                        </a:rPr>
                        <a:t>As high as possible.</a:t>
                      </a:r>
                      <a:endParaRPr sz="2400">
                        <a:latin typeface="Open Sans"/>
                        <a:ea typeface="Open Sans"/>
                        <a:cs typeface="Open Sans"/>
                        <a:sym typeface="Open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67325">
                <a:tc>
                  <a:txBody>
                    <a:bodyPr/>
                    <a:lstStyle/>
                    <a:p>
                      <a:pPr marL="0" lvl="0" indent="0" algn="l" rtl="0">
                        <a:spcBef>
                          <a:spcPts val="0"/>
                        </a:spcBef>
                        <a:spcAft>
                          <a:spcPts val="0"/>
                        </a:spcAft>
                        <a:buNone/>
                      </a:pPr>
                      <a:r>
                        <a:rPr lang="en" sz="2400">
                          <a:latin typeface="Open Sans"/>
                          <a:ea typeface="Open Sans"/>
                          <a:cs typeface="Open Sans"/>
                          <a:sym typeface="Open Sans"/>
                        </a:rPr>
                        <a:t>Mass Ratio, q</a:t>
                      </a:r>
                      <a:endParaRPr sz="2400">
                        <a:latin typeface="Open Sans"/>
                        <a:ea typeface="Open Sans"/>
                        <a:cs typeface="Open Sans"/>
                        <a:sym typeface="Open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2400">
                          <a:latin typeface="Open Sans"/>
                          <a:ea typeface="Open Sans"/>
                          <a:cs typeface="Open Sans"/>
                          <a:sym typeface="Open Sans"/>
                        </a:rPr>
                        <a:t>As high as possible.</a:t>
                      </a:r>
                      <a:endParaRPr sz="2400">
                        <a:latin typeface="Open Sans"/>
                        <a:ea typeface="Open Sans"/>
                        <a:cs typeface="Open Sans"/>
                        <a:sym typeface="Open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67325">
                <a:tc>
                  <a:txBody>
                    <a:bodyPr/>
                    <a:lstStyle/>
                    <a:p>
                      <a:pPr marL="0" lvl="0" indent="0" algn="l" rtl="0">
                        <a:spcBef>
                          <a:spcPts val="0"/>
                        </a:spcBef>
                        <a:spcAft>
                          <a:spcPts val="0"/>
                        </a:spcAft>
                        <a:buNone/>
                      </a:pPr>
                      <a:r>
                        <a:rPr lang="en" sz="2400">
                          <a:latin typeface="Open Sans"/>
                          <a:ea typeface="Open Sans"/>
                          <a:cs typeface="Open Sans"/>
                          <a:sym typeface="Open Sans"/>
                        </a:rPr>
                        <a:t>Aligned Spin, χ</a:t>
                      </a:r>
                      <a:r>
                        <a:rPr lang="en" sz="2400" baseline="-25000">
                          <a:latin typeface="Open Sans"/>
                          <a:ea typeface="Open Sans"/>
                          <a:cs typeface="Open Sans"/>
                          <a:sym typeface="Open Sans"/>
                        </a:rPr>
                        <a:t>1z</a:t>
                      </a:r>
                      <a:endParaRPr sz="2400">
                        <a:latin typeface="Open Sans"/>
                        <a:ea typeface="Open Sans"/>
                        <a:cs typeface="Open Sans"/>
                        <a:sym typeface="Open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2400">
                          <a:latin typeface="Open Sans"/>
                          <a:ea typeface="Open Sans"/>
                          <a:cs typeface="Open Sans"/>
                          <a:sym typeface="Open Sans"/>
                        </a:rPr>
                        <a:t>As high (and positive) as possible.</a:t>
                      </a:r>
                      <a:endParaRPr sz="2400">
                        <a:latin typeface="Open Sans"/>
                        <a:ea typeface="Open Sans"/>
                        <a:cs typeface="Open Sans"/>
                        <a:sym typeface="Open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113650">
                <a:tc>
                  <a:txBody>
                    <a:bodyPr/>
                    <a:lstStyle/>
                    <a:p>
                      <a:pPr marL="0" lvl="0" indent="0" algn="l" rtl="0">
                        <a:spcBef>
                          <a:spcPts val="0"/>
                        </a:spcBef>
                        <a:spcAft>
                          <a:spcPts val="0"/>
                        </a:spcAft>
                        <a:buNone/>
                      </a:pPr>
                      <a:r>
                        <a:rPr lang="en" sz="2400">
                          <a:latin typeface="Open Sans"/>
                          <a:ea typeface="Open Sans"/>
                          <a:cs typeface="Open Sans"/>
                          <a:sym typeface="Open Sans"/>
                        </a:rPr>
                        <a:t>Inclination, θ</a:t>
                      </a:r>
                      <a:endParaRPr sz="2400">
                        <a:latin typeface="Open Sans"/>
                        <a:ea typeface="Open Sans"/>
                        <a:cs typeface="Open Sans"/>
                        <a:sym typeface="Open Sans"/>
                      </a:endParaRPr>
                    </a:p>
                    <a:p>
                      <a:pPr marL="0" lvl="0" indent="0" algn="l" rtl="0">
                        <a:spcBef>
                          <a:spcPts val="0"/>
                        </a:spcBef>
                        <a:spcAft>
                          <a:spcPts val="0"/>
                        </a:spcAft>
                        <a:buNone/>
                      </a:pPr>
                      <a:endParaRPr sz="2400">
                        <a:latin typeface="Open Sans"/>
                        <a:ea typeface="Open Sans"/>
                        <a:cs typeface="Open Sans"/>
                        <a:sym typeface="Open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2400">
                          <a:latin typeface="Open Sans"/>
                          <a:ea typeface="Open Sans"/>
                          <a:cs typeface="Open Sans"/>
                          <a:sym typeface="Open Sans"/>
                        </a:rPr>
                        <a:t>Depends on which HOMs are most dominant at a certain mass ratio.</a:t>
                      </a:r>
                      <a:endParaRPr sz="2400">
                        <a:latin typeface="Open Sans"/>
                        <a:ea typeface="Open Sans"/>
                        <a:cs typeface="Open Sans"/>
                        <a:sym typeface="Open Sa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Further Questions for the Future</a:t>
            </a:r>
            <a:endParaRPr/>
          </a:p>
        </p:txBody>
      </p:sp>
      <p:sp>
        <p:nvSpPr>
          <p:cNvPr id="201" name="Google Shape;201;p3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eriod"/>
            </a:pPr>
            <a:r>
              <a:rPr lang="en" sz="2400"/>
              <a:t>When do the overlap integral and luminosity distance begin to decrease for </a:t>
            </a:r>
            <a:r>
              <a:rPr lang="en" sz="2400" b="1"/>
              <a:t>extremely high mass systems?</a:t>
            </a:r>
            <a:endParaRPr sz="2400" b="1"/>
          </a:p>
          <a:p>
            <a:pPr marL="457200" lvl="0" indent="-381000" algn="l" rtl="0">
              <a:spcBef>
                <a:spcPts val="0"/>
              </a:spcBef>
              <a:spcAft>
                <a:spcPts val="0"/>
              </a:spcAft>
              <a:buSzPts val="2400"/>
              <a:buAutoNum type="arabicPeriod"/>
            </a:pPr>
            <a:r>
              <a:rPr lang="en" sz="2400"/>
              <a:t>How do </a:t>
            </a:r>
            <a:r>
              <a:rPr lang="en" sz="2400" b="1"/>
              <a:t>precessing systems</a:t>
            </a:r>
            <a:r>
              <a:rPr lang="en" sz="2400"/>
              <a:t> with non-aligned spin behave?</a:t>
            </a:r>
            <a:endParaRPr sz="2400"/>
          </a:p>
          <a:p>
            <a:pPr marL="457200" lvl="0" indent="-381000" algn="l" rtl="0">
              <a:spcBef>
                <a:spcPts val="0"/>
              </a:spcBef>
              <a:spcAft>
                <a:spcPts val="0"/>
              </a:spcAft>
              <a:buSzPts val="2400"/>
              <a:buAutoNum type="arabicPeriod"/>
            </a:pPr>
            <a:r>
              <a:rPr lang="en" sz="2400"/>
              <a:t>What parameters does the </a:t>
            </a:r>
            <a:r>
              <a:rPr lang="en" sz="2400" b="1"/>
              <a:t>optimal inclination angle</a:t>
            </a:r>
            <a:r>
              <a:rPr lang="en" sz="2400"/>
              <a:t> depend upon, and why?</a:t>
            </a:r>
            <a:endParaRPr sz="2400"/>
          </a:p>
          <a:p>
            <a:pPr marL="457200" lvl="0" indent="-381000" algn="l" rtl="0">
              <a:spcBef>
                <a:spcPts val="0"/>
              </a:spcBef>
              <a:spcAft>
                <a:spcPts val="0"/>
              </a:spcAft>
              <a:buSzPts val="2400"/>
              <a:buAutoNum type="arabicPeriod"/>
            </a:pPr>
            <a:r>
              <a:rPr lang="en" sz="2400"/>
              <a:t>What results would we see with a more detailed study using </a:t>
            </a:r>
            <a:r>
              <a:rPr lang="en" sz="2400" b="1"/>
              <a:t>full Bayesian model selection analysis?</a:t>
            </a:r>
            <a:endParaRPr sz="24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1"/>
          <p:cNvSpPr txBox="1">
            <a:spLocks noGrp="1"/>
          </p:cNvSpPr>
          <p:nvPr>
            <p:ph type="title" idx="4294967295"/>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Falling off the Total Noise ASD Curve</a:t>
            </a:r>
            <a:endParaRPr/>
          </a:p>
        </p:txBody>
      </p:sp>
      <p:pic>
        <p:nvPicPr>
          <p:cNvPr id="207" name="Google Shape;207;p31"/>
          <p:cNvPicPr preferRelativeResize="0"/>
          <p:nvPr/>
        </p:nvPicPr>
        <p:blipFill>
          <a:blip r:embed="rId3">
            <a:alphaModFix/>
          </a:blip>
          <a:stretch>
            <a:fillRect/>
          </a:stretch>
        </p:blipFill>
        <p:spPr>
          <a:xfrm>
            <a:off x="311700" y="1375830"/>
            <a:ext cx="4260300" cy="3193245"/>
          </a:xfrm>
          <a:prstGeom prst="rect">
            <a:avLst/>
          </a:prstGeom>
          <a:noFill/>
          <a:ln>
            <a:noFill/>
          </a:ln>
        </p:spPr>
      </p:pic>
      <p:pic>
        <p:nvPicPr>
          <p:cNvPr id="208" name="Google Shape;208;p31"/>
          <p:cNvPicPr preferRelativeResize="0"/>
          <p:nvPr/>
        </p:nvPicPr>
        <p:blipFill>
          <a:blip r:embed="rId4">
            <a:alphaModFix/>
          </a:blip>
          <a:stretch>
            <a:fillRect/>
          </a:stretch>
        </p:blipFill>
        <p:spPr>
          <a:xfrm>
            <a:off x="4572000" y="1375830"/>
            <a:ext cx="4260300" cy="319324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4" descr="Image result for harmonics physics png"/>
          <p:cNvPicPr preferRelativeResize="0"/>
          <p:nvPr/>
        </p:nvPicPr>
        <p:blipFill>
          <a:blip r:embed="rId3">
            <a:alphaModFix/>
          </a:blip>
          <a:stretch>
            <a:fillRect/>
          </a:stretch>
        </p:blipFill>
        <p:spPr>
          <a:xfrm>
            <a:off x="4158425" y="76200"/>
            <a:ext cx="4985576" cy="4745400"/>
          </a:xfrm>
          <a:prstGeom prst="rect">
            <a:avLst/>
          </a:prstGeom>
          <a:noFill/>
          <a:ln>
            <a:noFill/>
          </a:ln>
        </p:spPr>
      </p:pic>
      <p:sp>
        <p:nvSpPr>
          <p:cNvPr id="75" name="Google Shape;75;p14"/>
          <p:cNvSpPr txBox="1"/>
          <p:nvPr/>
        </p:nvSpPr>
        <p:spPr>
          <a:xfrm>
            <a:off x="5393100" y="4821600"/>
            <a:ext cx="3750900" cy="321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latin typeface="Open Sans"/>
                <a:ea typeface="Open Sans"/>
                <a:cs typeface="Open Sans"/>
                <a:sym typeface="Open Sans"/>
              </a:rPr>
              <a:t>Credit: Wikipedia</a:t>
            </a:r>
            <a:endParaRPr sz="1200">
              <a:latin typeface="Open Sans"/>
              <a:ea typeface="Open Sans"/>
              <a:cs typeface="Open Sans"/>
              <a:sym typeface="Open Sans"/>
            </a:endParaRPr>
          </a:p>
        </p:txBody>
      </p:sp>
      <p:pic>
        <p:nvPicPr>
          <p:cNvPr id="1032" name="Picture 8">
            <a:extLst>
              <a:ext uri="{FF2B5EF4-FFF2-40B4-BE49-F238E27FC236}">
                <a16:creationId xmlns:a16="http://schemas.microsoft.com/office/drawing/2014/main" id="{0CAC202A-1180-4441-907B-E67646FDAA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861" y="0"/>
            <a:ext cx="3992563"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Acknowledgements</a:t>
            </a:r>
            <a:endParaRPr/>
          </a:p>
        </p:txBody>
      </p:sp>
      <p:sp>
        <p:nvSpPr>
          <p:cNvPr id="214" name="Google Shape;214;p32"/>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To: Dr. Alan Weinstein, Liting Xiao, Dr. Vijay Varma, Caltech LIGO SURF, LIGO Laboratory, NSF, Rouse Family, Dr. Tom Callister, fellow SURF students...</a:t>
            </a:r>
            <a:endParaRPr sz="2400"/>
          </a:p>
        </p:txBody>
      </p:sp>
      <p:sp>
        <p:nvSpPr>
          <p:cNvPr id="215" name="Google Shape;215;p32"/>
          <p:cNvSpPr txBox="1"/>
          <p:nvPr/>
        </p:nvSpPr>
        <p:spPr>
          <a:xfrm>
            <a:off x="3224850" y="3086975"/>
            <a:ext cx="2694300" cy="831300"/>
          </a:xfrm>
          <a:prstGeom prst="rect">
            <a:avLst/>
          </a:pr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accent5"/>
                </a:solidFill>
                <a:latin typeface="Open Sans"/>
                <a:ea typeface="Open Sans"/>
                <a:cs typeface="Open Sans"/>
                <a:sym typeface="Open Sans"/>
              </a:rPr>
              <a:t>Thank you!</a:t>
            </a:r>
            <a:endParaRPr sz="3000" b="1">
              <a:solidFill>
                <a:schemeClr val="accent5"/>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Visualizing HOMs</a:t>
            </a:r>
            <a:endParaRPr/>
          </a:p>
        </p:txBody>
      </p:sp>
      <p:sp>
        <p:nvSpPr>
          <p:cNvPr id="82" name="Google Shape;82;p15"/>
          <p:cNvSpPr txBox="1">
            <a:spLocks noGrp="1"/>
          </p:cNvSpPr>
          <p:nvPr>
            <p:ph type="body" idx="1"/>
          </p:nvPr>
        </p:nvSpPr>
        <p:spPr>
          <a:xfrm>
            <a:off x="311700" y="1409550"/>
            <a:ext cx="3110400" cy="142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Instantaneous frequency scales with </a:t>
            </a:r>
            <a:r>
              <a:rPr lang="en" sz="2400" i="1"/>
              <a:t>m</a:t>
            </a:r>
            <a:endParaRPr b="1" i="1"/>
          </a:p>
          <a:p>
            <a:pPr marL="0" lvl="0" indent="0" algn="l" rtl="0">
              <a:spcBef>
                <a:spcPts val="1600"/>
              </a:spcBef>
              <a:spcAft>
                <a:spcPts val="0"/>
              </a:spcAft>
              <a:buNone/>
            </a:pPr>
            <a:endParaRPr sz="2400"/>
          </a:p>
          <a:p>
            <a:pPr marL="0" lvl="0" indent="0" algn="l" rtl="0">
              <a:spcBef>
                <a:spcPts val="1600"/>
              </a:spcBef>
              <a:spcAft>
                <a:spcPts val="1600"/>
              </a:spcAft>
              <a:buNone/>
            </a:pPr>
            <a:endParaRPr sz="2400" b="1"/>
          </a:p>
        </p:txBody>
      </p:sp>
      <p:pic>
        <p:nvPicPr>
          <p:cNvPr id="83" name="Google Shape;83;p15" title="This is the rendered form of the equation. You can not edit this directly. Right click will give you the option to save the image, and in most browsers you can drag the image onto your desktop or another program."/>
          <p:cNvPicPr preferRelativeResize="0"/>
          <p:nvPr/>
        </p:nvPicPr>
        <p:blipFill>
          <a:blip r:embed="rId3">
            <a:alphaModFix/>
          </a:blip>
          <a:stretch>
            <a:fillRect/>
          </a:stretch>
        </p:blipFill>
        <p:spPr>
          <a:xfrm>
            <a:off x="866775" y="3094175"/>
            <a:ext cx="2000250" cy="1114425"/>
          </a:xfrm>
          <a:prstGeom prst="rect">
            <a:avLst/>
          </a:prstGeom>
          <a:noFill/>
          <a:ln>
            <a:noFill/>
          </a:ln>
        </p:spPr>
      </p:pic>
      <p:pic>
        <p:nvPicPr>
          <p:cNvPr id="84" name="Google Shape;84;p15"/>
          <p:cNvPicPr preferRelativeResize="0"/>
          <p:nvPr/>
        </p:nvPicPr>
        <p:blipFill>
          <a:blip r:embed="rId4">
            <a:alphaModFix/>
          </a:blip>
          <a:stretch>
            <a:fillRect/>
          </a:stretch>
        </p:blipFill>
        <p:spPr>
          <a:xfrm>
            <a:off x="3422100" y="315925"/>
            <a:ext cx="5410200" cy="4724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Visualizing HOMs</a:t>
            </a:r>
            <a:endParaRPr/>
          </a:p>
        </p:txBody>
      </p:sp>
      <p:pic>
        <p:nvPicPr>
          <p:cNvPr id="90" name="Google Shape;90;p16"/>
          <p:cNvPicPr preferRelativeResize="0"/>
          <p:nvPr/>
        </p:nvPicPr>
        <p:blipFill>
          <a:blip r:embed="rId3">
            <a:alphaModFix/>
          </a:blip>
          <a:stretch>
            <a:fillRect/>
          </a:stretch>
        </p:blipFill>
        <p:spPr>
          <a:xfrm>
            <a:off x="3450663" y="528075"/>
            <a:ext cx="5381625" cy="619125"/>
          </a:xfrm>
          <a:prstGeom prst="rect">
            <a:avLst/>
          </a:prstGeom>
          <a:noFill/>
          <a:ln>
            <a:noFill/>
          </a:ln>
        </p:spPr>
      </p:pic>
      <p:pic>
        <p:nvPicPr>
          <p:cNvPr id="91" name="Google Shape;91;p16" descr="Image result for spherical harmonics"/>
          <p:cNvPicPr preferRelativeResize="0"/>
          <p:nvPr/>
        </p:nvPicPr>
        <p:blipFill>
          <a:blip r:embed="rId4">
            <a:alphaModFix/>
          </a:blip>
          <a:stretch>
            <a:fillRect/>
          </a:stretch>
        </p:blipFill>
        <p:spPr>
          <a:xfrm>
            <a:off x="320446" y="1147200"/>
            <a:ext cx="5081283" cy="3924300"/>
          </a:xfrm>
          <a:prstGeom prst="rect">
            <a:avLst/>
          </a:prstGeom>
          <a:noFill/>
          <a:ln>
            <a:noFill/>
          </a:ln>
        </p:spPr>
      </p:pic>
      <p:sp>
        <p:nvSpPr>
          <p:cNvPr id="92" name="Google Shape;92;p16"/>
          <p:cNvSpPr txBox="1"/>
          <p:nvPr/>
        </p:nvSpPr>
        <p:spPr>
          <a:xfrm>
            <a:off x="6145500" y="4745400"/>
            <a:ext cx="2998500" cy="39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Open Sans"/>
                <a:ea typeface="Open Sans"/>
                <a:cs typeface="Open Sans"/>
                <a:sym typeface="Open Sans"/>
              </a:rPr>
              <a:t>Credit: Thorsten W. Becker at UT Austin</a:t>
            </a:r>
            <a:endParaRPr sz="1200">
              <a:latin typeface="Open Sans"/>
              <a:ea typeface="Open Sans"/>
              <a:cs typeface="Open Sans"/>
              <a:sym typeface="Open Sans"/>
            </a:endParaRPr>
          </a:p>
        </p:txBody>
      </p:sp>
      <p:sp>
        <p:nvSpPr>
          <p:cNvPr id="93" name="Google Shape;93;p16"/>
          <p:cNvSpPr txBox="1">
            <a:spLocks noGrp="1"/>
          </p:cNvSpPr>
          <p:nvPr>
            <p:ph type="body" idx="2"/>
          </p:nvPr>
        </p:nvSpPr>
        <p:spPr>
          <a:xfrm>
            <a:off x="5634171" y="1604250"/>
            <a:ext cx="2998501" cy="2684100"/>
          </a:xfrm>
          <a:prstGeom prst="rect">
            <a:avLst/>
          </a:prstGeom>
          <a:ln>
            <a:solidFill>
              <a:schemeClr val="tx1"/>
            </a:solid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rgbClr val="0070C0"/>
                </a:solidFill>
              </a:rPr>
              <a:t>Spin-Weighted Spherical Harmonics: s=-2</a:t>
            </a:r>
            <a:endParaRPr sz="2200" dirty="0">
              <a:solidFill>
                <a:srgbClr val="0070C0"/>
              </a:solidFill>
            </a:endParaRPr>
          </a:p>
          <a:p>
            <a:pPr marL="0" lvl="0" indent="0" algn="r" rtl="0">
              <a:spcBef>
                <a:spcPts val="1600"/>
              </a:spcBef>
              <a:spcAft>
                <a:spcPts val="1600"/>
              </a:spcAft>
              <a:buNone/>
            </a:pPr>
            <a:r>
              <a:rPr lang="en" sz="2200" dirty="0">
                <a:solidFill>
                  <a:srgbClr val="FF0000"/>
                </a:solidFill>
              </a:rPr>
              <a:t>Dominant </a:t>
            </a:r>
            <a:r>
              <a:rPr lang="en-US" sz="2200" dirty="0">
                <a:solidFill>
                  <a:srgbClr val="FF0000"/>
                </a:solidFill>
              </a:rPr>
              <a:t>Q</a:t>
            </a:r>
            <a:r>
              <a:rPr lang="en" sz="2200" dirty="0">
                <a:solidFill>
                  <a:srgbClr val="FF0000"/>
                </a:solidFill>
              </a:rPr>
              <a:t>uadrupol</a:t>
            </a:r>
            <a:r>
              <a:rPr lang="en-US" sz="2200" dirty="0">
                <a:solidFill>
                  <a:srgbClr val="FF0000"/>
                </a:solidFill>
              </a:rPr>
              <a:t>e</a:t>
            </a:r>
            <a:r>
              <a:rPr lang="en" sz="2200" dirty="0">
                <a:solidFill>
                  <a:srgbClr val="FF0000"/>
                </a:solidFill>
              </a:rPr>
              <a:t> Mode: l=2, m=2</a:t>
            </a:r>
            <a:endParaRPr sz="2200" dirty="0">
              <a:solidFill>
                <a:srgbClr val="FF0000"/>
              </a:solidFill>
            </a:endParaRPr>
          </a:p>
        </p:txBody>
      </p:sp>
      <p:sp>
        <p:nvSpPr>
          <p:cNvPr id="2" name="Oval 1">
            <a:extLst>
              <a:ext uri="{FF2B5EF4-FFF2-40B4-BE49-F238E27FC236}">
                <a16:creationId xmlns:a16="http://schemas.microsoft.com/office/drawing/2014/main" id="{0C4C7F8E-F6F2-4DA7-82F9-1A68CBCE30F0}"/>
              </a:ext>
            </a:extLst>
          </p:cNvPr>
          <p:cNvSpPr/>
          <p:nvPr/>
        </p:nvSpPr>
        <p:spPr>
          <a:xfrm>
            <a:off x="6466901" y="315924"/>
            <a:ext cx="1178804" cy="10060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4C5A2E0-2333-4856-BC69-350C8FAE93C5}"/>
              </a:ext>
            </a:extLst>
          </p:cNvPr>
          <p:cNvSpPr/>
          <p:nvPr/>
        </p:nvSpPr>
        <p:spPr>
          <a:xfrm>
            <a:off x="7644750" y="315924"/>
            <a:ext cx="1178804" cy="100609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Why do they matter?</a:t>
            </a:r>
            <a:endParaRPr/>
          </a:p>
        </p:txBody>
      </p:sp>
      <p:sp>
        <p:nvSpPr>
          <p:cNvPr id="99" name="Google Shape;99;p17"/>
          <p:cNvSpPr txBox="1">
            <a:spLocks noGrp="1"/>
          </p:cNvSpPr>
          <p:nvPr>
            <p:ph type="body" idx="1"/>
          </p:nvPr>
        </p:nvSpPr>
        <p:spPr>
          <a:xfrm>
            <a:off x="311700" y="1225225"/>
            <a:ext cx="35772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In detecting a gravitational wave,</a:t>
            </a:r>
            <a:r>
              <a:rPr lang="en" sz="2400" i="1"/>
              <a:t> template banks </a:t>
            </a:r>
            <a:r>
              <a:rPr lang="en" sz="2400"/>
              <a:t>used for </a:t>
            </a:r>
            <a:r>
              <a:rPr lang="en" sz="2400" i="1"/>
              <a:t>matched filtering</a:t>
            </a:r>
            <a:r>
              <a:rPr lang="en" sz="2400"/>
              <a:t> are restricted to just the </a:t>
            </a:r>
            <a:r>
              <a:rPr lang="en" sz="2400" b="1"/>
              <a:t>dominant mode</a:t>
            </a:r>
            <a:r>
              <a:rPr lang="en" sz="2400"/>
              <a:t>, rather than including the </a:t>
            </a:r>
            <a:r>
              <a:rPr lang="en" sz="2400" b="1"/>
              <a:t>sum of all modes.</a:t>
            </a:r>
            <a:endParaRPr b="1"/>
          </a:p>
          <a:p>
            <a:pPr marL="0" lvl="0" indent="0" algn="l" rtl="0">
              <a:spcBef>
                <a:spcPts val="1600"/>
              </a:spcBef>
              <a:spcAft>
                <a:spcPts val="0"/>
              </a:spcAft>
              <a:buNone/>
            </a:pPr>
            <a:endParaRPr sz="2400"/>
          </a:p>
          <a:p>
            <a:pPr marL="0" lvl="0" indent="0" algn="l" rtl="0">
              <a:spcBef>
                <a:spcPts val="1600"/>
              </a:spcBef>
              <a:spcAft>
                <a:spcPts val="1600"/>
              </a:spcAft>
              <a:buNone/>
            </a:pPr>
            <a:endParaRPr sz="2400" b="1"/>
          </a:p>
        </p:txBody>
      </p:sp>
      <p:pic>
        <p:nvPicPr>
          <p:cNvPr id="100" name="Google Shape;100;p17"/>
          <p:cNvPicPr preferRelativeResize="0"/>
          <p:nvPr/>
        </p:nvPicPr>
        <p:blipFill>
          <a:blip r:embed="rId3">
            <a:alphaModFix/>
          </a:blip>
          <a:stretch>
            <a:fillRect/>
          </a:stretch>
        </p:blipFill>
        <p:spPr>
          <a:xfrm>
            <a:off x="3888900" y="1144863"/>
            <a:ext cx="4943475" cy="3514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Including HOMs…</a:t>
            </a:r>
            <a:endParaRPr dirty="0"/>
          </a:p>
        </p:txBody>
      </p:sp>
      <p:sp>
        <p:nvSpPr>
          <p:cNvPr id="106" name="Google Shape;106;p18"/>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81000" algn="l" rtl="0">
              <a:spcBef>
                <a:spcPts val="1600"/>
              </a:spcBef>
              <a:spcAft>
                <a:spcPts val="0"/>
              </a:spcAft>
              <a:buSzPts val="2400"/>
              <a:buAutoNum type="arabicPeriod"/>
            </a:pPr>
            <a:r>
              <a:rPr lang="en" sz="2400" dirty="0"/>
              <a:t>Will</a:t>
            </a:r>
            <a:r>
              <a:rPr lang="en" sz="2400" b="1" dirty="0"/>
              <a:t> make parameter estimation more precise</a:t>
            </a:r>
            <a:r>
              <a:rPr lang="en" sz="2400" dirty="0"/>
              <a:t>, furthering our understanding of GW sources.</a:t>
            </a:r>
            <a:endParaRPr lang="en-US" sz="2400" dirty="0"/>
          </a:p>
          <a:p>
            <a:pPr marL="457200" lvl="0" indent="-381000" algn="l" rtl="0">
              <a:spcBef>
                <a:spcPts val="0"/>
              </a:spcBef>
              <a:spcAft>
                <a:spcPts val="0"/>
              </a:spcAft>
              <a:buSzPts val="2400"/>
              <a:buAutoNum type="arabicPeriod"/>
            </a:pPr>
            <a:r>
              <a:rPr lang="en-US" sz="2400" dirty="0"/>
              <a:t>Increases similarities between the data and the template, thus </a:t>
            </a:r>
            <a:r>
              <a:rPr lang="en-US" sz="2400" b="1" dirty="0"/>
              <a:t>boosting </a:t>
            </a:r>
            <a:r>
              <a:rPr lang="en-US" sz="2400" b="1" dirty="0" err="1"/>
              <a:t>aLIGO's</a:t>
            </a:r>
            <a:r>
              <a:rPr lang="en-US" sz="2400" b="1" dirty="0"/>
              <a:t> detection confidence </a:t>
            </a:r>
            <a:r>
              <a:rPr lang="en-US" sz="2400" dirty="0"/>
              <a:t>during matched filtering.</a:t>
            </a:r>
          </a:p>
          <a:p>
            <a:pPr marL="457200" lvl="0" indent="-381000" algn="l" rtl="0">
              <a:spcBef>
                <a:spcPts val="0"/>
              </a:spcBef>
              <a:spcAft>
                <a:spcPts val="0"/>
              </a:spcAft>
              <a:buSzPts val="2400"/>
              <a:buAutoNum type="arabicPeriod"/>
            </a:pPr>
            <a:r>
              <a:rPr lang="en" sz="2400" dirty="0"/>
              <a:t>Can act as a </a:t>
            </a:r>
            <a:r>
              <a:rPr lang="en" sz="2400" b="1" dirty="0"/>
              <a:t>powerful new test of General Relativity </a:t>
            </a:r>
            <a:r>
              <a:rPr lang="en-US" sz="2400" dirty="0"/>
              <a:t>in the strong-field, highly-dynamical regime.</a:t>
            </a:r>
            <a:endParaRPr lang="en"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Research Question: </a:t>
            </a:r>
            <a:endParaRPr/>
          </a:p>
          <a:p>
            <a:pPr marL="0" lvl="0" indent="0" algn="ctr" rtl="0">
              <a:spcBef>
                <a:spcPts val="0"/>
              </a:spcBef>
              <a:spcAft>
                <a:spcPts val="0"/>
              </a:spcAft>
              <a:buNone/>
            </a:pPr>
            <a:endParaRPr sz="2400">
              <a:latin typeface="Open Sans"/>
              <a:ea typeface="Open Sans"/>
              <a:cs typeface="Open Sans"/>
              <a:sym typeface="Open Sans"/>
            </a:endParaRPr>
          </a:p>
          <a:p>
            <a:pPr marL="0" lvl="0" indent="0" algn="l" rtl="0">
              <a:lnSpc>
                <a:spcPct val="115000"/>
              </a:lnSpc>
              <a:spcBef>
                <a:spcPts val="0"/>
              </a:spcBef>
              <a:spcAft>
                <a:spcPts val="1600"/>
              </a:spcAft>
              <a:buNone/>
            </a:pPr>
            <a:r>
              <a:rPr lang="en" sz="2400">
                <a:latin typeface="Open Sans"/>
                <a:ea typeface="Open Sans"/>
                <a:cs typeface="Open Sans"/>
                <a:sym typeface="Open Sans"/>
              </a:rPr>
              <a:t>What range of parameters for a source BBH merger </a:t>
            </a:r>
            <a:r>
              <a:rPr lang="en" sz="2400" b="1" i="1">
                <a:latin typeface="Open Sans"/>
                <a:ea typeface="Open Sans"/>
                <a:cs typeface="Open Sans"/>
                <a:sym typeface="Open Sans"/>
              </a:rPr>
              <a:t>optimizes </a:t>
            </a:r>
            <a:r>
              <a:rPr lang="en" sz="2400">
                <a:latin typeface="Open Sans"/>
                <a:ea typeface="Open Sans"/>
                <a:cs typeface="Open Sans"/>
                <a:sym typeface="Open Sans"/>
              </a:rPr>
              <a:t>the likelihood that aLIGO will be able to detect the </a:t>
            </a:r>
            <a:r>
              <a:rPr lang="en" sz="2400" i="1">
                <a:latin typeface="Open Sans"/>
                <a:ea typeface="Open Sans"/>
                <a:cs typeface="Open Sans"/>
                <a:sym typeface="Open Sans"/>
              </a:rPr>
              <a:t>statistically significant</a:t>
            </a:r>
            <a:r>
              <a:rPr lang="en" sz="2400">
                <a:latin typeface="Open Sans"/>
                <a:ea typeface="Open Sans"/>
                <a:cs typeface="Open Sans"/>
                <a:sym typeface="Open Sans"/>
              </a:rPr>
              <a:t> presence of HOMs?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0" descr="Image result for black hole aligned spin"/>
          <p:cNvPicPr preferRelativeResize="0"/>
          <p:nvPr/>
        </p:nvPicPr>
        <p:blipFill rotWithShape="1">
          <a:blip r:embed="rId3">
            <a:alphaModFix/>
          </a:blip>
          <a:srcRect/>
          <a:stretch/>
        </p:blipFill>
        <p:spPr>
          <a:xfrm>
            <a:off x="3428825" y="406400"/>
            <a:ext cx="5715174" cy="4330700"/>
          </a:xfrm>
          <a:prstGeom prst="rect">
            <a:avLst/>
          </a:prstGeom>
          <a:noFill/>
          <a:ln>
            <a:noFill/>
          </a:ln>
        </p:spPr>
      </p:pic>
      <p:sp>
        <p:nvSpPr>
          <p:cNvPr id="117" name="Google Shape;117;p20"/>
          <p:cNvSpPr/>
          <p:nvPr/>
        </p:nvSpPr>
        <p:spPr>
          <a:xfrm>
            <a:off x="673575" y="1079250"/>
            <a:ext cx="3367800" cy="2985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0"/>
          <p:cNvSpPr txBox="1"/>
          <p:nvPr/>
        </p:nvSpPr>
        <p:spPr>
          <a:xfrm>
            <a:off x="6480300" y="4714800"/>
            <a:ext cx="2663700" cy="4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Credit: Carl Rodriguez at MIT</a:t>
            </a:r>
            <a:endParaRPr>
              <a:latin typeface="Open Sans"/>
              <a:ea typeface="Open Sans"/>
              <a:cs typeface="Open Sans"/>
              <a:sym typeface="Open Sans"/>
            </a:endParaRPr>
          </a:p>
        </p:txBody>
      </p:sp>
      <p:sp>
        <p:nvSpPr>
          <p:cNvPr id="119" name="Google Shape;119;p20"/>
          <p:cNvSpPr txBox="1"/>
          <p:nvPr/>
        </p:nvSpPr>
        <p:spPr>
          <a:xfrm>
            <a:off x="928575" y="1312650"/>
            <a:ext cx="3112800" cy="251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chemeClr val="dk1"/>
                </a:solidFill>
                <a:latin typeface="Open Sans"/>
                <a:ea typeface="Open Sans"/>
                <a:cs typeface="Open Sans"/>
                <a:sym typeface="Open Sans"/>
              </a:rPr>
              <a:t>Four Parameters:</a:t>
            </a:r>
            <a:endParaRPr sz="2400">
              <a:solidFill>
                <a:schemeClr val="dk1"/>
              </a:solidFill>
              <a:latin typeface="Open Sans"/>
              <a:ea typeface="Open Sans"/>
              <a:cs typeface="Open Sans"/>
              <a:sym typeface="Open Sans"/>
            </a:endParaRPr>
          </a:p>
          <a:p>
            <a:pPr marL="457200" lvl="0" indent="-381000" algn="l" rtl="0">
              <a:lnSpc>
                <a:spcPct val="115000"/>
              </a:lnSpc>
              <a:spcBef>
                <a:spcPts val="1600"/>
              </a:spcBef>
              <a:spcAft>
                <a:spcPts val="0"/>
              </a:spcAft>
              <a:buClr>
                <a:schemeClr val="dk1"/>
              </a:buClr>
              <a:buSzPts val="2400"/>
              <a:buFont typeface="Open Sans"/>
              <a:buChar char="❏"/>
            </a:pPr>
            <a:r>
              <a:rPr lang="en" sz="2400">
                <a:solidFill>
                  <a:schemeClr val="dk1"/>
                </a:solidFill>
                <a:latin typeface="Open Sans"/>
                <a:ea typeface="Open Sans"/>
                <a:cs typeface="Open Sans"/>
                <a:sym typeface="Open Sans"/>
              </a:rPr>
              <a:t>Total Mass, M</a:t>
            </a:r>
            <a:endParaRPr sz="2400">
              <a:solidFill>
                <a:schemeClr val="dk1"/>
              </a:solidFill>
              <a:latin typeface="Open Sans"/>
              <a:ea typeface="Open Sans"/>
              <a:cs typeface="Open Sans"/>
              <a:sym typeface="Open Sans"/>
            </a:endParaRPr>
          </a:p>
          <a:p>
            <a:pPr marL="457200" lvl="0" indent="-381000" algn="l" rtl="0">
              <a:lnSpc>
                <a:spcPct val="115000"/>
              </a:lnSpc>
              <a:spcBef>
                <a:spcPts val="0"/>
              </a:spcBef>
              <a:spcAft>
                <a:spcPts val="0"/>
              </a:spcAft>
              <a:buClr>
                <a:schemeClr val="dk1"/>
              </a:buClr>
              <a:buSzPts val="2400"/>
              <a:buFont typeface="Open Sans"/>
              <a:buChar char="❏"/>
            </a:pPr>
            <a:r>
              <a:rPr lang="en" sz="2400">
                <a:solidFill>
                  <a:schemeClr val="dk1"/>
                </a:solidFill>
                <a:latin typeface="Open Sans"/>
                <a:ea typeface="Open Sans"/>
                <a:cs typeface="Open Sans"/>
                <a:sym typeface="Open Sans"/>
              </a:rPr>
              <a:t>Mass Ratio, q</a:t>
            </a:r>
            <a:endParaRPr sz="2400">
              <a:solidFill>
                <a:schemeClr val="dk1"/>
              </a:solidFill>
              <a:latin typeface="Open Sans"/>
              <a:ea typeface="Open Sans"/>
              <a:cs typeface="Open Sans"/>
              <a:sym typeface="Open Sans"/>
            </a:endParaRPr>
          </a:p>
          <a:p>
            <a:pPr marL="457200" lvl="0" indent="-381000" algn="l" rtl="0">
              <a:lnSpc>
                <a:spcPct val="115000"/>
              </a:lnSpc>
              <a:spcBef>
                <a:spcPts val="0"/>
              </a:spcBef>
              <a:spcAft>
                <a:spcPts val="0"/>
              </a:spcAft>
              <a:buClr>
                <a:schemeClr val="dk1"/>
              </a:buClr>
              <a:buSzPts val="2400"/>
              <a:buFont typeface="Open Sans"/>
              <a:buChar char="❏"/>
            </a:pPr>
            <a:r>
              <a:rPr lang="en" sz="2400">
                <a:solidFill>
                  <a:schemeClr val="dk1"/>
                </a:solidFill>
                <a:latin typeface="Open Sans"/>
                <a:ea typeface="Open Sans"/>
                <a:cs typeface="Open Sans"/>
                <a:sym typeface="Open Sans"/>
              </a:rPr>
              <a:t>Aligned Spin, χ</a:t>
            </a:r>
            <a:r>
              <a:rPr lang="en" sz="2400" baseline="-25000">
                <a:solidFill>
                  <a:schemeClr val="dk1"/>
                </a:solidFill>
                <a:latin typeface="Open Sans"/>
                <a:ea typeface="Open Sans"/>
                <a:cs typeface="Open Sans"/>
                <a:sym typeface="Open Sans"/>
              </a:rPr>
              <a:t>1z</a:t>
            </a:r>
            <a:r>
              <a:rPr lang="en" sz="2400" b="1">
                <a:solidFill>
                  <a:schemeClr val="accent5"/>
                </a:solidFill>
                <a:latin typeface="Source Code Pro"/>
                <a:ea typeface="Source Code Pro"/>
                <a:cs typeface="Source Code Pro"/>
                <a:sym typeface="Source Code Pro"/>
              </a:rPr>
              <a:t> </a:t>
            </a:r>
            <a:endParaRPr sz="2400" b="1">
              <a:solidFill>
                <a:schemeClr val="accent5"/>
              </a:solidFill>
              <a:latin typeface="Source Code Pro"/>
              <a:ea typeface="Source Code Pro"/>
              <a:cs typeface="Source Code Pro"/>
              <a:sym typeface="Source Code Pro"/>
            </a:endParaRPr>
          </a:p>
          <a:p>
            <a:pPr marL="457200" lvl="0" indent="-381000" algn="l" rtl="0">
              <a:lnSpc>
                <a:spcPct val="115000"/>
              </a:lnSpc>
              <a:spcBef>
                <a:spcPts val="0"/>
              </a:spcBef>
              <a:spcAft>
                <a:spcPts val="0"/>
              </a:spcAft>
              <a:buClr>
                <a:schemeClr val="dk1"/>
              </a:buClr>
              <a:buSzPts val="2400"/>
              <a:buFont typeface="Open Sans"/>
              <a:buChar char="❏"/>
            </a:pPr>
            <a:r>
              <a:rPr lang="en" sz="2400">
                <a:solidFill>
                  <a:schemeClr val="dk1"/>
                </a:solidFill>
                <a:latin typeface="Open Sans"/>
                <a:ea typeface="Open Sans"/>
                <a:cs typeface="Open Sans"/>
                <a:sym typeface="Open Sans"/>
              </a:rPr>
              <a:t>Inclination, θ</a:t>
            </a:r>
            <a:endParaRPr sz="2400" b="1">
              <a:solidFill>
                <a:schemeClr val="accent5"/>
              </a:solidFill>
              <a:latin typeface="Source Code Pro"/>
              <a:ea typeface="Source Code Pro"/>
              <a:cs typeface="Source Code Pro"/>
              <a:sym typeface="Source Code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Research Procedure</a:t>
            </a:r>
            <a:endParaRPr/>
          </a:p>
        </p:txBody>
      </p:sp>
      <p:sp>
        <p:nvSpPr>
          <p:cNvPr id="125" name="Google Shape;125;p21"/>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eriod"/>
            </a:pPr>
            <a:r>
              <a:rPr lang="en" sz="2400" dirty="0"/>
              <a:t>Generate a waveform using </a:t>
            </a:r>
            <a:r>
              <a:rPr lang="en" sz="2400" b="1" dirty="0"/>
              <a:t>numerical relativity</a:t>
            </a:r>
            <a:r>
              <a:rPr lang="en" sz="2400" dirty="0"/>
              <a:t>.</a:t>
            </a:r>
            <a:endParaRPr sz="2400" dirty="0"/>
          </a:p>
          <a:p>
            <a:pPr marL="457200" lvl="0" indent="-381000" algn="l" rtl="0">
              <a:spcBef>
                <a:spcPts val="0"/>
              </a:spcBef>
              <a:spcAft>
                <a:spcPts val="0"/>
              </a:spcAft>
              <a:buSzPts val="2400"/>
              <a:buAutoNum type="arabicPeriod"/>
            </a:pPr>
            <a:r>
              <a:rPr lang="en" sz="2400" dirty="0"/>
              <a:t>Calculate the observed strain according to the Hanford detector’s </a:t>
            </a:r>
            <a:r>
              <a:rPr lang="en" sz="2400" b="1" dirty="0"/>
              <a:t>antenna pattern</a:t>
            </a:r>
            <a:r>
              <a:rPr lang="en" sz="2400" dirty="0"/>
              <a:t>.</a:t>
            </a:r>
            <a:endParaRPr sz="2400" dirty="0"/>
          </a:p>
          <a:p>
            <a:pPr marL="457200" lvl="0" indent="-381000" algn="l" rtl="0">
              <a:spcBef>
                <a:spcPts val="0"/>
              </a:spcBef>
              <a:spcAft>
                <a:spcPts val="0"/>
              </a:spcAft>
              <a:buSzPts val="2400"/>
              <a:buAutoNum type="arabicPeriod"/>
            </a:pPr>
            <a:r>
              <a:rPr lang="en" sz="2400" dirty="0"/>
              <a:t>Compute the </a:t>
            </a:r>
            <a:r>
              <a:rPr lang="en" sz="2400" b="1" dirty="0"/>
              <a:t>overlap integral</a:t>
            </a:r>
            <a:r>
              <a:rPr lang="en" sz="2400" dirty="0"/>
              <a:t> between the full waveform with HOMs and the dominant mode waveform, according to aLIGO’s total noise curve.</a:t>
            </a:r>
            <a:endParaRPr sz="2400" dirty="0"/>
          </a:p>
          <a:p>
            <a:pPr marL="457200" lvl="0" indent="-381000" algn="l" rtl="0">
              <a:spcBef>
                <a:spcPts val="0"/>
              </a:spcBef>
              <a:spcAft>
                <a:spcPts val="0"/>
              </a:spcAft>
              <a:buSzPts val="2400"/>
              <a:buAutoNum type="arabicPeriod"/>
            </a:pPr>
            <a:r>
              <a:rPr lang="en" sz="2400" dirty="0"/>
              <a:t>Compute the </a:t>
            </a:r>
            <a:r>
              <a:rPr lang="en" sz="2400" b="1" dirty="0"/>
              <a:t>maximum luminosity distance</a:t>
            </a:r>
            <a:r>
              <a:rPr lang="en" sz="2400" dirty="0"/>
              <a:t> at which ΔSNR ≥ 1, the detection threshold.</a:t>
            </a:r>
            <a:endParaRPr sz="2400" dirty="0"/>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TotalTime>
  <Words>3754</Words>
  <Application>Microsoft Office PowerPoint</Application>
  <PresentationFormat>On-screen Show (16:9)</PresentationFormat>
  <Paragraphs>119</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Open Sans</vt:lpstr>
      <vt:lpstr>Source Code Pro</vt:lpstr>
      <vt:lpstr>Economica</vt:lpstr>
      <vt:lpstr>Luxe</vt:lpstr>
      <vt:lpstr>Higher-Order Modes of Gravitational Waves</vt:lpstr>
      <vt:lpstr>PowerPoint Presentation</vt:lpstr>
      <vt:lpstr>Visualizing HOMs</vt:lpstr>
      <vt:lpstr>Visualizing HOMs</vt:lpstr>
      <vt:lpstr>Why do they matter?</vt:lpstr>
      <vt:lpstr>Including HOMs…</vt:lpstr>
      <vt:lpstr>Research Question:   What range of parameters for a source BBH merger optimizes the likelihood that aLIGO will be able to detect the statistically significant presence of HOMs?</vt:lpstr>
      <vt:lpstr>PowerPoint Presentation</vt:lpstr>
      <vt:lpstr>Research Procedure</vt:lpstr>
      <vt:lpstr>PowerPoint Presentation</vt:lpstr>
      <vt:lpstr>Calculating the Overlap Integral</vt:lpstr>
      <vt:lpstr>Calculating the Signal-to-Noise Ratio</vt:lpstr>
      <vt:lpstr>Results</vt:lpstr>
      <vt:lpstr>Results</vt:lpstr>
      <vt:lpstr>Results</vt:lpstr>
      <vt:lpstr>Results</vt:lpstr>
      <vt:lpstr>Summary</vt:lpstr>
      <vt:lpstr>Further Questions for the Future</vt:lpstr>
      <vt:lpstr>Falling off the Total Noise ASD Curve</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Higher-Order Modes of Gravitational Waves</dc:title>
  <cp:lastModifiedBy>Mahlet Shiferaw</cp:lastModifiedBy>
  <cp:revision>23</cp:revision>
  <dcterms:modified xsi:type="dcterms:W3CDTF">2019-08-23T15:22:08Z</dcterms:modified>
</cp:coreProperties>
</file>