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90" r:id="rId1"/>
  </p:sldMasterIdLst>
  <p:notesMasterIdLst>
    <p:notesMasterId r:id="rId12"/>
  </p:notesMasterIdLst>
  <p:handoutMasterIdLst>
    <p:handoutMasterId r:id="rId13"/>
  </p:handoutMasterIdLst>
  <p:sldIdLst>
    <p:sldId id="322" r:id="rId2"/>
    <p:sldId id="332" r:id="rId3"/>
    <p:sldId id="320" r:id="rId4"/>
    <p:sldId id="333" r:id="rId5"/>
    <p:sldId id="338" r:id="rId6"/>
    <p:sldId id="334" r:id="rId7"/>
    <p:sldId id="337" r:id="rId8"/>
    <p:sldId id="335" r:id="rId9"/>
    <p:sldId id="336" r:id="rId10"/>
    <p:sldId id="339" r:id="rId11"/>
  </p:sldIdLst>
  <p:sldSz cx="12192000" cy="6858000"/>
  <p:notesSz cx="7315200" cy="9601200"/>
  <p:embeddedFontLst>
    <p:embeddedFont>
      <p:font typeface="Helvetica" panose="020B0604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373"/>
    <a:srgbClr val="CC6600"/>
    <a:srgbClr val="EAEEFF"/>
    <a:srgbClr val="FFB7B7"/>
    <a:srgbClr val="E4EBFF"/>
    <a:srgbClr val="326464"/>
    <a:srgbClr val="E20613"/>
    <a:srgbClr val="FC950C"/>
    <a:srgbClr val="E4EBFC"/>
    <a:srgbClr val="E8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837" autoAdjust="0"/>
  </p:normalViewPr>
  <p:slideViewPr>
    <p:cSldViewPr>
      <p:cViewPr varScale="1">
        <p:scale>
          <a:sx n="105" d="100"/>
          <a:sy n="105" d="100"/>
        </p:scale>
        <p:origin x="126" y="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19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7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5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9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1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25000" y="632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 smtClean="0">
                <a:solidFill>
                  <a:schemeClr val="tx2"/>
                </a:solidFill>
                <a:latin typeface="+mn-lt"/>
              </a:rPr>
              <a:t>G1901316-v1</a:t>
            </a:r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324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D23C6D-147F-4F7F-9028-9729FDFB3981}" type="slidenum">
              <a:rPr lang="en-US" sz="1600" b="0" i="0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4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990600"/>
            <a:ext cx="11582400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3600"/>
              </a:spcAft>
            </a:pPr>
            <a:r>
              <a:rPr lang="en-US" sz="4000" i="0" kern="0" dirty="0"/>
              <a:t>Update on the </a:t>
            </a:r>
            <a:r>
              <a:rPr lang="en-US" sz="4000" i="0" kern="0" dirty="0" smtClean="0"/>
              <a:t>Frequency Noise </a:t>
            </a:r>
            <a:br>
              <a:rPr lang="en-US" sz="4000" i="0" kern="0" dirty="0" smtClean="0"/>
            </a:br>
            <a:r>
              <a:rPr lang="en-US" sz="4000" i="0" kern="0" dirty="0" smtClean="0"/>
              <a:t>Budgeting </a:t>
            </a:r>
            <a:r>
              <a:rPr lang="en-US" sz="4000" i="0" kern="0" dirty="0"/>
              <a:t>and </a:t>
            </a:r>
            <a:r>
              <a:rPr lang="en-US" sz="4000" i="0" kern="0" dirty="0" smtClean="0"/>
              <a:t>Controls </a:t>
            </a:r>
            <a:endParaRPr lang="en-US" sz="4000" i="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2819400"/>
            <a:ext cx="10058400" cy="270429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Daniel </a:t>
            </a:r>
            <a:r>
              <a:rPr lang="en-US" sz="2000" i="0" kern="0" dirty="0" err="1">
                <a:solidFill>
                  <a:schemeClr val="tx2"/>
                </a:solidFill>
              </a:rPr>
              <a:t>Sigg</a:t>
            </a: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LIGO Hanford Observatory</a:t>
            </a: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 smtClean="0">
                <a:solidFill>
                  <a:schemeClr val="tx2"/>
                </a:solidFill>
              </a:rPr>
              <a:t>Commissioning Meeting</a:t>
            </a:r>
            <a:r>
              <a:rPr lang="en-US" sz="2000" i="0" kern="0" dirty="0">
                <a:solidFill>
                  <a:schemeClr val="tx2"/>
                </a:solidFill>
              </a:rPr>
              <a:t/>
            </a:r>
            <a:br>
              <a:rPr lang="en-US" sz="2000" i="0" kern="0" dirty="0">
                <a:solidFill>
                  <a:schemeClr val="tx2"/>
                </a:solidFill>
              </a:rPr>
            </a:br>
            <a:r>
              <a:rPr lang="en-US" sz="2000" i="0" kern="0" dirty="0" smtClean="0">
                <a:solidFill>
                  <a:schemeClr val="tx2"/>
                </a:solidFill>
              </a:rPr>
              <a:t>July 12, 2019</a:t>
            </a:r>
            <a:endParaRPr lang="en-US" i="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1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762000"/>
          </a:xfrm>
        </p:spPr>
        <p:txBody>
          <a:bodyPr/>
          <a:lstStyle/>
          <a:p>
            <a:r>
              <a:rPr lang="en-US" dirty="0" smtClean="0"/>
              <a:t>Possible 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10363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Unknown prospects to reduce the frequency noise coupling</a:t>
            </a:r>
          </a:p>
          <a:p>
            <a:pPr lvl="1"/>
            <a:r>
              <a:rPr lang="en-US" dirty="0" smtClean="0"/>
              <a:t>Higher power and improved squeezing will make frequency noise coupling more significant</a:t>
            </a:r>
          </a:p>
          <a:p>
            <a:r>
              <a:rPr lang="en-US" dirty="0" smtClean="0"/>
              <a:t>Investigate 9MHz sideband mystery</a:t>
            </a:r>
          </a:p>
          <a:p>
            <a:pPr lvl="1"/>
            <a:r>
              <a:rPr lang="en-US" dirty="0" smtClean="0"/>
              <a:t>Is the poor sideband power related to optical distortions by the ITMs which produce HOMs?</a:t>
            </a:r>
          </a:p>
          <a:p>
            <a:pPr lvl="1"/>
            <a:r>
              <a:rPr lang="en-US" dirty="0" smtClean="0"/>
              <a:t>Does this correlate with the high frequency noise coupling?</a:t>
            </a:r>
          </a:p>
          <a:p>
            <a:r>
              <a:rPr lang="en-US" dirty="0" smtClean="0"/>
              <a:t>Increase power in REFL </a:t>
            </a:r>
          </a:p>
          <a:p>
            <a:pPr lvl="1"/>
            <a:r>
              <a:rPr lang="en-US" dirty="0" smtClean="0"/>
              <a:t>We are using 2 PDs at LHO already</a:t>
            </a:r>
          </a:p>
          <a:p>
            <a:pPr lvl="1"/>
            <a:r>
              <a:rPr lang="en-US" dirty="0" smtClean="0"/>
              <a:t>Power is only 5mW/PD at 37W input, but RF signals tend to be large</a:t>
            </a:r>
          </a:p>
          <a:p>
            <a:r>
              <a:rPr lang="en-US" dirty="0" smtClean="0"/>
              <a:t>Reduce carrier in reflection by adjusting RM reflectivity</a:t>
            </a:r>
          </a:p>
          <a:p>
            <a:pPr lvl="1"/>
            <a:r>
              <a:rPr lang="en-US" dirty="0" smtClean="0"/>
              <a:t>Is the REFL power dominated by carrier TEM00?</a:t>
            </a:r>
          </a:p>
          <a:p>
            <a:r>
              <a:rPr lang="en-US" dirty="0"/>
              <a:t>New VCO: Propose to try 1.6GHz </a:t>
            </a:r>
            <a:r>
              <a:rPr lang="en-US" dirty="0" smtClean="0"/>
              <a:t>device</a:t>
            </a:r>
          </a:p>
          <a:p>
            <a:pPr lvl="1"/>
            <a:r>
              <a:rPr lang="en-US" dirty="0"/>
              <a:t>What’s the excess noise seen by IMC-F above 3kHz</a:t>
            </a:r>
            <a:r>
              <a:rPr lang="en-US" dirty="0" smtClean="0"/>
              <a:t>?</a:t>
            </a:r>
          </a:p>
          <a:p>
            <a:r>
              <a:rPr lang="en-US" dirty="0" smtClean="0"/>
              <a:t>IMC sensing noise reduction (</a:t>
            </a:r>
            <a:r>
              <a:rPr lang="en-US" dirty="0"/>
              <a:t>higher modulation </a:t>
            </a:r>
            <a:r>
              <a:rPr lang="en-US" dirty="0" smtClean="0"/>
              <a:t>index)</a:t>
            </a:r>
            <a:endParaRPr lang="en-US" dirty="0"/>
          </a:p>
          <a:p>
            <a:pPr lvl="1"/>
            <a:r>
              <a:rPr lang="en-US" dirty="0" smtClean="0"/>
              <a:t>Dedicated EOM for IMC or dedicated electrode on existing EOM?</a:t>
            </a:r>
          </a:p>
          <a:p>
            <a:pPr lvl="1"/>
            <a:r>
              <a:rPr lang="en-US" dirty="0" smtClean="0"/>
              <a:t>TTFSS for IMC (better performance by keeping reference cavity)</a:t>
            </a:r>
          </a:p>
          <a:p>
            <a:pPr lvl="1"/>
            <a:r>
              <a:rPr lang="en-US" dirty="0" smtClean="0"/>
              <a:t>Neither </a:t>
            </a:r>
            <a:r>
              <a:rPr lang="en-US" dirty="0"/>
              <a:t>will help &lt;</a:t>
            </a:r>
            <a:r>
              <a:rPr lang="en-US" dirty="0" smtClean="0"/>
              <a:t>3kHz </a:t>
            </a:r>
            <a:r>
              <a:rPr lang="en-US" dirty="0"/>
              <a:t>unless we also improve the REFL sensing noise</a:t>
            </a:r>
          </a:p>
        </p:txBody>
      </p:sp>
    </p:spTree>
    <p:extLst>
      <p:ext uri="{BB962C8B-B14F-4D97-AF65-F5344CB8AC3E}">
        <p14:creationId xmlns:p14="http://schemas.microsoft.com/office/powerpoint/2010/main" val="27106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6" y="304800"/>
            <a:ext cx="11477625" cy="2133600"/>
          </a:xfrm>
        </p:spPr>
        <p:txBody>
          <a:bodyPr/>
          <a:lstStyle/>
          <a:p>
            <a:r>
              <a:rPr lang="en-US" dirty="0" smtClean="0"/>
              <a:t>Frequency noise coupling to DARM tends to be non-negligible for f&gt;~1kHz </a:t>
            </a:r>
          </a:p>
          <a:p>
            <a:r>
              <a:rPr lang="en-US" dirty="0" smtClean="0"/>
              <a:t>Frequency noise coupling to DARM flattens out due to higher order mode couplings </a:t>
            </a:r>
            <a:r>
              <a:rPr lang="en-US" dirty="0"/>
              <a:t>at &gt;</a:t>
            </a:r>
            <a:r>
              <a:rPr lang="en-US" dirty="0" smtClean="0"/>
              <a:t>100Hz, measured 1-2 x 10</a:t>
            </a:r>
            <a:r>
              <a:rPr lang="en-US" baseline="30000" dirty="0" smtClean="0"/>
              <a:t>-15</a:t>
            </a:r>
            <a:r>
              <a:rPr lang="en-US" dirty="0"/>
              <a:t> </a:t>
            </a:r>
            <a:r>
              <a:rPr lang="en-US" dirty="0" smtClean="0"/>
              <a:t>m/Hz (also ~flat in W/rad)</a:t>
            </a:r>
          </a:p>
          <a:p>
            <a:r>
              <a:rPr lang="en-US" dirty="0" smtClean="0"/>
              <a:t>Frequency noise coupling depends on differential heating</a:t>
            </a:r>
            <a:br>
              <a:rPr lang="en-US" dirty="0" smtClean="0"/>
            </a:br>
            <a:r>
              <a:rPr lang="en-US" dirty="0" smtClean="0"/>
              <a:t>Can only get worse the higher the 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552700"/>
            <a:ext cx="11477625" cy="430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867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Craig </a:t>
            </a:r>
            <a:r>
              <a:rPr lang="en-US" sz="3200" i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Cahillane</a:t>
            </a:r>
            <a:r>
              <a:rPr lang="en-US" sz="320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LHO </a:t>
            </a:r>
            <a:r>
              <a:rPr lang="en-US" sz="1600" b="0" i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alog</a:t>
            </a:r>
            <a:r>
              <a:rPr lang="en-US" sz="1600" b="0" i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45352</a:t>
            </a:r>
          </a:p>
        </p:txBody>
      </p:sp>
    </p:spTree>
    <p:extLst>
      <p:ext uri="{BB962C8B-B14F-4D97-AF65-F5344CB8AC3E}">
        <p14:creationId xmlns:p14="http://schemas.microsoft.com/office/powerpoint/2010/main" val="38958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8715667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0066" y="1143000"/>
            <a:ext cx="2953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37W at input of IMC</a:t>
            </a:r>
          </a:p>
          <a:p>
            <a:endParaRPr lang="en-US" sz="1600" b="0" i="0" dirty="0" smtClean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Feature at 3-10kHz: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Not NPRO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Ref. cavity </a:t>
            </a:r>
            <a:r>
              <a:rPr lang="en-US" sz="1600" b="0" i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n</a:t>
            </a: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oise?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From PSL?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From IMC?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Not IMC sensing noise</a:t>
            </a:r>
          </a:p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IFO-REFL BW ~10-15kHz </a:t>
            </a:r>
          </a:p>
          <a:p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IMC sensing noise limited by poor modulation index:</a:t>
            </a:r>
          </a:p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20x </a:t>
            </a:r>
            <a:r>
              <a:rPr lang="el-GR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Γ</a:t>
            </a: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→ 10x lower </a:t>
            </a:r>
            <a:r>
              <a:rPr lang="en-US" sz="1600" b="0" i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sens.</a:t>
            </a: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noise</a:t>
            </a:r>
          </a:p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PD: 750mW unlocked</a:t>
            </a:r>
          </a:p>
          <a:p>
            <a:r>
              <a:rPr lang="en-US" sz="1600" b="0" i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     9mW locked (99% carrier)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705600" y="1295400"/>
            <a:ext cx="1371600" cy="1066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86723" y="2320578"/>
            <a:ext cx="3592946" cy="8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343399" y="2006210"/>
            <a:ext cx="175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LHO VCO Noise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6587" y="111555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LLO VCO Noise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785616" y="1426464"/>
            <a:ext cx="4998720" cy="2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086600" y="4368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PSL Noise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91840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accent4"/>
                </a:solidFill>
                <a:latin typeface="+mn-lt"/>
              </a:rPr>
              <a:t>MC-F</a:t>
            </a:r>
            <a:endParaRPr lang="en-US" sz="1600" b="0" i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253616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377373"/>
                </a:solidFill>
                <a:latin typeface="+mn-lt"/>
              </a:rPr>
              <a:t>REFL-CTRL</a:t>
            </a:r>
            <a:endParaRPr lang="en-US" sz="1600" b="0" i="0" dirty="0">
              <a:solidFill>
                <a:srgbClr val="377373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3518" y="1862320"/>
            <a:ext cx="608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???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28866" y="2819400"/>
            <a:ext cx="16290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124200" y="279783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IMC Shot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8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"/>
            <a:ext cx="905341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343400" y="533400"/>
            <a:ext cx="3200400" cy="2514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918" y="457200"/>
            <a:ext cx="91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???</a:t>
            </a:r>
            <a:endParaRPr lang="en-US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0" y="1143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Peaks not in FSS FAST</a:t>
            </a:r>
          </a:p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Ref. cavity resonance?</a:t>
            </a:r>
          </a:p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Why so many?</a:t>
            </a:r>
          </a:p>
        </p:txBody>
      </p:sp>
    </p:spTree>
    <p:extLst>
      <p:ext uri="{BB962C8B-B14F-4D97-AF65-F5344CB8AC3E}">
        <p14:creationId xmlns:p14="http://schemas.microsoft.com/office/powerpoint/2010/main" val="18530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838200"/>
          </a:xfrm>
        </p:spPr>
        <p:txBody>
          <a:bodyPr/>
          <a:lstStyle/>
          <a:p>
            <a:r>
              <a:rPr lang="en-US" dirty="0" smtClean="0"/>
              <a:t>Available Options for VCOs (SAW)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11201400" cy="4876800"/>
          </a:xfrm>
        </p:spPr>
        <p:txBody>
          <a:bodyPr/>
          <a:lstStyle/>
          <a:p>
            <a:r>
              <a:rPr lang="en-US" dirty="0" smtClean="0"/>
              <a:t>Advanced LIGO VCO: 79.4±1.2MHz</a:t>
            </a:r>
            <a:br>
              <a:rPr lang="en-US" dirty="0" smtClean="0"/>
            </a:br>
            <a:r>
              <a:rPr lang="en-US" dirty="0" smtClean="0"/>
              <a:t>1.05±0.14 GHz VCO </a:t>
            </a:r>
            <a:r>
              <a:rPr lang="en-US" dirty="0"/>
              <a:t>(MCF91119-10) </a:t>
            </a:r>
            <a:r>
              <a:rPr lang="en-US" dirty="0" smtClean="0"/>
              <a:t>divide by 128 &amp; mix with 71 MHz OCXO</a:t>
            </a:r>
          </a:p>
          <a:p>
            <a:r>
              <a:rPr lang="en-US" dirty="0" smtClean="0"/>
              <a:t>Initial LIGO VCO: 80±5 MHz</a:t>
            </a:r>
            <a:br>
              <a:rPr lang="en-US" dirty="0" smtClean="0"/>
            </a:br>
            <a:r>
              <a:rPr lang="en-US" dirty="0" smtClean="0"/>
              <a:t>800±50 </a:t>
            </a:r>
            <a:r>
              <a:rPr lang="en-US" dirty="0"/>
              <a:t>MHz VCO (</a:t>
            </a:r>
            <a:r>
              <a:rPr lang="en-US" dirty="0" smtClean="0"/>
              <a:t>CRO750SA) divide by 10</a:t>
            </a:r>
          </a:p>
          <a:p>
            <a:r>
              <a:rPr lang="en-US" dirty="0" smtClean="0"/>
              <a:t>Best available SAW </a:t>
            </a:r>
            <a:br>
              <a:rPr lang="en-US" dirty="0" smtClean="0"/>
            </a:br>
            <a:r>
              <a:rPr lang="en-US" dirty="0" smtClean="0"/>
              <a:t>VCO: 79.6±1.2MHz</a:t>
            </a:r>
            <a:br>
              <a:rPr lang="en-US" dirty="0" smtClean="0"/>
            </a:br>
            <a:r>
              <a:rPr lang="en-US" dirty="0" smtClean="0"/>
              <a:t>1.595±0.025GHz VCO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(DCRO159161-12)</a:t>
            </a:r>
            <a:br>
              <a:rPr lang="en-US" dirty="0"/>
            </a:br>
            <a:r>
              <a:rPr lang="en-US" dirty="0"/>
              <a:t>divided </a:t>
            </a:r>
            <a:r>
              <a:rPr lang="en-US" dirty="0" smtClean="0"/>
              <a:t>by 20</a:t>
            </a:r>
          </a:p>
          <a:p>
            <a:r>
              <a:rPr lang="en-US" dirty="0" smtClean="0"/>
              <a:t>80 </a:t>
            </a:r>
            <a:r>
              <a:rPr lang="en-US" dirty="0"/>
              <a:t>MHz </a:t>
            </a:r>
            <a:r>
              <a:rPr lang="en-US" dirty="0" smtClean="0"/>
              <a:t>VCO wideband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(e.g., DCMO514-5)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88" y="2895600"/>
            <a:ext cx="7489162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1800" y="348832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Projections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96" y="3257550"/>
            <a:ext cx="5699004" cy="357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45184"/>
          </a:xfrm>
        </p:spPr>
        <p:txBody>
          <a:bodyPr/>
          <a:lstStyle/>
          <a:p>
            <a:r>
              <a:rPr lang="en-US" dirty="0" smtClean="0"/>
              <a:t>Are we gain limited at high frequencies?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09474"/>
            <a:ext cx="10744200" cy="24935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Hierarchical approach: PSL ~ 500kHz BW, IMC ~100kHz BW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 reference cavity: </a:t>
            </a:r>
            <a:r>
              <a:rPr lang="en-US" dirty="0">
                <a:solidFill>
                  <a:srgbClr val="00B050"/>
                </a:solidFill>
              </a:rPr>
              <a:t>IMC ~500kHz </a:t>
            </a:r>
            <a:r>
              <a:rPr lang="en-US" dirty="0" smtClean="0">
                <a:solidFill>
                  <a:srgbClr val="00B050"/>
                </a:solidFill>
              </a:rPr>
              <a:t>BW, current TTFSS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Serial approach: PSL ~500kH BW, </a:t>
            </a:r>
            <a:r>
              <a:rPr lang="en-US" dirty="0">
                <a:solidFill>
                  <a:srgbClr val="FF0000"/>
                </a:solidFill>
              </a:rPr>
              <a:t>IMC </a:t>
            </a:r>
            <a:r>
              <a:rPr lang="en-US" dirty="0" smtClean="0">
                <a:solidFill>
                  <a:srgbClr val="FF0000"/>
                </a:solidFill>
              </a:rPr>
              <a:t>~500kHz BW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Requires IMC TTFSS and separate EOM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Conclusion: Serial approach &amp; increasing modulation index will help &gt;1kHz and allow for increased VCO noise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57550"/>
            <a:ext cx="5715000" cy="3571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6333" y="3505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PSL Noise</a:t>
            </a:r>
            <a:endParaRPr lang="en-US" sz="1600" b="0" i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267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err="1">
                <a:solidFill>
                  <a:srgbClr val="CC6600"/>
                </a:solidFill>
                <a:latin typeface="+mn-lt"/>
              </a:rPr>
              <a:t>a</a:t>
            </a:r>
            <a:r>
              <a:rPr lang="en-US" sz="1600" b="0" i="0" dirty="0" err="1" smtClean="0">
                <a:solidFill>
                  <a:srgbClr val="CC6600"/>
                </a:solidFill>
                <a:latin typeface="+mn-lt"/>
              </a:rPr>
              <a:t>LIGO</a:t>
            </a:r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 VCO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1464" y="3505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LLO VCO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62915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MC-F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371600" y="5748264"/>
            <a:ext cx="4445866" cy="19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162800" y="467531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00B050"/>
                </a:solidFill>
                <a:latin typeface="+mn-lt"/>
              </a:rPr>
              <a:t>Not enough boost in TTFSS</a:t>
            </a:r>
            <a:endParaRPr lang="en-US" sz="1600" b="0" i="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371600" y="5307636"/>
            <a:ext cx="4445866" cy="19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92936" y="493339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LHO IMC shot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542885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IMC shot best case</a:t>
            </a:r>
            <a:endParaRPr lang="en-US" sz="1600" b="0" i="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82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85800"/>
          </a:xfrm>
        </p:spPr>
        <p:txBody>
          <a:bodyPr/>
          <a:lstStyle/>
          <a:p>
            <a:r>
              <a:rPr lang="en-US" dirty="0" smtClean="0"/>
              <a:t>Interferometer Projection </a:t>
            </a:r>
            <a:r>
              <a:rPr lang="en-US" sz="2400" dirty="0" smtClean="0"/>
              <a:t>(assuming ideal </a:t>
            </a:r>
            <a:r>
              <a:rPr lang="en-US" sz="2400" dirty="0"/>
              <a:t>IMC sensing noise)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996" y="1008052"/>
            <a:ext cx="11566404" cy="20007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Hierarchical approach: PSL ~ 500kHz BW, IMC ~100kHz BW, REFL ~15kHz BW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 reference cavity: </a:t>
            </a:r>
            <a:r>
              <a:rPr lang="en-US" dirty="0">
                <a:solidFill>
                  <a:srgbClr val="00B050"/>
                </a:solidFill>
              </a:rPr>
              <a:t>IMC ~500kHz </a:t>
            </a:r>
            <a:r>
              <a:rPr lang="en-US" dirty="0" smtClean="0">
                <a:solidFill>
                  <a:srgbClr val="00B050"/>
                </a:solidFill>
              </a:rPr>
              <a:t>BW, current TTFSS, REFL ~15kHz BW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Serial approach: PSL ~500kH BW, </a:t>
            </a:r>
            <a:r>
              <a:rPr lang="en-US" dirty="0">
                <a:solidFill>
                  <a:srgbClr val="FF0000"/>
                </a:solidFill>
              </a:rPr>
              <a:t>IMC </a:t>
            </a:r>
            <a:r>
              <a:rPr lang="en-US" dirty="0" smtClean="0">
                <a:solidFill>
                  <a:srgbClr val="FF0000"/>
                </a:solidFill>
              </a:rPr>
              <a:t>~500kHz BW, REFL ~15kHz BW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Requires IMC TTFSS and separate EOM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Below a 3-5 kHz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REFL </a:t>
            </a:r>
            <a:r>
              <a:rPr lang="en-US" dirty="0">
                <a:solidFill>
                  <a:schemeClr val="tx2"/>
                </a:solidFill>
              </a:rPr>
              <a:t>sensing noise </a:t>
            </a:r>
            <a:r>
              <a:rPr lang="en-US" dirty="0" smtClean="0">
                <a:solidFill>
                  <a:schemeClr val="tx2"/>
                </a:solidFill>
              </a:rPr>
              <a:t>dominates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19210"/>
            <a:ext cx="5755281" cy="3538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231872">
            <a:off x="4809783" y="3440979"/>
            <a:ext cx="117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DARM</a:t>
            </a:r>
            <a:endParaRPr lang="en-US" sz="1600" b="0" i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20234357">
            <a:off x="1203914" y="5264931"/>
            <a:ext cx="2074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CC6600"/>
                </a:solidFill>
                <a:latin typeface="+mn-lt"/>
              </a:rPr>
              <a:t>c</a:t>
            </a:r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urrent REFL shot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20234357">
            <a:off x="2492949" y="5575358"/>
            <a:ext cx="2074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ideal REFL shot</a:t>
            </a:r>
            <a:endParaRPr lang="en-US" sz="16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1905000" y="4550796"/>
            <a:ext cx="3936290" cy="16976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485" y="3319210"/>
            <a:ext cx="5746916" cy="35413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43000" y="3008784"/>
            <a:ext cx="136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err="1">
                <a:solidFill>
                  <a:srgbClr val="CC6600"/>
                </a:solidFill>
                <a:latin typeface="+mn-lt"/>
              </a:rPr>
              <a:t>a</a:t>
            </a:r>
            <a:r>
              <a:rPr lang="en-US" sz="1600" b="0" i="0" dirty="0" err="1" smtClean="0">
                <a:solidFill>
                  <a:srgbClr val="CC6600"/>
                </a:solidFill>
                <a:latin typeface="+mn-lt"/>
              </a:rPr>
              <a:t>LIGO</a:t>
            </a:r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 VCO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3721" y="300878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LLO VCO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7793821" y="4553844"/>
            <a:ext cx="3936290" cy="16976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800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" y="3319210"/>
            <a:ext cx="5863391" cy="3538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228600"/>
            <a:ext cx="11901196" cy="609600"/>
          </a:xfrm>
        </p:spPr>
        <p:txBody>
          <a:bodyPr/>
          <a:lstStyle/>
          <a:p>
            <a:r>
              <a:rPr lang="en-US" dirty="0" smtClean="0"/>
              <a:t>Interferometer Projection </a:t>
            </a:r>
            <a:r>
              <a:rPr lang="en-US" sz="2400" dirty="0" smtClean="0"/>
              <a:t>(Comparing IMC sensing noise)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996" y="838200"/>
            <a:ext cx="11566404" cy="22104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Hierarchical approach: PSL ~ 500kHz BW, IMC ~100kHz BW, REFL ~15kHz BW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 reference cavity: </a:t>
            </a:r>
            <a:r>
              <a:rPr lang="en-US" dirty="0">
                <a:solidFill>
                  <a:srgbClr val="00B050"/>
                </a:solidFill>
              </a:rPr>
              <a:t>IMC ~500kHz </a:t>
            </a:r>
            <a:r>
              <a:rPr lang="en-US" dirty="0" smtClean="0">
                <a:solidFill>
                  <a:srgbClr val="00B050"/>
                </a:solidFill>
              </a:rPr>
              <a:t>BW, current TTFSS, REFL ~15kHz BW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Serial approach: PSL ~500kH BW, </a:t>
            </a:r>
            <a:r>
              <a:rPr lang="en-US" dirty="0">
                <a:solidFill>
                  <a:srgbClr val="FF0000"/>
                </a:solidFill>
              </a:rPr>
              <a:t>IMC </a:t>
            </a:r>
            <a:r>
              <a:rPr lang="en-US" dirty="0" smtClean="0">
                <a:solidFill>
                  <a:srgbClr val="FF0000"/>
                </a:solidFill>
              </a:rPr>
              <a:t>~500kHz BW, REFL ~15kHz BW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Requires IMC TTFSS and separate EOM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Above 3-5kHz: Better IMC sensing noise is required to take advantage of any REFL improvement</a:t>
            </a:r>
          </a:p>
        </p:txBody>
      </p:sp>
      <p:sp>
        <p:nvSpPr>
          <p:cNvPr id="8" name="TextBox 7"/>
          <p:cNvSpPr txBox="1"/>
          <p:nvPr/>
        </p:nvSpPr>
        <p:spPr>
          <a:xfrm rot="20231872">
            <a:off x="4809783" y="3440979"/>
            <a:ext cx="117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DARM</a:t>
            </a:r>
            <a:endParaRPr lang="en-US" sz="1600" b="0" i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20234357">
            <a:off x="1234233" y="5230322"/>
            <a:ext cx="2074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CC6600"/>
                </a:solidFill>
                <a:latin typeface="+mn-lt"/>
              </a:rPr>
              <a:t>c</a:t>
            </a:r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urrent REFL shot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20234357">
            <a:off x="2492949" y="5575358"/>
            <a:ext cx="2074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ideal REFL shot</a:t>
            </a:r>
            <a:endParaRPr lang="en-US" sz="16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1905000" y="4550796"/>
            <a:ext cx="3936290" cy="16976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143000" y="3008784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Ideal IMC Sensing Noise / </a:t>
            </a:r>
            <a:r>
              <a:rPr lang="en-US" sz="1600" b="0" i="0" dirty="0" err="1" smtClean="0">
                <a:solidFill>
                  <a:srgbClr val="CC6600"/>
                </a:solidFill>
                <a:latin typeface="+mn-lt"/>
              </a:rPr>
              <a:t>iLIGO</a:t>
            </a:r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 VCO 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3720" y="3008784"/>
            <a:ext cx="465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Current IMC Sensing Noise / </a:t>
            </a:r>
            <a:r>
              <a:rPr lang="en-US" sz="1600" b="0" i="0" dirty="0" err="1" smtClean="0">
                <a:solidFill>
                  <a:srgbClr val="CC6600"/>
                </a:solidFill>
                <a:latin typeface="+mn-lt"/>
              </a:rPr>
              <a:t>iLIGO</a:t>
            </a:r>
            <a:r>
              <a:rPr lang="en-US" sz="1600" b="0" i="0" dirty="0" smtClean="0">
                <a:solidFill>
                  <a:srgbClr val="CC6600"/>
                </a:solidFill>
                <a:latin typeface="+mn-lt"/>
              </a:rPr>
              <a:t> VCO</a:t>
            </a:r>
            <a:endParaRPr lang="en-US" sz="1600" b="0" i="0" dirty="0">
              <a:solidFill>
                <a:srgbClr val="CC66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799" y="3340022"/>
            <a:ext cx="5817535" cy="35179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7710195" y="4553844"/>
            <a:ext cx="3936290" cy="16976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7830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85800"/>
          </a:xfrm>
        </p:spPr>
        <p:txBody>
          <a:bodyPr/>
          <a:lstStyle/>
          <a:p>
            <a:r>
              <a:rPr lang="en-US" dirty="0" smtClean="0"/>
              <a:t>REFL Sensing (LHO)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10363200" cy="5105400"/>
          </a:xfrm>
        </p:spPr>
        <p:txBody>
          <a:bodyPr/>
          <a:lstStyle/>
          <a:p>
            <a:r>
              <a:rPr lang="en-US" dirty="0" smtClean="0"/>
              <a:t>REFL shot is high (estimate 10x over ideal): carrier dominated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>Total AS port power is 240-270mW; numbers need to be multiplied by 2 to account for OMC.</a:t>
            </a:r>
          </a:p>
          <a:p>
            <a:pPr marL="0" indent="0">
              <a:buNone/>
            </a:pPr>
            <a:r>
              <a:rPr lang="en-US" sz="1400" dirty="0" smtClean="0"/>
              <a:t>REFL </a:t>
            </a:r>
            <a:r>
              <a:rPr lang="en-US" sz="1400" dirty="0"/>
              <a:t>split ratio 1.25%, unlocked ~400mW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40-50</a:t>
            </a:r>
            <a:r>
              <a:rPr lang="en-US" sz="1400" dirty="0"/>
              <a:t>% of 45.5MHz sideband power </a:t>
            </a:r>
            <a:r>
              <a:rPr lang="en-US" sz="1400" dirty="0" smtClean="0"/>
              <a:t>is not accounted </a:t>
            </a:r>
            <a:r>
              <a:rPr lang="en-US" sz="1400" dirty="0"/>
              <a:t>for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70-80</a:t>
            </a:r>
            <a:r>
              <a:rPr lang="en-US" dirty="0"/>
              <a:t>% of 9.1MHz </a:t>
            </a:r>
            <a:r>
              <a:rPr lang="en-US" dirty="0" smtClean="0"/>
              <a:t>sideband power </a:t>
            </a:r>
            <a:r>
              <a:rPr lang="en-US" smtClean="0"/>
              <a:t>is not accounted </a:t>
            </a:r>
            <a:r>
              <a:rPr lang="en-US" dirty="0" smtClean="0"/>
              <a:t>for: Loss where/why?</a:t>
            </a:r>
            <a:br>
              <a:rPr lang="en-US" dirty="0" smtClean="0"/>
            </a:br>
            <a:r>
              <a:rPr lang="en-US" dirty="0" smtClean="0">
                <a:solidFill>
                  <a:srgbClr val="377373"/>
                </a:solidFill>
              </a:rPr>
              <a:t>Recommendation: </a:t>
            </a:r>
          </a:p>
          <a:p>
            <a:pPr lvl="1"/>
            <a:r>
              <a:rPr lang="en-US" dirty="0" smtClean="0">
                <a:solidFill>
                  <a:srgbClr val="377373"/>
                </a:solidFill>
              </a:rPr>
              <a:t>Investigate the 9.1MHz vanishing act</a:t>
            </a:r>
          </a:p>
          <a:p>
            <a:pPr lvl="1"/>
            <a:r>
              <a:rPr lang="en-US" dirty="0" smtClean="0">
                <a:solidFill>
                  <a:srgbClr val="377373"/>
                </a:solidFill>
              </a:rPr>
              <a:t>Check carrier mode matching and high order mode content in reflection</a:t>
            </a:r>
            <a:endParaRPr lang="en-US" dirty="0">
              <a:solidFill>
                <a:srgbClr val="377373"/>
              </a:solidFill>
            </a:endParaRPr>
          </a:p>
          <a:p>
            <a:pPr lvl="1"/>
            <a:r>
              <a:rPr lang="en-US" dirty="0" smtClean="0">
                <a:solidFill>
                  <a:srgbClr val="377373"/>
                </a:solidFill>
              </a:rPr>
              <a:t>Maybe consider new RM with better optimized coating</a:t>
            </a:r>
          </a:p>
          <a:p>
            <a:pPr lvl="1"/>
            <a:r>
              <a:rPr lang="en-US" dirty="0" smtClean="0">
                <a:solidFill>
                  <a:srgbClr val="377373"/>
                </a:solidFill>
              </a:rPr>
              <a:t>Increase REFL power (maybe limited by RF signals due to </a:t>
            </a:r>
            <a:r>
              <a:rPr lang="en-US" dirty="0">
                <a:solidFill>
                  <a:srgbClr val="377373"/>
                </a:solidFill>
              </a:rPr>
              <a:t>sideband </a:t>
            </a:r>
            <a:r>
              <a:rPr lang="en-US" dirty="0" smtClean="0">
                <a:solidFill>
                  <a:srgbClr val="377373"/>
                </a:solidFill>
              </a:rPr>
              <a:t>imbalance)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48964"/>
              </p:ext>
            </p:extLst>
          </p:nvPr>
        </p:nvGraphicFramePr>
        <p:xfrm>
          <a:off x="990599" y="1600200"/>
          <a:ext cx="1021080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00605297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0026055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6915642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928355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35370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575597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5522552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72402881"/>
                    </a:ext>
                  </a:extLst>
                </a:gridCol>
                <a:gridCol w="1066802">
                  <a:extLst>
                    <a:ext uri="{9D8B030D-6E8A-4147-A177-3AD203B41FA5}">
                      <a16:colId xmlns:a16="http://schemas.microsoft.com/office/drawing/2014/main" val="3997390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AS (contrast?)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REFL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0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=25mW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8.5mW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0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9.1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0.33W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~4mW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9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45.5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0.56W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1.4mW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5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24547</TotalTime>
  <Words>613</Words>
  <Application>Microsoft Office PowerPoint</Application>
  <PresentationFormat>Widescreen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Helvetica</vt:lpstr>
      <vt:lpstr>Wingdings</vt:lpstr>
      <vt:lpstr>Times New Roman</vt:lpstr>
      <vt:lpstr>1_aLIGO</vt:lpstr>
      <vt:lpstr>PowerPoint Presentation</vt:lpstr>
      <vt:lpstr>PowerPoint Presentation</vt:lpstr>
      <vt:lpstr>PowerPoint Presentation</vt:lpstr>
      <vt:lpstr>PowerPoint Presentation</vt:lpstr>
      <vt:lpstr>Available Options for VCOs (SAW)</vt:lpstr>
      <vt:lpstr>Are we gain limited at high frequencies?</vt:lpstr>
      <vt:lpstr>Interferometer Projection (assuming ideal IMC sensing noise) </vt:lpstr>
      <vt:lpstr>Interferometer Projection (Comparing IMC sensing noise) </vt:lpstr>
      <vt:lpstr>REFL Sensing (LHO)</vt:lpstr>
      <vt:lpstr>Possible Actions</vt:lpstr>
    </vt:vector>
  </TitlesOfParts>
  <Company>LIGO</Company>
  <LinksUpToDate>false</LinksUpToDate>
  <SharedDoc>false</SharedDoc>
  <HyperlinkBase>https://dcc.ligo.org/LIGO-G1400903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Black Holes Collide with the Laser Interferometer Gravitational-wave Observatory</dc:title>
  <dc:subject>Advanced LIGO</dc:subject>
  <dc:creator>Daniel Sigg</dc:creator>
  <cp:keywords>PGZ/SPS Public Lecture</cp:keywords>
  <dc:description/>
  <cp:lastModifiedBy>Daniel Sigg</cp:lastModifiedBy>
  <cp:revision>4880</cp:revision>
  <cp:lastPrinted>2016-04-05T11:39:56Z</cp:lastPrinted>
  <dcterms:created xsi:type="dcterms:W3CDTF">2011-04-14T01:12:27Z</dcterms:created>
  <dcterms:modified xsi:type="dcterms:W3CDTF">2019-07-15T18:45:34Z</dcterms:modified>
  <cp:category>Presentation</cp:category>
</cp:coreProperties>
</file>