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Proxima Nova" panose="02000506030000020004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4E8365-B394-43B4-A1EA-C21C0CB54902}">
  <a:tblStyle styleId="{224E8365-B394-43B4-A1EA-C21C0CB549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F51F4F-5133-45B9-B467-7396595FD8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EDF7F6"/>
                </a:highlight>
              </a:rPr>
              <a:t>(</a:t>
            </a:r>
            <a:r>
              <a:rPr lang="en" u="sng">
                <a:highlight>
                  <a:srgbClr val="EDF7F6"/>
                </a:highlight>
              </a:rPr>
              <a:t>N</a:t>
            </a:r>
            <a:r>
              <a:rPr lang="en">
                <a:highlight>
                  <a:srgbClr val="EDF7F6"/>
                </a:highlight>
              </a:rPr>
              <a:t>orth </a:t>
            </a:r>
            <a:r>
              <a:rPr lang="en" u="sng">
                <a:highlight>
                  <a:srgbClr val="EDF7F6"/>
                </a:highlight>
              </a:rPr>
              <a:t>A</a:t>
            </a:r>
            <a:r>
              <a:rPr lang="en">
                <a:highlight>
                  <a:srgbClr val="EDF7F6"/>
                </a:highlight>
              </a:rPr>
              <a:t>merican </a:t>
            </a:r>
            <a:r>
              <a:rPr lang="en" u="sng">
                <a:highlight>
                  <a:srgbClr val="EDF7F6"/>
                </a:highlight>
              </a:rPr>
              <a:t>N</a:t>
            </a:r>
            <a:r>
              <a:rPr lang="en">
                <a:highlight>
                  <a:srgbClr val="EDF7F6"/>
                </a:highlight>
              </a:rPr>
              <a:t>anohertz </a:t>
            </a:r>
            <a:r>
              <a:rPr lang="en" u="sng">
                <a:highlight>
                  <a:srgbClr val="EDF7F6"/>
                </a:highlight>
              </a:rPr>
              <a:t>O</a:t>
            </a:r>
            <a:r>
              <a:rPr lang="en">
                <a:highlight>
                  <a:srgbClr val="EDF7F6"/>
                </a:highlight>
              </a:rPr>
              <a:t>bservatory for </a:t>
            </a:r>
            <a:r>
              <a:rPr lang="en" u="sng">
                <a:highlight>
                  <a:srgbClr val="EDF7F6"/>
                </a:highlight>
              </a:rPr>
              <a:t>Grav</a:t>
            </a:r>
            <a:r>
              <a:rPr lang="en">
                <a:highlight>
                  <a:srgbClr val="EDF7F6"/>
                </a:highlight>
              </a:rPr>
              <a:t>itational Waves)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c05763a5e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c05763a5e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c05763a5e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c05763a5e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c05763a5e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c05763a5e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c05763a5e_1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c05763a5e_1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05763a5e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05763a5e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c05763a5e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c05763a5e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c05763a5e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c05763a5e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c05763a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c05763a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882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c05763a5e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c05763a5e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c05763a5e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c05763a5e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c05763a5e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c05763a5e_1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05763a5e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c05763a5e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c05763a5e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c05763a5e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c05763a5e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c05763a5e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c05763a5e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c05763a5e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c05763a5e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c05763a5e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c05763a5e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c05763a5e_1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c05763a5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c05763a5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c05763a5e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c05763a5e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c05763a5e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c05763a5e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c05763a5e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c05763a5e_2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c293fe1e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c293fe1e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c05763a5e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c05763a5e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c05763a5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c05763a5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c05763a5e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c05763a5e_2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c234e43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c234e43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dark alt color">
  <p:cSld name="TITLE_AND_BODY_1_1">
    <p:bg>
      <p:bgPr>
        <a:solidFill>
          <a:schemeClr val="dk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5056825"/>
            <a:ext cx="9144000" cy="978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solidFill>
                  <a:srgbClr val="D9D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solidFill>
                  <a:srgbClr val="D9D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solidFill>
                  <a:srgbClr val="D9D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solidFill>
                  <a:srgbClr val="D9D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solidFill>
                  <a:srgbClr val="D9D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solidFill>
                  <a:srgbClr val="D9D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solidFill>
                  <a:srgbClr val="D9D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990000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_ZsYRRxmPck?feature=oembed" TargetMode="Externa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Pulsar Timing Arrays CHIME in on Gravitational Waves</a:t>
            </a:r>
            <a:endParaRPr sz="4400"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10450" y="3182332"/>
            <a:ext cx="81231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Deborah Good (CHIME/Pulsar collaboration, NANOGrav)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24, 2019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1947" y="4151928"/>
            <a:ext cx="1606928" cy="92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l="19850" t="23318" r="3060" b="29469"/>
          <a:stretch/>
        </p:blipFill>
        <p:spPr>
          <a:xfrm>
            <a:off x="5392702" y="4151925"/>
            <a:ext cx="1948848" cy="92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NANOGrav Current Status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 yr Spatial Correlations</a:t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3">
            <a:alphaModFix/>
          </a:blip>
          <a:srcRect l="11799" t="10849" r="7051"/>
          <a:stretch/>
        </p:blipFill>
        <p:spPr>
          <a:xfrm>
            <a:off x="63725" y="1441675"/>
            <a:ext cx="4032826" cy="276886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2025475" y="1276675"/>
            <a:ext cx="70707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0100" y="1441675"/>
            <a:ext cx="4706076" cy="24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63725" y="4290200"/>
            <a:ext cx="24921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(Arzoumanian et. al. 2018)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4654175" y="4012125"/>
            <a:ext cx="4178100" cy="1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Image credit: NANOGrav Collaboration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NANOGrav Current Status: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Upper Limit on Stochastic Gravitational Wave Background</a:t>
            </a:r>
            <a:endParaRPr sz="2400"/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l="5203" t="5051" r="3977" b="10331"/>
          <a:stretch/>
        </p:blipFill>
        <p:spPr>
          <a:xfrm>
            <a:off x="311700" y="1573650"/>
            <a:ext cx="4996200" cy="29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/>
        </p:nvSpPr>
        <p:spPr>
          <a:xfrm>
            <a:off x="5376725" y="1485350"/>
            <a:ext cx="3455700" cy="3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Green, orange, and blue lines: predictions for the stochastic gravitational wave background.</a:t>
            </a:r>
            <a:endParaRPr sz="1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Black line: GWB-amplitude 95% upper limits for an uncorrelated common process </a:t>
            </a:r>
            <a:endParaRPr sz="1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"/>
              <a:buChar char="○"/>
            </a:pPr>
            <a:r>
              <a:rPr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Solid: with γ = 13/3 power law</a:t>
            </a:r>
            <a:endParaRPr sz="1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"/>
              <a:buChar char="○"/>
            </a:pPr>
            <a:r>
              <a:rPr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Dashed: with independently determined components.</a:t>
            </a:r>
            <a:endParaRPr sz="1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311700" y="4482975"/>
            <a:ext cx="24921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(Arzoumanian et. al. 2018)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NANOGrav Current Status: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Upper Limit on Continuous Wave Signals</a:t>
            </a:r>
            <a:endParaRPr sz="2400"/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3">
            <a:alphaModFix/>
          </a:blip>
          <a:srcRect l="5678" b="4379"/>
          <a:stretch/>
        </p:blipFill>
        <p:spPr>
          <a:xfrm>
            <a:off x="454200" y="1485350"/>
            <a:ext cx="5542000" cy="330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/>
        </p:nvSpPr>
        <p:spPr>
          <a:xfrm>
            <a:off x="6179025" y="4264000"/>
            <a:ext cx="24579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(Aggarwal et. al. 2019)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CHIME for pulsar timing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Imagine you were designing a new instrument to improve the NANOGrav data set. </a:t>
            </a:r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311700" y="1947175"/>
            <a:ext cx="8520600" cy="26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data would you like to get from that instrument?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isn’t well-covered by current NANOGrav data?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other science could you explore at the same time?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Imagine you were designing a new instrument to improve the NANOGrav data set.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311700" y="1709325"/>
            <a:ext cx="8520600" cy="2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would probably want…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cadence data with lots of TOAs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a frequency range where pulsar emission is bright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where you can learn new things you didn’t know from other NANOGrav observations to improve that data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While still being able to integrate new TOA measurements into the NANOGrav dataset.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(And you might want to be able to do other science too!)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Canadian Hydrogen Intensity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Experiment (CHIME)</a:t>
            </a: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311700" y="1432825"/>
            <a:ext cx="5187900" cy="32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Originally designed to map redshifted neutral hydrogen to detect baryon acoustic oscillations and constrain dark energy, it now hosts several projects, including a pulsar timing project and a fast radio burst search.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CHIME is a radio transit telescope, with no moving parts, which observes 24/7.</a:t>
            </a:r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600" y="759749"/>
            <a:ext cx="3194700" cy="40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CHIME?</a:t>
            </a: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5" name="Google Shape;185;p30"/>
          <p:cNvSpPr txBox="1"/>
          <p:nvPr/>
        </p:nvSpPr>
        <p:spPr>
          <a:xfrm>
            <a:off x="245525" y="4770050"/>
            <a:ext cx="41613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Video Credit: Richard Shaw/CHIME Collaboration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86" name="Google Shape;186;p30"/>
          <p:cNvGraphicFramePr/>
          <p:nvPr/>
        </p:nvGraphicFramePr>
        <p:xfrm>
          <a:off x="6141975" y="662350"/>
          <a:ext cx="2690325" cy="4178665"/>
        </p:xfrm>
        <a:graphic>
          <a:graphicData uri="http://schemas.openxmlformats.org/drawingml/2006/table">
            <a:tbl>
              <a:tblPr>
                <a:noFill/>
                <a:tableStyleId>{C4F51F4F-5133-45B9-B467-7396595FD891}</a:tableStyleId>
              </a:tblPr>
              <a:tblGrid>
                <a:gridCol w="14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Parameter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CHIME/FRB Value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Collecting Area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8000 m</a:t>
                      </a:r>
                      <a:r>
                        <a:rPr lang="en" baseline="300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baseline="300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Number of cylinders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Number of antennae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1024, each with 2 polarizations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Frequency Range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400-800 MHz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E-W FoV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2.5-1.3°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N-S FoV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~110°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nline Media 2" descr="Drone Footage of the CHIME Telescope">
            <a:hlinkClick r:id="" action="ppaction://media"/>
            <a:extLst>
              <a:ext uri="{FF2B5EF4-FFF2-40B4-BE49-F238E27FC236}">
                <a16:creationId xmlns:a16="http://schemas.microsoft.com/office/drawing/2014/main" id="{7DB517A1-B361-6C41-8920-9B59BD0A67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1700" y="1386024"/>
            <a:ext cx="5243201" cy="29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CHIME meet NANOGrav’s needs?</a:t>
            </a: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CHIME/Pulsar can: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Observe (and time) every northern hemisphere NANOGrav pulsar every day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Monitor for Dispersion Measure &amp; scattering variations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Combined, this will result in up to factor of 2 timing improvement!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CHIME/Pulsar can observe NANOGrav pulsars daily</a:t>
            </a:r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9" name="Google Shape;199;p32"/>
          <p:cNvPicPr preferRelativeResize="0"/>
          <p:nvPr/>
        </p:nvPicPr>
        <p:blipFill rotWithShape="1">
          <a:blip r:embed="rId3">
            <a:alphaModFix/>
          </a:blip>
          <a:srcRect l="4149" r="5850"/>
          <a:stretch/>
        </p:blipFill>
        <p:spPr>
          <a:xfrm>
            <a:off x="397425" y="1184400"/>
            <a:ext cx="8229602" cy="3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/>
          <p:nvPr/>
        </p:nvSpPr>
        <p:spPr>
          <a:xfrm>
            <a:off x="146975" y="4703625"/>
            <a:ext cx="40536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Image: Ng &amp; CHIME/Pulsar Collaboration 2017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Pulsars to detect gravitational waves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CHIME/Pulsar System Details</a:t>
            </a:r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1100"/>
            <a:ext cx="9144000" cy="272129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/>
        </p:nvSpPr>
        <p:spPr>
          <a:xfrm>
            <a:off x="146975" y="4568875"/>
            <a:ext cx="40536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Image: Ng &amp; CHIME/Pulsar Collaboration 2017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CHIME/Pulsar System Details</a:t>
            </a:r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311700" y="965325"/>
            <a:ext cx="4890300" cy="3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dirty="0">
                <a:solidFill>
                  <a:schemeClr val="lt1"/>
                </a:solidFill>
              </a:rPr>
              <a:t>In the X-Engine:</a:t>
            </a:r>
            <a:endParaRPr dirty="0"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dirty="0">
                <a:solidFill>
                  <a:schemeClr val="lt1"/>
                </a:solidFill>
              </a:rPr>
              <a:t> Form 10 tracking beams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dirty="0">
                <a:solidFill>
                  <a:schemeClr val="lt1"/>
                </a:solidFill>
              </a:rPr>
              <a:t>In 10 pulsar GPU nodes:</a:t>
            </a:r>
            <a:r>
              <a:rPr lang="en" dirty="0">
                <a:solidFill>
                  <a:srgbClr val="FFFFFF"/>
                </a:solidFill>
              </a:rPr>
              <a:t>	</a:t>
            </a:r>
            <a:r>
              <a:rPr lang="en" sz="1400" dirty="0">
                <a:solidFill>
                  <a:srgbClr val="FFFFFF"/>
                </a:solidFill>
              </a:rPr>
              <a:t>	</a:t>
            </a:r>
            <a:endParaRPr dirty="0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dirty="0">
                <a:solidFill>
                  <a:srgbClr val="FFFFFF"/>
                </a:solidFill>
              </a:rPr>
              <a:t>Data </a:t>
            </a:r>
            <a:r>
              <a:rPr lang="en" dirty="0"/>
              <a:t>are </a:t>
            </a:r>
            <a:r>
              <a:rPr lang="en" dirty="0">
                <a:solidFill>
                  <a:srgbClr val="FFFFFF"/>
                </a:solidFill>
              </a:rPr>
              <a:t>scaled down, encoded into 4+4 complex numbers, and packetized in VDIF format. </a:t>
            </a:r>
            <a:endParaRPr dirty="0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dirty="0">
                <a:solidFill>
                  <a:srgbClr val="FFFFFF"/>
                </a:solidFill>
              </a:rPr>
              <a:t>Fold Mode: Data </a:t>
            </a:r>
            <a:r>
              <a:rPr lang="en" dirty="0"/>
              <a:t>are</a:t>
            </a:r>
            <a:r>
              <a:rPr lang="en" dirty="0">
                <a:solidFill>
                  <a:srgbClr val="FFFFFF"/>
                </a:solidFill>
              </a:rPr>
              <a:t> coherently </a:t>
            </a:r>
            <a:r>
              <a:rPr lang="en" dirty="0" err="1">
                <a:solidFill>
                  <a:srgbClr val="FFFFFF"/>
                </a:solidFill>
              </a:rPr>
              <a:t>dedispersed</a:t>
            </a:r>
            <a:r>
              <a:rPr lang="en" dirty="0">
                <a:solidFill>
                  <a:srgbClr val="FFFFFF"/>
                </a:solidFill>
              </a:rPr>
              <a:t> with DSPSR</a:t>
            </a:r>
            <a:endParaRPr dirty="0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dirty="0">
                <a:solidFill>
                  <a:srgbClr val="FFFFFF"/>
                </a:solidFill>
              </a:rPr>
              <a:t>Filter-bank Mode: Data </a:t>
            </a:r>
            <a:r>
              <a:rPr lang="en" dirty="0"/>
              <a:t>are </a:t>
            </a:r>
            <a:r>
              <a:rPr lang="en" dirty="0">
                <a:solidFill>
                  <a:srgbClr val="FFFFFF"/>
                </a:solidFill>
              </a:rPr>
              <a:t>processed using CHIME specific software capable of handling DM up to 2500 pc/cm</a:t>
            </a:r>
            <a:r>
              <a:rPr lang="en" baseline="30000" dirty="0">
                <a:solidFill>
                  <a:srgbClr val="FFFFFF"/>
                </a:solidFill>
              </a:rPr>
              <a:t>3</a:t>
            </a:r>
            <a:r>
              <a:rPr lang="en" dirty="0">
                <a:solidFill>
                  <a:srgbClr val="FFFFFF"/>
                </a:solidFill>
              </a:rPr>
              <a:t>.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dirty="0">
                <a:solidFill>
                  <a:srgbClr val="FFFFFF"/>
                </a:solidFill>
              </a:rPr>
              <a:t>Scheduler &amp; Monitoring</a:t>
            </a:r>
            <a:endParaRPr dirty="0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dirty="0">
                <a:solidFill>
                  <a:srgbClr val="FFFFFF"/>
                </a:solidFill>
              </a:rPr>
              <a:t>Automatic scheduler ensures pulsars are observed 24/7, prioritizing PTA pulsars.</a:t>
            </a:r>
            <a:endParaRPr dirty="0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dirty="0">
                <a:solidFill>
                  <a:srgbClr val="FFFFFF"/>
                </a:solidFill>
              </a:rPr>
              <a:t>Web monitoring tools to check on performance.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215" name="Google Shape;215;p34"/>
          <p:cNvGraphicFramePr/>
          <p:nvPr/>
        </p:nvGraphicFramePr>
        <p:xfrm>
          <a:off x="5394425" y="445013"/>
          <a:ext cx="3358950" cy="4291820"/>
        </p:xfrm>
        <a:graphic>
          <a:graphicData uri="http://schemas.openxmlformats.org/drawingml/2006/table">
            <a:tbl>
              <a:tblPr>
                <a:noFill/>
                <a:tableStyleId>{224E8365-B394-43B4-A1EA-C21C0CB54902}</a:tableStyleId>
              </a:tblPr>
              <a:tblGrid>
                <a:gridCol w="167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Parameter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CHIME Value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Number of Tracking Beams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Frequency Resolution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390 kHz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Spectral channels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1024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 data bit depth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 or 16 bits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 polarization info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Full Stokes (fold mode)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Total intensity (filter bank)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Pulsar data output rate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67 Mbps</a:t>
                      </a:r>
                      <a:endParaRPr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88500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CHIME/Pulsar System Performance</a:t>
            </a:r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269100" y="1549800"/>
            <a:ext cx="3970200" cy="3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While we still have work to do, our observed signal to noise is increasingly lining up with our expected signal to noise.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Red points: Millisecond pulsars</a:t>
            </a:r>
            <a:br>
              <a:rPr lang="en" dirty="0"/>
            </a:br>
            <a:r>
              <a:rPr lang="en" dirty="0"/>
              <a:t>Blue Points: Pulsars with declination &lt;0 deg</a:t>
            </a:r>
            <a:br>
              <a:rPr lang="en" dirty="0"/>
            </a:br>
            <a:r>
              <a:rPr lang="en" dirty="0"/>
              <a:t>Black Points: All other pulsars</a:t>
            </a:r>
            <a:endParaRPr dirty="0"/>
          </a:p>
        </p:txBody>
      </p:sp>
      <p:pic>
        <p:nvPicPr>
          <p:cNvPr id="222" name="Google Shape;2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1950" y="175350"/>
            <a:ext cx="4473700" cy="46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5"/>
          <p:cNvSpPr txBox="1"/>
          <p:nvPr/>
        </p:nvSpPr>
        <p:spPr>
          <a:xfrm>
            <a:off x="6180500" y="2280225"/>
            <a:ext cx="16410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Preliminary</a:t>
            </a:r>
            <a:endParaRPr>
              <a:solidFill>
                <a:srgbClr val="98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4" name="Google Shape;224;p35"/>
          <p:cNvSpPr txBox="1"/>
          <p:nvPr/>
        </p:nvSpPr>
        <p:spPr>
          <a:xfrm>
            <a:off x="4382975" y="4729800"/>
            <a:ext cx="2865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Image credit: Cherry Ng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CHIME/Pulsar System Performance</a:t>
            </a:r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1" name="Google Shape;2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454"/>
            <a:ext cx="9143999" cy="396439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6"/>
          <p:cNvSpPr txBox="1"/>
          <p:nvPr/>
        </p:nvSpPr>
        <p:spPr>
          <a:xfrm>
            <a:off x="3621000" y="1152475"/>
            <a:ext cx="13143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Preliminary</a:t>
            </a:r>
            <a:endParaRPr>
              <a:solidFill>
                <a:srgbClr val="98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6803200" y="681125"/>
            <a:ext cx="21516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Image credit: Cherry Ng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9031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results: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Successful measurements of NANOGrav pulsars</a:t>
            </a:r>
            <a:endParaRPr sz="2400"/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500" y="813575"/>
            <a:ext cx="5098250" cy="36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/>
          <p:nvPr/>
        </p:nvSpPr>
        <p:spPr>
          <a:xfrm>
            <a:off x="5553125" y="863400"/>
            <a:ext cx="16410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Preliminary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1" name="Google Shape;241;p37"/>
          <p:cNvPicPr preferRelativeResize="0"/>
          <p:nvPr/>
        </p:nvPicPr>
        <p:blipFill rotWithShape="1">
          <a:blip r:embed="rId4">
            <a:alphaModFix/>
          </a:blip>
          <a:srcRect l="-7097" r="30451"/>
          <a:stretch/>
        </p:blipFill>
        <p:spPr>
          <a:xfrm>
            <a:off x="176950" y="2415000"/>
            <a:ext cx="1738050" cy="194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7"/>
          <p:cNvSpPr txBox="1"/>
          <p:nvPr/>
        </p:nvSpPr>
        <p:spPr>
          <a:xfrm>
            <a:off x="233250" y="4313625"/>
            <a:ext cx="22677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Max Planck Institute for Radio Astronomy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3383700" y="4480525"/>
            <a:ext cx="2865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Image credit: Emmanuel Fonseca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Results from CHIME: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timing residuals</a:t>
            </a:r>
            <a:endParaRPr/>
          </a:p>
        </p:txBody>
      </p:sp>
      <p:pic>
        <p:nvPicPr>
          <p:cNvPr id="249" name="Google Shape;2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875" y="235400"/>
            <a:ext cx="4289475" cy="46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8"/>
          <p:cNvSpPr txBox="1"/>
          <p:nvPr/>
        </p:nvSpPr>
        <p:spPr>
          <a:xfrm rot="-5400000">
            <a:off x="3275250" y="3357325"/>
            <a:ext cx="2865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Image credit: Emmanuel Fonseca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6561350" y="2706475"/>
            <a:ext cx="1803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Preliminary</a:t>
            </a:r>
            <a:endParaRPr>
              <a:solidFill>
                <a:srgbClr val="98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2" name="Google Shape;25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800" y="2831925"/>
            <a:ext cx="4158300" cy="207618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8"/>
          <p:cNvSpPr txBox="1"/>
          <p:nvPr/>
        </p:nvSpPr>
        <p:spPr>
          <a:xfrm>
            <a:off x="373075" y="1583550"/>
            <a:ext cx="39480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Left: NANOGrav 11 year release (Arzoumanian et. al. 2018).</a:t>
            </a:r>
            <a:endParaRPr sz="1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Right: CHIME/Pulsar preliminary timing</a:t>
            </a:r>
            <a:endParaRPr sz="1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with CHIME/Pulsar: beyond NANOGrav</a:t>
            </a:r>
            <a:endParaRPr/>
          </a:p>
        </p:txBody>
      </p:sp>
      <p:sp>
        <p:nvSpPr>
          <p:cNvPr id="259" name="Google Shape;259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Discovering new (slow, not milli-second) pulsars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Discovering new Rotating Radio Transients (RRATs)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Monitoring known RRATs and pulsars with  interesting time domain structure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" dirty="0"/>
              <a:t>Mode Changing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" dirty="0"/>
              <a:t>Nulling	</a:t>
            </a:r>
          </a:p>
          <a:p>
            <a:r>
              <a:rPr lang="en" dirty="0"/>
              <a:t>Monitoring ISM Weather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Repeating FRB follow-up</a:t>
            </a:r>
            <a:endParaRPr dirty="0"/>
          </a:p>
        </p:txBody>
      </p:sp>
      <p:pic>
        <p:nvPicPr>
          <p:cNvPr id="260" name="Google Shape;26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875" y="2986137"/>
            <a:ext cx="5191125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66" name="Google Shape;266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Searching for gravitational waves with pulsar timing provides a handle on a different portion of the gravitational wave spectrum than that studied by LIGO (or LISA).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NANOGrav continues to set upper limits on the stochastic gravitational wave background, which are beginning to rule out models. 12.5 year dataset coming soon!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CHIME/Pulsar is an exciting new instrument which will help improve our NANOGrav dataset by as much as a factor of 2.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25" y="394388"/>
            <a:ext cx="5635526" cy="43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178400" y="4705375"/>
            <a:ext cx="2804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Image Credit: NASA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3725750" y="747350"/>
            <a:ext cx="2198100" cy="3957900"/>
          </a:xfrm>
          <a:prstGeom prst="rect">
            <a:avLst/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2351950" y="747350"/>
            <a:ext cx="1263900" cy="3957900"/>
          </a:xfrm>
          <a:prstGeom prst="rect">
            <a:avLst/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(and who) is NANOGrav?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NANOGrav is a collaboration of over 100 researchers from 40 institutions across North America.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goal is to detect low-frequency gravitational waves resulting from the stochastic gravitational wave background or individual SMBH mergers (continuous wave signals), using precision pulsar timing measurements from an array of (currently) 56 pulsars.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reminder: Pulsars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05500" cy="3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Pulsars: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Rapidly rotating neutron stars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Large magnetic fields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Pulsars &amp; Gravity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Double pulsar system provided indirect proof of gravitational radiation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Pulsar binaries  provide important tests of gravity.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Millisecond pulsars: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“Recycled”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Extremely accurate clocks. 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9072" y="1068414"/>
            <a:ext cx="2769874" cy="358452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6292825" y="4722450"/>
            <a:ext cx="25395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Image credit: NRAO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see gravitational waves with pulsars?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gravitational wave signal in pulsar-timing array data will create a correlated signature in the timing residuals for all pairs of pulsars, dependent only on the pulsar pair baseline.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01" y="2776575"/>
            <a:ext cx="4139225" cy="21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4654200" y="4226750"/>
            <a:ext cx="4178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Image credit: NANOGrav Collaboration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time pulsars?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Observe pulsars (we use mostly Arecibo Observatory &amp; the Green Bank Telescope) regularly for a long period of time (14+ years for NANOGrav)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Determine Times of Arrival (TOAs) for every observation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Fit a timing solution to the total set of data.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in on residuals and model out as much structure as possible.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3095613"/>
            <a:ext cx="5629275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5629275" y="4568875"/>
            <a:ext cx="28368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Lorimer &amp; Kramer 2004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see when we time pulsars?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l="2660" t="4299" r="2642" b="60288"/>
          <a:stretch/>
        </p:blipFill>
        <p:spPr>
          <a:xfrm>
            <a:off x="1422725" y="1204113"/>
            <a:ext cx="6298550" cy="1420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9" name="Google Shape;119;p21"/>
          <p:cNvGraphicFramePr/>
          <p:nvPr/>
        </p:nvGraphicFramePr>
        <p:xfrm>
          <a:off x="863513" y="2810850"/>
          <a:ext cx="7416975" cy="2049525"/>
        </p:xfrm>
        <a:graphic>
          <a:graphicData uri="http://schemas.openxmlformats.org/drawingml/2006/table">
            <a:tbl>
              <a:tblPr>
                <a:noFill/>
                <a:tableStyleId>{224E8365-B394-43B4-A1EA-C21C0CB54902}</a:tableStyleId>
              </a:tblPr>
              <a:tblGrid>
                <a:gridCol w="247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Rotation Period</a:t>
                      </a:r>
                      <a:endParaRPr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Rotation Period Derivative</a:t>
                      </a:r>
                      <a:endParaRPr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Keplerian Orbital Elements</a:t>
                      </a:r>
                      <a:endParaRPr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Relativistic Orbital Elements</a:t>
                      </a:r>
                      <a:endParaRPr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Kinematic Perturbations of Orbital Elements</a:t>
                      </a:r>
                      <a:endParaRPr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Dispersion Measure</a:t>
                      </a:r>
                      <a:endParaRPr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Dispersion Measure Variation</a:t>
                      </a:r>
                      <a:endParaRPr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Position </a:t>
                      </a:r>
                      <a:endParaRPr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Proper Motion</a:t>
                      </a:r>
                      <a:endParaRPr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Parallax</a:t>
                      </a:r>
                      <a:endParaRPr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Solar Electron Density</a:t>
                      </a:r>
                      <a:endParaRPr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0" name="Google Shape;120;p21"/>
          <p:cNvSpPr txBox="1"/>
          <p:nvPr/>
        </p:nvSpPr>
        <p:spPr>
          <a:xfrm rot="-5400000">
            <a:off x="-899100" y="3023875"/>
            <a:ext cx="26637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Slide from Jeff Hazboun (and David Nice)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see when we time pulsars?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13" y="1314525"/>
            <a:ext cx="667702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730225" y="4703625"/>
            <a:ext cx="24921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(Arzoumanian et. al. 2018)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1032</Words>
  <Application>Microsoft Macintosh PowerPoint</Application>
  <PresentationFormat>On-screen Show (16:9)</PresentationFormat>
  <Paragraphs>159</Paragraphs>
  <Slides>27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Proxima Nova</vt:lpstr>
      <vt:lpstr>Arial</vt:lpstr>
      <vt:lpstr>Spearmint</vt:lpstr>
      <vt:lpstr>Pulsar Timing Arrays CHIME in on Gravitational Waves</vt:lpstr>
      <vt:lpstr>Using Pulsars to detect gravitational waves</vt:lpstr>
      <vt:lpstr>PowerPoint Presentation</vt:lpstr>
      <vt:lpstr>What (and who) is NANOGrav?</vt:lpstr>
      <vt:lpstr>Quick reminder: Pulsars</vt:lpstr>
      <vt:lpstr>How do we see gravitational waves with pulsars?</vt:lpstr>
      <vt:lpstr>How do we time pulsars?</vt:lpstr>
      <vt:lpstr>What do we see when we time pulsars?</vt:lpstr>
      <vt:lpstr>What do we see when we time pulsars?</vt:lpstr>
      <vt:lpstr>NANOGrav Current Status 11 yr Spatial Correlations</vt:lpstr>
      <vt:lpstr>NANOGrav Current Status: Upper Limit on Stochastic Gravitational Wave Background</vt:lpstr>
      <vt:lpstr>NANOGrav Current Status: Upper Limit on Continuous Wave Signals</vt:lpstr>
      <vt:lpstr>Using CHIME for pulsar timing</vt:lpstr>
      <vt:lpstr>Imagine you were designing a new instrument to improve the NANOGrav data set. </vt:lpstr>
      <vt:lpstr>Imagine you were designing a new instrument to improve the NANOGrav data set.  </vt:lpstr>
      <vt:lpstr>The Canadian Hydrogen Intensity  Mapping Experiment (CHIME)</vt:lpstr>
      <vt:lpstr>What is CHIME?</vt:lpstr>
      <vt:lpstr>How does CHIME meet NANOGrav’s needs?</vt:lpstr>
      <vt:lpstr>CHIME/Pulsar can observe NANOGrav pulsars daily</vt:lpstr>
      <vt:lpstr>CHIME/Pulsar System Details</vt:lpstr>
      <vt:lpstr>CHIME/Pulsar System Details</vt:lpstr>
      <vt:lpstr>CHIME/Pulsar System Performance</vt:lpstr>
      <vt:lpstr>CHIME/Pulsar System Performance</vt:lpstr>
      <vt:lpstr>Recent results:  Successful measurements of NANOGrav pulsars</vt:lpstr>
      <vt:lpstr>Recent Results from CHIME: Early timing residuals</vt:lpstr>
      <vt:lpstr>Science with CHIME/Pulsar: beyond NANOGrav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Pulsar Timing Arrays CHIME in on Gravitational Waves</dc:title>
  <cp:lastModifiedBy>Deborah Good</cp:lastModifiedBy>
  <cp:revision>3</cp:revision>
  <dcterms:modified xsi:type="dcterms:W3CDTF">2019-06-24T06:37:43Z</dcterms:modified>
</cp:coreProperties>
</file>