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8" r:id="rId2"/>
    <p:sldId id="279" r:id="rId3"/>
    <p:sldId id="280" r:id="rId4"/>
    <p:sldId id="287" r:id="rId5"/>
    <p:sldId id="288" r:id="rId6"/>
    <p:sldId id="289" r:id="rId7"/>
    <p:sldId id="281" r:id="rId8"/>
    <p:sldId id="282" r:id="rId9"/>
    <p:sldId id="283" r:id="rId10"/>
    <p:sldId id="284" r:id="rId11"/>
    <p:sldId id="285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DF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40"/>
    <p:restoredTop sz="94530"/>
  </p:normalViewPr>
  <p:slideViewPr>
    <p:cSldViewPr snapToGrid="0" snapToObjects="1">
      <p:cViewPr>
        <p:scale>
          <a:sx n="120" d="100"/>
          <a:sy n="120" d="100"/>
        </p:scale>
        <p:origin x="-384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5E9BD-16F9-5C46-AA5B-100824C1E2DE}" type="datetimeFigureOut">
              <a:rPr lang="en-US" smtClean="0"/>
              <a:t>5/22/19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53DD0-9B78-1243-AF11-CD54BA311A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05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4F801-8CB3-1947-8CE7-F4BD5E3A9DFB}" type="datetimeFigureOut">
              <a:rPr lang="en-US" smtClean="0"/>
              <a:t>5/22/19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05F8D-CAFA-AF45-A735-F103B0763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973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3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8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70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66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11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57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78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05F8D-CAFA-AF45-A735-F103B0763BA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7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8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F2FB-5E72-134C-BEAF-2F95638F944C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G1900994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543A-9276-8743-90F2-3D6AE8398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10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2886-CD48-AE4E-AE82-4C2C2D7A82AA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G1900994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543A-9276-8743-90F2-3D6AE8398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9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B7DC-024F-D347-9243-C117EC6FD37C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G1900994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543A-9276-8743-90F2-3D6AE8398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363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25760" y="1594248"/>
            <a:ext cx="7669440" cy="4529275"/>
          </a:xfrm>
        </p:spPr>
        <p:txBody>
          <a:bodyPr/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1F388D0-4C68-334A-97D9-E2AA18C4B393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G1900994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CF543A-9276-8743-90F2-3D6AE8398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0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3BC8-CE44-0C47-8B18-4A220F91E5D5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txBody>
          <a:bodyPr/>
          <a:lstStyle/>
          <a:p>
            <a:r>
              <a:rPr lang="is-IS" dirty="0" smtClean="0"/>
              <a:t>G1900994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543A-9276-8743-90F2-3D6AE8398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5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A8EB-E8FB-9F48-9BE8-51984F091749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G1900994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543A-9276-8743-90F2-3D6AE8398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4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399E-9BA6-C846-8E0C-EDD6DFDD992B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G1900994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543A-9276-8743-90F2-3D6AE8398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9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E4D3-4692-5F45-8B7B-D05B7D5DDC7D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G1900994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543A-9276-8743-90F2-3D6AE8398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3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C659-FD1A-B749-9E68-BA5980C7C687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G1900994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543A-9276-8743-90F2-3D6AE8398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6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52B8-6828-3440-B0DC-8A4C77CC4C7A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G1900994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543A-9276-8743-90F2-3D6AE8398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2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26C0-9CB8-A44E-96B8-C9E3E66CE419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G1900994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543A-9276-8743-90F2-3D6AE8398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3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B75B-5E2A-F64B-833F-6431E312E3AC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G1900994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543A-9276-8743-90F2-3D6AE8398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1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12324-DD4C-FE4A-A87D-8D080B9B54ED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 smtClean="0"/>
              <a:t>G1900994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F543A-9276-8743-90F2-3D6AE839845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694" y="0"/>
            <a:ext cx="1398306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1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5357FA48-2A10-BE40-81F6-E7DC025367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28" dirty="0">
                <a:solidFill>
                  <a:schemeClr val="accent1">
                    <a:lumMod val="50000"/>
                  </a:schemeClr>
                </a:solidFill>
              </a:rPr>
              <a:t>The Retraction of </a:t>
            </a:r>
            <a:r>
              <a:rPr lang="en-US" sz="3628" b="1" dirty="0">
                <a:solidFill>
                  <a:schemeClr val="accent1">
                    <a:lumMod val="50000"/>
                  </a:schemeClr>
                </a:solidFill>
              </a:rPr>
              <a:t>S190518bb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873C78E-36DB-A642-A7E3-03076405B2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358" dirty="0">
                <a:solidFill>
                  <a:schemeClr val="tx1"/>
                </a:solidFill>
              </a:rPr>
              <a:t>Keita </a:t>
            </a:r>
            <a:r>
              <a:rPr lang="en-US" sz="2358" dirty="0" err="1">
                <a:solidFill>
                  <a:schemeClr val="tx1"/>
                </a:solidFill>
              </a:rPr>
              <a:t>Kawabe</a:t>
            </a:r>
            <a:r>
              <a:rPr lang="en-US" sz="2358" dirty="0">
                <a:solidFill>
                  <a:schemeClr val="tx1"/>
                </a:solidFill>
              </a:rPr>
              <a:t>, </a:t>
            </a:r>
            <a:r>
              <a:rPr lang="en-US" sz="2358" dirty="0">
                <a:solidFill>
                  <a:srgbClr val="FF0000"/>
                </a:solidFill>
              </a:rPr>
              <a:t>Brian O’Reilly</a:t>
            </a:r>
            <a:r>
              <a:rPr lang="en-US" sz="2358" dirty="0">
                <a:solidFill>
                  <a:schemeClr val="tx1"/>
                </a:solidFill>
              </a:rPr>
              <a:t>, </a:t>
            </a:r>
            <a:r>
              <a:rPr lang="en-US" sz="2358" dirty="0" err="1">
                <a:solidFill>
                  <a:schemeClr val="tx1"/>
                </a:solidFill>
              </a:rPr>
              <a:t>Alessio</a:t>
            </a:r>
            <a:r>
              <a:rPr lang="en-US" sz="2358" dirty="0">
                <a:solidFill>
                  <a:schemeClr val="tx1"/>
                </a:solidFill>
              </a:rPr>
              <a:t> </a:t>
            </a:r>
            <a:r>
              <a:rPr lang="en-US" sz="2358" dirty="0" err="1">
                <a:solidFill>
                  <a:schemeClr val="tx1"/>
                </a:solidFill>
              </a:rPr>
              <a:t>Rocchi</a:t>
            </a:r>
            <a:endParaRPr lang="en-US" sz="2358" dirty="0">
              <a:solidFill>
                <a:schemeClr val="tx1"/>
              </a:solidFill>
            </a:endParaRPr>
          </a:p>
          <a:p>
            <a:pPr algn="ctr"/>
            <a:endParaRPr lang="en-US" sz="2358" dirty="0"/>
          </a:p>
          <a:p>
            <a:pPr algn="ctr"/>
            <a:r>
              <a:rPr lang="en-US" sz="2358" dirty="0">
                <a:solidFill>
                  <a:schemeClr val="tx1"/>
                </a:solidFill>
              </a:rPr>
              <a:t>For the LVC</a:t>
            </a:r>
            <a:endParaRPr lang="en-US" sz="235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800" y="361"/>
            <a:ext cx="7050240" cy="1144888"/>
          </a:xfrm>
        </p:spPr>
        <p:txBody>
          <a:bodyPr/>
          <a:lstStyle/>
          <a:p>
            <a:r>
              <a:rPr lang="en-US" dirty="0"/>
              <a:t>RRT Meeting for </a:t>
            </a:r>
            <a:r>
              <a:rPr lang="en-US" b="1" dirty="0"/>
              <a:t>S190518bb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discussed </a:t>
            </a:r>
            <a:r>
              <a:rPr lang="en-US" sz="2800" dirty="0" smtClean="0"/>
              <a:t>whether any </a:t>
            </a:r>
            <a:r>
              <a:rPr lang="en-US" sz="2800" dirty="0" smtClean="0"/>
              <a:t>of our data quality methods were effective in mitigating the noise, </a:t>
            </a:r>
            <a:r>
              <a:rPr lang="en-US" sz="2800" dirty="0" smtClean="0"/>
              <a:t>and </a:t>
            </a:r>
            <a:r>
              <a:rPr lang="en-US" sz="2800" dirty="0" smtClean="0"/>
              <a:t>ran some quick tests.</a:t>
            </a:r>
          </a:p>
          <a:p>
            <a:r>
              <a:rPr lang="en-US" sz="2800" dirty="0" smtClean="0"/>
              <a:t>Pipeline and </a:t>
            </a:r>
            <a:r>
              <a:rPr lang="en-US" sz="2800" dirty="0" err="1" smtClean="0"/>
              <a:t>DetChar</a:t>
            </a:r>
            <a:r>
              <a:rPr lang="en-US" sz="2800" dirty="0" smtClean="0"/>
              <a:t> experts agreed that the candidate should be retracted due to the effect of the noise.</a:t>
            </a:r>
            <a:endParaRPr lang="en-US" sz="2800" dirty="0"/>
          </a:p>
          <a:p>
            <a:r>
              <a:rPr lang="en-US" sz="2800" dirty="0" smtClean="0"/>
              <a:t>Retraction notice sent </a:t>
            </a:r>
            <a:r>
              <a:rPr lang="en-US" sz="2800" dirty="0"/>
              <a:t>at </a:t>
            </a:r>
            <a:r>
              <a:rPr lang="en-US" sz="2800" dirty="0" smtClean="0"/>
              <a:t>19:57:17 UTC. Approximately </a:t>
            </a:r>
            <a:r>
              <a:rPr lang="en-US" sz="2800" dirty="0" smtClean="0">
                <a:solidFill>
                  <a:srgbClr val="FF0000"/>
                </a:solidFill>
              </a:rPr>
              <a:t>38 minutes </a:t>
            </a:r>
            <a:r>
              <a:rPr lang="en-US" sz="2800" dirty="0" smtClean="0"/>
              <a:t>after the event.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C21AC8B-8D44-FC4B-B6B2-A7CFB64B7B8E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G1900994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CF543A-9276-8743-90F2-3D6AE839845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2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TITLE: GCN CIRCULAR </a:t>
            </a:r>
          </a:p>
          <a:p>
            <a:r>
              <a:rPr lang="en-US" smtClean="0"/>
              <a:t>NUMBER: 24591 </a:t>
            </a:r>
          </a:p>
          <a:p>
            <a:r>
              <a:rPr lang="en-US" smtClean="0"/>
              <a:t>SUBJECT: LIGO/Virgo S190518bb: Retraction of GW compact binary merger candidate </a:t>
            </a:r>
          </a:p>
          <a:p>
            <a:r>
              <a:rPr lang="en-US" smtClean="0"/>
              <a:t>DATE: 19/05/18 20:08:37 GMT </a:t>
            </a:r>
          </a:p>
          <a:p>
            <a:r>
              <a:rPr lang="en-US" smtClean="0"/>
              <a:t>FROM: Geoffrey Mo at LIGO &lt;geoffrey.mo@ligo.org&gt; </a:t>
            </a:r>
          </a:p>
          <a:p>
            <a:endParaRPr lang="en-US" smtClean="0"/>
          </a:p>
          <a:p>
            <a:r>
              <a:rPr lang="en-US" smtClean="0"/>
              <a:t>The LIGO Scientific Collaboration and the Virgo Collaboration report: </a:t>
            </a:r>
          </a:p>
          <a:p>
            <a:r>
              <a:rPr lang="en-US" smtClean="0"/>
              <a:t>The trigger S190518bb is no longer considered to be a gravitational wave signal. </a:t>
            </a:r>
          </a:p>
          <a:p>
            <a:r>
              <a:rPr lang="en-US" smtClean="0"/>
              <a:t>The data in LIGO-Hanford was highly non-stationary leading up to the reported trigger time.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Retraction Circular S190518bb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67070A1-31A1-D64F-A87F-A67ED5D4D2C6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G1900994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CF543A-9276-8743-90F2-3D6AE839845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37280" y="1229702"/>
            <a:ext cx="7669440" cy="4529275"/>
          </a:xfrm>
        </p:spPr>
        <p:txBody>
          <a:bodyPr/>
          <a:lstStyle/>
          <a:p>
            <a:r>
              <a:rPr lang="en-US" sz="2800" dirty="0" smtClean="0"/>
              <a:t>Later examination of the Hanford environmental channels revealed an unusual small-magnitude seismic </a:t>
            </a:r>
            <a:r>
              <a:rPr lang="en-US" sz="2800" dirty="0" smtClean="0"/>
              <a:t>event.</a:t>
            </a:r>
          </a:p>
          <a:p>
            <a:r>
              <a:rPr lang="en-US" sz="2800" dirty="0" smtClean="0"/>
              <a:t>Investigations are ongoing.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67" y="3109751"/>
            <a:ext cx="5884110" cy="324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800" y="361"/>
            <a:ext cx="7050240" cy="1144888"/>
          </a:xfrm>
        </p:spPr>
        <p:txBody>
          <a:bodyPr/>
          <a:lstStyle/>
          <a:p>
            <a:r>
              <a:rPr lang="en-US" dirty="0" smtClean="0"/>
              <a:t>The Underlying Cause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AB3805F-5BBF-4249-9AAF-988BF79BEA93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G1900994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CF543A-9276-8743-90F2-3D6AE839845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Response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593850"/>
            <a:ext cx="7669213" cy="45291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React quickly to GW candidates found by low-latency search pipelines.</a:t>
            </a:r>
          </a:p>
          <a:p>
            <a:r>
              <a:rPr lang="en-US" dirty="0" smtClean="0"/>
              <a:t>Composition:</a:t>
            </a:r>
          </a:p>
          <a:p>
            <a:pPr lvl="1"/>
            <a:r>
              <a:rPr lang="en-US" dirty="0" smtClean="0"/>
              <a:t>Advocate from each site (i.e. Run Coordinator).</a:t>
            </a:r>
          </a:p>
          <a:p>
            <a:pPr lvl="1"/>
            <a:r>
              <a:rPr lang="en-US" dirty="0" smtClean="0"/>
              <a:t>Low-Latency Advocate</a:t>
            </a:r>
          </a:p>
          <a:p>
            <a:pPr lvl="1"/>
            <a:r>
              <a:rPr lang="en-US" dirty="0" smtClean="0"/>
              <a:t>Detector Characterization experts from LSC and Virgo.</a:t>
            </a:r>
          </a:p>
          <a:p>
            <a:pPr lvl="1"/>
            <a:r>
              <a:rPr lang="en-US" dirty="0" smtClean="0"/>
              <a:t>Pipeline Expert</a:t>
            </a:r>
          </a:p>
          <a:p>
            <a:pPr lvl="1"/>
            <a:r>
              <a:rPr lang="en-US" dirty="0" err="1" smtClean="0"/>
              <a:t>GraceDB</a:t>
            </a:r>
            <a:r>
              <a:rPr lang="en-US" dirty="0" smtClean="0"/>
              <a:t> Expert</a:t>
            </a:r>
          </a:p>
          <a:p>
            <a:pPr lvl="1"/>
            <a:r>
              <a:rPr lang="en-US" dirty="0" smtClean="0"/>
              <a:t>On-shift operator from each site.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9B54-5E9E-1742-B8ED-13AE46B5F299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G1900994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543A-9276-8743-90F2-3D6AE839845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800" y="361"/>
            <a:ext cx="7050240" cy="114488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RRT Process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60" y="814990"/>
            <a:ext cx="5713448" cy="5293440"/>
          </a:xfrm>
        </p:spPr>
      </p:pic>
      <p:sp>
        <p:nvSpPr>
          <p:cNvPr id="14" name="Rectangle 13"/>
          <p:cNvSpPr/>
          <p:nvPr/>
        </p:nvSpPr>
        <p:spPr>
          <a:xfrm>
            <a:off x="1872927" y="775155"/>
            <a:ext cx="1476328" cy="470061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4C2EB50-1805-F445-8FA3-2F666D99C8B1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G1900994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CF543A-9276-8743-90F2-3D6AE839845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800" y="361"/>
            <a:ext cx="7050240" cy="114488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RRT Process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60" y="814990"/>
            <a:ext cx="5713448" cy="5293440"/>
          </a:xfrm>
        </p:spPr>
      </p:pic>
      <p:sp>
        <p:nvSpPr>
          <p:cNvPr id="14" name="Rectangle 13"/>
          <p:cNvSpPr/>
          <p:nvPr/>
        </p:nvSpPr>
        <p:spPr>
          <a:xfrm>
            <a:off x="3827722" y="778791"/>
            <a:ext cx="1499191" cy="472887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4C2EB50-1805-F445-8FA3-2F666D99C8B1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G1900994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CF543A-9276-8743-90F2-3D6AE839845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800" y="361"/>
            <a:ext cx="7050240" cy="114488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RRT Process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60" y="814990"/>
            <a:ext cx="5713448" cy="529344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4C2EB50-1805-F445-8FA3-2F666D99C8B1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G1900994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CF543A-9276-8743-90F2-3D6AE839845E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26913" y="3817088"/>
            <a:ext cx="1644502" cy="166713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7606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800" y="361"/>
            <a:ext cx="7050240" cy="114488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RRT Process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60" y="814990"/>
            <a:ext cx="5713448" cy="5293440"/>
          </a:xfrm>
        </p:spPr>
      </p:pic>
      <p:sp>
        <p:nvSpPr>
          <p:cNvPr id="14" name="Rectangle 13"/>
          <p:cNvSpPr/>
          <p:nvPr/>
        </p:nvSpPr>
        <p:spPr>
          <a:xfrm>
            <a:off x="1883560" y="5611278"/>
            <a:ext cx="5713448" cy="61801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4C2EB50-1805-F445-8FA3-2F666D99C8B1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G1900994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CF543A-9276-8743-90F2-3D6AE839845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800" y="361"/>
            <a:ext cx="7050240" cy="1144888"/>
          </a:xfrm>
        </p:spPr>
        <p:txBody>
          <a:bodyPr/>
          <a:lstStyle/>
          <a:p>
            <a:r>
              <a:rPr lang="en-US" dirty="0" smtClean="0"/>
              <a:t>Retraction of </a:t>
            </a:r>
            <a:r>
              <a:rPr lang="en-US" b="1" dirty="0" smtClean="0"/>
              <a:t>S190518bb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25761" y="1594441"/>
            <a:ext cx="7812592" cy="452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Seen by all detectors (HLV)</a:t>
            </a:r>
          </a:p>
          <a:p>
            <a:r>
              <a:rPr lang="en-US" dirty="0" smtClean="0"/>
              <a:t>Preferred event from </a:t>
            </a:r>
            <a:r>
              <a:rPr lang="en-US" dirty="0" err="1" smtClean="0"/>
              <a:t>GstLAL</a:t>
            </a:r>
            <a:r>
              <a:rPr lang="en-US" dirty="0" smtClean="0"/>
              <a:t> </a:t>
            </a:r>
            <a:r>
              <a:rPr lang="en-US" dirty="0" smtClean="0"/>
              <a:t>pipeline (also detected by SPIIR pipeline).</a:t>
            </a:r>
            <a:endParaRPr lang="en-US" dirty="0" smtClean="0"/>
          </a:p>
          <a:p>
            <a:r>
              <a:rPr lang="en-US" dirty="0" smtClean="0"/>
              <a:t>Automatic </a:t>
            </a:r>
            <a:r>
              <a:rPr lang="en-US" dirty="0" smtClean="0"/>
              <a:t>Preliminary Notice was sent ~6 minutes after the event:</a:t>
            </a:r>
            <a:endParaRPr lang="en-US" dirty="0"/>
          </a:p>
          <a:p>
            <a:pPr lvl="1"/>
            <a:r>
              <a:rPr lang="en-US" sz="1996" i="1" dirty="0"/>
              <a:t>FAR</a:t>
            </a:r>
            <a:r>
              <a:rPr lang="en-US" sz="1996" i="1" dirty="0"/>
              <a:t>: 1.004e-08 [Hz] (one per 1152.6 days) (</a:t>
            </a:r>
            <a:r>
              <a:rPr lang="en-US" sz="1996" i="1" dirty="0">
                <a:solidFill>
                  <a:srgbClr val="FF0000"/>
                </a:solidFill>
              </a:rPr>
              <a:t>one per 3.16 years</a:t>
            </a:r>
            <a:r>
              <a:rPr lang="en-US" sz="1996" i="1" dirty="0"/>
              <a:t>) </a:t>
            </a:r>
            <a:endParaRPr lang="en-US" sz="1996" i="1" dirty="0"/>
          </a:p>
          <a:p>
            <a:pPr lvl="1"/>
            <a:r>
              <a:rPr lang="en-US" sz="1996" i="1" dirty="0"/>
              <a:t>PROB_NS</a:t>
            </a:r>
            <a:r>
              <a:rPr lang="en-US" sz="1996" i="1" dirty="0"/>
              <a:t>: </a:t>
            </a:r>
            <a:r>
              <a:rPr lang="en-US" sz="1996" i="1" dirty="0">
                <a:solidFill>
                  <a:srgbClr val="FF0000"/>
                </a:solidFill>
              </a:rPr>
              <a:t>1.00</a:t>
            </a:r>
            <a:r>
              <a:rPr lang="en-US" sz="1996" i="1" dirty="0"/>
              <a:t> [range is 0.0-1.0] </a:t>
            </a:r>
            <a:endParaRPr lang="en-US" sz="1996" i="1" dirty="0"/>
          </a:p>
          <a:p>
            <a:pPr lvl="1"/>
            <a:r>
              <a:rPr lang="en-US" sz="1996" i="1" dirty="0"/>
              <a:t>PROB_REMNANT</a:t>
            </a:r>
            <a:r>
              <a:rPr lang="en-US" sz="1996" i="1" dirty="0"/>
              <a:t>: </a:t>
            </a:r>
            <a:r>
              <a:rPr lang="en-US" sz="1996" i="1" dirty="0">
                <a:solidFill>
                  <a:srgbClr val="FF0000"/>
                </a:solidFill>
              </a:rPr>
              <a:t>1.00</a:t>
            </a:r>
            <a:r>
              <a:rPr lang="en-US" sz="1996" i="1" dirty="0"/>
              <a:t> [range is 0.0-1.0] </a:t>
            </a:r>
            <a:endParaRPr lang="en-US" sz="1996" i="1" dirty="0"/>
          </a:p>
          <a:p>
            <a:pPr lvl="1"/>
            <a:r>
              <a:rPr lang="en-US" sz="1996" i="1" dirty="0"/>
              <a:t>PROB_BNS</a:t>
            </a:r>
            <a:r>
              <a:rPr lang="en-US" sz="1996" i="1" dirty="0"/>
              <a:t>: 0.75 [range is 0.0-1.0] </a:t>
            </a:r>
            <a:endParaRPr lang="en-US" sz="1996" i="1" dirty="0"/>
          </a:p>
          <a:p>
            <a:pPr lvl="1"/>
            <a:r>
              <a:rPr lang="en-US" sz="1996" i="1" dirty="0"/>
              <a:t>PROB_TERRES</a:t>
            </a:r>
            <a:r>
              <a:rPr lang="en-US" sz="1996" i="1" dirty="0"/>
              <a:t>: </a:t>
            </a:r>
            <a:r>
              <a:rPr lang="en-US" sz="1996" i="1" dirty="0">
                <a:solidFill>
                  <a:srgbClr val="FF0000"/>
                </a:solidFill>
              </a:rPr>
              <a:t>0.24</a:t>
            </a:r>
            <a:r>
              <a:rPr lang="en-US" sz="1996" i="1" dirty="0"/>
              <a:t> [range is 0.0-1.0] </a:t>
            </a:r>
            <a:endParaRPr lang="en-US" sz="1996" i="1" dirty="0"/>
          </a:p>
          <a:p>
            <a:r>
              <a:rPr lang="en-US" dirty="0" smtClean="0"/>
              <a:t>NS and Remnant probabilities meant that this event could garner a lot of attention.</a:t>
            </a:r>
          </a:p>
        </p:txBody>
      </p:sp>
      <p:sp>
        <p:nvSpPr>
          <p:cNvPr id="4" name="AutoShape 1" descr="https://ldas-jobs.ligo.caltech.edu/~detchar/summary/1238166018-1243382418/plots/H1L1V1-COINC_OBSERVING_FACTOR-1238166018-5216400.png"/>
          <p:cNvSpPr>
            <a:spLocks noChangeAspect="1" noChangeArrowheads="1"/>
          </p:cNvSpPr>
          <p:nvPr/>
        </p:nvSpPr>
        <p:spPr bwMode="auto">
          <a:xfrm>
            <a:off x="0" y="360"/>
            <a:ext cx="276480" cy="27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4" tIns="41472" rIns="82944" bIns="41472" numCol="1" anchor="t" anchorCtr="0" compatLnSpc="1">
            <a:prstTxWarp prst="textNoShape">
              <a:avLst/>
            </a:prstTxWarp>
          </a:bodyPr>
          <a:lstStyle/>
          <a:p>
            <a:endParaRPr lang="en-US" sz="1633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B99AED5-6FB9-EB4C-A515-50AD4F2B50AD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G1900994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CF543A-9276-8743-90F2-3D6AE839845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800" y="361"/>
            <a:ext cx="7050240" cy="1144888"/>
          </a:xfrm>
        </p:spPr>
        <p:txBody>
          <a:bodyPr/>
          <a:lstStyle/>
          <a:p>
            <a:r>
              <a:rPr lang="en-US" dirty="0" smtClean="0"/>
              <a:t>RRT Meeting for </a:t>
            </a:r>
            <a:r>
              <a:rPr lang="en-US" b="1" dirty="0"/>
              <a:t>S190518bb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Promptly after </a:t>
            </a:r>
            <a:r>
              <a:rPr lang="en-US" dirty="0"/>
              <a:t>event </a:t>
            </a:r>
            <a:r>
              <a:rPr lang="en-US" dirty="0" smtClean="0"/>
              <a:t>(18 </a:t>
            </a:r>
            <a:r>
              <a:rPr lang="en-US" dirty="0"/>
              <a:t>May 19 </a:t>
            </a:r>
            <a:r>
              <a:rPr lang="en-US" dirty="0" smtClean="0"/>
              <a:t>19:19:21 UTC) the RRT met to decide on whether to send an </a:t>
            </a:r>
            <a:r>
              <a:rPr lang="en-US" b="1" dirty="0" smtClean="0"/>
              <a:t>Initial Notice </a:t>
            </a:r>
            <a:r>
              <a:rPr lang="en-US" dirty="0" smtClean="0"/>
              <a:t>and </a:t>
            </a:r>
            <a:r>
              <a:rPr lang="en-US" b="1" dirty="0" smtClean="0"/>
              <a:t>Circular</a:t>
            </a:r>
            <a:r>
              <a:rPr lang="en-US" dirty="0" smtClean="0"/>
              <a:t>, or a </a:t>
            </a:r>
            <a:r>
              <a:rPr lang="en-US" b="1" dirty="0" smtClean="0"/>
              <a:t>Retraction Notice </a:t>
            </a:r>
            <a:r>
              <a:rPr lang="en-US" dirty="0" smtClean="0"/>
              <a:t>and </a:t>
            </a:r>
            <a:r>
              <a:rPr lang="en-US" b="1" dirty="0" smtClean="0"/>
              <a:t>Circular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Noticed some </a:t>
            </a:r>
            <a:r>
              <a:rPr lang="en-US" dirty="0" smtClean="0"/>
              <a:t>issues </a:t>
            </a:r>
            <a:r>
              <a:rPr lang="en-US" dirty="0" smtClean="0"/>
              <a:t>right away:</a:t>
            </a:r>
          </a:p>
          <a:p>
            <a:pPr lvl="1"/>
            <a:r>
              <a:rPr lang="en-US" dirty="0" smtClean="0"/>
              <a:t>Hanford instrument was dominant contributor to Network SNR for the event.</a:t>
            </a:r>
            <a:endParaRPr lang="en-US" dirty="0" smtClean="0"/>
          </a:p>
          <a:p>
            <a:pPr lvl="1"/>
            <a:r>
              <a:rPr lang="en-US" dirty="0" smtClean="0"/>
              <a:t>Noise seen in Hanford </a:t>
            </a:r>
            <a:r>
              <a:rPr lang="en-US" dirty="0" smtClean="0"/>
              <a:t>strain channel starting </a:t>
            </a:r>
            <a:r>
              <a:rPr lang="en-US" dirty="0" smtClean="0"/>
              <a:t>20 seconds before the event.</a:t>
            </a:r>
          </a:p>
          <a:p>
            <a:pPr lvl="1"/>
            <a:r>
              <a:rPr lang="en-US" dirty="0" smtClean="0"/>
              <a:t> LIGO </a:t>
            </a:r>
            <a:r>
              <a:rPr lang="en-US" dirty="0" err="1" smtClean="0"/>
              <a:t>DetChar</a:t>
            </a:r>
            <a:r>
              <a:rPr lang="en-US" dirty="0" smtClean="0"/>
              <a:t> experts identified it as scattered light noise, usually related to some local seismic activity.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0133598-D458-7A4D-82AD-58796ED7F0E1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G1900994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CF543A-9276-8743-90F2-3D6AE839845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05" y="1228412"/>
            <a:ext cx="6580629" cy="45291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800" y="361"/>
            <a:ext cx="7050240" cy="11448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1BC4F8A-1659-684C-A0D9-365078FAE177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G1900994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CF543A-9276-8743-90F2-3D6AE839845E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431097" y="5385682"/>
            <a:ext cx="2309945" cy="885918"/>
            <a:chOff x="6419386" y="5920499"/>
            <a:chExt cx="1504351" cy="885918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6419386" y="5920499"/>
              <a:ext cx="505521" cy="31303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924907" y="6098531"/>
              <a:ext cx="9988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Event at t=0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2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450</Words>
  <Application>Microsoft Macintosh PowerPoint</Application>
  <PresentationFormat>On-screen Show (4:3)</PresentationFormat>
  <Paragraphs>85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ＭＳ Ｐゴシック</vt:lpstr>
      <vt:lpstr>Arial</vt:lpstr>
      <vt:lpstr>Office Theme</vt:lpstr>
      <vt:lpstr>The Retraction of S190518bb</vt:lpstr>
      <vt:lpstr>Rapid Response Team</vt:lpstr>
      <vt:lpstr>The RRT Process</vt:lpstr>
      <vt:lpstr>The RRT Process</vt:lpstr>
      <vt:lpstr>The RRT Process</vt:lpstr>
      <vt:lpstr>The RRT Process</vt:lpstr>
      <vt:lpstr>Retraction of S190518bb</vt:lpstr>
      <vt:lpstr>RRT Meeting for S190518bb</vt:lpstr>
      <vt:lpstr>PowerPoint Presentation</vt:lpstr>
      <vt:lpstr>RRT Meeting for S190518bb</vt:lpstr>
      <vt:lpstr>Retraction Circular S190518bb</vt:lpstr>
      <vt:lpstr>The Underlying Cause</vt:lpstr>
    </vt:vector>
  </TitlesOfParts>
  <Company>LIGO/Caltech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O'Reilly</dc:creator>
  <cp:lastModifiedBy>Brian O'Reilly</cp:lastModifiedBy>
  <cp:revision>59</cp:revision>
  <cp:lastPrinted>2019-05-22T17:42:51Z</cp:lastPrinted>
  <dcterms:created xsi:type="dcterms:W3CDTF">2017-08-06T01:57:19Z</dcterms:created>
  <dcterms:modified xsi:type="dcterms:W3CDTF">2019-05-22T17:43:42Z</dcterms:modified>
</cp:coreProperties>
</file>