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4" r:id="rId3"/>
    <p:sldId id="275" r:id="rId4"/>
    <p:sldId id="276" r:id="rId5"/>
    <p:sldId id="277" r:id="rId6"/>
    <p:sldId id="278" r:id="rId7"/>
    <p:sldId id="279" r:id="rId8"/>
    <p:sldId id="280" r:id="rId9"/>
    <p:sldId id="281" r:id="rId10"/>
    <p:sldId id="266" r:id="rId11"/>
    <p:sldId id="269" r:id="rId12"/>
    <p:sldId id="267" r:id="rId13"/>
    <p:sldId id="268" r:id="rId14"/>
    <p:sldId id="261" r:id="rId15"/>
    <p:sldId id="270" r:id="rId16"/>
    <p:sldId id="271" r:id="rId17"/>
    <p:sldId id="272" r:id="rId18"/>
    <p:sldId id="273" r:id="rId19"/>
    <p:sldId id="258" r:id="rId20"/>
    <p:sldId id="28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032F0-19ED-6B43-A61E-C7E68A4FEA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51F35BE-EB36-DE4B-BD3B-2586BD5ABD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9B01AF-A778-9F4F-A69E-29F3FCD332E5}"/>
              </a:ext>
            </a:extLst>
          </p:cNvPr>
          <p:cNvSpPr>
            <a:spLocks noGrp="1"/>
          </p:cNvSpPr>
          <p:nvPr>
            <p:ph type="dt" sz="half" idx="10"/>
          </p:nvPr>
        </p:nvSpPr>
        <p:spPr/>
        <p:txBody>
          <a:bodyPr/>
          <a:lstStyle/>
          <a:p>
            <a:fld id="{5F3130EC-4421-4F4B-938E-7DD1BA1BF59A}" type="datetimeFigureOut">
              <a:rPr lang="en-US" smtClean="0"/>
              <a:t>5/24/19</a:t>
            </a:fld>
            <a:endParaRPr lang="en-US"/>
          </a:p>
        </p:txBody>
      </p:sp>
      <p:sp>
        <p:nvSpPr>
          <p:cNvPr id="5" name="Footer Placeholder 4">
            <a:extLst>
              <a:ext uri="{FF2B5EF4-FFF2-40B4-BE49-F238E27FC236}">
                <a16:creationId xmlns:a16="http://schemas.microsoft.com/office/drawing/2014/main" id="{4916C86B-07EA-3041-8133-24A7F0BDAD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CA101C-60FC-9C46-AF3B-7F13A6A6802E}"/>
              </a:ext>
            </a:extLst>
          </p:cNvPr>
          <p:cNvSpPr>
            <a:spLocks noGrp="1"/>
          </p:cNvSpPr>
          <p:nvPr>
            <p:ph type="sldNum" sz="quarter" idx="12"/>
          </p:nvPr>
        </p:nvSpPr>
        <p:spPr/>
        <p:txBody>
          <a:bodyPr/>
          <a:lstStyle/>
          <a:p>
            <a:fld id="{DEE7A563-0EE1-D340-B3A1-2DCB7D7D8221}" type="slidenum">
              <a:rPr lang="en-US" smtClean="0"/>
              <a:t>‹#›</a:t>
            </a:fld>
            <a:endParaRPr lang="en-US"/>
          </a:p>
        </p:txBody>
      </p:sp>
    </p:spTree>
    <p:extLst>
      <p:ext uri="{BB962C8B-B14F-4D97-AF65-F5344CB8AC3E}">
        <p14:creationId xmlns:p14="http://schemas.microsoft.com/office/powerpoint/2010/main" val="1491931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F9A97-2F28-7B48-BC04-FAE7294835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EB0D0D-543E-674D-9D9C-E03D3E6F71A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619BCC-751D-CC48-9A14-9B87D8E31319}"/>
              </a:ext>
            </a:extLst>
          </p:cNvPr>
          <p:cNvSpPr>
            <a:spLocks noGrp="1"/>
          </p:cNvSpPr>
          <p:nvPr>
            <p:ph type="dt" sz="half" idx="10"/>
          </p:nvPr>
        </p:nvSpPr>
        <p:spPr/>
        <p:txBody>
          <a:bodyPr/>
          <a:lstStyle/>
          <a:p>
            <a:fld id="{5F3130EC-4421-4F4B-938E-7DD1BA1BF59A}" type="datetimeFigureOut">
              <a:rPr lang="en-US" smtClean="0"/>
              <a:t>5/24/19</a:t>
            </a:fld>
            <a:endParaRPr lang="en-US"/>
          </a:p>
        </p:txBody>
      </p:sp>
      <p:sp>
        <p:nvSpPr>
          <p:cNvPr id="5" name="Footer Placeholder 4">
            <a:extLst>
              <a:ext uri="{FF2B5EF4-FFF2-40B4-BE49-F238E27FC236}">
                <a16:creationId xmlns:a16="http://schemas.microsoft.com/office/drawing/2014/main" id="{E4B57054-3B37-0F40-A003-FC042A1371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8A36FC-2879-2746-A0D3-03563234F7A5}"/>
              </a:ext>
            </a:extLst>
          </p:cNvPr>
          <p:cNvSpPr>
            <a:spLocks noGrp="1"/>
          </p:cNvSpPr>
          <p:nvPr>
            <p:ph type="sldNum" sz="quarter" idx="12"/>
          </p:nvPr>
        </p:nvSpPr>
        <p:spPr/>
        <p:txBody>
          <a:bodyPr/>
          <a:lstStyle/>
          <a:p>
            <a:fld id="{DEE7A563-0EE1-D340-B3A1-2DCB7D7D8221}" type="slidenum">
              <a:rPr lang="en-US" smtClean="0"/>
              <a:t>‹#›</a:t>
            </a:fld>
            <a:endParaRPr lang="en-US"/>
          </a:p>
        </p:txBody>
      </p:sp>
    </p:spTree>
    <p:extLst>
      <p:ext uri="{BB962C8B-B14F-4D97-AF65-F5344CB8AC3E}">
        <p14:creationId xmlns:p14="http://schemas.microsoft.com/office/powerpoint/2010/main" val="2953368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C7A860-1F2E-E146-8E4D-FD48F130972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AF9C21-4F4D-B442-8516-FAF02A01433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687523-FBC2-AD43-92D5-37CA20FA0FF0}"/>
              </a:ext>
            </a:extLst>
          </p:cNvPr>
          <p:cNvSpPr>
            <a:spLocks noGrp="1"/>
          </p:cNvSpPr>
          <p:nvPr>
            <p:ph type="dt" sz="half" idx="10"/>
          </p:nvPr>
        </p:nvSpPr>
        <p:spPr/>
        <p:txBody>
          <a:bodyPr/>
          <a:lstStyle/>
          <a:p>
            <a:fld id="{5F3130EC-4421-4F4B-938E-7DD1BA1BF59A}" type="datetimeFigureOut">
              <a:rPr lang="en-US" smtClean="0"/>
              <a:t>5/24/19</a:t>
            </a:fld>
            <a:endParaRPr lang="en-US"/>
          </a:p>
        </p:txBody>
      </p:sp>
      <p:sp>
        <p:nvSpPr>
          <p:cNvPr id="5" name="Footer Placeholder 4">
            <a:extLst>
              <a:ext uri="{FF2B5EF4-FFF2-40B4-BE49-F238E27FC236}">
                <a16:creationId xmlns:a16="http://schemas.microsoft.com/office/drawing/2014/main" id="{E4FB0648-A11F-AE43-BB6A-4DCB252FFF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3D1F76-19C4-0746-A582-EBA5803B014A}"/>
              </a:ext>
            </a:extLst>
          </p:cNvPr>
          <p:cNvSpPr>
            <a:spLocks noGrp="1"/>
          </p:cNvSpPr>
          <p:nvPr>
            <p:ph type="sldNum" sz="quarter" idx="12"/>
          </p:nvPr>
        </p:nvSpPr>
        <p:spPr/>
        <p:txBody>
          <a:bodyPr/>
          <a:lstStyle/>
          <a:p>
            <a:fld id="{DEE7A563-0EE1-D340-B3A1-2DCB7D7D8221}" type="slidenum">
              <a:rPr lang="en-US" smtClean="0"/>
              <a:t>‹#›</a:t>
            </a:fld>
            <a:endParaRPr lang="en-US"/>
          </a:p>
        </p:txBody>
      </p:sp>
    </p:spTree>
    <p:extLst>
      <p:ext uri="{BB962C8B-B14F-4D97-AF65-F5344CB8AC3E}">
        <p14:creationId xmlns:p14="http://schemas.microsoft.com/office/powerpoint/2010/main" val="3041027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7B275-5618-3D47-A567-1718F2E410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E1243E-94AD-2D43-9E61-8956BA33255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BD2F40-0AF1-EF45-9D1F-58BE9F9D69BF}"/>
              </a:ext>
            </a:extLst>
          </p:cNvPr>
          <p:cNvSpPr>
            <a:spLocks noGrp="1"/>
          </p:cNvSpPr>
          <p:nvPr>
            <p:ph type="dt" sz="half" idx="10"/>
          </p:nvPr>
        </p:nvSpPr>
        <p:spPr/>
        <p:txBody>
          <a:bodyPr/>
          <a:lstStyle/>
          <a:p>
            <a:fld id="{5F3130EC-4421-4F4B-938E-7DD1BA1BF59A}" type="datetimeFigureOut">
              <a:rPr lang="en-US" smtClean="0"/>
              <a:t>5/24/19</a:t>
            </a:fld>
            <a:endParaRPr lang="en-US"/>
          </a:p>
        </p:txBody>
      </p:sp>
      <p:sp>
        <p:nvSpPr>
          <p:cNvPr id="5" name="Footer Placeholder 4">
            <a:extLst>
              <a:ext uri="{FF2B5EF4-FFF2-40B4-BE49-F238E27FC236}">
                <a16:creationId xmlns:a16="http://schemas.microsoft.com/office/drawing/2014/main" id="{6E6AEC6A-289D-434D-9B0F-BE3E38681D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DE808A-E257-3141-9A2D-8FA892944196}"/>
              </a:ext>
            </a:extLst>
          </p:cNvPr>
          <p:cNvSpPr>
            <a:spLocks noGrp="1"/>
          </p:cNvSpPr>
          <p:nvPr>
            <p:ph type="sldNum" sz="quarter" idx="12"/>
          </p:nvPr>
        </p:nvSpPr>
        <p:spPr/>
        <p:txBody>
          <a:bodyPr/>
          <a:lstStyle/>
          <a:p>
            <a:fld id="{DEE7A563-0EE1-D340-B3A1-2DCB7D7D8221}" type="slidenum">
              <a:rPr lang="en-US" smtClean="0"/>
              <a:t>‹#›</a:t>
            </a:fld>
            <a:endParaRPr lang="en-US"/>
          </a:p>
        </p:txBody>
      </p:sp>
    </p:spTree>
    <p:extLst>
      <p:ext uri="{BB962C8B-B14F-4D97-AF65-F5344CB8AC3E}">
        <p14:creationId xmlns:p14="http://schemas.microsoft.com/office/powerpoint/2010/main" val="1797157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C9E11-356E-754E-AECA-F7379DD48E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4F9906C-6032-FA43-805F-6A488DE437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1F0D766-463C-AB46-9A44-1A15F1085396}"/>
              </a:ext>
            </a:extLst>
          </p:cNvPr>
          <p:cNvSpPr>
            <a:spLocks noGrp="1"/>
          </p:cNvSpPr>
          <p:nvPr>
            <p:ph type="dt" sz="half" idx="10"/>
          </p:nvPr>
        </p:nvSpPr>
        <p:spPr/>
        <p:txBody>
          <a:bodyPr/>
          <a:lstStyle/>
          <a:p>
            <a:fld id="{5F3130EC-4421-4F4B-938E-7DD1BA1BF59A}" type="datetimeFigureOut">
              <a:rPr lang="en-US" smtClean="0"/>
              <a:t>5/24/19</a:t>
            </a:fld>
            <a:endParaRPr lang="en-US"/>
          </a:p>
        </p:txBody>
      </p:sp>
      <p:sp>
        <p:nvSpPr>
          <p:cNvPr id="5" name="Footer Placeholder 4">
            <a:extLst>
              <a:ext uri="{FF2B5EF4-FFF2-40B4-BE49-F238E27FC236}">
                <a16:creationId xmlns:a16="http://schemas.microsoft.com/office/drawing/2014/main" id="{93FABFDE-DA13-C640-84C9-F9ACA8EF82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E3C819-0099-2B40-B3DA-53C1701A8A5A}"/>
              </a:ext>
            </a:extLst>
          </p:cNvPr>
          <p:cNvSpPr>
            <a:spLocks noGrp="1"/>
          </p:cNvSpPr>
          <p:nvPr>
            <p:ph type="sldNum" sz="quarter" idx="12"/>
          </p:nvPr>
        </p:nvSpPr>
        <p:spPr/>
        <p:txBody>
          <a:bodyPr/>
          <a:lstStyle/>
          <a:p>
            <a:fld id="{DEE7A563-0EE1-D340-B3A1-2DCB7D7D8221}" type="slidenum">
              <a:rPr lang="en-US" smtClean="0"/>
              <a:t>‹#›</a:t>
            </a:fld>
            <a:endParaRPr lang="en-US"/>
          </a:p>
        </p:txBody>
      </p:sp>
    </p:spTree>
    <p:extLst>
      <p:ext uri="{BB962C8B-B14F-4D97-AF65-F5344CB8AC3E}">
        <p14:creationId xmlns:p14="http://schemas.microsoft.com/office/powerpoint/2010/main" val="63892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38F63-01A1-2B41-8FD7-DABB3838F2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5B644B-7303-4942-B3CA-96FCFFD64F2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042F8C-168B-7341-87E3-4231C8A9BD3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2C9AF5-02BB-5D4D-A69C-AB1715A7F5C1}"/>
              </a:ext>
            </a:extLst>
          </p:cNvPr>
          <p:cNvSpPr>
            <a:spLocks noGrp="1"/>
          </p:cNvSpPr>
          <p:nvPr>
            <p:ph type="dt" sz="half" idx="10"/>
          </p:nvPr>
        </p:nvSpPr>
        <p:spPr/>
        <p:txBody>
          <a:bodyPr/>
          <a:lstStyle/>
          <a:p>
            <a:fld id="{5F3130EC-4421-4F4B-938E-7DD1BA1BF59A}" type="datetimeFigureOut">
              <a:rPr lang="en-US" smtClean="0"/>
              <a:t>5/24/19</a:t>
            </a:fld>
            <a:endParaRPr lang="en-US"/>
          </a:p>
        </p:txBody>
      </p:sp>
      <p:sp>
        <p:nvSpPr>
          <p:cNvPr id="6" name="Footer Placeholder 5">
            <a:extLst>
              <a:ext uri="{FF2B5EF4-FFF2-40B4-BE49-F238E27FC236}">
                <a16:creationId xmlns:a16="http://schemas.microsoft.com/office/drawing/2014/main" id="{D749AA3B-EB1B-FE4C-9D7C-46CC0053DC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5EDE7B-6AD6-B14C-82F4-0D6F71B1087D}"/>
              </a:ext>
            </a:extLst>
          </p:cNvPr>
          <p:cNvSpPr>
            <a:spLocks noGrp="1"/>
          </p:cNvSpPr>
          <p:nvPr>
            <p:ph type="sldNum" sz="quarter" idx="12"/>
          </p:nvPr>
        </p:nvSpPr>
        <p:spPr/>
        <p:txBody>
          <a:bodyPr/>
          <a:lstStyle/>
          <a:p>
            <a:fld id="{DEE7A563-0EE1-D340-B3A1-2DCB7D7D8221}" type="slidenum">
              <a:rPr lang="en-US" smtClean="0"/>
              <a:t>‹#›</a:t>
            </a:fld>
            <a:endParaRPr lang="en-US"/>
          </a:p>
        </p:txBody>
      </p:sp>
    </p:spTree>
    <p:extLst>
      <p:ext uri="{BB962C8B-B14F-4D97-AF65-F5344CB8AC3E}">
        <p14:creationId xmlns:p14="http://schemas.microsoft.com/office/powerpoint/2010/main" val="811821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5ED31-E357-3046-9551-D225496EE2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B48EDD-F82E-4C48-9252-99168FC64F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960D634-063A-9A46-A487-E30F9943B3B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1A1431-3018-234E-8D78-D10AC4915E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82D391D-A56D-854C-9B8E-3ECB37C7839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529064-C5BA-624E-8025-FD8287FD626A}"/>
              </a:ext>
            </a:extLst>
          </p:cNvPr>
          <p:cNvSpPr>
            <a:spLocks noGrp="1"/>
          </p:cNvSpPr>
          <p:nvPr>
            <p:ph type="dt" sz="half" idx="10"/>
          </p:nvPr>
        </p:nvSpPr>
        <p:spPr/>
        <p:txBody>
          <a:bodyPr/>
          <a:lstStyle/>
          <a:p>
            <a:fld id="{5F3130EC-4421-4F4B-938E-7DD1BA1BF59A}" type="datetimeFigureOut">
              <a:rPr lang="en-US" smtClean="0"/>
              <a:t>5/24/19</a:t>
            </a:fld>
            <a:endParaRPr lang="en-US"/>
          </a:p>
        </p:txBody>
      </p:sp>
      <p:sp>
        <p:nvSpPr>
          <p:cNvPr id="8" name="Footer Placeholder 7">
            <a:extLst>
              <a:ext uri="{FF2B5EF4-FFF2-40B4-BE49-F238E27FC236}">
                <a16:creationId xmlns:a16="http://schemas.microsoft.com/office/drawing/2014/main" id="{33031CF6-BB43-7748-8411-3A31DCB798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9E6C17-1799-7E4B-9E49-17A4FF14CEF5}"/>
              </a:ext>
            </a:extLst>
          </p:cNvPr>
          <p:cNvSpPr>
            <a:spLocks noGrp="1"/>
          </p:cNvSpPr>
          <p:nvPr>
            <p:ph type="sldNum" sz="quarter" idx="12"/>
          </p:nvPr>
        </p:nvSpPr>
        <p:spPr/>
        <p:txBody>
          <a:bodyPr/>
          <a:lstStyle/>
          <a:p>
            <a:fld id="{DEE7A563-0EE1-D340-B3A1-2DCB7D7D8221}" type="slidenum">
              <a:rPr lang="en-US" smtClean="0"/>
              <a:t>‹#›</a:t>
            </a:fld>
            <a:endParaRPr lang="en-US"/>
          </a:p>
        </p:txBody>
      </p:sp>
    </p:spTree>
    <p:extLst>
      <p:ext uri="{BB962C8B-B14F-4D97-AF65-F5344CB8AC3E}">
        <p14:creationId xmlns:p14="http://schemas.microsoft.com/office/powerpoint/2010/main" val="2957961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D455D-5D5B-6E4A-93A8-3089A65E23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05BD1D-6301-0B48-86B9-B861405A4054}"/>
              </a:ext>
            </a:extLst>
          </p:cNvPr>
          <p:cNvSpPr>
            <a:spLocks noGrp="1"/>
          </p:cNvSpPr>
          <p:nvPr>
            <p:ph type="dt" sz="half" idx="10"/>
          </p:nvPr>
        </p:nvSpPr>
        <p:spPr/>
        <p:txBody>
          <a:bodyPr/>
          <a:lstStyle/>
          <a:p>
            <a:fld id="{5F3130EC-4421-4F4B-938E-7DD1BA1BF59A}" type="datetimeFigureOut">
              <a:rPr lang="en-US" smtClean="0"/>
              <a:t>5/24/19</a:t>
            </a:fld>
            <a:endParaRPr lang="en-US"/>
          </a:p>
        </p:txBody>
      </p:sp>
      <p:sp>
        <p:nvSpPr>
          <p:cNvPr id="4" name="Footer Placeholder 3">
            <a:extLst>
              <a:ext uri="{FF2B5EF4-FFF2-40B4-BE49-F238E27FC236}">
                <a16:creationId xmlns:a16="http://schemas.microsoft.com/office/drawing/2014/main" id="{593F6F77-0F66-AC46-8F96-1BCC92469F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E9D348-17C1-2543-A326-6659E24E3AB8}"/>
              </a:ext>
            </a:extLst>
          </p:cNvPr>
          <p:cNvSpPr>
            <a:spLocks noGrp="1"/>
          </p:cNvSpPr>
          <p:nvPr>
            <p:ph type="sldNum" sz="quarter" idx="12"/>
          </p:nvPr>
        </p:nvSpPr>
        <p:spPr/>
        <p:txBody>
          <a:bodyPr/>
          <a:lstStyle/>
          <a:p>
            <a:fld id="{DEE7A563-0EE1-D340-B3A1-2DCB7D7D8221}" type="slidenum">
              <a:rPr lang="en-US" smtClean="0"/>
              <a:t>‹#›</a:t>
            </a:fld>
            <a:endParaRPr lang="en-US"/>
          </a:p>
        </p:txBody>
      </p:sp>
    </p:spTree>
    <p:extLst>
      <p:ext uri="{BB962C8B-B14F-4D97-AF65-F5344CB8AC3E}">
        <p14:creationId xmlns:p14="http://schemas.microsoft.com/office/powerpoint/2010/main" val="1065385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42DB25-B700-B547-9B6C-78E37FA07D9F}"/>
              </a:ext>
            </a:extLst>
          </p:cNvPr>
          <p:cNvSpPr>
            <a:spLocks noGrp="1"/>
          </p:cNvSpPr>
          <p:nvPr>
            <p:ph type="dt" sz="half" idx="10"/>
          </p:nvPr>
        </p:nvSpPr>
        <p:spPr/>
        <p:txBody>
          <a:bodyPr/>
          <a:lstStyle/>
          <a:p>
            <a:fld id="{5F3130EC-4421-4F4B-938E-7DD1BA1BF59A}" type="datetimeFigureOut">
              <a:rPr lang="en-US" smtClean="0"/>
              <a:t>5/24/19</a:t>
            </a:fld>
            <a:endParaRPr lang="en-US"/>
          </a:p>
        </p:txBody>
      </p:sp>
      <p:sp>
        <p:nvSpPr>
          <p:cNvPr id="3" name="Footer Placeholder 2">
            <a:extLst>
              <a:ext uri="{FF2B5EF4-FFF2-40B4-BE49-F238E27FC236}">
                <a16:creationId xmlns:a16="http://schemas.microsoft.com/office/drawing/2014/main" id="{C9CD7AA1-4C88-F845-8428-A58C735F70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6B779F-22A6-E844-B108-D8D7A1D5E6FB}"/>
              </a:ext>
            </a:extLst>
          </p:cNvPr>
          <p:cNvSpPr>
            <a:spLocks noGrp="1"/>
          </p:cNvSpPr>
          <p:nvPr>
            <p:ph type="sldNum" sz="quarter" idx="12"/>
          </p:nvPr>
        </p:nvSpPr>
        <p:spPr/>
        <p:txBody>
          <a:bodyPr/>
          <a:lstStyle/>
          <a:p>
            <a:fld id="{DEE7A563-0EE1-D340-B3A1-2DCB7D7D8221}" type="slidenum">
              <a:rPr lang="en-US" smtClean="0"/>
              <a:t>‹#›</a:t>
            </a:fld>
            <a:endParaRPr lang="en-US"/>
          </a:p>
        </p:txBody>
      </p:sp>
    </p:spTree>
    <p:extLst>
      <p:ext uri="{BB962C8B-B14F-4D97-AF65-F5344CB8AC3E}">
        <p14:creationId xmlns:p14="http://schemas.microsoft.com/office/powerpoint/2010/main" val="756197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D7BEA-5EE5-BE4B-9E02-64BEF2C6FB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7125A8-B323-A843-88A3-AD2FBDFF9B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091E20-EC87-D241-B8E5-3B25D36B65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43F6FF7-BF34-144C-94C1-305952A309CB}"/>
              </a:ext>
            </a:extLst>
          </p:cNvPr>
          <p:cNvSpPr>
            <a:spLocks noGrp="1"/>
          </p:cNvSpPr>
          <p:nvPr>
            <p:ph type="dt" sz="half" idx="10"/>
          </p:nvPr>
        </p:nvSpPr>
        <p:spPr/>
        <p:txBody>
          <a:bodyPr/>
          <a:lstStyle/>
          <a:p>
            <a:fld id="{5F3130EC-4421-4F4B-938E-7DD1BA1BF59A}" type="datetimeFigureOut">
              <a:rPr lang="en-US" smtClean="0"/>
              <a:t>5/24/19</a:t>
            </a:fld>
            <a:endParaRPr lang="en-US"/>
          </a:p>
        </p:txBody>
      </p:sp>
      <p:sp>
        <p:nvSpPr>
          <p:cNvPr id="6" name="Footer Placeholder 5">
            <a:extLst>
              <a:ext uri="{FF2B5EF4-FFF2-40B4-BE49-F238E27FC236}">
                <a16:creationId xmlns:a16="http://schemas.microsoft.com/office/drawing/2014/main" id="{4CD01CB4-E747-4749-95FA-9CD7B3997E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CB7466-E4F5-CE45-90E9-FEB152958B08}"/>
              </a:ext>
            </a:extLst>
          </p:cNvPr>
          <p:cNvSpPr>
            <a:spLocks noGrp="1"/>
          </p:cNvSpPr>
          <p:nvPr>
            <p:ph type="sldNum" sz="quarter" idx="12"/>
          </p:nvPr>
        </p:nvSpPr>
        <p:spPr/>
        <p:txBody>
          <a:bodyPr/>
          <a:lstStyle/>
          <a:p>
            <a:fld id="{DEE7A563-0EE1-D340-B3A1-2DCB7D7D8221}" type="slidenum">
              <a:rPr lang="en-US" smtClean="0"/>
              <a:t>‹#›</a:t>
            </a:fld>
            <a:endParaRPr lang="en-US"/>
          </a:p>
        </p:txBody>
      </p:sp>
    </p:spTree>
    <p:extLst>
      <p:ext uri="{BB962C8B-B14F-4D97-AF65-F5344CB8AC3E}">
        <p14:creationId xmlns:p14="http://schemas.microsoft.com/office/powerpoint/2010/main" val="1199966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E9B81-A3FA-5C49-B4C5-1F490E7772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B6E4AA-CC31-B447-A76E-4CB19D9745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916B2A-4241-914F-B065-B6BA9CF3B1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413472B-F914-5B4E-A6D6-BAEBF4BF5BA8}"/>
              </a:ext>
            </a:extLst>
          </p:cNvPr>
          <p:cNvSpPr>
            <a:spLocks noGrp="1"/>
          </p:cNvSpPr>
          <p:nvPr>
            <p:ph type="dt" sz="half" idx="10"/>
          </p:nvPr>
        </p:nvSpPr>
        <p:spPr/>
        <p:txBody>
          <a:bodyPr/>
          <a:lstStyle/>
          <a:p>
            <a:fld id="{5F3130EC-4421-4F4B-938E-7DD1BA1BF59A}" type="datetimeFigureOut">
              <a:rPr lang="en-US" smtClean="0"/>
              <a:t>5/24/19</a:t>
            </a:fld>
            <a:endParaRPr lang="en-US"/>
          </a:p>
        </p:txBody>
      </p:sp>
      <p:sp>
        <p:nvSpPr>
          <p:cNvPr id="6" name="Footer Placeholder 5">
            <a:extLst>
              <a:ext uri="{FF2B5EF4-FFF2-40B4-BE49-F238E27FC236}">
                <a16:creationId xmlns:a16="http://schemas.microsoft.com/office/drawing/2014/main" id="{B31401ED-6FCB-7448-8BD3-0B227FE0DD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0F208E-B55F-DF41-A205-EB5F0190FD8B}"/>
              </a:ext>
            </a:extLst>
          </p:cNvPr>
          <p:cNvSpPr>
            <a:spLocks noGrp="1"/>
          </p:cNvSpPr>
          <p:nvPr>
            <p:ph type="sldNum" sz="quarter" idx="12"/>
          </p:nvPr>
        </p:nvSpPr>
        <p:spPr/>
        <p:txBody>
          <a:bodyPr/>
          <a:lstStyle/>
          <a:p>
            <a:fld id="{DEE7A563-0EE1-D340-B3A1-2DCB7D7D8221}" type="slidenum">
              <a:rPr lang="en-US" smtClean="0"/>
              <a:t>‹#›</a:t>
            </a:fld>
            <a:endParaRPr lang="en-US"/>
          </a:p>
        </p:txBody>
      </p:sp>
    </p:spTree>
    <p:extLst>
      <p:ext uri="{BB962C8B-B14F-4D97-AF65-F5344CB8AC3E}">
        <p14:creationId xmlns:p14="http://schemas.microsoft.com/office/powerpoint/2010/main" val="2287641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12EB67-3E8A-0F4A-BE48-2E4B1E289E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20D0C6-0961-7D44-81FF-A6FD364789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10A4F-7D38-5F43-B611-4889A79DD9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3130EC-4421-4F4B-938E-7DD1BA1BF59A}" type="datetimeFigureOut">
              <a:rPr lang="en-US" smtClean="0"/>
              <a:t>5/24/19</a:t>
            </a:fld>
            <a:endParaRPr lang="en-US"/>
          </a:p>
        </p:txBody>
      </p:sp>
      <p:sp>
        <p:nvSpPr>
          <p:cNvPr id="5" name="Footer Placeholder 4">
            <a:extLst>
              <a:ext uri="{FF2B5EF4-FFF2-40B4-BE49-F238E27FC236}">
                <a16:creationId xmlns:a16="http://schemas.microsoft.com/office/drawing/2014/main" id="{4BC37BFF-2C44-4941-8229-E11348A95A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1D2561-FAEA-9340-A2AA-A858887A0B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E7A563-0EE1-D340-B3A1-2DCB7D7D8221}" type="slidenum">
              <a:rPr lang="en-US" smtClean="0"/>
              <a:t>‹#›</a:t>
            </a:fld>
            <a:endParaRPr lang="en-US"/>
          </a:p>
        </p:txBody>
      </p:sp>
    </p:spTree>
    <p:extLst>
      <p:ext uri="{BB962C8B-B14F-4D97-AF65-F5344CB8AC3E}">
        <p14:creationId xmlns:p14="http://schemas.microsoft.com/office/powerpoint/2010/main" val="224742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gwic.ligo.org/3Gsubcomm/documents.s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FB39F-A101-584F-AED1-AAF47D536F88}"/>
              </a:ext>
            </a:extLst>
          </p:cNvPr>
          <p:cNvSpPr>
            <a:spLocks noGrp="1"/>
          </p:cNvSpPr>
          <p:nvPr>
            <p:ph type="ctrTitle"/>
          </p:nvPr>
        </p:nvSpPr>
        <p:spPr/>
        <p:txBody>
          <a:bodyPr>
            <a:normAutofit fontScale="90000"/>
          </a:bodyPr>
          <a:lstStyle/>
          <a:p>
            <a:r>
              <a:rPr lang="en-US" dirty="0"/>
              <a:t>Dawn IV Recommendations and actions; Dawn V Objectives</a:t>
            </a:r>
          </a:p>
        </p:txBody>
      </p:sp>
      <p:sp>
        <p:nvSpPr>
          <p:cNvPr id="3" name="Subtitle 2">
            <a:extLst>
              <a:ext uri="{FF2B5EF4-FFF2-40B4-BE49-F238E27FC236}">
                <a16:creationId xmlns:a16="http://schemas.microsoft.com/office/drawing/2014/main" id="{34B1E5DE-2297-E347-BB86-AFB4C3C0F34E}"/>
              </a:ext>
            </a:extLst>
          </p:cNvPr>
          <p:cNvSpPr>
            <a:spLocks noGrp="1"/>
          </p:cNvSpPr>
          <p:nvPr>
            <p:ph type="subTitle" idx="1"/>
          </p:nvPr>
        </p:nvSpPr>
        <p:spPr/>
        <p:txBody>
          <a:bodyPr>
            <a:normAutofit/>
          </a:bodyPr>
          <a:lstStyle/>
          <a:p>
            <a:r>
              <a:rPr lang="en-US" dirty="0"/>
              <a:t>David Shoemaker</a:t>
            </a:r>
          </a:p>
          <a:p>
            <a:endParaRPr lang="en-US" dirty="0"/>
          </a:p>
          <a:p>
            <a:endParaRPr lang="en-US" dirty="0"/>
          </a:p>
          <a:p>
            <a:r>
              <a:rPr lang="en-US" sz="1200" dirty="0"/>
              <a:t>LIGO-G1900971</a:t>
            </a:r>
          </a:p>
        </p:txBody>
      </p:sp>
    </p:spTree>
    <p:extLst>
      <p:ext uri="{BB962C8B-B14F-4D97-AF65-F5344CB8AC3E}">
        <p14:creationId xmlns:p14="http://schemas.microsoft.com/office/powerpoint/2010/main" val="2373596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198ED-19E5-C64F-B308-A4D395C85D7E}"/>
              </a:ext>
            </a:extLst>
          </p:cNvPr>
          <p:cNvSpPr>
            <a:spLocks noGrp="1"/>
          </p:cNvSpPr>
          <p:nvPr>
            <p:ph type="title"/>
          </p:nvPr>
        </p:nvSpPr>
        <p:spPr/>
        <p:txBody>
          <a:bodyPr/>
          <a:lstStyle/>
          <a:p>
            <a:r>
              <a:rPr lang="en-US" dirty="0"/>
              <a:t>Dawn V</a:t>
            </a:r>
          </a:p>
        </p:txBody>
      </p:sp>
      <p:sp>
        <p:nvSpPr>
          <p:cNvPr id="3" name="Content Placeholder 2">
            <a:extLst>
              <a:ext uri="{FF2B5EF4-FFF2-40B4-BE49-F238E27FC236}">
                <a16:creationId xmlns:a16="http://schemas.microsoft.com/office/drawing/2014/main" id="{E763047F-6996-9748-92C6-75C5CE70C15B}"/>
              </a:ext>
            </a:extLst>
          </p:cNvPr>
          <p:cNvSpPr>
            <a:spLocks noGrp="1"/>
          </p:cNvSpPr>
          <p:nvPr>
            <p:ph idx="1"/>
          </p:nvPr>
        </p:nvSpPr>
        <p:spPr/>
        <p:txBody>
          <a:bodyPr/>
          <a:lstStyle/>
          <a:p>
            <a:r>
              <a:rPr lang="en-US" i="1" dirty="0"/>
              <a:t>The one and one-half day program of this meeting will have a focus on the recently completed draft of the Gravitational-Wave International Committee study of third generation detectors (3G), and seeking the next significant steps for the community to realize the future network. </a:t>
            </a:r>
          </a:p>
          <a:p>
            <a:r>
              <a:rPr lang="en-US" i="1" dirty="0"/>
              <a:t>Of particular interest is the proper coordination between the European effort proposing to build an observatory detailed by the 'Einstein Telescope' design study, and the U.S. proposal of a similar class observatory, named 'Cosmic Explorer’.</a:t>
            </a:r>
            <a:endParaRPr lang="en-US" dirty="0"/>
          </a:p>
        </p:txBody>
      </p:sp>
    </p:spTree>
    <p:extLst>
      <p:ext uri="{BB962C8B-B14F-4D97-AF65-F5344CB8AC3E}">
        <p14:creationId xmlns:p14="http://schemas.microsoft.com/office/powerpoint/2010/main" val="456041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170A1-99F9-624A-A248-8281C211EB9F}"/>
              </a:ext>
            </a:extLst>
          </p:cNvPr>
          <p:cNvSpPr>
            <a:spLocks noGrp="1"/>
          </p:cNvSpPr>
          <p:nvPr>
            <p:ph type="title"/>
          </p:nvPr>
        </p:nvSpPr>
        <p:spPr/>
        <p:txBody>
          <a:bodyPr/>
          <a:lstStyle/>
          <a:p>
            <a:r>
              <a:rPr lang="en-US" dirty="0"/>
              <a:t>Dawn V</a:t>
            </a:r>
          </a:p>
        </p:txBody>
      </p:sp>
      <p:sp>
        <p:nvSpPr>
          <p:cNvPr id="3" name="Content Placeholder 2">
            <a:extLst>
              <a:ext uri="{FF2B5EF4-FFF2-40B4-BE49-F238E27FC236}">
                <a16:creationId xmlns:a16="http://schemas.microsoft.com/office/drawing/2014/main" id="{B7C764B0-24E5-1249-B7EE-835BEE6D7DE4}"/>
              </a:ext>
            </a:extLst>
          </p:cNvPr>
          <p:cNvSpPr>
            <a:spLocks noGrp="1"/>
          </p:cNvSpPr>
          <p:nvPr>
            <p:ph idx="1"/>
          </p:nvPr>
        </p:nvSpPr>
        <p:spPr/>
        <p:txBody>
          <a:bodyPr/>
          <a:lstStyle/>
          <a:p>
            <a:r>
              <a:rPr lang="en-US" dirty="0"/>
              <a:t>Profiting from GWADW and PAX for the details of instrument and astrophysics updates</a:t>
            </a:r>
          </a:p>
          <a:p>
            <a:pPr lvl="1"/>
            <a:r>
              <a:rPr lang="en-US" dirty="0"/>
              <a:t>Don’t expect any deep presentations on the technical state of the field or new astrophysics falling out of the sky at the Dawn meeting; instead…</a:t>
            </a:r>
          </a:p>
          <a:p>
            <a:r>
              <a:rPr lang="en-US" dirty="0"/>
              <a:t>Focus on the meta-issues of moving 3G forward worldwide </a:t>
            </a:r>
          </a:p>
        </p:txBody>
      </p:sp>
    </p:spTree>
    <p:extLst>
      <p:ext uri="{BB962C8B-B14F-4D97-AF65-F5344CB8AC3E}">
        <p14:creationId xmlns:p14="http://schemas.microsoft.com/office/powerpoint/2010/main" val="3308823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C1CCC-A94E-BC46-9568-378ECD1A108F}"/>
              </a:ext>
            </a:extLst>
          </p:cNvPr>
          <p:cNvSpPr>
            <a:spLocks noGrp="1"/>
          </p:cNvSpPr>
          <p:nvPr>
            <p:ph type="title"/>
          </p:nvPr>
        </p:nvSpPr>
        <p:spPr/>
        <p:txBody>
          <a:bodyPr/>
          <a:lstStyle/>
          <a:p>
            <a:r>
              <a:rPr lang="en-US" dirty="0"/>
              <a:t>Dawn V objectives</a:t>
            </a:r>
          </a:p>
        </p:txBody>
      </p:sp>
      <p:sp>
        <p:nvSpPr>
          <p:cNvPr id="3" name="Content Placeholder 2">
            <a:extLst>
              <a:ext uri="{FF2B5EF4-FFF2-40B4-BE49-F238E27FC236}">
                <a16:creationId xmlns:a16="http://schemas.microsoft.com/office/drawing/2014/main" id="{1217AC80-B589-9248-AD70-FA5E18172F2C}"/>
              </a:ext>
            </a:extLst>
          </p:cNvPr>
          <p:cNvSpPr>
            <a:spLocks noGrp="1"/>
          </p:cNvSpPr>
          <p:nvPr>
            <p:ph idx="1"/>
          </p:nvPr>
        </p:nvSpPr>
        <p:spPr/>
        <p:txBody>
          <a:bodyPr>
            <a:normAutofit fontScale="92500" lnSpcReduction="20000"/>
          </a:bodyPr>
          <a:lstStyle/>
          <a:p>
            <a:r>
              <a:rPr lang="en-US" dirty="0"/>
              <a:t>To inform the participants broadly on the outcome of the GWIC 3G study. </a:t>
            </a:r>
          </a:p>
          <a:p>
            <a:pPr lvl="1"/>
            <a:r>
              <a:rPr lang="en-US" dirty="0"/>
              <a:t>The report is still in draft form </a:t>
            </a:r>
            <a:r>
              <a:rPr lang="en-US" dirty="0">
                <a:hlinkClick r:id="rId2"/>
              </a:rPr>
              <a:t>https://gwic.ligo.org/3Gsubcomm/documents.shtml</a:t>
            </a:r>
            <a:r>
              <a:rPr lang="en-US" dirty="0"/>
              <a:t> under “Preliminary 3G Subcommittee Reports” (check back if some missing).  </a:t>
            </a:r>
          </a:p>
          <a:p>
            <a:pPr lvl="1"/>
            <a:r>
              <a:rPr lang="en-US" dirty="0"/>
              <a:t>It is in circulation to experts in and outside of our field for critiques</a:t>
            </a:r>
          </a:p>
          <a:p>
            <a:pPr lvl="1"/>
            <a:r>
              <a:rPr lang="en-US" dirty="0"/>
              <a:t>As there will be evolution before the full report is distributed broadly, best to limit circulation; feedback to the authors is very welcome.</a:t>
            </a:r>
          </a:p>
          <a:p>
            <a:endParaRPr lang="en-US" dirty="0"/>
          </a:p>
          <a:p>
            <a:r>
              <a:rPr lang="en-US" dirty="0"/>
              <a:t>To reach a consensus on the contents of the report; the meeting will be helpful in tuning and making complete the report, and participants should participate in that process. We want this report to carry the imprimatur of the Dawn V meeting participants. </a:t>
            </a:r>
            <a:br>
              <a:rPr lang="en-US" dirty="0"/>
            </a:br>
            <a:br>
              <a:rPr lang="en-US" dirty="0"/>
            </a:br>
            <a:endParaRPr lang="en-US" dirty="0"/>
          </a:p>
        </p:txBody>
      </p:sp>
    </p:spTree>
    <p:extLst>
      <p:ext uri="{BB962C8B-B14F-4D97-AF65-F5344CB8AC3E}">
        <p14:creationId xmlns:p14="http://schemas.microsoft.com/office/powerpoint/2010/main" val="209563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4EAF9-9CCB-0240-ADD8-FE95A3E08ACE}"/>
              </a:ext>
            </a:extLst>
          </p:cNvPr>
          <p:cNvSpPr>
            <a:spLocks noGrp="1"/>
          </p:cNvSpPr>
          <p:nvPr>
            <p:ph type="title"/>
          </p:nvPr>
        </p:nvSpPr>
        <p:spPr/>
        <p:txBody>
          <a:bodyPr/>
          <a:lstStyle/>
          <a:p>
            <a:r>
              <a:rPr lang="en-US" dirty="0"/>
              <a:t>Dawn V objectives</a:t>
            </a:r>
          </a:p>
        </p:txBody>
      </p:sp>
      <p:sp>
        <p:nvSpPr>
          <p:cNvPr id="3" name="Content Placeholder 2">
            <a:extLst>
              <a:ext uri="{FF2B5EF4-FFF2-40B4-BE49-F238E27FC236}">
                <a16:creationId xmlns:a16="http://schemas.microsoft.com/office/drawing/2014/main" id="{81952153-B9B8-2140-AF70-B5DF8225B30E}"/>
              </a:ext>
            </a:extLst>
          </p:cNvPr>
          <p:cNvSpPr>
            <a:spLocks noGrp="1"/>
          </p:cNvSpPr>
          <p:nvPr>
            <p:ph idx="1"/>
          </p:nvPr>
        </p:nvSpPr>
        <p:spPr/>
        <p:txBody>
          <a:bodyPr/>
          <a:lstStyle/>
          <a:p>
            <a:r>
              <a:rPr lang="en-US" dirty="0"/>
              <a:t>To establish a coordinating organization for the global 3G effort. Concepts for the nature, scope, and form of the initial form of this organization will be presented and discussed, and </a:t>
            </a:r>
          </a:p>
          <a:p>
            <a:endParaRPr lang="en-US" dirty="0"/>
          </a:p>
          <a:p>
            <a:r>
              <a:rPr lang="en-US" dirty="0"/>
              <a:t>The goal is to leave the meeting with an outline which we can iterate and adopt for the future work on 3G. It will be by necessity a lightweight start, and then will evolve as needed over the years.</a:t>
            </a:r>
            <a:br>
              <a:rPr lang="en-US" dirty="0"/>
            </a:br>
            <a:endParaRPr lang="en-US" dirty="0"/>
          </a:p>
        </p:txBody>
      </p:sp>
    </p:spTree>
    <p:extLst>
      <p:ext uri="{BB962C8B-B14F-4D97-AF65-F5344CB8AC3E}">
        <p14:creationId xmlns:p14="http://schemas.microsoft.com/office/powerpoint/2010/main" val="3088950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A519-2DF1-BA42-A772-1849A7EB644C}"/>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D12CDC2E-A8D7-8345-98A5-2FBDD8CD1F5B}"/>
              </a:ext>
            </a:extLst>
          </p:cNvPr>
          <p:cNvSpPr>
            <a:spLocks noGrp="1"/>
          </p:cNvSpPr>
          <p:nvPr>
            <p:ph idx="1"/>
          </p:nvPr>
        </p:nvSpPr>
        <p:spPr/>
        <p:txBody>
          <a:bodyPr>
            <a:normAutofit/>
          </a:bodyPr>
          <a:lstStyle/>
          <a:p>
            <a:r>
              <a:rPr lang="en-US" dirty="0"/>
              <a:t>09:30 – 10:15  Time constraints and opportunities in Europe, US, Australia, Asia</a:t>
            </a:r>
          </a:p>
          <a:p>
            <a:pPr lvl="1"/>
            <a:r>
              <a:rPr lang="en-US" dirty="0"/>
              <a:t>US: </a:t>
            </a:r>
            <a:r>
              <a:rPr lang="en-US" b="1" dirty="0"/>
              <a:t>Albert </a:t>
            </a:r>
            <a:r>
              <a:rPr lang="en-US" b="1" dirty="0" err="1"/>
              <a:t>Lazzarini</a:t>
            </a:r>
            <a:endParaRPr lang="en-US" dirty="0"/>
          </a:p>
          <a:p>
            <a:pPr lvl="1"/>
            <a:r>
              <a:rPr lang="en-US" dirty="0"/>
              <a:t>Europe: </a:t>
            </a:r>
            <a:r>
              <a:rPr lang="en-US" b="1" dirty="0"/>
              <a:t>Jo van den Brand</a:t>
            </a:r>
            <a:r>
              <a:rPr lang="en-US" dirty="0"/>
              <a:t> </a:t>
            </a:r>
          </a:p>
          <a:p>
            <a:pPr lvl="1"/>
            <a:r>
              <a:rPr lang="en-US" dirty="0"/>
              <a:t>Asia: </a:t>
            </a:r>
            <a:r>
              <a:rPr lang="en-US" b="1" dirty="0" err="1"/>
              <a:t>Kentaro</a:t>
            </a:r>
            <a:r>
              <a:rPr lang="en-US" b="1" dirty="0"/>
              <a:t> </a:t>
            </a:r>
            <a:r>
              <a:rPr lang="en-US" b="1" dirty="0" err="1"/>
              <a:t>Somiya</a:t>
            </a:r>
            <a:endParaRPr lang="en-US" dirty="0"/>
          </a:p>
          <a:p>
            <a:pPr lvl="1"/>
            <a:r>
              <a:rPr lang="en-US" dirty="0"/>
              <a:t>Australia: </a:t>
            </a:r>
            <a:r>
              <a:rPr lang="en-US" b="1" dirty="0"/>
              <a:t>David McClelland</a:t>
            </a:r>
            <a:endParaRPr lang="en-US" dirty="0"/>
          </a:p>
        </p:txBody>
      </p:sp>
    </p:spTree>
    <p:extLst>
      <p:ext uri="{BB962C8B-B14F-4D97-AF65-F5344CB8AC3E}">
        <p14:creationId xmlns:p14="http://schemas.microsoft.com/office/powerpoint/2010/main" val="1448923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72A30-A539-394F-86DB-8292C9F80D3B}"/>
              </a:ext>
            </a:extLst>
          </p:cNvPr>
          <p:cNvSpPr>
            <a:spLocks noGrp="1"/>
          </p:cNvSpPr>
          <p:nvPr>
            <p:ph type="title"/>
          </p:nvPr>
        </p:nvSpPr>
        <p:spPr/>
        <p:txBody>
          <a:bodyPr/>
          <a:lstStyle/>
          <a:p>
            <a:r>
              <a:rPr lang="en-US" dirty="0"/>
              <a:t>Agenda: presentation of the 3G Subcommittee Report</a:t>
            </a:r>
          </a:p>
        </p:txBody>
      </p:sp>
      <p:sp>
        <p:nvSpPr>
          <p:cNvPr id="3" name="Content Placeholder 2">
            <a:extLst>
              <a:ext uri="{FF2B5EF4-FFF2-40B4-BE49-F238E27FC236}">
                <a16:creationId xmlns:a16="http://schemas.microsoft.com/office/drawing/2014/main" id="{524DD603-7FC5-9D46-A1FF-63C2A1FF692A}"/>
              </a:ext>
            </a:extLst>
          </p:cNvPr>
          <p:cNvSpPr>
            <a:spLocks noGrp="1"/>
          </p:cNvSpPr>
          <p:nvPr>
            <p:ph idx="1"/>
          </p:nvPr>
        </p:nvSpPr>
        <p:spPr>
          <a:xfrm>
            <a:off x="838200" y="1825625"/>
            <a:ext cx="10817772" cy="4351338"/>
          </a:xfrm>
        </p:spPr>
        <p:txBody>
          <a:bodyPr>
            <a:normAutofit lnSpcReduction="10000"/>
          </a:bodyPr>
          <a:lstStyle/>
          <a:p>
            <a:r>
              <a:rPr lang="en-US" dirty="0"/>
              <a:t>10:15  Science Case  - </a:t>
            </a:r>
            <a:r>
              <a:rPr lang="en-US" b="1" dirty="0"/>
              <a:t>Sathya</a:t>
            </a:r>
            <a:endParaRPr lang="en-US" dirty="0"/>
          </a:p>
          <a:p>
            <a:r>
              <a:rPr lang="en-US" dirty="0"/>
              <a:t>11:30  R&amp;D - </a:t>
            </a:r>
            <a:r>
              <a:rPr lang="en-US" b="1" dirty="0"/>
              <a:t>David McClelland, Harald </a:t>
            </a:r>
            <a:r>
              <a:rPr lang="en-US" b="1" dirty="0" err="1"/>
              <a:t>Lueck</a:t>
            </a:r>
            <a:endParaRPr lang="en-US" dirty="0"/>
          </a:p>
          <a:p>
            <a:r>
              <a:rPr lang="en-US" dirty="0"/>
              <a:t>12:15  Computing - P</a:t>
            </a:r>
            <a:r>
              <a:rPr lang="en-US" b="1" dirty="0"/>
              <a:t>eter </a:t>
            </a:r>
            <a:r>
              <a:rPr lang="en-US" b="1" dirty="0" err="1"/>
              <a:t>Couvares</a:t>
            </a:r>
            <a:endParaRPr lang="en-US" dirty="0"/>
          </a:p>
          <a:p>
            <a:r>
              <a:rPr lang="en-US" i="1" dirty="0"/>
              <a:t>13:00-14:00 Lunch</a:t>
            </a:r>
          </a:p>
          <a:p>
            <a:r>
              <a:rPr lang="en-US" dirty="0"/>
              <a:t>14:00  Governance - </a:t>
            </a:r>
            <a:r>
              <a:rPr lang="en-US" b="1" dirty="0"/>
              <a:t>Gary Sanders</a:t>
            </a:r>
            <a:endParaRPr lang="en-US" dirty="0"/>
          </a:p>
          <a:p>
            <a:r>
              <a:rPr lang="en-US" dirty="0"/>
              <a:t>14:45  Advocacy in the Science Community; Outreach - </a:t>
            </a:r>
            <a:r>
              <a:rPr lang="en-US" b="1" dirty="0"/>
              <a:t>Laura </a:t>
            </a:r>
            <a:r>
              <a:rPr lang="en-US" b="1" dirty="0" err="1"/>
              <a:t>Cadonati</a:t>
            </a:r>
            <a:endParaRPr lang="en-US" dirty="0"/>
          </a:p>
          <a:p>
            <a:r>
              <a:rPr lang="en-US" dirty="0"/>
              <a:t>15:15 Discussion of GWIC 3G Report; Acceptance and </a:t>
            </a:r>
            <a:r>
              <a:rPr lang="en-US" dirty="0" err="1"/>
              <a:t>followup</a:t>
            </a:r>
            <a:r>
              <a:rPr lang="en-US" dirty="0"/>
              <a:t> actions - </a:t>
            </a:r>
            <a:r>
              <a:rPr lang="en-US" b="1" dirty="0"/>
              <a:t>Sheila Rowan</a:t>
            </a:r>
          </a:p>
          <a:p>
            <a:r>
              <a:rPr lang="en-US" i="1" dirty="0"/>
              <a:t>16 :00-16 :30  Coffee</a:t>
            </a:r>
            <a:endParaRPr lang="en-US" dirty="0"/>
          </a:p>
        </p:txBody>
      </p:sp>
    </p:spTree>
    <p:extLst>
      <p:ext uri="{BB962C8B-B14F-4D97-AF65-F5344CB8AC3E}">
        <p14:creationId xmlns:p14="http://schemas.microsoft.com/office/powerpoint/2010/main" val="1552972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A3999-AE7D-0C46-B3AC-7B79C355E627}"/>
              </a:ext>
            </a:extLst>
          </p:cNvPr>
          <p:cNvSpPr>
            <a:spLocks noGrp="1"/>
          </p:cNvSpPr>
          <p:nvPr>
            <p:ph type="title"/>
          </p:nvPr>
        </p:nvSpPr>
        <p:spPr/>
        <p:txBody>
          <a:bodyPr/>
          <a:lstStyle/>
          <a:p>
            <a:r>
              <a:rPr lang="en-US" dirty="0"/>
              <a:t>Agenda: Key Technical Updates</a:t>
            </a:r>
          </a:p>
        </p:txBody>
      </p:sp>
      <p:sp>
        <p:nvSpPr>
          <p:cNvPr id="3" name="Content Placeholder 2">
            <a:extLst>
              <a:ext uri="{FF2B5EF4-FFF2-40B4-BE49-F238E27FC236}">
                <a16:creationId xmlns:a16="http://schemas.microsoft.com/office/drawing/2014/main" id="{2B05CC56-9EFB-EA49-96A6-DE12C204E434}"/>
              </a:ext>
            </a:extLst>
          </p:cNvPr>
          <p:cNvSpPr>
            <a:spLocks noGrp="1"/>
          </p:cNvSpPr>
          <p:nvPr>
            <p:ph idx="1"/>
          </p:nvPr>
        </p:nvSpPr>
        <p:spPr>
          <a:xfrm>
            <a:off x="838200" y="1825625"/>
            <a:ext cx="10670628" cy="4351338"/>
          </a:xfrm>
        </p:spPr>
        <p:txBody>
          <a:bodyPr>
            <a:normAutofit/>
          </a:bodyPr>
          <a:lstStyle/>
          <a:p>
            <a:r>
              <a:rPr lang="en-US" dirty="0"/>
              <a:t>16: 30  Status of the two 3G detector Projects </a:t>
            </a:r>
          </a:p>
          <a:p>
            <a:pPr lvl="1"/>
            <a:r>
              <a:rPr lang="en-US" dirty="0"/>
              <a:t>ET: </a:t>
            </a:r>
            <a:r>
              <a:rPr lang="en-US" b="1" dirty="0"/>
              <a:t>Michele </a:t>
            </a:r>
            <a:r>
              <a:rPr lang="en-US" b="1" dirty="0" err="1"/>
              <a:t>Punturo</a:t>
            </a:r>
            <a:endParaRPr lang="en-US" dirty="0"/>
          </a:p>
          <a:p>
            <a:pPr lvl="1"/>
            <a:r>
              <a:rPr lang="en-US" dirty="0"/>
              <a:t>CE:</a:t>
            </a:r>
            <a:r>
              <a:rPr lang="en-US" b="1" dirty="0"/>
              <a:t> Evan Hall</a:t>
            </a:r>
            <a:endParaRPr lang="en-US" dirty="0"/>
          </a:p>
          <a:p>
            <a:r>
              <a:rPr lang="en-US" dirty="0"/>
              <a:t>17 :00  Frequency Sensitivities  Low vs High - </a:t>
            </a:r>
            <a:r>
              <a:rPr lang="en-US" b="1" dirty="0"/>
              <a:t>Salvo Vitale, Stefan </a:t>
            </a:r>
            <a:r>
              <a:rPr lang="en-US" b="1" dirty="0" err="1"/>
              <a:t>Hild</a:t>
            </a:r>
            <a:endParaRPr lang="en-US" dirty="0"/>
          </a:p>
          <a:p>
            <a:r>
              <a:rPr lang="en-US" dirty="0"/>
              <a:t>17 :30  Beam Tubes, Vacuum, Excavation and Construction – </a:t>
            </a:r>
            <a:br>
              <a:rPr lang="en-US" dirty="0"/>
            </a:br>
            <a:r>
              <a:rPr lang="en-US" b="1" dirty="0" err="1"/>
              <a:t>Fulvio</a:t>
            </a:r>
            <a:r>
              <a:rPr lang="en-US" b="1" dirty="0"/>
              <a:t> Ricci, Albert </a:t>
            </a:r>
            <a:r>
              <a:rPr lang="en-US" b="1" dirty="0" err="1"/>
              <a:t>Lazzarini</a:t>
            </a:r>
            <a:endParaRPr lang="en-US" dirty="0"/>
          </a:p>
          <a:p>
            <a:r>
              <a:rPr lang="en-US" dirty="0"/>
              <a:t>18:00  Mirror coating, progress and coordination - </a:t>
            </a:r>
            <a:r>
              <a:rPr lang="en-US" b="1" dirty="0" err="1"/>
              <a:t>Geppo</a:t>
            </a:r>
            <a:r>
              <a:rPr lang="en-US" b="1" dirty="0"/>
              <a:t> </a:t>
            </a:r>
            <a:r>
              <a:rPr lang="en-US" b="1" dirty="0" err="1"/>
              <a:t>Cagnoli</a:t>
            </a:r>
            <a:r>
              <a:rPr lang="en-US" b="1" dirty="0"/>
              <a:t>, Riccardo </a:t>
            </a:r>
            <a:r>
              <a:rPr lang="en-US" b="1" dirty="0" err="1"/>
              <a:t>Bassiri</a:t>
            </a:r>
            <a:endParaRPr lang="en-US" b="1" dirty="0"/>
          </a:p>
          <a:p>
            <a:r>
              <a:rPr lang="en-US" i="1" dirty="0"/>
              <a:t>18:30-19:30 Cocktail/Dinner</a:t>
            </a:r>
          </a:p>
        </p:txBody>
      </p:sp>
    </p:spTree>
    <p:extLst>
      <p:ext uri="{BB962C8B-B14F-4D97-AF65-F5344CB8AC3E}">
        <p14:creationId xmlns:p14="http://schemas.microsoft.com/office/powerpoint/2010/main" val="2570048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E5E6B-788F-EC48-B0CF-A366A9AB9107}"/>
              </a:ext>
            </a:extLst>
          </p:cNvPr>
          <p:cNvSpPr>
            <a:spLocks noGrp="1"/>
          </p:cNvSpPr>
          <p:nvPr>
            <p:ph type="title"/>
          </p:nvPr>
        </p:nvSpPr>
        <p:spPr/>
        <p:txBody>
          <a:bodyPr/>
          <a:lstStyle/>
          <a:p>
            <a:r>
              <a:rPr lang="en-US" dirty="0"/>
              <a:t>Agenda: Coordination and Organization</a:t>
            </a:r>
          </a:p>
        </p:txBody>
      </p:sp>
      <p:sp>
        <p:nvSpPr>
          <p:cNvPr id="3" name="Content Placeholder 2">
            <a:extLst>
              <a:ext uri="{FF2B5EF4-FFF2-40B4-BE49-F238E27FC236}">
                <a16:creationId xmlns:a16="http://schemas.microsoft.com/office/drawing/2014/main" id="{967DC729-D203-844B-9B7E-934C2D9FB911}"/>
              </a:ext>
            </a:extLst>
          </p:cNvPr>
          <p:cNvSpPr>
            <a:spLocks noGrp="1"/>
          </p:cNvSpPr>
          <p:nvPr>
            <p:ph idx="1"/>
          </p:nvPr>
        </p:nvSpPr>
        <p:spPr/>
        <p:txBody>
          <a:bodyPr>
            <a:normAutofit fontScale="92500" lnSpcReduction="10000"/>
          </a:bodyPr>
          <a:lstStyle/>
          <a:p>
            <a:r>
              <a:rPr lang="en-US" dirty="0"/>
              <a:t>09:00  ESFRI2021 and CERN European Strategy Meeting - </a:t>
            </a:r>
            <a:r>
              <a:rPr lang="en-US" b="1" dirty="0"/>
              <a:t>Job de </a:t>
            </a:r>
            <a:r>
              <a:rPr lang="en-US" b="1" dirty="0" err="1"/>
              <a:t>Kleuver</a:t>
            </a:r>
            <a:r>
              <a:rPr lang="en-US" b="1" dirty="0"/>
              <a:t>, Michele </a:t>
            </a:r>
            <a:r>
              <a:rPr lang="en-US" b="1" dirty="0" err="1"/>
              <a:t>Punturo</a:t>
            </a:r>
            <a:endParaRPr lang="en-US" dirty="0"/>
          </a:p>
          <a:p>
            <a:r>
              <a:rPr lang="en-US" dirty="0"/>
              <a:t>09:30  Astro2020 Decadal - </a:t>
            </a:r>
            <a:r>
              <a:rPr lang="en-US" b="1" dirty="0"/>
              <a:t>Evan Hall, Dave Reitze (</a:t>
            </a:r>
            <a:r>
              <a:rPr lang="en-US" dirty="0"/>
              <a:t>remote)</a:t>
            </a:r>
            <a:endParaRPr lang="en-US" b="1" dirty="0"/>
          </a:p>
          <a:p>
            <a:r>
              <a:rPr lang="en-US" dirty="0"/>
              <a:t>10:00  NSF plans - </a:t>
            </a:r>
            <a:r>
              <a:rPr lang="en-US" b="1" dirty="0"/>
              <a:t>Pedro </a:t>
            </a:r>
            <a:r>
              <a:rPr lang="en-US" b="1" dirty="0" err="1"/>
              <a:t>Marronetti</a:t>
            </a:r>
            <a:endParaRPr lang="en-US" dirty="0"/>
          </a:p>
          <a:p>
            <a:r>
              <a:rPr lang="en-US" i="1" dirty="0"/>
              <a:t>20.10:30-11:00 Coffee</a:t>
            </a:r>
          </a:p>
          <a:p>
            <a:r>
              <a:rPr lang="en-US" dirty="0"/>
              <a:t>11:00  APPEC - </a:t>
            </a:r>
            <a:r>
              <a:rPr lang="en-US" b="1" dirty="0"/>
              <a:t>Teresa </a:t>
            </a:r>
            <a:r>
              <a:rPr lang="en-US" b="1" dirty="0" err="1"/>
              <a:t>Montarulli</a:t>
            </a:r>
            <a:r>
              <a:rPr lang="en-US" dirty="0"/>
              <a:t> (remote)</a:t>
            </a:r>
          </a:p>
          <a:p>
            <a:r>
              <a:rPr lang="en-US" dirty="0"/>
              <a:t>11:30 Umbrella Organization - </a:t>
            </a:r>
            <a:r>
              <a:rPr lang="en-US" b="1" dirty="0"/>
              <a:t>Beverly Berger, Stavros </a:t>
            </a:r>
            <a:r>
              <a:rPr lang="en-US" b="1" dirty="0" err="1"/>
              <a:t>Katsanevas</a:t>
            </a:r>
            <a:endParaRPr lang="en-US" dirty="0"/>
          </a:p>
          <a:p>
            <a:r>
              <a:rPr lang="en-US" dirty="0"/>
              <a:t>12:15  Wrap-up and next steps </a:t>
            </a:r>
            <a:r>
              <a:rPr lang="en-US" b="1" dirty="0"/>
              <a:t>David Shoemaker, Stavros </a:t>
            </a:r>
            <a:r>
              <a:rPr lang="en-US" b="1" dirty="0" err="1"/>
              <a:t>Katsanevas</a:t>
            </a:r>
            <a:endParaRPr lang="en-US" dirty="0"/>
          </a:p>
          <a:p>
            <a:r>
              <a:rPr lang="en-US" i="1" dirty="0"/>
              <a:t>13:00 End – on to PAX!</a:t>
            </a:r>
            <a:br>
              <a:rPr lang="en-US" dirty="0"/>
            </a:br>
            <a:endParaRPr lang="en-US" dirty="0"/>
          </a:p>
        </p:txBody>
      </p:sp>
    </p:spTree>
    <p:extLst>
      <p:ext uri="{BB962C8B-B14F-4D97-AF65-F5344CB8AC3E}">
        <p14:creationId xmlns:p14="http://schemas.microsoft.com/office/powerpoint/2010/main" val="2523942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0AA01-EC04-F240-BADA-F15C72146046}"/>
              </a:ext>
            </a:extLst>
          </p:cNvPr>
          <p:cNvSpPr>
            <a:spLocks noGrp="1"/>
          </p:cNvSpPr>
          <p:nvPr>
            <p:ph type="title"/>
          </p:nvPr>
        </p:nvSpPr>
        <p:spPr/>
        <p:txBody>
          <a:bodyPr/>
          <a:lstStyle/>
          <a:p>
            <a:r>
              <a:rPr lang="en-US" dirty="0"/>
              <a:t>Intermediate upgrade coordination</a:t>
            </a:r>
            <a:br>
              <a:rPr lang="en-US" dirty="0"/>
            </a:br>
            <a:r>
              <a:rPr lang="en-US" dirty="0"/>
              <a:t>AKA: what’s happening between X+ and 3G?</a:t>
            </a:r>
          </a:p>
        </p:txBody>
      </p:sp>
      <p:sp>
        <p:nvSpPr>
          <p:cNvPr id="3" name="Content Placeholder 2">
            <a:extLst>
              <a:ext uri="{FF2B5EF4-FFF2-40B4-BE49-F238E27FC236}">
                <a16:creationId xmlns:a16="http://schemas.microsoft.com/office/drawing/2014/main" id="{76F39AA0-FF9A-5E47-BE5B-C2ED575B2BE4}"/>
              </a:ext>
            </a:extLst>
          </p:cNvPr>
          <p:cNvSpPr>
            <a:spLocks noGrp="1"/>
          </p:cNvSpPr>
          <p:nvPr>
            <p:ph idx="1"/>
          </p:nvPr>
        </p:nvSpPr>
        <p:spPr/>
        <p:txBody>
          <a:bodyPr/>
          <a:lstStyle/>
          <a:p>
            <a:r>
              <a:rPr lang="en-US" dirty="0"/>
              <a:t>Topic not in the agenda for Dawn V – </a:t>
            </a:r>
            <a:r>
              <a:rPr lang="en-US" i="1" dirty="0">
                <a:solidFill>
                  <a:schemeClr val="accent2"/>
                </a:solidFill>
              </a:rPr>
              <a:t>“</a:t>
            </a:r>
            <a:r>
              <a:rPr lang="en-US" i="1" dirty="0" err="1">
                <a:solidFill>
                  <a:schemeClr val="accent2"/>
                </a:solidFill>
              </a:rPr>
              <a:t>nostre</a:t>
            </a:r>
            <a:r>
              <a:rPr lang="en-US" i="1" dirty="0">
                <a:solidFill>
                  <a:schemeClr val="accent2"/>
                </a:solidFill>
              </a:rPr>
              <a:t> culpa”</a:t>
            </a:r>
          </a:p>
          <a:p>
            <a:r>
              <a:rPr lang="en-US" dirty="0"/>
              <a:t>GWIC/Dawn is certainly a proper place for such discussions</a:t>
            </a:r>
          </a:p>
          <a:p>
            <a:r>
              <a:rPr lang="en-US" dirty="0"/>
              <a:t>Consider a GWIC activity on this topic</a:t>
            </a:r>
          </a:p>
          <a:p>
            <a:r>
              <a:rPr lang="en-US" dirty="0">
                <a:solidFill>
                  <a:srgbClr val="C00000"/>
                </a:solidFill>
              </a:rPr>
              <a:t>Let’s give ourselves a Recommendation on this topic!</a:t>
            </a:r>
          </a:p>
          <a:p>
            <a:pPr lvl="1"/>
            <a:r>
              <a:rPr lang="en-US" dirty="0">
                <a:solidFill>
                  <a:schemeClr val="accent6">
                    <a:lumMod val="75000"/>
                  </a:schemeClr>
                </a:solidFill>
              </a:rPr>
              <a:t>Need to find a few minutes to scope out</a:t>
            </a:r>
          </a:p>
        </p:txBody>
      </p:sp>
    </p:spTree>
    <p:extLst>
      <p:ext uri="{BB962C8B-B14F-4D97-AF65-F5344CB8AC3E}">
        <p14:creationId xmlns:p14="http://schemas.microsoft.com/office/powerpoint/2010/main" val="4192535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056DE-3F3C-1D4B-A219-D1391A1AF69A}"/>
              </a:ext>
            </a:extLst>
          </p:cNvPr>
          <p:cNvSpPr>
            <a:spLocks noGrp="1"/>
          </p:cNvSpPr>
          <p:nvPr>
            <p:ph type="title"/>
          </p:nvPr>
        </p:nvSpPr>
        <p:spPr/>
        <p:txBody>
          <a:bodyPr/>
          <a:lstStyle/>
          <a:p>
            <a:r>
              <a:rPr lang="en-US" i="1" dirty="0"/>
              <a:t>State of 3G </a:t>
            </a:r>
            <a:r>
              <a:rPr lang="en-US" b="1" dirty="0"/>
              <a:t>From Dawn IV</a:t>
            </a:r>
          </a:p>
        </p:txBody>
      </p:sp>
      <p:sp>
        <p:nvSpPr>
          <p:cNvPr id="3" name="Content Placeholder 2">
            <a:extLst>
              <a:ext uri="{FF2B5EF4-FFF2-40B4-BE49-F238E27FC236}">
                <a16:creationId xmlns:a16="http://schemas.microsoft.com/office/drawing/2014/main" id="{C5F3B8A8-EF60-AA43-A377-C9C269890991}"/>
              </a:ext>
            </a:extLst>
          </p:cNvPr>
          <p:cNvSpPr>
            <a:spLocks noGrp="1"/>
          </p:cNvSpPr>
          <p:nvPr>
            <p:ph idx="1"/>
          </p:nvPr>
        </p:nvSpPr>
        <p:spPr/>
        <p:txBody>
          <a:bodyPr>
            <a:normAutofit lnSpcReduction="10000"/>
          </a:bodyPr>
          <a:lstStyle/>
          <a:p>
            <a:r>
              <a:rPr lang="en-US" i="1" dirty="0"/>
              <a:t>ET is the trailblazer with history almost a decade deep</a:t>
            </a:r>
          </a:p>
          <a:p>
            <a:r>
              <a:rPr lang="en-US" i="1" dirty="0"/>
              <a:t>US efforts in domain were minimal until </a:t>
            </a:r>
            <a:r>
              <a:rPr lang="en-US" i="1" dirty="0" err="1"/>
              <a:t>aLIGO</a:t>
            </a:r>
            <a:r>
              <a:rPr lang="en-US" i="1" dirty="0"/>
              <a:t> was finished</a:t>
            </a:r>
          </a:p>
          <a:p>
            <a:r>
              <a:rPr lang="en-US" i="1" dirty="0"/>
              <a:t>GWIC formed a task force in late 2016 to try to help structure and drive a community-wide and global effort in 3G</a:t>
            </a:r>
          </a:p>
          <a:p>
            <a:pPr lvl="1"/>
            <a:r>
              <a:rPr lang="en-US" i="1" dirty="0"/>
              <a:t>Significant effort in the Science Case, Coordination of R&amp;D, and Governance</a:t>
            </a:r>
          </a:p>
          <a:p>
            <a:r>
              <a:rPr lang="en-US" i="1" dirty="0"/>
              <a:t>ET intends to join the ESFRI roadmap</a:t>
            </a:r>
          </a:p>
          <a:p>
            <a:r>
              <a:rPr lang="en-US" i="1" dirty="0"/>
              <a:t>3G in the US has received study funding; GWs will appear in the 2020 Decadal Review in some form</a:t>
            </a:r>
          </a:p>
          <a:p>
            <a:r>
              <a:rPr lang="en-US" b="1" i="1" dirty="0"/>
              <a:t>The coming year is important for ‘catching waves’ in funding and community interest</a:t>
            </a:r>
          </a:p>
          <a:p>
            <a:endParaRPr lang="en-US" dirty="0"/>
          </a:p>
          <a:p>
            <a:endParaRPr lang="en-US" dirty="0"/>
          </a:p>
        </p:txBody>
      </p:sp>
    </p:spTree>
    <p:extLst>
      <p:ext uri="{BB962C8B-B14F-4D97-AF65-F5344CB8AC3E}">
        <p14:creationId xmlns:p14="http://schemas.microsoft.com/office/powerpoint/2010/main" val="3315599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A241B-B4F5-3641-A70D-DBDA28D60E9D}"/>
              </a:ext>
            </a:extLst>
          </p:cNvPr>
          <p:cNvSpPr>
            <a:spLocks noGrp="1"/>
          </p:cNvSpPr>
          <p:nvPr>
            <p:ph type="title"/>
          </p:nvPr>
        </p:nvSpPr>
        <p:spPr/>
        <p:txBody>
          <a:bodyPr/>
          <a:lstStyle/>
          <a:p>
            <a:r>
              <a:rPr lang="en-US" dirty="0"/>
              <a:t>Recommendations from Dawn IV</a:t>
            </a:r>
          </a:p>
        </p:txBody>
      </p:sp>
      <p:sp>
        <p:nvSpPr>
          <p:cNvPr id="3" name="Content Placeholder 2">
            <a:extLst>
              <a:ext uri="{FF2B5EF4-FFF2-40B4-BE49-F238E27FC236}">
                <a16:creationId xmlns:a16="http://schemas.microsoft.com/office/drawing/2014/main" id="{F5CC3E0B-1F46-C740-BF37-1B8669161B8A}"/>
              </a:ext>
            </a:extLst>
          </p:cNvPr>
          <p:cNvSpPr>
            <a:spLocks noGrp="1"/>
          </p:cNvSpPr>
          <p:nvPr>
            <p:ph idx="1"/>
          </p:nvPr>
        </p:nvSpPr>
        <p:spPr/>
        <p:txBody>
          <a:bodyPr/>
          <a:lstStyle/>
          <a:p>
            <a:r>
              <a:rPr lang="en-US" dirty="0"/>
              <a:t> </a:t>
            </a:r>
            <a:r>
              <a:rPr lang="en-US" i="1" dirty="0"/>
              <a:t>GWIC should found an international Umbrella Organization by the Dawn V meeting in Spring 2019 to coordinate international research and development for 3G and detector upgrade plans.</a:t>
            </a:r>
            <a:endParaRPr lang="en-US" dirty="0"/>
          </a:p>
          <a:p>
            <a:r>
              <a:rPr lang="en-US" dirty="0">
                <a:solidFill>
                  <a:schemeClr val="accent2"/>
                </a:solidFill>
              </a:rPr>
              <a:t>Little direct action on this item; a focus of this meeting. GWIC plans to sign off on its creation at its July (</a:t>
            </a:r>
            <a:r>
              <a:rPr lang="en-US" dirty="0" err="1">
                <a:solidFill>
                  <a:schemeClr val="accent2"/>
                </a:solidFill>
              </a:rPr>
              <a:t>Amaldi</a:t>
            </a:r>
            <a:r>
              <a:rPr lang="en-US" dirty="0">
                <a:solidFill>
                  <a:schemeClr val="accent2"/>
                </a:solidFill>
              </a:rPr>
              <a:t>) Meeting.</a:t>
            </a:r>
          </a:p>
          <a:p>
            <a:r>
              <a:rPr lang="en-US" i="1" dirty="0"/>
              <a:t>A Dawn V meeting should be held when the GWIC-led 3G subcommittee report is expected to be released to the community. </a:t>
            </a:r>
          </a:p>
          <a:p>
            <a:r>
              <a:rPr lang="en-US" dirty="0">
                <a:solidFill>
                  <a:srgbClr val="00B050"/>
                </a:solidFill>
              </a:rPr>
              <a:t>Here and now.</a:t>
            </a:r>
          </a:p>
          <a:p>
            <a:endParaRPr lang="en-US" dirty="0"/>
          </a:p>
        </p:txBody>
      </p:sp>
    </p:spTree>
    <p:extLst>
      <p:ext uri="{BB962C8B-B14F-4D97-AF65-F5344CB8AC3E}">
        <p14:creationId xmlns:p14="http://schemas.microsoft.com/office/powerpoint/2010/main" val="3301355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96641-71AD-A641-BD76-AF0BE2DC5088}"/>
              </a:ext>
            </a:extLst>
          </p:cNvPr>
          <p:cNvSpPr>
            <a:spLocks noGrp="1"/>
          </p:cNvSpPr>
          <p:nvPr>
            <p:ph type="title"/>
          </p:nvPr>
        </p:nvSpPr>
        <p:spPr/>
        <p:txBody>
          <a:bodyPr/>
          <a:lstStyle/>
          <a:p>
            <a:r>
              <a:rPr lang="en-US" dirty="0"/>
              <a:t>State of 3G for Dawn V</a:t>
            </a:r>
          </a:p>
        </p:txBody>
      </p:sp>
      <p:sp>
        <p:nvSpPr>
          <p:cNvPr id="3" name="Content Placeholder 2">
            <a:extLst>
              <a:ext uri="{FF2B5EF4-FFF2-40B4-BE49-F238E27FC236}">
                <a16:creationId xmlns:a16="http://schemas.microsoft.com/office/drawing/2014/main" id="{9F17E826-DBF8-6D45-B5E3-73F0DAA7D80E}"/>
              </a:ext>
            </a:extLst>
          </p:cNvPr>
          <p:cNvSpPr>
            <a:spLocks noGrp="1"/>
          </p:cNvSpPr>
          <p:nvPr>
            <p:ph idx="1"/>
          </p:nvPr>
        </p:nvSpPr>
        <p:spPr/>
        <p:txBody>
          <a:bodyPr/>
          <a:lstStyle/>
          <a:p>
            <a:r>
              <a:rPr lang="en-US" dirty="0"/>
              <a:t>Significant progress in </a:t>
            </a:r>
          </a:p>
          <a:p>
            <a:pPr lvl="1"/>
            <a:r>
              <a:rPr lang="en-US" dirty="0"/>
              <a:t>informing agencies of our ambitions – white papers, etc.</a:t>
            </a:r>
          </a:p>
          <a:p>
            <a:pPr lvl="1"/>
            <a:r>
              <a:rPr lang="en-US" dirty="0"/>
              <a:t>Advocacy with and awareness in the greater scientific community – Science Case Consortium, Special Sessions and presentations at Meetings</a:t>
            </a:r>
          </a:p>
          <a:p>
            <a:r>
              <a:rPr lang="en-US" dirty="0"/>
              <a:t>Progress in ET and CE Projects for their internal deadlines</a:t>
            </a:r>
          </a:p>
          <a:p>
            <a:endParaRPr lang="en-US" dirty="0"/>
          </a:p>
          <a:p>
            <a:r>
              <a:rPr lang="en-US" dirty="0"/>
              <a:t>Time to adopt a common vision and coordinating organization</a:t>
            </a:r>
          </a:p>
          <a:p>
            <a:endParaRPr lang="en-US" dirty="0"/>
          </a:p>
          <a:p>
            <a:endParaRPr lang="en-US" dirty="0"/>
          </a:p>
        </p:txBody>
      </p:sp>
    </p:spTree>
    <p:extLst>
      <p:ext uri="{BB962C8B-B14F-4D97-AF65-F5344CB8AC3E}">
        <p14:creationId xmlns:p14="http://schemas.microsoft.com/office/powerpoint/2010/main" val="1892039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AE66A-3CC3-ED48-B434-43F050708C22}"/>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2C10B1DC-CA70-5E43-8D3A-D1AE36EBD11A}"/>
              </a:ext>
            </a:extLst>
          </p:cNvPr>
          <p:cNvSpPr>
            <a:spLocks noGrp="1"/>
          </p:cNvSpPr>
          <p:nvPr>
            <p:ph idx="1"/>
          </p:nvPr>
        </p:nvSpPr>
        <p:spPr>
          <a:xfrm>
            <a:off x="838200" y="1825624"/>
            <a:ext cx="10515600" cy="4879975"/>
          </a:xfrm>
        </p:spPr>
        <p:txBody>
          <a:bodyPr>
            <a:normAutofit fontScale="85000" lnSpcReduction="20000"/>
          </a:bodyPr>
          <a:lstStyle/>
          <a:p>
            <a:r>
              <a:rPr lang="en-US" i="1" dirty="0"/>
              <a:t> The ground-based GW community should prepare to respond to calls for input to roadmaps.</a:t>
            </a:r>
          </a:p>
          <a:p>
            <a:r>
              <a:rPr lang="en-US" dirty="0">
                <a:solidFill>
                  <a:schemeClr val="accent6">
                    <a:lumMod val="75000"/>
                  </a:schemeClr>
                </a:solidFill>
              </a:rPr>
              <a:t>Astro 2020 saw a robust set of White Papers</a:t>
            </a:r>
          </a:p>
          <a:p>
            <a:pPr lvl="1"/>
            <a:r>
              <a:rPr lang="en-US" dirty="0">
                <a:solidFill>
                  <a:schemeClr val="accent6">
                    <a:lumMod val="75000"/>
                  </a:schemeClr>
                </a:solidFill>
              </a:rPr>
              <a:t>Science Case</a:t>
            </a:r>
          </a:p>
          <a:p>
            <a:pPr lvl="1"/>
            <a:r>
              <a:rPr lang="en-US" dirty="0">
                <a:solidFill>
                  <a:schemeClr val="accent6">
                    <a:lumMod val="75000"/>
                  </a:schemeClr>
                </a:solidFill>
              </a:rPr>
              <a:t>LSC 2020-2030 plans</a:t>
            </a:r>
          </a:p>
          <a:p>
            <a:pPr lvl="1"/>
            <a:r>
              <a:rPr lang="en-US" dirty="0">
                <a:solidFill>
                  <a:schemeClr val="accent6">
                    <a:lumMod val="75000"/>
                  </a:schemeClr>
                </a:solidFill>
              </a:rPr>
              <a:t>LIGO Lab concept</a:t>
            </a:r>
          </a:p>
          <a:p>
            <a:r>
              <a:rPr lang="en-US" dirty="0">
                <a:solidFill>
                  <a:schemeClr val="accent6">
                    <a:lumMod val="75000"/>
                  </a:schemeClr>
                </a:solidFill>
              </a:rPr>
              <a:t>Preparations underway for a ‘Project proposal’ to the Decadal from the LIGO Lab</a:t>
            </a:r>
          </a:p>
          <a:p>
            <a:pPr lvl="1"/>
            <a:r>
              <a:rPr lang="en-US" dirty="0">
                <a:solidFill>
                  <a:schemeClr val="accent6">
                    <a:lumMod val="75000"/>
                  </a:schemeClr>
                </a:solidFill>
              </a:rPr>
              <a:t>Objective is to stimulate wording in the Astro 2020 Decadal report supporting a significant design study for a US 3G detector</a:t>
            </a:r>
          </a:p>
          <a:p>
            <a:pPr lvl="1"/>
            <a:r>
              <a:rPr lang="en-US" dirty="0">
                <a:solidFill>
                  <a:schemeClr val="accent6">
                    <a:lumMod val="75000"/>
                  </a:schemeClr>
                </a:solidFill>
              </a:rPr>
              <a:t>Due July 10</a:t>
            </a:r>
          </a:p>
          <a:p>
            <a:r>
              <a:rPr lang="en-US" dirty="0">
                <a:solidFill>
                  <a:schemeClr val="accent6">
                    <a:lumMod val="75000"/>
                  </a:schemeClr>
                </a:solidFill>
              </a:rPr>
              <a:t>High Priority APPEC Recommendations to the European Particle Physics Strategy on synergies between ET and CERN (or more generally  3G GW and PP) on </a:t>
            </a:r>
            <a:r>
              <a:rPr lang="en-GB" i="1" dirty="0">
                <a:solidFill>
                  <a:schemeClr val="accent6">
                    <a:lumMod val="75000"/>
                  </a:schemeClr>
                </a:solidFill>
                <a:latin typeface="Cambria"/>
                <a:cs typeface="Cambria"/>
              </a:rPr>
              <a:t>science, infrastructure, detector R&amp;D, computing and governance.  Discussed in the EPSS  Town Meeting in Granada (13-16 May 2019).  </a:t>
            </a:r>
          </a:p>
          <a:p>
            <a:r>
              <a:rPr lang="en-US" dirty="0">
                <a:solidFill>
                  <a:schemeClr val="accent6">
                    <a:lumMod val="75000"/>
                  </a:schemeClr>
                </a:solidFill>
              </a:rPr>
              <a:t>10</a:t>
            </a:r>
            <a:r>
              <a:rPr lang="en-US" baseline="30000" dirty="0">
                <a:solidFill>
                  <a:schemeClr val="accent6">
                    <a:lumMod val="75000"/>
                  </a:schemeClr>
                </a:solidFill>
              </a:rPr>
              <a:t>th</a:t>
            </a:r>
            <a:r>
              <a:rPr lang="en-US" dirty="0">
                <a:solidFill>
                  <a:schemeClr val="accent6">
                    <a:lumMod val="75000"/>
                  </a:schemeClr>
                </a:solidFill>
              </a:rPr>
              <a:t> ET Symposium in Sardinia to prepare for ESFRI Submission</a:t>
            </a:r>
          </a:p>
          <a:p>
            <a:pPr lvl="1"/>
            <a:r>
              <a:rPr lang="en-US" dirty="0">
                <a:solidFill>
                  <a:schemeClr val="accent2"/>
                </a:solidFill>
              </a:rPr>
              <a:t>Preparations underway for ESFRI submission (early 2020)</a:t>
            </a:r>
          </a:p>
        </p:txBody>
      </p:sp>
    </p:spTree>
    <p:extLst>
      <p:ext uri="{BB962C8B-B14F-4D97-AF65-F5344CB8AC3E}">
        <p14:creationId xmlns:p14="http://schemas.microsoft.com/office/powerpoint/2010/main" val="4067387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AE66A-3CC3-ED48-B434-43F050708C22}"/>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2C10B1DC-CA70-5E43-8D3A-D1AE36EBD11A}"/>
              </a:ext>
            </a:extLst>
          </p:cNvPr>
          <p:cNvSpPr>
            <a:spLocks noGrp="1"/>
          </p:cNvSpPr>
          <p:nvPr>
            <p:ph idx="1"/>
          </p:nvPr>
        </p:nvSpPr>
        <p:spPr/>
        <p:txBody>
          <a:bodyPr>
            <a:normAutofit fontScale="92500" lnSpcReduction="10000"/>
          </a:bodyPr>
          <a:lstStyle/>
          <a:p>
            <a:r>
              <a:rPr lang="en-US" i="1" dirty="0"/>
              <a:t>Exploring the astrophysical science gain of a third 3G facility and placement in the southern hemisphere should be a top priority for GWIC.</a:t>
            </a:r>
          </a:p>
          <a:p>
            <a:r>
              <a:rPr lang="en-US" dirty="0">
                <a:solidFill>
                  <a:schemeClr val="accent6">
                    <a:lumMod val="75000"/>
                  </a:schemeClr>
                </a:solidFill>
              </a:rPr>
              <a:t>The science case examines the advantages of such a detector</a:t>
            </a:r>
          </a:p>
          <a:p>
            <a:r>
              <a:rPr lang="en-US" i="1" dirty="0"/>
              <a:t>We recommend that the 3G science case evaluate the science contribution from below 10 Hz versus above 10 Hz for each item, to help inform detector requirements, and for 500 Hz to 4 kHz, potentially from 2G and 2.5G detectors with shorter baselines of 3-4 km.</a:t>
            </a:r>
            <a:endParaRPr lang="en-US" dirty="0"/>
          </a:p>
          <a:p>
            <a:r>
              <a:rPr lang="en-US" dirty="0">
                <a:solidFill>
                  <a:schemeClr val="accent6">
                    <a:lumMod val="75000"/>
                  </a:schemeClr>
                </a:solidFill>
              </a:rPr>
              <a:t>Cases in the current science case draft: </a:t>
            </a:r>
          </a:p>
          <a:p>
            <a:pPr lvl="1"/>
            <a:r>
              <a:rPr lang="en-US" dirty="0">
                <a:solidFill>
                  <a:schemeClr val="accent6">
                    <a:lumMod val="75000"/>
                  </a:schemeClr>
                </a:solidFill>
              </a:rPr>
              <a:t>Observing stellar mass BHs throughout the Universe</a:t>
            </a:r>
          </a:p>
          <a:p>
            <a:pPr lvl="1"/>
            <a:r>
              <a:rPr lang="en-US" dirty="0">
                <a:solidFill>
                  <a:schemeClr val="accent6">
                    <a:lumMod val="75000"/>
                  </a:schemeClr>
                </a:solidFill>
              </a:rPr>
              <a:t>Challenges in waveform modeling</a:t>
            </a:r>
          </a:p>
          <a:p>
            <a:pPr lvl="1"/>
            <a:r>
              <a:rPr lang="en-US" dirty="0">
                <a:solidFill>
                  <a:schemeClr val="accent6">
                    <a:lumMod val="75000"/>
                  </a:schemeClr>
                </a:solidFill>
              </a:rPr>
              <a:t>IMBHs and eccentric orbits at ~1 Hz</a:t>
            </a:r>
          </a:p>
          <a:p>
            <a:endParaRPr lang="en-US" dirty="0"/>
          </a:p>
        </p:txBody>
      </p:sp>
    </p:spTree>
    <p:extLst>
      <p:ext uri="{BB962C8B-B14F-4D97-AF65-F5344CB8AC3E}">
        <p14:creationId xmlns:p14="http://schemas.microsoft.com/office/powerpoint/2010/main" val="314797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AE66A-3CC3-ED48-B434-43F050708C22}"/>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2C10B1DC-CA70-5E43-8D3A-D1AE36EBD11A}"/>
              </a:ext>
            </a:extLst>
          </p:cNvPr>
          <p:cNvSpPr>
            <a:spLocks noGrp="1"/>
          </p:cNvSpPr>
          <p:nvPr>
            <p:ph idx="1"/>
          </p:nvPr>
        </p:nvSpPr>
        <p:spPr/>
        <p:txBody>
          <a:bodyPr/>
          <a:lstStyle/>
          <a:p>
            <a:r>
              <a:rPr lang="en-US" i="1" dirty="0"/>
              <a:t>The GW community should address the development of software and computing hardware in parallel with the instrumentation and science development. </a:t>
            </a:r>
          </a:p>
          <a:p>
            <a:endParaRPr lang="en-US" dirty="0"/>
          </a:p>
          <a:p>
            <a:r>
              <a:rPr lang="en-US" dirty="0">
                <a:solidFill>
                  <a:schemeClr val="accent2"/>
                </a:solidFill>
              </a:rPr>
              <a:t>Additional ‘computing’ committee added; catching up on composing section of Report</a:t>
            </a:r>
          </a:p>
          <a:p>
            <a:r>
              <a:rPr lang="en-US" dirty="0">
                <a:solidFill>
                  <a:schemeClr val="accent6"/>
                </a:solidFill>
              </a:rPr>
              <a:t>Computational costs called out in current science case draft: </a:t>
            </a:r>
          </a:p>
          <a:p>
            <a:pPr lvl="1"/>
            <a:r>
              <a:rPr lang="en-US" dirty="0">
                <a:solidFill>
                  <a:schemeClr val="accent6"/>
                </a:solidFill>
              </a:rPr>
              <a:t>Waveform modeling</a:t>
            </a:r>
          </a:p>
          <a:p>
            <a:pPr lvl="1"/>
            <a:r>
              <a:rPr lang="en-US" dirty="0">
                <a:solidFill>
                  <a:schemeClr val="accent6"/>
                </a:solidFill>
              </a:rPr>
              <a:t>Parameter estimation</a:t>
            </a:r>
          </a:p>
        </p:txBody>
      </p:sp>
    </p:spTree>
    <p:extLst>
      <p:ext uri="{BB962C8B-B14F-4D97-AF65-F5344CB8AC3E}">
        <p14:creationId xmlns:p14="http://schemas.microsoft.com/office/powerpoint/2010/main" val="920780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AE66A-3CC3-ED48-B434-43F050708C22}"/>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2C10B1DC-CA70-5E43-8D3A-D1AE36EBD11A}"/>
              </a:ext>
            </a:extLst>
          </p:cNvPr>
          <p:cNvSpPr>
            <a:spLocks noGrp="1"/>
          </p:cNvSpPr>
          <p:nvPr>
            <p:ph idx="1"/>
          </p:nvPr>
        </p:nvSpPr>
        <p:spPr/>
        <p:txBody>
          <a:bodyPr>
            <a:normAutofit fontScale="85000" lnSpcReduction="20000"/>
          </a:bodyPr>
          <a:lstStyle/>
          <a:p>
            <a:r>
              <a:rPr lang="en-US" i="1" dirty="0"/>
              <a:t>The 3G community should continue to explore paths from the current organization of largely independent projects toward a global unified endeavor, with the objective to optimize the use of financial and human resources, and to maximize the science from a 3G network.</a:t>
            </a:r>
          </a:p>
          <a:p>
            <a:r>
              <a:rPr lang="en-US" dirty="0">
                <a:solidFill>
                  <a:schemeClr val="accent2"/>
                </a:solidFill>
              </a:rPr>
              <a:t>Coatings/Optics work </a:t>
            </a:r>
          </a:p>
          <a:p>
            <a:pPr lvl="1"/>
            <a:r>
              <a:rPr lang="en-US" dirty="0">
                <a:solidFill>
                  <a:schemeClr val="accent2"/>
                </a:solidFill>
              </a:rPr>
              <a:t>Becoming unified in US and in Europe, and more coordination US/Europe</a:t>
            </a:r>
          </a:p>
          <a:p>
            <a:pPr lvl="1"/>
            <a:r>
              <a:rPr lang="en-US" dirty="0">
                <a:solidFill>
                  <a:schemeClr val="accent2"/>
                </a:solidFill>
              </a:rPr>
              <a:t>Needs to move further in this direction</a:t>
            </a:r>
          </a:p>
          <a:p>
            <a:r>
              <a:rPr lang="en-US" dirty="0">
                <a:solidFill>
                  <a:schemeClr val="accent6"/>
                </a:solidFill>
              </a:rPr>
              <a:t>Vacuum</a:t>
            </a:r>
          </a:p>
          <a:p>
            <a:pPr lvl="1"/>
            <a:r>
              <a:rPr lang="en-US" dirty="0">
                <a:solidFill>
                  <a:schemeClr val="accent6"/>
                </a:solidFill>
              </a:rPr>
              <a:t>NSF-funded meeting on innovations in vacuum systems</a:t>
            </a:r>
          </a:p>
          <a:p>
            <a:pPr lvl="1"/>
            <a:r>
              <a:rPr lang="en-US" dirty="0">
                <a:solidFill>
                  <a:schemeClr val="accent6"/>
                </a:solidFill>
              </a:rPr>
              <a:t>Some European participation</a:t>
            </a:r>
          </a:p>
          <a:p>
            <a:pPr lvl="1"/>
            <a:r>
              <a:rPr lang="en-US" dirty="0">
                <a:solidFill>
                  <a:schemeClr val="accent6"/>
                </a:solidFill>
              </a:rPr>
              <a:t>Significant non-GW-Field participation</a:t>
            </a:r>
          </a:p>
          <a:p>
            <a:r>
              <a:rPr lang="en-US" dirty="0">
                <a:solidFill>
                  <a:schemeClr val="accent6"/>
                </a:solidFill>
              </a:rPr>
              <a:t>Science Case is truly international</a:t>
            </a:r>
          </a:p>
          <a:p>
            <a:pPr lvl="1"/>
            <a:r>
              <a:rPr lang="en-US" dirty="0">
                <a:solidFill>
                  <a:schemeClr val="accent6"/>
                </a:solidFill>
              </a:rPr>
              <a:t>Significant non-GW-Field participation</a:t>
            </a:r>
          </a:p>
          <a:p>
            <a:r>
              <a:rPr lang="en-US" dirty="0">
                <a:solidFill>
                  <a:schemeClr val="accent2"/>
                </a:solidFill>
              </a:rPr>
              <a:t>ET and CE ‘Project” efforts rather separate as yet</a:t>
            </a:r>
          </a:p>
        </p:txBody>
      </p:sp>
    </p:spTree>
    <p:extLst>
      <p:ext uri="{BB962C8B-B14F-4D97-AF65-F5344CB8AC3E}">
        <p14:creationId xmlns:p14="http://schemas.microsoft.com/office/powerpoint/2010/main" val="4169000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AE66A-3CC3-ED48-B434-43F050708C22}"/>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2C10B1DC-CA70-5E43-8D3A-D1AE36EBD11A}"/>
              </a:ext>
            </a:extLst>
          </p:cNvPr>
          <p:cNvSpPr>
            <a:spLocks noGrp="1"/>
          </p:cNvSpPr>
          <p:nvPr>
            <p:ph idx="1"/>
          </p:nvPr>
        </p:nvSpPr>
        <p:spPr/>
        <p:txBody>
          <a:bodyPr/>
          <a:lstStyle/>
          <a:p>
            <a:r>
              <a:rPr lang="en-US" i="1" dirty="0"/>
              <a:t>The GW, EM, and neutrino communities should coordinate to identify key joint science targets for multi-messenger studies.</a:t>
            </a:r>
          </a:p>
          <a:p>
            <a:r>
              <a:rPr lang="en-US" dirty="0">
                <a:solidFill>
                  <a:schemeClr val="accent6">
                    <a:lumMod val="75000"/>
                  </a:schemeClr>
                </a:solidFill>
              </a:rPr>
              <a:t>3G science case has contributions from diverse communities</a:t>
            </a:r>
          </a:p>
          <a:p>
            <a:r>
              <a:rPr lang="en-US" dirty="0">
                <a:solidFill>
                  <a:schemeClr val="accent6">
                    <a:lumMod val="75000"/>
                  </a:schemeClr>
                </a:solidFill>
              </a:rPr>
              <a:t>Interaction with non-GW community through O3 alerts (automatic and </a:t>
            </a:r>
            <a:r>
              <a:rPr lang="en-US" dirty="0" err="1">
                <a:solidFill>
                  <a:schemeClr val="accent6">
                    <a:lumMod val="75000"/>
                  </a:schemeClr>
                </a:solidFill>
              </a:rPr>
              <a:t>followup</a:t>
            </a:r>
            <a:r>
              <a:rPr lang="en-US" dirty="0">
                <a:solidFill>
                  <a:schemeClr val="accent6">
                    <a:lumMod val="75000"/>
                  </a:schemeClr>
                </a:solidFill>
              </a:rPr>
              <a:t>), and offering new detections</a:t>
            </a:r>
          </a:p>
          <a:p>
            <a:pPr lvl="1"/>
            <a:r>
              <a:rPr lang="en-US" dirty="0">
                <a:solidFill>
                  <a:schemeClr val="accent2"/>
                </a:solidFill>
              </a:rPr>
              <a:t>Rough start to automatic alerts…</a:t>
            </a:r>
          </a:p>
          <a:p>
            <a:r>
              <a:rPr lang="en-US" dirty="0">
                <a:solidFill>
                  <a:schemeClr val="accent2"/>
                </a:solidFill>
              </a:rPr>
              <a:t>EM/neutrino communities not widely collaborative/coordinated</a:t>
            </a:r>
          </a:p>
          <a:p>
            <a:pPr lvl="1"/>
            <a:r>
              <a:rPr lang="en-US" dirty="0">
                <a:solidFill>
                  <a:schemeClr val="accent6">
                    <a:lumMod val="75000"/>
                  </a:schemeClr>
                </a:solidFill>
              </a:rPr>
              <a:t>ENGRAVE a nice step forward</a:t>
            </a:r>
          </a:p>
          <a:p>
            <a:endParaRPr lang="en-US" dirty="0">
              <a:solidFill>
                <a:schemeClr val="accent6"/>
              </a:solidFill>
            </a:endParaRPr>
          </a:p>
          <a:p>
            <a:endParaRPr lang="en-US" dirty="0"/>
          </a:p>
        </p:txBody>
      </p:sp>
    </p:spTree>
    <p:extLst>
      <p:ext uri="{BB962C8B-B14F-4D97-AF65-F5344CB8AC3E}">
        <p14:creationId xmlns:p14="http://schemas.microsoft.com/office/powerpoint/2010/main" val="2894509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AE66A-3CC3-ED48-B434-43F050708C22}"/>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2C10B1DC-CA70-5E43-8D3A-D1AE36EBD11A}"/>
              </a:ext>
            </a:extLst>
          </p:cNvPr>
          <p:cNvSpPr>
            <a:spLocks noGrp="1"/>
          </p:cNvSpPr>
          <p:nvPr>
            <p:ph idx="1"/>
          </p:nvPr>
        </p:nvSpPr>
        <p:spPr/>
        <p:txBody>
          <a:bodyPr>
            <a:normAutofit fontScale="70000" lnSpcReduction="20000"/>
          </a:bodyPr>
          <a:lstStyle/>
          <a:p>
            <a:r>
              <a:rPr lang="en-US" i="1" dirty="0"/>
              <a:t>The 3G community should adopt the following four common strategies:</a:t>
            </a:r>
          </a:p>
          <a:p>
            <a:r>
              <a:rPr lang="en-US" i="1" dirty="0"/>
              <a:t>1) Establishment of a common research and development program within the U.S. and Europe to facilitate the exchange of information and optimize the global expenditure of efforts.</a:t>
            </a:r>
          </a:p>
          <a:p>
            <a:r>
              <a:rPr lang="en-US" i="1" dirty="0"/>
              <a:t>2) As part of a broader global research and development effort, investment in more global resources devoted to characterization of coatings at cryogenic temperatures, such as a dedicated, internationally resourced coatings center</a:t>
            </a:r>
          </a:p>
          <a:p>
            <a:r>
              <a:rPr lang="en-US" i="1" dirty="0"/>
              <a:t>3) Global coordination of prototype engineering and scaled tests for 3G detectors, including beam tube construction, vacuum technologies, and excavation and construction methods</a:t>
            </a:r>
          </a:p>
          <a:p>
            <a:r>
              <a:rPr lang="en-US" i="1" dirty="0"/>
              <a:t>4) Development of a long term plan that balances observing with installation and commissioning breaks to make use of current generation facilities as a testbed for 3G technologies</a:t>
            </a:r>
          </a:p>
          <a:p>
            <a:r>
              <a:rPr lang="en-US" dirty="0">
                <a:solidFill>
                  <a:schemeClr val="accent6"/>
                </a:solidFill>
              </a:rPr>
              <a:t>A bit of motion, but much more to be done; requires topical workshops (like vacuum equipment) which have both technical and organizational goals</a:t>
            </a:r>
          </a:p>
          <a:p>
            <a:r>
              <a:rPr lang="en-US" dirty="0">
                <a:solidFill>
                  <a:schemeClr val="accent6"/>
                </a:solidFill>
              </a:rPr>
              <a:t>AND a Coordination mechanism – The Umbrella</a:t>
            </a:r>
          </a:p>
          <a:p>
            <a:endParaRPr lang="en-US" dirty="0"/>
          </a:p>
        </p:txBody>
      </p:sp>
    </p:spTree>
    <p:extLst>
      <p:ext uri="{BB962C8B-B14F-4D97-AF65-F5344CB8AC3E}">
        <p14:creationId xmlns:p14="http://schemas.microsoft.com/office/powerpoint/2010/main" val="3597398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AE66A-3CC3-ED48-B434-43F050708C22}"/>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2C10B1DC-CA70-5E43-8D3A-D1AE36EBD11A}"/>
              </a:ext>
            </a:extLst>
          </p:cNvPr>
          <p:cNvSpPr>
            <a:spLocks noGrp="1"/>
          </p:cNvSpPr>
          <p:nvPr>
            <p:ph idx="1"/>
          </p:nvPr>
        </p:nvSpPr>
        <p:spPr/>
        <p:txBody>
          <a:bodyPr/>
          <a:lstStyle/>
          <a:p>
            <a:r>
              <a:rPr lang="en-US" i="1" dirty="0"/>
              <a:t>GW community is currently dependent on a single optic coating facility (LMA) for detectors present and future… we also highly recommend the re-establishment of the coating capabilities in hardware and staffing once offered by CSIRO in Australia</a:t>
            </a:r>
          </a:p>
          <a:p>
            <a:r>
              <a:rPr lang="en-US" dirty="0">
                <a:solidFill>
                  <a:schemeClr val="accent6">
                    <a:lumMod val="75000"/>
                  </a:schemeClr>
                </a:solidFill>
              </a:rPr>
              <a:t>The ANU has acquired the CSIRO coating facility and is in the process of refurbishing it with the goal of producing large area </a:t>
            </a:r>
            <a:r>
              <a:rPr lang="en-US" dirty="0" err="1">
                <a:solidFill>
                  <a:schemeClr val="accent6">
                    <a:lumMod val="75000"/>
                  </a:schemeClr>
                </a:solidFill>
              </a:rPr>
              <a:t>aLIGO</a:t>
            </a:r>
            <a:r>
              <a:rPr lang="en-US" dirty="0">
                <a:solidFill>
                  <a:schemeClr val="accent6">
                    <a:lumMod val="75000"/>
                  </a:schemeClr>
                </a:solidFill>
              </a:rPr>
              <a:t> quality coatings by May 2020.</a:t>
            </a:r>
          </a:p>
          <a:p>
            <a:r>
              <a:rPr lang="en-US" dirty="0">
                <a:solidFill>
                  <a:schemeClr val="accent6">
                    <a:lumMod val="75000"/>
                  </a:schemeClr>
                </a:solidFill>
              </a:rPr>
              <a:t>LMA having become a national platform is now moving towards the establishment of an International Scientific and Technical Advisory  Committee overseeing the processes.</a:t>
            </a:r>
          </a:p>
          <a:p>
            <a:endParaRPr lang="en-US" dirty="0">
              <a:solidFill>
                <a:schemeClr val="accent6"/>
              </a:solidFill>
            </a:endParaRPr>
          </a:p>
          <a:p>
            <a:endParaRPr lang="en-US" dirty="0"/>
          </a:p>
        </p:txBody>
      </p:sp>
    </p:spTree>
    <p:extLst>
      <p:ext uri="{BB962C8B-B14F-4D97-AF65-F5344CB8AC3E}">
        <p14:creationId xmlns:p14="http://schemas.microsoft.com/office/powerpoint/2010/main" val="2638473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11943</TotalTime>
  <Words>1169</Words>
  <Application>Microsoft Macintosh PowerPoint</Application>
  <PresentationFormat>Widescreen</PresentationFormat>
  <Paragraphs>139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Cambria</vt:lpstr>
      <vt:lpstr>Office Theme</vt:lpstr>
      <vt:lpstr>Dawn IV Recommendations and actions; Dawn V Objectives</vt:lpstr>
      <vt:lpstr>Recommendations from Dawn IV</vt:lpstr>
      <vt:lpstr>Recommendations</vt:lpstr>
      <vt:lpstr>Recommendations</vt:lpstr>
      <vt:lpstr>Recommendations</vt:lpstr>
      <vt:lpstr>Recommendations</vt:lpstr>
      <vt:lpstr>Recommendations</vt:lpstr>
      <vt:lpstr>Recommendations</vt:lpstr>
      <vt:lpstr>Recommendations</vt:lpstr>
      <vt:lpstr>Dawn V</vt:lpstr>
      <vt:lpstr>Dawn V</vt:lpstr>
      <vt:lpstr>Dawn V objectives</vt:lpstr>
      <vt:lpstr>Dawn V objectives</vt:lpstr>
      <vt:lpstr>Agenda:</vt:lpstr>
      <vt:lpstr>Agenda: presentation of the 3G Subcommittee Report</vt:lpstr>
      <vt:lpstr>Agenda: Key Technical Updates</vt:lpstr>
      <vt:lpstr>Agenda: Coordination and Organization</vt:lpstr>
      <vt:lpstr>Intermediate upgrade coordination AKA: what’s happening between X+ and 3G?</vt:lpstr>
      <vt:lpstr>State of 3G From Dawn IV</vt:lpstr>
      <vt:lpstr>State of 3G for Dawn 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Dawn IV: Objectives</dc:title>
  <dc:creator>David H Shoemaker</dc:creator>
  <cp:lastModifiedBy>David H Shoemaker</cp:lastModifiedBy>
  <cp:revision>33</cp:revision>
  <cp:lastPrinted>2019-05-24T15:59:55Z</cp:lastPrinted>
  <dcterms:created xsi:type="dcterms:W3CDTF">2018-08-26T09:42:19Z</dcterms:created>
  <dcterms:modified xsi:type="dcterms:W3CDTF">2019-05-26T05:39:40Z</dcterms:modified>
</cp:coreProperties>
</file>