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5146000" cy="3246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5"/>
    <p:restoredTop sz="94694"/>
  </p:normalViewPr>
  <p:slideViewPr>
    <p:cSldViewPr snapToGrid="0" snapToObjects="1">
      <p:cViewPr varScale="1">
        <p:scale>
          <a:sx n="24" d="100"/>
          <a:sy n="24" d="100"/>
        </p:scale>
        <p:origin x="3144"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D35EB-BCE9-464B-8FF1-F2E1670E99DE}" type="datetimeFigureOut">
              <a:rPr lang="en-US" smtClean="0"/>
              <a:t>10/9/20</a:t>
            </a:fld>
            <a:endParaRPr lang="en-US"/>
          </a:p>
        </p:txBody>
      </p:sp>
      <p:sp>
        <p:nvSpPr>
          <p:cNvPr id="4" name="Slide Image Placeholder 3"/>
          <p:cNvSpPr>
            <a:spLocks noGrp="1" noRot="1" noChangeAspect="1"/>
          </p:cNvSpPr>
          <p:nvPr>
            <p:ph type="sldImg" idx="2"/>
          </p:nvPr>
        </p:nvSpPr>
        <p:spPr>
          <a:xfrm>
            <a:off x="2233613" y="1143000"/>
            <a:ext cx="2390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2D13C-2E6C-0F4A-818C-F33ADE018970}" type="slidenum">
              <a:rPr lang="en-US" smtClean="0"/>
              <a:t>‹#›</a:t>
            </a:fld>
            <a:endParaRPr lang="en-US"/>
          </a:p>
        </p:txBody>
      </p:sp>
    </p:spTree>
    <p:extLst>
      <p:ext uri="{BB962C8B-B14F-4D97-AF65-F5344CB8AC3E}">
        <p14:creationId xmlns:p14="http://schemas.microsoft.com/office/powerpoint/2010/main" val="49944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2D13C-2E6C-0F4A-818C-F33ADE018970}" type="slidenum">
              <a:rPr lang="en-US" smtClean="0"/>
              <a:t>1</a:t>
            </a:fld>
            <a:endParaRPr lang="en-US"/>
          </a:p>
        </p:txBody>
      </p:sp>
    </p:spTree>
    <p:extLst>
      <p:ext uri="{BB962C8B-B14F-4D97-AF65-F5344CB8AC3E}">
        <p14:creationId xmlns:p14="http://schemas.microsoft.com/office/powerpoint/2010/main" val="2738908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5950" y="5312518"/>
            <a:ext cx="21374100" cy="11301307"/>
          </a:xfrm>
        </p:spPr>
        <p:txBody>
          <a:bodyPr anchor="b"/>
          <a:lstStyle>
            <a:lvl1pPr algn="ctr">
              <a:defRPr sz="16500"/>
            </a:lvl1pPr>
          </a:lstStyle>
          <a:p>
            <a:r>
              <a:rPr lang="en-US"/>
              <a:t>Click to edit Master title style</a:t>
            </a:r>
            <a:endParaRPr lang="en-US" dirty="0"/>
          </a:p>
        </p:txBody>
      </p:sp>
      <p:sp>
        <p:nvSpPr>
          <p:cNvPr id="3" name="Subtitle 2"/>
          <p:cNvSpPr>
            <a:spLocks noGrp="1"/>
          </p:cNvSpPr>
          <p:nvPr>
            <p:ph type="subTitle" idx="1"/>
          </p:nvPr>
        </p:nvSpPr>
        <p:spPr>
          <a:xfrm>
            <a:off x="3143250" y="17049647"/>
            <a:ext cx="18859500" cy="7837273"/>
          </a:xfrm>
        </p:spPr>
        <p:txBody>
          <a:bodyPr/>
          <a:lstStyle>
            <a:lvl1pPr marL="0" indent="0" algn="ctr">
              <a:buNone/>
              <a:defRPr sz="6600"/>
            </a:lvl1pPr>
            <a:lvl2pPr marL="1257300" indent="0" algn="ctr">
              <a:buNone/>
              <a:defRPr sz="5500"/>
            </a:lvl2pPr>
            <a:lvl3pPr marL="2514600" indent="0" algn="ctr">
              <a:buNone/>
              <a:defRPr sz="4950"/>
            </a:lvl3pPr>
            <a:lvl4pPr marL="3771900" indent="0" algn="ctr">
              <a:buNone/>
              <a:defRPr sz="4400"/>
            </a:lvl4pPr>
            <a:lvl5pPr marL="5029200" indent="0" algn="ctr">
              <a:buNone/>
              <a:defRPr sz="4400"/>
            </a:lvl5pPr>
            <a:lvl6pPr marL="6286500" indent="0" algn="ctr">
              <a:buNone/>
              <a:defRPr sz="4400"/>
            </a:lvl6pPr>
            <a:lvl7pPr marL="7543800" indent="0" algn="ctr">
              <a:buNone/>
              <a:defRPr sz="4400"/>
            </a:lvl7pPr>
            <a:lvl8pPr marL="8801100" indent="0" algn="ctr">
              <a:buNone/>
              <a:defRPr sz="4400"/>
            </a:lvl8pPr>
            <a:lvl9pPr marL="10058400" indent="0" algn="ctr">
              <a:buNone/>
              <a:defRPr sz="4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B03198-4136-6448-9060-B5E4668D6A92}" type="datetimeFigureOut">
              <a:rPr lang="en-US" smtClean="0"/>
              <a:t>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FFBA-00F6-3A49-9AEA-F0279B55FDE4}" type="slidenum">
              <a:rPr lang="en-US" smtClean="0"/>
              <a:t>‹#›</a:t>
            </a:fld>
            <a:endParaRPr lang="en-US"/>
          </a:p>
        </p:txBody>
      </p:sp>
    </p:spTree>
    <p:extLst>
      <p:ext uri="{BB962C8B-B14F-4D97-AF65-F5344CB8AC3E}">
        <p14:creationId xmlns:p14="http://schemas.microsoft.com/office/powerpoint/2010/main" val="1964296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B03198-4136-6448-9060-B5E4668D6A92}" type="datetimeFigureOut">
              <a:rPr lang="en-US" smtClean="0"/>
              <a:t>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FFBA-00F6-3A49-9AEA-F0279B55FDE4}" type="slidenum">
              <a:rPr lang="en-US" smtClean="0"/>
              <a:t>‹#›</a:t>
            </a:fld>
            <a:endParaRPr lang="en-US"/>
          </a:p>
        </p:txBody>
      </p:sp>
    </p:spTree>
    <p:extLst>
      <p:ext uri="{BB962C8B-B14F-4D97-AF65-F5344CB8AC3E}">
        <p14:creationId xmlns:p14="http://schemas.microsoft.com/office/powerpoint/2010/main" val="262089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995108" y="1728258"/>
            <a:ext cx="5422106" cy="2750936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28789" y="1728258"/>
            <a:ext cx="15951994" cy="275093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B03198-4136-6448-9060-B5E4668D6A92}" type="datetimeFigureOut">
              <a:rPr lang="en-US" smtClean="0"/>
              <a:t>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FFBA-00F6-3A49-9AEA-F0279B55FDE4}" type="slidenum">
              <a:rPr lang="en-US" smtClean="0"/>
              <a:t>‹#›</a:t>
            </a:fld>
            <a:endParaRPr lang="en-US"/>
          </a:p>
        </p:txBody>
      </p:sp>
    </p:spTree>
    <p:extLst>
      <p:ext uri="{BB962C8B-B14F-4D97-AF65-F5344CB8AC3E}">
        <p14:creationId xmlns:p14="http://schemas.microsoft.com/office/powerpoint/2010/main" val="259596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B03198-4136-6448-9060-B5E4668D6A92}" type="datetimeFigureOut">
              <a:rPr lang="en-US" smtClean="0"/>
              <a:t>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FFBA-00F6-3A49-9AEA-F0279B55FDE4}" type="slidenum">
              <a:rPr lang="en-US" smtClean="0"/>
              <a:t>‹#›</a:t>
            </a:fld>
            <a:endParaRPr lang="en-US"/>
          </a:p>
        </p:txBody>
      </p:sp>
    </p:spTree>
    <p:extLst>
      <p:ext uri="{BB962C8B-B14F-4D97-AF65-F5344CB8AC3E}">
        <p14:creationId xmlns:p14="http://schemas.microsoft.com/office/powerpoint/2010/main" val="200991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5692" y="8092767"/>
            <a:ext cx="21688425" cy="13502955"/>
          </a:xfrm>
        </p:spPr>
        <p:txBody>
          <a:bodyPr anchor="b"/>
          <a:lstStyle>
            <a:lvl1pPr>
              <a:defRPr sz="16500"/>
            </a:lvl1pPr>
          </a:lstStyle>
          <a:p>
            <a:r>
              <a:rPr lang="en-US"/>
              <a:t>Click to edit Master title style</a:t>
            </a:r>
            <a:endParaRPr lang="en-US" dirty="0"/>
          </a:p>
        </p:txBody>
      </p:sp>
      <p:sp>
        <p:nvSpPr>
          <p:cNvPr id="3" name="Text Placeholder 2"/>
          <p:cNvSpPr>
            <a:spLocks noGrp="1"/>
          </p:cNvSpPr>
          <p:nvPr>
            <p:ph type="body" idx="1"/>
          </p:nvPr>
        </p:nvSpPr>
        <p:spPr>
          <a:xfrm>
            <a:off x="1715692" y="21723465"/>
            <a:ext cx="21688425" cy="7100885"/>
          </a:xfrm>
        </p:spPr>
        <p:txBody>
          <a:bodyPr/>
          <a:lstStyle>
            <a:lvl1pPr marL="0" indent="0">
              <a:buNone/>
              <a:defRPr sz="6600">
                <a:solidFill>
                  <a:schemeClr val="tx1"/>
                </a:solidFill>
              </a:defRPr>
            </a:lvl1pPr>
            <a:lvl2pPr marL="1257300" indent="0">
              <a:buNone/>
              <a:defRPr sz="5500">
                <a:solidFill>
                  <a:schemeClr val="tx1">
                    <a:tint val="75000"/>
                  </a:schemeClr>
                </a:solidFill>
              </a:defRPr>
            </a:lvl2pPr>
            <a:lvl3pPr marL="2514600" indent="0">
              <a:buNone/>
              <a:defRPr sz="4950">
                <a:solidFill>
                  <a:schemeClr val="tx1">
                    <a:tint val="75000"/>
                  </a:schemeClr>
                </a:solidFill>
              </a:defRPr>
            </a:lvl3pPr>
            <a:lvl4pPr marL="3771900" indent="0">
              <a:buNone/>
              <a:defRPr sz="4400">
                <a:solidFill>
                  <a:schemeClr val="tx1">
                    <a:tint val="75000"/>
                  </a:schemeClr>
                </a:solidFill>
              </a:defRPr>
            </a:lvl4pPr>
            <a:lvl5pPr marL="5029200" indent="0">
              <a:buNone/>
              <a:defRPr sz="4400">
                <a:solidFill>
                  <a:schemeClr val="tx1">
                    <a:tint val="75000"/>
                  </a:schemeClr>
                </a:solidFill>
              </a:defRPr>
            </a:lvl5pPr>
            <a:lvl6pPr marL="6286500" indent="0">
              <a:buNone/>
              <a:defRPr sz="4400">
                <a:solidFill>
                  <a:schemeClr val="tx1">
                    <a:tint val="75000"/>
                  </a:schemeClr>
                </a:solidFill>
              </a:defRPr>
            </a:lvl6pPr>
            <a:lvl7pPr marL="7543800" indent="0">
              <a:buNone/>
              <a:defRPr sz="4400">
                <a:solidFill>
                  <a:schemeClr val="tx1">
                    <a:tint val="75000"/>
                  </a:schemeClr>
                </a:solidFill>
              </a:defRPr>
            </a:lvl7pPr>
            <a:lvl8pPr marL="8801100" indent="0">
              <a:buNone/>
              <a:defRPr sz="4400">
                <a:solidFill>
                  <a:schemeClr val="tx1">
                    <a:tint val="75000"/>
                  </a:schemeClr>
                </a:solidFill>
              </a:defRPr>
            </a:lvl8pPr>
            <a:lvl9pPr marL="10058400" indent="0">
              <a:buNone/>
              <a:defRPr sz="4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B03198-4136-6448-9060-B5E4668D6A92}" type="datetimeFigureOut">
              <a:rPr lang="en-US" smtClean="0"/>
              <a:t>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FFBA-00F6-3A49-9AEA-F0279B55FDE4}" type="slidenum">
              <a:rPr lang="en-US" smtClean="0"/>
              <a:t>‹#›</a:t>
            </a:fld>
            <a:endParaRPr lang="en-US"/>
          </a:p>
        </p:txBody>
      </p:sp>
    </p:spTree>
    <p:extLst>
      <p:ext uri="{BB962C8B-B14F-4D97-AF65-F5344CB8AC3E}">
        <p14:creationId xmlns:p14="http://schemas.microsoft.com/office/powerpoint/2010/main" val="313866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28788" y="8641292"/>
            <a:ext cx="10687050" cy="205963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730163" y="8641292"/>
            <a:ext cx="10687050" cy="205963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B03198-4136-6448-9060-B5E4668D6A92}" type="datetimeFigureOut">
              <a:rPr lang="en-US" smtClean="0"/>
              <a:t>10/9/20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9FFBA-00F6-3A49-9AEA-F0279B55FDE4}" type="slidenum">
              <a:rPr lang="en-US" smtClean="0"/>
              <a:t>‹#›</a:t>
            </a:fld>
            <a:endParaRPr lang="en-US"/>
          </a:p>
        </p:txBody>
      </p:sp>
    </p:spTree>
    <p:extLst>
      <p:ext uri="{BB962C8B-B14F-4D97-AF65-F5344CB8AC3E}">
        <p14:creationId xmlns:p14="http://schemas.microsoft.com/office/powerpoint/2010/main" val="218842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2063" y="1728265"/>
            <a:ext cx="21688425" cy="6274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32065" y="7957505"/>
            <a:ext cx="10637935" cy="3899850"/>
          </a:xfrm>
        </p:spPr>
        <p:txBody>
          <a:bodyPr anchor="b"/>
          <a:lstStyle>
            <a:lvl1pPr marL="0" indent="0">
              <a:buNone/>
              <a:defRPr sz="6600" b="1"/>
            </a:lvl1pPr>
            <a:lvl2pPr marL="1257300" indent="0">
              <a:buNone/>
              <a:defRPr sz="5500" b="1"/>
            </a:lvl2pPr>
            <a:lvl3pPr marL="2514600" indent="0">
              <a:buNone/>
              <a:defRPr sz="4950" b="1"/>
            </a:lvl3pPr>
            <a:lvl4pPr marL="3771900" indent="0">
              <a:buNone/>
              <a:defRPr sz="4400" b="1"/>
            </a:lvl4pPr>
            <a:lvl5pPr marL="5029200" indent="0">
              <a:buNone/>
              <a:defRPr sz="4400" b="1"/>
            </a:lvl5pPr>
            <a:lvl6pPr marL="6286500" indent="0">
              <a:buNone/>
              <a:defRPr sz="4400" b="1"/>
            </a:lvl6pPr>
            <a:lvl7pPr marL="7543800" indent="0">
              <a:buNone/>
              <a:defRPr sz="4400" b="1"/>
            </a:lvl7pPr>
            <a:lvl8pPr marL="8801100" indent="0">
              <a:buNone/>
              <a:defRPr sz="4400" b="1"/>
            </a:lvl8pPr>
            <a:lvl9pPr marL="10058400" indent="0">
              <a:buNone/>
              <a:defRPr sz="4400" b="1"/>
            </a:lvl9pPr>
          </a:lstStyle>
          <a:p>
            <a:pPr lvl="0"/>
            <a:r>
              <a:rPr lang="en-US"/>
              <a:t>Edit Master text styles</a:t>
            </a:r>
          </a:p>
        </p:txBody>
      </p:sp>
      <p:sp>
        <p:nvSpPr>
          <p:cNvPr id="4" name="Content Placeholder 3"/>
          <p:cNvSpPr>
            <a:spLocks noGrp="1"/>
          </p:cNvSpPr>
          <p:nvPr>
            <p:ph sz="half" idx="2"/>
          </p:nvPr>
        </p:nvSpPr>
        <p:spPr>
          <a:xfrm>
            <a:off x="1732065" y="11857355"/>
            <a:ext cx="10637935" cy="17440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30164" y="7957505"/>
            <a:ext cx="10690325" cy="3899850"/>
          </a:xfrm>
        </p:spPr>
        <p:txBody>
          <a:bodyPr anchor="b"/>
          <a:lstStyle>
            <a:lvl1pPr marL="0" indent="0">
              <a:buNone/>
              <a:defRPr sz="6600" b="1"/>
            </a:lvl1pPr>
            <a:lvl2pPr marL="1257300" indent="0">
              <a:buNone/>
              <a:defRPr sz="5500" b="1"/>
            </a:lvl2pPr>
            <a:lvl3pPr marL="2514600" indent="0">
              <a:buNone/>
              <a:defRPr sz="4950" b="1"/>
            </a:lvl3pPr>
            <a:lvl4pPr marL="3771900" indent="0">
              <a:buNone/>
              <a:defRPr sz="4400" b="1"/>
            </a:lvl4pPr>
            <a:lvl5pPr marL="5029200" indent="0">
              <a:buNone/>
              <a:defRPr sz="4400" b="1"/>
            </a:lvl5pPr>
            <a:lvl6pPr marL="6286500" indent="0">
              <a:buNone/>
              <a:defRPr sz="4400" b="1"/>
            </a:lvl6pPr>
            <a:lvl7pPr marL="7543800" indent="0">
              <a:buNone/>
              <a:defRPr sz="4400" b="1"/>
            </a:lvl7pPr>
            <a:lvl8pPr marL="8801100" indent="0">
              <a:buNone/>
              <a:defRPr sz="4400" b="1"/>
            </a:lvl8pPr>
            <a:lvl9pPr marL="10058400" indent="0">
              <a:buNone/>
              <a:defRPr sz="4400" b="1"/>
            </a:lvl9pPr>
          </a:lstStyle>
          <a:p>
            <a:pPr lvl="0"/>
            <a:r>
              <a:rPr lang="en-US"/>
              <a:t>Edit Master text styles</a:t>
            </a:r>
          </a:p>
        </p:txBody>
      </p:sp>
      <p:sp>
        <p:nvSpPr>
          <p:cNvPr id="6" name="Content Placeholder 5"/>
          <p:cNvSpPr>
            <a:spLocks noGrp="1"/>
          </p:cNvSpPr>
          <p:nvPr>
            <p:ph sz="quarter" idx="4"/>
          </p:nvPr>
        </p:nvSpPr>
        <p:spPr>
          <a:xfrm>
            <a:off x="12730164" y="11857355"/>
            <a:ext cx="10690325" cy="17440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03198-4136-6448-9060-B5E4668D6A92}" type="datetimeFigureOut">
              <a:rPr lang="en-US" smtClean="0"/>
              <a:t>10/9/20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19FFBA-00F6-3A49-9AEA-F0279B55FDE4}" type="slidenum">
              <a:rPr lang="en-US" smtClean="0"/>
              <a:t>‹#›</a:t>
            </a:fld>
            <a:endParaRPr lang="en-US"/>
          </a:p>
        </p:txBody>
      </p:sp>
    </p:spTree>
    <p:extLst>
      <p:ext uri="{BB962C8B-B14F-4D97-AF65-F5344CB8AC3E}">
        <p14:creationId xmlns:p14="http://schemas.microsoft.com/office/powerpoint/2010/main" val="270269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B03198-4136-6448-9060-B5E4668D6A92}" type="datetimeFigureOut">
              <a:rPr lang="en-US" smtClean="0"/>
              <a:t>10/9/20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19FFBA-00F6-3A49-9AEA-F0279B55FDE4}" type="slidenum">
              <a:rPr lang="en-US" smtClean="0"/>
              <a:t>‹#›</a:t>
            </a:fld>
            <a:endParaRPr lang="en-US"/>
          </a:p>
        </p:txBody>
      </p:sp>
    </p:spTree>
    <p:extLst>
      <p:ext uri="{BB962C8B-B14F-4D97-AF65-F5344CB8AC3E}">
        <p14:creationId xmlns:p14="http://schemas.microsoft.com/office/powerpoint/2010/main" val="174888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03198-4136-6448-9060-B5E4668D6A92}" type="datetimeFigureOut">
              <a:rPr lang="en-US" smtClean="0"/>
              <a:t>10/9/20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19FFBA-00F6-3A49-9AEA-F0279B55FDE4}" type="slidenum">
              <a:rPr lang="en-US" smtClean="0"/>
              <a:t>‹#›</a:t>
            </a:fld>
            <a:endParaRPr lang="en-US"/>
          </a:p>
        </p:txBody>
      </p:sp>
    </p:spTree>
    <p:extLst>
      <p:ext uri="{BB962C8B-B14F-4D97-AF65-F5344CB8AC3E}">
        <p14:creationId xmlns:p14="http://schemas.microsoft.com/office/powerpoint/2010/main" val="201627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063" y="2164080"/>
            <a:ext cx="8110240" cy="7574280"/>
          </a:xfrm>
        </p:spPr>
        <p:txBody>
          <a:bodyPr anchor="b"/>
          <a:lstStyle>
            <a:lvl1pPr>
              <a:defRPr sz="8800"/>
            </a:lvl1pPr>
          </a:lstStyle>
          <a:p>
            <a:r>
              <a:rPr lang="en-US"/>
              <a:t>Click to edit Master title style</a:t>
            </a:r>
            <a:endParaRPr lang="en-US" dirty="0"/>
          </a:p>
        </p:txBody>
      </p:sp>
      <p:sp>
        <p:nvSpPr>
          <p:cNvPr id="3" name="Content Placeholder 2"/>
          <p:cNvSpPr>
            <a:spLocks noGrp="1"/>
          </p:cNvSpPr>
          <p:nvPr>
            <p:ph idx="1"/>
          </p:nvPr>
        </p:nvSpPr>
        <p:spPr>
          <a:xfrm>
            <a:off x="10690325" y="4673819"/>
            <a:ext cx="12730163" cy="23068492"/>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2063" y="9738360"/>
            <a:ext cx="8110240" cy="18041517"/>
          </a:xfrm>
        </p:spPr>
        <p:txBody>
          <a:bodyPr/>
          <a:lstStyle>
            <a:lvl1pPr marL="0" indent="0">
              <a:buNone/>
              <a:defRPr sz="4400"/>
            </a:lvl1pPr>
            <a:lvl2pPr marL="1257300" indent="0">
              <a:buNone/>
              <a:defRPr sz="3850"/>
            </a:lvl2pPr>
            <a:lvl3pPr marL="2514600" indent="0">
              <a:buNone/>
              <a:defRPr sz="3300"/>
            </a:lvl3pPr>
            <a:lvl4pPr marL="3771900" indent="0">
              <a:buNone/>
              <a:defRPr sz="2750"/>
            </a:lvl4pPr>
            <a:lvl5pPr marL="5029200" indent="0">
              <a:buNone/>
              <a:defRPr sz="2750"/>
            </a:lvl5pPr>
            <a:lvl6pPr marL="6286500" indent="0">
              <a:buNone/>
              <a:defRPr sz="2750"/>
            </a:lvl6pPr>
            <a:lvl7pPr marL="7543800" indent="0">
              <a:buNone/>
              <a:defRPr sz="2750"/>
            </a:lvl7pPr>
            <a:lvl8pPr marL="8801100" indent="0">
              <a:buNone/>
              <a:defRPr sz="2750"/>
            </a:lvl8pPr>
            <a:lvl9pPr marL="10058400" indent="0">
              <a:buNone/>
              <a:defRPr sz="2750"/>
            </a:lvl9pPr>
          </a:lstStyle>
          <a:p>
            <a:pPr lvl="0"/>
            <a:r>
              <a:rPr lang="en-US"/>
              <a:t>Edit Master text styles</a:t>
            </a:r>
          </a:p>
        </p:txBody>
      </p:sp>
      <p:sp>
        <p:nvSpPr>
          <p:cNvPr id="5" name="Date Placeholder 4"/>
          <p:cNvSpPr>
            <a:spLocks noGrp="1"/>
          </p:cNvSpPr>
          <p:nvPr>
            <p:ph type="dt" sz="half" idx="10"/>
          </p:nvPr>
        </p:nvSpPr>
        <p:spPr/>
        <p:txBody>
          <a:bodyPr/>
          <a:lstStyle/>
          <a:p>
            <a:fld id="{B1B03198-4136-6448-9060-B5E4668D6A92}" type="datetimeFigureOut">
              <a:rPr lang="en-US" smtClean="0"/>
              <a:t>10/9/20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9FFBA-00F6-3A49-9AEA-F0279B55FDE4}" type="slidenum">
              <a:rPr lang="en-US" smtClean="0"/>
              <a:t>‹#›</a:t>
            </a:fld>
            <a:endParaRPr lang="en-US"/>
          </a:p>
        </p:txBody>
      </p:sp>
    </p:spTree>
    <p:extLst>
      <p:ext uri="{BB962C8B-B14F-4D97-AF65-F5344CB8AC3E}">
        <p14:creationId xmlns:p14="http://schemas.microsoft.com/office/powerpoint/2010/main" val="370575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063" y="2164080"/>
            <a:ext cx="8110240" cy="7574280"/>
          </a:xfrm>
        </p:spPr>
        <p:txBody>
          <a:bodyPr anchor="b"/>
          <a:lstStyle>
            <a:lvl1pPr>
              <a:defRPr sz="8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690325" y="4673819"/>
            <a:ext cx="12730163" cy="23068492"/>
          </a:xfrm>
        </p:spPr>
        <p:txBody>
          <a:bodyPr anchor="t"/>
          <a:lstStyle>
            <a:lvl1pPr marL="0" indent="0">
              <a:buNone/>
              <a:defRPr sz="8800"/>
            </a:lvl1pPr>
            <a:lvl2pPr marL="1257300" indent="0">
              <a:buNone/>
              <a:defRPr sz="7700"/>
            </a:lvl2pPr>
            <a:lvl3pPr marL="2514600" indent="0">
              <a:buNone/>
              <a:defRPr sz="6600"/>
            </a:lvl3pPr>
            <a:lvl4pPr marL="3771900" indent="0">
              <a:buNone/>
              <a:defRPr sz="5500"/>
            </a:lvl4pPr>
            <a:lvl5pPr marL="5029200" indent="0">
              <a:buNone/>
              <a:defRPr sz="5500"/>
            </a:lvl5pPr>
            <a:lvl6pPr marL="6286500" indent="0">
              <a:buNone/>
              <a:defRPr sz="5500"/>
            </a:lvl6pPr>
            <a:lvl7pPr marL="7543800" indent="0">
              <a:buNone/>
              <a:defRPr sz="5500"/>
            </a:lvl7pPr>
            <a:lvl8pPr marL="8801100" indent="0">
              <a:buNone/>
              <a:defRPr sz="5500"/>
            </a:lvl8pPr>
            <a:lvl9pPr marL="10058400" indent="0">
              <a:buNone/>
              <a:defRPr sz="5500"/>
            </a:lvl9pPr>
          </a:lstStyle>
          <a:p>
            <a:r>
              <a:rPr lang="en-US"/>
              <a:t>Click icon to add picture</a:t>
            </a:r>
          </a:p>
        </p:txBody>
      </p:sp>
      <p:sp>
        <p:nvSpPr>
          <p:cNvPr id="4" name="Text Placeholder 3"/>
          <p:cNvSpPr>
            <a:spLocks noGrp="1"/>
          </p:cNvSpPr>
          <p:nvPr>
            <p:ph type="body" sz="half" idx="2"/>
          </p:nvPr>
        </p:nvSpPr>
        <p:spPr>
          <a:xfrm>
            <a:off x="1732063" y="9738360"/>
            <a:ext cx="8110240" cy="18041517"/>
          </a:xfrm>
        </p:spPr>
        <p:txBody>
          <a:bodyPr/>
          <a:lstStyle>
            <a:lvl1pPr marL="0" indent="0">
              <a:buNone/>
              <a:defRPr sz="4400"/>
            </a:lvl1pPr>
            <a:lvl2pPr marL="1257300" indent="0">
              <a:buNone/>
              <a:defRPr sz="3850"/>
            </a:lvl2pPr>
            <a:lvl3pPr marL="2514600" indent="0">
              <a:buNone/>
              <a:defRPr sz="3300"/>
            </a:lvl3pPr>
            <a:lvl4pPr marL="3771900" indent="0">
              <a:buNone/>
              <a:defRPr sz="2750"/>
            </a:lvl4pPr>
            <a:lvl5pPr marL="5029200" indent="0">
              <a:buNone/>
              <a:defRPr sz="2750"/>
            </a:lvl5pPr>
            <a:lvl6pPr marL="6286500" indent="0">
              <a:buNone/>
              <a:defRPr sz="2750"/>
            </a:lvl6pPr>
            <a:lvl7pPr marL="7543800" indent="0">
              <a:buNone/>
              <a:defRPr sz="2750"/>
            </a:lvl7pPr>
            <a:lvl8pPr marL="8801100" indent="0">
              <a:buNone/>
              <a:defRPr sz="2750"/>
            </a:lvl8pPr>
            <a:lvl9pPr marL="10058400" indent="0">
              <a:buNone/>
              <a:defRPr sz="2750"/>
            </a:lvl9pPr>
          </a:lstStyle>
          <a:p>
            <a:pPr lvl="0"/>
            <a:r>
              <a:rPr lang="en-US"/>
              <a:t>Edit Master text styles</a:t>
            </a:r>
          </a:p>
        </p:txBody>
      </p:sp>
      <p:sp>
        <p:nvSpPr>
          <p:cNvPr id="5" name="Date Placeholder 4"/>
          <p:cNvSpPr>
            <a:spLocks noGrp="1"/>
          </p:cNvSpPr>
          <p:nvPr>
            <p:ph type="dt" sz="half" idx="10"/>
          </p:nvPr>
        </p:nvSpPr>
        <p:spPr/>
        <p:txBody>
          <a:bodyPr/>
          <a:lstStyle/>
          <a:p>
            <a:fld id="{B1B03198-4136-6448-9060-B5E4668D6A92}" type="datetimeFigureOut">
              <a:rPr lang="en-US" smtClean="0"/>
              <a:t>10/9/20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9FFBA-00F6-3A49-9AEA-F0279B55FDE4}" type="slidenum">
              <a:rPr lang="en-US" smtClean="0"/>
              <a:t>‹#›</a:t>
            </a:fld>
            <a:endParaRPr lang="en-US"/>
          </a:p>
        </p:txBody>
      </p:sp>
    </p:spTree>
    <p:extLst>
      <p:ext uri="{BB962C8B-B14F-4D97-AF65-F5344CB8AC3E}">
        <p14:creationId xmlns:p14="http://schemas.microsoft.com/office/powerpoint/2010/main" val="1253778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8788" y="1728265"/>
            <a:ext cx="21688425" cy="627433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28788" y="8641292"/>
            <a:ext cx="21688425" cy="205963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28788" y="30086731"/>
            <a:ext cx="5657850" cy="1728258"/>
          </a:xfrm>
          <a:prstGeom prst="rect">
            <a:avLst/>
          </a:prstGeom>
        </p:spPr>
        <p:txBody>
          <a:bodyPr vert="horz" lIns="91440" tIns="45720" rIns="91440" bIns="45720" rtlCol="0" anchor="ctr"/>
          <a:lstStyle>
            <a:lvl1pPr algn="l">
              <a:defRPr sz="3300">
                <a:solidFill>
                  <a:schemeClr val="tx1">
                    <a:tint val="75000"/>
                  </a:schemeClr>
                </a:solidFill>
              </a:defRPr>
            </a:lvl1pPr>
          </a:lstStyle>
          <a:p>
            <a:fld id="{B1B03198-4136-6448-9060-B5E4668D6A92}" type="datetimeFigureOut">
              <a:rPr lang="en-US" smtClean="0"/>
              <a:t>10/9/20</a:t>
            </a:fld>
            <a:endParaRPr lang="en-US"/>
          </a:p>
        </p:txBody>
      </p:sp>
      <p:sp>
        <p:nvSpPr>
          <p:cNvPr id="5" name="Footer Placeholder 4"/>
          <p:cNvSpPr>
            <a:spLocks noGrp="1"/>
          </p:cNvSpPr>
          <p:nvPr>
            <p:ph type="ftr" sz="quarter" idx="3"/>
          </p:nvPr>
        </p:nvSpPr>
        <p:spPr>
          <a:xfrm>
            <a:off x="8329613" y="30086731"/>
            <a:ext cx="8486775" cy="1728258"/>
          </a:xfrm>
          <a:prstGeom prst="rect">
            <a:avLst/>
          </a:prstGeom>
        </p:spPr>
        <p:txBody>
          <a:bodyPr vert="horz" lIns="91440" tIns="45720" rIns="91440" bIns="45720"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759363" y="30086731"/>
            <a:ext cx="5657850" cy="1728258"/>
          </a:xfrm>
          <a:prstGeom prst="rect">
            <a:avLst/>
          </a:prstGeom>
        </p:spPr>
        <p:txBody>
          <a:bodyPr vert="horz" lIns="91440" tIns="45720" rIns="91440" bIns="45720" rtlCol="0" anchor="ctr"/>
          <a:lstStyle>
            <a:lvl1pPr algn="r">
              <a:defRPr sz="3300">
                <a:solidFill>
                  <a:schemeClr val="tx1">
                    <a:tint val="75000"/>
                  </a:schemeClr>
                </a:solidFill>
              </a:defRPr>
            </a:lvl1pPr>
          </a:lstStyle>
          <a:p>
            <a:fld id="{EE19FFBA-00F6-3A49-9AEA-F0279B55FDE4}" type="slidenum">
              <a:rPr lang="en-US" smtClean="0"/>
              <a:t>‹#›</a:t>
            </a:fld>
            <a:endParaRPr lang="en-US"/>
          </a:p>
        </p:txBody>
      </p:sp>
    </p:spTree>
    <p:extLst>
      <p:ext uri="{BB962C8B-B14F-4D97-AF65-F5344CB8AC3E}">
        <p14:creationId xmlns:p14="http://schemas.microsoft.com/office/powerpoint/2010/main" val="106547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4600" rtl="0" eaLnBrk="1" latinLnBrk="0" hangingPunct="1">
        <a:lnSpc>
          <a:spcPct val="90000"/>
        </a:lnSpc>
        <a:spcBef>
          <a:spcPct val="0"/>
        </a:spcBef>
        <a:buNone/>
        <a:defRPr sz="12100" kern="1200">
          <a:solidFill>
            <a:schemeClr val="tx1"/>
          </a:solidFill>
          <a:latin typeface="+mj-lt"/>
          <a:ea typeface="+mj-ea"/>
          <a:cs typeface="+mj-cs"/>
        </a:defRPr>
      </a:lvl1pPr>
    </p:titleStyle>
    <p:bodyStyle>
      <a:lvl1pPr marL="628650" indent="-628650" algn="l" defTabSz="2514600" rtl="0" eaLnBrk="1" latinLnBrk="0" hangingPunct="1">
        <a:lnSpc>
          <a:spcPct val="90000"/>
        </a:lnSpc>
        <a:spcBef>
          <a:spcPts val="2750"/>
        </a:spcBef>
        <a:buFont typeface="Arial" panose="020B0604020202020204" pitchFamily="34" charset="0"/>
        <a:buChar char="•"/>
        <a:defRPr sz="7700" kern="1200">
          <a:solidFill>
            <a:schemeClr val="tx1"/>
          </a:solidFill>
          <a:latin typeface="+mn-lt"/>
          <a:ea typeface="+mn-ea"/>
          <a:cs typeface="+mn-cs"/>
        </a:defRPr>
      </a:lvl1pPr>
      <a:lvl2pPr marL="1885950" indent="-628650" algn="l" defTabSz="2514600" rtl="0" eaLnBrk="1" latinLnBrk="0" hangingPunct="1">
        <a:lnSpc>
          <a:spcPct val="90000"/>
        </a:lnSpc>
        <a:spcBef>
          <a:spcPts val="1375"/>
        </a:spcBef>
        <a:buFont typeface="Arial" panose="020B0604020202020204" pitchFamily="34" charset="0"/>
        <a:buChar char="•"/>
        <a:defRPr sz="6600" kern="1200">
          <a:solidFill>
            <a:schemeClr val="tx1"/>
          </a:solidFill>
          <a:latin typeface="+mn-lt"/>
          <a:ea typeface="+mn-ea"/>
          <a:cs typeface="+mn-cs"/>
        </a:defRPr>
      </a:lvl2pPr>
      <a:lvl3pPr marL="3143250" indent="-628650" algn="l" defTabSz="2514600" rtl="0" eaLnBrk="1" latinLnBrk="0" hangingPunct="1">
        <a:lnSpc>
          <a:spcPct val="90000"/>
        </a:lnSpc>
        <a:spcBef>
          <a:spcPts val="1375"/>
        </a:spcBef>
        <a:buFont typeface="Arial" panose="020B0604020202020204" pitchFamily="34" charset="0"/>
        <a:buChar char="•"/>
        <a:defRPr sz="5500" kern="1200">
          <a:solidFill>
            <a:schemeClr val="tx1"/>
          </a:solidFill>
          <a:latin typeface="+mn-lt"/>
          <a:ea typeface="+mn-ea"/>
          <a:cs typeface="+mn-cs"/>
        </a:defRPr>
      </a:lvl3pPr>
      <a:lvl4pPr marL="4400550" indent="-628650" algn="l" defTabSz="2514600" rtl="0" eaLnBrk="1" latinLnBrk="0" hangingPunct="1">
        <a:lnSpc>
          <a:spcPct val="90000"/>
        </a:lnSpc>
        <a:spcBef>
          <a:spcPts val="1375"/>
        </a:spcBef>
        <a:buFont typeface="Arial" panose="020B0604020202020204" pitchFamily="34" charset="0"/>
        <a:buChar char="•"/>
        <a:defRPr sz="4950" kern="1200">
          <a:solidFill>
            <a:schemeClr val="tx1"/>
          </a:solidFill>
          <a:latin typeface="+mn-lt"/>
          <a:ea typeface="+mn-ea"/>
          <a:cs typeface="+mn-cs"/>
        </a:defRPr>
      </a:lvl4pPr>
      <a:lvl5pPr marL="5657850" indent="-628650" algn="l" defTabSz="2514600" rtl="0" eaLnBrk="1" latinLnBrk="0" hangingPunct="1">
        <a:lnSpc>
          <a:spcPct val="90000"/>
        </a:lnSpc>
        <a:spcBef>
          <a:spcPts val="1375"/>
        </a:spcBef>
        <a:buFont typeface="Arial" panose="020B0604020202020204" pitchFamily="34" charset="0"/>
        <a:buChar char="•"/>
        <a:defRPr sz="4950" kern="1200">
          <a:solidFill>
            <a:schemeClr val="tx1"/>
          </a:solidFill>
          <a:latin typeface="+mn-lt"/>
          <a:ea typeface="+mn-ea"/>
          <a:cs typeface="+mn-cs"/>
        </a:defRPr>
      </a:lvl5pPr>
      <a:lvl6pPr marL="6915150" indent="-628650" algn="l" defTabSz="2514600" rtl="0" eaLnBrk="1" latinLnBrk="0" hangingPunct="1">
        <a:lnSpc>
          <a:spcPct val="90000"/>
        </a:lnSpc>
        <a:spcBef>
          <a:spcPts val="1375"/>
        </a:spcBef>
        <a:buFont typeface="Arial" panose="020B0604020202020204" pitchFamily="34" charset="0"/>
        <a:buChar char="•"/>
        <a:defRPr sz="4950" kern="1200">
          <a:solidFill>
            <a:schemeClr val="tx1"/>
          </a:solidFill>
          <a:latin typeface="+mn-lt"/>
          <a:ea typeface="+mn-ea"/>
          <a:cs typeface="+mn-cs"/>
        </a:defRPr>
      </a:lvl6pPr>
      <a:lvl7pPr marL="8172450" indent="-628650" algn="l" defTabSz="2514600" rtl="0" eaLnBrk="1" latinLnBrk="0" hangingPunct="1">
        <a:lnSpc>
          <a:spcPct val="90000"/>
        </a:lnSpc>
        <a:spcBef>
          <a:spcPts val="1375"/>
        </a:spcBef>
        <a:buFont typeface="Arial" panose="020B0604020202020204" pitchFamily="34" charset="0"/>
        <a:buChar char="•"/>
        <a:defRPr sz="4950" kern="1200">
          <a:solidFill>
            <a:schemeClr val="tx1"/>
          </a:solidFill>
          <a:latin typeface="+mn-lt"/>
          <a:ea typeface="+mn-ea"/>
          <a:cs typeface="+mn-cs"/>
        </a:defRPr>
      </a:lvl7pPr>
      <a:lvl8pPr marL="9429750" indent="-628650" algn="l" defTabSz="2514600" rtl="0" eaLnBrk="1" latinLnBrk="0" hangingPunct="1">
        <a:lnSpc>
          <a:spcPct val="90000"/>
        </a:lnSpc>
        <a:spcBef>
          <a:spcPts val="1375"/>
        </a:spcBef>
        <a:buFont typeface="Arial" panose="020B0604020202020204" pitchFamily="34" charset="0"/>
        <a:buChar char="•"/>
        <a:defRPr sz="4950" kern="1200">
          <a:solidFill>
            <a:schemeClr val="tx1"/>
          </a:solidFill>
          <a:latin typeface="+mn-lt"/>
          <a:ea typeface="+mn-ea"/>
          <a:cs typeface="+mn-cs"/>
        </a:defRPr>
      </a:lvl8pPr>
      <a:lvl9pPr marL="10687050" indent="-628650" algn="l" defTabSz="2514600" rtl="0" eaLnBrk="1" latinLnBrk="0" hangingPunct="1">
        <a:lnSpc>
          <a:spcPct val="90000"/>
        </a:lnSpc>
        <a:spcBef>
          <a:spcPts val="1375"/>
        </a:spcBef>
        <a:buFont typeface="Arial" panose="020B0604020202020204" pitchFamily="34" charset="0"/>
        <a:buChar char="•"/>
        <a:defRPr sz="4950" kern="1200">
          <a:solidFill>
            <a:schemeClr val="tx1"/>
          </a:solidFill>
          <a:latin typeface="+mn-lt"/>
          <a:ea typeface="+mn-ea"/>
          <a:cs typeface="+mn-cs"/>
        </a:defRPr>
      </a:lvl9pPr>
    </p:bodyStyle>
    <p:otherStyle>
      <a:defPPr>
        <a:defRPr lang="en-US"/>
      </a:defPPr>
      <a:lvl1pPr marL="0" algn="l" defTabSz="2514600" rtl="0" eaLnBrk="1" latinLnBrk="0" hangingPunct="1">
        <a:defRPr sz="4950" kern="1200">
          <a:solidFill>
            <a:schemeClr val="tx1"/>
          </a:solidFill>
          <a:latin typeface="+mn-lt"/>
          <a:ea typeface="+mn-ea"/>
          <a:cs typeface="+mn-cs"/>
        </a:defRPr>
      </a:lvl1pPr>
      <a:lvl2pPr marL="1257300" algn="l" defTabSz="2514600" rtl="0" eaLnBrk="1" latinLnBrk="0" hangingPunct="1">
        <a:defRPr sz="4950" kern="1200">
          <a:solidFill>
            <a:schemeClr val="tx1"/>
          </a:solidFill>
          <a:latin typeface="+mn-lt"/>
          <a:ea typeface="+mn-ea"/>
          <a:cs typeface="+mn-cs"/>
        </a:defRPr>
      </a:lvl2pPr>
      <a:lvl3pPr marL="2514600" algn="l" defTabSz="2514600" rtl="0" eaLnBrk="1" latinLnBrk="0" hangingPunct="1">
        <a:defRPr sz="4950" kern="1200">
          <a:solidFill>
            <a:schemeClr val="tx1"/>
          </a:solidFill>
          <a:latin typeface="+mn-lt"/>
          <a:ea typeface="+mn-ea"/>
          <a:cs typeface="+mn-cs"/>
        </a:defRPr>
      </a:lvl3pPr>
      <a:lvl4pPr marL="3771900" algn="l" defTabSz="2514600" rtl="0" eaLnBrk="1" latinLnBrk="0" hangingPunct="1">
        <a:defRPr sz="4950" kern="1200">
          <a:solidFill>
            <a:schemeClr val="tx1"/>
          </a:solidFill>
          <a:latin typeface="+mn-lt"/>
          <a:ea typeface="+mn-ea"/>
          <a:cs typeface="+mn-cs"/>
        </a:defRPr>
      </a:lvl4pPr>
      <a:lvl5pPr marL="5029200" algn="l" defTabSz="2514600" rtl="0" eaLnBrk="1" latinLnBrk="0" hangingPunct="1">
        <a:defRPr sz="4950" kern="1200">
          <a:solidFill>
            <a:schemeClr val="tx1"/>
          </a:solidFill>
          <a:latin typeface="+mn-lt"/>
          <a:ea typeface="+mn-ea"/>
          <a:cs typeface="+mn-cs"/>
        </a:defRPr>
      </a:lvl5pPr>
      <a:lvl6pPr marL="6286500" algn="l" defTabSz="2514600" rtl="0" eaLnBrk="1" latinLnBrk="0" hangingPunct="1">
        <a:defRPr sz="4950" kern="1200">
          <a:solidFill>
            <a:schemeClr val="tx1"/>
          </a:solidFill>
          <a:latin typeface="+mn-lt"/>
          <a:ea typeface="+mn-ea"/>
          <a:cs typeface="+mn-cs"/>
        </a:defRPr>
      </a:lvl6pPr>
      <a:lvl7pPr marL="7543800" algn="l" defTabSz="2514600" rtl="0" eaLnBrk="1" latinLnBrk="0" hangingPunct="1">
        <a:defRPr sz="4950" kern="1200">
          <a:solidFill>
            <a:schemeClr val="tx1"/>
          </a:solidFill>
          <a:latin typeface="+mn-lt"/>
          <a:ea typeface="+mn-ea"/>
          <a:cs typeface="+mn-cs"/>
        </a:defRPr>
      </a:lvl7pPr>
      <a:lvl8pPr marL="8801100" algn="l" defTabSz="2514600" rtl="0" eaLnBrk="1" latinLnBrk="0" hangingPunct="1">
        <a:defRPr sz="4950" kern="1200">
          <a:solidFill>
            <a:schemeClr val="tx1"/>
          </a:solidFill>
          <a:latin typeface="+mn-lt"/>
          <a:ea typeface="+mn-ea"/>
          <a:cs typeface="+mn-cs"/>
        </a:defRPr>
      </a:lvl8pPr>
      <a:lvl9pPr marL="10058400" algn="l" defTabSz="2514600" rtl="0" eaLnBrk="1" latinLnBrk="0" hangingPunct="1">
        <a:defRPr sz="4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01830-26FD-DE47-84FD-419BCF6488F0}"/>
              </a:ext>
            </a:extLst>
          </p:cNvPr>
          <p:cNvSpPr>
            <a:spLocks noGrp="1"/>
          </p:cNvSpPr>
          <p:nvPr>
            <p:ph type="ctrTitle"/>
          </p:nvPr>
        </p:nvSpPr>
        <p:spPr>
          <a:xfrm>
            <a:off x="1885950" y="871147"/>
            <a:ext cx="21374100" cy="2851768"/>
          </a:xfrm>
        </p:spPr>
        <p:txBody>
          <a:bodyPr>
            <a:noAutofit/>
          </a:bodyPr>
          <a:lstStyle/>
          <a:p>
            <a:r>
              <a:rPr lang="en-US" sz="7200" dirty="0"/>
              <a:t>Considerations on Michelson beam splitters for third generation Gravitational Wave Observatories.</a:t>
            </a:r>
            <a:br>
              <a:rPr lang="en-US" sz="7200" dirty="0"/>
            </a:br>
            <a:r>
              <a:rPr lang="en-US" sz="4800" dirty="0"/>
              <a:t>Riccardo DeSalvo, University of </a:t>
            </a:r>
            <a:r>
              <a:rPr lang="en-US" sz="4800" dirty="0" err="1"/>
              <a:t>Sannio</a:t>
            </a:r>
            <a:r>
              <a:rPr lang="en-US" sz="4800" dirty="0"/>
              <a:t>   -   </a:t>
            </a:r>
            <a:r>
              <a:rPr lang="en-US" sz="4800" dirty="0" err="1"/>
              <a:t>RicLab</a:t>
            </a:r>
            <a:r>
              <a:rPr lang="en-US" sz="4800" dirty="0"/>
              <a:t>  LLC </a:t>
            </a:r>
            <a:endParaRPr lang="en-US" sz="7200" dirty="0"/>
          </a:p>
        </p:txBody>
      </p:sp>
      <p:sp>
        <p:nvSpPr>
          <p:cNvPr id="3" name="Subtitle 2">
            <a:extLst>
              <a:ext uri="{FF2B5EF4-FFF2-40B4-BE49-F238E27FC236}">
                <a16:creationId xmlns:a16="http://schemas.microsoft.com/office/drawing/2014/main" id="{BD176F07-FE75-F642-8CC6-6FF846AE6EDF}"/>
              </a:ext>
            </a:extLst>
          </p:cNvPr>
          <p:cNvSpPr>
            <a:spLocks noGrp="1"/>
          </p:cNvSpPr>
          <p:nvPr>
            <p:ph type="subTitle" idx="1"/>
          </p:nvPr>
        </p:nvSpPr>
        <p:spPr>
          <a:xfrm>
            <a:off x="2186940" y="4378676"/>
            <a:ext cx="21374100" cy="2113222"/>
          </a:xfrm>
        </p:spPr>
        <p:txBody>
          <a:bodyPr>
            <a:normAutofit/>
          </a:bodyPr>
          <a:lstStyle/>
          <a:p>
            <a:r>
              <a:rPr lang="en-US" sz="3200" dirty="0"/>
              <a:t>The large test masses of third generation Gravitational Wave detectors and the possible 60</a:t>
            </a:r>
            <a:r>
              <a:rPr lang="en-US" sz="3200" baseline="30000" dirty="0"/>
              <a:t>o</a:t>
            </a:r>
            <a:r>
              <a:rPr lang="en-US" sz="3200" dirty="0"/>
              <a:t> angle of the                  	 proposed ET triangular configuration impose difficult requirements on the size and quality of the beam splitter.   	          A method is presented here to allow use of beam splitters of arbitrary size, at the optimal 90</a:t>
            </a:r>
            <a:r>
              <a:rPr lang="en-US" sz="3200" baseline="30000" dirty="0"/>
              <a:t>o</a:t>
            </a:r>
            <a:r>
              <a:rPr lang="en-US" sz="3200" dirty="0"/>
              <a:t> recombination angle, 	     while also offering a way to dynamically correct the mode matching of the two interfering light spots.</a:t>
            </a:r>
          </a:p>
        </p:txBody>
      </p:sp>
      <p:pic>
        <p:nvPicPr>
          <p:cNvPr id="5" name="Picture 4">
            <a:extLst>
              <a:ext uri="{FF2B5EF4-FFF2-40B4-BE49-F238E27FC236}">
                <a16:creationId xmlns:a16="http://schemas.microsoft.com/office/drawing/2014/main" id="{29CB382C-6E65-E84E-A6C9-5F99F05E6161}"/>
              </a:ext>
            </a:extLst>
          </p:cNvPr>
          <p:cNvPicPr>
            <a:picLocks noChangeAspect="1"/>
          </p:cNvPicPr>
          <p:nvPr/>
        </p:nvPicPr>
        <p:blipFill rotWithShape="1">
          <a:blip r:embed="rId3">
            <a:extLst>
              <a:ext uri="{28A0092B-C50C-407E-A947-70E740481C1C}">
                <a14:useLocalDpi xmlns:a14="http://schemas.microsoft.com/office/drawing/2010/main"/>
              </a:ext>
            </a:extLst>
          </a:blip>
          <a:srcRect t="30661" b="41825"/>
          <a:stretch/>
        </p:blipFill>
        <p:spPr bwMode="auto">
          <a:xfrm>
            <a:off x="1885950" y="6560726"/>
            <a:ext cx="10433041" cy="4062594"/>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FA6935B8-E1DE-2149-99C5-B9D1B55B65CC}"/>
              </a:ext>
            </a:extLst>
          </p:cNvPr>
          <p:cNvPicPr>
            <a:picLocks noChangeAspect="1"/>
          </p:cNvPicPr>
          <p:nvPr/>
        </p:nvPicPr>
        <p:blipFill rotWithShape="1">
          <a:blip r:embed="rId4">
            <a:extLst>
              <a:ext uri="{28A0092B-C50C-407E-A947-70E740481C1C}">
                <a14:useLocalDpi xmlns:a14="http://schemas.microsoft.com/office/drawing/2010/main"/>
              </a:ext>
            </a:extLst>
          </a:blip>
          <a:srcRect t="17766" b="66358"/>
          <a:stretch/>
        </p:blipFill>
        <p:spPr bwMode="auto">
          <a:xfrm>
            <a:off x="14382796" y="6476248"/>
            <a:ext cx="5485130" cy="112649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23756267-CF73-FB4F-A7BD-C9A807AB35D1}"/>
              </a:ext>
            </a:extLst>
          </p:cNvPr>
          <p:cNvPicPr>
            <a:picLocks noChangeAspect="1"/>
          </p:cNvPicPr>
          <p:nvPr/>
        </p:nvPicPr>
        <p:blipFill rotWithShape="1">
          <a:blip r:embed="rId5">
            <a:extLst>
              <a:ext uri="{28A0092B-C50C-407E-A947-70E740481C1C}">
                <a14:useLocalDpi xmlns:a14="http://schemas.microsoft.com/office/drawing/2010/main"/>
              </a:ext>
            </a:extLst>
          </a:blip>
          <a:srcRect t="11146" b="26821"/>
          <a:stretch/>
        </p:blipFill>
        <p:spPr bwMode="auto">
          <a:xfrm>
            <a:off x="14100048" y="9250847"/>
            <a:ext cx="8916545" cy="7158144"/>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D08C51F4-8EFE-B647-B43F-9A8E12845FFF}"/>
              </a:ext>
            </a:extLst>
          </p:cNvPr>
          <p:cNvPicPr>
            <a:picLocks noChangeAspect="1"/>
          </p:cNvPicPr>
          <p:nvPr/>
        </p:nvPicPr>
        <p:blipFill rotWithShape="1">
          <a:blip r:embed="rId6"/>
          <a:srcRect l="14912" t="12136" r="13421" b="31258"/>
          <a:stretch/>
        </p:blipFill>
        <p:spPr bwMode="auto">
          <a:xfrm>
            <a:off x="1885950" y="20316362"/>
            <a:ext cx="4590951" cy="4692821"/>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10331E2-0B8C-8B43-93EE-8823ECF1C2C2}"/>
              </a:ext>
            </a:extLst>
          </p:cNvPr>
          <p:cNvPicPr>
            <a:picLocks noChangeAspect="1"/>
          </p:cNvPicPr>
          <p:nvPr/>
        </p:nvPicPr>
        <p:blipFill rotWithShape="1">
          <a:blip r:embed="rId7"/>
          <a:srcRect l="12502" t="11567" r="3990" b="23919"/>
          <a:stretch/>
        </p:blipFill>
        <p:spPr bwMode="auto">
          <a:xfrm>
            <a:off x="7879047" y="20038119"/>
            <a:ext cx="4693953" cy="4692821"/>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DE5A994-5456-F24C-9EEE-C068D485E8A1}"/>
              </a:ext>
            </a:extLst>
          </p:cNvPr>
          <p:cNvPicPr>
            <a:picLocks noChangeAspect="1"/>
          </p:cNvPicPr>
          <p:nvPr/>
        </p:nvPicPr>
        <p:blipFill rotWithShape="1">
          <a:blip r:embed="rId8">
            <a:extLst>
              <a:ext uri="{28A0092B-C50C-407E-A947-70E740481C1C}">
                <a14:useLocalDpi xmlns:a14="http://schemas.microsoft.com/office/drawing/2010/main"/>
              </a:ext>
            </a:extLst>
          </a:blip>
          <a:srcRect t="5659" b="69068"/>
          <a:stretch/>
        </p:blipFill>
        <p:spPr bwMode="auto">
          <a:xfrm>
            <a:off x="15265609" y="25879058"/>
            <a:ext cx="7604439" cy="2486693"/>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4740B58C-C6BC-2740-8AE5-56C4C16A8A9F}"/>
              </a:ext>
            </a:extLst>
          </p:cNvPr>
          <p:cNvSpPr/>
          <p:nvPr/>
        </p:nvSpPr>
        <p:spPr>
          <a:xfrm>
            <a:off x="2584434" y="10331387"/>
            <a:ext cx="9265968" cy="3370153"/>
          </a:xfrm>
          <a:prstGeom prst="rect">
            <a:avLst/>
          </a:prstGeom>
        </p:spPr>
        <p:txBody>
          <a:bodyPr wrap="square">
            <a:spAutoFit/>
          </a:bodyPr>
          <a:lstStyle/>
          <a:p>
            <a:pPr indent="228600" algn="ctr">
              <a:spcAft>
                <a:spcPts val="1000"/>
              </a:spcAft>
            </a:pPr>
            <a:r>
              <a:rPr lang="en-US" sz="28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1) The problem</a:t>
            </a:r>
          </a:p>
          <a:p>
            <a:pPr indent="228600">
              <a:spcAft>
                <a:spcPts val="1000"/>
              </a:spcAft>
            </a:pP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Beam splitter size comparison between the 60</a:t>
            </a:r>
            <a:r>
              <a:rPr lang="en-US" sz="2000" b="1" baseline="30000"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o</a:t>
            </a: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 and the 90</a:t>
            </a:r>
            <a:r>
              <a:rPr lang="en-US" sz="2000" b="1" baseline="30000"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o</a:t>
            </a: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 configuration. </a:t>
            </a:r>
          </a:p>
          <a:p>
            <a:pPr indent="228600">
              <a:spcAft>
                <a:spcPts val="1000"/>
              </a:spcAft>
            </a:pP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An arbitrary 203 mm beam diameter is chosen to illustrate the beam splitter size problem in the two configurations (actual beams would be much larger).  A thickness vs. diameter ratio of 0.21 is chosen for minimal mechanical rigidity. </a:t>
            </a:r>
          </a:p>
          <a:p>
            <a:pPr indent="228600">
              <a:spcAft>
                <a:spcPts val="1000"/>
              </a:spcAft>
            </a:pP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Without beam clipping irises  or focusing, the beam splitter would have to be wider than the test mass mirrors. In the case of the 60</a:t>
            </a:r>
            <a:r>
              <a:rPr lang="en-US" sz="2000" b="1" baseline="30000"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o </a:t>
            </a: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they would be twice larger and 8 times heavier than in the 90</a:t>
            </a:r>
            <a:r>
              <a:rPr lang="en-US" sz="2000" b="1" baseline="30000"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o</a:t>
            </a: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 configuration.</a:t>
            </a:r>
          </a:p>
        </p:txBody>
      </p:sp>
      <p:sp>
        <p:nvSpPr>
          <p:cNvPr id="13" name="Rectangle 12">
            <a:extLst>
              <a:ext uri="{FF2B5EF4-FFF2-40B4-BE49-F238E27FC236}">
                <a16:creationId xmlns:a16="http://schemas.microsoft.com/office/drawing/2014/main" id="{DC970C1C-E068-FD48-A832-3264CFA2B25D}"/>
              </a:ext>
            </a:extLst>
          </p:cNvPr>
          <p:cNvSpPr/>
          <p:nvPr/>
        </p:nvSpPr>
        <p:spPr>
          <a:xfrm>
            <a:off x="12701301" y="7361878"/>
            <a:ext cx="11695399" cy="1703030"/>
          </a:xfrm>
          <a:prstGeom prst="rect">
            <a:avLst/>
          </a:prstGeom>
        </p:spPr>
        <p:txBody>
          <a:bodyPr wrap="square">
            <a:spAutoFit/>
          </a:bodyPr>
          <a:lstStyle/>
          <a:p>
            <a:pPr indent="228600" algn="ctr">
              <a:spcAft>
                <a:spcPts val="1000"/>
              </a:spcAft>
            </a:pPr>
            <a:r>
              <a:rPr lang="en-US" sz="28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2) The original proposed  ET solution</a:t>
            </a:r>
          </a:p>
          <a:p>
            <a:pPr indent="228600">
              <a:spcAft>
                <a:spcPts val="1000"/>
              </a:spcAft>
            </a:pP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Original ET proposal: lensed ITMs would be used to reduce the beam sizes on the beam splitter. </a:t>
            </a:r>
          </a:p>
          <a:p>
            <a:pPr indent="228600">
              <a:spcAft>
                <a:spcPts val="1000"/>
              </a:spcAft>
            </a:pP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This configuration is has insufficient control degrees of freedom and is very un-wielding for size, position and shape mode matching on the beam splitter.</a:t>
            </a:r>
          </a:p>
        </p:txBody>
      </p:sp>
      <p:sp>
        <p:nvSpPr>
          <p:cNvPr id="14" name="Rectangle 13">
            <a:extLst>
              <a:ext uri="{FF2B5EF4-FFF2-40B4-BE49-F238E27FC236}">
                <a16:creationId xmlns:a16="http://schemas.microsoft.com/office/drawing/2014/main" id="{2048F770-349B-7449-A8E6-6993B3422C6C}"/>
              </a:ext>
            </a:extLst>
          </p:cNvPr>
          <p:cNvSpPr/>
          <p:nvPr/>
        </p:nvSpPr>
        <p:spPr>
          <a:xfrm>
            <a:off x="13616584" y="15896530"/>
            <a:ext cx="10502038" cy="3241913"/>
          </a:xfrm>
          <a:prstGeom prst="rect">
            <a:avLst/>
          </a:prstGeom>
        </p:spPr>
        <p:txBody>
          <a:bodyPr wrap="square">
            <a:spAutoFit/>
          </a:bodyPr>
          <a:lstStyle/>
          <a:p>
            <a:pPr indent="228600" algn="ctr">
              <a:spcAft>
                <a:spcPts val="1000"/>
              </a:spcAft>
            </a:pPr>
            <a:r>
              <a:rPr lang="en-US" sz="28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3) The proposed solution</a:t>
            </a:r>
          </a:p>
          <a:p>
            <a:pPr indent="228600">
              <a:spcAft>
                <a:spcPts val="1000"/>
              </a:spcAft>
            </a:pP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Install beam-reducing telescopes from outside to inside the Michelson.</a:t>
            </a:r>
          </a:p>
          <a:p>
            <a:pPr indent="228600">
              <a:spcAft>
                <a:spcPts val="1000"/>
              </a:spcAft>
            </a:pP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The beams from the Fabry Perot cavities encounter a primary parabolic beam tilted at 3.75</a:t>
            </a:r>
            <a:r>
              <a:rPr lang="en-US" sz="2000" b="1" baseline="30000"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o</a:t>
            </a: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 from the beam line. The reflected beam emerges at 7.5</a:t>
            </a:r>
            <a:r>
              <a:rPr lang="en-US" sz="2000" b="1" baseline="30000"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o</a:t>
            </a: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 and is focused at a distance sufficient to separate the focused beam from the large diameter stored beam. After the focusing, a secondary mirror tilted by an additional 3.75</a:t>
            </a:r>
            <a:r>
              <a:rPr lang="en-US" sz="2000" b="1" baseline="30000"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o</a:t>
            </a: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 produces a collimated beam propagating at a combined 15</a:t>
            </a:r>
            <a:r>
              <a:rPr lang="en-US" sz="2000" b="1" baseline="30000"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o</a:t>
            </a: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 from the Fabry-Perot beam line that crosses the beam line.  After a distance determined by the separation of the two main tunnels at the point of extraction, the two beams recombine on a standard 90</a:t>
            </a:r>
            <a:r>
              <a:rPr lang="en-US" sz="2000" b="1" baseline="30000"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o</a:t>
            </a: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 , reduced-size beam splitter.  </a:t>
            </a:r>
          </a:p>
        </p:txBody>
      </p:sp>
      <p:sp>
        <p:nvSpPr>
          <p:cNvPr id="15" name="Rectangle 14">
            <a:extLst>
              <a:ext uri="{FF2B5EF4-FFF2-40B4-BE49-F238E27FC236}">
                <a16:creationId xmlns:a16="http://schemas.microsoft.com/office/drawing/2014/main" id="{2395C8A5-E88F-BF49-9F50-35CCE28F2342}"/>
              </a:ext>
            </a:extLst>
          </p:cNvPr>
          <p:cNvSpPr/>
          <p:nvPr/>
        </p:nvSpPr>
        <p:spPr>
          <a:xfrm>
            <a:off x="815970" y="24783240"/>
            <a:ext cx="12573000" cy="3677930"/>
          </a:xfrm>
          <a:prstGeom prst="rect">
            <a:avLst/>
          </a:prstGeom>
        </p:spPr>
        <p:txBody>
          <a:bodyPr>
            <a:spAutoFit/>
          </a:bodyPr>
          <a:lstStyle/>
          <a:p>
            <a:pPr algn="ctr">
              <a:spcAft>
                <a:spcPts val="1000"/>
              </a:spcAft>
            </a:pPr>
            <a:r>
              <a:rPr lang="en-US" sz="28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4) Multiple interferometer configuration advantages</a:t>
            </a:r>
          </a:p>
          <a:p>
            <a:pPr marL="342900" indent="-342900">
              <a:spcAft>
                <a:spcPts val="1000"/>
              </a:spcAft>
              <a:buAutoNum type="alphaUcParenR"/>
            </a:pP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The beams from different interferometer can be extracted from the main tunnels at arbitrary locations. The beam splitters and input-output optics of different interferometer can be separated in physically different locations.  Small cross section  transfer tunnels and small cross-shaped halls,  which are much more stable and cheaper than a large experimental hall containing multiple detectors, can be used. </a:t>
            </a:r>
          </a:p>
          <a:p>
            <a:pPr marL="342900" indent="-342900">
              <a:spcAft>
                <a:spcPts val="1000"/>
              </a:spcAft>
              <a:buAutoNum type="alphaUcParenR"/>
            </a:pP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The use of two-level tunnels connected by wells (like in KAGRA) for the test mass seismic attenuators eliminate the need of widening the main tunnel into large caverns to host the test masses.</a:t>
            </a:r>
          </a:p>
          <a:p>
            <a:pPr marL="342900" indent="-342900">
              <a:spcAft>
                <a:spcPts val="1000"/>
              </a:spcAft>
              <a:buAutoNum type="alphaUcParenR"/>
            </a:pP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With the addition of a small relay mirror similar to the ones used in the second Hanford interferometer, the technique can be used to separate the beam splitters of multiple interferometers even in the 90</a:t>
            </a:r>
            <a:r>
              <a:rPr lang="en-US" sz="2000" b="1" baseline="30000"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o</a:t>
            </a: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 configuration.</a:t>
            </a:r>
          </a:p>
        </p:txBody>
      </p:sp>
      <p:sp>
        <p:nvSpPr>
          <p:cNvPr id="16" name="Rectangle 15">
            <a:extLst>
              <a:ext uri="{FF2B5EF4-FFF2-40B4-BE49-F238E27FC236}">
                <a16:creationId xmlns:a16="http://schemas.microsoft.com/office/drawing/2014/main" id="{0ED98917-C2C6-5C4D-BA82-66B5560B9661}"/>
              </a:ext>
            </a:extLst>
          </p:cNvPr>
          <p:cNvSpPr/>
          <p:nvPr/>
        </p:nvSpPr>
        <p:spPr>
          <a:xfrm>
            <a:off x="14382796" y="28461170"/>
            <a:ext cx="8844525" cy="1574790"/>
          </a:xfrm>
          <a:prstGeom prst="rect">
            <a:avLst/>
          </a:prstGeom>
        </p:spPr>
        <p:txBody>
          <a:bodyPr wrap="square">
            <a:spAutoFit/>
          </a:bodyPr>
          <a:lstStyle/>
          <a:p>
            <a:pPr indent="228600" algn="ctr">
              <a:spcAft>
                <a:spcPts val="1000"/>
              </a:spcAft>
            </a:pPr>
            <a:r>
              <a:rPr lang="en-US" sz="28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6) Extraction of ghost beams</a:t>
            </a:r>
          </a:p>
          <a:p>
            <a:pPr indent="228600">
              <a:spcAft>
                <a:spcPts val="1000"/>
              </a:spcAft>
            </a:pP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The extraction of ghost beam for diagnostics and controls is easy. The wedge angle of the input test mass and length of the beam expanding telescope can be adjusted to optimize the ghost beam separation.</a:t>
            </a:r>
          </a:p>
        </p:txBody>
      </p:sp>
      <p:sp>
        <p:nvSpPr>
          <p:cNvPr id="17" name="Rectangle 16">
            <a:extLst>
              <a:ext uri="{FF2B5EF4-FFF2-40B4-BE49-F238E27FC236}">
                <a16:creationId xmlns:a16="http://schemas.microsoft.com/office/drawing/2014/main" id="{C2E9FEFD-E749-414F-87D5-1EBA154B1388}"/>
              </a:ext>
            </a:extLst>
          </p:cNvPr>
          <p:cNvSpPr/>
          <p:nvPr/>
        </p:nvSpPr>
        <p:spPr>
          <a:xfrm>
            <a:off x="1177300" y="13873966"/>
            <a:ext cx="10756262" cy="6186309"/>
          </a:xfrm>
          <a:prstGeom prst="rect">
            <a:avLst/>
          </a:prstGeom>
        </p:spPr>
        <p:txBody>
          <a:bodyPr wrap="square">
            <a:spAutoFit/>
          </a:bodyPr>
          <a:lstStyle/>
          <a:p>
            <a:pPr marR="0" lvl="0" algn="ctr">
              <a:spcBef>
                <a:spcPts val="0"/>
              </a:spcBef>
              <a:spcAft>
                <a:spcPts val="0"/>
              </a:spcAft>
            </a:pPr>
            <a:r>
              <a:rPr lang="en-US" sz="2800" dirty="0">
                <a:latin typeface="Cambria" panose="02040503050406030204" pitchFamily="18" charset="0"/>
                <a:ea typeface="MS Mincho" panose="02020609040205080304" pitchFamily="49" charset="-128"/>
                <a:cs typeface="Times New Roman" panose="02020603050405020304" pitchFamily="18" charset="0"/>
              </a:rPr>
              <a:t>Advantages</a:t>
            </a:r>
          </a:p>
          <a:p>
            <a:pPr marL="285750" marR="0" lvl="0" indent="-285750">
              <a:spcBef>
                <a:spcPts val="0"/>
              </a:spcBef>
              <a:spcAft>
                <a:spcPts val="0"/>
              </a:spcAft>
              <a:buFont typeface="Arial" panose="020B0604020202020204" pitchFamily="34" charset="0"/>
              <a:buChar char="•"/>
            </a:pPr>
            <a:r>
              <a:rPr lang="en-US" sz="2000" dirty="0">
                <a:latin typeface="Cambria" panose="02040503050406030204" pitchFamily="18" charset="0"/>
                <a:ea typeface="MS Mincho" panose="02020609040205080304" pitchFamily="49" charset="-128"/>
                <a:cs typeface="Times New Roman" panose="02020603050405020304" pitchFamily="18" charset="0"/>
              </a:rPr>
              <a:t>A beam splitter of almost arbitrarily small size can be used accepting the entire beam profile from the Fabry-</a:t>
            </a:r>
            <a:r>
              <a:rPr lang="en-US" sz="2000" dirty="0" err="1">
                <a:latin typeface="Cambria" panose="02040503050406030204" pitchFamily="18" charset="0"/>
                <a:ea typeface="MS Mincho" panose="02020609040205080304" pitchFamily="49" charset="-128"/>
                <a:cs typeface="Times New Roman" panose="02020603050405020304" pitchFamily="18" charset="0"/>
              </a:rPr>
              <a:t>Perots</a:t>
            </a:r>
            <a:r>
              <a:rPr lang="en-US" sz="2000" dirty="0">
                <a:latin typeface="Cambria" panose="02040503050406030204" pitchFamily="18" charset="0"/>
                <a:ea typeface="MS Mincho" panose="02020609040205080304" pitchFamily="49" charset="-128"/>
                <a:cs typeface="Times New Roman" panose="02020603050405020304" pitchFamily="18" charset="0"/>
              </a:rPr>
              <a:t> without beam tail clipping and the ITM with a flat back surface would be simpler to manufacture.</a:t>
            </a:r>
          </a:p>
          <a:p>
            <a:pPr marL="285750" marR="0" lvl="0" indent="-285750">
              <a:spcBef>
                <a:spcPts val="0"/>
              </a:spcBef>
              <a:spcAft>
                <a:spcPts val="0"/>
              </a:spcAft>
              <a:buFont typeface="Arial" panose="020B0604020202020204" pitchFamily="34" charset="0"/>
              <a:buChar char="•"/>
            </a:pPr>
            <a:r>
              <a:rPr lang="en-US" sz="2000" dirty="0">
                <a:latin typeface="Cambria" panose="02040503050406030204" pitchFamily="18" charset="0"/>
                <a:ea typeface="MS Mincho" panose="02020609040205080304" pitchFamily="49" charset="-128"/>
                <a:cs typeface="Times New Roman" panose="02020603050405020304" pitchFamily="18" charset="0"/>
              </a:rPr>
              <a:t>The focal lengths of the telescope mirrors can be adjusted to reduce the beam size within a smaller distance than the lensed ITM.</a:t>
            </a:r>
          </a:p>
          <a:p>
            <a:pPr marL="285750" lvl="0" indent="-285750">
              <a:buFont typeface="Arial" panose="020B0604020202020204" pitchFamily="34" charset="0"/>
              <a:buChar char="•"/>
            </a:pPr>
            <a:r>
              <a:rPr lang="en-US" sz="2000" dirty="0">
                <a:latin typeface="Cambria" panose="02040503050406030204" pitchFamily="18" charset="0"/>
                <a:ea typeface="MS Mincho" panose="02020609040205080304" pitchFamily="49" charset="-128"/>
                <a:cs typeface="Times New Roman" panose="02020603050405020304" pitchFamily="18" charset="0"/>
              </a:rPr>
              <a:t>Independent angular control of the two mirrors in each telescope allows for best light spot mode matching on the beam splitter, independent from the two Fabry-Perot alignments.</a:t>
            </a:r>
            <a:r>
              <a:rPr lang="en-US" sz="2000" dirty="0">
                <a:latin typeface="Cambria" panose="02040503050406030204" pitchFamily="18" charset="0"/>
              </a:rPr>
              <a:t> </a:t>
            </a:r>
          </a:p>
          <a:p>
            <a:pPr marL="285750" lvl="0" indent="-285750">
              <a:buFont typeface="Arial" panose="020B0604020202020204" pitchFamily="34" charset="0"/>
              <a:buChar char="•"/>
            </a:pPr>
            <a:r>
              <a:rPr lang="en-US" sz="2000" dirty="0">
                <a:latin typeface="Cambria" panose="02040503050406030204" pitchFamily="18" charset="0"/>
              </a:rPr>
              <a:t>Thermal compensation techniques on the beam expanding telescope mirrors allow dynamical and precise matching of the size and shape of the beam spots on the beam splitter </a:t>
            </a:r>
          </a:p>
          <a:p>
            <a:pPr marL="742950" lvl="1" indent="-285750">
              <a:buFont typeface="Arial" panose="020B0604020202020204" pitchFamily="34" charset="0"/>
              <a:buChar char="•"/>
            </a:pPr>
            <a:r>
              <a:rPr lang="en-US" dirty="0">
                <a:latin typeface="Cambria" panose="02040503050406030204" pitchFamily="18" charset="0"/>
              </a:rPr>
              <a:t>Correcting for power-dependent thermal lensing in the ITM. </a:t>
            </a:r>
          </a:p>
          <a:p>
            <a:pPr marL="742950" lvl="1" indent="-285750">
              <a:buFont typeface="Arial" panose="020B0604020202020204" pitchFamily="34" charset="0"/>
              <a:buChar char="•"/>
            </a:pPr>
            <a:r>
              <a:rPr lang="en-US" dirty="0">
                <a:latin typeface="Cambria" panose="02040503050406030204" pitchFamily="18" charset="0"/>
              </a:rPr>
              <a:t>The ITM compensation plates may become unnecessary. </a:t>
            </a:r>
          </a:p>
          <a:p>
            <a:pPr marL="285750" lvl="0" indent="-285750">
              <a:buFont typeface="Arial" panose="020B0604020202020204" pitchFamily="34" charset="0"/>
              <a:buChar char="•"/>
            </a:pPr>
            <a:r>
              <a:rPr lang="en-US" sz="2000" dirty="0">
                <a:latin typeface="Cambria" panose="02040503050406030204" pitchFamily="18" charset="0"/>
              </a:rPr>
              <a:t>The beams from the multiple detectors can be sequentially extracted from the tunnel with beam splitters located in well separated places, as illustrated in figure 4.</a:t>
            </a:r>
          </a:p>
          <a:p>
            <a:pPr marL="285750" lvl="0" indent="-285750">
              <a:buFont typeface="Arial" panose="020B0604020202020204" pitchFamily="34" charset="0"/>
              <a:buChar char="•"/>
            </a:pPr>
            <a:r>
              <a:rPr lang="en-US" sz="2000" dirty="0">
                <a:latin typeface="Cambria" panose="02040503050406030204" pitchFamily="18" charset="0"/>
              </a:rPr>
              <a:t>The the ghost images of the two ITM can be extracted easily for diagnostic and control use, as illustrated in figure 6.  </a:t>
            </a:r>
          </a:p>
          <a:p>
            <a:pPr marL="742950" lvl="1" indent="-285750">
              <a:buFont typeface="Arial" panose="020B0604020202020204" pitchFamily="34" charset="0"/>
              <a:buChar char="•"/>
            </a:pPr>
            <a:r>
              <a:rPr lang="en-US" dirty="0">
                <a:latin typeface="Cambria" panose="02040503050406030204" pitchFamily="18" charset="0"/>
              </a:rPr>
              <a:t>The ghost images provide a direct imaging feedback signal for the mode matching of the two beams.</a:t>
            </a:r>
          </a:p>
          <a:p>
            <a:pPr marL="742950" lvl="1" indent="-285750">
              <a:buFont typeface="Arial" panose="020B0604020202020204" pitchFamily="34" charset="0"/>
              <a:buChar char="•"/>
            </a:pPr>
            <a:r>
              <a:rPr lang="en-US" dirty="0">
                <a:latin typeface="Cambria" panose="02040503050406030204" pitchFamily="18" charset="0"/>
              </a:rPr>
              <a:t>The length of the telescopes can be adjusted to extract the ghost images while using smaller ITM wedge angles.</a:t>
            </a:r>
          </a:p>
          <a:p>
            <a:pPr marL="342900" marR="0" lvl="0" indent="-342900">
              <a:spcBef>
                <a:spcPts val="0"/>
              </a:spcBef>
              <a:spcAft>
                <a:spcPts val="0"/>
              </a:spcAft>
              <a:buFont typeface="Symbol" pitchFamily="2" charset="2"/>
              <a:buChar char=""/>
            </a:pPr>
            <a:endParaRPr lang="en-US"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18" name="Picture 17" descr="Macintosh HD:Users:ric:Desktop:paper KAGRA SAS:vac access-B.png">
            <a:extLst>
              <a:ext uri="{FF2B5EF4-FFF2-40B4-BE49-F238E27FC236}">
                <a16:creationId xmlns:a16="http://schemas.microsoft.com/office/drawing/2014/main" id="{121A9867-B17A-0F46-9E3B-8E72CDAA83C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626493" y="19336858"/>
            <a:ext cx="2845080" cy="4142482"/>
          </a:xfrm>
          <a:prstGeom prst="rect">
            <a:avLst/>
          </a:prstGeom>
          <a:noFill/>
          <a:ln>
            <a:noFill/>
          </a:ln>
        </p:spPr>
      </p:pic>
      <p:pic>
        <p:nvPicPr>
          <p:cNvPr id="19" name="Picture 18" descr="Macintosh HD:Users:ric:Desktop:Screen shot 2013-04-17 at 12.02.50 PM.png">
            <a:extLst>
              <a:ext uri="{FF2B5EF4-FFF2-40B4-BE49-F238E27FC236}">
                <a16:creationId xmlns:a16="http://schemas.microsoft.com/office/drawing/2014/main" id="{B4ACFDCD-25F1-C443-8C47-1A538ED41A2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002525" y="19328104"/>
            <a:ext cx="2512060" cy="3941023"/>
          </a:xfrm>
          <a:prstGeom prst="rect">
            <a:avLst/>
          </a:prstGeom>
          <a:noFill/>
          <a:ln>
            <a:noFill/>
          </a:ln>
        </p:spPr>
      </p:pic>
      <p:sp>
        <p:nvSpPr>
          <p:cNvPr id="20" name="Rectangle 19">
            <a:extLst>
              <a:ext uri="{FF2B5EF4-FFF2-40B4-BE49-F238E27FC236}">
                <a16:creationId xmlns:a16="http://schemas.microsoft.com/office/drawing/2014/main" id="{78A8C534-8505-8F4A-A9E7-982D3368FDD4}"/>
              </a:ext>
            </a:extLst>
          </p:cNvPr>
          <p:cNvSpPr/>
          <p:nvPr/>
        </p:nvSpPr>
        <p:spPr>
          <a:xfrm>
            <a:off x="13674806" y="23391287"/>
            <a:ext cx="10786044" cy="2190343"/>
          </a:xfrm>
          <a:prstGeom prst="rect">
            <a:avLst/>
          </a:prstGeom>
        </p:spPr>
        <p:txBody>
          <a:bodyPr wrap="square">
            <a:spAutoFit/>
          </a:bodyPr>
          <a:lstStyle/>
          <a:p>
            <a:pPr indent="228600" algn="ctr">
              <a:spcAft>
                <a:spcPts val="1000"/>
              </a:spcAft>
            </a:pPr>
            <a:r>
              <a:rPr lang="en-US" sz="28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5) Small and nimble seismic isolation</a:t>
            </a:r>
          </a:p>
          <a:p>
            <a:pPr indent="228600">
              <a:spcAft>
                <a:spcPts val="1000"/>
              </a:spcAft>
            </a:pPr>
            <a:r>
              <a:rPr lang="en-US" sz="2000" b="1" dirty="0">
                <a:solidFill>
                  <a:srgbClr val="4F81BD"/>
                </a:solidFill>
                <a:latin typeface="Cambria" panose="02040503050406030204" pitchFamily="18" charset="0"/>
                <a:ea typeface="MS Mincho" panose="02020609040205080304" pitchFamily="49" charset="-128"/>
                <a:cs typeface="Times New Roman" panose="02020603050405020304" pitchFamily="18" charset="0"/>
              </a:rPr>
              <a:t>The seismic attenuation requirements for optics outside the Fabry-Perot are less stringent than for the test masses.  Small and easily relocatable seismic attenuators similar to those used for the KAGRA beam splitter are sufficient and can provide  the full controls for position mode matching on the beam splitter.  Easy optical access to the back of the mirrors allow thermal compensation for ITM thermal lensing and size mode matching.</a:t>
            </a:r>
            <a:endParaRPr lang="en-US" sz="2000" dirty="0"/>
          </a:p>
        </p:txBody>
      </p:sp>
      <p:pic>
        <p:nvPicPr>
          <p:cNvPr id="21" name="Picture 20" descr="Macintosh HD:Users:ric:Desktop:double tunnel 1.png">
            <a:extLst>
              <a:ext uri="{FF2B5EF4-FFF2-40B4-BE49-F238E27FC236}">
                <a16:creationId xmlns:a16="http://schemas.microsoft.com/office/drawing/2014/main" id="{C272497C-BF42-264E-8611-E79B0A33F3F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52742" y="22181987"/>
            <a:ext cx="2914259" cy="2020873"/>
          </a:xfrm>
          <a:prstGeom prst="rect">
            <a:avLst/>
          </a:prstGeom>
          <a:noFill/>
          <a:ln>
            <a:noFill/>
          </a:ln>
        </p:spPr>
      </p:pic>
      <p:cxnSp>
        <p:nvCxnSpPr>
          <p:cNvPr id="23" name="Straight Arrow Connector 22">
            <a:extLst>
              <a:ext uri="{FF2B5EF4-FFF2-40B4-BE49-F238E27FC236}">
                <a16:creationId xmlns:a16="http://schemas.microsoft.com/office/drawing/2014/main" id="{1E3FBB06-C968-4C4E-A700-3E3685A33B93}"/>
              </a:ext>
            </a:extLst>
          </p:cNvPr>
          <p:cNvCxnSpPr>
            <a:cxnSpLocks/>
          </p:cNvCxnSpPr>
          <p:nvPr/>
        </p:nvCxnSpPr>
        <p:spPr>
          <a:xfrm flipH="1" flipV="1">
            <a:off x="6016752" y="21805883"/>
            <a:ext cx="661427" cy="1941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E66219B-EB39-6F44-9338-16BC38BDED0A}"/>
              </a:ext>
            </a:extLst>
          </p:cNvPr>
          <p:cNvCxnSpPr>
            <a:cxnSpLocks/>
          </p:cNvCxnSpPr>
          <p:nvPr/>
        </p:nvCxnSpPr>
        <p:spPr>
          <a:xfrm flipH="1">
            <a:off x="3353957" y="23643022"/>
            <a:ext cx="3319976" cy="751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3A32F42-CEC7-2B49-AE61-C74EA7C194EE}"/>
              </a:ext>
            </a:extLst>
          </p:cNvPr>
          <p:cNvCxnSpPr>
            <a:cxnSpLocks/>
          </p:cNvCxnSpPr>
          <p:nvPr/>
        </p:nvCxnSpPr>
        <p:spPr>
          <a:xfrm flipH="1" flipV="1">
            <a:off x="2691720" y="22942753"/>
            <a:ext cx="3982213" cy="700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08BBF47-D9E0-504B-AF07-0FC67A9853F3}"/>
              </a:ext>
            </a:extLst>
          </p:cNvPr>
          <p:cNvCxnSpPr>
            <a:cxnSpLocks/>
          </p:cNvCxnSpPr>
          <p:nvPr/>
        </p:nvCxnSpPr>
        <p:spPr>
          <a:xfrm flipH="1" flipV="1">
            <a:off x="4700016" y="21033831"/>
            <a:ext cx="2006794" cy="2663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6A72939-1015-F24C-AB53-B8EA5EB6F849}"/>
              </a:ext>
            </a:extLst>
          </p:cNvPr>
          <p:cNvSpPr/>
          <p:nvPr/>
        </p:nvSpPr>
        <p:spPr>
          <a:xfrm>
            <a:off x="14348301" y="30131379"/>
            <a:ext cx="8844525" cy="1703030"/>
          </a:xfrm>
          <a:prstGeom prst="rect">
            <a:avLst/>
          </a:prstGeom>
        </p:spPr>
        <p:txBody>
          <a:bodyPr wrap="square">
            <a:spAutoFit/>
          </a:bodyPr>
          <a:lstStyle/>
          <a:p>
            <a:pPr indent="228600" algn="ctr">
              <a:spcAft>
                <a:spcPts val="1000"/>
              </a:spcAft>
            </a:pPr>
            <a:r>
              <a:rPr lang="en-US" sz="2800" b="1" dirty="0">
                <a:latin typeface="Cambria" panose="02040503050406030204" pitchFamily="18" charset="0"/>
                <a:ea typeface="MS Mincho" panose="02020609040205080304" pitchFamily="49" charset="-128"/>
                <a:cs typeface="Times New Roman" panose="02020603050405020304" pitchFamily="18" charset="0"/>
              </a:rPr>
              <a:t>7) Acknowledgments</a:t>
            </a:r>
          </a:p>
          <a:p>
            <a:pPr indent="228600">
              <a:spcAft>
                <a:spcPts val="1000"/>
              </a:spcAft>
            </a:pPr>
            <a:r>
              <a:rPr lang="en-US" sz="2000" b="1" dirty="0">
                <a:latin typeface="Cambria" panose="02040503050406030204" pitchFamily="18" charset="0"/>
                <a:ea typeface="MS Mincho" panose="02020609040205080304" pitchFamily="49" charset="-128"/>
                <a:cs typeface="Times New Roman" panose="02020603050405020304" pitchFamily="18" charset="0"/>
              </a:rPr>
              <a:t>The figures of the KAGRA seismic attenuation and vacuum chambers are provided courtesy of Galli &amp; Morelli, that owns the KAGRA seismic design.</a:t>
            </a:r>
          </a:p>
          <a:p>
            <a:pPr indent="228600">
              <a:spcAft>
                <a:spcPts val="1000"/>
              </a:spcAft>
            </a:pPr>
            <a:r>
              <a:rPr lang="en-US" sz="2000" b="1" dirty="0">
                <a:latin typeface="Cambria" panose="02040503050406030204" pitchFamily="18" charset="0"/>
                <a:ea typeface="MS Mincho" panose="02020609040205080304" pitchFamily="49" charset="-128"/>
                <a:cs typeface="Times New Roman" panose="02020603050405020304" pitchFamily="18" charset="0"/>
              </a:rPr>
              <a:t> This poster was assigned the DCC  numberv</a:t>
            </a:r>
            <a:r>
              <a:rPr lang="en-US" sz="2000" b="1" dirty="0"/>
              <a:t>LIGO-G1900927</a:t>
            </a:r>
            <a:endParaRPr lang="en-US" sz="2000" b="1"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26" name="Rectangle 25">
            <a:extLst>
              <a:ext uri="{FF2B5EF4-FFF2-40B4-BE49-F238E27FC236}">
                <a16:creationId xmlns:a16="http://schemas.microsoft.com/office/drawing/2014/main" id="{33CD20C3-499B-354A-8A40-5E75FE58A554}"/>
              </a:ext>
            </a:extLst>
          </p:cNvPr>
          <p:cNvSpPr/>
          <p:nvPr/>
        </p:nvSpPr>
        <p:spPr>
          <a:xfrm>
            <a:off x="996635" y="28223744"/>
            <a:ext cx="12211670" cy="3493264"/>
          </a:xfrm>
          <a:prstGeom prst="rect">
            <a:avLst/>
          </a:prstGeom>
        </p:spPr>
        <p:txBody>
          <a:bodyPr wrap="square">
            <a:spAutoFit/>
          </a:bodyPr>
          <a:lstStyle/>
          <a:p>
            <a:pPr indent="228600" algn="ctr">
              <a:spcAft>
                <a:spcPts val="1000"/>
              </a:spcAft>
            </a:pPr>
            <a:r>
              <a:rPr lang="en-US" sz="2800" b="1" dirty="0">
                <a:latin typeface="Cambria" panose="02040503050406030204" pitchFamily="18" charset="0"/>
                <a:ea typeface="MS Mincho" panose="02020609040205080304" pitchFamily="49" charset="-128"/>
                <a:cs typeface="Times New Roman" panose="02020603050405020304" pitchFamily="18" charset="0"/>
              </a:rPr>
              <a:t>8) Conclusions</a:t>
            </a:r>
          </a:p>
          <a:p>
            <a:pPr indent="228600">
              <a:spcAft>
                <a:spcPts val="1000"/>
              </a:spcAft>
            </a:pPr>
            <a:r>
              <a:rPr lang="en-US" sz="2400" b="1" dirty="0">
                <a:latin typeface="Cambria" panose="02040503050406030204" pitchFamily="18" charset="0"/>
                <a:ea typeface="MS Mincho" panose="02020609040205080304" pitchFamily="49" charset="-128"/>
                <a:cs typeface="Times New Roman" panose="02020603050405020304" pitchFamily="18" charset="0"/>
              </a:rPr>
              <a:t>Moving the expansion beam telescopes inside the Michelson (instead of in front of its ports)  allows use of much smaller beam splitters, gives much better position control and mode matching options for optimal recombination on the beam splitter.  </a:t>
            </a:r>
          </a:p>
          <a:p>
            <a:pPr indent="228600">
              <a:spcAft>
                <a:spcPts val="1000"/>
              </a:spcAft>
            </a:pPr>
            <a:r>
              <a:rPr lang="en-US" sz="2400" b="1" dirty="0">
                <a:latin typeface="Cambria" panose="02040503050406030204" pitchFamily="18" charset="0"/>
                <a:ea typeface="MS Mincho" panose="02020609040205080304" pitchFamily="49" charset="-128"/>
                <a:cs typeface="Times New Roman" panose="02020603050405020304" pitchFamily="18" charset="0"/>
              </a:rPr>
              <a:t>By appropriately tilting the telescope mirrors the beams of the triangular ET configurations can be brought to interfere at the optimal 90</a:t>
            </a:r>
            <a:r>
              <a:rPr lang="en-US" sz="2400" b="1" baseline="30000" dirty="0">
                <a:latin typeface="Cambria" panose="02040503050406030204" pitchFamily="18" charset="0"/>
                <a:ea typeface="MS Mincho" panose="02020609040205080304" pitchFamily="49" charset="-128"/>
                <a:cs typeface="Times New Roman" panose="02020603050405020304" pitchFamily="18" charset="0"/>
              </a:rPr>
              <a:t>o</a:t>
            </a:r>
            <a:r>
              <a:rPr lang="en-US" sz="2400" b="1" dirty="0">
                <a:latin typeface="Cambria" panose="02040503050406030204" pitchFamily="18" charset="0"/>
                <a:ea typeface="MS Mincho" panose="02020609040205080304" pitchFamily="49" charset="-128"/>
                <a:cs typeface="Times New Roman" panose="02020603050405020304" pitchFamily="18" charset="0"/>
              </a:rPr>
              <a:t> crossing angle.</a:t>
            </a:r>
          </a:p>
          <a:p>
            <a:pPr indent="228600">
              <a:spcAft>
                <a:spcPts val="1000"/>
              </a:spcAft>
            </a:pPr>
            <a:r>
              <a:rPr lang="en-US" sz="2400" b="1" dirty="0">
                <a:latin typeface="Cambria" panose="02040503050406030204" pitchFamily="18" charset="0"/>
                <a:ea typeface="MS Mincho" panose="02020609040205080304" pitchFamily="49" charset="-128"/>
                <a:cs typeface="Times New Roman" panose="02020603050405020304" pitchFamily="18" charset="0"/>
              </a:rPr>
              <a:t>Recombination of the beams of multiple detectors can be separated in different locations for enhanced flexibility and reliability of the facility. </a:t>
            </a:r>
          </a:p>
        </p:txBody>
      </p:sp>
      <p:grpSp>
        <p:nvGrpSpPr>
          <p:cNvPr id="32" name="Group 31">
            <a:extLst>
              <a:ext uri="{FF2B5EF4-FFF2-40B4-BE49-F238E27FC236}">
                <a16:creationId xmlns:a16="http://schemas.microsoft.com/office/drawing/2014/main" id="{38F8C666-DC95-4040-A90F-651FB5708E94}"/>
              </a:ext>
            </a:extLst>
          </p:cNvPr>
          <p:cNvGrpSpPr/>
          <p:nvPr/>
        </p:nvGrpSpPr>
        <p:grpSpPr>
          <a:xfrm>
            <a:off x="21912497" y="10645423"/>
            <a:ext cx="1769520" cy="1232660"/>
            <a:chOff x="21912497" y="10645423"/>
            <a:chExt cx="1769520" cy="1232660"/>
          </a:xfrm>
        </p:grpSpPr>
        <p:sp>
          <p:nvSpPr>
            <p:cNvPr id="4" name="Rectangle 3">
              <a:extLst>
                <a:ext uri="{FF2B5EF4-FFF2-40B4-BE49-F238E27FC236}">
                  <a16:creationId xmlns:a16="http://schemas.microsoft.com/office/drawing/2014/main" id="{ADAFE6F6-30DF-B943-AD93-B67FF6D6EE38}"/>
                </a:ext>
              </a:extLst>
            </p:cNvPr>
            <p:cNvSpPr/>
            <p:nvPr/>
          </p:nvSpPr>
          <p:spPr>
            <a:xfrm rot="900000">
              <a:off x="21912497" y="10645423"/>
              <a:ext cx="410593" cy="1085787"/>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771CF80C-55CD-3241-8C8B-FA2B1DA7E656}"/>
                </a:ext>
              </a:extLst>
            </p:cNvPr>
            <p:cNvCxnSpPr/>
            <p:nvPr/>
          </p:nvCxnSpPr>
          <p:spPr>
            <a:xfrm>
              <a:off x="22351169" y="11046832"/>
              <a:ext cx="1330848" cy="3679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60DA5CE-F6DB-9145-84B5-D7A9956C9136}"/>
                </a:ext>
              </a:extLst>
            </p:cNvPr>
            <p:cNvCxnSpPr/>
            <p:nvPr/>
          </p:nvCxnSpPr>
          <p:spPr>
            <a:xfrm>
              <a:off x="22240481" y="11510167"/>
              <a:ext cx="1330848" cy="3679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37" name="Donut 36">
            <a:extLst>
              <a:ext uri="{FF2B5EF4-FFF2-40B4-BE49-F238E27FC236}">
                <a16:creationId xmlns:a16="http://schemas.microsoft.com/office/drawing/2014/main" id="{C24237A7-64C2-FE4F-A17F-466BCD573290}"/>
              </a:ext>
            </a:extLst>
          </p:cNvPr>
          <p:cNvSpPr/>
          <p:nvPr/>
        </p:nvSpPr>
        <p:spPr>
          <a:xfrm rot="900000">
            <a:off x="16404336" y="9250847"/>
            <a:ext cx="146304" cy="770977"/>
          </a:xfrm>
          <a:prstGeom prst="don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Arc 38">
            <a:extLst>
              <a:ext uri="{FF2B5EF4-FFF2-40B4-BE49-F238E27FC236}">
                <a16:creationId xmlns:a16="http://schemas.microsoft.com/office/drawing/2014/main" id="{30869543-F098-434F-930F-8E19B6CDA301}"/>
              </a:ext>
            </a:extLst>
          </p:cNvPr>
          <p:cNvSpPr/>
          <p:nvPr/>
        </p:nvSpPr>
        <p:spPr>
          <a:xfrm rot="4500000">
            <a:off x="16582562" y="9236480"/>
            <a:ext cx="130715" cy="9940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0EE1A9A6-3EBA-6549-B8CB-353C4A2CFC95}"/>
              </a:ext>
            </a:extLst>
          </p:cNvPr>
          <p:cNvSpPr/>
          <p:nvPr/>
        </p:nvSpPr>
        <p:spPr>
          <a:xfrm rot="4500000">
            <a:off x="16543850" y="9173908"/>
            <a:ext cx="253995" cy="228144"/>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a:extLst>
              <a:ext uri="{FF2B5EF4-FFF2-40B4-BE49-F238E27FC236}">
                <a16:creationId xmlns:a16="http://schemas.microsoft.com/office/drawing/2014/main" id="{DF8099C0-1D67-B04B-9350-306C404F578A}"/>
              </a:ext>
            </a:extLst>
          </p:cNvPr>
          <p:cNvSpPr/>
          <p:nvPr/>
        </p:nvSpPr>
        <p:spPr>
          <a:xfrm rot="4500000">
            <a:off x="16409229" y="9916143"/>
            <a:ext cx="130715" cy="9940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3532EE39-785E-5043-8D6D-156C08A7FB54}"/>
              </a:ext>
            </a:extLst>
          </p:cNvPr>
          <p:cNvSpPr/>
          <p:nvPr/>
        </p:nvSpPr>
        <p:spPr>
          <a:xfrm rot="4500000">
            <a:off x="16370517" y="9853571"/>
            <a:ext cx="253995" cy="228144"/>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a:extLst>
              <a:ext uri="{FF2B5EF4-FFF2-40B4-BE49-F238E27FC236}">
                <a16:creationId xmlns:a16="http://schemas.microsoft.com/office/drawing/2014/main" id="{F5BD052D-63FB-4847-A093-17CD7F487BFC}"/>
              </a:ext>
            </a:extLst>
          </p:cNvPr>
          <p:cNvSpPr txBox="1"/>
          <p:nvPr/>
        </p:nvSpPr>
        <p:spPr>
          <a:xfrm>
            <a:off x="19731109" y="9391353"/>
            <a:ext cx="3734740" cy="646331"/>
          </a:xfrm>
          <a:prstGeom prst="rect">
            <a:avLst/>
          </a:prstGeom>
          <a:noFill/>
        </p:spPr>
        <p:txBody>
          <a:bodyPr wrap="none" rtlCol="0">
            <a:spAutoFit/>
          </a:bodyPr>
          <a:lstStyle/>
          <a:p>
            <a:r>
              <a:rPr lang="en-US" dirty="0"/>
              <a:t>Mode matching heating ring for </a:t>
            </a:r>
          </a:p>
          <a:p>
            <a:r>
              <a:rPr lang="en-US" dirty="0"/>
              <a:t>corrections of ITM thermal aberration</a:t>
            </a:r>
          </a:p>
        </p:txBody>
      </p:sp>
      <p:cxnSp>
        <p:nvCxnSpPr>
          <p:cNvPr id="45" name="Straight Arrow Connector 44">
            <a:extLst>
              <a:ext uri="{FF2B5EF4-FFF2-40B4-BE49-F238E27FC236}">
                <a16:creationId xmlns:a16="http://schemas.microsoft.com/office/drawing/2014/main" id="{F789D4E7-B962-F847-B390-8C8498066074}"/>
              </a:ext>
            </a:extLst>
          </p:cNvPr>
          <p:cNvCxnSpPr>
            <a:cxnSpLocks/>
            <a:stCxn id="43" idx="1"/>
            <a:endCxn id="40" idx="2"/>
          </p:cNvCxnSpPr>
          <p:nvPr/>
        </p:nvCxnSpPr>
        <p:spPr>
          <a:xfrm flipH="1" flipV="1">
            <a:off x="16703717" y="9410650"/>
            <a:ext cx="3027392" cy="3038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32195AF-EE51-524D-A747-392D294CCC4C}"/>
              </a:ext>
            </a:extLst>
          </p:cNvPr>
          <p:cNvCxnSpPr>
            <a:cxnSpLocks/>
          </p:cNvCxnSpPr>
          <p:nvPr/>
        </p:nvCxnSpPr>
        <p:spPr>
          <a:xfrm>
            <a:off x="15309364" y="11145520"/>
            <a:ext cx="84060" cy="2692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22AFFF2-A636-2544-9AD5-00110004D2A1}"/>
              </a:ext>
            </a:extLst>
          </p:cNvPr>
          <p:cNvCxnSpPr>
            <a:cxnSpLocks/>
          </p:cNvCxnSpPr>
          <p:nvPr/>
        </p:nvCxnSpPr>
        <p:spPr>
          <a:xfrm>
            <a:off x="14664260" y="11275375"/>
            <a:ext cx="18326" cy="2802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30C5383-9E76-0D4E-8662-9C692A452045}"/>
              </a:ext>
            </a:extLst>
          </p:cNvPr>
          <p:cNvSpPr txBox="1"/>
          <p:nvPr/>
        </p:nvSpPr>
        <p:spPr>
          <a:xfrm>
            <a:off x="12873990" y="9889849"/>
            <a:ext cx="1226058" cy="2585323"/>
          </a:xfrm>
          <a:prstGeom prst="rect">
            <a:avLst/>
          </a:prstGeom>
          <a:noFill/>
        </p:spPr>
        <p:txBody>
          <a:bodyPr wrap="square" rtlCol="0">
            <a:spAutoFit/>
          </a:bodyPr>
          <a:lstStyle/>
          <a:p>
            <a:r>
              <a:rPr lang="en-US" dirty="0"/>
              <a:t>Pitch yaw corrections for position mode matching on the beam splitter</a:t>
            </a:r>
          </a:p>
        </p:txBody>
      </p:sp>
      <p:cxnSp>
        <p:nvCxnSpPr>
          <p:cNvPr id="56" name="Straight Arrow Connector 55">
            <a:extLst>
              <a:ext uri="{FF2B5EF4-FFF2-40B4-BE49-F238E27FC236}">
                <a16:creationId xmlns:a16="http://schemas.microsoft.com/office/drawing/2014/main" id="{922FE0D1-646E-5F46-97DD-A69EF412304A}"/>
              </a:ext>
            </a:extLst>
          </p:cNvPr>
          <p:cNvCxnSpPr>
            <a:cxnSpLocks/>
          </p:cNvCxnSpPr>
          <p:nvPr/>
        </p:nvCxnSpPr>
        <p:spPr>
          <a:xfrm>
            <a:off x="13783235" y="10832795"/>
            <a:ext cx="1042665" cy="361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F9810C9-6ECA-C742-A3F4-DD0339CABE2E}"/>
              </a:ext>
            </a:extLst>
          </p:cNvPr>
          <p:cNvSpPr txBox="1"/>
          <p:nvPr/>
        </p:nvSpPr>
        <p:spPr>
          <a:xfrm>
            <a:off x="1928645" y="7734571"/>
            <a:ext cx="763351" cy="923330"/>
          </a:xfrm>
          <a:prstGeom prst="rect">
            <a:avLst/>
          </a:prstGeom>
          <a:noFill/>
        </p:spPr>
        <p:txBody>
          <a:bodyPr wrap="none" rtlCol="0">
            <a:spAutoFit/>
          </a:bodyPr>
          <a:lstStyle/>
          <a:p>
            <a:r>
              <a:rPr lang="en-US" dirty="0">
                <a:solidFill>
                  <a:srgbClr val="00B050"/>
                </a:solidFill>
              </a:rPr>
              <a:t>From </a:t>
            </a:r>
          </a:p>
          <a:p>
            <a:r>
              <a:rPr lang="en-US" dirty="0">
                <a:solidFill>
                  <a:srgbClr val="00B050"/>
                </a:solidFill>
              </a:rPr>
              <a:t>input </a:t>
            </a:r>
          </a:p>
          <a:p>
            <a:r>
              <a:rPr lang="en-US" dirty="0">
                <a:solidFill>
                  <a:srgbClr val="00B050"/>
                </a:solidFill>
              </a:rPr>
              <a:t>bench</a:t>
            </a:r>
          </a:p>
        </p:txBody>
      </p:sp>
      <p:sp>
        <p:nvSpPr>
          <p:cNvPr id="60" name="TextBox 59">
            <a:extLst>
              <a:ext uri="{FF2B5EF4-FFF2-40B4-BE49-F238E27FC236}">
                <a16:creationId xmlns:a16="http://schemas.microsoft.com/office/drawing/2014/main" id="{B5350DEA-390A-5946-8549-EDF1564BD2E8}"/>
              </a:ext>
            </a:extLst>
          </p:cNvPr>
          <p:cNvSpPr txBox="1"/>
          <p:nvPr/>
        </p:nvSpPr>
        <p:spPr>
          <a:xfrm>
            <a:off x="3200323" y="6291214"/>
            <a:ext cx="1134734" cy="923330"/>
          </a:xfrm>
          <a:prstGeom prst="rect">
            <a:avLst/>
          </a:prstGeom>
          <a:noFill/>
        </p:spPr>
        <p:txBody>
          <a:bodyPr wrap="none" rtlCol="0">
            <a:spAutoFit/>
          </a:bodyPr>
          <a:lstStyle/>
          <a:p>
            <a:r>
              <a:rPr lang="en-US" dirty="0">
                <a:solidFill>
                  <a:srgbClr val="0070C0"/>
                </a:solidFill>
              </a:rPr>
              <a:t>To </a:t>
            </a:r>
          </a:p>
          <a:p>
            <a:r>
              <a:rPr lang="en-US" dirty="0">
                <a:solidFill>
                  <a:srgbClr val="0070C0"/>
                </a:solidFill>
              </a:rPr>
              <a:t>detection </a:t>
            </a:r>
          </a:p>
          <a:p>
            <a:r>
              <a:rPr lang="en-US" dirty="0">
                <a:solidFill>
                  <a:srgbClr val="0070C0"/>
                </a:solidFill>
              </a:rPr>
              <a:t>bench</a:t>
            </a:r>
          </a:p>
        </p:txBody>
      </p:sp>
      <p:cxnSp>
        <p:nvCxnSpPr>
          <p:cNvPr id="62" name="Straight Arrow Connector 61">
            <a:extLst>
              <a:ext uri="{FF2B5EF4-FFF2-40B4-BE49-F238E27FC236}">
                <a16:creationId xmlns:a16="http://schemas.microsoft.com/office/drawing/2014/main" id="{0BCC17B3-94D2-A043-9249-2E82A71BD907}"/>
              </a:ext>
            </a:extLst>
          </p:cNvPr>
          <p:cNvCxnSpPr>
            <a:cxnSpLocks/>
          </p:cNvCxnSpPr>
          <p:nvPr/>
        </p:nvCxnSpPr>
        <p:spPr>
          <a:xfrm>
            <a:off x="2691996" y="21521309"/>
            <a:ext cx="33621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C1044E9-DC39-B840-BF4D-D6155934EAE9}"/>
              </a:ext>
            </a:extLst>
          </p:cNvPr>
          <p:cNvCxnSpPr>
            <a:cxnSpLocks/>
          </p:cNvCxnSpPr>
          <p:nvPr/>
        </p:nvCxnSpPr>
        <p:spPr>
          <a:xfrm>
            <a:off x="2057400" y="20866885"/>
            <a:ext cx="348055"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A1BC768-8C7B-9D4B-BBD8-10E8D2BAEEBF}"/>
              </a:ext>
            </a:extLst>
          </p:cNvPr>
          <p:cNvCxnSpPr>
            <a:cxnSpLocks/>
          </p:cNvCxnSpPr>
          <p:nvPr/>
        </p:nvCxnSpPr>
        <p:spPr>
          <a:xfrm>
            <a:off x="8221241" y="19963196"/>
            <a:ext cx="0" cy="31223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C658D1E-FE86-0349-B714-D55285146381}"/>
              </a:ext>
            </a:extLst>
          </p:cNvPr>
          <p:cNvCxnSpPr>
            <a:cxnSpLocks/>
          </p:cNvCxnSpPr>
          <p:nvPr/>
        </p:nvCxnSpPr>
        <p:spPr>
          <a:xfrm flipV="1">
            <a:off x="9476299" y="21716779"/>
            <a:ext cx="0" cy="41142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B01E03F-187A-FD46-8528-4066DF47C23E}"/>
              </a:ext>
            </a:extLst>
          </p:cNvPr>
          <p:cNvCxnSpPr>
            <a:cxnSpLocks/>
          </p:cNvCxnSpPr>
          <p:nvPr/>
        </p:nvCxnSpPr>
        <p:spPr>
          <a:xfrm flipV="1">
            <a:off x="9722828" y="21976277"/>
            <a:ext cx="0" cy="41142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B5BACD9-A008-B241-9607-D49D74C0B5C1}"/>
              </a:ext>
            </a:extLst>
          </p:cNvPr>
          <p:cNvCxnSpPr>
            <a:cxnSpLocks/>
          </p:cNvCxnSpPr>
          <p:nvPr/>
        </p:nvCxnSpPr>
        <p:spPr>
          <a:xfrm flipV="1">
            <a:off x="11054087" y="23335548"/>
            <a:ext cx="0" cy="41142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4060589-6153-5647-9599-E3E10DBC77B7}"/>
              </a:ext>
            </a:extLst>
          </p:cNvPr>
          <p:cNvCxnSpPr>
            <a:cxnSpLocks/>
          </p:cNvCxnSpPr>
          <p:nvPr/>
        </p:nvCxnSpPr>
        <p:spPr>
          <a:xfrm flipV="1">
            <a:off x="3120246" y="21047277"/>
            <a:ext cx="0" cy="41142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2778E8D-3ABE-BA41-BC15-5979633A5472}"/>
              </a:ext>
            </a:extLst>
          </p:cNvPr>
          <p:cNvCxnSpPr>
            <a:cxnSpLocks/>
          </p:cNvCxnSpPr>
          <p:nvPr/>
        </p:nvCxnSpPr>
        <p:spPr>
          <a:xfrm flipV="1">
            <a:off x="2477701" y="20370150"/>
            <a:ext cx="0" cy="41142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BAAABA5-DCE6-7A44-91AE-52656EA464FD}"/>
              </a:ext>
            </a:extLst>
          </p:cNvPr>
          <p:cNvCxnSpPr>
            <a:cxnSpLocks/>
          </p:cNvCxnSpPr>
          <p:nvPr/>
        </p:nvCxnSpPr>
        <p:spPr>
          <a:xfrm flipH="1">
            <a:off x="7799293" y="20295286"/>
            <a:ext cx="326811"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A23DA327-9C39-D848-A409-31B938285BAB}"/>
              </a:ext>
            </a:extLst>
          </p:cNvPr>
          <p:cNvCxnSpPr>
            <a:cxnSpLocks/>
          </p:cNvCxnSpPr>
          <p:nvPr/>
        </p:nvCxnSpPr>
        <p:spPr>
          <a:xfrm>
            <a:off x="9556981" y="21596770"/>
            <a:ext cx="381401"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8B03CBE-A3AB-B040-82F3-BB8A53D51937}"/>
              </a:ext>
            </a:extLst>
          </p:cNvPr>
          <p:cNvCxnSpPr>
            <a:cxnSpLocks/>
          </p:cNvCxnSpPr>
          <p:nvPr/>
        </p:nvCxnSpPr>
        <p:spPr>
          <a:xfrm>
            <a:off x="9790063" y="21883640"/>
            <a:ext cx="381401"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56F8746-6001-B748-AEDD-9EE6E79748D0}"/>
              </a:ext>
            </a:extLst>
          </p:cNvPr>
          <p:cNvCxnSpPr>
            <a:cxnSpLocks/>
          </p:cNvCxnSpPr>
          <p:nvPr/>
        </p:nvCxnSpPr>
        <p:spPr>
          <a:xfrm>
            <a:off x="11151155" y="23233975"/>
            <a:ext cx="381401"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A41D3809-CEB5-1840-9F5F-548E5319FC20}"/>
              </a:ext>
            </a:extLst>
          </p:cNvPr>
          <p:cNvSpPr txBox="1"/>
          <p:nvPr/>
        </p:nvSpPr>
        <p:spPr>
          <a:xfrm>
            <a:off x="8959477" y="22182768"/>
            <a:ext cx="763351" cy="923330"/>
          </a:xfrm>
          <a:prstGeom prst="rect">
            <a:avLst/>
          </a:prstGeom>
          <a:noFill/>
        </p:spPr>
        <p:txBody>
          <a:bodyPr wrap="none" rtlCol="0">
            <a:spAutoFit/>
          </a:bodyPr>
          <a:lstStyle/>
          <a:p>
            <a:r>
              <a:rPr lang="en-US" dirty="0">
                <a:solidFill>
                  <a:srgbClr val="00B050"/>
                </a:solidFill>
              </a:rPr>
              <a:t>From </a:t>
            </a:r>
          </a:p>
          <a:p>
            <a:r>
              <a:rPr lang="en-US" dirty="0">
                <a:solidFill>
                  <a:srgbClr val="00B050"/>
                </a:solidFill>
              </a:rPr>
              <a:t>input </a:t>
            </a:r>
          </a:p>
          <a:p>
            <a:r>
              <a:rPr lang="en-US" dirty="0">
                <a:solidFill>
                  <a:srgbClr val="00B050"/>
                </a:solidFill>
              </a:rPr>
              <a:t>bench</a:t>
            </a:r>
          </a:p>
        </p:txBody>
      </p:sp>
      <p:sp>
        <p:nvSpPr>
          <p:cNvPr id="82" name="TextBox 81">
            <a:extLst>
              <a:ext uri="{FF2B5EF4-FFF2-40B4-BE49-F238E27FC236}">
                <a16:creationId xmlns:a16="http://schemas.microsoft.com/office/drawing/2014/main" id="{0619AECF-6075-6C44-9F1A-818C534673C5}"/>
              </a:ext>
            </a:extLst>
          </p:cNvPr>
          <p:cNvSpPr txBox="1"/>
          <p:nvPr/>
        </p:nvSpPr>
        <p:spPr>
          <a:xfrm>
            <a:off x="9938818" y="20824280"/>
            <a:ext cx="1134734" cy="923330"/>
          </a:xfrm>
          <a:prstGeom prst="rect">
            <a:avLst/>
          </a:prstGeom>
          <a:noFill/>
        </p:spPr>
        <p:txBody>
          <a:bodyPr wrap="none" rtlCol="0">
            <a:spAutoFit/>
          </a:bodyPr>
          <a:lstStyle/>
          <a:p>
            <a:r>
              <a:rPr lang="en-US" dirty="0">
                <a:solidFill>
                  <a:srgbClr val="0070C0"/>
                </a:solidFill>
              </a:rPr>
              <a:t>To </a:t>
            </a:r>
          </a:p>
          <a:p>
            <a:r>
              <a:rPr lang="en-US" dirty="0">
                <a:solidFill>
                  <a:srgbClr val="0070C0"/>
                </a:solidFill>
              </a:rPr>
              <a:t>detection </a:t>
            </a:r>
          </a:p>
          <a:p>
            <a:r>
              <a:rPr lang="en-US" dirty="0">
                <a:solidFill>
                  <a:srgbClr val="0070C0"/>
                </a:solidFill>
              </a:rPr>
              <a:t>bench</a:t>
            </a:r>
          </a:p>
        </p:txBody>
      </p:sp>
      <p:cxnSp>
        <p:nvCxnSpPr>
          <p:cNvPr id="84" name="Straight Connector 83">
            <a:extLst>
              <a:ext uri="{FF2B5EF4-FFF2-40B4-BE49-F238E27FC236}">
                <a16:creationId xmlns:a16="http://schemas.microsoft.com/office/drawing/2014/main" id="{369DD81F-5BF0-6E43-9B7E-683897A6A021}"/>
              </a:ext>
            </a:extLst>
          </p:cNvPr>
          <p:cNvCxnSpPr>
            <a:cxnSpLocks/>
          </p:cNvCxnSpPr>
          <p:nvPr/>
        </p:nvCxnSpPr>
        <p:spPr>
          <a:xfrm>
            <a:off x="4887445" y="22978279"/>
            <a:ext cx="0" cy="738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5BE6AD6-AD01-6D4B-842F-8F77A8E96A48}"/>
              </a:ext>
            </a:extLst>
          </p:cNvPr>
          <p:cNvCxnSpPr>
            <a:cxnSpLocks/>
          </p:cNvCxnSpPr>
          <p:nvPr/>
        </p:nvCxnSpPr>
        <p:spPr>
          <a:xfrm>
            <a:off x="5603952" y="23123858"/>
            <a:ext cx="0" cy="594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59D24816-030E-4B47-AF46-A17B4AB29436}"/>
              </a:ext>
            </a:extLst>
          </p:cNvPr>
          <p:cNvCxnSpPr/>
          <p:nvPr/>
        </p:nvCxnSpPr>
        <p:spPr>
          <a:xfrm flipH="1" flipV="1">
            <a:off x="5655882" y="23183325"/>
            <a:ext cx="1022297" cy="461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A8077657-20AB-7041-93CC-157B0C5E314E}"/>
              </a:ext>
            </a:extLst>
          </p:cNvPr>
          <p:cNvSpPr txBox="1"/>
          <p:nvPr/>
        </p:nvSpPr>
        <p:spPr>
          <a:xfrm>
            <a:off x="6762737" y="23646581"/>
            <a:ext cx="658706" cy="369332"/>
          </a:xfrm>
          <a:prstGeom prst="rect">
            <a:avLst/>
          </a:prstGeom>
          <a:noFill/>
        </p:spPr>
        <p:txBody>
          <a:bodyPr wrap="none" rtlCol="0">
            <a:spAutoFit/>
          </a:bodyPr>
          <a:lstStyle/>
          <a:p>
            <a:r>
              <a:rPr lang="en-US" dirty="0">
                <a:solidFill>
                  <a:srgbClr val="0070C0"/>
                </a:solidFill>
              </a:rPr>
              <a:t>wells</a:t>
            </a:r>
          </a:p>
        </p:txBody>
      </p:sp>
      <p:cxnSp>
        <p:nvCxnSpPr>
          <p:cNvPr id="34" name="Straight Arrow Connector 33">
            <a:extLst>
              <a:ext uri="{FF2B5EF4-FFF2-40B4-BE49-F238E27FC236}">
                <a16:creationId xmlns:a16="http://schemas.microsoft.com/office/drawing/2014/main" id="{63A1ED74-9DDF-B643-A49E-068604D002B0}"/>
              </a:ext>
            </a:extLst>
          </p:cNvPr>
          <p:cNvCxnSpPr/>
          <p:nvPr/>
        </p:nvCxnSpPr>
        <p:spPr>
          <a:xfrm>
            <a:off x="15580773" y="10724920"/>
            <a:ext cx="177387"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20E4836-7261-5149-97D2-9B4F5685925A}"/>
              </a:ext>
            </a:extLst>
          </p:cNvPr>
          <p:cNvCxnSpPr/>
          <p:nvPr/>
        </p:nvCxnSpPr>
        <p:spPr>
          <a:xfrm>
            <a:off x="15905480" y="10331387"/>
            <a:ext cx="0" cy="41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BA5916E-B16F-0C49-AAA5-0D68C729AAD2}"/>
              </a:ext>
            </a:extLst>
          </p:cNvPr>
          <p:cNvCxnSpPr/>
          <p:nvPr/>
        </p:nvCxnSpPr>
        <p:spPr>
          <a:xfrm flipV="1">
            <a:off x="15910560" y="10439400"/>
            <a:ext cx="0" cy="66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CF3EBCB-C37B-614E-B108-542E7DA798C0}"/>
              </a:ext>
            </a:extLst>
          </p:cNvPr>
          <p:cNvSpPr txBox="1"/>
          <p:nvPr/>
        </p:nvSpPr>
        <p:spPr>
          <a:xfrm>
            <a:off x="21778981" y="3722915"/>
            <a:ext cx="1151277" cy="646331"/>
          </a:xfrm>
          <a:prstGeom prst="rect">
            <a:avLst/>
          </a:prstGeom>
          <a:noFill/>
        </p:spPr>
        <p:txBody>
          <a:bodyPr wrap="none" rtlCol="0">
            <a:spAutoFit/>
          </a:bodyPr>
          <a:lstStyle/>
          <a:p>
            <a:r>
              <a:rPr lang="en-US" b="1"/>
              <a:t>G1900927</a:t>
            </a:r>
          </a:p>
          <a:p>
            <a:endParaRPr lang="en-US"/>
          </a:p>
        </p:txBody>
      </p:sp>
    </p:spTree>
    <p:extLst>
      <p:ext uri="{BB962C8B-B14F-4D97-AF65-F5344CB8AC3E}">
        <p14:creationId xmlns:p14="http://schemas.microsoft.com/office/powerpoint/2010/main" val="42893345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863</TotalTime>
  <Words>1030</Words>
  <Application>Microsoft Macintosh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Symbol</vt:lpstr>
      <vt:lpstr>Office Theme</vt:lpstr>
      <vt:lpstr>Considerations on Michelson beam splitters for third generation Gravitational Wave Observatories. Riccardo DeSalvo, University of Sannio   -   RicLab  LLC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Riccardo DeSalvo</dc:creator>
  <cp:lastModifiedBy>Riccardo DeSalvo</cp:lastModifiedBy>
  <cp:revision>41</cp:revision>
  <dcterms:created xsi:type="dcterms:W3CDTF">2019-05-05T13:52:16Z</dcterms:created>
  <dcterms:modified xsi:type="dcterms:W3CDTF">2020-10-09T17:29:29Z</dcterms:modified>
</cp:coreProperties>
</file>