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1" r:id="rId1"/>
  </p:sldMasterIdLst>
  <p:notesMasterIdLst>
    <p:notesMasterId r:id="rId17"/>
  </p:notesMasterIdLst>
  <p:sldIdLst>
    <p:sldId id="256" r:id="rId2"/>
    <p:sldId id="273" r:id="rId3"/>
    <p:sldId id="257" r:id="rId4"/>
    <p:sldId id="269" r:id="rId5"/>
    <p:sldId id="270" r:id="rId6"/>
    <p:sldId id="271" r:id="rId7"/>
    <p:sldId id="259" r:id="rId8"/>
    <p:sldId id="268" r:id="rId9"/>
    <p:sldId id="274" r:id="rId10"/>
    <p:sldId id="265" r:id="rId11"/>
    <p:sldId id="264" r:id="rId12"/>
    <p:sldId id="277" r:id="rId13"/>
    <p:sldId id="275" r:id="rId14"/>
    <p:sldId id="266" r:id="rId15"/>
    <p:sldId id="276" r:id="rId1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Cadonat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1-26T20:53:05.931" idx="1">
    <p:pos x="196" y="280"/>
    <p:text>Can we include the bar chart from JRPC?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83117120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83117120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83117120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83117120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649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83117120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83117120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789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83117120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83117120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83117120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83117120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83117120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83117120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953c8660b_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953c8660b_5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83117120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83117120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7CE52-1E0C-9948-81C3-A6B2137DA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89" y="102954"/>
            <a:ext cx="1087005" cy="8939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34068" y="445025"/>
            <a:ext cx="759823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34530" y="445025"/>
            <a:ext cx="64255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460A1-C410-024C-9103-4C267E499B1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6579" y="164180"/>
            <a:ext cx="1087005" cy="89395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w-openscience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mfollow.docs.ligo.org/userguide/content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mfollow.docs.ligo.org/userguide/content.html" TargetMode="External"/><Relationship Id="rId5" Type="http://schemas.openxmlformats.org/officeDocument/2006/relationships/hyperlink" Target="https://emfollow.docs.ligo.org/userguide/glossary.html#term-nsbh" TargetMode="External"/><Relationship Id="rId4" Type="http://schemas.openxmlformats.org/officeDocument/2006/relationships/hyperlink" Target="https://emfollow.docs.ligo.org/userguide/glossary.html#term-bn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mfollow.docs.ligo.org/userguide/content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mfollow.docs.ligo.org/userguide/glossary.html#term-b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mfollow.docs.ligo.org/userguide/glossary.html#term-nsbh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dirty="0"/>
              <a:t>LSC Data Policies</a:t>
            </a:r>
            <a:endParaRPr sz="4000" dirty="0"/>
          </a:p>
        </p:txBody>
      </p:sp>
      <p:sp>
        <p:nvSpPr>
          <p:cNvPr id="107" name="Google Shape;107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For NASA LISA Study Team and friends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David Shoemaker (personal observations)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27 April 2019</a:t>
            </a:r>
          </a:p>
          <a:p>
            <a:pPr marL="0" lvl="0" indent="0"/>
            <a:r>
              <a:rPr lang="en-US" sz="1600" dirty="0"/>
              <a:t>G1900861</a:t>
            </a:r>
            <a:endParaRPr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FEDD3F-5AB7-E94C-BFB4-24ED7A4514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>
            <a:spLocks noGrp="1"/>
          </p:cNvSpPr>
          <p:nvPr>
            <p:ph type="title"/>
          </p:nvPr>
        </p:nvSpPr>
        <p:spPr>
          <a:xfrm>
            <a:off x="1230922" y="445025"/>
            <a:ext cx="760137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Gravitational-Wave Open Science Center</a:t>
            </a:r>
            <a:endParaRPr dirty="0"/>
          </a:p>
        </p:txBody>
      </p:sp>
      <p:sp>
        <p:nvSpPr>
          <p:cNvPr id="163" name="Google Shape;163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GWOSC -- </a:t>
            </a:r>
            <a:r>
              <a:rPr lang="en" sz="16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https://www.gw-openscience.org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LIGO and Virgo’s portal for 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Bulk data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Event 1-hour time-series data, etc.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Pointers to papers, data behind figures, posterior samples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Pointers to analysis codes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Pointers to Workshop materials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The nominal scope is determined by the LIGO Laboratory-NSF Data Management Plan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Some postings beyond the DMP scope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Community requests to GWOSC on other elements of interest welcome</a:t>
            </a: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164" name="Google Shape;16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723" y="1249204"/>
            <a:ext cx="4307277" cy="10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41B5CD-FFE3-E947-BED2-57452B4A50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>
            <a:spLocks noGrp="1"/>
          </p:cNvSpPr>
          <p:nvPr>
            <p:ph type="title"/>
          </p:nvPr>
        </p:nvSpPr>
        <p:spPr>
          <a:xfrm>
            <a:off x="1397976" y="445025"/>
            <a:ext cx="743432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Bulk Data Releases for O3</a:t>
            </a:r>
            <a:endParaRPr dirty="0"/>
          </a:p>
        </p:txBody>
      </p:sp>
      <p:sp>
        <p:nvSpPr>
          <p:cNvPr id="157" name="Google Shape;157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Catalogs are planned to be issued on 6 mon</a:t>
            </a:r>
            <a:r>
              <a:rPr lang="en-US" sz="1600" dirty="0" err="1">
                <a:solidFill>
                  <a:srgbClr val="000000"/>
                </a:solidFill>
              </a:rPr>
              <a:t>th</a:t>
            </a:r>
            <a:r>
              <a:rPr lang="en-US" sz="1600" dirty="0">
                <a:solidFill>
                  <a:srgbClr val="000000"/>
                </a:solidFill>
              </a:rPr>
              <a:t> observing ‘chunks’</a:t>
            </a:r>
            <a:endParaRPr lang="en" sz="1600" dirty="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18-month proprietary period</a:t>
            </a:r>
          </a:p>
          <a:p>
            <a:pPr lvl="1" indent="-330200">
              <a:spcBef>
                <a:spcPts val="0"/>
              </a:spcBef>
              <a:buClr>
                <a:srgbClr val="000000"/>
              </a:buClr>
              <a:buSzPts val="16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Designed to allow catalogs and associated papers to be completed</a:t>
            </a:r>
          </a:p>
          <a:p>
            <a:pPr lvl="1" indent="-330200">
              <a:spcBef>
                <a:spcPts val="0"/>
              </a:spcBef>
              <a:buClr>
                <a:srgbClr val="000000"/>
              </a:buClr>
              <a:buSzPts val="16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As laid out in the  </a:t>
            </a:r>
            <a:r>
              <a:rPr lang="en" sz="1600" dirty="0">
                <a:solidFill>
                  <a:schemeClr val="tx1"/>
                </a:solidFill>
              </a:rPr>
              <a:t>LIGO Laboratory-NSF Data Management Plan</a:t>
            </a:r>
            <a:endParaRPr sz="1600" dirty="0">
              <a:solidFill>
                <a:srgbClr val="FF0000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dirty="0">
                <a:solidFill>
                  <a:srgbClr val="000000"/>
                </a:solidFill>
              </a:rPr>
              <a:t>We will strive to complete these steps as quickly as possible, which could enable an earlier bulk release of data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dirty="0">
                <a:solidFill>
                  <a:srgbClr val="000000"/>
                </a:solidFill>
              </a:rPr>
              <a:t>Evolution to shorter proprietary periods foreseen by LIGO (Virgo less so)</a:t>
            </a:r>
            <a:endParaRPr sz="16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9A63B-871D-1548-AC98-4E53DCDF92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7E78E-CF46-CD49-8F65-22EE9112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influences the Bulk Release Plan?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8259E-FBEA-D140-A110-6C629ABA4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</p:spPr>
        <p:txBody>
          <a:bodyPr/>
          <a:lstStyle/>
          <a:p>
            <a:r>
              <a:rPr lang="en-US" dirty="0"/>
              <a:t>Delay in release is driven by…:</a:t>
            </a:r>
          </a:p>
          <a:p>
            <a:pPr lvl="1">
              <a:spcBef>
                <a:spcPts val="0"/>
              </a:spcBef>
            </a:pPr>
            <a:r>
              <a:rPr lang="en-US" dirty="0"/>
              <a:t>Desire to put out a quality product</a:t>
            </a:r>
          </a:p>
          <a:p>
            <a:pPr lvl="1">
              <a:spcBef>
                <a:spcPts val="0"/>
              </a:spcBef>
            </a:pPr>
            <a:r>
              <a:rPr lang="en-US" dirty="0"/>
              <a:t>Desire to reward collaboration members with first papers</a:t>
            </a:r>
          </a:p>
          <a:p>
            <a:pPr lvl="2">
              <a:spcBef>
                <a:spcPts val="0"/>
              </a:spcBef>
            </a:pPr>
            <a:r>
              <a:rPr lang="en-US" dirty="0"/>
              <a:t>‘real time’ investment/reward</a:t>
            </a:r>
          </a:p>
          <a:p>
            <a:pPr lvl="2">
              <a:spcBef>
                <a:spcPts val="0"/>
              </a:spcBef>
            </a:pPr>
            <a:r>
              <a:rPr lang="en-US" dirty="0"/>
              <a:t>‘payback’ for people who spent decades getting us here</a:t>
            </a:r>
          </a:p>
          <a:p>
            <a:r>
              <a:rPr lang="en-US" dirty="0"/>
              <a:t>Magnitude of delay driven by</a:t>
            </a:r>
          </a:p>
          <a:p>
            <a:pPr lvl="1">
              <a:spcBef>
                <a:spcPts val="0"/>
              </a:spcBef>
            </a:pPr>
            <a:r>
              <a:rPr lang="en-US" dirty="0"/>
              <a:t>Time to get data set clean and calibrated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Time to complete catalogue papers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Time to perform full-dataset analyses (Continuous Waves, Stochastic)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A0852-53B7-674A-B643-8EB65A4DAF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7633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7E78E-CF46-CD49-8F65-22EE9112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influences the Bulk Release Plan?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8259E-FBEA-D140-A110-6C629ABA4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</p:spPr>
        <p:txBody>
          <a:bodyPr/>
          <a:lstStyle/>
          <a:p>
            <a:r>
              <a:rPr lang="en-US" dirty="0"/>
              <a:t>Pressure to reduce delay is growing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More interest (and skill) outside of collaboration to do independent analyses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Suspicion we are making stuff up</a:t>
            </a:r>
          </a:p>
          <a:p>
            <a:pPr lvl="1">
              <a:spcBef>
                <a:spcPts val="0"/>
              </a:spcBef>
            </a:pPr>
            <a:r>
              <a:rPr lang="en-US" dirty="0"/>
              <a:t>Data belong to the taxpayers! </a:t>
            </a:r>
          </a:p>
          <a:p>
            <a:r>
              <a:rPr lang="en-US" dirty="0"/>
              <a:t>Collaboration should evolve from current form (optimized for first detection), with more of the astrophysics done on the outside</a:t>
            </a:r>
          </a:p>
          <a:p>
            <a:r>
              <a:rPr lang="en-US" dirty="0"/>
              <a:t>Need larger community to argue for new observatories!</a:t>
            </a:r>
          </a:p>
          <a:p>
            <a:pPr lvl="1"/>
            <a:r>
              <a:rPr lang="en-US" sz="1800" dirty="0"/>
              <a:t>Will only happen if we have a lot of very happy customers, and many people whose career depends on growth of the field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A0852-53B7-674A-B643-8EB65A4DAF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5539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>
            <a:spLocks noGrp="1"/>
          </p:cNvSpPr>
          <p:nvPr>
            <p:ph type="title"/>
          </p:nvPr>
        </p:nvSpPr>
        <p:spPr>
          <a:xfrm>
            <a:off x="1494692" y="445025"/>
            <a:ext cx="733760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Network, the Future</a:t>
            </a:r>
            <a:endParaRPr dirty="0"/>
          </a:p>
        </p:txBody>
      </p:sp>
      <p:sp>
        <p:nvSpPr>
          <p:cNvPr id="170" name="Google Shape;170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LIGO and Virgo coordinating closely on O3</a:t>
            </a:r>
            <a:endParaRPr lang="en-US" sz="1600"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600" dirty="0">
                <a:solidFill>
                  <a:schemeClr val="tx1"/>
                </a:solidFill>
              </a:rPr>
              <a:t>Observing, Analysis and publication, Data releases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600" dirty="0">
                <a:solidFill>
                  <a:schemeClr val="tx1"/>
                </a:solidFill>
              </a:rPr>
              <a:t>MoU puts us in lockstep, but still two collaborations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600" dirty="0">
                <a:solidFill>
                  <a:schemeClr val="tx1"/>
                </a:solidFill>
              </a:rPr>
              <a:t>KAGRA hoping to join toward the end of O3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Working toward joint analysis with LIGO/Virgo</a:t>
            </a:r>
            <a:endParaRPr sz="1600" dirty="0">
              <a:solidFill>
                <a:schemeClr val="tx1"/>
              </a:solidFill>
            </a:endParaRP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O4 Currently foreseen for early-2021 to mid-2022, at design sensitivity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Hoping it will be the 4-detector network of 2xLIGO, Virgo, KAGRA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LSC, Lab, NSF considering shorter periods before release of data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Decisions will depend on ability to shorten preparation and analysis times, scope of key core collaboration analysis goals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A+ Upgrade follows for LIGO, </a:t>
            </a:r>
            <a:r>
              <a:rPr lang="en" sz="1600" dirty="0" err="1">
                <a:solidFill>
                  <a:schemeClr val="tx1"/>
                </a:solidFill>
              </a:rPr>
              <a:t>AdV</a:t>
            </a:r>
            <a:r>
              <a:rPr lang="en" sz="1600" dirty="0">
                <a:solidFill>
                  <a:schemeClr val="tx1"/>
                </a:solidFill>
              </a:rPr>
              <a:t>+ for Virgo – observing by 2024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LIGO-India comes into play ~2025 (at A+ sensitivity)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017865-0272-BB42-A56C-6C861A7401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7E78E-CF46-CD49-8F65-22EE9112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term? – </a:t>
            </a:r>
            <a:r>
              <a:rPr lang="en-US" dirty="0" err="1"/>
              <a:t>dhs</a:t>
            </a:r>
            <a:r>
              <a:rPr lang="en-US" dirty="0"/>
              <a:t> musing, not LSC policy!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8259E-FBEA-D140-A110-6C629ABA4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90546"/>
            <a:ext cx="8520600" cy="4079019"/>
          </a:xfrm>
        </p:spPr>
        <p:txBody>
          <a:bodyPr/>
          <a:lstStyle/>
          <a:p>
            <a:r>
              <a:rPr lang="en-US" dirty="0"/>
              <a:t>Need to evolve to open data</a:t>
            </a:r>
          </a:p>
          <a:p>
            <a:pPr lvl="1">
              <a:spcBef>
                <a:spcPts val="0"/>
              </a:spcBef>
            </a:pPr>
            <a:r>
              <a:rPr lang="en-US" dirty="0"/>
              <a:t>It is inevitable that this is the end state</a:t>
            </a:r>
          </a:p>
          <a:p>
            <a:pPr lvl="1">
              <a:spcBef>
                <a:spcPts val="0"/>
              </a:spcBef>
            </a:pPr>
            <a:r>
              <a:rPr lang="en-US" dirty="0"/>
              <a:t>How much ‘payback’ is enough? </a:t>
            </a:r>
          </a:p>
          <a:p>
            <a:r>
              <a:rPr lang="en-US" dirty="0"/>
              <a:t>Ideally, leave a ‘core collaboration’</a:t>
            </a:r>
          </a:p>
          <a:p>
            <a:pPr lvl="1">
              <a:spcBef>
                <a:spcPts val="0"/>
              </a:spcBef>
            </a:pPr>
            <a:r>
              <a:rPr lang="en-US" dirty="0"/>
              <a:t>Create secure positions to operate detectors, calibrate, data quality, low-latency alerts, low-latency detections/parameter estimation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Probably ~300 persons or so</a:t>
            </a:r>
          </a:p>
          <a:p>
            <a:pPr lvl="1">
              <a:spcBef>
                <a:spcPts val="0"/>
              </a:spcBef>
            </a:pPr>
            <a:r>
              <a:rPr lang="en-US" dirty="0"/>
              <a:t>….also instrumentalists? </a:t>
            </a:r>
          </a:p>
          <a:p>
            <a:r>
              <a:rPr lang="en-US" dirty="0"/>
              <a:t>Question: how to keep next-generation instrumentalists rewarded?</a:t>
            </a:r>
          </a:p>
          <a:p>
            <a:pPr lvl="1">
              <a:spcBef>
                <a:spcPts val="0"/>
              </a:spcBef>
            </a:pPr>
            <a:r>
              <a:rPr lang="en-US" dirty="0"/>
              <a:t>Most are not natural authors of </a:t>
            </a:r>
            <a:r>
              <a:rPr lang="en-US" dirty="0" err="1"/>
              <a:t>astro</a:t>
            </a:r>
            <a:r>
              <a:rPr lang="en-US" dirty="0"/>
              <a:t>/interpretation papers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But most academic institutions want those papers on a CV even for instrumentalists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Core collaboration opt-in option to a handful per year of external papers?</a:t>
            </a:r>
          </a:p>
          <a:p>
            <a:r>
              <a:rPr lang="en-US" dirty="0"/>
              <a:t>When open data? </a:t>
            </a:r>
          </a:p>
          <a:p>
            <a:pPr lvl="1">
              <a:spcBef>
                <a:spcPts val="0"/>
              </a:spcBef>
            </a:pPr>
            <a:r>
              <a:rPr lang="en-US" dirty="0"/>
              <a:t>Gradual decrease as we get faster with prep/catalogues; CW/Stochastic remains an issue</a:t>
            </a:r>
          </a:p>
          <a:p>
            <a:pPr lvl="1">
              <a:spcBef>
                <a:spcPts val="0"/>
              </a:spcBef>
            </a:pPr>
            <a:r>
              <a:rPr lang="en-US" dirty="0"/>
              <a:t>Certainly should be immediate release by the time of 3G detectors (2030s – LISA-time)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A0852-53B7-674A-B643-8EB65A4DAF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039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1954-4987-F44A-8094-6305EACEE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Phases of release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9A21C-F9B8-6843-9017-5BB49F0B0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  <a:p>
            <a:r>
              <a:rPr lang="en-US" dirty="0"/>
              <a:t>Publications of transients</a:t>
            </a:r>
          </a:p>
          <a:p>
            <a:r>
              <a:rPr lang="en-US" dirty="0"/>
              <a:t>Publications of CW/Stochastic analysis</a:t>
            </a:r>
          </a:p>
          <a:p>
            <a:r>
              <a:rPr lang="en-US" dirty="0"/>
              <a:t>Bulk data release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16FD7-9A03-8C46-9026-6F9E22BE71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321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1424354" y="445025"/>
            <a:ext cx="74079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Alert timeline for O3 (goal…)</a:t>
            </a:r>
            <a:endParaRPr dirty="0"/>
          </a:p>
        </p:txBody>
      </p:sp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891" y="1081453"/>
            <a:ext cx="7526217" cy="39753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E39F13-8866-8041-BC04-837DF9D21A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1424354" y="445025"/>
            <a:ext cx="74079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Alert timeline for O3</a:t>
            </a:r>
            <a:endParaRPr dirty="0"/>
          </a:p>
        </p:txBody>
      </p:sp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891" y="1081453"/>
            <a:ext cx="7526217" cy="39753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E39F13-8866-8041-BC04-837DF9D21A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F4CFAC23-7CE6-A740-BA5F-F5B2C362598B}"/>
              </a:ext>
            </a:extLst>
          </p:cNvPr>
          <p:cNvSpPr/>
          <p:nvPr/>
        </p:nvSpPr>
        <p:spPr>
          <a:xfrm>
            <a:off x="5483074" y="445025"/>
            <a:ext cx="2989384" cy="1858560"/>
          </a:xfrm>
          <a:prstGeom prst="wedgeRoundRectCallout">
            <a:avLst>
              <a:gd name="adj1" fmla="val -99657"/>
              <a:gd name="adj2" fmla="val 492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30200">
              <a:buSzPts val="1600"/>
              <a:buFont typeface="Georgia"/>
              <a:buChar char="●"/>
            </a:pPr>
            <a:r>
              <a:rPr lang="en-US" b="1" dirty="0">
                <a:solidFill>
                  <a:schemeClr val="tx1"/>
                </a:solidFill>
              </a:rPr>
              <a:t>Within 1–10 minutes after GW trigger time</a:t>
            </a:r>
            <a:r>
              <a:rPr lang="en-US" dirty="0">
                <a:solidFill>
                  <a:schemeClr val="tx1"/>
                </a:solidFill>
              </a:rPr>
              <a:t>, a </a:t>
            </a:r>
            <a:r>
              <a:rPr lang="en-US" dirty="0">
                <a:solidFill>
                  <a:schemeClr val="tx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 notice</a:t>
            </a:r>
            <a:r>
              <a:rPr lang="en-US" dirty="0">
                <a:solidFill>
                  <a:schemeClr val="tx1"/>
                </a:solidFill>
              </a:rPr>
              <a:t> will be sent autonomously, with a </a:t>
            </a:r>
            <a:r>
              <a:rPr lang="en-US" dirty="0" err="1">
                <a:solidFill>
                  <a:schemeClr val="tx1"/>
                </a:solidFill>
              </a:rPr>
              <a:t>skymap</a:t>
            </a:r>
            <a:r>
              <a:rPr lang="en-US" dirty="0">
                <a:solidFill>
                  <a:schemeClr val="tx1"/>
                </a:solidFill>
              </a:rPr>
              <a:t> as soon as it is available</a:t>
            </a:r>
          </a:p>
        </p:txBody>
      </p:sp>
    </p:spTree>
    <p:extLst>
      <p:ext uri="{BB962C8B-B14F-4D97-AF65-F5344CB8AC3E}">
        <p14:creationId xmlns:p14="http://schemas.microsoft.com/office/powerpoint/2010/main" val="410865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1424354" y="445025"/>
            <a:ext cx="74079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Alert timeline for O3</a:t>
            </a:r>
            <a:endParaRPr dirty="0"/>
          </a:p>
        </p:txBody>
      </p:sp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891" y="1081453"/>
            <a:ext cx="7526217" cy="39753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E39F13-8866-8041-BC04-837DF9D21A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72F7793-D5A9-2044-885F-4EF416F4C03E}"/>
              </a:ext>
            </a:extLst>
          </p:cNvPr>
          <p:cNvSpPr/>
          <p:nvPr/>
        </p:nvSpPr>
        <p:spPr>
          <a:xfrm>
            <a:off x="4176347" y="64085"/>
            <a:ext cx="4844812" cy="30191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30200">
              <a:buClr>
                <a:srgbClr val="3E4349"/>
              </a:buClr>
              <a:buSzPts val="1600"/>
              <a:buFont typeface="Georgia"/>
              <a:buChar char="●"/>
            </a:pPr>
            <a:r>
              <a:rPr lang="en-US" b="1" dirty="0">
                <a:solidFill>
                  <a:schemeClr val="tx1"/>
                </a:solidFill>
              </a:rPr>
              <a:t>Within 24 hours after the GW trigger time</a:t>
            </a:r>
            <a:r>
              <a:rPr lang="en-US" dirty="0">
                <a:solidFill>
                  <a:schemeClr val="tx1"/>
                </a:solidFill>
              </a:rPr>
              <a:t> (goal: within 4 hours for </a:t>
            </a:r>
            <a:r>
              <a:rPr lang="en-US" dirty="0">
                <a:solidFill>
                  <a:schemeClr val="tx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BNS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dirty="0">
                <a:solidFill>
                  <a:schemeClr val="tx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NSBH</a:t>
            </a:r>
            <a:r>
              <a:rPr lang="en-US" dirty="0">
                <a:solidFill>
                  <a:schemeClr val="tx1"/>
                </a:solidFill>
              </a:rPr>
              <a:t> sources), the </a:t>
            </a:r>
            <a:r>
              <a:rPr lang="en-US" dirty="0">
                <a:solidFill>
                  <a:schemeClr val="tx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Initial notices and circulars</a:t>
            </a:r>
            <a:r>
              <a:rPr lang="en-US" dirty="0">
                <a:solidFill>
                  <a:schemeClr val="tx1"/>
                </a:solidFill>
              </a:rPr>
              <a:t> will be distributed with an update for the sky localization area and the source classification. </a:t>
            </a:r>
          </a:p>
          <a:p>
            <a:pPr marL="457200" lvl="0" indent="-330200">
              <a:buClr>
                <a:srgbClr val="3E4349"/>
              </a:buClr>
              <a:buSzPts val="1600"/>
              <a:buFont typeface="Georgia"/>
              <a:buChar char="●"/>
            </a:pPr>
            <a:r>
              <a:rPr lang="en-US" dirty="0">
                <a:solidFill>
                  <a:schemeClr val="tx1"/>
                </a:solidFill>
              </a:rPr>
              <a:t>They are vetted by human instrument scientists and analysts.</a:t>
            </a:r>
          </a:p>
          <a:p>
            <a:pPr marL="457200" indent="-330200">
              <a:buClr>
                <a:srgbClr val="3E4349"/>
              </a:buClr>
              <a:buSzPts val="1600"/>
              <a:buFont typeface="Georgia"/>
              <a:buChar char="●"/>
            </a:pPr>
            <a:r>
              <a:rPr lang="en-US" dirty="0">
                <a:solidFill>
                  <a:schemeClr val="tx1"/>
                </a:solidFill>
              </a:rPr>
              <a:t>The initial circular will be labeled as </a:t>
            </a:r>
            <a:r>
              <a:rPr lang="en-US" b="1" dirty="0">
                <a:solidFill>
                  <a:schemeClr val="tx1"/>
                </a:solidFill>
              </a:rPr>
              <a:t>retracted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dirty="0">
                <a:solidFill>
                  <a:schemeClr val="tx1"/>
                </a:solidFill>
              </a:rPr>
              <a:t>confirmed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457200" indent="-330200">
              <a:buClr>
                <a:srgbClr val="3E4349"/>
              </a:buClr>
              <a:buSzPts val="1600"/>
              <a:buFont typeface="Georgia"/>
              <a:buChar char="●"/>
            </a:pPr>
            <a:r>
              <a:rPr lang="en-US" dirty="0">
                <a:solidFill>
                  <a:schemeClr val="tx1"/>
                </a:solidFill>
              </a:rPr>
              <a:t>Note that the initial circular is considered the first LIGO/Virgo publication of a GW candidate, appropriate to cite in publications.</a:t>
            </a:r>
          </a:p>
          <a:p>
            <a:pPr marL="457200" lvl="0" indent="-330200">
              <a:buClr>
                <a:srgbClr val="3E4349"/>
              </a:buClr>
              <a:buSzPts val="1600"/>
              <a:buFont typeface="Georgia"/>
              <a:buChar char="●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1424354" y="445025"/>
            <a:ext cx="74079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Alert timeline for O3</a:t>
            </a:r>
            <a:endParaRPr dirty="0"/>
          </a:p>
        </p:txBody>
      </p:sp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891" y="1081453"/>
            <a:ext cx="7526217" cy="39753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E39F13-8866-8041-BC04-837DF9D21A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CEB04F0-13DE-954C-B43F-A90791F8E83B}"/>
              </a:ext>
            </a:extLst>
          </p:cNvPr>
          <p:cNvSpPr/>
          <p:nvPr/>
        </p:nvSpPr>
        <p:spPr>
          <a:xfrm>
            <a:off x="5483074" y="1872762"/>
            <a:ext cx="3538084" cy="1608992"/>
          </a:xfrm>
          <a:prstGeom prst="wedgeRoundRectCallout">
            <a:avLst>
              <a:gd name="adj1" fmla="val 11814"/>
              <a:gd name="adj2" fmla="val 991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30200">
              <a:buSzPts val="1600"/>
              <a:buFont typeface="Georgia"/>
              <a:buChar char="●"/>
            </a:pP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Update notice and circulars</a:t>
            </a:r>
            <a:r>
              <a:rPr lang="en-US" dirty="0">
                <a:solidFill>
                  <a:schemeClr val="tx1"/>
                </a:solidFill>
              </a:rPr>
              <a:t> are sent whenever the sky localization area or significance accuracy improves (e.g. as a result of improved calibration, de-glitching, or computationally deeper parameter estimation). </a:t>
            </a:r>
          </a:p>
        </p:txBody>
      </p:sp>
    </p:spTree>
    <p:extLst>
      <p:ext uri="{BB962C8B-B14F-4D97-AF65-F5344CB8AC3E}">
        <p14:creationId xmlns:p14="http://schemas.microsoft.com/office/powerpoint/2010/main" val="2932276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>
            <a:spLocks noGrp="1"/>
          </p:cNvSpPr>
          <p:nvPr>
            <p:ph type="title"/>
          </p:nvPr>
        </p:nvSpPr>
        <p:spPr>
          <a:xfrm>
            <a:off x="1433146" y="445025"/>
            <a:ext cx="73991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Notice Contents</a:t>
            </a:r>
            <a:endParaRPr dirty="0"/>
          </a:p>
        </p:txBody>
      </p:sp>
      <p:sp>
        <p:nvSpPr>
          <p:cNvPr id="125" name="Google Shape;125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Date, Author, Where/When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FAR - </a:t>
            </a: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Estimated false alarm rate in Hz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E4349"/>
              </a:buClr>
              <a:buSzPts val="1600"/>
              <a:buChar char="●"/>
            </a:pPr>
            <a:r>
              <a:rPr lang="en" sz="1600" dirty="0" err="1">
                <a:solidFill>
                  <a:schemeClr val="tx1"/>
                </a:solidFill>
                <a:highlight>
                  <a:srgbClr val="FFFFFF"/>
                </a:highlight>
              </a:rPr>
              <a:t>SkyMap</a:t>
            </a: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 - URL of HEALPix FITS localization file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E4349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Group -- CBC or Burst; Pipeline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E4349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If Burst: Central Frequency, Duration, Fluence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E4349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If CBC: </a:t>
            </a:r>
          </a:p>
          <a:p>
            <a:pPr lvl="1" indent="-330200">
              <a:spcBef>
                <a:spcPts val="0"/>
              </a:spcBef>
              <a:buClr>
                <a:srgbClr val="3E4349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Probability that the source is a </a:t>
            </a:r>
            <a:r>
              <a:rPr lang="en" sz="1600" dirty="0">
                <a:solidFill>
                  <a:schemeClr val="tx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BNS</a:t>
            </a: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, </a:t>
            </a:r>
            <a:r>
              <a:rPr lang="en" sz="1600" dirty="0">
                <a:solidFill>
                  <a:schemeClr val="tx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NSBH</a:t>
            </a: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, </a:t>
            </a:r>
            <a:r>
              <a:rPr lang="en" sz="1600" dirty="0">
                <a:solidFill>
                  <a:schemeClr val="tx1"/>
                </a:solidFill>
              </a:rPr>
              <a:t>BBH</a:t>
            </a: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 merger, or noise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lvl="1" indent="-330200">
              <a:spcBef>
                <a:spcPts val="0"/>
              </a:spcBef>
              <a:buClr>
                <a:srgbClr val="3E4349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Probability of a neutron star, and ejection of neutron star matter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E4349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The objective is to provide all the information needed to find a host </a:t>
            </a:r>
          </a:p>
          <a:p>
            <a:pPr lvl="1" indent="-330200">
              <a:spcBef>
                <a:spcPts val="0"/>
              </a:spcBef>
              <a:buClr>
                <a:srgbClr val="3E4349"/>
              </a:buClr>
              <a:buSzPts val="1600"/>
              <a:buChar char="●"/>
            </a:pPr>
            <a:r>
              <a:rPr lang="en" sz="1200" dirty="0">
                <a:solidFill>
                  <a:schemeClr val="tx1"/>
                </a:solidFill>
                <a:highlight>
                  <a:srgbClr val="FFFFFF"/>
                </a:highlight>
              </a:rPr>
              <a:t>The Collaboration holds back additional information to allow Collaboration-exclusive Science…</a:t>
            </a:r>
          </a:p>
          <a:p>
            <a:pPr lvl="1" indent="-330200">
              <a:spcBef>
                <a:spcPts val="0"/>
              </a:spcBef>
              <a:buClr>
                <a:srgbClr val="3E4349"/>
              </a:buClr>
              <a:buSzPts val="1600"/>
              <a:buChar char="●"/>
            </a:pPr>
            <a:r>
              <a:rPr lang="en" sz="1200" dirty="0">
                <a:solidFill>
                  <a:schemeClr val="tx1"/>
                </a:solidFill>
                <a:highlight>
                  <a:srgbClr val="FFFFFF"/>
                </a:highlight>
              </a:rPr>
              <a:t>But sees need to allow observers to perform triage – “too many events”</a:t>
            </a:r>
            <a:endParaRPr sz="12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E4349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The circular update available within 24 hours will include text with an expert evaluation of the impact of any data quality issues 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D77F97-F236-6749-8E3E-DDAB9E7FE3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A79BB-B24F-9544-987C-BF8B8506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068" y="445025"/>
            <a:ext cx="7311231" cy="572700"/>
          </a:xfrm>
        </p:spPr>
        <p:txBody>
          <a:bodyPr/>
          <a:lstStyle/>
          <a:p>
            <a:r>
              <a:rPr lang="en" dirty="0"/>
              <a:t>Expected Detection rates in O3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2C876-7AAE-3C4A-8881-48E8CCC46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Binary neutron stars (BNS)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1/month to 1/year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Median 90% credible localization 120-180 deg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; 12-21% localized &lt; 20 deg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Binary black holes (BBH)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few/week to few/month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Neutron-star black-hole binaries (NSBH)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Uncertain, estimates include zero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Other transients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Unknown</a:t>
            </a:r>
          </a:p>
          <a:p>
            <a:r>
              <a:rPr lang="en-US" b="1" dirty="0">
                <a:solidFill>
                  <a:schemeClr val="tx1"/>
                </a:solidFill>
              </a:rPr>
              <a:t>Observed rate: upper end of the estimates!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so far 3 BBH, a BNS, and a likely BH-NS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797EC-D7B4-F944-B851-44B06F6F00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9356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EC6-2DA0-5F46-BB57-891F0C8D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of transients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B4C63-305C-8841-BC8A-3C78463A9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detections are published by the full qualified author list</a:t>
            </a:r>
          </a:p>
          <a:p>
            <a:pPr lvl="1"/>
            <a:r>
              <a:rPr lang="en-US" dirty="0"/>
              <a:t>LSC and Virgo together; speak here of LSC practice</a:t>
            </a:r>
          </a:p>
          <a:p>
            <a:pPr lvl="1">
              <a:spcBef>
                <a:spcPts val="0"/>
              </a:spcBef>
            </a:pPr>
            <a:r>
              <a:rPr lang="en-US" dirty="0"/>
              <a:t>Authors must spend 50% or more of research time on LIGO</a:t>
            </a:r>
          </a:p>
          <a:p>
            <a:pPr lvl="1">
              <a:spcBef>
                <a:spcPts val="0"/>
              </a:spcBef>
            </a:pPr>
            <a:r>
              <a:rPr lang="en-US" dirty="0"/>
              <a:t>~800 people qualify (out of 1300 LSC members)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Alphabetical author list; includes operators, engineers, some undergrads</a:t>
            </a:r>
          </a:p>
          <a:p>
            <a:pPr lvl="2">
              <a:spcBef>
                <a:spcPts val="0"/>
              </a:spcBef>
            </a:pPr>
            <a:r>
              <a:rPr lang="en-US" dirty="0"/>
              <a:t>Want to reward all members; putting some names first ‘demotes’ e.g., instrumentalists</a:t>
            </a:r>
          </a:p>
          <a:p>
            <a:r>
              <a:rPr lang="en-US" dirty="0"/>
              <a:t>Publications release 1 hour of strain h(t) around the event(s)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Posterior samples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Data quality flags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Data behind figures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Currently no ‘auxiliary channels’ --- environment, other </a:t>
            </a:r>
            <a:r>
              <a:rPr lang="en-US" dirty="0" err="1"/>
              <a:t>detetecto</a:t>
            </a:r>
            <a:r>
              <a:rPr lang="en-US" dirty="0"/>
              <a:t> DOF, etc. (~100,000 of ‘</a:t>
            </a:r>
            <a:r>
              <a:rPr lang="en-US" dirty="0" err="1"/>
              <a:t>em</a:t>
            </a:r>
            <a:r>
              <a:rPr lang="en-US" dirty="0"/>
              <a:t>)</a:t>
            </a:r>
          </a:p>
          <a:p>
            <a:pPr lvl="2">
              <a:spcBef>
                <a:spcPts val="0"/>
              </a:spcBef>
            </a:pPr>
            <a:r>
              <a:rPr lang="en-US" dirty="0"/>
              <a:t>Due to the difficulty of documenting them; and the concern that it is too easy to misinterpret them if you don’t know the machine inside and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BC1E2-B660-C048-B5D3-0F5F722394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058078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1146</Words>
  <Application>Microsoft Macintosh PowerPoint</Application>
  <PresentationFormat>On-screen Show (16:9)</PresentationFormat>
  <Paragraphs>139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Georgia</vt:lpstr>
      <vt:lpstr>Simple Light</vt:lpstr>
      <vt:lpstr>LSC Data Policies</vt:lpstr>
      <vt:lpstr>Current Phases of release</vt:lpstr>
      <vt:lpstr>Alert timeline for O3 (goal…)</vt:lpstr>
      <vt:lpstr>Alert timeline for O3</vt:lpstr>
      <vt:lpstr>Alert timeline for O3</vt:lpstr>
      <vt:lpstr>Alert timeline for O3</vt:lpstr>
      <vt:lpstr>Notice Contents</vt:lpstr>
      <vt:lpstr>Expected Detection rates in O3</vt:lpstr>
      <vt:lpstr>Publications of transients</vt:lpstr>
      <vt:lpstr>Gravitational-Wave Open Science Center</vt:lpstr>
      <vt:lpstr>Bulk Data Releases for O3</vt:lpstr>
      <vt:lpstr>What influences the Bulk Release Plan?</vt:lpstr>
      <vt:lpstr>What influences the Bulk Release Plan?</vt:lpstr>
      <vt:lpstr>The Network, the Future</vt:lpstr>
      <vt:lpstr>Long term? – dhs musing, not LSC policy!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LSC and Virgo plans for  data sharing</dc:title>
  <cp:lastModifiedBy>David H Shoemaker</cp:lastModifiedBy>
  <cp:revision>27</cp:revision>
  <cp:lastPrinted>2019-04-28T13:30:52Z</cp:lastPrinted>
  <dcterms:modified xsi:type="dcterms:W3CDTF">2019-04-28T16:15:07Z</dcterms:modified>
</cp:coreProperties>
</file>