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90" r:id="rId3"/>
    <p:sldId id="463" r:id="rId4"/>
    <p:sldId id="472" r:id="rId5"/>
    <p:sldId id="485" r:id="rId6"/>
    <p:sldId id="483" r:id="rId7"/>
    <p:sldId id="478" r:id="rId8"/>
    <p:sldId id="479" r:id="rId9"/>
    <p:sldId id="475" r:id="rId10"/>
    <p:sldId id="476" r:id="rId11"/>
    <p:sldId id="484" r:id="rId12"/>
    <p:sldId id="470" r:id="rId13"/>
    <p:sldId id="469" r:id="rId14"/>
    <p:sldId id="491" r:id="rId15"/>
    <p:sldId id="492" r:id="rId16"/>
    <p:sldId id="489" r:id="rId17"/>
  </p:sldIdLst>
  <p:sldSz cx="10080625" cy="7559675"/>
  <p:notesSz cx="7559675" cy="10691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8"/>
    <p:restoredTop sz="92949" autoAdjust="0"/>
  </p:normalViewPr>
  <p:slideViewPr>
    <p:cSldViewPr snapToGrid="0" snapToObjects="1">
      <p:cViewPr varScale="1">
        <p:scale>
          <a:sx n="100" d="100"/>
          <a:sy n="100" d="100"/>
        </p:scale>
        <p:origin x="1843" y="5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-287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504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7FC4B6-570B-6D4B-8DAA-091BAE50E8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7AC45-D2BA-C14C-BB48-AD57332AC4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AE3BE-1F8D-BA43-BD45-6E31D86BA70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A5EB8-F62C-5141-AB20-4BB24C1FD3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0646E-07CD-B447-848B-DD9CCE9EB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DB7E-0C09-7D46-A9D0-68FD1839A2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36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/>
              <a:t>Click to edit the notes format</a:t>
            </a:r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502687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9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3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303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783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6012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980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360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92138" y="1565275"/>
            <a:ext cx="8323262" cy="5202238"/>
          </a:xfrm>
        </p:spPr>
        <p:txBody>
          <a:bodyPr/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CAD3E-8D91-714D-8FC8-C3F6F1D3EF9E}"/>
              </a:ext>
            </a:extLst>
          </p:cNvPr>
          <p:cNvSpPr txBox="1"/>
          <p:nvPr userDrawn="1"/>
        </p:nvSpPr>
        <p:spPr>
          <a:xfrm>
            <a:off x="9011798" y="731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08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828800"/>
            <a:ext cx="54959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828800"/>
            <a:ext cx="54959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65000" y="1828800"/>
            <a:ext cx="8607600" cy="43848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765000" y="1828800"/>
            <a:ext cx="8607600" cy="43848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92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46129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00100" y="1757363"/>
            <a:ext cx="8455025" cy="4992687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3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0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143000" y="0"/>
            <a:ext cx="777240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168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65000" y="182880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65000" y="411912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75720" y="1828800"/>
            <a:ext cx="4200480" cy="43848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65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65000" y="1828800"/>
            <a:ext cx="4200480" cy="43848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75720" y="182880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75720" y="411912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9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65000" y="182880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75720" y="182880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65000" y="4119120"/>
            <a:ext cx="860760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88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65000" y="1828800"/>
            <a:ext cx="860760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765000" y="4119120"/>
            <a:ext cx="860760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35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765000" y="182880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175720" y="182880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5175720" y="411912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765000" y="4119120"/>
            <a:ext cx="4200480" cy="20912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46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dcc.ligo.org/G1900824/public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1143000" y="0"/>
            <a:ext cx="7772400" cy="12620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the title text format</a:t>
            </a:r>
          </a:p>
        </p:txBody>
      </p:sp>
      <p:sp>
        <p:nvSpPr>
          <p:cNvPr id="1028" name="Line 11"/>
          <p:cNvSpPr>
            <a:spLocks noChangeShapeType="1"/>
          </p:cNvSpPr>
          <p:nvPr/>
        </p:nvSpPr>
        <p:spPr bwMode="auto">
          <a:xfrm flipV="1">
            <a:off x="0" y="7085013"/>
            <a:ext cx="10079038" cy="0"/>
          </a:xfrm>
          <a:prstGeom prst="line">
            <a:avLst/>
          </a:prstGeom>
          <a:noFill/>
          <a:ln w="3672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TextShape 13"/>
          <p:cNvSpPr txBox="1">
            <a:spLocks noChangeArrowheads="1"/>
          </p:cNvSpPr>
          <p:nvPr/>
        </p:nvSpPr>
        <p:spPr bwMode="auto">
          <a:xfrm>
            <a:off x="367649" y="7190509"/>
            <a:ext cx="9372095" cy="25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dirty="0">
                <a:solidFill>
                  <a:schemeClr val="tx2"/>
                </a:solidFill>
              </a:rPr>
              <a:t>GW and EM Observer Telecon, Apr/25/2019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C66DA-56BE-6048-ABB1-A0EFC18BE591}"/>
              </a:ext>
            </a:extLst>
          </p:cNvPr>
          <p:cNvSpPr txBox="1"/>
          <p:nvPr userDrawn="1"/>
        </p:nvSpPr>
        <p:spPr>
          <a:xfrm>
            <a:off x="261257" y="7134070"/>
            <a:ext cx="431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3"/>
              </a:rPr>
              <a:t>https://</a:t>
            </a:r>
            <a:r>
              <a:rPr lang="en-US" dirty="0" err="1">
                <a:hlinkClick r:id="rId13"/>
              </a:rPr>
              <a:t>dcc.ligo.org</a:t>
            </a:r>
            <a:r>
              <a:rPr lang="en-US" dirty="0">
                <a:hlinkClick r:id="rId13"/>
              </a:rPr>
              <a:t>/G1900824/public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>
              <a:lumMod val="75000"/>
            </a:schemeClr>
          </a:solidFill>
          <a:latin typeface="Arial" charset="0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514350" indent="-514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17375E"/>
          </a:solidFill>
          <a:latin typeface="Arial" charset="0"/>
          <a:ea typeface="ＭＳ Ｐゴシック" charset="0"/>
          <a:cs typeface="ＭＳ Ｐゴシック" charset="0"/>
        </a:defRPr>
      </a:lvl1pPr>
      <a:lvl2pPr marL="747713" indent="-2952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17375E"/>
          </a:solidFill>
          <a:latin typeface="Arial" charset="0"/>
          <a:ea typeface="ＭＳ Ｐゴシック" charset="0"/>
        </a:defRPr>
      </a:lvl2pPr>
      <a:lvl3pPr marL="1077913" indent="-330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17375E"/>
          </a:solidFill>
          <a:latin typeface="Arial" charset="0"/>
          <a:ea typeface="ＭＳ Ｐゴシック" charset="0"/>
        </a:defRPr>
      </a:lvl3pPr>
      <a:lvl4pPr marL="1427163" indent="-4000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7375E"/>
          </a:solidFill>
          <a:latin typeface="Arial" charset="0"/>
          <a:ea typeface="ＭＳ Ｐゴシック" charset="0"/>
        </a:defRPr>
      </a:lvl4pPr>
      <a:lvl5pPr marL="1722438" indent="-3476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7375E"/>
          </a:solidFill>
          <a:latin typeface="Arial" charset="0"/>
          <a:ea typeface="ＭＳ Ｐゴシック" charset="0"/>
        </a:defRPr>
      </a:lvl5pPr>
      <a:lvl6pPr marL="514350" indent="-514350" eaLnBrk="1" hangingPunct="1">
        <a:buFont typeface="Arial"/>
        <a:buChar char="•"/>
        <a:defRPr>
          <a:solidFill>
            <a:schemeClr val="tx2">
              <a:lumMod val="75000"/>
            </a:schemeClr>
          </a:solidFill>
        </a:defRPr>
      </a:lvl6pPr>
      <a:lvl7pPr marL="514350" indent="-514350" eaLnBrk="1" hangingPunct="1">
        <a:buFont typeface="Arial"/>
        <a:buChar char="•"/>
        <a:defRPr>
          <a:solidFill>
            <a:schemeClr val="tx2">
              <a:lumMod val="75000"/>
            </a:schemeClr>
          </a:solidFill>
        </a:defRPr>
      </a:lvl7pPr>
      <a:lvl8pPr marL="2914650" indent="-3381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7375E"/>
          </a:solidFill>
          <a:latin typeface="Arial" charset="0"/>
          <a:ea typeface="ＭＳ Ｐゴシック" charset="0"/>
        </a:defRPr>
      </a:lvl8pPr>
      <a:lvl9pPr marL="3371850" indent="-3381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7375E"/>
          </a:solidFill>
          <a:latin typeface="Arial" charset="0"/>
          <a:ea typeface="ＭＳ Ｐゴシック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357FA48-2A10-BE40-81F6-E7DC0253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287" y="1300163"/>
            <a:ext cx="7772400" cy="1262063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Detectors and observations in O3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73C78E-36DB-A642-A7E3-03076405B2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5800" y="3400425"/>
            <a:ext cx="9015412" cy="18145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Lisa Barsotti, Nicolas Leroy, </a:t>
            </a:r>
          </a:p>
          <a:p>
            <a:pPr marL="0" indent="0" algn="ctr">
              <a:buNone/>
            </a:pPr>
            <a:r>
              <a:rPr lang="en-US" sz="2600" dirty="0"/>
              <a:t>Keita Kawabe, Shinji </a:t>
            </a:r>
            <a:r>
              <a:rPr lang="en-US" sz="2600" dirty="0" err="1"/>
              <a:t>Miyoki</a:t>
            </a:r>
            <a:r>
              <a:rPr lang="en-US" sz="2600" dirty="0"/>
              <a:t>, Brian O’Reilly, </a:t>
            </a:r>
            <a:r>
              <a:rPr lang="en-US" sz="2600" u="sng" dirty="0"/>
              <a:t>Alessio Rocchi</a:t>
            </a:r>
          </a:p>
          <a:p>
            <a:pPr marL="0" indent="0" algn="ctr">
              <a:buNone/>
            </a:pPr>
            <a:r>
              <a:rPr lang="en-US" sz="2600" dirty="0"/>
              <a:t>for the LIGO-VIRGO Joint Run Planning Committee</a:t>
            </a:r>
          </a:p>
          <a:p>
            <a:pPr algn="ctr"/>
            <a:endParaRPr lang="fr-FR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Sensitivity impacted by seismic noise: microseism, wind, human-induced daytime activity.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Work continues on increasing robustness to improve duty cycle. Budgeting 4-6 hours a week for tests and investigations.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Calibration systematics at the 2% level. Weekly measurements to improve statistical accuracy (currently around 5%).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B088B-6D0F-3046-9867-6CEE9A10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detector performance: L1</a:t>
            </a:r>
          </a:p>
        </p:txBody>
      </p:sp>
    </p:spTree>
    <p:extLst>
      <p:ext uri="{BB962C8B-B14F-4D97-AF65-F5344CB8AC3E}">
        <p14:creationId xmlns:p14="http://schemas.microsoft.com/office/powerpoint/2010/main" val="374728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716D-9553-6547-843B-18312BB8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Virgo improvements for O3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6B8FD6-D7E9-A54B-90A3-5BF8C60F3D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799" y="1283493"/>
            <a:ext cx="8455025" cy="5430816"/>
          </a:xfrm>
        </p:spPr>
        <p:txBody>
          <a:bodyPr>
            <a:normAutofit/>
          </a:bodyPr>
          <a:lstStyle/>
          <a:p>
            <a:r>
              <a:rPr lang="en-US" sz="2800" dirty="0"/>
              <a:t>Higher laser power </a:t>
            </a:r>
          </a:p>
          <a:p>
            <a:r>
              <a:rPr lang="en-US" sz="2800" dirty="0"/>
              <a:t>All test masses suspended with fused silica fibers</a:t>
            </a:r>
          </a:p>
          <a:p>
            <a:r>
              <a:rPr lang="en-US" sz="2800" dirty="0"/>
              <a:t>Intracavity power improved with adaptive optics</a:t>
            </a:r>
          </a:p>
          <a:p>
            <a:r>
              <a:rPr lang="en-US" dirty="0"/>
              <a:t>Injection bench suspension activated</a:t>
            </a:r>
            <a:endParaRPr lang="en-US" sz="2800" dirty="0"/>
          </a:p>
          <a:p>
            <a:r>
              <a:rPr lang="en-US" sz="2800" dirty="0"/>
              <a:t>Added squeezed light injection systems</a:t>
            </a:r>
          </a:p>
          <a:p>
            <a:r>
              <a:rPr lang="en-US" sz="2800" dirty="0"/>
              <a:t>Scattered light mitigation on output optics</a:t>
            </a:r>
          </a:p>
          <a:p>
            <a:r>
              <a:rPr lang="en-US" sz="2800" dirty="0"/>
              <a:t>New high quantum efficiency PDs with optimized electronics</a:t>
            </a:r>
          </a:p>
          <a:p>
            <a:r>
              <a:rPr lang="en-US" sz="2800" dirty="0"/>
              <a:t>Improvements to various controls systems (seismic, alignment,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460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3DC41EB-B7CC-4BCC-85F3-8A68486D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262160"/>
          </a:xfrm>
        </p:spPr>
        <p:txBody>
          <a:bodyPr/>
          <a:lstStyle/>
          <a:p>
            <a:r>
              <a:rPr lang="en-US" dirty="0"/>
              <a:t>V1: O2 vs O3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D104C5F-719C-4989-AB0F-C1A06F789B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4889" r="7218"/>
          <a:stretch/>
        </p:blipFill>
        <p:spPr>
          <a:xfrm>
            <a:off x="1085532" y="1058091"/>
            <a:ext cx="7909561" cy="59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8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088B-6D0F-3046-9867-6CEE9A10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detector performance: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36F4-87ED-ED44-A740-E76165D998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7877" y="1028243"/>
            <a:ext cx="9722645" cy="386273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Good (&gt;90%) duty cycle in science mode</a:t>
            </a:r>
          </a:p>
          <a:p>
            <a:r>
              <a:rPr lang="en-US" sz="2400" dirty="0"/>
              <a:t>Rather stable sensitivity:</a:t>
            </a:r>
          </a:p>
          <a:p>
            <a:pPr lvl="1"/>
            <a:r>
              <a:rPr lang="en-US" sz="2000" dirty="0"/>
              <a:t>about 50 </a:t>
            </a:r>
            <a:r>
              <a:rPr lang="en-US" sz="2000" dirty="0" err="1"/>
              <a:t>Mpc</a:t>
            </a:r>
            <a:r>
              <a:rPr lang="en-US" sz="2000" dirty="0"/>
              <a:t> for BNS;</a:t>
            </a:r>
          </a:p>
          <a:p>
            <a:pPr lvl="1"/>
            <a:r>
              <a:rPr lang="en-US" sz="2000" dirty="0"/>
              <a:t>around 600 </a:t>
            </a:r>
            <a:r>
              <a:rPr lang="en-US" sz="2000" dirty="0" err="1"/>
              <a:t>Mpc</a:t>
            </a:r>
            <a:r>
              <a:rPr lang="en-US" sz="2000" dirty="0"/>
              <a:t> for 30 </a:t>
            </a:r>
            <a:r>
              <a:rPr lang="en-US" sz="2000" dirty="0" err="1"/>
              <a:t>Msol</a:t>
            </a:r>
            <a:r>
              <a:rPr lang="en-US" sz="2000" dirty="0"/>
              <a:t> BBH</a:t>
            </a:r>
          </a:p>
          <a:p>
            <a:r>
              <a:rPr lang="en-US" sz="2400" dirty="0">
                <a:sym typeface="Wingdings" panose="05000000000000000000" pitchFamily="2" charset="2"/>
              </a:rPr>
              <a:t>Glitch rate greatly reduced </a:t>
            </a:r>
            <a:r>
              <a:rPr lang="en-US" sz="2400" dirty="0" err="1">
                <a:sym typeface="Wingdings" panose="05000000000000000000" pitchFamily="2" charset="2"/>
              </a:rPr>
              <a:t>wrt</a:t>
            </a:r>
            <a:r>
              <a:rPr lang="en-US" sz="2400" dirty="0">
                <a:sym typeface="Wingdings" panose="05000000000000000000" pitchFamily="2" charset="2"/>
              </a:rPr>
              <a:t> O2;</a:t>
            </a:r>
          </a:p>
          <a:p>
            <a:r>
              <a:rPr lang="en-US" sz="2400" dirty="0">
                <a:sym typeface="Wingdings" panose="05000000000000000000" pitchFamily="2" charset="2"/>
              </a:rPr>
              <a:t>Highest science mode state comprises injection of squeezing (up to 3 dB), but science mode state without squeezing is also possible;</a:t>
            </a:r>
          </a:p>
          <a:p>
            <a:r>
              <a:rPr lang="en-US" sz="2400" dirty="0">
                <a:sym typeface="Wingdings" panose="05000000000000000000" pitchFamily="2" charset="2"/>
              </a:rPr>
              <a:t>Short commissioning breaks (order of few hours) planned on a weekly basis to improve both sensitivity and robustness;</a:t>
            </a:r>
            <a:endParaRPr lang="en-US" sz="240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FEE6D3C1-05E2-44A0-8268-A0509848DF3D}"/>
              </a:ext>
            </a:extLst>
          </p:cNvPr>
          <p:cNvGrpSpPr/>
          <p:nvPr/>
        </p:nvGrpSpPr>
        <p:grpSpPr>
          <a:xfrm>
            <a:off x="677052" y="4890974"/>
            <a:ext cx="3901933" cy="2468783"/>
            <a:chOff x="7103831" y="1237796"/>
            <a:chExt cx="4249969" cy="2688988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1763CEEF-A390-4883-9EEA-006685D2D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831" y="1237796"/>
              <a:ext cx="4249969" cy="26889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036ABB9A-EA64-4829-866B-3C2C6BB9D855}"/>
                </a:ext>
              </a:extLst>
            </p:cNvPr>
            <p:cNvSpPr/>
            <p:nvPr/>
          </p:nvSpPr>
          <p:spPr>
            <a:xfrm>
              <a:off x="9365965" y="1237796"/>
              <a:ext cx="19159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One week of O2</a:t>
              </a:r>
              <a:endParaRPr lang="it-IT" sz="1600" dirty="0"/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7AFA270B-CC96-4617-A149-8F2CCD74A779}"/>
              </a:ext>
            </a:extLst>
          </p:cNvPr>
          <p:cNvGrpSpPr/>
          <p:nvPr/>
        </p:nvGrpSpPr>
        <p:grpSpPr>
          <a:xfrm>
            <a:off x="5548289" y="4890974"/>
            <a:ext cx="3903381" cy="2480004"/>
            <a:chOff x="7673274" y="4192323"/>
            <a:chExt cx="4249969" cy="2700208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1B6D4E9C-EFEC-4AAB-B557-36CF79B4D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3274" y="4203543"/>
              <a:ext cx="4249969" cy="26889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61E5F07-C32F-46BF-8DC5-97557758F585}"/>
                </a:ext>
              </a:extLst>
            </p:cNvPr>
            <p:cNvSpPr/>
            <p:nvPr/>
          </p:nvSpPr>
          <p:spPr>
            <a:xfrm>
              <a:off x="9851515" y="4192323"/>
              <a:ext cx="20398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Two weeks of O3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2243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CCC5-2004-954F-ACA1-06AA4817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KAGRA, the Japanese cryogenic detector, is expected to join late 2019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BEC4E6-A7D6-784C-8DCA-9C37FBF45F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Oct/Nov 2018: 3km X-arm “locked” using IR and green.</a:t>
            </a:r>
          </a:p>
          <a:p>
            <a:pPr lvl="1"/>
            <a:r>
              <a:rPr lang="en-US" dirty="0"/>
              <a:t>EXC mirror trouble after that, chamber was opened, now pumping down. IXC mirror is being cooled down.</a:t>
            </a:r>
          </a:p>
          <a:p>
            <a:r>
              <a:rPr lang="en-US" dirty="0"/>
              <a:t>Apr 2019: 3km Y-arm “locked” using green at cryogenic temperature.</a:t>
            </a:r>
          </a:p>
          <a:p>
            <a:pPr lvl="1"/>
            <a:r>
              <a:rPr lang="en-US" dirty="0"/>
              <a:t>IYC is already fully cooled down. Still cooling EYC. </a:t>
            </a:r>
          </a:p>
          <a:p>
            <a:r>
              <a:rPr lang="en-US" dirty="0"/>
              <a:t>Control optimizations undergoing for cryogenic suspensions.</a:t>
            </a:r>
          </a:p>
          <a:p>
            <a:r>
              <a:rPr lang="en-US" dirty="0"/>
              <a:t>40W fiber laser, 10W after input mode cleaner. Long term stability under investigation.</a:t>
            </a:r>
          </a:p>
          <a:p>
            <a:r>
              <a:rPr lang="en-US" dirty="0"/>
              <a:t>Will start combining two arms using Michelson ~mid May 2019, will transition to the final configuration later.</a:t>
            </a:r>
          </a:p>
          <a:p>
            <a:r>
              <a:rPr lang="en-US" dirty="0"/>
              <a:t>Detailed study of the impact of adding KAGRA to LV network is ongoing.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3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表"/>
          <p:cNvGraphicFramePr/>
          <p:nvPr>
            <p:extLst/>
          </p:nvPr>
        </p:nvGraphicFramePr>
        <p:xfrm>
          <a:off x="610671" y="2166755"/>
          <a:ext cx="8603062" cy="293488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6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1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1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1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1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1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0604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b="1" dirty="0">
                          <a:sym typeface="ヒラギノ角ゴ ProN W3"/>
                        </a:rPr>
                        <a:t>2019</a:t>
                      </a:r>
                    </a:p>
                  </a:txBody>
                  <a:tcPr marL="39373" marR="39373" marT="39373" marB="39373" anchor="ctr" horzOverflow="overflow">
                    <a:lnL w="0"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dirty="0">
                          <a:sym typeface="ヒラギノ角ゴ ProN W3"/>
                        </a:rPr>
                        <a:t>Jan</a:t>
                      </a:r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dirty="0">
                          <a:sym typeface="ヒラギノ角ゴ ProN W3"/>
                        </a:rPr>
                        <a:t>Feb</a:t>
                      </a:r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dirty="0">
                          <a:sym typeface="ヒラギノ角ゴ ProN W3"/>
                        </a:rPr>
                        <a:t>Mar</a:t>
                      </a:r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dirty="0">
                          <a:sym typeface="ヒラギノ角ゴ ProN W3"/>
                        </a:rPr>
                        <a:t>Apr</a:t>
                      </a:r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dirty="0">
                          <a:sym typeface="ヒラギノ角ゴ ProN W3"/>
                        </a:rPr>
                        <a:t>May</a:t>
                      </a:r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dirty="0">
                          <a:sym typeface="ヒラギノ角ゴ ProN W3"/>
                        </a:rPr>
                        <a:t>Jun</a:t>
                      </a:r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dirty="0">
                          <a:sym typeface="ヒラギノ角ゴ ProN W3"/>
                        </a:rPr>
                        <a:t>Jul</a:t>
                      </a:r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dirty="0">
                          <a:sym typeface="ヒラギノ角ゴ ProN W3"/>
                        </a:rPr>
                        <a:t>Aug</a:t>
                      </a:r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dirty="0">
                          <a:sym typeface="ヒラギノ角ゴ ProN W3"/>
                        </a:rPr>
                        <a:t>Sep</a:t>
                      </a:r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dirty="0">
                          <a:sym typeface="ヒラギノ角ゴ ProN W3"/>
                        </a:rPr>
                        <a:t>Oct</a:t>
                      </a:r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dirty="0">
                          <a:sym typeface="ヒラギノ角ゴ ProN W3"/>
                        </a:rPr>
                        <a:t>Nov</a:t>
                      </a:r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 dirty="0">
                          <a:sym typeface="ヒラギノ角ゴ ProN W3"/>
                        </a:rPr>
                        <a:t>Dec</a:t>
                      </a:r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8837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ヒラギノ角ゴ ProN W3"/>
                        </a:defRPr>
                      </a:pPr>
                      <a:endParaRPr sz="1700" dirty="0"/>
                    </a:p>
                  </a:txBody>
                  <a:tcPr marL="39373" marR="39373" marT="39373" marB="39373" anchor="ctr" horzOverflow="overflow">
                    <a:lnL w="0"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ヒラギノ角ゴ ProN W3"/>
                        </a:defRPr>
                      </a:pPr>
                      <a:endParaRPr sz="1700" dirty="0"/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ヒラギノ角ゴ ProN W3"/>
                        </a:defRPr>
                      </a:pPr>
                      <a:endParaRPr sz="1700" dirty="0"/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ヒラギノ角ゴ ProN W3"/>
                        </a:defRPr>
                      </a:pPr>
                      <a:endParaRPr sz="1700" dirty="0"/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ヒラギノ角ゴ ProN W3"/>
                        </a:defRPr>
                      </a:pPr>
                      <a:endParaRPr sz="1700" dirty="0"/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ヒラギノ角ゴ ProN W3"/>
                        </a:defRPr>
                      </a:pPr>
                      <a:endParaRPr sz="1700" dirty="0"/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ヒラギノ角ゴ ProN W3"/>
                        </a:defRPr>
                      </a:pPr>
                      <a:endParaRPr sz="1700"/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ヒラギノ角ゴ ProN W3"/>
                        </a:defRPr>
                      </a:pPr>
                      <a:endParaRPr sz="1700"/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ヒラギノ角ゴ ProN W3"/>
                        </a:defRPr>
                      </a:pPr>
                      <a:endParaRPr sz="1700" dirty="0"/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ヒラギノ角ゴ ProN W3"/>
                        </a:defRPr>
                      </a:pPr>
                      <a:endParaRPr sz="1700"/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ヒラギノ角ゴ ProN W3"/>
                        </a:defRPr>
                      </a:pPr>
                      <a:endParaRPr sz="1700"/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ヒラギノ角ゴ ProN W3"/>
                        </a:defRPr>
                      </a:pPr>
                      <a:endParaRPr sz="1700" dirty="0"/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12700">
                      <a:solidFill>
                        <a:schemeClr val="accent1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ヒラギノ角ゴ ProN W3"/>
                        </a:defRPr>
                      </a:pPr>
                      <a:endParaRPr sz="1700" dirty="0"/>
                    </a:p>
                  </a:txBody>
                  <a:tcPr marL="39373" marR="39373" marT="39373" marB="39373" anchor="ctr" horzOverflow="overflow">
                    <a:lnL w="12700">
                      <a:solidFill>
                        <a:schemeClr val="accent1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" name="O3start"/>
          <p:cNvSpPr txBox="1"/>
          <p:nvPr/>
        </p:nvSpPr>
        <p:spPr>
          <a:xfrm>
            <a:off x="3203660" y="1834566"/>
            <a:ext cx="817900" cy="294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373" tIns="39373" rIns="39373" bIns="39373" anchor="ctr">
            <a:spAutoFit/>
          </a:bodyPr>
          <a:lstStyle>
            <a:lvl1pPr>
              <a:defRPr>
                <a:solidFill>
                  <a:schemeClr val="accent6">
                    <a:satOff val="-15808"/>
                    <a:lumOff val="-17557"/>
                  </a:schemeClr>
                </a:solidFill>
              </a:defRPr>
            </a:lvl1pPr>
          </a:lstStyle>
          <a:p>
            <a:r>
              <a:rPr sz="1395" dirty="0">
                <a:latin typeface="Candara" panose="020E0502030303020204" pitchFamily="34" charset="0"/>
              </a:rPr>
              <a:t>O3</a:t>
            </a:r>
            <a:r>
              <a:rPr lang="en-US" altLang="ja-JP" sz="1395" dirty="0">
                <a:latin typeface="Candara" panose="020E0502030303020204" pitchFamily="34" charset="0"/>
              </a:rPr>
              <a:t> </a:t>
            </a:r>
            <a:r>
              <a:rPr sz="1395" dirty="0">
                <a:latin typeface="Candara" panose="020E0502030303020204" pitchFamily="34" charset="0"/>
              </a:rPr>
              <a:t>start</a:t>
            </a:r>
          </a:p>
        </p:txBody>
      </p:sp>
      <p:sp>
        <p:nvSpPr>
          <p:cNvPr id="150" name="PRMI"/>
          <p:cNvSpPr txBox="1"/>
          <p:nvPr/>
        </p:nvSpPr>
        <p:spPr>
          <a:xfrm>
            <a:off x="2300903" y="2897684"/>
            <a:ext cx="265740" cy="381643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1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1240" dirty="0">
                <a:latin typeface="Candara" panose="020E0502030303020204" pitchFamily="34" charset="0"/>
              </a:rPr>
              <a:t>PRMI</a:t>
            </a:r>
          </a:p>
        </p:txBody>
      </p:sp>
      <p:sp>
        <p:nvSpPr>
          <p:cNvPr id="152" name="線"/>
          <p:cNvSpPr/>
          <p:nvPr/>
        </p:nvSpPr>
        <p:spPr>
          <a:xfrm>
            <a:off x="7473357" y="3143568"/>
            <a:ext cx="1883821" cy="1"/>
          </a:xfrm>
          <a:prstGeom prst="line">
            <a:avLst/>
          </a:prstGeom>
          <a:ln w="76200">
            <a:solidFill>
              <a:schemeClr val="accent5">
                <a:alpha val="45692"/>
              </a:schemeClr>
            </a:solidFill>
            <a:prstDash val="sysDot"/>
            <a:miter lim="400000"/>
            <a:tailEnd type="triangle"/>
          </a:ln>
        </p:spPr>
        <p:txBody>
          <a:bodyPr lIns="39373" tIns="39373" rIns="39373" bIns="39373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395">
              <a:latin typeface="Candara" panose="020E0502030303020204" pitchFamily="34" charset="0"/>
            </a:endParaRPr>
          </a:p>
        </p:txBody>
      </p:sp>
      <p:sp>
        <p:nvSpPr>
          <p:cNvPr id="153" name="ETMX WAB"/>
          <p:cNvSpPr txBox="1"/>
          <p:nvPr/>
        </p:nvSpPr>
        <p:spPr>
          <a:xfrm>
            <a:off x="1401897" y="3810083"/>
            <a:ext cx="1509026" cy="255076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373" tIns="39373" rIns="39373" bIns="39373" anchor="ctr">
            <a:spAutoFit/>
          </a:bodyPr>
          <a:lstStyle>
            <a:lvl1pPr>
              <a:lnSpc>
                <a:spcPct val="40000"/>
              </a:lnSpc>
            </a:lvl1pPr>
          </a:lstStyle>
          <a:p>
            <a:endParaRPr lang="en-US" altLang="ja-JP" sz="1240" dirty="0">
              <a:latin typeface="Candara" panose="020E0502030303020204" pitchFamily="34" charset="0"/>
            </a:endParaRPr>
          </a:p>
          <a:p>
            <a:r>
              <a:rPr sz="1240" dirty="0">
                <a:latin typeface="Candara" panose="020E0502030303020204" pitchFamily="34" charset="0"/>
              </a:rPr>
              <a:t>ETMX WAB</a:t>
            </a:r>
          </a:p>
        </p:txBody>
      </p:sp>
      <p:sp>
        <p:nvSpPr>
          <p:cNvPr id="154" name="線"/>
          <p:cNvSpPr/>
          <p:nvPr/>
        </p:nvSpPr>
        <p:spPr>
          <a:xfrm flipH="1" flipV="1">
            <a:off x="3250464" y="2163574"/>
            <a:ext cx="15198" cy="2934883"/>
          </a:xfrm>
          <a:prstGeom prst="line">
            <a:avLst/>
          </a:prstGeom>
          <a:ln w="127000">
            <a:solidFill>
              <a:schemeClr val="accent4">
                <a:alpha val="67354"/>
              </a:schemeClr>
            </a:solidFill>
            <a:miter lim="400000"/>
          </a:ln>
        </p:spPr>
        <p:txBody>
          <a:bodyPr lIns="39373" tIns="39373" rIns="39373" bIns="39373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705">
              <a:latin typeface="Candara" panose="020E0502030303020204" pitchFamily="34" charset="0"/>
            </a:endParaRPr>
          </a:p>
        </p:txBody>
      </p:sp>
      <p:sp>
        <p:nvSpPr>
          <p:cNvPr id="155" name="FPMI…"/>
          <p:cNvSpPr txBox="1"/>
          <p:nvPr/>
        </p:nvSpPr>
        <p:spPr>
          <a:xfrm>
            <a:off x="3045013" y="5104847"/>
            <a:ext cx="688548" cy="72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373" tIns="39373" rIns="39373" bIns="39373" anchor="ctr">
            <a:spAutoFit/>
          </a:bodyPr>
          <a:lstStyle/>
          <a:p>
            <a:pPr algn="l">
              <a:buSzPct val="145000"/>
              <a:defRPr sz="16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defRPr>
            </a:pPr>
            <a:r>
              <a:rPr sz="1395" dirty="0">
                <a:latin typeface="Candara" panose="020E0502030303020204" pitchFamily="34" charset="0"/>
              </a:rPr>
              <a:t>FPMI</a:t>
            </a:r>
            <a:endParaRPr lang="en-US" altLang="ja-JP" sz="1395" dirty="0">
              <a:latin typeface="Candara" panose="020E0502030303020204" pitchFamily="34" charset="0"/>
            </a:endParaRPr>
          </a:p>
          <a:p>
            <a:pPr algn="l">
              <a:buSzPct val="145000"/>
              <a:defRPr sz="16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defRPr>
            </a:pPr>
            <a:r>
              <a:rPr sz="1395" dirty="0">
                <a:latin typeface="Candara" panose="020E0502030303020204" pitchFamily="34" charset="0"/>
              </a:rPr>
              <a:t>Check</a:t>
            </a:r>
            <a:endParaRPr lang="en-US" altLang="ja-JP" sz="1395" dirty="0">
              <a:latin typeface="Candara" panose="020E0502030303020204" pitchFamily="34" charset="0"/>
            </a:endParaRPr>
          </a:p>
          <a:p>
            <a:pPr algn="l">
              <a:buSzPct val="145000"/>
              <a:defRPr sz="16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defRPr>
            </a:pPr>
            <a:r>
              <a:rPr lang="en-US" sz="1395" dirty="0">
                <a:latin typeface="Candara" panose="020E0502030303020204" pitchFamily="34" charset="0"/>
              </a:rPr>
              <a:t>P</a:t>
            </a:r>
            <a:r>
              <a:rPr sz="1395" dirty="0">
                <a:latin typeface="Candara" panose="020E0502030303020204" pitchFamily="34" charset="0"/>
              </a:rPr>
              <a:t>oint</a:t>
            </a:r>
          </a:p>
        </p:txBody>
      </p:sp>
      <p:sp>
        <p:nvSpPr>
          <p:cNvPr id="156" name="線"/>
          <p:cNvSpPr/>
          <p:nvPr/>
        </p:nvSpPr>
        <p:spPr>
          <a:xfrm>
            <a:off x="4939111" y="2163574"/>
            <a:ext cx="0" cy="2929416"/>
          </a:xfrm>
          <a:prstGeom prst="line">
            <a:avLst/>
          </a:prstGeom>
          <a:ln w="76200">
            <a:solidFill>
              <a:schemeClr val="accent6">
                <a:hueOff val="-146070"/>
                <a:satOff val="-10048"/>
                <a:lumOff val="-30626"/>
                <a:alpha val="49873"/>
              </a:schemeClr>
            </a:solidFill>
            <a:miter lim="400000"/>
          </a:ln>
        </p:spPr>
        <p:txBody>
          <a:bodyPr lIns="39373" tIns="39373" rIns="39373" bIns="39373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395">
              <a:latin typeface="Candara" panose="020E0502030303020204" pitchFamily="34" charset="0"/>
            </a:endParaRPr>
          </a:p>
        </p:txBody>
      </p:sp>
      <p:sp>
        <p:nvSpPr>
          <p:cNvPr id="157" name="DPR"/>
          <p:cNvSpPr txBox="1"/>
          <p:nvPr/>
        </p:nvSpPr>
        <p:spPr>
          <a:xfrm>
            <a:off x="4527245" y="5108985"/>
            <a:ext cx="824912" cy="72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>
            <a:lvl1pPr>
              <a:def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r>
              <a:rPr lang="en-US" altLang="ja-JP" sz="1395" dirty="0">
                <a:latin typeface="Candara" panose="020E0502030303020204" pitchFamily="34" charset="0"/>
              </a:rPr>
              <a:t>Data</a:t>
            </a:r>
          </a:p>
          <a:p>
            <a:r>
              <a:rPr lang="en-US" altLang="ja-JP" sz="1395" dirty="0">
                <a:latin typeface="Candara" panose="020E0502030303020204" pitchFamily="34" charset="0"/>
              </a:rPr>
              <a:t>Process</a:t>
            </a:r>
          </a:p>
          <a:p>
            <a:r>
              <a:rPr lang="en-US" altLang="ja-JP" sz="1395" dirty="0">
                <a:latin typeface="Candara" panose="020E0502030303020204" pitchFamily="34" charset="0"/>
              </a:rPr>
              <a:t>Rehearsal</a:t>
            </a:r>
            <a:endParaRPr sz="1395" dirty="0">
              <a:latin typeface="Candara" panose="020E0502030303020204" pitchFamily="34" charset="0"/>
            </a:endParaRPr>
          </a:p>
        </p:txBody>
      </p:sp>
      <p:sp>
        <p:nvSpPr>
          <p:cNvPr id="158" name="Noise hunting"/>
          <p:cNvSpPr txBox="1"/>
          <p:nvPr/>
        </p:nvSpPr>
        <p:spPr>
          <a:xfrm>
            <a:off x="7578903" y="2857917"/>
            <a:ext cx="1018875" cy="270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9373" tIns="39373" rIns="39373" bIns="39373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sz="1240" dirty="0">
                <a:latin typeface="Candara" panose="020E0502030303020204" pitchFamily="34" charset="0"/>
              </a:rPr>
              <a:t>Noise hunting</a:t>
            </a:r>
          </a:p>
        </p:txBody>
      </p:sp>
      <p:sp>
        <p:nvSpPr>
          <p:cNvPr id="160" name="Beam align…"/>
          <p:cNvSpPr txBox="1"/>
          <p:nvPr/>
        </p:nvSpPr>
        <p:spPr>
          <a:xfrm>
            <a:off x="1401897" y="2897683"/>
            <a:ext cx="899007" cy="461158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373" tIns="39373" rIns="39373" bIns="39373" anchor="ctr">
            <a:spAutoFit/>
          </a:bodyPr>
          <a:lstStyle/>
          <a:p>
            <a:pPr>
              <a:defRPr sz="1400"/>
            </a:pPr>
            <a:r>
              <a:rPr sz="1240" dirty="0">
                <a:latin typeface="Candara" panose="020E0502030303020204" pitchFamily="34" charset="0"/>
              </a:rPr>
              <a:t>Beam </a:t>
            </a:r>
            <a:r>
              <a:rPr lang="en-US" sz="1240" dirty="0">
                <a:latin typeface="Candara" panose="020E0502030303020204" pitchFamily="34" charset="0"/>
              </a:rPr>
              <a:t>A</a:t>
            </a:r>
            <a:r>
              <a:rPr sz="1240" dirty="0">
                <a:latin typeface="Candara" panose="020E0502030303020204" pitchFamily="34" charset="0"/>
              </a:rPr>
              <a:t>lign</a:t>
            </a:r>
          </a:p>
          <a:p>
            <a:pPr>
              <a:defRPr sz="1400"/>
            </a:pPr>
            <a:r>
              <a:rPr sz="1240" dirty="0">
                <a:latin typeface="Candara" panose="020E0502030303020204" pitchFamily="34" charset="0"/>
              </a:rPr>
              <a:t>Pumping</a:t>
            </a:r>
          </a:p>
        </p:txBody>
      </p:sp>
      <p:sp>
        <p:nvSpPr>
          <p:cNvPr id="161" name="DRMI…"/>
          <p:cNvSpPr txBox="1"/>
          <p:nvPr/>
        </p:nvSpPr>
        <p:spPr>
          <a:xfrm>
            <a:off x="4572464" y="2897683"/>
            <a:ext cx="1332990" cy="461158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373" tIns="39373" rIns="39373" bIns="39373" anchor="ctr">
            <a:spAutoFit/>
          </a:bodyPr>
          <a:lstStyle/>
          <a:p>
            <a:pPr>
              <a:defRPr sz="1800">
                <a:solidFill>
                  <a:schemeClr val="accent1">
                    <a:lumOff val="-13575"/>
                  </a:schemeClr>
                </a:solidFill>
              </a:defRPr>
            </a:pPr>
            <a:r>
              <a:rPr sz="1240" dirty="0">
                <a:latin typeface="Candara" panose="020E0502030303020204" pitchFamily="34" charset="0"/>
              </a:rPr>
              <a:t>DRMI</a:t>
            </a:r>
          </a:p>
          <a:p>
            <a:pPr>
              <a:defRPr sz="1800"/>
            </a:pPr>
            <a:r>
              <a:rPr sz="1240" dirty="0">
                <a:solidFill>
                  <a:schemeClr val="accent1">
                    <a:lumOff val="-13575"/>
                  </a:schemeClr>
                </a:solidFill>
                <a:latin typeface="Candara" panose="020E0502030303020204" pitchFamily="34" charset="0"/>
              </a:rPr>
              <a:t>DRFPMI</a:t>
            </a:r>
          </a:p>
        </p:txBody>
      </p:sp>
      <p:sp>
        <p:nvSpPr>
          <p:cNvPr id="162" name="Post COM."/>
          <p:cNvSpPr txBox="1"/>
          <p:nvPr/>
        </p:nvSpPr>
        <p:spPr>
          <a:xfrm>
            <a:off x="6654505" y="2897683"/>
            <a:ext cx="818852" cy="461158"/>
          </a:xfrm>
          <a:prstGeom prst="rect">
            <a:avLst/>
          </a:prstGeom>
          <a:noFill/>
          <a:ln w="25400" cap="flat">
            <a:solidFill>
              <a:schemeClr val="accent3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373" tIns="39373" rIns="39373" bIns="39373" numCol="1" anchor="ctr">
            <a:spAutoFit/>
          </a:bodyPr>
          <a:lstStyle>
            <a:lvl1pPr>
              <a:defRPr sz="1200"/>
            </a:lvl1pPr>
          </a:lstStyle>
          <a:p>
            <a:r>
              <a:rPr lang="en-US" sz="1240" dirty="0">
                <a:latin typeface="Candara" panose="020E0502030303020204" pitchFamily="34" charset="0"/>
              </a:rPr>
              <a:t>Post</a:t>
            </a:r>
          </a:p>
          <a:p>
            <a:r>
              <a:rPr lang="en-US" sz="1240" dirty="0">
                <a:latin typeface="Candara" panose="020E0502030303020204" pitchFamily="34" charset="0"/>
              </a:rPr>
              <a:t>Comm.</a:t>
            </a:r>
            <a:endParaRPr sz="1240" dirty="0">
              <a:latin typeface="Candara" panose="020E0502030303020204" pitchFamily="34" charset="0"/>
            </a:endParaRPr>
          </a:p>
        </p:txBody>
      </p:sp>
      <p:sp>
        <p:nvSpPr>
          <p:cNvPr id="163" name="Middle Baffle"/>
          <p:cNvSpPr txBox="1"/>
          <p:nvPr/>
        </p:nvSpPr>
        <p:spPr>
          <a:xfrm>
            <a:off x="6654505" y="3356366"/>
            <a:ext cx="818852" cy="461158"/>
          </a:xfrm>
          <a:prstGeom prst="rect">
            <a:avLst/>
          </a:prstGeom>
          <a:noFill/>
          <a:ln w="25400" cap="flat">
            <a:solidFill>
              <a:schemeClr val="accent3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373" tIns="39373" rIns="39373" bIns="39373" numCol="1" anchor="ctr">
            <a:spAutoFit/>
          </a:bodyPr>
          <a:lstStyle>
            <a:lvl1pPr>
              <a:defRPr sz="1200"/>
            </a:lvl1pPr>
          </a:lstStyle>
          <a:p>
            <a:r>
              <a:rPr lang="en-US" sz="1240" dirty="0">
                <a:latin typeface="Candara" panose="020E0502030303020204" pitchFamily="34" charset="0"/>
              </a:rPr>
              <a:t>Middle</a:t>
            </a:r>
          </a:p>
          <a:p>
            <a:r>
              <a:rPr lang="en-US" sz="1240" dirty="0">
                <a:latin typeface="Candara" panose="020E0502030303020204" pitchFamily="34" charset="0"/>
              </a:rPr>
              <a:t>Baffle</a:t>
            </a:r>
            <a:endParaRPr sz="1240" dirty="0">
              <a:latin typeface="Candara" panose="020E0502030303020204" pitchFamily="34" charset="0"/>
            </a:endParaRPr>
          </a:p>
        </p:txBody>
      </p:sp>
      <p:sp>
        <p:nvSpPr>
          <p:cNvPr id="165" name="DRFPMI ASC/Laser power up"/>
          <p:cNvSpPr txBox="1"/>
          <p:nvPr/>
        </p:nvSpPr>
        <p:spPr>
          <a:xfrm>
            <a:off x="5906302" y="2897699"/>
            <a:ext cx="748204" cy="842801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373" tIns="39373" rIns="39373" bIns="39373" anchor="ctr">
            <a:spAutoFit/>
          </a:bodyPr>
          <a:lstStyle/>
          <a:p>
            <a:pPr>
              <a:defRPr sz="1200"/>
            </a:pPr>
            <a:r>
              <a:rPr sz="1240" dirty="0">
                <a:solidFill>
                  <a:schemeClr val="accent1">
                    <a:lumOff val="-13575"/>
                  </a:schemeClr>
                </a:solidFill>
                <a:latin typeface="Candara" panose="020E0502030303020204" pitchFamily="34" charset="0"/>
              </a:rPr>
              <a:t>DRFPMI</a:t>
            </a:r>
            <a:r>
              <a:rPr sz="1240" dirty="0">
                <a:latin typeface="Candara" panose="020E0502030303020204" pitchFamily="34" charset="0"/>
              </a:rPr>
              <a:t> </a:t>
            </a:r>
            <a:r>
              <a:rPr sz="1240" dirty="0">
                <a:solidFill>
                  <a:srgbClr val="00B050"/>
                </a:solidFill>
                <a:latin typeface="Candara" panose="020E0502030303020204" pitchFamily="34" charset="0"/>
              </a:rPr>
              <a:t>ASC</a:t>
            </a:r>
            <a:endParaRPr lang="en-US" altLang="ja-JP" sz="1240" dirty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pPr>
              <a:defRPr sz="1200"/>
            </a:pPr>
            <a:r>
              <a:rPr sz="124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Laser </a:t>
            </a:r>
            <a:r>
              <a:rPr lang="en-US" sz="124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</a:t>
            </a:r>
            <a:r>
              <a:rPr sz="124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ower </a:t>
            </a:r>
            <a:r>
              <a:rPr lang="en-US" sz="124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U</a:t>
            </a:r>
            <a:r>
              <a:rPr sz="124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p</a:t>
            </a:r>
          </a:p>
        </p:txBody>
      </p:sp>
      <p:sp>
        <p:nvSpPr>
          <p:cNvPr id="166" name="Machine health check…"/>
          <p:cNvSpPr txBox="1"/>
          <p:nvPr/>
        </p:nvSpPr>
        <p:spPr>
          <a:xfrm>
            <a:off x="2567492" y="2897748"/>
            <a:ext cx="955043" cy="712894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373" tIns="39373" rIns="39373" bIns="39373" anchor="ctr">
            <a:spAutoFit/>
          </a:bodyPr>
          <a:lstStyle/>
          <a:p>
            <a:pPr>
              <a:lnSpc>
                <a:spcPct val="40000"/>
              </a:lnSpc>
              <a:defRPr sz="1700"/>
            </a:pPr>
            <a:endParaRPr lang="en-US" altLang="ja-JP" sz="1240" dirty="0">
              <a:latin typeface="Candara" panose="020E0502030303020204" pitchFamily="34" charset="0"/>
            </a:endParaRPr>
          </a:p>
          <a:p>
            <a:pPr>
              <a:lnSpc>
                <a:spcPct val="40000"/>
              </a:lnSpc>
              <a:defRPr sz="1700"/>
            </a:pPr>
            <a:r>
              <a:rPr lang="en-US" altLang="ja-JP" sz="1240" dirty="0">
                <a:latin typeface="Candara" panose="020E0502030303020204" pitchFamily="34" charset="0"/>
              </a:rPr>
              <a:t>Machine</a:t>
            </a:r>
          </a:p>
          <a:p>
            <a:pPr>
              <a:lnSpc>
                <a:spcPct val="40000"/>
              </a:lnSpc>
              <a:defRPr sz="1700"/>
            </a:pPr>
            <a:endParaRPr lang="en-US" altLang="ja-JP" sz="1240" dirty="0">
              <a:latin typeface="Candara" panose="020E0502030303020204" pitchFamily="34" charset="0"/>
            </a:endParaRPr>
          </a:p>
          <a:p>
            <a:pPr>
              <a:lnSpc>
                <a:spcPct val="40000"/>
              </a:lnSpc>
              <a:defRPr sz="1700"/>
            </a:pPr>
            <a:r>
              <a:rPr lang="en-US" altLang="ja-JP" sz="1240" dirty="0">
                <a:latin typeface="Candara" panose="020E0502030303020204" pitchFamily="34" charset="0"/>
              </a:rPr>
              <a:t>Health </a:t>
            </a:r>
          </a:p>
          <a:p>
            <a:pPr>
              <a:lnSpc>
                <a:spcPct val="40000"/>
              </a:lnSpc>
              <a:defRPr sz="1700"/>
            </a:pPr>
            <a:endParaRPr lang="en-US" altLang="ja-JP" sz="1240" dirty="0">
              <a:latin typeface="Candara" panose="020E0502030303020204" pitchFamily="34" charset="0"/>
            </a:endParaRPr>
          </a:p>
          <a:p>
            <a:pPr>
              <a:lnSpc>
                <a:spcPct val="40000"/>
              </a:lnSpc>
              <a:defRPr sz="1700"/>
            </a:pPr>
            <a:r>
              <a:rPr lang="en-US" altLang="ja-JP" sz="1240" dirty="0">
                <a:latin typeface="Candara" panose="020E0502030303020204" pitchFamily="34" charset="0"/>
              </a:rPr>
              <a:t>Check</a:t>
            </a:r>
          </a:p>
          <a:p>
            <a:pPr>
              <a:lnSpc>
                <a:spcPct val="40000"/>
              </a:lnSpc>
              <a:defRPr sz="1700"/>
            </a:pPr>
            <a:endParaRPr lang="en-US" altLang="ja-JP" sz="1240" dirty="0">
              <a:latin typeface="Candara" panose="020E0502030303020204" pitchFamily="34" charset="0"/>
            </a:endParaRPr>
          </a:p>
          <a:p>
            <a:pPr>
              <a:lnSpc>
                <a:spcPct val="40000"/>
              </a:lnSpc>
              <a:defRPr sz="1700"/>
            </a:pPr>
            <a:r>
              <a:rPr lang="en-US" altLang="ja-JP" sz="1240" dirty="0">
                <a:latin typeface="Candara" panose="020E0502030303020204" pitchFamily="34" charset="0"/>
              </a:rPr>
              <a:t>Pumping</a:t>
            </a:r>
          </a:p>
        </p:txBody>
      </p:sp>
      <p:sp>
        <p:nvSpPr>
          <p:cNvPr id="167" name="Payload…"/>
          <p:cNvSpPr txBox="1"/>
          <p:nvPr/>
        </p:nvSpPr>
        <p:spPr>
          <a:xfrm>
            <a:off x="3305042" y="3799281"/>
            <a:ext cx="615139" cy="407682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373" tIns="39373" rIns="39373" bIns="39373" anchor="ctr">
            <a:spAutoFit/>
          </a:bodyPr>
          <a:lstStyle/>
          <a:p>
            <a:pPr>
              <a:lnSpc>
                <a:spcPct val="40000"/>
              </a:lnSpc>
              <a:defRPr sz="1200"/>
            </a:pPr>
            <a:endParaRPr lang="en-US" sz="1240" dirty="0">
              <a:latin typeface="Candara" panose="020E0502030303020204" pitchFamily="34" charset="0"/>
            </a:endParaRPr>
          </a:p>
          <a:p>
            <a:pPr>
              <a:lnSpc>
                <a:spcPct val="40000"/>
              </a:lnSpc>
              <a:defRPr sz="1200"/>
            </a:pPr>
            <a:r>
              <a:rPr lang="en-US" sz="1240" dirty="0">
                <a:latin typeface="Candara" panose="020E0502030303020204" pitchFamily="34" charset="0"/>
              </a:rPr>
              <a:t>Payload</a:t>
            </a:r>
          </a:p>
          <a:p>
            <a:pPr>
              <a:lnSpc>
                <a:spcPct val="40000"/>
              </a:lnSpc>
              <a:defRPr sz="1200"/>
            </a:pPr>
            <a:endParaRPr lang="en-US" sz="1240" dirty="0">
              <a:latin typeface="Candara" panose="020E0502030303020204" pitchFamily="34" charset="0"/>
            </a:endParaRPr>
          </a:p>
          <a:p>
            <a:pPr>
              <a:lnSpc>
                <a:spcPct val="40000"/>
              </a:lnSpc>
              <a:defRPr sz="1200"/>
            </a:pPr>
            <a:r>
              <a:rPr lang="en-US" sz="1240" dirty="0">
                <a:latin typeface="Candara" panose="020E0502030303020204" pitchFamily="34" charset="0"/>
              </a:rPr>
              <a:t>Control</a:t>
            </a:r>
            <a:endParaRPr sz="1240" dirty="0">
              <a:latin typeface="Candara" panose="020E0502030303020204" pitchFamily="34" charset="0"/>
            </a:endParaRPr>
          </a:p>
        </p:txBody>
      </p:sp>
      <p:sp>
        <p:nvSpPr>
          <p:cNvPr id="168" name="Cooling 3 TMs"/>
          <p:cNvSpPr txBox="1"/>
          <p:nvPr/>
        </p:nvSpPr>
        <p:spPr>
          <a:xfrm>
            <a:off x="2524584" y="4276584"/>
            <a:ext cx="1496977" cy="255076"/>
          </a:xfrm>
          <a:prstGeom prst="rect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373" tIns="39373" rIns="39373" bIns="39373" anchor="ctr">
            <a:spAutoFit/>
          </a:bodyPr>
          <a:lstStyle>
            <a:lvl1pPr>
              <a:lnSpc>
                <a:spcPct val="40000"/>
              </a:lnSpc>
              <a:defRPr sz="1200"/>
            </a:lvl1pPr>
          </a:lstStyle>
          <a:p>
            <a:endParaRPr lang="en-US" altLang="ja-JP" sz="1240" dirty="0">
              <a:latin typeface="Candara" panose="020E0502030303020204" pitchFamily="34" charset="0"/>
            </a:endParaRPr>
          </a:p>
          <a:p>
            <a:r>
              <a:rPr sz="1240" dirty="0">
                <a:latin typeface="Candara" panose="020E0502030303020204" pitchFamily="34" charset="0"/>
              </a:rPr>
              <a:t>Cooling 3 TMs</a:t>
            </a:r>
          </a:p>
        </p:txBody>
      </p:sp>
      <p:sp>
        <p:nvSpPr>
          <p:cNvPr id="169" name="Cooling…"/>
          <p:cNvSpPr txBox="1"/>
          <p:nvPr/>
        </p:nvSpPr>
        <p:spPr>
          <a:xfrm>
            <a:off x="3920180" y="4611664"/>
            <a:ext cx="652283" cy="407682"/>
          </a:xfrm>
          <a:prstGeom prst="rect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373" tIns="39373" rIns="39373" bIns="39373" anchor="ctr">
            <a:spAutoFit/>
          </a:bodyPr>
          <a:lstStyle/>
          <a:p>
            <a:pPr>
              <a:lnSpc>
                <a:spcPct val="40000"/>
              </a:lnSpc>
              <a:defRPr sz="1200"/>
            </a:pPr>
            <a:endParaRPr lang="en-US" altLang="ja-JP" sz="1240" dirty="0">
              <a:latin typeface="Candara" panose="020E0502030303020204" pitchFamily="34" charset="0"/>
            </a:endParaRPr>
          </a:p>
          <a:p>
            <a:pPr>
              <a:lnSpc>
                <a:spcPct val="40000"/>
              </a:lnSpc>
              <a:defRPr sz="1200"/>
            </a:pPr>
            <a:r>
              <a:rPr sz="1240" dirty="0">
                <a:latin typeface="Candara" panose="020E0502030303020204" pitchFamily="34" charset="0"/>
              </a:rPr>
              <a:t>Cooling</a:t>
            </a:r>
          </a:p>
          <a:p>
            <a:pPr>
              <a:lnSpc>
                <a:spcPct val="40000"/>
              </a:lnSpc>
              <a:defRPr sz="1200"/>
            </a:pPr>
            <a:endParaRPr lang="en-US" altLang="ja-JP" sz="1240" dirty="0">
              <a:latin typeface="Candara" panose="020E0502030303020204" pitchFamily="34" charset="0"/>
            </a:endParaRPr>
          </a:p>
          <a:p>
            <a:pPr>
              <a:lnSpc>
                <a:spcPct val="40000"/>
              </a:lnSpc>
              <a:defRPr sz="1200"/>
            </a:pPr>
            <a:r>
              <a:rPr sz="1240" dirty="0">
                <a:latin typeface="Candara" panose="020E0502030303020204" pitchFamily="34" charset="0"/>
              </a:rPr>
              <a:t>ETMX</a:t>
            </a:r>
          </a:p>
        </p:txBody>
      </p:sp>
      <p:sp>
        <p:nvSpPr>
          <p:cNvPr id="170" name="Weekend…"/>
          <p:cNvSpPr txBox="1"/>
          <p:nvPr/>
        </p:nvSpPr>
        <p:spPr>
          <a:xfrm>
            <a:off x="4579415" y="3990579"/>
            <a:ext cx="651404" cy="500651"/>
          </a:xfrm>
          <a:prstGeom prst="rect">
            <a:avLst/>
          </a:prstGeom>
          <a:ln w="25400">
            <a:solidFill>
              <a:srgbClr val="00B0F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843" tIns="9843" rIns="9843" bIns="9843" anchor="ctr">
            <a:spAutoFit/>
          </a:bodyPr>
          <a:lstStyle/>
          <a:p>
            <a:pPr>
              <a:lnSpc>
                <a:spcPct val="40000"/>
              </a:lnSpc>
              <a:defRPr sz="1200"/>
            </a:pPr>
            <a:endParaRPr lang="en-US" altLang="ja-JP" sz="1240" dirty="0">
              <a:latin typeface="Candara" panose="020E0502030303020204" pitchFamily="34" charset="0"/>
            </a:endParaRPr>
          </a:p>
          <a:p>
            <a:pPr>
              <a:lnSpc>
                <a:spcPct val="40000"/>
              </a:lnSpc>
              <a:defRPr sz="1200"/>
            </a:pPr>
            <a:r>
              <a:rPr lang="en-US" sz="1240" dirty="0">
                <a:latin typeface="Candara" panose="020E0502030303020204" pitchFamily="34" charset="0"/>
              </a:rPr>
              <a:t>Weekend</a:t>
            </a:r>
          </a:p>
          <a:p>
            <a:pPr>
              <a:lnSpc>
                <a:spcPct val="40000"/>
              </a:lnSpc>
              <a:defRPr sz="1200"/>
            </a:pPr>
            <a:endParaRPr lang="en-US" altLang="ja-JP" sz="1240" dirty="0">
              <a:latin typeface="Candara" panose="020E0502030303020204" pitchFamily="34" charset="0"/>
            </a:endParaRPr>
          </a:p>
          <a:p>
            <a:pPr>
              <a:lnSpc>
                <a:spcPct val="40000"/>
              </a:lnSpc>
              <a:defRPr sz="1200"/>
            </a:pPr>
            <a:r>
              <a:rPr lang="en-US" sz="1240" dirty="0">
                <a:latin typeface="Candara" panose="020E0502030303020204" pitchFamily="34" charset="0"/>
              </a:rPr>
              <a:t>FPMI</a:t>
            </a:r>
            <a:r>
              <a:rPr lang="ja-JP" altLang="en-US" sz="1240" dirty="0">
                <a:latin typeface="Candara" panose="020E0502030303020204" pitchFamily="34" charset="0"/>
              </a:rPr>
              <a:t> </a:t>
            </a:r>
          </a:p>
          <a:p>
            <a:pPr>
              <a:lnSpc>
                <a:spcPct val="40000"/>
              </a:lnSpc>
              <a:defRPr sz="1200"/>
            </a:pPr>
            <a:endParaRPr lang="en-US" altLang="ja-JP" sz="1240" dirty="0">
              <a:latin typeface="Candara" panose="020E0502030303020204" pitchFamily="34" charset="0"/>
            </a:endParaRPr>
          </a:p>
          <a:p>
            <a:pPr>
              <a:lnSpc>
                <a:spcPct val="40000"/>
              </a:lnSpc>
              <a:defRPr sz="1200"/>
            </a:pPr>
            <a:r>
              <a:rPr lang="en-US" sz="1240" dirty="0">
                <a:latin typeface="Candara" panose="020E0502030303020204" pitchFamily="34" charset="0"/>
              </a:rPr>
              <a:t>Run</a:t>
            </a:r>
            <a:endParaRPr lang="ja-JP" altLang="en-US" sz="1240" dirty="0">
              <a:latin typeface="Candara" panose="020E0502030303020204" pitchFamily="34" charset="0"/>
            </a:endParaRPr>
          </a:p>
        </p:txBody>
      </p:sp>
      <p:sp>
        <p:nvSpPr>
          <p:cNvPr id="171" name="Weekend run"/>
          <p:cNvSpPr txBox="1"/>
          <p:nvPr/>
        </p:nvSpPr>
        <p:spPr>
          <a:xfrm>
            <a:off x="5232546" y="3990516"/>
            <a:ext cx="1321547" cy="195439"/>
          </a:xfrm>
          <a:prstGeom prst="rect">
            <a:avLst/>
          </a:prstGeom>
          <a:ln w="25400">
            <a:solidFill>
              <a:srgbClr val="00B0F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843" tIns="9843" rIns="9843" bIns="9843" anchor="ctr">
            <a:spAutoFit/>
          </a:bodyPr>
          <a:lstStyle>
            <a:lvl1pPr>
              <a:lnSpc>
                <a:spcPct val="40000"/>
              </a:lnSpc>
              <a:defRPr sz="1200"/>
            </a:lvl1pPr>
          </a:lstStyle>
          <a:p>
            <a:endParaRPr lang="en-US" altLang="ja-JP" sz="1240" dirty="0">
              <a:latin typeface="Candara" panose="020E0502030303020204" pitchFamily="34" charset="0"/>
            </a:endParaRPr>
          </a:p>
          <a:p>
            <a:r>
              <a:rPr sz="1240" dirty="0">
                <a:latin typeface="Candara" panose="020E0502030303020204" pitchFamily="34" charset="0"/>
              </a:rPr>
              <a:t>Weekend run</a:t>
            </a:r>
          </a:p>
        </p:txBody>
      </p:sp>
      <p:sp>
        <p:nvSpPr>
          <p:cNvPr id="31" name="DRMI…">
            <a:extLst>
              <a:ext uri="{FF2B5EF4-FFF2-40B4-BE49-F238E27FC236}">
                <a16:creationId xmlns:a16="http://schemas.microsoft.com/office/drawing/2014/main" id="{2AA3CEA3-1DD2-4D68-AB74-8788D0DC1A22}"/>
              </a:ext>
            </a:extLst>
          </p:cNvPr>
          <p:cNvSpPr txBox="1"/>
          <p:nvPr/>
        </p:nvSpPr>
        <p:spPr>
          <a:xfrm>
            <a:off x="3920980" y="2897683"/>
            <a:ext cx="652284" cy="461158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373" tIns="39373" rIns="39373" bIns="39373" anchor="ctr">
            <a:spAutoFit/>
          </a:bodyPr>
          <a:lstStyle/>
          <a:p>
            <a:pPr>
              <a:defRPr sz="1800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sz="1240" dirty="0">
                <a:latin typeface="Candara" panose="020E0502030303020204" pitchFamily="34" charset="0"/>
              </a:rPr>
              <a:t>Yarm</a:t>
            </a:r>
            <a:endParaRPr sz="1240" dirty="0">
              <a:latin typeface="Candara" panose="020E0502030303020204" pitchFamily="34" charset="0"/>
            </a:endParaRPr>
          </a:p>
          <a:p>
            <a:pPr>
              <a:defRPr sz="1800"/>
            </a:pPr>
            <a:r>
              <a:rPr sz="1240" dirty="0">
                <a:solidFill>
                  <a:schemeClr val="accent1">
                    <a:lumOff val="-13575"/>
                  </a:schemeClr>
                </a:solidFill>
                <a:latin typeface="Candara" panose="020E0502030303020204" pitchFamily="34" charset="0"/>
              </a:rPr>
              <a:t>FPMI</a:t>
            </a:r>
          </a:p>
        </p:txBody>
      </p:sp>
      <p:sp>
        <p:nvSpPr>
          <p:cNvPr id="24" name="Noise hunting">
            <a:extLst>
              <a:ext uri="{FF2B5EF4-FFF2-40B4-BE49-F238E27FC236}">
                <a16:creationId xmlns:a16="http://schemas.microsoft.com/office/drawing/2014/main" id="{A7E8D554-AE37-421F-BBE2-B641B73AAD53}"/>
              </a:ext>
            </a:extLst>
          </p:cNvPr>
          <p:cNvSpPr txBox="1"/>
          <p:nvPr/>
        </p:nvSpPr>
        <p:spPr>
          <a:xfrm>
            <a:off x="8221560" y="3356778"/>
            <a:ext cx="994369" cy="461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373" tIns="39373" rIns="39373" bIns="39373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z="1240" dirty="0">
                <a:solidFill>
                  <a:srgbClr val="FF0000"/>
                </a:solidFill>
                <a:latin typeface="Candara" panose="020E0502030303020204" pitchFamily="34" charset="0"/>
              </a:rPr>
              <a:t>O3 Joining</a:t>
            </a:r>
          </a:p>
          <a:p>
            <a:r>
              <a:rPr lang="en-US" sz="1240" dirty="0">
                <a:solidFill>
                  <a:srgbClr val="FF0000"/>
                </a:solidFill>
                <a:latin typeface="Candara" panose="020E0502030303020204" pitchFamily="34" charset="0"/>
              </a:rPr>
              <a:t>If possible</a:t>
            </a:r>
            <a:endParaRPr sz="124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A84C1-4B8F-3A44-BA7B-D934CEBD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KAGRA schedule for O3</a:t>
            </a:r>
          </a:p>
        </p:txBody>
      </p:sp>
    </p:spTree>
    <p:extLst>
      <p:ext uri="{BB962C8B-B14F-4D97-AF65-F5344CB8AC3E}">
        <p14:creationId xmlns:p14="http://schemas.microsoft.com/office/powerpoint/2010/main" val="420214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225A-3BBC-2D4C-90D7-43CC0749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E376-B9FD-BC4B-9992-B6FC6161A08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First 24 days excellent with 3 public alerts.</a:t>
            </a:r>
          </a:p>
          <a:p>
            <a:pPr lvl="1"/>
            <a:r>
              <a:rPr lang="en-US" dirty="0"/>
              <a:t>Good noise performance, extremely good V1 duty factor, good LIGO duty factor. </a:t>
            </a:r>
          </a:p>
          <a:p>
            <a:r>
              <a:rPr lang="en-US" dirty="0"/>
              <a:t>KAGRA is planning to join later this year. </a:t>
            </a:r>
          </a:p>
          <a:p>
            <a:r>
              <a:rPr lang="en-US" dirty="0"/>
              <a:t>Projected observation period of O3: 1 Calendar year (nominally ends at the end of March).</a:t>
            </a:r>
          </a:p>
          <a:p>
            <a:pPr lvl="1"/>
            <a:r>
              <a:rPr lang="en-US" dirty="0"/>
              <a:t>Nothing is concrete yet, but if we ever decide to make a break of ~weeks and if we shift the end date, how much advance notice do you need? Please respond to our email inquiry.</a:t>
            </a:r>
          </a:p>
        </p:txBody>
      </p:sp>
    </p:spTree>
    <p:extLst>
      <p:ext uri="{BB962C8B-B14F-4D97-AF65-F5344CB8AC3E}">
        <p14:creationId xmlns:p14="http://schemas.microsoft.com/office/powerpoint/2010/main" val="38859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3B5E-B448-2B41-8D3D-A59D2513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 days, 3 public alerts.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F56C0-9CA9-BC47-8849-454A9C5DE4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282047"/>
            <a:ext cx="3949701" cy="2091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88638-0C06-994A-BB38-A40977A4617C}"/>
              </a:ext>
            </a:extLst>
          </p:cNvPr>
          <p:cNvSpPr txBox="1"/>
          <p:nvPr/>
        </p:nvSpPr>
        <p:spPr>
          <a:xfrm>
            <a:off x="2013346" y="3561878"/>
            <a:ext cx="136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S190408an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A8155-1CDD-9F46-A3C0-5EB37B9D67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6" y="1277785"/>
            <a:ext cx="3932235" cy="20952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60E1E8-8CEC-1743-B1EB-873FED19D39B}"/>
              </a:ext>
            </a:extLst>
          </p:cNvPr>
          <p:cNvSpPr txBox="1"/>
          <p:nvPr/>
        </p:nvSpPr>
        <p:spPr>
          <a:xfrm>
            <a:off x="6454377" y="3561878"/>
            <a:ext cx="136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S190412m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539FAF-BEDB-8D48-90F7-9AC5B0611A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57" y="4120023"/>
            <a:ext cx="4154486" cy="22511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D6BA45-D7E0-2A48-96C7-F2695A7D51B2}"/>
              </a:ext>
            </a:extLst>
          </p:cNvPr>
          <p:cNvSpPr/>
          <p:nvPr/>
        </p:nvSpPr>
        <p:spPr>
          <a:xfrm>
            <a:off x="4372610" y="6549953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S190421ar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260208-FA5E-7E4A-BC07-8DC0CA47BE9B}"/>
              </a:ext>
            </a:extLst>
          </p:cNvPr>
          <p:cNvSpPr/>
          <p:nvPr/>
        </p:nvSpPr>
        <p:spPr>
          <a:xfrm>
            <a:off x="7106443" y="6559951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gracedb.ligo.org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3404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362B-F915-6549-922B-67C227BD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O3 and Instruments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4F08-F606-A643-BED1-58DCE17A90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6388" y="1262062"/>
            <a:ext cx="9409112" cy="5710238"/>
          </a:xfrm>
        </p:spPr>
        <p:txBody>
          <a:bodyPr>
            <a:normAutofit fontScale="92500"/>
          </a:bodyPr>
          <a:lstStyle/>
          <a:p>
            <a:r>
              <a:rPr lang="en-US" dirty="0"/>
              <a:t>O3 started in time on Mon Apr. 1</a:t>
            </a:r>
            <a:r>
              <a:rPr lang="en-US" baseline="30000" dirty="0"/>
              <a:t>st</a:t>
            </a:r>
            <a:r>
              <a:rPr lang="en-US" dirty="0"/>
              <a:t> 2019</a:t>
            </a:r>
          </a:p>
          <a:p>
            <a:pPr lvl="1"/>
            <a:r>
              <a:rPr lang="en-US" dirty="0"/>
              <a:t>Better sensitivity than O2 for all 3 instruments.</a:t>
            </a:r>
          </a:p>
          <a:p>
            <a:pPr lvl="1"/>
            <a:r>
              <a:rPr lang="en-US" dirty="0"/>
              <a:t>As planned, shorter than usual commissioning time at all three sites for the first week.</a:t>
            </a:r>
          </a:p>
          <a:p>
            <a:pPr lvl="1"/>
            <a:r>
              <a:rPr lang="en-US" dirty="0"/>
              <a:t>Coordination between the sites to maximize 3-IFO operation.</a:t>
            </a:r>
          </a:p>
          <a:p>
            <a:pPr lvl="1"/>
            <a:r>
              <a:rPr lang="en-US" dirty="0"/>
              <a:t>Planned down time for:</a:t>
            </a:r>
          </a:p>
          <a:p>
            <a:pPr lvl="2"/>
            <a:r>
              <a:rPr lang="en-US" dirty="0"/>
              <a:t>Tuesday maintenance: 6-10 UTC for V1, 14-18 UTC for L1 and 15-19 UTC for H1 (with seasonal changes due to summer time);</a:t>
            </a:r>
          </a:p>
          <a:p>
            <a:pPr lvl="2"/>
            <a:r>
              <a:rPr lang="en-US" dirty="0"/>
              <a:t>Calibration on Wednesday: 15-19 UTC @ V1 and 20-23 UTC @ LIGO</a:t>
            </a:r>
          </a:p>
          <a:p>
            <a:pPr lvl="2"/>
            <a:r>
              <a:rPr lang="en-US" dirty="0"/>
              <a:t>At least one instrument tries to remain online at any given time.</a:t>
            </a:r>
          </a:p>
          <a:p>
            <a:pPr lvl="1"/>
            <a:r>
              <a:rPr lang="en-US" dirty="0"/>
              <a:t>Very good triple coincidence OBSERVING so far, about 40%.</a:t>
            </a:r>
          </a:p>
          <a:p>
            <a:pPr lvl="2"/>
            <a:r>
              <a:rPr lang="en-US" dirty="0"/>
              <a:t>Only 1.1% with no interferometer in observation mode.</a:t>
            </a:r>
          </a:p>
          <a:p>
            <a:pPr lvl="2"/>
            <a:r>
              <a:rPr lang="en-US" dirty="0"/>
              <a:t>At least two interferometers 80% of the time.</a:t>
            </a:r>
          </a:p>
          <a:p>
            <a:pPr lvl="1"/>
            <a:r>
              <a:rPr lang="en-US" dirty="0"/>
              <a:t>We WILL spend time on problems that need immediate attention, or if we think we can make significant improvement in short period.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1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5F824B-FEDC-495F-A347-4EFD942BA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7" r="5389" b="4751"/>
          <a:stretch/>
        </p:blipFill>
        <p:spPr>
          <a:xfrm>
            <a:off x="0" y="0"/>
            <a:ext cx="6613452" cy="343235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BEFB37F-F7E2-49AD-9E68-BC71E0718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08" t="12979" r="4862" b="13400"/>
          <a:stretch/>
        </p:blipFill>
        <p:spPr>
          <a:xfrm>
            <a:off x="4944139" y="864504"/>
            <a:ext cx="4667693" cy="20594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815492D-4BF6-40A4-B251-AEFB48301F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0" t="3908" r="8764" b="4751"/>
          <a:stretch/>
        </p:blipFill>
        <p:spPr>
          <a:xfrm>
            <a:off x="3530009" y="3548971"/>
            <a:ext cx="6464597" cy="344725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0BD81F2-4701-4F7B-A7D0-2AA551C016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29" t="12170" r="14971" b="10214"/>
          <a:stretch/>
        </p:blipFill>
        <p:spPr>
          <a:xfrm>
            <a:off x="393406" y="6060562"/>
            <a:ext cx="2572340" cy="133103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77A77EF-1AB0-4B82-945D-30C6310FA3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29" t="11878" r="14971" b="10505"/>
          <a:stretch/>
        </p:blipFill>
        <p:spPr>
          <a:xfrm>
            <a:off x="393406" y="4740157"/>
            <a:ext cx="2572338" cy="133103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350A948-08BD-4642-ABD6-326B50F582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30" t="11589" r="14971" b="10795"/>
          <a:stretch/>
        </p:blipFill>
        <p:spPr>
          <a:xfrm>
            <a:off x="393405" y="3432352"/>
            <a:ext cx="2572338" cy="133103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5E3B5AA-4C82-4A35-9DC1-695FDD4BEC07}"/>
              </a:ext>
            </a:extLst>
          </p:cNvPr>
          <p:cNvSpPr/>
          <p:nvPr/>
        </p:nvSpPr>
        <p:spPr>
          <a:xfrm>
            <a:off x="5325110" y="20858"/>
            <a:ext cx="4667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https://www.gw-openscience.org/detector_status/</a:t>
            </a:r>
          </a:p>
        </p:txBody>
      </p:sp>
    </p:spTree>
    <p:extLst>
      <p:ext uri="{BB962C8B-B14F-4D97-AF65-F5344CB8AC3E}">
        <p14:creationId xmlns:p14="http://schemas.microsoft.com/office/powerpoint/2010/main" val="305932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350015-F2DC-BB49-AD4D-363392B7F9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845"/>
            <a:ext cx="4351763" cy="2314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A98968-77FB-8047-BAF3-4428F1FCAC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57" y="1971919"/>
            <a:ext cx="5638800" cy="34163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3D55F39-154C-C446-BB6D-E5F97E3C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Noise Performance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B8F474-63EB-8749-8B95-41E6B59C7535}"/>
              </a:ext>
            </a:extLst>
          </p:cNvPr>
          <p:cNvSpPr txBox="1"/>
          <p:nvPr/>
        </p:nvSpPr>
        <p:spPr>
          <a:xfrm>
            <a:off x="2175881" y="5403450"/>
            <a:ext cx="85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9970A6-F4B5-4148-A6EA-C33603ED4DEA}"/>
              </a:ext>
            </a:extLst>
          </p:cNvPr>
          <p:cNvSpPr txBox="1"/>
          <p:nvPr/>
        </p:nvSpPr>
        <p:spPr>
          <a:xfrm>
            <a:off x="5782962" y="5388219"/>
            <a:ext cx="401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three weeks of O3</a:t>
            </a:r>
          </a:p>
        </p:txBody>
      </p:sp>
    </p:spTree>
    <p:extLst>
      <p:ext uri="{BB962C8B-B14F-4D97-AF65-F5344CB8AC3E}">
        <p14:creationId xmlns:p14="http://schemas.microsoft.com/office/powerpoint/2010/main" val="344035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716D-9553-6547-843B-18312BB8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LIGO improvements for O3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6B8FD6-D7E9-A54B-90A3-5BF8C60F3D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Higher laser power </a:t>
            </a:r>
          </a:p>
          <a:p>
            <a:r>
              <a:rPr lang="en-US" sz="2800" dirty="0"/>
              <a:t>Replaced 5 of 8 test masses (better optical quality)</a:t>
            </a:r>
          </a:p>
          <a:p>
            <a:r>
              <a:rPr lang="en-US" sz="2800" dirty="0"/>
              <a:t>Added squeezed light injection systems</a:t>
            </a:r>
          </a:p>
          <a:p>
            <a:r>
              <a:rPr lang="en-US" sz="2800" dirty="0"/>
              <a:t>New baffles to mitigate scattered light</a:t>
            </a:r>
          </a:p>
          <a:p>
            <a:r>
              <a:rPr lang="en-US" sz="2800" dirty="0"/>
              <a:t>Improvements to various controls systems (seismic, alignment,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878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4306-1CD2-C84F-B310-B5AD434E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H1: O2 vs O3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3A966F-98B1-6441-B202-F492D36FCC24}"/>
              </a:ext>
            </a:extLst>
          </p:cNvPr>
          <p:cNvSpPr/>
          <p:nvPr/>
        </p:nvSpPr>
        <p:spPr>
          <a:xfrm>
            <a:off x="6172200" y="1371600"/>
            <a:ext cx="357187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568D3-C1E1-D34D-9C0B-F2FD1B72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29" y="810502"/>
            <a:ext cx="9044869" cy="59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0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CCC5-2004-954F-ACA1-06AA4817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detector performance: H1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4B996-8F27-AF40-9D60-FE40DF7D4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0100" y="1143000"/>
            <a:ext cx="8455025" cy="5943599"/>
          </a:xfrm>
        </p:spPr>
        <p:txBody>
          <a:bodyPr>
            <a:normAutofit/>
          </a:bodyPr>
          <a:lstStyle/>
          <a:p>
            <a:r>
              <a:rPr lang="en-US" dirty="0"/>
              <a:t>2.2dB of squeezing + 35W</a:t>
            </a:r>
          </a:p>
          <a:p>
            <a:r>
              <a:rPr lang="en-US" dirty="0"/>
              <a:t>Higher recycling gain (~45 as opposed to ~35). Mirror replacement paid off.</a:t>
            </a:r>
          </a:p>
          <a:p>
            <a:r>
              <a:rPr lang="en-US" dirty="0"/>
              <a:t>No major bumps/peaks from the laser (unlike O2).</a:t>
            </a:r>
          </a:p>
          <a:p>
            <a:r>
              <a:rPr lang="en-US" dirty="0"/>
              <a:t>Longer planned downtime for the first month or so to perform various investigations. Will be back to normal schedule in a couple weeks.</a:t>
            </a:r>
          </a:p>
          <a:p>
            <a:pPr lvl="1"/>
            <a:r>
              <a:rPr lang="en-US" dirty="0"/>
              <a:t>Calibration, environment noise, glitches, lock losses, </a:t>
            </a:r>
            <a:r>
              <a:rPr lang="en-US" dirty="0" err="1"/>
              <a:t>upconversion</a:t>
            </a:r>
            <a:r>
              <a:rPr lang="en-US" dirty="0"/>
              <a:t> from wind and EQ, stability, larger low frequency noise than L1.</a:t>
            </a:r>
          </a:p>
          <a:p>
            <a:r>
              <a:rPr lang="en-US" dirty="0"/>
              <a:t>Good duty factor (68%) despite this. Very good considering that this is the start of the run.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4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088B-6D0F-3046-9867-6CEE9A10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L1: O2 vs O3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F724D-6FF5-734D-B13C-E9B00C5F0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07" y="875153"/>
            <a:ext cx="9375586" cy="60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19187"/>
      </p:ext>
    </p:extLst>
  </p:cSld>
  <p:clrMapOvr>
    <a:masterClrMapping/>
  </p:clrMapOvr>
</p:sld>
</file>

<file path=ppt/theme/theme1.xml><?xml version="1.0" encoding="utf-8"?>
<a:theme xmlns:a="http://schemas.openxmlformats.org/drawingml/2006/main" name="Kawabe_OldStyleLI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Kawabe_OldStyleLIGO.potx</Template>
  <TotalTime>50867</TotalTime>
  <Words>898</Words>
  <Application>Microsoft Office PowerPoint</Application>
  <PresentationFormat>Personalizzato</PresentationFormat>
  <Paragraphs>145</Paragraphs>
  <Slides>16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Candara</vt:lpstr>
      <vt:lpstr>ヒラギノ角ゴ ProN W3</vt:lpstr>
      <vt:lpstr>Kawabe_OldStyleLIGO</vt:lpstr>
      <vt:lpstr>Detectors and observations in O3</vt:lpstr>
      <vt:lpstr>24 days, 3 public alerts.</vt:lpstr>
      <vt:lpstr>O3 and Instruments Status</vt:lpstr>
      <vt:lpstr>Presentazione standard di PowerPoint</vt:lpstr>
      <vt:lpstr>Improved Noise Performance</vt:lpstr>
      <vt:lpstr>Reminder: LIGO improvements for O3</vt:lpstr>
      <vt:lpstr>H1: O2 vs O3</vt:lpstr>
      <vt:lpstr>Current detector performance: H1</vt:lpstr>
      <vt:lpstr>L1: O2 vs O3</vt:lpstr>
      <vt:lpstr>Current detector performance: L1</vt:lpstr>
      <vt:lpstr>Reminder: Virgo improvements for O3</vt:lpstr>
      <vt:lpstr>V1: O2 vs O3</vt:lpstr>
      <vt:lpstr>Current detector performance: V1</vt:lpstr>
      <vt:lpstr>KAGRA, the Japanese cryogenic detector, is expected to join late 2019</vt:lpstr>
      <vt:lpstr>Current KAGRA schedule for O3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Alessio Rocchi</cp:lastModifiedBy>
  <cp:revision>456</cp:revision>
  <cp:lastPrinted>2019-04-25T07:11:50Z</cp:lastPrinted>
  <dcterms:modified xsi:type="dcterms:W3CDTF">2019-04-25T08:24:16Z</dcterms:modified>
</cp:coreProperties>
</file>