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61" r:id="rId3"/>
    <p:sldId id="258" r:id="rId4"/>
    <p:sldId id="256" r:id="rId5"/>
    <p:sldId id="257"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632CE-5DD6-B541-BDE0-0BFE8357F142}"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DC334-534E-134F-96F9-04239291E75B}" type="slidenum">
              <a:rPr lang="en-US" smtClean="0"/>
              <a:t>‹#›</a:t>
            </a:fld>
            <a:endParaRPr lang="en-US"/>
          </a:p>
        </p:txBody>
      </p:sp>
    </p:spTree>
    <p:extLst>
      <p:ext uri="{BB962C8B-B14F-4D97-AF65-F5344CB8AC3E}">
        <p14:creationId xmlns:p14="http://schemas.microsoft.com/office/powerpoint/2010/main" val="280870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AF5E-12DE-B848-9655-903097474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74D11A-09DC-9542-A752-AD9A03079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7290DA-F8CE-C949-B011-50CD7426CEFA}"/>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650E56E2-5F86-EC48-94DB-9C2EB7157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52CF5-3113-584B-B8BD-F900AD13FE4F}"/>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364112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4105-4907-614A-9E21-956AE9797D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32991-FB66-654E-B080-128A1DD3C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97224-3ED4-5C4B-82D3-AB9F11B1948F}"/>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3C7B54ED-24AC-AF42-94FB-E337B330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41608-35CF-294A-8CA0-A2AD90C8D092}"/>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216886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4C98BA-D16E-614F-8A1F-319A8AD5BE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AC0B99-B44F-584A-934E-1FC00A603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7FEFD-9187-FD40-AE86-7F5C506399DA}"/>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7CE8E914-EA7C-3D4B-9C5B-BEE7D3722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CFACF-DB40-D84F-AC96-F09327A60E11}"/>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306460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29B9-A6A4-6744-8DB8-3A74B6A0D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D27DB-5F19-5247-9EA8-A9B1B75FC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F5027-1073-A040-8C6E-B4D9C0E2A681}"/>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6AB67F0F-4D66-E841-9852-ED46A5812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C0D5A-150F-0B4A-8F23-A89EB6F2F61C}"/>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69487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E9F3-FAF2-3540-93F8-934411B66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6EA894-C960-D545-9B9A-EF1836A92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52944-542F-334A-9557-C65F77AFCD37}"/>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4D2583EE-1717-7B42-BE46-BD89A768D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DCCAA-F8B4-BD40-905B-85CB949B1AD9}"/>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172028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C5AB-EAFD-6546-9415-9C40CCF0C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2634E4-64BF-4046-939B-22BE63B990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991920-911F-B844-B9E8-1A00B1C24F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896BE-55BB-3348-90AA-91D4A03CF141}"/>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6" name="Footer Placeholder 5">
            <a:extLst>
              <a:ext uri="{FF2B5EF4-FFF2-40B4-BE49-F238E27FC236}">
                <a16:creationId xmlns:a16="http://schemas.microsoft.com/office/drawing/2014/main" id="{8829907D-A7EA-524B-98C5-1099B8B7D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1A907-A4BF-FE41-A011-ECD8A79671AC}"/>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288011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0E33-21E8-9843-AB84-C4EA67105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77F1B9-3BE8-FF4F-869B-4FBB328E0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0BEFA-E356-A64C-9715-9F22EC88B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2309D-74EF-1C49-919D-3870D7A90C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F4FB2-4993-084D-9193-5FF135D07E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67038-945B-5E43-BDF3-14C68D909078}"/>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8" name="Footer Placeholder 7">
            <a:extLst>
              <a:ext uri="{FF2B5EF4-FFF2-40B4-BE49-F238E27FC236}">
                <a16:creationId xmlns:a16="http://schemas.microsoft.com/office/drawing/2014/main" id="{E8C1A1DB-5799-CC47-98E7-42195AB78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6165E-7B69-584B-8DDF-4941FA1300DC}"/>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5123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1DAE-0CB9-4047-8388-C7E8C38969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9BBD1B-918C-E54F-9F0D-41A38229FB9B}"/>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4" name="Footer Placeholder 3">
            <a:extLst>
              <a:ext uri="{FF2B5EF4-FFF2-40B4-BE49-F238E27FC236}">
                <a16:creationId xmlns:a16="http://schemas.microsoft.com/office/drawing/2014/main" id="{1F46BE12-3DFD-0246-B42F-BFE119554F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9F23CF-8965-9443-B0CB-30269D59220E}"/>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213410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7E5FC-971D-CD4B-A762-B10727902E77}"/>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3" name="Footer Placeholder 2">
            <a:extLst>
              <a:ext uri="{FF2B5EF4-FFF2-40B4-BE49-F238E27FC236}">
                <a16:creationId xmlns:a16="http://schemas.microsoft.com/office/drawing/2014/main" id="{510730F3-B8E0-3747-97A6-0B1DEAF73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EC8E2-6558-DB48-8495-3BB86761DB79}"/>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257159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441B-8E0C-D84B-9F4C-3E35BEC8E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29A3B-C940-4142-BF43-41F9DFDAB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CFDC7-75E4-2A4F-BC21-6E89831A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6C017-CEB3-EB4D-8497-36EA2CEC71CE}"/>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6" name="Footer Placeholder 5">
            <a:extLst>
              <a:ext uri="{FF2B5EF4-FFF2-40B4-BE49-F238E27FC236}">
                <a16:creationId xmlns:a16="http://schemas.microsoft.com/office/drawing/2014/main" id="{BD49FC2C-A881-034F-8834-D40D8B36C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8EEF1-8768-ED44-B2AB-32A1C5C81192}"/>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331465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C83B-708A-F448-A586-859ECF618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06337-9151-BF4C-AFE2-43F94947B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64515-9A61-5140-BC84-8BD7D55EF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292B1-982B-1640-AB95-9CEC23C95E47}"/>
              </a:ext>
            </a:extLst>
          </p:cNvPr>
          <p:cNvSpPr>
            <a:spLocks noGrp="1"/>
          </p:cNvSpPr>
          <p:nvPr>
            <p:ph type="dt" sz="half" idx="10"/>
          </p:nvPr>
        </p:nvSpPr>
        <p:spPr/>
        <p:txBody>
          <a:bodyPr/>
          <a:lstStyle/>
          <a:p>
            <a:fld id="{551B15B3-9C0F-9C4B-A567-7890EBE3E11F}" type="datetimeFigureOut">
              <a:rPr lang="en-US" smtClean="0"/>
              <a:t>4/7/19</a:t>
            </a:fld>
            <a:endParaRPr lang="en-US"/>
          </a:p>
        </p:txBody>
      </p:sp>
      <p:sp>
        <p:nvSpPr>
          <p:cNvPr id="6" name="Footer Placeholder 5">
            <a:extLst>
              <a:ext uri="{FF2B5EF4-FFF2-40B4-BE49-F238E27FC236}">
                <a16:creationId xmlns:a16="http://schemas.microsoft.com/office/drawing/2014/main" id="{A581295F-8888-E84D-9419-2FA71EA55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C0070-4F64-9D43-A3F5-DABC3D527121}"/>
              </a:ext>
            </a:extLst>
          </p:cNvPr>
          <p:cNvSpPr>
            <a:spLocks noGrp="1"/>
          </p:cNvSpPr>
          <p:nvPr>
            <p:ph type="sldNum" sz="quarter" idx="12"/>
          </p:nvPr>
        </p:nvSpPr>
        <p:spPr/>
        <p:txBody>
          <a:bodyPr/>
          <a:lstStyle/>
          <a:p>
            <a:fld id="{2D832951-0ACB-EE4D-9967-0BF43913AC8E}" type="slidenum">
              <a:rPr lang="en-US" smtClean="0"/>
              <a:t>‹#›</a:t>
            </a:fld>
            <a:endParaRPr lang="en-US"/>
          </a:p>
        </p:txBody>
      </p:sp>
    </p:spTree>
    <p:extLst>
      <p:ext uri="{BB962C8B-B14F-4D97-AF65-F5344CB8AC3E}">
        <p14:creationId xmlns:p14="http://schemas.microsoft.com/office/powerpoint/2010/main" val="403916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BCF10-1823-574E-8DE1-F6E7B6018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41180-A578-FA49-81B7-3CE6C67150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3D0D6-1C33-864B-B2DB-EA37413C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B15B3-9C0F-9C4B-A567-7890EBE3E11F}" type="datetimeFigureOut">
              <a:rPr lang="en-US" smtClean="0"/>
              <a:t>4/7/19</a:t>
            </a:fld>
            <a:endParaRPr lang="en-US"/>
          </a:p>
        </p:txBody>
      </p:sp>
      <p:sp>
        <p:nvSpPr>
          <p:cNvPr id="5" name="Footer Placeholder 4">
            <a:extLst>
              <a:ext uri="{FF2B5EF4-FFF2-40B4-BE49-F238E27FC236}">
                <a16:creationId xmlns:a16="http://schemas.microsoft.com/office/drawing/2014/main" id="{9572FC8F-6B94-0D40-BD0D-4175DBC80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8A96C1-73FF-EE40-AC15-B6C3F649F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32951-0ACB-EE4D-9967-0BF43913AC8E}" type="slidenum">
              <a:rPr lang="en-US" smtClean="0"/>
              <a:t>‹#›</a:t>
            </a:fld>
            <a:endParaRPr lang="en-US"/>
          </a:p>
        </p:txBody>
      </p:sp>
    </p:spTree>
    <p:extLst>
      <p:ext uri="{BB962C8B-B14F-4D97-AF65-F5344CB8AC3E}">
        <p14:creationId xmlns:p14="http://schemas.microsoft.com/office/powerpoint/2010/main" val="390007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283A2-30B0-8546-AFBD-0F60690D45E0}"/>
              </a:ext>
            </a:extLst>
          </p:cNvPr>
          <p:cNvPicPr>
            <a:picLocks noChangeAspect="1"/>
          </p:cNvPicPr>
          <p:nvPr/>
        </p:nvPicPr>
        <p:blipFill>
          <a:blip r:embed="rId2"/>
          <a:stretch>
            <a:fillRect/>
          </a:stretch>
        </p:blipFill>
        <p:spPr>
          <a:xfrm>
            <a:off x="971550" y="1549400"/>
            <a:ext cx="10248900" cy="5308600"/>
          </a:xfrm>
          <a:prstGeom prst="rect">
            <a:avLst/>
          </a:prstGeom>
        </p:spPr>
      </p:pic>
      <p:sp>
        <p:nvSpPr>
          <p:cNvPr id="6" name="TextBox 5">
            <a:extLst>
              <a:ext uri="{FF2B5EF4-FFF2-40B4-BE49-F238E27FC236}">
                <a16:creationId xmlns:a16="http://schemas.microsoft.com/office/drawing/2014/main" id="{C320D1F9-1178-9441-938A-B7DE036A3F23}"/>
              </a:ext>
            </a:extLst>
          </p:cNvPr>
          <p:cNvSpPr txBox="1"/>
          <p:nvPr/>
        </p:nvSpPr>
        <p:spPr>
          <a:xfrm>
            <a:off x="3661718" y="316257"/>
            <a:ext cx="4868563" cy="646331"/>
          </a:xfrm>
          <a:prstGeom prst="rect">
            <a:avLst/>
          </a:prstGeom>
          <a:noFill/>
        </p:spPr>
        <p:txBody>
          <a:bodyPr wrap="square" rtlCol="0">
            <a:spAutoFit/>
          </a:bodyPr>
          <a:lstStyle/>
          <a:p>
            <a:r>
              <a:rPr lang="en-US" sz="3600" dirty="0"/>
              <a:t>Daytime Scatter at LLO</a:t>
            </a:r>
          </a:p>
        </p:txBody>
      </p:sp>
    </p:spTree>
    <p:extLst>
      <p:ext uri="{BB962C8B-B14F-4D97-AF65-F5344CB8AC3E}">
        <p14:creationId xmlns:p14="http://schemas.microsoft.com/office/powerpoint/2010/main" val="349466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DBD43-6520-024C-9094-DA59D9C280D4}"/>
              </a:ext>
            </a:extLst>
          </p:cNvPr>
          <p:cNvPicPr>
            <a:picLocks noChangeAspect="1"/>
          </p:cNvPicPr>
          <p:nvPr/>
        </p:nvPicPr>
        <p:blipFill>
          <a:blip r:embed="rId2"/>
          <a:stretch>
            <a:fillRect/>
          </a:stretch>
        </p:blipFill>
        <p:spPr>
          <a:xfrm>
            <a:off x="-378941" y="191529"/>
            <a:ext cx="12949882" cy="6474941"/>
          </a:xfrm>
          <a:prstGeom prst="rect">
            <a:avLst/>
          </a:prstGeom>
        </p:spPr>
      </p:pic>
      <p:sp>
        <p:nvSpPr>
          <p:cNvPr id="4" name="TextBox 3">
            <a:extLst>
              <a:ext uri="{FF2B5EF4-FFF2-40B4-BE49-F238E27FC236}">
                <a16:creationId xmlns:a16="http://schemas.microsoft.com/office/drawing/2014/main" id="{4611D2EA-9C2A-DC44-A4C1-56117BFAC97C}"/>
              </a:ext>
            </a:extLst>
          </p:cNvPr>
          <p:cNvSpPr txBox="1"/>
          <p:nvPr/>
        </p:nvSpPr>
        <p:spPr>
          <a:xfrm>
            <a:off x="3472249" y="1116053"/>
            <a:ext cx="4399005" cy="646331"/>
          </a:xfrm>
          <a:prstGeom prst="rect">
            <a:avLst/>
          </a:prstGeom>
          <a:solidFill>
            <a:schemeClr val="bg1"/>
          </a:solidFill>
          <a:ln>
            <a:solidFill>
              <a:srgbClr val="FF0000"/>
            </a:solidFill>
          </a:ln>
        </p:spPr>
        <p:txBody>
          <a:bodyPr wrap="square" rtlCol="0">
            <a:spAutoFit/>
          </a:bodyPr>
          <a:lstStyle/>
          <a:p>
            <a:r>
              <a:rPr lang="en-US" sz="3600" dirty="0"/>
              <a:t>What’s going on here?</a:t>
            </a:r>
          </a:p>
        </p:txBody>
      </p:sp>
    </p:spTree>
    <p:extLst>
      <p:ext uri="{BB962C8B-B14F-4D97-AF65-F5344CB8AC3E}">
        <p14:creationId xmlns:p14="http://schemas.microsoft.com/office/powerpoint/2010/main" val="285739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BA92490-BE30-4544-8B6D-56A0EFB34CD6}"/>
              </a:ext>
            </a:extLst>
          </p:cNvPr>
          <p:cNvGrpSpPr/>
          <p:nvPr/>
        </p:nvGrpSpPr>
        <p:grpSpPr>
          <a:xfrm>
            <a:off x="2548328" y="-177248"/>
            <a:ext cx="7095344" cy="7484343"/>
            <a:chOff x="5463369" y="-313172"/>
            <a:chExt cx="7095344" cy="7484343"/>
          </a:xfrm>
        </p:grpSpPr>
        <p:pic>
          <p:nvPicPr>
            <p:cNvPr id="3" name="Picture 2">
              <a:extLst>
                <a:ext uri="{FF2B5EF4-FFF2-40B4-BE49-F238E27FC236}">
                  <a16:creationId xmlns:a16="http://schemas.microsoft.com/office/drawing/2014/main" id="{42E40F52-8688-4744-B3DC-35B632FF9375}"/>
                </a:ext>
              </a:extLst>
            </p:cNvPr>
            <p:cNvPicPr>
              <a:picLocks noChangeAspect="1"/>
            </p:cNvPicPr>
            <p:nvPr/>
          </p:nvPicPr>
          <p:blipFill>
            <a:blip r:embed="rId2"/>
            <a:stretch>
              <a:fillRect/>
            </a:stretch>
          </p:blipFill>
          <p:spPr>
            <a:xfrm>
              <a:off x="5463369" y="-313172"/>
              <a:ext cx="7095344" cy="7484343"/>
            </a:xfrm>
            <a:prstGeom prst="rect">
              <a:avLst/>
            </a:prstGeom>
          </p:spPr>
        </p:pic>
        <p:sp>
          <p:nvSpPr>
            <p:cNvPr id="4" name="TextBox 3">
              <a:extLst>
                <a:ext uri="{FF2B5EF4-FFF2-40B4-BE49-F238E27FC236}">
                  <a16:creationId xmlns:a16="http://schemas.microsoft.com/office/drawing/2014/main" id="{DB1D9AC7-36EE-D94D-A602-A6A89A07FFDC}"/>
                </a:ext>
              </a:extLst>
            </p:cNvPr>
            <p:cNvSpPr txBox="1"/>
            <p:nvPr/>
          </p:nvSpPr>
          <p:spPr>
            <a:xfrm>
              <a:off x="7058025" y="414410"/>
              <a:ext cx="3700463" cy="369332"/>
            </a:xfrm>
            <a:prstGeom prst="rect">
              <a:avLst/>
            </a:prstGeom>
            <a:solidFill>
              <a:schemeClr val="bg1"/>
            </a:solidFill>
            <a:ln w="22225">
              <a:solidFill>
                <a:srgbClr val="FF0000"/>
              </a:solidFill>
            </a:ln>
          </p:spPr>
          <p:txBody>
            <a:bodyPr wrap="square" rtlCol="0">
              <a:spAutoFit/>
            </a:bodyPr>
            <a:lstStyle/>
            <a:p>
              <a:r>
                <a:rPr lang="en-US" dirty="0"/>
                <a:t>Spectrogram during high scatter time</a:t>
              </a:r>
            </a:p>
          </p:txBody>
        </p:sp>
        <p:sp>
          <p:nvSpPr>
            <p:cNvPr id="5" name="TextBox 4">
              <a:extLst>
                <a:ext uri="{FF2B5EF4-FFF2-40B4-BE49-F238E27FC236}">
                  <a16:creationId xmlns:a16="http://schemas.microsoft.com/office/drawing/2014/main" id="{D0E7FF77-BC99-F248-B660-3549A5C65B56}"/>
                </a:ext>
              </a:extLst>
            </p:cNvPr>
            <p:cNvSpPr txBox="1"/>
            <p:nvPr/>
          </p:nvSpPr>
          <p:spPr>
            <a:xfrm>
              <a:off x="6753034" y="4283420"/>
              <a:ext cx="4516014" cy="369332"/>
            </a:xfrm>
            <a:prstGeom prst="rect">
              <a:avLst/>
            </a:prstGeom>
            <a:solidFill>
              <a:schemeClr val="bg1"/>
            </a:solidFill>
            <a:ln w="22225">
              <a:solidFill>
                <a:srgbClr val="FF0000"/>
              </a:solidFill>
            </a:ln>
          </p:spPr>
          <p:txBody>
            <a:bodyPr wrap="square" rtlCol="0">
              <a:spAutoFit/>
            </a:bodyPr>
            <a:lstStyle/>
            <a:p>
              <a:r>
                <a:rPr lang="en-US" dirty="0"/>
                <a:t>Scatter model using ~0.2 Hz + ~4 Hz velocities</a:t>
              </a:r>
            </a:p>
          </p:txBody>
        </p:sp>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9D34970-4591-AD45-BCE1-CEEB7AE84171}"/>
                  </a:ext>
                </a:extLst>
              </p:cNvPr>
              <p:cNvSpPr txBox="1"/>
              <p:nvPr/>
            </p:nvSpPr>
            <p:spPr>
              <a:xfrm>
                <a:off x="2548328" y="3216348"/>
                <a:ext cx="7095344" cy="924548"/>
              </a:xfrm>
              <a:prstGeom prst="rect">
                <a:avLst/>
              </a:prstGeom>
              <a:solidFill>
                <a:schemeClr val="bg1"/>
              </a:solidFill>
              <a:ln w="22225">
                <a:solidFill>
                  <a:srgbClr val="FF0000"/>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𝑓𝑟𝑖𝑛𝑔𝑒</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𝑠𝑐𝑎𝑡</m:t>
                                  </m:r>
                                </m:sub>
                              </m:sSub>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num>
                            <m:den>
                              <m:r>
                                <a:rPr lang="el-GR" sz="2800" i="1">
                                  <a:latin typeface="Cambria Math" panose="02040503050406030204" pitchFamily="18" charset="0"/>
                                  <a:ea typeface="Cambria Math" panose="02040503050406030204" pitchFamily="18" charset="0"/>
                                </a:rPr>
                                <m:t>𝜆</m:t>
                              </m:r>
                            </m:den>
                          </m:f>
                        </m:e>
                      </m:d>
                    </m:oMath>
                  </m:oMathPara>
                </a14:m>
                <a:endParaRPr lang="en-US" sz="2800" dirty="0"/>
              </a:p>
            </p:txBody>
          </p:sp>
        </mc:Choice>
        <mc:Fallback>
          <p:sp>
            <p:nvSpPr>
              <p:cNvPr id="7" name="TextBox 6">
                <a:extLst>
                  <a:ext uri="{FF2B5EF4-FFF2-40B4-BE49-F238E27FC236}">
                    <a16:creationId xmlns:a16="http://schemas.microsoft.com/office/drawing/2014/main" id="{79D34970-4591-AD45-BCE1-CEEB7AE84171}"/>
                  </a:ext>
                </a:extLst>
              </p:cNvPr>
              <p:cNvSpPr txBox="1">
                <a:spLocks noRot="1" noChangeAspect="1" noMove="1" noResize="1" noEditPoints="1" noAdjustHandles="1" noChangeArrowheads="1" noChangeShapeType="1" noTextEdit="1"/>
              </p:cNvSpPr>
              <p:nvPr/>
            </p:nvSpPr>
            <p:spPr>
              <a:xfrm>
                <a:off x="2548328" y="3216348"/>
                <a:ext cx="7095344" cy="924548"/>
              </a:xfrm>
              <a:prstGeom prst="rect">
                <a:avLst/>
              </a:prstGeom>
              <a:blipFill>
                <a:blip r:embed="rId3"/>
                <a:stretch>
                  <a:fillRect b="-4000"/>
                </a:stretch>
              </a:blipFill>
              <a:ln w="22225">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25656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56281AF-FCAA-764A-8393-94E483F0603C}"/>
              </a:ext>
            </a:extLst>
          </p:cNvPr>
          <p:cNvGrpSpPr/>
          <p:nvPr/>
        </p:nvGrpSpPr>
        <p:grpSpPr>
          <a:xfrm>
            <a:off x="-1" y="439841"/>
            <a:ext cx="13220701" cy="5978317"/>
            <a:chOff x="-1" y="439841"/>
            <a:chExt cx="13220701" cy="5978317"/>
          </a:xfrm>
        </p:grpSpPr>
        <p:grpSp>
          <p:nvGrpSpPr>
            <p:cNvPr id="17" name="Group 16">
              <a:extLst>
                <a:ext uri="{FF2B5EF4-FFF2-40B4-BE49-F238E27FC236}">
                  <a16:creationId xmlns:a16="http://schemas.microsoft.com/office/drawing/2014/main" id="{03B5B3DA-9DDC-D64B-805B-F3B0638BC036}"/>
                </a:ext>
              </a:extLst>
            </p:cNvPr>
            <p:cNvGrpSpPr/>
            <p:nvPr/>
          </p:nvGrpSpPr>
          <p:grpSpPr>
            <a:xfrm>
              <a:off x="1028700" y="439841"/>
              <a:ext cx="12192000" cy="5978317"/>
              <a:chOff x="0" y="439841"/>
              <a:chExt cx="12192000" cy="5978317"/>
            </a:xfrm>
          </p:grpSpPr>
          <p:pic>
            <p:nvPicPr>
              <p:cNvPr id="7" name="Picture 6">
                <a:extLst>
                  <a:ext uri="{FF2B5EF4-FFF2-40B4-BE49-F238E27FC236}">
                    <a16:creationId xmlns:a16="http://schemas.microsoft.com/office/drawing/2014/main" id="{E1641274-31E9-6E43-B183-F839BEE50ECA}"/>
                  </a:ext>
                </a:extLst>
              </p:cNvPr>
              <p:cNvPicPr>
                <a:picLocks noChangeAspect="1"/>
              </p:cNvPicPr>
              <p:nvPr/>
            </p:nvPicPr>
            <p:blipFill>
              <a:blip r:embed="rId2"/>
              <a:stretch>
                <a:fillRect/>
              </a:stretch>
            </p:blipFill>
            <p:spPr>
              <a:xfrm>
                <a:off x="0" y="439841"/>
                <a:ext cx="12192000" cy="5978317"/>
              </a:xfrm>
              <a:prstGeom prst="rect">
                <a:avLst/>
              </a:prstGeom>
            </p:spPr>
          </p:pic>
          <p:cxnSp>
            <p:nvCxnSpPr>
              <p:cNvPr id="9" name="Straight Connector 8">
                <a:extLst>
                  <a:ext uri="{FF2B5EF4-FFF2-40B4-BE49-F238E27FC236}">
                    <a16:creationId xmlns:a16="http://schemas.microsoft.com/office/drawing/2014/main" id="{3432E4E4-A014-DA44-BC2F-C8206E0D9C7F}"/>
                  </a:ext>
                </a:extLst>
              </p:cNvPr>
              <p:cNvCxnSpPr/>
              <p:nvPr/>
            </p:nvCxnSpPr>
            <p:spPr>
              <a:xfrm>
                <a:off x="4100513" y="842962"/>
                <a:ext cx="0" cy="51720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37C1E5-C103-7B49-93B3-D5C25E3C4511}"/>
                  </a:ext>
                </a:extLst>
              </p:cNvPr>
              <p:cNvCxnSpPr/>
              <p:nvPr/>
            </p:nvCxnSpPr>
            <p:spPr>
              <a:xfrm>
                <a:off x="8396288" y="842962"/>
                <a:ext cx="0" cy="51720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B2081C-E9B3-8041-BA8A-31367CE97B93}"/>
                  </a:ext>
                </a:extLst>
              </p:cNvPr>
              <p:cNvSpPr txBox="1"/>
              <p:nvPr/>
            </p:nvSpPr>
            <p:spPr>
              <a:xfrm>
                <a:off x="5014913" y="658296"/>
                <a:ext cx="2409822" cy="369332"/>
              </a:xfrm>
              <a:prstGeom prst="rect">
                <a:avLst/>
              </a:prstGeom>
              <a:noFill/>
              <a:ln>
                <a:solidFill>
                  <a:srgbClr val="FF0000"/>
                </a:solidFill>
              </a:ln>
            </p:spPr>
            <p:txBody>
              <a:bodyPr wrap="square" rtlCol="0">
                <a:spAutoFit/>
              </a:bodyPr>
              <a:lstStyle/>
              <a:p>
                <a:r>
                  <a:rPr lang="en-US" dirty="0"/>
                  <a:t>1 cycle in 5 sec = 0.2 Hz</a:t>
                </a:r>
              </a:p>
            </p:txBody>
          </p:sp>
          <p:cxnSp>
            <p:nvCxnSpPr>
              <p:cNvPr id="13" name="Straight Arrow Connector 12">
                <a:extLst>
                  <a:ext uri="{FF2B5EF4-FFF2-40B4-BE49-F238E27FC236}">
                    <a16:creationId xmlns:a16="http://schemas.microsoft.com/office/drawing/2014/main" id="{9C0C6DBD-6AD5-BF44-AE06-AA848801B7C5}"/>
                  </a:ext>
                </a:extLst>
              </p:cNvPr>
              <p:cNvCxnSpPr>
                <a:cxnSpLocks/>
                <a:stCxn id="11" idx="1"/>
              </p:cNvCxnSpPr>
              <p:nvPr/>
            </p:nvCxnSpPr>
            <p:spPr>
              <a:xfrm flipH="1">
                <a:off x="4100513" y="842962"/>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BE0A5D-E3F6-7D48-BFF8-1760BCA7B34F}"/>
                  </a:ext>
                </a:extLst>
              </p:cNvPr>
              <p:cNvCxnSpPr>
                <a:cxnSpLocks/>
              </p:cNvCxnSpPr>
              <p:nvPr/>
            </p:nvCxnSpPr>
            <p:spPr>
              <a:xfrm>
                <a:off x="7424735" y="823911"/>
                <a:ext cx="976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DFCBA4B2-321C-3349-A9F8-987D05130FEB}"/>
                </a:ext>
              </a:extLst>
            </p:cNvPr>
            <p:cNvSpPr txBox="1"/>
            <p:nvPr/>
          </p:nvSpPr>
          <p:spPr>
            <a:xfrm>
              <a:off x="107157" y="1628776"/>
              <a:ext cx="1843086" cy="369332"/>
            </a:xfrm>
            <a:prstGeom prst="rect">
              <a:avLst/>
            </a:prstGeom>
            <a:noFill/>
            <a:ln>
              <a:solidFill>
                <a:srgbClr val="FF0000"/>
              </a:solidFill>
            </a:ln>
          </p:spPr>
          <p:txBody>
            <a:bodyPr wrap="square" rtlCol="0">
              <a:spAutoFit/>
            </a:bodyPr>
            <a:lstStyle/>
            <a:p>
              <a:r>
                <a:rPr lang="en-US" dirty="0"/>
                <a:t>0.2 Hz Sine wave</a:t>
              </a:r>
            </a:p>
          </p:txBody>
        </p:sp>
        <p:sp>
          <p:nvSpPr>
            <p:cNvPr id="19" name="TextBox 18">
              <a:extLst>
                <a:ext uri="{FF2B5EF4-FFF2-40B4-BE49-F238E27FC236}">
                  <a16:creationId xmlns:a16="http://schemas.microsoft.com/office/drawing/2014/main" id="{E023A187-8834-9848-82A9-379B6158FB7A}"/>
                </a:ext>
              </a:extLst>
            </p:cNvPr>
            <p:cNvSpPr txBox="1"/>
            <p:nvPr/>
          </p:nvSpPr>
          <p:spPr>
            <a:xfrm>
              <a:off x="0" y="3336667"/>
              <a:ext cx="2243133" cy="369332"/>
            </a:xfrm>
            <a:prstGeom prst="rect">
              <a:avLst/>
            </a:prstGeom>
            <a:noFill/>
            <a:ln>
              <a:solidFill>
                <a:srgbClr val="FF0000"/>
              </a:solidFill>
            </a:ln>
          </p:spPr>
          <p:txBody>
            <a:bodyPr wrap="square" rtlCol="0">
              <a:spAutoFit/>
            </a:bodyPr>
            <a:lstStyle/>
            <a:p>
              <a:r>
                <a:rPr lang="en-US" dirty="0"/>
                <a:t>Abs(0.2 Hz Sine wave)</a:t>
              </a:r>
            </a:p>
          </p:txBody>
        </p:sp>
        <p:sp>
          <p:nvSpPr>
            <p:cNvPr id="20" name="TextBox 19">
              <a:extLst>
                <a:ext uri="{FF2B5EF4-FFF2-40B4-BE49-F238E27FC236}">
                  <a16:creationId xmlns:a16="http://schemas.microsoft.com/office/drawing/2014/main" id="{7257AC7F-154E-9F4E-A02F-B0DF0147DDAC}"/>
                </a:ext>
              </a:extLst>
            </p:cNvPr>
            <p:cNvSpPr txBox="1"/>
            <p:nvPr/>
          </p:nvSpPr>
          <p:spPr>
            <a:xfrm>
              <a:off x="-1" y="4767559"/>
              <a:ext cx="2243085" cy="646331"/>
            </a:xfrm>
            <a:prstGeom prst="rect">
              <a:avLst/>
            </a:prstGeom>
            <a:noFill/>
            <a:ln>
              <a:solidFill>
                <a:srgbClr val="FF0000"/>
              </a:solidFill>
            </a:ln>
          </p:spPr>
          <p:txBody>
            <a:bodyPr wrap="square" rtlCol="0">
              <a:spAutoFit/>
            </a:bodyPr>
            <a:lstStyle/>
            <a:p>
              <a:r>
                <a:rPr lang="en-US" dirty="0"/>
                <a:t>Abs(0.2 Hz Sine wave + 4.45 Hz Sine wave)</a:t>
              </a:r>
            </a:p>
          </p:txBody>
        </p:sp>
      </p:grpSp>
    </p:spTree>
    <p:extLst>
      <p:ext uri="{BB962C8B-B14F-4D97-AF65-F5344CB8AC3E}">
        <p14:creationId xmlns:p14="http://schemas.microsoft.com/office/powerpoint/2010/main" val="102445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D2EE9C-B2DD-D04F-9578-C78971BBD946}"/>
              </a:ext>
            </a:extLst>
          </p:cNvPr>
          <p:cNvGrpSpPr/>
          <p:nvPr/>
        </p:nvGrpSpPr>
        <p:grpSpPr>
          <a:xfrm>
            <a:off x="0" y="514350"/>
            <a:ext cx="12192000" cy="6858000"/>
            <a:chOff x="0" y="0"/>
            <a:chExt cx="12192000" cy="6858000"/>
          </a:xfrm>
        </p:grpSpPr>
        <p:pic>
          <p:nvPicPr>
            <p:cNvPr id="3" name="Picture 2">
              <a:extLst>
                <a:ext uri="{FF2B5EF4-FFF2-40B4-BE49-F238E27FC236}">
                  <a16:creationId xmlns:a16="http://schemas.microsoft.com/office/drawing/2014/main" id="{7AC8397F-2805-BB44-B128-10DAB0D75093}"/>
                </a:ext>
              </a:extLst>
            </p:cNvPr>
            <p:cNvPicPr>
              <a:picLocks noChangeAspect="1"/>
            </p:cNvPicPr>
            <p:nvPr/>
          </p:nvPicPr>
          <p:blipFill>
            <a:blip r:embed="rId2"/>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B9F4DAA9-1E90-9F43-BEA7-A06A807C925C}"/>
                </a:ext>
              </a:extLst>
            </p:cNvPr>
            <p:cNvGrpSpPr/>
            <p:nvPr/>
          </p:nvGrpSpPr>
          <p:grpSpPr>
            <a:xfrm>
              <a:off x="8705851" y="387906"/>
              <a:ext cx="2400300" cy="6470094"/>
              <a:chOff x="1590676" y="73581"/>
              <a:chExt cx="2400300" cy="6470094"/>
            </a:xfrm>
          </p:grpSpPr>
          <p:cxnSp>
            <p:nvCxnSpPr>
              <p:cNvPr id="5" name="Straight Connector 4">
                <a:extLst>
                  <a:ext uri="{FF2B5EF4-FFF2-40B4-BE49-F238E27FC236}">
                    <a16:creationId xmlns:a16="http://schemas.microsoft.com/office/drawing/2014/main" id="{A59E60AD-6FEF-E642-AED5-533996FE1C98}"/>
                  </a:ext>
                </a:extLst>
              </p:cNvPr>
              <p:cNvCxnSpPr/>
              <p:nvPr/>
            </p:nvCxnSpPr>
            <p:spPr>
              <a:xfrm>
                <a:off x="2671763" y="657225"/>
                <a:ext cx="0" cy="58864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5AF7DC-27ED-024F-9BF6-3FFD5AAFFB11}"/>
                  </a:ext>
                </a:extLst>
              </p:cNvPr>
              <p:cNvCxnSpPr/>
              <p:nvPr/>
            </p:nvCxnSpPr>
            <p:spPr>
              <a:xfrm>
                <a:off x="2895601" y="657225"/>
                <a:ext cx="0" cy="58864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C14E380-B925-0249-8F1E-566BECF88781}"/>
                  </a:ext>
                </a:extLst>
              </p:cNvPr>
              <p:cNvCxnSpPr>
                <a:cxnSpLocks/>
              </p:cNvCxnSpPr>
              <p:nvPr/>
            </p:nvCxnSpPr>
            <p:spPr>
              <a:xfrm>
                <a:off x="2566989" y="542925"/>
                <a:ext cx="447674"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2957EF4-CFC6-9F4A-89CF-C456BDCD4230}"/>
                  </a:ext>
                </a:extLst>
              </p:cNvPr>
              <p:cNvSpPr txBox="1"/>
              <p:nvPr/>
            </p:nvSpPr>
            <p:spPr>
              <a:xfrm>
                <a:off x="1590676" y="73581"/>
                <a:ext cx="2400300" cy="369332"/>
              </a:xfrm>
              <a:prstGeom prst="rect">
                <a:avLst/>
              </a:prstGeom>
              <a:noFill/>
              <a:ln>
                <a:solidFill>
                  <a:srgbClr val="FF0000"/>
                </a:solidFill>
              </a:ln>
            </p:spPr>
            <p:txBody>
              <a:bodyPr wrap="square" rtlCol="0">
                <a:spAutoFit/>
              </a:bodyPr>
              <a:lstStyle/>
              <a:p>
                <a:r>
                  <a:rPr lang="en-US" dirty="0"/>
                  <a:t>𝚫t = 0.22 sec -&gt; 4.45 Hz</a:t>
                </a:r>
              </a:p>
            </p:txBody>
          </p:sp>
        </p:grpSp>
      </p:grpSp>
      <p:sp>
        <p:nvSpPr>
          <p:cNvPr id="15" name="TextBox 14">
            <a:extLst>
              <a:ext uri="{FF2B5EF4-FFF2-40B4-BE49-F238E27FC236}">
                <a16:creationId xmlns:a16="http://schemas.microsoft.com/office/drawing/2014/main" id="{5B403448-7724-6141-A112-C0947A356BB5}"/>
              </a:ext>
            </a:extLst>
          </p:cNvPr>
          <p:cNvSpPr txBox="1"/>
          <p:nvPr/>
        </p:nvSpPr>
        <p:spPr>
          <a:xfrm>
            <a:off x="128587" y="0"/>
            <a:ext cx="8029576" cy="923330"/>
          </a:xfrm>
          <a:prstGeom prst="rect">
            <a:avLst/>
          </a:prstGeom>
          <a:noFill/>
        </p:spPr>
        <p:txBody>
          <a:bodyPr wrap="square" rtlCol="0">
            <a:spAutoFit/>
          </a:bodyPr>
          <a:lstStyle/>
          <a:p>
            <a:r>
              <a:rPr lang="en-US" dirty="0"/>
              <a:t>But it’s not as simple when you beat two frequencies against each other…Here we see that the amplitude of the 4.45 Hz is smaller than the 0.2 Hz, so the small peaks correspond to a full cycle instead of a half cycle as we saw with the 0.2 Hz series.</a:t>
            </a:r>
          </a:p>
        </p:txBody>
      </p:sp>
    </p:spTree>
    <p:extLst>
      <p:ext uri="{BB962C8B-B14F-4D97-AF65-F5344CB8AC3E}">
        <p14:creationId xmlns:p14="http://schemas.microsoft.com/office/powerpoint/2010/main" val="153247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402242-A7E8-4943-A3FF-A0E6DB3B37F9}"/>
              </a:ext>
            </a:extLst>
          </p:cNvPr>
          <p:cNvSpPr txBox="1"/>
          <p:nvPr/>
        </p:nvSpPr>
        <p:spPr>
          <a:xfrm>
            <a:off x="321276" y="160638"/>
            <a:ext cx="5774724" cy="2862322"/>
          </a:xfrm>
          <a:prstGeom prst="rect">
            <a:avLst/>
          </a:prstGeom>
          <a:noFill/>
        </p:spPr>
        <p:txBody>
          <a:bodyPr wrap="square" rtlCol="0">
            <a:spAutoFit/>
          </a:bodyPr>
          <a:lstStyle/>
          <a:p>
            <a:pPr algn="ctr"/>
            <a:r>
              <a:rPr lang="en-US" u="sng" dirty="0"/>
              <a:t>What’s been done:</a:t>
            </a:r>
          </a:p>
          <a:p>
            <a:pPr marL="285750" indent="-285750">
              <a:buFont typeface="Arial" panose="020B0604020202020204" pitchFamily="34" charset="0"/>
              <a:buChar char="•"/>
            </a:pPr>
            <a:r>
              <a:rPr lang="en-US" dirty="0"/>
              <a:t>Marissa, </a:t>
            </a:r>
            <a:r>
              <a:rPr lang="en-US" dirty="0" err="1"/>
              <a:t>Sidd</a:t>
            </a:r>
            <a:r>
              <a:rPr lang="en-US" dirty="0"/>
              <a:t>, et al looked for correlations with trains during noise sprint in January, but didn’t find a clear winner</a:t>
            </a:r>
          </a:p>
          <a:p>
            <a:pPr marL="285750" indent="-285750">
              <a:buFont typeface="Arial" panose="020B0604020202020204" pitchFamily="34" charset="0"/>
              <a:buChar char="•"/>
            </a:pPr>
            <a:r>
              <a:rPr lang="en-US" dirty="0"/>
              <a:t>Terra looked for ~4 Hz motion in accelerometers during scatter times, but didn’t find a clear winner (</a:t>
            </a:r>
            <a:r>
              <a:rPr lang="en-US" dirty="0" err="1"/>
              <a:t>alog</a:t>
            </a:r>
            <a:r>
              <a:rPr lang="en-US" dirty="0"/>
              <a:t> 44897)</a:t>
            </a:r>
          </a:p>
          <a:p>
            <a:pPr marL="285750" indent="-285750">
              <a:buFont typeface="Arial" panose="020B0604020202020204" pitchFamily="34" charset="0"/>
              <a:buChar char="•"/>
            </a:pPr>
            <a:r>
              <a:rPr lang="en-US" dirty="0"/>
              <a:t>Lots of injections at various places show high coupling at End-Y, but haven’t been able to fully replicate the noise we see or identify a sensor that sees the same motion as the scattering surface (</a:t>
            </a:r>
            <a:r>
              <a:rPr lang="en-US" dirty="0" err="1"/>
              <a:t>alogs</a:t>
            </a:r>
            <a:r>
              <a:rPr lang="en-US" dirty="0"/>
              <a:t> 41789,44485 + many more)</a:t>
            </a:r>
          </a:p>
        </p:txBody>
      </p:sp>
      <p:sp>
        <p:nvSpPr>
          <p:cNvPr id="6" name="TextBox 5">
            <a:extLst>
              <a:ext uri="{FF2B5EF4-FFF2-40B4-BE49-F238E27FC236}">
                <a16:creationId xmlns:a16="http://schemas.microsoft.com/office/drawing/2014/main" id="{0B706D86-C78A-4648-B9F7-75DCD7946B17}"/>
              </a:ext>
            </a:extLst>
          </p:cNvPr>
          <p:cNvSpPr txBox="1"/>
          <p:nvPr/>
        </p:nvSpPr>
        <p:spPr>
          <a:xfrm>
            <a:off x="6112476" y="160638"/>
            <a:ext cx="5774724" cy="3693319"/>
          </a:xfrm>
          <a:prstGeom prst="rect">
            <a:avLst/>
          </a:prstGeom>
          <a:noFill/>
        </p:spPr>
        <p:txBody>
          <a:bodyPr wrap="square" rtlCol="0">
            <a:spAutoFit/>
          </a:bodyPr>
          <a:lstStyle/>
          <a:p>
            <a:pPr algn="ctr"/>
            <a:r>
              <a:rPr lang="en-US" u="sng" dirty="0"/>
              <a:t>Next steps:</a:t>
            </a:r>
          </a:p>
          <a:p>
            <a:pPr marL="285750" indent="-285750">
              <a:buFont typeface="Arial" panose="020B0604020202020204" pitchFamily="34" charset="0"/>
              <a:buChar char="•"/>
            </a:pPr>
            <a:r>
              <a:rPr lang="en-US" dirty="0"/>
              <a:t>Collect statistics on fast and slow arches as Josh did in </a:t>
            </a:r>
            <a:r>
              <a:rPr lang="en-US" dirty="0" err="1"/>
              <a:t>alog</a:t>
            </a:r>
            <a:r>
              <a:rPr lang="en-US" dirty="0"/>
              <a:t> 44803</a:t>
            </a:r>
          </a:p>
          <a:p>
            <a:pPr marL="285750" indent="-285750">
              <a:buFont typeface="Arial" panose="020B0604020202020204" pitchFamily="34" charset="0"/>
              <a:buChar char="•"/>
            </a:pPr>
            <a:r>
              <a:rPr lang="en-US" dirty="0"/>
              <a:t>Look for correlations with motion of mirrors as Andy did in </a:t>
            </a:r>
            <a:r>
              <a:rPr lang="en-US" dirty="0" err="1"/>
              <a:t>alog</a:t>
            </a:r>
            <a:r>
              <a:rPr lang="en-US" dirty="0"/>
              <a:t> 44561</a:t>
            </a:r>
          </a:p>
          <a:p>
            <a:pPr marL="285750" indent="-285750">
              <a:buFont typeface="Arial" panose="020B0604020202020204" pitchFamily="34" charset="0"/>
              <a:buChar char="•"/>
            </a:pPr>
            <a:r>
              <a:rPr lang="en-US" dirty="0"/>
              <a:t>Look for correlations with control signals: ASC, tidal, </a:t>
            </a:r>
            <a:r>
              <a:rPr lang="en-US" dirty="0" err="1"/>
              <a:t>etc</a:t>
            </a:r>
            <a:r>
              <a:rPr lang="en-US" dirty="0"/>
              <a:t> (can provide a list of channels)</a:t>
            </a:r>
          </a:p>
          <a:p>
            <a:pPr marL="285750" indent="-285750">
              <a:buFont typeface="Arial" panose="020B0604020202020204" pitchFamily="34" charset="0"/>
              <a:buChar char="•"/>
            </a:pPr>
            <a:r>
              <a:rPr lang="en-US" dirty="0"/>
              <a:t>Look back through commissioning data to see if the behavior changed with IFO configuration changes</a:t>
            </a:r>
          </a:p>
          <a:p>
            <a:pPr marL="285750" indent="-285750">
              <a:buFont typeface="Arial" panose="020B0604020202020204" pitchFamily="34" charset="0"/>
              <a:buChar char="•"/>
            </a:pPr>
            <a:r>
              <a:rPr lang="en-US" dirty="0"/>
              <a:t>Continue to look for correlations with accelerometers (as per Terra’s work in 44897)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DA4AD9F6-FBE5-6A4A-9751-B48219FF0E2A}"/>
              </a:ext>
            </a:extLst>
          </p:cNvPr>
          <p:cNvPicPr>
            <a:picLocks noChangeAspect="1"/>
          </p:cNvPicPr>
          <p:nvPr/>
        </p:nvPicPr>
        <p:blipFill>
          <a:blip r:embed="rId2"/>
          <a:stretch>
            <a:fillRect/>
          </a:stretch>
        </p:blipFill>
        <p:spPr>
          <a:xfrm>
            <a:off x="1950308" y="3122020"/>
            <a:ext cx="8120449" cy="3945411"/>
          </a:xfrm>
          <a:prstGeom prst="rect">
            <a:avLst/>
          </a:prstGeom>
        </p:spPr>
      </p:pic>
    </p:spTree>
    <p:extLst>
      <p:ext uri="{BB962C8B-B14F-4D97-AF65-F5344CB8AC3E}">
        <p14:creationId xmlns:p14="http://schemas.microsoft.com/office/powerpoint/2010/main" val="336680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C2D1-1E58-7241-B9CC-422D23DB1609}"/>
              </a:ext>
            </a:extLst>
          </p:cNvPr>
          <p:cNvSpPr txBox="1"/>
          <p:nvPr/>
        </p:nvSpPr>
        <p:spPr>
          <a:xfrm>
            <a:off x="543697" y="284205"/>
            <a:ext cx="5770606" cy="646331"/>
          </a:xfrm>
          <a:prstGeom prst="rect">
            <a:avLst/>
          </a:prstGeom>
          <a:noFill/>
        </p:spPr>
        <p:txBody>
          <a:bodyPr wrap="square" rtlCol="0">
            <a:spAutoFit/>
          </a:bodyPr>
          <a:lstStyle/>
          <a:p>
            <a:r>
              <a:rPr lang="en-US" sz="3600" dirty="0"/>
              <a:t>Other ideas</a:t>
            </a:r>
          </a:p>
        </p:txBody>
      </p:sp>
      <p:sp>
        <p:nvSpPr>
          <p:cNvPr id="3" name="TextBox 2">
            <a:extLst>
              <a:ext uri="{FF2B5EF4-FFF2-40B4-BE49-F238E27FC236}">
                <a16:creationId xmlns:a16="http://schemas.microsoft.com/office/drawing/2014/main" id="{64549B2B-F9C0-B640-B7EE-0E5442A8D978}"/>
              </a:ext>
            </a:extLst>
          </p:cNvPr>
          <p:cNvSpPr txBox="1"/>
          <p:nvPr/>
        </p:nvSpPr>
        <p:spPr>
          <a:xfrm>
            <a:off x="667265" y="1272746"/>
            <a:ext cx="110469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Look for thresholds of motion</a:t>
            </a:r>
          </a:p>
          <a:p>
            <a:pPr marL="742950" lvl="1" indent="-285750">
              <a:buFont typeface="Arial" panose="020B0604020202020204" pitchFamily="34" charset="0"/>
              <a:buChar char="•"/>
            </a:pPr>
            <a:r>
              <a:rPr lang="en-US" dirty="0"/>
              <a:t>Is there a threshold of the sum of the microseism BLRMS and anthropogenic BLRMs for scatter in DARM?</a:t>
            </a:r>
          </a:p>
          <a:p>
            <a:pPr marL="285750" indent="-285750">
              <a:buFont typeface="Arial" panose="020B0604020202020204" pitchFamily="34" charset="0"/>
              <a:buChar char="•"/>
            </a:pPr>
            <a:r>
              <a:rPr lang="en-US" dirty="0"/>
              <a:t>Look at </a:t>
            </a:r>
            <a:r>
              <a:rPr lang="en-US" dirty="0" err="1"/>
              <a:t>locklosses</a:t>
            </a:r>
            <a:r>
              <a:rPr lang="en-US" dirty="0"/>
              <a:t> coincident with trains</a:t>
            </a:r>
          </a:p>
          <a:p>
            <a:pPr marL="742950" lvl="1" indent="-285750">
              <a:buFont typeface="Arial" panose="020B0604020202020204" pitchFamily="34" charset="0"/>
              <a:buChar char="•"/>
            </a:pPr>
            <a:r>
              <a:rPr lang="en-US" dirty="0"/>
              <a:t>April 6 at ~14:00 UTC</a:t>
            </a:r>
          </a:p>
          <a:p>
            <a:pPr marL="742950" lvl="1" indent="-285750">
              <a:buFont typeface="Arial" panose="020B0604020202020204" pitchFamily="34" charset="0"/>
              <a:buChar char="•"/>
            </a:pPr>
            <a:r>
              <a:rPr lang="en-US" dirty="0"/>
              <a:t>Range dip April 8 at ~0:00 UTC</a:t>
            </a:r>
          </a:p>
        </p:txBody>
      </p:sp>
    </p:spTree>
    <p:extLst>
      <p:ext uri="{BB962C8B-B14F-4D97-AF65-F5344CB8AC3E}">
        <p14:creationId xmlns:p14="http://schemas.microsoft.com/office/powerpoint/2010/main" val="4049608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340</Words>
  <Application>Microsoft Macintosh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D Austin</dc:creator>
  <cp:lastModifiedBy>Corey D Austin</cp:lastModifiedBy>
  <cp:revision>20</cp:revision>
  <cp:lastPrinted>2019-04-08T15:58:42Z</cp:lastPrinted>
  <dcterms:created xsi:type="dcterms:W3CDTF">2019-04-05T18:17:28Z</dcterms:created>
  <dcterms:modified xsi:type="dcterms:W3CDTF">2019-04-08T15:58:43Z</dcterms:modified>
</cp:coreProperties>
</file>