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412" r:id="rId2"/>
    <p:sldId id="287" r:id="rId3"/>
    <p:sldId id="420" r:id="rId4"/>
    <p:sldId id="417" r:id="rId5"/>
    <p:sldId id="415" r:id="rId6"/>
    <p:sldId id="408" r:id="rId7"/>
    <p:sldId id="416" r:id="rId8"/>
    <p:sldId id="270" r:id="rId9"/>
    <p:sldId id="413" r:id="rId10"/>
    <p:sldId id="319" r:id="rId11"/>
    <p:sldId id="317" r:id="rId12"/>
    <p:sldId id="318" r:id="rId13"/>
    <p:sldId id="315" r:id="rId14"/>
    <p:sldId id="283" r:id="rId15"/>
    <p:sldId id="411" r:id="rId16"/>
    <p:sldId id="421" r:id="rId17"/>
    <p:sldId id="418" r:id="rId18"/>
    <p:sldId id="31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90"/>
    <p:restoredTop sz="94647"/>
  </p:normalViewPr>
  <p:slideViewPr>
    <p:cSldViewPr snapToGrid="0" snapToObjects="1">
      <p:cViewPr varScale="1">
        <p:scale>
          <a:sx n="98" d="100"/>
          <a:sy n="98" d="100"/>
        </p:scale>
        <p:origin x="200" y="1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43A0E-5B22-4542-B9AC-D22B8ED80C4F}" type="datetimeFigureOut">
              <a:rPr lang="en-US" smtClean="0"/>
              <a:t>3/20/19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2AB1B-6E90-8B44-BFC0-D9619136A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44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04F53-62E1-4C69-A2A2-1F45577190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11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A176E-1EAF-0C4D-BBA4-123698402E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9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83E76-0DDB-5F4E-815C-3D602387A1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1F7057-8D52-5A4A-8140-D0C08F578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FDC14-72A0-894A-B703-6917C5691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1468E-2ED3-1648-A9B8-E9BD2A862A59}" type="datetime1">
              <a:rPr lang="en-US" smtClean="0"/>
              <a:t>3/20/19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B4635-6E16-424C-BB0B-A8A6DF880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E8A70-4409-7542-9B78-8BD4003EA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EA97-1E62-9D41-BEE2-828B51EB2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35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B5822-0190-4A41-8786-06E06F5E1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5B6746-1CB9-454B-8F5D-135D6F9BC7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FE76D-0069-4645-B3C0-8A4FBA082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B3030-1A4C-794C-86D4-CF48F8B3F4BC}" type="datetime1">
              <a:rPr lang="en-US" smtClean="0"/>
              <a:t>3/20/19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1ABBF-A8EB-044E-9E92-4CB5088C5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4F2EC-242F-564A-BA23-B31E2D4C7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EA97-1E62-9D41-BEE2-828B51EB2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05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B4C64-FA4F-EE4E-85AB-36CA021873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C50CD8-48F0-684B-9E6E-BA4EB146D0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E9FFD-B4F2-434B-A189-CD29A6D3A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DACCF-59D2-2D4E-8002-41F9E46C4FB7}" type="datetime1">
              <a:rPr lang="en-US" smtClean="0"/>
              <a:t>3/20/19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40CE5-323E-1F47-AF36-3A2A8F557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0C1F3-FC58-8B43-8BDC-456C9B798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EA97-1E62-9D41-BEE2-828B51EB2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92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F39C6-ABD4-FD4D-BFD7-F3149ACE3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2DD99-FB0B-8A4E-9FB1-315C82311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1053E-F956-9548-96E4-998047E15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E82A3-28D4-AB4E-A82B-C1F348005497}" type="datetime1">
              <a:rPr lang="en-US" smtClean="0"/>
              <a:t>3/20/19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A496D-1DBA-4B45-8A1D-4DA02C347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4DA67-47A9-1C4D-A223-EF7679498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EA97-1E62-9D41-BEE2-828B51EB2AB8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E8BA93-2867-E842-AAB6-4586B0684243}"/>
              </a:ext>
            </a:extLst>
          </p:cNvPr>
          <p:cNvGrpSpPr/>
          <p:nvPr userDrawn="1"/>
        </p:nvGrpSpPr>
        <p:grpSpPr>
          <a:xfrm>
            <a:off x="109663" y="63501"/>
            <a:ext cx="12020792" cy="990601"/>
            <a:chOff x="109663" y="63501"/>
            <a:chExt cx="12020792" cy="9906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17C6334-DA4E-A74B-B117-BD31D7674EBB}"/>
                </a:ext>
              </a:extLst>
            </p:cNvPr>
            <p:cNvPicPr/>
            <p:nvPr/>
          </p:nvPicPr>
          <p:blipFill>
            <a:blip r:embed="rId2">
              <a:alphaModFix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875" b="100000" l="2006" r="100000">
                          <a14:foregroundMark x1="71322" y1="78645" x2="71322" y2="78645"/>
                          <a14:foregroundMark x1="81204" y1="57906" x2="81204" y2="57906"/>
                          <a14:foregroundMark x1="31724" y1="62834" x2="31724" y2="62834"/>
                          <a14:foregroundMark x1="16048" y1="95072" x2="16048" y2="95072"/>
                          <a14:foregroundMark x1="56686" y1="2875" x2="56686" y2="2875"/>
                          <a14:foregroundMark x1="18128" y1="29979" x2="18128" y2="29979"/>
                          <a14:foregroundMark x1="10327" y1="16427" x2="10327" y2="16427"/>
                        </a14:backgroundRemoval>
                      </a14:imgEffect>
                      <a14:imgEffect>
                        <a14:saturation sat="24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9663" y="63501"/>
              <a:ext cx="1272117" cy="990601"/>
            </a:xfrm>
            <a:prstGeom prst="rect">
              <a:avLst/>
            </a:prstGeom>
            <a:ln>
              <a:noFill/>
            </a:ln>
            <a:effectLst>
              <a:outerShdw blurRad="19050" dist="25400" dir="1740000" algn="tl" rotWithShape="0">
                <a:schemeClr val="tx1">
                  <a:lumMod val="85000"/>
                </a:scheme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DC891A9-3153-6842-8164-61B1AC5A8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C3C1C1"/>
                </a:clrFrom>
                <a:clrTo>
                  <a:srgbClr val="C3C1C1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" b="100000" l="0" r="100000">
                          <a14:foregroundMark x1="27711" y1="45509" x2="27711" y2="45509"/>
                          <a14:foregroundMark x1="33434" y1="50299" x2="33434" y2="50299"/>
                          <a14:foregroundMark x1="37952" y1="39222" x2="37952" y2="39222"/>
                          <a14:foregroundMark x1="22289" y1="60479" x2="22289" y2="60479"/>
                          <a14:foregroundMark x1="51506" y1="48503" x2="51506" y2="48503"/>
                          <a14:foregroundMark x1="55422" y1="52395" x2="55422" y2="52395"/>
                          <a14:foregroundMark x1="57831" y1="41317" x2="57831" y2="41317"/>
                          <a14:foregroundMark x1="44578" y1="58383" x2="44578" y2="58383"/>
                          <a14:foregroundMark x1="68675" y1="41916" x2="68675" y2="41916"/>
                          <a14:foregroundMark x1="68675" y1="46108" x2="68675" y2="46108"/>
                          <a14:foregroundMark x1="67470" y1="53892" x2="67470" y2="53892"/>
                          <a14:foregroundMark x1="75602" y1="50299" x2="75602" y2="50299"/>
                          <a14:foregroundMark x1="80120" y1="39820" x2="80120" y2="398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8429" y="63501"/>
              <a:ext cx="922026" cy="92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35402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D7147-DACB-AF4F-8005-58BDE4A4C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32BE4-8869-4143-B56A-F8A4B1382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06F79-8B10-EB40-B443-CB1163133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0EC9B-90DC-F242-A3E1-7F4B45D40800}" type="datetime1">
              <a:rPr lang="en-US" smtClean="0"/>
              <a:t>3/20/19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5DF90-AD06-2E4B-8B5A-5C860C026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A097A-BB94-9D44-A740-5ABD0B450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EA97-1E62-9D41-BEE2-828B51EB2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76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70D7E-6B0E-094F-908F-29E8055C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61F2B-A860-7C4B-B2C2-5FD7B73A0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8F944B-FCEB-4B4B-83DC-CAA8C917A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B5E130-CE82-7A4A-B7F8-68304A0CC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F4F84-A551-854D-9535-942911335BBE}" type="datetime1">
              <a:rPr lang="en-US" smtClean="0"/>
              <a:t>3/20/19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E7AC6-2AFA-8F43-A68C-0101A4E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41630A-83C8-3D44-97FC-EF7D37836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EA97-1E62-9D41-BEE2-828B51EB2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88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E4ADA-148A-7A44-885D-8C9CE7B62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84B8C-77B9-D34F-BB18-8586C9693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1AD00-0DC4-5D42-B0A0-B31804C71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63BACD-F619-CF4C-900D-E92C24E472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B369D5-EDBB-F34B-81FD-EC5D69929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993B7C-C0EF-2946-92CF-E6E143E02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718A2-2676-B34F-A4E7-02294230BCA0}" type="datetime1">
              <a:rPr lang="en-US" smtClean="0"/>
              <a:t>3/20/19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B2F87A-B3B7-E743-8B2B-5A5E7D474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CC4EC2-2A5B-F943-A9DF-09DED1E3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EA97-1E62-9D41-BEE2-828B51EB2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3FDFF-1D1A-E04D-93C5-B5AAC024F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C8B9F8-736A-394E-B7B4-7910B607B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FABCB-CADA-764F-ABAA-8D7BB5B2F028}" type="datetime1">
              <a:rPr lang="en-US" smtClean="0"/>
              <a:t>3/20/19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01290F-86CF-194F-9FF1-1DB6542B7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167C1-D011-9A44-AD44-B505C1305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EA97-1E62-9D41-BEE2-828B51EB2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91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5B7851-7FD7-6941-A78A-13E6D3F48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16EAD-E8B4-6B4A-9DB1-558F9D8228A6}" type="datetime1">
              <a:rPr lang="en-US" smtClean="0"/>
              <a:t>3/20/19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B1A155-8EAA-034A-A51C-F8E306621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68377-6E8D-E343-8CB6-667276DB5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EA97-1E62-9D41-BEE2-828B51EB2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32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7B86C-06C5-F142-AACB-8EF31C9C0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F9245-E59E-044A-8B9B-E34E5683B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AC0493-BDBD-8A40-896E-CDBB51B7C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187E5-95F0-154A-A904-FC8DEB91C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9A244-CA0D-2F41-9990-A726A7B72F22}" type="datetime1">
              <a:rPr lang="en-US" smtClean="0"/>
              <a:t>3/20/19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5B25B9-41C3-5443-BA9A-B4B7A5E42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D2425A-4C98-FA4A-9DEC-4F4313A03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EA97-1E62-9D41-BEE2-828B51EB2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1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8CA80-C3C2-964A-920D-CE795E96A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8071A7-C75C-4241-9A53-3C32B02C7D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32566F-A850-C84B-B77A-9326A08D54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F8C2C5-CFF4-884F-B11C-25DEE0278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720F-A560-054F-A8A0-EE8866A5EBB7}" type="datetime1">
              <a:rPr lang="en-US" smtClean="0"/>
              <a:t>3/20/19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CB45F1-8F06-234E-98BD-360B0A5C8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C2570-8FB7-0C4B-B7A9-6F0C7FFA3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EA97-1E62-9D41-BEE2-828B51EB2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31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3CAB90-E8A1-A648-9856-C970E5530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9FEB6-7D91-2A4B-ADA1-1374CF444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DA952-7E0B-AB41-9902-FCA22F1A6E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ED889-E251-BE4D-B2C6-BFF1952C7E4E}" type="datetime1">
              <a:rPr lang="en-US" smtClean="0"/>
              <a:t>3/20/19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0B4D0-A005-7A42-B722-6318E3C28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A9C91-FDF5-0B46-9BE4-89F30DEE6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1EA97-1E62-9D41-BEE2-828B51EB2A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58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jpeg"/><Relationship Id="rId7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https://dcc.ligo.org/LIGO-E1900044" TargetMode="External"/><Relationship Id="rId4" Type="http://schemas.openxmlformats.org/officeDocument/2006/relationships/image" Target="../media/image20.jp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dcc.ligo.org/LIGO-E190000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cc.ligo.org/LIGO-E1900056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LIGO-D1900060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LIGO-D1900060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054"/>
            <a:ext cx="12192000" cy="69140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6213" y="990601"/>
            <a:ext cx="8759574" cy="147002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 A+ FOR LIGO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6118" y="2732072"/>
            <a:ext cx="6730999" cy="2050943"/>
          </a:xfrm>
        </p:spPr>
        <p:txBody>
          <a:bodyPr>
            <a:noAutofit/>
          </a:bodyPr>
          <a:lstStyle/>
          <a:p>
            <a:r>
              <a:rPr lang="en-US" sz="1800" dirty="0" err="1">
                <a:solidFill>
                  <a:srgbClr val="FFFF00"/>
                </a:solidFill>
              </a:rPr>
              <a:t>GariLynn</a:t>
            </a:r>
            <a:r>
              <a:rPr lang="en-US" sz="1800" dirty="0">
                <a:solidFill>
                  <a:srgbClr val="FFFF00"/>
                </a:solidFill>
              </a:rPr>
              <a:t> Billingsley</a:t>
            </a:r>
          </a:p>
          <a:p>
            <a:r>
              <a:rPr lang="en-US" sz="1800" dirty="0">
                <a:solidFill>
                  <a:srgbClr val="FFFF00"/>
                </a:solidFill>
              </a:rPr>
              <a:t>On Behalf of</a:t>
            </a:r>
          </a:p>
          <a:p>
            <a:r>
              <a:rPr lang="en-US" sz="1800" dirty="0">
                <a:solidFill>
                  <a:srgbClr val="FFFF00"/>
                </a:solidFill>
              </a:rPr>
              <a:t> LIGO Laboratory</a:t>
            </a:r>
          </a:p>
          <a:p>
            <a:r>
              <a:rPr lang="en-US" sz="1800" dirty="0">
                <a:solidFill>
                  <a:srgbClr val="FFFF00"/>
                </a:solidFill>
              </a:rPr>
              <a:t>Advanced LIGO UK Group</a:t>
            </a:r>
          </a:p>
          <a:p>
            <a:r>
              <a:rPr lang="en-US" sz="1800" dirty="0">
                <a:solidFill>
                  <a:srgbClr val="FFFF00"/>
                </a:solidFill>
              </a:rPr>
              <a:t>Oz-</a:t>
            </a:r>
            <a:r>
              <a:rPr lang="en-US" sz="1800" dirty="0" err="1">
                <a:solidFill>
                  <a:srgbClr val="FFFF00"/>
                </a:solidFill>
              </a:rPr>
              <a:t>Grav</a:t>
            </a:r>
            <a:r>
              <a:rPr lang="en-US" sz="1800" dirty="0">
                <a:solidFill>
                  <a:srgbClr val="FFFF00"/>
                </a:solidFill>
              </a:rPr>
              <a:t> ANU, Oz-</a:t>
            </a:r>
            <a:r>
              <a:rPr lang="en-US" sz="1800" dirty="0" err="1">
                <a:solidFill>
                  <a:srgbClr val="FFFF00"/>
                </a:solidFill>
              </a:rPr>
              <a:t>Grav</a:t>
            </a:r>
            <a:r>
              <a:rPr lang="en-US" sz="1800" dirty="0">
                <a:solidFill>
                  <a:srgbClr val="FFFF00"/>
                </a:solidFill>
              </a:rPr>
              <a:t> UA</a:t>
            </a:r>
          </a:p>
          <a:p>
            <a:endParaRPr lang="en-US" sz="1800" dirty="0">
              <a:solidFill>
                <a:srgbClr val="FFFF00"/>
              </a:solidFill>
            </a:endParaRPr>
          </a:p>
          <a:p>
            <a:endParaRPr lang="en-US" sz="1800" dirty="0">
              <a:solidFill>
                <a:srgbClr val="FFFF00"/>
              </a:solidFill>
            </a:endParaRPr>
          </a:p>
          <a:p>
            <a:r>
              <a:rPr lang="en-US" sz="1800" dirty="0">
                <a:solidFill>
                  <a:srgbClr val="FFFF00"/>
                </a:solidFill>
              </a:rPr>
              <a:t>LVC 21 March 2019</a:t>
            </a:r>
          </a:p>
          <a:p>
            <a:r>
              <a:rPr lang="en-US" sz="1800" dirty="0">
                <a:solidFill>
                  <a:srgbClr val="FFFF00"/>
                </a:solidFill>
              </a:rPr>
              <a:t>LIGO-G1900666-v1</a:t>
            </a:r>
          </a:p>
        </p:txBody>
      </p:sp>
      <p:pic>
        <p:nvPicPr>
          <p:cNvPr id="9" name="Picture 8" descr="Caltech_LOGO-Orange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4534"/>
            <a:ext cx="938571" cy="402986"/>
          </a:xfrm>
          <a:prstGeom prst="rect">
            <a:avLst/>
          </a:prstGeom>
        </p:spPr>
      </p:pic>
      <p:pic>
        <p:nvPicPr>
          <p:cNvPr id="10" name="Picture 9" descr="MIT-logo-red-gra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581" y="6404534"/>
            <a:ext cx="531454" cy="28049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EE34EB7-6D8E-ED4E-88F6-9D263EFA2ADC}"/>
              </a:ext>
            </a:extLst>
          </p:cNvPr>
          <p:cNvGrpSpPr/>
          <p:nvPr/>
        </p:nvGrpSpPr>
        <p:grpSpPr>
          <a:xfrm>
            <a:off x="109663" y="63501"/>
            <a:ext cx="12020792" cy="990601"/>
            <a:chOff x="109663" y="63501"/>
            <a:chExt cx="12020792" cy="990601"/>
          </a:xfrm>
        </p:grpSpPr>
        <p:pic>
          <p:nvPicPr>
            <p:cNvPr id="8" name="Picture 7"/>
            <p:cNvPicPr/>
            <p:nvPr/>
          </p:nvPicPr>
          <p:blipFill>
            <a:blip r:embed="rId5">
              <a:alphaModFix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75" b="100000" l="2006" r="100000">
                          <a14:foregroundMark x1="71322" y1="78645" x2="71322" y2="78645"/>
                          <a14:foregroundMark x1="81204" y1="57906" x2="81204" y2="57906"/>
                          <a14:foregroundMark x1="31724" y1="62834" x2="31724" y2="62834"/>
                          <a14:foregroundMark x1="16048" y1="95072" x2="16048" y2="95072"/>
                          <a14:foregroundMark x1="56686" y1="2875" x2="56686" y2="2875"/>
                          <a14:foregroundMark x1="18128" y1="29979" x2="18128" y2="29979"/>
                          <a14:foregroundMark x1="10327" y1="16427" x2="10327" y2="16427"/>
                        </a14:backgroundRemoval>
                      </a14:imgEffect>
                      <a14:imgEffect>
                        <a14:saturation sat="24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9663" y="63501"/>
              <a:ext cx="1272117" cy="990601"/>
            </a:xfrm>
            <a:prstGeom prst="rect">
              <a:avLst/>
            </a:prstGeom>
            <a:ln>
              <a:noFill/>
            </a:ln>
            <a:effectLst>
              <a:outerShdw blurRad="19050" dist="25400" dir="1740000" algn="tl" rotWithShape="0">
                <a:schemeClr val="tx1">
                  <a:lumMod val="85000"/>
                </a:scheme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C3C1C1"/>
                </a:clrFrom>
                <a:clrTo>
                  <a:srgbClr val="C3C1C1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99" b="100000" l="0" r="100000">
                          <a14:foregroundMark x1="27711" y1="45509" x2="27711" y2="45509"/>
                          <a14:foregroundMark x1="33434" y1="50299" x2="33434" y2="50299"/>
                          <a14:foregroundMark x1="37952" y1="39222" x2="37952" y2="39222"/>
                          <a14:foregroundMark x1="22289" y1="60479" x2="22289" y2="60479"/>
                          <a14:foregroundMark x1="51506" y1="48503" x2="51506" y2="48503"/>
                          <a14:foregroundMark x1="55422" y1="52395" x2="55422" y2="52395"/>
                          <a14:foregroundMark x1="57831" y1="41317" x2="57831" y2="41317"/>
                          <a14:foregroundMark x1="44578" y1="58383" x2="44578" y2="58383"/>
                          <a14:foregroundMark x1="68675" y1="41916" x2="68675" y2="41916"/>
                          <a14:foregroundMark x1="68675" y1="46108" x2="68675" y2="46108"/>
                          <a14:foregroundMark x1="67470" y1="53892" x2="67470" y2="53892"/>
                          <a14:foregroundMark x1="75602" y1="50299" x2="75602" y2="50299"/>
                          <a14:foregroundMark x1="80120" y1="39820" x2="80120" y2="398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8429" y="63501"/>
              <a:ext cx="922026" cy="92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5708650" y="6356590"/>
            <a:ext cx="755650" cy="415925"/>
            <a:chOff x="175956" y="990601"/>
            <a:chExt cx="9623956" cy="4076461"/>
          </a:xfrm>
        </p:grpSpPr>
        <p:sp>
          <p:nvSpPr>
            <p:cNvPr id="5" name="Rectangle 4"/>
            <p:cNvSpPr/>
            <p:nvPr/>
          </p:nvSpPr>
          <p:spPr>
            <a:xfrm>
              <a:off x="609600" y="1460500"/>
              <a:ext cx="6394450" cy="2393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F0900056-v1.jpg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956" y="990601"/>
              <a:ext cx="9623956" cy="4076461"/>
            </a:xfrm>
            <a:prstGeom prst="rect">
              <a:avLst/>
            </a:prstGeom>
          </p:spPr>
        </p:pic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89D91A6-645F-7C44-8C4C-3449D8CA3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EA97-1E62-9D41-BEE2-828B51EB2A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38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   HAM Double Suspension (aka SAMS)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847007" y="644029"/>
            <a:ext cx="3168504" cy="2681427"/>
            <a:chOff x="5358808" y="2006009"/>
            <a:chExt cx="3168504" cy="26814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7447" t="15493"/>
            <a:stretch/>
          </p:blipFill>
          <p:spPr>
            <a:xfrm>
              <a:off x="5358808" y="2006009"/>
              <a:ext cx="3083441" cy="255204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631172" y="4399856"/>
              <a:ext cx="1896140" cy="2288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652977" y="4458585"/>
              <a:ext cx="1896140" cy="2288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6096001" y="3211030"/>
            <a:ext cx="4479881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Up to 12 Double Suspension for A+</a:t>
            </a:r>
          </a:p>
          <a:p>
            <a:endParaRPr lang="en-US" b="1" dirty="0"/>
          </a:p>
          <a:p>
            <a:r>
              <a:rPr lang="en-US" b="1" dirty="0"/>
              <a:t>First units possibly installed for O4</a:t>
            </a:r>
          </a:p>
          <a:p>
            <a:endParaRPr lang="en-US" b="1" dirty="0"/>
          </a:p>
          <a:p>
            <a:r>
              <a:rPr lang="en-US" b="1" dirty="0"/>
              <a:t>HDS Main functionalities: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Seismic isolation (2 stages)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DC tip-tilt steering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Dither for alignment signals (2kHz tip-tilt)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Mode matching (Mirror curvature control 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1524000" y="602451"/>
            <a:ext cx="3841898" cy="5316279"/>
            <a:chOff x="-14131" y="1041772"/>
            <a:chExt cx="3841898" cy="5316279"/>
          </a:xfrm>
        </p:grpSpPr>
        <p:grpSp>
          <p:nvGrpSpPr>
            <p:cNvPr id="19" name="Group 18"/>
            <p:cNvGrpSpPr/>
            <p:nvPr/>
          </p:nvGrpSpPr>
          <p:grpSpPr>
            <a:xfrm>
              <a:off x="-14131" y="1041772"/>
              <a:ext cx="3841898" cy="5316279"/>
              <a:chOff x="0" y="1417674"/>
              <a:chExt cx="3841898" cy="531627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/>
              <a:srcRect t="717"/>
              <a:stretch/>
            </p:blipFill>
            <p:spPr>
              <a:xfrm>
                <a:off x="0" y="1516912"/>
                <a:ext cx="3696585" cy="503139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0" y="3577412"/>
                <a:ext cx="1282352" cy="27786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792819" y="5160334"/>
                <a:ext cx="903766" cy="6592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10271" y="1417674"/>
                <a:ext cx="3731627" cy="531627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495105" y="4037504"/>
                <a:ext cx="1268820" cy="126882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101592" y="1255848"/>
              <a:ext cx="265154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D1800027-v14 </a:t>
              </a:r>
            </a:p>
            <a:p>
              <a:r>
                <a:rPr lang="en-US" sz="1200" b="1" u="sng" dirty="0">
                  <a:solidFill>
                    <a:srgbClr val="0070C0"/>
                  </a:solidFill>
                </a:rPr>
                <a:t>Top Level Conceptual Layout of A+</a:t>
              </a:r>
              <a:endParaRPr lang="en-US" sz="1200" dirty="0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1617485" y="5979365"/>
            <a:ext cx="699714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b="1" dirty="0" err="1"/>
              <a:t>Huy</a:t>
            </a:r>
            <a:r>
              <a:rPr lang="en-US" sz="1400" b="1" dirty="0"/>
              <a:t> </a:t>
            </a:r>
            <a:r>
              <a:rPr lang="en-US" sz="1400" b="1" dirty="0" err="1"/>
              <a:t>Tuong</a:t>
            </a:r>
            <a:r>
              <a:rPr lang="en-US" sz="1400" b="1" dirty="0"/>
              <a:t> Cao, Sebastian Ng, Daniel Brown, Peter Veitch</a:t>
            </a:r>
            <a:r>
              <a:rPr lang="en-US" sz="1400" dirty="0"/>
              <a:t> at </a:t>
            </a:r>
            <a:r>
              <a:rPr lang="en-US" sz="1400" b="1" dirty="0"/>
              <a:t>University of Adelaide</a:t>
            </a:r>
          </a:p>
          <a:p>
            <a:pPr>
              <a:spcBef>
                <a:spcPts val="600"/>
              </a:spcBef>
            </a:pPr>
            <a:r>
              <a:rPr lang="en-US" sz="1400" b="1" dirty="0" err="1"/>
              <a:t>Minkyun</a:t>
            </a:r>
            <a:r>
              <a:rPr lang="en-US" sz="1400" b="1" dirty="0"/>
              <a:t> Noh, Peter </a:t>
            </a:r>
            <a:r>
              <a:rPr lang="en-US" sz="1400" b="1" dirty="0" err="1"/>
              <a:t>Fritschel</a:t>
            </a:r>
            <a:r>
              <a:rPr lang="en-US" sz="1400" b="1" dirty="0"/>
              <a:t>, Fabrice Matichard </a:t>
            </a:r>
            <a:r>
              <a:rPr lang="en-US" sz="1400" dirty="0"/>
              <a:t>at </a:t>
            </a:r>
            <a:r>
              <a:rPr lang="en-US" sz="1400" b="1" dirty="0"/>
              <a:t>MIT</a:t>
            </a:r>
          </a:p>
          <a:p>
            <a:pPr>
              <a:spcBef>
                <a:spcPts val="600"/>
              </a:spcBef>
            </a:pPr>
            <a:r>
              <a:rPr lang="en-US" sz="1400" b="1" dirty="0" err="1"/>
              <a:t>Calum</a:t>
            </a:r>
            <a:r>
              <a:rPr lang="en-US" sz="1400" b="1" dirty="0"/>
              <a:t> </a:t>
            </a:r>
            <a:r>
              <a:rPr lang="en-US" sz="1400" b="1" dirty="0" err="1"/>
              <a:t>Torrie</a:t>
            </a:r>
            <a:r>
              <a:rPr lang="en-US" sz="1400" b="1" dirty="0"/>
              <a:t>, Dennis Coyne, Aidan Brooks </a:t>
            </a:r>
            <a:r>
              <a:rPr lang="en-US" sz="1400" dirty="0"/>
              <a:t>at </a:t>
            </a:r>
            <a:r>
              <a:rPr lang="en-US" sz="1400" b="1" dirty="0"/>
              <a:t>Caltech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80A742-2C94-5D4E-BBEC-982AA8CC6585}"/>
              </a:ext>
            </a:extLst>
          </p:cNvPr>
          <p:cNvGrpSpPr/>
          <p:nvPr/>
        </p:nvGrpSpPr>
        <p:grpSpPr>
          <a:xfrm>
            <a:off x="109663" y="63501"/>
            <a:ext cx="12020792" cy="990601"/>
            <a:chOff x="109663" y="63501"/>
            <a:chExt cx="12020792" cy="99060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B954470-8CAF-8C47-972C-2AE0F1856996}"/>
                </a:ext>
              </a:extLst>
            </p:cNvPr>
            <p:cNvPicPr/>
            <p:nvPr/>
          </p:nvPicPr>
          <p:blipFill>
            <a:blip r:embed="rId4">
              <a:alphaModFix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75" b="100000" l="2006" r="100000">
                          <a14:foregroundMark x1="71322" y1="78645" x2="71322" y2="78645"/>
                          <a14:foregroundMark x1="81204" y1="57906" x2="81204" y2="57906"/>
                          <a14:foregroundMark x1="31724" y1="62834" x2="31724" y2="62834"/>
                          <a14:foregroundMark x1="16048" y1="95072" x2="16048" y2="95072"/>
                          <a14:foregroundMark x1="56686" y1="2875" x2="56686" y2="2875"/>
                          <a14:foregroundMark x1="18128" y1="29979" x2="18128" y2="29979"/>
                          <a14:foregroundMark x1="10327" y1="16427" x2="10327" y2="16427"/>
                        </a14:backgroundRemoval>
                      </a14:imgEffect>
                      <a14:imgEffect>
                        <a14:saturation sat="24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9663" y="63501"/>
              <a:ext cx="1272117" cy="990601"/>
            </a:xfrm>
            <a:prstGeom prst="rect">
              <a:avLst/>
            </a:prstGeom>
            <a:ln>
              <a:noFill/>
            </a:ln>
            <a:effectLst>
              <a:outerShdw blurRad="19050" dist="25400" dir="1740000" algn="tl" rotWithShape="0">
                <a:schemeClr val="tx1">
                  <a:lumMod val="85000"/>
                </a:schemeClr>
              </a:outerShdw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F2F1991-819C-594A-B947-B512B41DC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C3C1C1"/>
                </a:clrFrom>
                <a:clrTo>
                  <a:srgbClr val="C3C1C1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99" b="100000" l="0" r="100000">
                          <a14:foregroundMark x1="27711" y1="45509" x2="27711" y2="45509"/>
                          <a14:foregroundMark x1="33434" y1="50299" x2="33434" y2="50299"/>
                          <a14:foregroundMark x1="37952" y1="39222" x2="37952" y2="39222"/>
                          <a14:foregroundMark x1="22289" y1="60479" x2="22289" y2="60479"/>
                          <a14:foregroundMark x1="51506" y1="48503" x2="51506" y2="48503"/>
                          <a14:foregroundMark x1="55422" y1="52395" x2="55422" y2="52395"/>
                          <a14:foregroundMark x1="57831" y1="41317" x2="57831" y2="41317"/>
                          <a14:foregroundMark x1="44578" y1="58383" x2="44578" y2="58383"/>
                          <a14:foregroundMark x1="68675" y1="41916" x2="68675" y2="41916"/>
                          <a14:foregroundMark x1="68675" y1="46108" x2="68675" y2="46108"/>
                          <a14:foregroundMark x1="67470" y1="53892" x2="67470" y2="53892"/>
                          <a14:foregroundMark x1="75602" y1="50299" x2="75602" y2="50299"/>
                          <a14:foregroundMark x1="80120" y1="39820" x2="80120" y2="398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8429" y="63501"/>
              <a:ext cx="922026" cy="92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A4636F-CBC5-1F43-90F8-E3C01E8D8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EA97-1E62-9D41-BEE2-828B51EB2AB8}" type="slidenum">
              <a:rPr lang="en-US" smtClean="0"/>
              <a:t>10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0AC2665-E9FF-844B-935D-FE69C522BFB0}"/>
              </a:ext>
            </a:extLst>
          </p:cNvPr>
          <p:cNvGrpSpPr/>
          <p:nvPr/>
        </p:nvGrpSpPr>
        <p:grpSpPr>
          <a:xfrm>
            <a:off x="10524457" y="1207480"/>
            <a:ext cx="1108473" cy="1115368"/>
            <a:chOff x="1563217" y="2502689"/>
            <a:chExt cx="1376815" cy="1316690"/>
          </a:xfrm>
        </p:grpSpPr>
        <p:sp>
          <p:nvSpPr>
            <p:cNvPr id="24" name="Quad Arrow 23">
              <a:extLst>
                <a:ext uri="{FF2B5EF4-FFF2-40B4-BE49-F238E27FC236}">
                  <a16:creationId xmlns:a16="http://schemas.microsoft.com/office/drawing/2014/main" id="{46238F21-3370-524C-9A0C-B38D6E0EA7A3}"/>
                </a:ext>
              </a:extLst>
            </p:cNvPr>
            <p:cNvSpPr/>
            <p:nvPr/>
          </p:nvSpPr>
          <p:spPr>
            <a:xfrm>
              <a:off x="1563217" y="3164793"/>
              <a:ext cx="652744" cy="605439"/>
            </a:xfrm>
            <a:prstGeom prst="quad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09EB0BB-112F-414D-BB37-B3BCF8DFA7B7}"/>
                </a:ext>
              </a:extLst>
            </p:cNvPr>
            <p:cNvSpPr txBox="1"/>
            <p:nvPr/>
          </p:nvSpPr>
          <p:spPr>
            <a:xfrm>
              <a:off x="1563217" y="2502689"/>
              <a:ext cx="6383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+Y</a:t>
              </a:r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AC4175-C5F6-2742-AB87-A4000A6F9D49}"/>
                </a:ext>
              </a:extLst>
            </p:cNvPr>
            <p:cNvSpPr txBox="1"/>
            <p:nvPr/>
          </p:nvSpPr>
          <p:spPr>
            <a:xfrm>
              <a:off x="2287289" y="3173048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+X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77663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E1B9080-5BFB-4B8A-8359-20B2D164A02D}"/>
              </a:ext>
            </a:extLst>
          </p:cNvPr>
          <p:cNvSpPr>
            <a:spLocks noGrp="1"/>
          </p:cNvSpPr>
          <p:nvPr/>
        </p:nvSpPr>
        <p:spPr>
          <a:xfrm>
            <a:off x="1760659" y="7128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1" dirty="0"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35E5BA4-10F4-40F7-9F77-B7A76ECC8ADA}"/>
              </a:ext>
            </a:extLst>
          </p:cNvPr>
          <p:cNvSpPr>
            <a:spLocks noGrp="1"/>
          </p:cNvSpPr>
          <p:nvPr/>
        </p:nvSpPr>
        <p:spPr>
          <a:xfrm>
            <a:off x="4972802" y="885197"/>
            <a:ext cx="5097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r>
              <a:rPr lang="en-US" sz="1800" b="1" dirty="0"/>
              <a:t>Thermal expansion allows assembly and provides actuation</a:t>
            </a:r>
          </a:p>
          <a:p>
            <a:r>
              <a:rPr lang="en-US" sz="1800" b="1" dirty="0"/>
              <a:t>Demonstrated low higher order aberration</a:t>
            </a:r>
          </a:p>
          <a:p>
            <a:r>
              <a:rPr lang="en-US" sz="1800" b="1" dirty="0"/>
              <a:t>No adhesive</a:t>
            </a:r>
          </a:p>
          <a:p>
            <a:r>
              <a:rPr lang="en-US" sz="1800" b="1" dirty="0"/>
              <a:t>Requires optimization of geometry</a:t>
            </a:r>
          </a:p>
          <a:p>
            <a:r>
              <a:rPr lang="en-US" sz="1800" b="1" dirty="0"/>
              <a:t>Curvature actuation: up to ~ 3 </a:t>
            </a:r>
            <a:r>
              <a:rPr lang="en-US" sz="1800" b="1" dirty="0" err="1"/>
              <a:t>mD</a:t>
            </a:r>
            <a:r>
              <a:rPr lang="en-US" sz="1800" b="1" dirty="0"/>
              <a:t> / degree C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5BC4153-4A05-47BF-A0A5-2B87708F989F}"/>
              </a:ext>
            </a:extLst>
          </p:cNvPr>
          <p:cNvSpPr>
            <a:spLocks noGrp="1"/>
          </p:cNvSpPr>
          <p:nvPr/>
        </p:nvSpPr>
        <p:spPr>
          <a:xfrm>
            <a:off x="9907459" y="70628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ACE6D6-88AD-40C6-BA1F-CC4D1C755162}" type="slidenum">
              <a:rPr lang="en-US"/>
              <a:pPr/>
              <a:t>11</a:t>
            </a:fld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5775E320-B92C-410B-B98D-0A7A3E4F89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27" y="1238210"/>
            <a:ext cx="2195740" cy="21529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559D95-A055-40EE-BE6F-77858D8D7A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28" y="3569570"/>
            <a:ext cx="2213183" cy="21760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24000" y="-1"/>
            <a:ext cx="9144000" cy="8851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 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EBF061-DB11-4334-A5AB-2F94405432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9" t="23451" r="25903" b="20016"/>
          <a:stretch/>
        </p:blipFill>
        <p:spPr>
          <a:xfrm>
            <a:off x="5350837" y="3867293"/>
            <a:ext cx="3965744" cy="2282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64400" y="6488668"/>
            <a:ext cx="832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LIGO-E1900073: </a:t>
            </a:r>
            <a:r>
              <a:rPr lang="en-US" u="sng" dirty="0">
                <a:solidFill>
                  <a:srgbClr val="0070C0"/>
                </a:solidFill>
              </a:rPr>
              <a:t>SAMS - Thermal adaptive optics geometry parameter optimization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64401" y="6149693"/>
            <a:ext cx="840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LIGO-E1900044: </a:t>
            </a:r>
            <a:r>
              <a:rPr lang="en-US" dirty="0">
                <a:hlinkClick r:id="rId5" tooltip="LIGO-E1900044-v1"/>
              </a:rPr>
              <a:t>SAMS-Compression fit mirror A+ Stress and deformation optimization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169371" y="491010"/>
            <a:ext cx="2704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The University of Adelaide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60659" y="133583"/>
            <a:ext cx="9144000" cy="3348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   Compression Fit Mirror (CFM) -  Cao </a:t>
            </a:r>
            <a:r>
              <a:rPr lang="en-US" sz="2000" b="1" dirty="0" err="1">
                <a:solidFill>
                  <a:schemeClr val="tx1"/>
                </a:solidFill>
              </a:rPr>
              <a:t>Huy-Tuong</a:t>
            </a:r>
            <a:r>
              <a:rPr lang="en-US" sz="2000" b="1" dirty="0">
                <a:solidFill>
                  <a:schemeClr val="tx1"/>
                </a:solidFill>
              </a:rPr>
              <a:t>, Sebastian Ng, Peter </a:t>
            </a:r>
            <a:r>
              <a:rPr lang="en-US" sz="2000" b="1" dirty="0" err="1">
                <a:solidFill>
                  <a:schemeClr val="tx1"/>
                </a:solidFill>
              </a:rPr>
              <a:t>Veicht</a:t>
            </a:r>
            <a:endParaRPr lang="en-US" sz="2000" b="1" dirty="0">
              <a:solidFill>
                <a:schemeClr val="tx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40F3FC-1C84-A249-9C7E-BC887FC3CF48}"/>
              </a:ext>
            </a:extLst>
          </p:cNvPr>
          <p:cNvGrpSpPr/>
          <p:nvPr/>
        </p:nvGrpSpPr>
        <p:grpSpPr>
          <a:xfrm>
            <a:off x="109663" y="63501"/>
            <a:ext cx="12020792" cy="990601"/>
            <a:chOff x="109663" y="63501"/>
            <a:chExt cx="12020792" cy="9906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67DB622-0A95-D042-B7AF-6054CFDD353A}"/>
                </a:ext>
              </a:extLst>
            </p:cNvPr>
            <p:cNvPicPr/>
            <p:nvPr/>
          </p:nvPicPr>
          <p:blipFill>
            <a:blip r:embed="rId6">
              <a:alphaModFix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75" b="100000" l="2006" r="100000">
                          <a14:foregroundMark x1="71322" y1="78645" x2="71322" y2="78645"/>
                          <a14:foregroundMark x1="81204" y1="57906" x2="81204" y2="57906"/>
                          <a14:foregroundMark x1="31724" y1="62834" x2="31724" y2="62834"/>
                          <a14:foregroundMark x1="16048" y1="95072" x2="16048" y2="95072"/>
                          <a14:foregroundMark x1="56686" y1="2875" x2="56686" y2="2875"/>
                          <a14:foregroundMark x1="18128" y1="29979" x2="18128" y2="29979"/>
                          <a14:foregroundMark x1="10327" y1="16427" x2="10327" y2="16427"/>
                        </a14:backgroundRemoval>
                      </a14:imgEffect>
                      <a14:imgEffect>
                        <a14:saturation sat="24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9663" y="63501"/>
              <a:ext cx="1272117" cy="990601"/>
            </a:xfrm>
            <a:prstGeom prst="rect">
              <a:avLst/>
            </a:prstGeom>
            <a:ln>
              <a:noFill/>
            </a:ln>
            <a:effectLst>
              <a:outerShdw blurRad="19050" dist="25400" dir="1740000" algn="tl" rotWithShape="0">
                <a:schemeClr val="tx1">
                  <a:lumMod val="85000"/>
                </a:scheme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3E08816-904D-F641-B0D3-24869A0FA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C3C1C1"/>
                </a:clrFrom>
                <a:clrTo>
                  <a:srgbClr val="C3C1C1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9" b="100000" l="0" r="100000">
                          <a14:foregroundMark x1="27711" y1="45509" x2="27711" y2="45509"/>
                          <a14:foregroundMark x1="33434" y1="50299" x2="33434" y2="50299"/>
                          <a14:foregroundMark x1="37952" y1="39222" x2="37952" y2="39222"/>
                          <a14:foregroundMark x1="22289" y1="60479" x2="22289" y2="60479"/>
                          <a14:foregroundMark x1="51506" y1="48503" x2="51506" y2="48503"/>
                          <a14:foregroundMark x1="55422" y1="52395" x2="55422" y2="52395"/>
                          <a14:foregroundMark x1="57831" y1="41317" x2="57831" y2="41317"/>
                          <a14:foregroundMark x1="44578" y1="58383" x2="44578" y2="58383"/>
                          <a14:foregroundMark x1="68675" y1="41916" x2="68675" y2="41916"/>
                          <a14:foregroundMark x1="68675" y1="46108" x2="68675" y2="46108"/>
                          <a14:foregroundMark x1="67470" y1="53892" x2="67470" y2="53892"/>
                          <a14:foregroundMark x1="75602" y1="50299" x2="75602" y2="50299"/>
                          <a14:foregroundMark x1="80120" y1="39820" x2="80120" y2="398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8429" y="63501"/>
              <a:ext cx="922026" cy="92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F66EF4-F086-2249-A718-3057F3919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EA97-1E62-9D41-BEE2-828B51EB2AB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525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   Piezo Deformable Mirror</a:t>
            </a:r>
          </a:p>
        </p:txBody>
      </p:sp>
      <p:sp>
        <p:nvSpPr>
          <p:cNvPr id="7" name="Rectangle 6"/>
          <p:cNvSpPr/>
          <p:nvPr/>
        </p:nvSpPr>
        <p:spPr>
          <a:xfrm>
            <a:off x="1665768" y="6416104"/>
            <a:ext cx="7478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LIGO-E1900007: </a:t>
            </a:r>
            <a:r>
              <a:rPr lang="en-US" dirty="0">
                <a:hlinkClick r:id="rId2" tooltip="LIGO-E1900007-v2"/>
              </a:rPr>
              <a:t>SAMS Development - Summary 4 - Piezo flexure mechanism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324" y="1243603"/>
            <a:ext cx="2360295" cy="3023870"/>
          </a:xfrm>
          <a:prstGeom prst="rect">
            <a:avLst/>
          </a:prstGeom>
          <a:noFill/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74" y="4541012"/>
            <a:ext cx="3048592" cy="138876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37659" y="681027"/>
            <a:ext cx="5709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Piezo flexure mechanism designed by </a:t>
            </a:r>
            <a:r>
              <a:rPr lang="en-US" sz="2000" b="1" dirty="0" err="1"/>
              <a:t>Minkyun</a:t>
            </a:r>
            <a:r>
              <a:rPr lang="en-US" sz="2000" b="1" dirty="0"/>
              <a:t> Noh</a:t>
            </a:r>
          </a:p>
          <a:p>
            <a:endParaRPr lang="en-US" sz="2000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35E5BA4-10F4-40F7-9F77-B7A76ECC8ADA}"/>
              </a:ext>
            </a:extLst>
          </p:cNvPr>
          <p:cNvSpPr>
            <a:spLocks noGrp="1"/>
          </p:cNvSpPr>
          <p:nvPr/>
        </p:nvSpPr>
        <p:spPr>
          <a:xfrm>
            <a:off x="5242622" y="1077098"/>
            <a:ext cx="5117266" cy="2790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800" b="1" dirty="0"/>
              <a:t>Compression fit inspired by Adelaide’s concepts</a:t>
            </a:r>
          </a:p>
          <a:p>
            <a:pPr marL="0" indent="0">
              <a:buNone/>
            </a:pPr>
            <a:r>
              <a:rPr lang="en-US" sz="1800" b="1" dirty="0"/>
              <a:t>Flexure Mechanism designed to translate axial displacement into moment on the barrel of the mirror.</a:t>
            </a:r>
          </a:p>
          <a:p>
            <a:pPr marL="0" indent="0">
              <a:buNone/>
            </a:pPr>
            <a:r>
              <a:rPr lang="en-US" sz="1800" b="1" dirty="0"/>
              <a:t> 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5321366" y="3558210"/>
          <a:ext cx="5127974" cy="16870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7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0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7419"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00B050"/>
                          </a:solidFill>
                        </a:rPr>
                        <a:t>Pros</a:t>
                      </a:r>
                    </a:p>
                  </a:txBody>
                  <a:tcPr marL="76586" marR="76586" marT="38293" marB="3829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rgbClr val="FF0000"/>
                          </a:solidFill>
                        </a:rPr>
                        <a:t>Cons</a:t>
                      </a:r>
                    </a:p>
                  </a:txBody>
                  <a:tcPr marL="76586" marR="76586" marT="38293" marB="3829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9676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dirty="0"/>
                        <a:t>High bandwidth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dirty="0"/>
                        <a:t>Adhesive</a:t>
                      </a:r>
                      <a:r>
                        <a:rPr lang="en-US" sz="1500" b="0" baseline="0" dirty="0"/>
                        <a:t>-free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baseline="0" dirty="0"/>
                        <a:t>Standard mirror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baseline="0" dirty="0"/>
                        <a:t>Standard PZT</a:t>
                      </a:r>
                    </a:p>
                  </a:txBody>
                  <a:tcPr marL="76586" marR="76586" marT="38293" marB="38293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PZT hysteresis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Sensing for closed-loop control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Flexure machining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Large inertia for</a:t>
                      </a:r>
                      <a:r>
                        <a:rPr lang="en-US" sz="15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dithering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PZT column resonance</a:t>
                      </a:r>
                    </a:p>
                  </a:txBody>
                  <a:tcPr marL="76586" marR="76586" marT="38293" marB="3829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947333-6F3C-9743-9974-1451B6EFD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EA97-1E62-9D41-BEE2-828B51EB2AB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777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0" y="0"/>
            <a:ext cx="9144000" cy="548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   Suspension Concepts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7428" r="7652" b="2677"/>
          <a:stretch/>
        </p:blipFill>
        <p:spPr>
          <a:xfrm>
            <a:off x="7825136" y="1065463"/>
            <a:ext cx="2743200" cy="51774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686" y="980658"/>
            <a:ext cx="2743200" cy="51711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87436" y="622385"/>
            <a:ext cx="2837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Thermal Deformable Mirror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66234" y="611325"/>
            <a:ext cx="2549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Piezo Deformable Mirror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5516" y="6488668"/>
            <a:ext cx="706356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/>
              <a:t>LIGO-E1900066: </a:t>
            </a:r>
            <a:r>
              <a:rPr lang="en-US" u="sng" dirty="0">
                <a:solidFill>
                  <a:srgbClr val="0070C0"/>
                </a:solidFill>
              </a:rPr>
              <a:t>SAMS - Suspension Interface: Bracket Option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5938" y="794387"/>
            <a:ext cx="3200400" cy="49418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05515" y="6135551"/>
            <a:ext cx="4425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LIGO-E1900056: </a:t>
            </a:r>
            <a:r>
              <a:rPr lang="en-US" dirty="0">
                <a:hlinkClick r:id="rId6" tooltip="LIGO-E1900056-v3"/>
              </a:rPr>
              <a:t>SAMS - Suspension Interface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41AD6A-F9DD-FB49-9C0F-676104DB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EA97-1E62-9D41-BEE2-828B51EB2AB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336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0990" y="10869"/>
            <a:ext cx="9882809" cy="1124596"/>
          </a:xfrm>
        </p:spPr>
        <p:txBody>
          <a:bodyPr/>
          <a:lstStyle/>
          <a:p>
            <a:r>
              <a:rPr lang="en-GB" dirty="0"/>
              <a:t>A+ Team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70894"/>
              </p:ext>
            </p:extLst>
          </p:nvPr>
        </p:nvGraphicFramePr>
        <p:xfrm>
          <a:off x="225287" y="947758"/>
          <a:ext cx="11582401" cy="577371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379815">
                  <a:extLst>
                    <a:ext uri="{9D8B030D-6E8A-4147-A177-3AD203B41FA5}">
                      <a16:colId xmlns:a16="http://schemas.microsoft.com/office/drawing/2014/main" val="1022151144"/>
                    </a:ext>
                  </a:extLst>
                </a:gridCol>
                <a:gridCol w="1794949">
                  <a:extLst>
                    <a:ext uri="{9D8B030D-6E8A-4147-A177-3AD203B41FA5}">
                      <a16:colId xmlns:a16="http://schemas.microsoft.com/office/drawing/2014/main" val="756369075"/>
                    </a:ext>
                  </a:extLst>
                </a:gridCol>
                <a:gridCol w="1694971">
                  <a:extLst>
                    <a:ext uri="{9D8B030D-6E8A-4147-A177-3AD203B41FA5}">
                      <a16:colId xmlns:a16="http://schemas.microsoft.com/office/drawing/2014/main" val="3938337253"/>
                    </a:ext>
                  </a:extLst>
                </a:gridCol>
                <a:gridCol w="5712666">
                  <a:extLst>
                    <a:ext uri="{9D8B030D-6E8A-4147-A177-3AD203B41FA5}">
                      <a16:colId xmlns:a16="http://schemas.microsoft.com/office/drawing/2014/main" val="3866128730"/>
                    </a:ext>
                  </a:extLst>
                </a:gridCol>
              </a:tblGrid>
              <a:tr h="3207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Name</a:t>
                      </a:r>
                      <a:endParaRPr lang="en-GB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Home</a:t>
                      </a:r>
                      <a:endParaRPr lang="en-GB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A+WBS/WP</a:t>
                      </a:r>
                      <a:endParaRPr lang="en-GB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A+ Project Subsystem/WP Title</a:t>
                      </a:r>
                      <a:endParaRPr lang="en-GB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extLst>
                  <a:ext uri="{0D108BD9-81ED-4DB2-BD59-A6C34878D82A}">
                    <a16:rowId xmlns:a16="http://schemas.microsoft.com/office/drawing/2014/main" val="1294031810"/>
                  </a:ext>
                </a:extLst>
              </a:tr>
              <a:tr h="3207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D. </a:t>
                      </a:r>
                      <a:r>
                        <a:rPr lang="en-US" sz="1600" dirty="0" err="1">
                          <a:effectLst/>
                        </a:rPr>
                        <a:t>Reitze</a:t>
                      </a:r>
                      <a:endParaRPr lang="en-GB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CIT</a:t>
                      </a:r>
                      <a:endParaRPr lang="en-GB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PM</a:t>
                      </a:r>
                      <a:endParaRPr lang="en-GB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PI</a:t>
                      </a:r>
                      <a:endParaRPr lang="en-GB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extLst>
                  <a:ext uri="{0D108BD9-81ED-4DB2-BD59-A6C34878D82A}">
                    <a16:rowId xmlns:a16="http://schemas.microsoft.com/office/drawing/2014/main" val="2502763839"/>
                  </a:ext>
                </a:extLst>
              </a:tr>
              <a:tr h="3207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A. Lazzarini</a:t>
                      </a:r>
                      <a:endParaRPr lang="en-GB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CIT</a:t>
                      </a:r>
                      <a:endParaRPr lang="en-GB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PM</a:t>
                      </a:r>
                      <a:endParaRPr lang="en-GB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Co-PI</a:t>
                      </a:r>
                      <a:endParaRPr lang="en-GB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extLst>
                  <a:ext uri="{0D108BD9-81ED-4DB2-BD59-A6C34878D82A}">
                    <a16:rowId xmlns:a16="http://schemas.microsoft.com/office/drawing/2014/main" val="4223167465"/>
                  </a:ext>
                </a:extLst>
              </a:tr>
              <a:tr h="3207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M. Zucker</a:t>
                      </a:r>
                      <a:endParaRPr lang="en-GB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MIT</a:t>
                      </a:r>
                      <a:endParaRPr lang="en-GB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PM, FAC</a:t>
                      </a:r>
                      <a:endParaRPr lang="en-GB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Co-Pi, Facilities</a:t>
                      </a:r>
                      <a:endParaRPr lang="en-GB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extLst>
                  <a:ext uri="{0D108BD9-81ED-4DB2-BD59-A6C34878D82A}">
                    <a16:rowId xmlns:a16="http://schemas.microsoft.com/office/drawing/2014/main" val="377585742"/>
                  </a:ext>
                </a:extLst>
              </a:tr>
              <a:tr h="3207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G. Billingsley</a:t>
                      </a:r>
                      <a:endParaRPr lang="en-GB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CIT</a:t>
                      </a:r>
                      <a:endParaRPr lang="en-GB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PM, COC</a:t>
                      </a:r>
                      <a:endParaRPr lang="en-GB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Project Lead Engineer, Optical Test</a:t>
                      </a:r>
                      <a:endParaRPr lang="en-GB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extLst>
                  <a:ext uri="{0D108BD9-81ED-4DB2-BD59-A6C34878D82A}">
                    <a16:rowId xmlns:a16="http://schemas.microsoft.com/office/drawing/2014/main" val="984604708"/>
                  </a:ext>
                </a:extLst>
              </a:tr>
              <a:tr h="3207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H. Hansen</a:t>
                      </a:r>
                      <a:endParaRPr lang="en-GB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LHO</a:t>
                      </a:r>
                      <a:endParaRPr lang="en-GB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PM</a:t>
                      </a:r>
                      <a:endParaRPr lang="en-GB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Business</a:t>
                      </a:r>
                      <a:endParaRPr lang="en-GB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extLst>
                  <a:ext uri="{0D108BD9-81ED-4DB2-BD59-A6C34878D82A}">
                    <a16:rowId xmlns:a16="http://schemas.microsoft.com/office/drawing/2014/main" val="329708351"/>
                  </a:ext>
                </a:extLst>
              </a:tr>
              <a:tr h="3207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C. Torrie</a:t>
                      </a:r>
                      <a:endParaRPr lang="en-GB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CIT</a:t>
                      </a:r>
                      <a:endParaRPr lang="en-GB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SYS</a:t>
                      </a:r>
                      <a:endParaRPr lang="en-GB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Systems Engineering</a:t>
                      </a:r>
                      <a:endParaRPr lang="en-GB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extLst>
                  <a:ext uri="{0D108BD9-81ED-4DB2-BD59-A6C34878D82A}">
                    <a16:rowId xmlns:a16="http://schemas.microsoft.com/office/drawing/2014/main" val="684482630"/>
                  </a:ext>
                </a:extLst>
              </a:tr>
              <a:tr h="3207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N. Robertson</a:t>
                      </a:r>
                      <a:endParaRPr lang="en-GB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CIT</a:t>
                      </a:r>
                      <a:endParaRPr lang="en-GB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SUS</a:t>
                      </a:r>
                      <a:endParaRPr lang="en-GB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Suspensions</a:t>
                      </a:r>
                      <a:endParaRPr lang="en-GB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extLst>
                  <a:ext uri="{0D108BD9-81ED-4DB2-BD59-A6C34878D82A}">
                    <a16:rowId xmlns:a16="http://schemas.microsoft.com/office/drawing/2014/main" val="1332536450"/>
                  </a:ext>
                </a:extLst>
              </a:tr>
              <a:tr h="3207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K. Mason</a:t>
                      </a:r>
                      <a:endParaRPr lang="en-GB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MIT</a:t>
                      </a:r>
                      <a:endParaRPr lang="en-GB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SEI</a:t>
                      </a:r>
                      <a:endParaRPr lang="en-GB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Seismic Isolation</a:t>
                      </a:r>
                      <a:endParaRPr lang="en-GB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extLst>
                  <a:ext uri="{0D108BD9-81ED-4DB2-BD59-A6C34878D82A}">
                    <a16:rowId xmlns:a16="http://schemas.microsoft.com/office/drawing/2014/main" val="3984359299"/>
                  </a:ext>
                </a:extLst>
              </a:tr>
              <a:tr h="3207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R. Abbott</a:t>
                      </a:r>
                      <a:endParaRPr lang="en-GB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CIT</a:t>
                      </a:r>
                      <a:endParaRPr lang="en-GB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CDS</a:t>
                      </a:r>
                      <a:endParaRPr lang="en-GB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Controls &amp; Data Systems</a:t>
                      </a:r>
                      <a:endParaRPr lang="en-GB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extLst>
                  <a:ext uri="{0D108BD9-81ED-4DB2-BD59-A6C34878D82A}">
                    <a16:rowId xmlns:a16="http://schemas.microsoft.com/office/drawing/2014/main" val="202014896"/>
                  </a:ext>
                </a:extLst>
              </a:tr>
              <a:tr h="3207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C. Romel</a:t>
                      </a:r>
                      <a:endParaRPr lang="en-GB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LHO</a:t>
                      </a:r>
                      <a:endParaRPr lang="en-GB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VAC</a:t>
                      </a:r>
                      <a:endParaRPr lang="en-GB" sz="16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Vacuum Systems</a:t>
                      </a:r>
                      <a:endParaRPr lang="en-GB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extLst>
                  <a:ext uri="{0D108BD9-81ED-4DB2-BD59-A6C34878D82A}">
                    <a16:rowId xmlns:a16="http://schemas.microsoft.com/office/drawing/2014/main" val="580442746"/>
                  </a:ext>
                </a:extLst>
              </a:tr>
              <a:tr h="3207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L. Barsotti</a:t>
                      </a:r>
                      <a:endParaRPr lang="en-GB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MIT</a:t>
                      </a:r>
                      <a:endParaRPr lang="en-GB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ISC</a:t>
                      </a:r>
                      <a:endParaRPr lang="en-GB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Interferometric Sensing &amp; Controls</a:t>
                      </a:r>
                      <a:endParaRPr lang="en-GB" sz="16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7576" marR="57576" marT="0" marB="0" anchor="ctr"/>
                </a:tc>
                <a:extLst>
                  <a:ext uri="{0D108BD9-81ED-4DB2-BD59-A6C34878D82A}">
                    <a16:rowId xmlns:a16="http://schemas.microsoft.com/office/drawing/2014/main" val="2824997725"/>
                  </a:ext>
                </a:extLst>
              </a:tr>
              <a:tr h="3207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S. Rowan</a:t>
                      </a: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GU</a:t>
                      </a: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WP1</a:t>
                      </a: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Test Mass Production/Coatings</a:t>
                      </a:r>
                    </a:p>
                  </a:txBody>
                  <a:tcPr marL="57576" marR="57576" marT="0" marB="0" anchor="ctr"/>
                </a:tc>
                <a:extLst>
                  <a:ext uri="{0D108BD9-81ED-4DB2-BD59-A6C34878D82A}">
                    <a16:rowId xmlns:a16="http://schemas.microsoft.com/office/drawing/2014/main" val="3803590992"/>
                  </a:ext>
                </a:extLst>
              </a:tr>
              <a:tr h="3207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K. Strain</a:t>
                      </a: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GU</a:t>
                      </a: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WP2/WP7</a:t>
                      </a: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Beamsplitter</a:t>
                      </a: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Production and Project Management </a:t>
                      </a:r>
                    </a:p>
                  </a:txBody>
                  <a:tcPr marL="57576" marR="57576" marT="0" marB="0" anchor="ctr"/>
                </a:tc>
                <a:extLst>
                  <a:ext uri="{0D108BD9-81ED-4DB2-BD59-A6C34878D82A}">
                    <a16:rowId xmlns:a16="http://schemas.microsoft.com/office/drawing/2014/main" val="733179299"/>
                  </a:ext>
                </a:extLst>
              </a:tr>
              <a:tr h="3207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O’Dell</a:t>
                      </a: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RAL</a:t>
                      </a: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WP3</a:t>
                      </a: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Suspensions</a:t>
                      </a:r>
                    </a:p>
                  </a:txBody>
                  <a:tcPr marL="57576" marR="57576" marT="0" marB="0" anchor="ctr"/>
                </a:tc>
                <a:extLst>
                  <a:ext uri="{0D108BD9-81ED-4DB2-BD59-A6C34878D82A}">
                    <a16:rowId xmlns:a16="http://schemas.microsoft.com/office/drawing/2014/main" val="4195412620"/>
                  </a:ext>
                </a:extLst>
              </a:tr>
              <a:tr h="3207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C. Mow-Lowry</a:t>
                      </a: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</a:t>
                      </a: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WP4</a:t>
                      </a: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Sensors and Actuators</a:t>
                      </a:r>
                    </a:p>
                  </a:txBody>
                  <a:tcPr marL="57576" marR="57576" marT="0" marB="0" anchor="ctr"/>
                </a:tc>
                <a:extLst>
                  <a:ext uri="{0D108BD9-81ED-4DB2-BD59-A6C34878D82A}">
                    <a16:rowId xmlns:a16="http://schemas.microsoft.com/office/drawing/2014/main" val="2540945581"/>
                  </a:ext>
                </a:extLst>
              </a:tr>
              <a:tr h="3207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S. </a:t>
                      </a:r>
                      <a:r>
                        <a:rPr lang="en-GB" sz="16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Hild</a:t>
                      </a:r>
                      <a:endParaRPr lang="en-GB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GU+CU</a:t>
                      </a: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WP5</a:t>
                      </a: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Balanced Homodyne Readout</a:t>
                      </a:r>
                    </a:p>
                  </a:txBody>
                  <a:tcPr marL="57576" marR="57576" marT="0" marB="0" anchor="ctr"/>
                </a:tc>
                <a:extLst>
                  <a:ext uri="{0D108BD9-81ED-4DB2-BD59-A6C34878D82A}">
                    <a16:rowId xmlns:a16="http://schemas.microsoft.com/office/drawing/2014/main" val="709759502"/>
                  </a:ext>
                </a:extLst>
              </a:tr>
              <a:tr h="3207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G. Hammond</a:t>
                      </a: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GU</a:t>
                      </a: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WP6</a:t>
                      </a:r>
                    </a:p>
                  </a:txBody>
                  <a:tcPr marL="57576" marR="5757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Suspension Upgrades</a:t>
                      </a:r>
                    </a:p>
                  </a:txBody>
                  <a:tcPr marL="57576" marR="57576" marT="0" marB="0" anchor="ctr"/>
                </a:tc>
                <a:extLst>
                  <a:ext uri="{0D108BD9-81ED-4DB2-BD59-A6C34878D82A}">
                    <a16:rowId xmlns:a16="http://schemas.microsoft.com/office/drawing/2014/main" val="806661417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D2AB-864F-4775-8D31-AFC938CA4108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6466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1" y="104251"/>
            <a:ext cx="8415867" cy="517197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2017" y="880534"/>
            <a:ext cx="8773583" cy="5393266"/>
          </a:xfrm>
        </p:spPr>
        <p:txBody>
          <a:bodyPr>
            <a:normAutofit/>
          </a:bodyPr>
          <a:lstStyle/>
          <a:p>
            <a:pPr marL="400050" lvl="1" indent="-400050"/>
            <a:r>
              <a:rPr lang="en-US" dirty="0"/>
              <a:t>PM infrastructure is in place</a:t>
            </a:r>
          </a:p>
          <a:p>
            <a:pPr marL="800100" lvl="2" indent="-400050"/>
            <a:r>
              <a:rPr lang="en-US" dirty="0"/>
              <a:t>Resource-loaded schedule now under baseline review</a:t>
            </a:r>
          </a:p>
          <a:p>
            <a:pPr marL="800100" lvl="2" indent="-400050"/>
            <a:r>
              <a:rPr lang="en-US" dirty="0"/>
              <a:t>WBS, cost accrual structures and interface definitions complete</a:t>
            </a:r>
          </a:p>
          <a:p>
            <a:pPr marL="400050" lvl="1" indent="-400050"/>
            <a:r>
              <a:rPr lang="en-US" dirty="0"/>
              <a:t>Early deliverables on track for pre-O4 integration</a:t>
            </a:r>
          </a:p>
          <a:p>
            <a:pPr marL="800100" lvl="2" indent="-400050"/>
            <a:r>
              <a:rPr lang="en-US" dirty="0"/>
              <a:t>Facility Design Requirements complete and reviewed</a:t>
            </a:r>
          </a:p>
          <a:p>
            <a:pPr marL="800100" lvl="2" indent="-400050"/>
            <a:r>
              <a:rPr lang="en-US" dirty="0"/>
              <a:t>Vacuum Design Requirements complete and reviewed, moving into procurement</a:t>
            </a:r>
          </a:p>
          <a:p>
            <a:pPr marL="800100" lvl="2" indent="-400050"/>
            <a:r>
              <a:rPr lang="en-US" dirty="0"/>
              <a:t>Seismic isolation systems, fabrication underway </a:t>
            </a:r>
          </a:p>
          <a:p>
            <a:pPr marL="800100" lvl="2" indent="-400050"/>
            <a:r>
              <a:rPr lang="en-US" dirty="0"/>
              <a:t>Low Loss Output Faraday Design Requirements complete, moving into procurement</a:t>
            </a:r>
          </a:p>
          <a:p>
            <a:pPr marL="400050" lvl="1" indent="-400050"/>
            <a:r>
              <a:rPr lang="en-US" dirty="0"/>
              <a:t>UK announcement in February 2019</a:t>
            </a:r>
          </a:p>
          <a:p>
            <a:pPr marL="857250" lvl="2" indent="-400050"/>
            <a:r>
              <a:rPr lang="en-US" dirty="0"/>
              <a:t>Integrate deliverables into plan and move ahead together on all fronts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65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07E63-DCEE-B941-8100-2E94949D3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8" y="267573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Extra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2E18B-E41E-CB4B-BFCA-D607F9226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EA97-1E62-9D41-BEE2-828B51EB2AB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945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D3227-88F1-D44D-AC46-938FC59CB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LLO February 27, 2019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3630B8-6668-4346-A545-78D04DC016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4556" y="1825625"/>
            <a:ext cx="9442887" cy="43513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66EA1A-DD20-044D-BB21-735A945C1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EA97-1E62-9D41-BEE2-828B51EB2AB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603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564" y="141335"/>
            <a:ext cx="9092871" cy="715914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UK Work Package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D2AB-864F-4775-8D31-AFC938CA4108}" type="slidenum">
              <a:rPr lang="en-GB" smtClean="0"/>
              <a:t>18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432" y="804997"/>
            <a:ext cx="8133807" cy="60692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5F6A92-C9C6-FF4D-8366-D36385A0C721}"/>
              </a:ext>
            </a:extLst>
          </p:cNvPr>
          <p:cNvSpPr txBox="1"/>
          <p:nvPr/>
        </p:nvSpPr>
        <p:spPr>
          <a:xfrm>
            <a:off x="209006" y="5342709"/>
            <a:ext cx="1673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See also</a:t>
            </a:r>
          </a:p>
          <a:p>
            <a:r>
              <a:rPr lang="en-US" dirty="0"/>
              <a:t>LIGO-G1900646</a:t>
            </a:r>
          </a:p>
        </p:txBody>
      </p:sp>
    </p:spTree>
    <p:extLst>
      <p:ext uri="{BB962C8B-B14F-4D97-AF65-F5344CB8AC3E}">
        <p14:creationId xmlns:p14="http://schemas.microsoft.com/office/powerpoint/2010/main" val="2684085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951" r="9471"/>
          <a:stretch/>
        </p:blipFill>
        <p:spPr>
          <a:xfrm>
            <a:off x="3028950" y="477078"/>
            <a:ext cx="8608051" cy="63809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34" y="683814"/>
            <a:ext cx="4596327" cy="1325563"/>
          </a:xfrm>
        </p:spPr>
        <p:txBody>
          <a:bodyPr>
            <a:normAutofit/>
          </a:bodyPr>
          <a:lstStyle/>
          <a:p>
            <a:r>
              <a:rPr lang="en-GB" sz="4000" dirty="0"/>
              <a:t>Performance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280" y="2346888"/>
            <a:ext cx="3349501" cy="4014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observing range improvement</a:t>
            </a:r>
          </a:p>
          <a:p>
            <a:r>
              <a:rPr lang="en-GB" dirty="0"/>
              <a:t>   NS:NS 1.4 M</a:t>
            </a:r>
            <a:endParaRPr lang="en-GB" baseline="-25000" dirty="0"/>
          </a:p>
          <a:p>
            <a:pPr marL="0" indent="0">
              <a:buNone/>
            </a:pPr>
            <a:r>
              <a:rPr lang="en-GB" dirty="0"/>
              <a:t>	173 </a:t>
            </a:r>
            <a:r>
              <a:rPr lang="en-GB" dirty="0" err="1"/>
              <a:t>Mpc</a:t>
            </a: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dirty="0"/>
              <a:t>	-&gt; </a:t>
            </a:r>
            <a:r>
              <a:rPr lang="en-GB" b="1" dirty="0"/>
              <a:t>325</a:t>
            </a:r>
            <a:r>
              <a:rPr lang="en-GB" dirty="0"/>
              <a:t> </a:t>
            </a:r>
            <a:r>
              <a:rPr lang="en-GB" dirty="0" err="1"/>
              <a:t>Mpc</a:t>
            </a:r>
            <a:r>
              <a:rPr lang="en-GB" dirty="0"/>
              <a:t> </a:t>
            </a:r>
          </a:p>
          <a:p>
            <a:r>
              <a:rPr lang="en-GB" dirty="0"/>
              <a:t>   BH:BH 30 M </a:t>
            </a:r>
          </a:p>
          <a:p>
            <a:pPr marL="0" indent="0">
              <a:buNone/>
            </a:pPr>
            <a:r>
              <a:rPr lang="en-GB" dirty="0"/>
              <a:t>	1606 </a:t>
            </a:r>
            <a:r>
              <a:rPr lang="en-GB" dirty="0" err="1"/>
              <a:t>Mpc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-&gt; </a:t>
            </a:r>
            <a:r>
              <a:rPr lang="en-GB" b="1" dirty="0"/>
              <a:t>2563</a:t>
            </a:r>
            <a:r>
              <a:rPr lang="en-GB" dirty="0"/>
              <a:t> </a:t>
            </a:r>
            <a:r>
              <a:rPr lang="en-GB" dirty="0" err="1"/>
              <a:t>Mpc</a:t>
            </a:r>
            <a:endParaRPr lang="en-GB" dirty="0"/>
          </a:p>
        </p:txBody>
      </p:sp>
      <p:sp>
        <p:nvSpPr>
          <p:cNvPr id="6" name="Oval 5"/>
          <p:cNvSpPr/>
          <p:nvPr/>
        </p:nvSpPr>
        <p:spPr>
          <a:xfrm rot="943466">
            <a:off x="6303005" y="3800039"/>
            <a:ext cx="2074942" cy="1451937"/>
          </a:xfrm>
          <a:prstGeom prst="ellipse">
            <a:avLst/>
          </a:prstGeom>
          <a:noFill/>
          <a:ln w="539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 rot="20093647">
            <a:off x="8155036" y="3607800"/>
            <a:ext cx="4010358" cy="1257991"/>
          </a:xfrm>
          <a:prstGeom prst="ellipse">
            <a:avLst/>
          </a:pr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 rot="14123762">
            <a:off x="4874341" y="2880675"/>
            <a:ext cx="1805071" cy="1073308"/>
          </a:xfrm>
          <a:prstGeom prst="ellipse">
            <a:avLst/>
          </a:pr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 rot="726248">
            <a:off x="6828677" y="2874009"/>
            <a:ext cx="1710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quantum</a:t>
            </a:r>
          </a:p>
        </p:txBody>
      </p:sp>
      <p:sp>
        <p:nvSpPr>
          <p:cNvPr id="10" name="TextBox 9"/>
          <p:cNvSpPr txBox="1"/>
          <p:nvPr/>
        </p:nvSpPr>
        <p:spPr>
          <a:xfrm rot="771809">
            <a:off x="5593942" y="5150554"/>
            <a:ext cx="2820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coating thermal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444477" y="3429209"/>
            <a:ext cx="981638" cy="32693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272404" y="3090377"/>
            <a:ext cx="524427" cy="72218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60334" y="6416159"/>
            <a:ext cx="3750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LIGO Document T1800042-v5 (public)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637001" y="2518046"/>
            <a:ext cx="419100" cy="1653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/>
          <p:cNvGrpSpPr/>
          <p:nvPr/>
        </p:nvGrpSpPr>
        <p:grpSpPr>
          <a:xfrm>
            <a:off x="2605571" y="3414497"/>
            <a:ext cx="172967" cy="161925"/>
            <a:chOff x="2695573" y="2838448"/>
            <a:chExt cx="172967" cy="161925"/>
          </a:xfrm>
        </p:grpSpPr>
        <p:sp>
          <p:nvSpPr>
            <p:cNvPr id="17" name="Oval 16"/>
            <p:cNvSpPr/>
            <p:nvPr/>
          </p:nvSpPr>
          <p:spPr>
            <a:xfrm>
              <a:off x="2695573" y="2838448"/>
              <a:ext cx="172967" cy="16192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.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2759198" y="289655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549857" y="4951343"/>
            <a:ext cx="172967" cy="161925"/>
            <a:chOff x="2695573" y="2838448"/>
            <a:chExt cx="172967" cy="161925"/>
          </a:xfrm>
        </p:grpSpPr>
        <p:sp>
          <p:nvSpPr>
            <p:cNvPr id="24" name="Oval 23"/>
            <p:cNvSpPr/>
            <p:nvPr/>
          </p:nvSpPr>
          <p:spPr>
            <a:xfrm>
              <a:off x="2695573" y="2838448"/>
              <a:ext cx="172967" cy="16192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.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2759198" y="289655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ED2AB-864F-4775-8D31-AFC938CA4108}" type="slidenum">
              <a:rPr lang="en-GB" smtClean="0"/>
              <a:t>2</a:t>
            </a:fld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7054128" y="1169642"/>
            <a:ext cx="1805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aLIGO curves are shown dotted</a:t>
            </a:r>
          </a:p>
          <a:p>
            <a:r>
              <a:rPr lang="en-GB" b="1" dirty="0"/>
              <a:t>for reference</a:t>
            </a:r>
          </a:p>
        </p:txBody>
      </p:sp>
    </p:spTree>
    <p:extLst>
      <p:ext uri="{BB962C8B-B14F-4D97-AF65-F5344CB8AC3E}">
        <p14:creationId xmlns:p14="http://schemas.microsoft.com/office/powerpoint/2010/main" val="387059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887BD5-F25B-1C43-93D7-F9DB02977C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5924" y="-16330"/>
            <a:ext cx="8351043" cy="678289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0F7BB7-9B8B-9E49-B22A-CA280AFB7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022" y="-16330"/>
            <a:ext cx="3655423" cy="1325563"/>
          </a:xfrm>
        </p:spPr>
        <p:txBody>
          <a:bodyPr>
            <a:normAutofit/>
          </a:bodyPr>
          <a:lstStyle/>
          <a:p>
            <a:r>
              <a:rPr lang="en-US" sz="3200" dirty="0"/>
              <a:t>Sketch S. </a:t>
            </a:r>
            <a:r>
              <a:rPr lang="en-US" sz="3200" dirty="0" err="1"/>
              <a:t>Hild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4753C2-7C1A-1647-A93D-A65B53E1B1E8}"/>
              </a:ext>
            </a:extLst>
          </p:cNvPr>
          <p:cNvSpPr txBox="1"/>
          <p:nvPr/>
        </p:nvSpPr>
        <p:spPr>
          <a:xfrm>
            <a:off x="7628709" y="404949"/>
            <a:ext cx="1953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 Mass Coatings</a:t>
            </a:r>
          </a:p>
          <a:p>
            <a:pPr algn="ctr"/>
            <a:r>
              <a:rPr lang="en-US" dirty="0"/>
              <a:t>Lower CTN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19EEAA-4282-334B-8364-F48418E3E6FD}"/>
              </a:ext>
            </a:extLst>
          </p:cNvPr>
          <p:cNvSpPr txBox="1"/>
          <p:nvPr/>
        </p:nvSpPr>
        <p:spPr>
          <a:xfrm>
            <a:off x="7667897" y="1280160"/>
            <a:ext cx="2022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Larger </a:t>
            </a:r>
            <a:r>
              <a:rPr lang="en-US" dirty="0" err="1"/>
              <a:t>Beamsplitter</a:t>
            </a:r>
            <a:endParaRPr lang="en-US" dirty="0"/>
          </a:p>
          <a:p>
            <a:pPr algn="ctr"/>
            <a:r>
              <a:rPr lang="en-US" dirty="0"/>
              <a:t>450 mm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5C3E45-5C60-C748-A4D2-84144675E422}"/>
              </a:ext>
            </a:extLst>
          </p:cNvPr>
          <p:cNvSpPr txBox="1"/>
          <p:nvPr/>
        </p:nvSpPr>
        <p:spPr>
          <a:xfrm>
            <a:off x="2521131" y="5682351"/>
            <a:ext cx="297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Balanced Homodyne Readout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2164F2-856F-FD4B-8F79-8BCF76550325}"/>
              </a:ext>
            </a:extLst>
          </p:cNvPr>
          <p:cNvSpPr txBox="1"/>
          <p:nvPr/>
        </p:nvSpPr>
        <p:spPr>
          <a:xfrm>
            <a:off x="8605322" y="5682351"/>
            <a:ext cx="3275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Frequency Dependent </a:t>
            </a:r>
            <a:r>
              <a:rPr lang="en-US" dirty="0"/>
              <a:t>Squeezing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5FDF1AC-3517-374B-A24B-740F99BE8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EA97-1E62-9D41-BEE2-828B51EB2AB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853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C7C9A-B311-5F41-8C9F-3576E0A2F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299" y="285612"/>
            <a:ext cx="3032658" cy="1325563"/>
          </a:xfrm>
        </p:spPr>
        <p:txBody>
          <a:bodyPr/>
          <a:lstStyle/>
          <a:p>
            <a:r>
              <a:rPr lang="en-US" dirty="0"/>
              <a:t>A+ Cartoon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C1EC2D-2560-8D4E-807D-0E582329E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561"/>
          <a:stretch/>
        </p:blipFill>
        <p:spPr>
          <a:xfrm>
            <a:off x="3953022" y="75303"/>
            <a:ext cx="6119446" cy="6825313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1549FDC-64FF-0744-AC33-9B3E95E098F4}"/>
              </a:ext>
            </a:extLst>
          </p:cNvPr>
          <p:cNvGrpSpPr/>
          <p:nvPr/>
        </p:nvGrpSpPr>
        <p:grpSpPr>
          <a:xfrm>
            <a:off x="1563217" y="2704011"/>
            <a:ext cx="1108473" cy="1115368"/>
            <a:chOff x="1563217" y="2502689"/>
            <a:chExt cx="1376815" cy="1316690"/>
          </a:xfrm>
        </p:grpSpPr>
        <p:sp>
          <p:nvSpPr>
            <p:cNvPr id="6" name="Quad Arrow 5">
              <a:extLst>
                <a:ext uri="{FF2B5EF4-FFF2-40B4-BE49-F238E27FC236}">
                  <a16:creationId xmlns:a16="http://schemas.microsoft.com/office/drawing/2014/main" id="{43DE4A08-1745-5B4C-BFCA-E3225A512858}"/>
                </a:ext>
              </a:extLst>
            </p:cNvPr>
            <p:cNvSpPr/>
            <p:nvPr/>
          </p:nvSpPr>
          <p:spPr>
            <a:xfrm>
              <a:off x="1563217" y="3164793"/>
              <a:ext cx="652744" cy="605439"/>
            </a:xfrm>
            <a:prstGeom prst="quad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F24AD0-620B-B243-BD94-ED74E219D597}"/>
                </a:ext>
              </a:extLst>
            </p:cNvPr>
            <p:cNvSpPr txBox="1"/>
            <p:nvPr/>
          </p:nvSpPr>
          <p:spPr>
            <a:xfrm>
              <a:off x="1563217" y="2502689"/>
              <a:ext cx="6383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+Y</a:t>
              </a:r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4E0908F-1F8C-4C44-B61A-B21212D12398}"/>
                </a:ext>
              </a:extLst>
            </p:cNvPr>
            <p:cNvSpPr txBox="1"/>
            <p:nvPr/>
          </p:nvSpPr>
          <p:spPr>
            <a:xfrm>
              <a:off x="2287289" y="3173048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+X</a:t>
              </a:r>
              <a:endParaRPr lang="en-US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E44CF3B-A8F0-1743-9F99-6BB8A15F08D3}"/>
              </a:ext>
            </a:extLst>
          </p:cNvPr>
          <p:cNvSpPr txBox="1"/>
          <p:nvPr/>
        </p:nvSpPr>
        <p:spPr>
          <a:xfrm>
            <a:off x="344557" y="5141843"/>
            <a:ext cx="2116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UK/US breakout see </a:t>
            </a:r>
            <a:br>
              <a:rPr lang="en-US" dirty="0"/>
            </a:br>
            <a:r>
              <a:rPr lang="en-US" dirty="0"/>
              <a:t>LIGO-G1900646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A931D2-269F-5F48-A82E-DB42353B9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EA97-1E62-9D41-BEE2-828B51EB2AB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926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4" b="17373"/>
          <a:stretch/>
        </p:blipFill>
        <p:spPr>
          <a:xfrm>
            <a:off x="1" y="1046922"/>
            <a:ext cx="12142316" cy="58110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96979" y="5938022"/>
            <a:ext cx="2170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A+, SITE LAYOUT (H1)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55608" y="6354572"/>
            <a:ext cx="2743200" cy="365125"/>
          </a:xfrm>
        </p:spPr>
        <p:txBody>
          <a:bodyPr/>
          <a:lstStyle/>
          <a:p>
            <a:fld id="{5052EFEC-63B3-482E-8C3B-3EA942E74947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758287" y="6260135"/>
            <a:ext cx="2447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(EXTRACTED FROM LIGO </a:t>
            </a:r>
            <a:r>
              <a:rPr lang="en-US" sz="1200" dirty="0">
                <a:hlinkClick r:id="rId3"/>
              </a:rPr>
              <a:t>D1900060</a:t>
            </a:r>
            <a:r>
              <a:rPr lang="en-US" sz="1200" dirty="0"/>
              <a:t>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7CD2853-36E1-8A4E-80C4-07D104206560}"/>
              </a:ext>
            </a:extLst>
          </p:cNvPr>
          <p:cNvGrpSpPr/>
          <p:nvPr/>
        </p:nvGrpSpPr>
        <p:grpSpPr>
          <a:xfrm rot="5400000">
            <a:off x="5155503" y="1293222"/>
            <a:ext cx="1108473" cy="1115368"/>
            <a:chOff x="1563217" y="2502689"/>
            <a:chExt cx="1376815" cy="1316690"/>
          </a:xfrm>
        </p:grpSpPr>
        <p:sp>
          <p:nvSpPr>
            <p:cNvPr id="10" name="Quad Arrow 9">
              <a:extLst>
                <a:ext uri="{FF2B5EF4-FFF2-40B4-BE49-F238E27FC236}">
                  <a16:creationId xmlns:a16="http://schemas.microsoft.com/office/drawing/2014/main" id="{C5491EA4-B26C-E54D-B37C-23A58E8BFCB0}"/>
                </a:ext>
              </a:extLst>
            </p:cNvPr>
            <p:cNvSpPr/>
            <p:nvPr/>
          </p:nvSpPr>
          <p:spPr>
            <a:xfrm>
              <a:off x="1563217" y="3164793"/>
              <a:ext cx="652744" cy="605439"/>
            </a:xfrm>
            <a:prstGeom prst="quad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1D8703-9A40-6C4A-B227-F19384BE8317}"/>
                </a:ext>
              </a:extLst>
            </p:cNvPr>
            <p:cNvSpPr txBox="1"/>
            <p:nvPr/>
          </p:nvSpPr>
          <p:spPr>
            <a:xfrm>
              <a:off x="1563217" y="2502689"/>
              <a:ext cx="6383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+Y</a:t>
              </a:r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BAA22CA-821D-5A4D-A859-CF287FC38495}"/>
                </a:ext>
              </a:extLst>
            </p:cNvPr>
            <p:cNvSpPr txBox="1"/>
            <p:nvPr/>
          </p:nvSpPr>
          <p:spPr>
            <a:xfrm>
              <a:off x="2287289" y="3173048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+X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67662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6578600" y="5838508"/>
            <a:ext cx="3632200" cy="541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Livingston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366434" y="171852"/>
            <a:ext cx="7992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A+ Filter Cavity End Station Building Sites </a:t>
            </a:r>
          </a:p>
        </p:txBody>
      </p:sp>
      <p:sp>
        <p:nvSpPr>
          <p:cNvPr id="2" name="Rectangle 1"/>
          <p:cNvSpPr/>
          <p:nvPr/>
        </p:nvSpPr>
        <p:spPr>
          <a:xfrm>
            <a:off x="600366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97" t="28003" r="-97" b="24088"/>
          <a:stretch/>
        </p:blipFill>
        <p:spPr>
          <a:xfrm>
            <a:off x="2202548" y="983682"/>
            <a:ext cx="7737021" cy="23588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-1" r="43200" b="-221"/>
          <a:stretch/>
        </p:blipFill>
        <p:spPr>
          <a:xfrm rot="5400000">
            <a:off x="4833810" y="1472042"/>
            <a:ext cx="2474495" cy="6410739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A877A4-5708-E643-A102-EBBEA4B92D71}"/>
              </a:ext>
            </a:extLst>
          </p:cNvPr>
          <p:cNvSpPr txBox="1"/>
          <p:nvPr/>
        </p:nvSpPr>
        <p:spPr>
          <a:xfrm>
            <a:off x="4238057" y="5979862"/>
            <a:ext cx="366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View toward LVEA</a:t>
            </a:r>
          </a:p>
        </p:txBody>
      </p:sp>
    </p:spTree>
    <p:extLst>
      <p:ext uri="{BB962C8B-B14F-4D97-AF65-F5344CB8AC3E}">
        <p14:creationId xmlns:p14="http://schemas.microsoft.com/office/powerpoint/2010/main" val="3152136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146" y="2178199"/>
            <a:ext cx="2232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A+, SITE LAYOUT (H1):</a:t>
            </a:r>
          </a:p>
          <a:p>
            <a:pPr algn="ctr"/>
            <a:r>
              <a:rPr lang="en-US" dirty="0"/>
              <a:t>END STATION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76" y="0"/>
            <a:ext cx="8875059" cy="6858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31224" y="6368542"/>
            <a:ext cx="2743200" cy="365125"/>
          </a:xfrm>
        </p:spPr>
        <p:txBody>
          <a:bodyPr/>
          <a:lstStyle/>
          <a:p>
            <a:fld id="{5052EFEC-63B3-482E-8C3B-3EA942E74947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146" y="2870696"/>
            <a:ext cx="2447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(EXTRACTED FROM LIGO </a:t>
            </a:r>
            <a:r>
              <a:rPr lang="en-US" sz="1200" dirty="0">
                <a:hlinkClick r:id="rId3"/>
              </a:rPr>
              <a:t>D1900060</a:t>
            </a:r>
            <a:r>
              <a:rPr lang="en-US" sz="1200" dirty="0"/>
              <a:t>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D5A3FA-DC6C-9348-852E-ABDBE9EAC64F}"/>
              </a:ext>
            </a:extLst>
          </p:cNvPr>
          <p:cNvGrpSpPr/>
          <p:nvPr/>
        </p:nvGrpSpPr>
        <p:grpSpPr>
          <a:xfrm rot="5400000">
            <a:off x="9290904" y="248193"/>
            <a:ext cx="1108473" cy="1115368"/>
            <a:chOff x="1563217" y="2502689"/>
            <a:chExt cx="1376815" cy="1316690"/>
          </a:xfrm>
        </p:grpSpPr>
        <p:sp>
          <p:nvSpPr>
            <p:cNvPr id="11" name="Quad Arrow 10">
              <a:extLst>
                <a:ext uri="{FF2B5EF4-FFF2-40B4-BE49-F238E27FC236}">
                  <a16:creationId xmlns:a16="http://schemas.microsoft.com/office/drawing/2014/main" id="{887EBC87-21D6-DD4F-AAC8-66B7C1DD9AD7}"/>
                </a:ext>
              </a:extLst>
            </p:cNvPr>
            <p:cNvSpPr/>
            <p:nvPr/>
          </p:nvSpPr>
          <p:spPr>
            <a:xfrm>
              <a:off x="1563217" y="3164793"/>
              <a:ext cx="652744" cy="605439"/>
            </a:xfrm>
            <a:prstGeom prst="quad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AC2EE7-6AFF-7641-A2F6-D64CAE2F6BC6}"/>
                </a:ext>
              </a:extLst>
            </p:cNvPr>
            <p:cNvSpPr txBox="1"/>
            <p:nvPr/>
          </p:nvSpPr>
          <p:spPr>
            <a:xfrm>
              <a:off x="1563217" y="2502689"/>
              <a:ext cx="6383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+Y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4B3D9C-38B9-A044-B886-BEF4EEBB181B}"/>
                </a:ext>
              </a:extLst>
            </p:cNvPr>
            <p:cNvSpPr txBox="1"/>
            <p:nvPr/>
          </p:nvSpPr>
          <p:spPr>
            <a:xfrm>
              <a:off x="2287289" y="3173048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+X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59424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EFEC-63B3-482E-8C3B-3EA942E74947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2DAC64-2DDA-9F41-AED2-44DFABFA2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0140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175C35F-EFA4-B646-8176-FAB153973FD7}"/>
              </a:ext>
            </a:extLst>
          </p:cNvPr>
          <p:cNvGrpSpPr/>
          <p:nvPr/>
        </p:nvGrpSpPr>
        <p:grpSpPr>
          <a:xfrm>
            <a:off x="109663" y="63501"/>
            <a:ext cx="12020792" cy="990601"/>
            <a:chOff x="109663" y="63501"/>
            <a:chExt cx="12020792" cy="9906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9381C8-324E-8D4E-A825-754D3EB6533A}"/>
                </a:ext>
              </a:extLst>
            </p:cNvPr>
            <p:cNvPicPr/>
            <p:nvPr/>
          </p:nvPicPr>
          <p:blipFill>
            <a:blip r:embed="rId3">
              <a:alphaModFix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875" b="100000" l="2006" r="100000">
                          <a14:foregroundMark x1="71322" y1="78645" x2="71322" y2="78645"/>
                          <a14:foregroundMark x1="81204" y1="57906" x2="81204" y2="57906"/>
                          <a14:foregroundMark x1="31724" y1="62834" x2="31724" y2="62834"/>
                          <a14:foregroundMark x1="16048" y1="95072" x2="16048" y2="95072"/>
                          <a14:foregroundMark x1="56686" y1="2875" x2="56686" y2="2875"/>
                          <a14:foregroundMark x1="18128" y1="29979" x2="18128" y2="29979"/>
                          <a14:foregroundMark x1="10327" y1="16427" x2="10327" y2="16427"/>
                        </a14:backgroundRemoval>
                      </a14:imgEffect>
                      <a14:imgEffect>
                        <a14:saturation sat="24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9663" y="63501"/>
              <a:ext cx="1272117" cy="990601"/>
            </a:xfrm>
            <a:prstGeom prst="rect">
              <a:avLst/>
            </a:prstGeom>
            <a:ln>
              <a:noFill/>
            </a:ln>
            <a:effectLst>
              <a:outerShdw blurRad="19050" dist="25400" dir="1740000" algn="tl" rotWithShape="0">
                <a:schemeClr val="tx1">
                  <a:lumMod val="85000"/>
                </a:scheme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056EBEA-C400-C341-8C4F-3B9A1C735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C3C1C1"/>
                </a:clrFrom>
                <a:clrTo>
                  <a:srgbClr val="C3C1C1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9" b="100000" l="0" r="100000">
                          <a14:foregroundMark x1="27711" y1="45509" x2="27711" y2="45509"/>
                          <a14:foregroundMark x1="33434" y1="50299" x2="33434" y2="50299"/>
                          <a14:foregroundMark x1="37952" y1="39222" x2="37952" y2="39222"/>
                          <a14:foregroundMark x1="22289" y1="60479" x2="22289" y2="60479"/>
                          <a14:foregroundMark x1="51506" y1="48503" x2="51506" y2="48503"/>
                          <a14:foregroundMark x1="55422" y1="52395" x2="55422" y2="52395"/>
                          <a14:foregroundMark x1="57831" y1="41317" x2="57831" y2="41317"/>
                          <a14:foregroundMark x1="44578" y1="58383" x2="44578" y2="58383"/>
                          <a14:foregroundMark x1="68675" y1="41916" x2="68675" y2="41916"/>
                          <a14:foregroundMark x1="68675" y1="46108" x2="68675" y2="46108"/>
                          <a14:foregroundMark x1="67470" y1="53892" x2="67470" y2="53892"/>
                          <a14:foregroundMark x1="75602" y1="50299" x2="75602" y2="50299"/>
                          <a14:foregroundMark x1="80120" y1="39820" x2="80120" y2="398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8429" y="63501"/>
              <a:ext cx="922026" cy="92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8CDF2D-CBDF-9944-89D5-EBB493791F2C}"/>
              </a:ext>
            </a:extLst>
          </p:cNvPr>
          <p:cNvSpPr txBox="1"/>
          <p:nvPr/>
        </p:nvSpPr>
        <p:spPr>
          <a:xfrm>
            <a:off x="7759337" y="5589952"/>
            <a:ext cx="2476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 Sanchez at CIT</a:t>
            </a:r>
          </a:p>
          <a:p>
            <a:r>
              <a:rPr lang="en-US" dirty="0"/>
              <a:t>More at LIGO-G1900621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7A6218F-CE43-0B45-AD1B-FAF906EF2A89}"/>
              </a:ext>
            </a:extLst>
          </p:cNvPr>
          <p:cNvGrpSpPr/>
          <p:nvPr/>
        </p:nvGrpSpPr>
        <p:grpSpPr>
          <a:xfrm>
            <a:off x="9427964" y="496418"/>
            <a:ext cx="1108473" cy="1115368"/>
            <a:chOff x="1563217" y="2502689"/>
            <a:chExt cx="1376815" cy="1316690"/>
          </a:xfrm>
        </p:grpSpPr>
        <p:sp>
          <p:nvSpPr>
            <p:cNvPr id="10" name="Quad Arrow 9">
              <a:extLst>
                <a:ext uri="{FF2B5EF4-FFF2-40B4-BE49-F238E27FC236}">
                  <a16:creationId xmlns:a16="http://schemas.microsoft.com/office/drawing/2014/main" id="{B9A1845B-3758-8944-9D4D-7C531E425C74}"/>
                </a:ext>
              </a:extLst>
            </p:cNvPr>
            <p:cNvSpPr/>
            <p:nvPr/>
          </p:nvSpPr>
          <p:spPr>
            <a:xfrm>
              <a:off x="1563217" y="3164793"/>
              <a:ext cx="652744" cy="605439"/>
            </a:xfrm>
            <a:prstGeom prst="quad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FE415A-6A80-2B47-B812-ECA3950CE690}"/>
                </a:ext>
              </a:extLst>
            </p:cNvPr>
            <p:cNvSpPr txBox="1"/>
            <p:nvPr/>
          </p:nvSpPr>
          <p:spPr>
            <a:xfrm>
              <a:off x="1563217" y="2502689"/>
              <a:ext cx="6383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+Y</a:t>
              </a:r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CFD2DF-11E8-BC40-9BDD-5199745B71AA}"/>
                </a:ext>
              </a:extLst>
            </p:cNvPr>
            <p:cNvSpPr txBox="1"/>
            <p:nvPr/>
          </p:nvSpPr>
          <p:spPr>
            <a:xfrm>
              <a:off x="2287289" y="3173048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+X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56801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45185-139E-5646-B950-4B57F614D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773D6-D17E-3144-9192-5C7C7F013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C2011-C0AE-AE40-82F8-8EAF9E03B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59" y="0"/>
            <a:ext cx="11825282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456285B-E948-F445-BE35-3FE973045115}"/>
              </a:ext>
            </a:extLst>
          </p:cNvPr>
          <p:cNvGrpSpPr/>
          <p:nvPr/>
        </p:nvGrpSpPr>
        <p:grpSpPr>
          <a:xfrm>
            <a:off x="109663" y="63501"/>
            <a:ext cx="12020792" cy="990601"/>
            <a:chOff x="109663" y="63501"/>
            <a:chExt cx="12020792" cy="9906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96F92D-595B-E14A-BAB0-5D183CAC8836}"/>
                </a:ext>
              </a:extLst>
            </p:cNvPr>
            <p:cNvPicPr/>
            <p:nvPr/>
          </p:nvPicPr>
          <p:blipFill>
            <a:blip r:embed="rId3">
              <a:alphaModFix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875" b="100000" l="2006" r="100000">
                          <a14:foregroundMark x1="71322" y1="78645" x2="71322" y2="78645"/>
                          <a14:foregroundMark x1="81204" y1="57906" x2="81204" y2="57906"/>
                          <a14:foregroundMark x1="31724" y1="62834" x2="31724" y2="62834"/>
                          <a14:foregroundMark x1="16048" y1="95072" x2="16048" y2="95072"/>
                          <a14:foregroundMark x1="56686" y1="2875" x2="56686" y2="2875"/>
                          <a14:foregroundMark x1="18128" y1="29979" x2="18128" y2="29979"/>
                          <a14:foregroundMark x1="10327" y1="16427" x2="10327" y2="16427"/>
                        </a14:backgroundRemoval>
                      </a14:imgEffect>
                      <a14:imgEffect>
                        <a14:saturation sat="24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9663" y="63501"/>
              <a:ext cx="1272117" cy="990601"/>
            </a:xfrm>
            <a:prstGeom prst="rect">
              <a:avLst/>
            </a:prstGeom>
            <a:ln>
              <a:noFill/>
            </a:ln>
            <a:effectLst>
              <a:outerShdw blurRad="19050" dist="25400" dir="1740000" algn="tl" rotWithShape="0">
                <a:schemeClr val="tx1">
                  <a:lumMod val="85000"/>
                </a:scheme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729C341-1EAD-A446-9E0E-58B323364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C3C1C1"/>
                </a:clrFrom>
                <a:clrTo>
                  <a:srgbClr val="C3C1C1">
                    <a:alpha val="0"/>
                  </a:srgbClr>
                </a:clrTo>
              </a:clrChange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9" b="100000" l="0" r="100000">
                          <a14:foregroundMark x1="27711" y1="45509" x2="27711" y2="45509"/>
                          <a14:foregroundMark x1="33434" y1="50299" x2="33434" y2="50299"/>
                          <a14:foregroundMark x1="37952" y1="39222" x2="37952" y2="39222"/>
                          <a14:foregroundMark x1="22289" y1="60479" x2="22289" y2="60479"/>
                          <a14:foregroundMark x1="51506" y1="48503" x2="51506" y2="48503"/>
                          <a14:foregroundMark x1="55422" y1="52395" x2="55422" y2="52395"/>
                          <a14:foregroundMark x1="57831" y1="41317" x2="57831" y2="41317"/>
                          <a14:foregroundMark x1="44578" y1="58383" x2="44578" y2="58383"/>
                          <a14:foregroundMark x1="68675" y1="41916" x2="68675" y2="41916"/>
                          <a14:foregroundMark x1="68675" y1="46108" x2="68675" y2="46108"/>
                          <a14:foregroundMark x1="67470" y1="53892" x2="67470" y2="53892"/>
                          <a14:foregroundMark x1="75602" y1="50299" x2="75602" y2="50299"/>
                          <a14:foregroundMark x1="80120" y1="39820" x2="80120" y2="398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8429" y="63501"/>
              <a:ext cx="922026" cy="92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4D19796-5721-F347-B39B-95247EDE9441}"/>
              </a:ext>
            </a:extLst>
          </p:cNvPr>
          <p:cNvSpPr txBox="1"/>
          <p:nvPr/>
        </p:nvSpPr>
        <p:spPr>
          <a:xfrm>
            <a:off x="6439989" y="5486400"/>
            <a:ext cx="2476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 Sanchez at CIT</a:t>
            </a:r>
          </a:p>
          <a:p>
            <a:r>
              <a:rPr lang="en-US" dirty="0"/>
              <a:t>More at LIGO-G1900621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622693-8597-4E4F-89D9-868177028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EA97-1E62-9D41-BEE2-828B51EB2AB8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219046-980B-3F4C-83DE-2AB4D62BD547}"/>
              </a:ext>
            </a:extLst>
          </p:cNvPr>
          <p:cNvGrpSpPr/>
          <p:nvPr/>
        </p:nvGrpSpPr>
        <p:grpSpPr>
          <a:xfrm rot="4094159">
            <a:off x="8004111" y="195970"/>
            <a:ext cx="1108473" cy="1115368"/>
            <a:chOff x="1563217" y="2502689"/>
            <a:chExt cx="1376815" cy="1316690"/>
          </a:xfrm>
        </p:grpSpPr>
        <p:sp>
          <p:nvSpPr>
            <p:cNvPr id="12" name="Quad Arrow 11">
              <a:extLst>
                <a:ext uri="{FF2B5EF4-FFF2-40B4-BE49-F238E27FC236}">
                  <a16:creationId xmlns:a16="http://schemas.microsoft.com/office/drawing/2014/main" id="{24E29EE6-BFEA-DD4A-91D4-639024D7A4A9}"/>
                </a:ext>
              </a:extLst>
            </p:cNvPr>
            <p:cNvSpPr/>
            <p:nvPr/>
          </p:nvSpPr>
          <p:spPr>
            <a:xfrm>
              <a:off x="1563217" y="3164793"/>
              <a:ext cx="652744" cy="605439"/>
            </a:xfrm>
            <a:prstGeom prst="quad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FCE1B2D-FF60-1141-A3DD-4D423F1942A7}"/>
                </a:ext>
              </a:extLst>
            </p:cNvPr>
            <p:cNvSpPr txBox="1"/>
            <p:nvPr/>
          </p:nvSpPr>
          <p:spPr>
            <a:xfrm>
              <a:off x="1563217" y="2502689"/>
              <a:ext cx="6383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+Y</a:t>
              </a:r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9C41849-0A5E-6F4E-AFF2-DC67935F4996}"/>
                </a:ext>
              </a:extLst>
            </p:cNvPr>
            <p:cNvSpPr txBox="1"/>
            <p:nvPr/>
          </p:nvSpPr>
          <p:spPr>
            <a:xfrm>
              <a:off x="2287289" y="3173048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+X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86539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2684</TotalTime>
  <Words>685</Words>
  <Application>Microsoft Macintosh PowerPoint</Application>
  <PresentationFormat>Widescreen</PresentationFormat>
  <Paragraphs>218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MS Mincho</vt:lpstr>
      <vt:lpstr>Arial</vt:lpstr>
      <vt:lpstr>Calibri</vt:lpstr>
      <vt:lpstr>Calibri Light</vt:lpstr>
      <vt:lpstr>Cambria</vt:lpstr>
      <vt:lpstr>Times New Roman</vt:lpstr>
      <vt:lpstr>Office Theme</vt:lpstr>
      <vt:lpstr> A+ FOR LIGO</vt:lpstr>
      <vt:lpstr>Performance goals</vt:lpstr>
      <vt:lpstr>Sketch S. Hild</vt:lpstr>
      <vt:lpstr>A+ Cartoon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A+ Team</vt:lpstr>
      <vt:lpstr>Project Summary</vt:lpstr>
      <vt:lpstr>Extra Slides</vt:lpstr>
      <vt:lpstr>LLO February 27, 2019</vt:lpstr>
      <vt:lpstr>UK Work Package Overview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38</cp:revision>
  <cp:lastPrinted>2019-03-20T22:02:18Z</cp:lastPrinted>
  <dcterms:created xsi:type="dcterms:W3CDTF">2019-03-19T16:19:43Z</dcterms:created>
  <dcterms:modified xsi:type="dcterms:W3CDTF">2019-03-21T14:24:04Z</dcterms:modified>
</cp:coreProperties>
</file>