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472" r:id="rId3"/>
    <p:sldId id="473" r:id="rId4"/>
    <p:sldId id="4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6"/>
  </p:normalViewPr>
  <p:slideViewPr>
    <p:cSldViewPr snapToGrid="0" snapToObjects="1">
      <p:cViewPr varScale="1">
        <p:scale>
          <a:sx n="121" d="100"/>
          <a:sy n="121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3FE67-6EB2-3E48-BD85-E549B81C35EF}" type="datetimeFigureOut">
              <a:rPr lang="en-US" smtClean="0"/>
              <a:t>4/17/19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DE8B-6BC5-2845-BC57-C78371D60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A0D77-39BF-2442-B72E-D064FE021A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57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A0D77-39BF-2442-B72E-D064FE021A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B820-5B9B-D142-B064-90BED6D0A15C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04BDD7-179C-CD4C-9A06-415BEF3F8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68" y="13024"/>
            <a:ext cx="1693427" cy="915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A2F772-523B-AD4D-9501-55470A725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803900"/>
            <a:ext cx="1562100" cy="850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5D954-0696-0345-B3E4-961917228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08406" y="50671"/>
            <a:ext cx="1152059" cy="1157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156A17-1D82-8041-8F3C-B1B11493AD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705476"/>
            <a:ext cx="1714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A7B9-F194-D84D-9B57-CDC2CFF73398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C194-5ED6-1044-A158-863BEE98932B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0169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C0E-B028-4C49-A367-73AD084F7E02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FF71-4B3E-D149-94DA-3BCFFEE8DDF0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1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39D1-14E7-8D41-8892-C1DD245F4DB6}" type="datetime1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617-3C4F-EF46-A84A-BCB8ADCB5E92}" type="datetime1">
              <a:rPr lang="en-US" smtClean="0"/>
              <a:t>4/17/19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C9D8-78E1-BE40-B775-AA5F76F50791}" type="datetime1">
              <a:rPr lang="en-US" smtClean="0"/>
              <a:t>4/17/19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696D-37B0-A34C-868B-105BCBDF4CAD}" type="datetime1">
              <a:rPr lang="en-US" smtClean="0"/>
              <a:t>4/17/19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DB3-29C7-164C-80D8-594DCC7A5AA6}" type="datetime1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6AA7-85EC-2846-9506-9E3433F313DB}" type="datetime1">
              <a:rPr lang="en-US" smtClean="0"/>
              <a:t>4/17/19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17E4C2-49DD-D645-B8C4-B4C4C06DDAC4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/>
              <a:t>Salvatore Vitale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2E04C34-519A-044A-BF78-FC31D52F95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863677-216C-E245-B8D4-84929A466C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368" y="13024"/>
            <a:ext cx="1693427" cy="9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Low/High frequency  - Network size trade off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3176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Salvatore Vitale’s personal view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subject to updates</a:t>
            </a:r>
          </a:p>
          <a:p>
            <a:r>
              <a:rPr lang="en-US" dirty="0">
                <a:solidFill>
                  <a:schemeClr val="bg1"/>
                </a:solidFill>
              </a:rPr>
              <a:t>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4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E096-72AD-F541-9452-1F4FC9A3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C080-9B6F-5A44-BE71-E2BA2152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Blue: concerning black holes</a:t>
            </a:r>
            <a:br>
              <a:rPr lang="en-US" dirty="0"/>
            </a:br>
            <a:r>
              <a:rPr lang="en-US" dirty="0"/>
              <a:t>Magenta: concerning neutron stars</a:t>
            </a:r>
            <a:br>
              <a:rPr lang="en-US" dirty="0"/>
            </a:br>
            <a:r>
              <a:rPr lang="en-US" dirty="0"/>
              <a:t>Green: concerning CWs</a:t>
            </a:r>
            <a:br>
              <a:rPr lang="en-US" dirty="0"/>
            </a:br>
            <a:r>
              <a:rPr lang="en-US" dirty="0"/>
              <a:t>Yellow: concerning stochastic.</a:t>
            </a:r>
            <a:br>
              <a:rPr lang="en-US" dirty="0"/>
            </a:br>
            <a:r>
              <a:rPr lang="en-US" dirty="0"/>
              <a:t>Orange: bursts</a:t>
            </a:r>
            <a:br>
              <a:rPr lang="en-US" dirty="0"/>
            </a:br>
            <a:r>
              <a:rPr lang="en-US" dirty="0"/>
              <a:t>Dashed: the unexpected</a:t>
            </a:r>
          </a:p>
          <a:p>
            <a:r>
              <a:rPr lang="en-US" dirty="0"/>
              <a:t>Some boxes are red and blue meaning that any combination of NS and/or BH is relevant.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C6593-A795-0A48-9CA2-7938FE45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C0E-B028-4C49-A367-73AD084F7E02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C9D5F-AA0C-5041-A536-BF823386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4BD29-E2DC-7D45-A4C9-248AD2DF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9506-F83D-C841-BE88-6E9D4431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19A7-6E59-224A-87BE-A4758BC0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plot should be taken as an indication of what science topics rely on which frequency and the number of detectors</a:t>
            </a:r>
          </a:p>
          <a:p>
            <a:r>
              <a:rPr lang="en-US" dirty="0"/>
              <a:t>It is not meant to be rigorous (at least in this version)</a:t>
            </a:r>
          </a:p>
          <a:p>
            <a:r>
              <a:rPr lang="en-US" dirty="0"/>
              <a:t>It’s something I put together to show clearly how the answer to “what’s the optimal network configuration” strongly depends on the scientific question one is trying  to answer</a:t>
            </a:r>
          </a:p>
          <a:p>
            <a:r>
              <a:rPr lang="en-US" dirty="0"/>
              <a:t>I will try to keep this to date and improve it with suggestions I receive</a:t>
            </a:r>
          </a:p>
          <a:p>
            <a:r>
              <a:rPr lang="en-US" dirty="0"/>
              <a:t>You are welcome to use this diagram, just please kindly credit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BDDB3-4D1E-5A44-9920-4C8744D9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C0E-B028-4C49-A367-73AD084F7E02}" type="datetime1">
              <a:rPr lang="en-US" smtClean="0"/>
              <a:t>4/17/19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BE615-BD7D-424D-B842-D2BEF503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Salvatore Vitale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79506-4259-0B4C-A3D3-54266C4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4C34-519A-044A-BF78-FC31D52F95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A01101-D761-C74D-BE8D-1BED0FDB40D5}"/>
              </a:ext>
            </a:extLst>
          </p:cNvPr>
          <p:cNvSpPr txBox="1"/>
          <p:nvPr/>
        </p:nvSpPr>
        <p:spPr>
          <a:xfrm>
            <a:off x="162338" y="2072819"/>
            <a:ext cx="11864563" cy="3947915"/>
          </a:xfrm>
          <a:prstGeom prst="rect">
            <a:avLst/>
          </a:prstGeom>
          <a:noFill/>
          <a:ln w="44450">
            <a:solidFill>
              <a:srgbClr val="FFFF0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91D5E-E590-DF4D-835B-95DC820D2982}"/>
              </a:ext>
            </a:extLst>
          </p:cNvPr>
          <p:cNvCxnSpPr>
            <a:cxnSpLocks/>
          </p:cNvCxnSpPr>
          <p:nvPr/>
        </p:nvCxnSpPr>
        <p:spPr>
          <a:xfrm flipV="1">
            <a:off x="5539409" y="1393346"/>
            <a:ext cx="0" cy="4733356"/>
          </a:xfrm>
          <a:prstGeom prst="straightConnector1">
            <a:avLst/>
          </a:prstGeom>
          <a:ln w="825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E2ACA92-9776-D54E-935D-3A8FB3A6B7E2}"/>
              </a:ext>
            </a:extLst>
          </p:cNvPr>
          <p:cNvSpPr/>
          <p:nvPr/>
        </p:nvSpPr>
        <p:spPr>
          <a:xfrm>
            <a:off x="545122" y="2394035"/>
            <a:ext cx="9614877" cy="2905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Sky localization BNS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964F1D-E749-654B-92D8-6594DBF7DE2C}"/>
              </a:ext>
            </a:extLst>
          </p:cNvPr>
          <p:cNvCxnSpPr>
            <a:cxnSpLocks/>
          </p:cNvCxnSpPr>
          <p:nvPr/>
        </p:nvCxnSpPr>
        <p:spPr>
          <a:xfrm>
            <a:off x="1265583" y="6126701"/>
            <a:ext cx="8547652" cy="0"/>
          </a:xfrm>
          <a:prstGeom prst="straightConnector1">
            <a:avLst/>
          </a:prstGeom>
          <a:ln w="82550">
            <a:solidFill>
              <a:schemeClr val="bg1"/>
            </a:solidFill>
            <a:headEnd type="triangl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30DC3D-C490-D946-8005-65C1B558B588}"/>
              </a:ext>
            </a:extLst>
          </p:cNvPr>
          <p:cNvSpPr txBox="1"/>
          <p:nvPr/>
        </p:nvSpPr>
        <p:spPr>
          <a:xfrm>
            <a:off x="5774912" y="1329744"/>
            <a:ext cx="300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More detectors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AE7E7-3C5A-0D42-ABE4-9F8C2D24BD3A}"/>
              </a:ext>
            </a:extLst>
          </p:cNvPr>
          <p:cNvSpPr txBox="1"/>
          <p:nvPr/>
        </p:nvSpPr>
        <p:spPr>
          <a:xfrm>
            <a:off x="162338" y="6356351"/>
            <a:ext cx="285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Better low-frequency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5F6A5F-F59E-E74E-855A-9A9FDE4057E1}"/>
              </a:ext>
            </a:extLst>
          </p:cNvPr>
          <p:cNvSpPr txBox="1"/>
          <p:nvPr/>
        </p:nvSpPr>
        <p:spPr>
          <a:xfrm>
            <a:off x="4640469" y="6337511"/>
            <a:ext cx="247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Better bucket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64951-A746-8C45-AB09-362248DD7910}"/>
              </a:ext>
            </a:extLst>
          </p:cNvPr>
          <p:cNvSpPr txBox="1"/>
          <p:nvPr/>
        </p:nvSpPr>
        <p:spPr>
          <a:xfrm>
            <a:off x="9009821" y="6295117"/>
            <a:ext cx="308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Better high-frequency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E0EA89-BBDE-FF45-BDCF-A4F44FAB41A7}"/>
              </a:ext>
            </a:extLst>
          </p:cNvPr>
          <p:cNvSpPr/>
          <p:nvPr/>
        </p:nvSpPr>
        <p:spPr>
          <a:xfrm>
            <a:off x="309770" y="4518096"/>
            <a:ext cx="1331843" cy="845459"/>
          </a:xfrm>
          <a:prstGeom prst="roundRect">
            <a:avLst/>
          </a:prstGeom>
          <a:gradFill flip="none" rotWithShape="1">
            <a:gsLst>
              <a:gs pos="29000">
                <a:schemeClr val="accent1"/>
              </a:gs>
              <a:gs pos="53000">
                <a:schemeClr val="accent2">
                  <a:lumMod val="97000"/>
                  <a:lumOff val="3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BCBBF6-F23B-E143-A952-9B1D76D94CD1}"/>
              </a:ext>
            </a:extLst>
          </p:cNvPr>
          <p:cNvSpPr/>
          <p:nvPr/>
        </p:nvSpPr>
        <p:spPr>
          <a:xfrm>
            <a:off x="4818765" y="5525501"/>
            <a:ext cx="2491409" cy="456734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Ringdown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3A76AA6-F845-D44D-9407-563E8DB3D9B9}"/>
              </a:ext>
            </a:extLst>
          </p:cNvPr>
          <p:cNvSpPr/>
          <p:nvPr/>
        </p:nvSpPr>
        <p:spPr>
          <a:xfrm>
            <a:off x="7370839" y="5525501"/>
            <a:ext cx="3130824" cy="447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NS Equation of state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9501AA3-6BB4-EE49-BA03-59FC9E6063B4}"/>
              </a:ext>
            </a:extLst>
          </p:cNvPr>
          <p:cNvSpPr/>
          <p:nvPr/>
        </p:nvSpPr>
        <p:spPr>
          <a:xfrm>
            <a:off x="1709531" y="4987966"/>
            <a:ext cx="3028120" cy="44266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Precessing</a:t>
            </a:r>
            <a:r>
              <a:rPr lang="en-US" dirty="0"/>
              <a:t> BH spins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9880FF6-927B-0448-9908-FBECD55626F9}"/>
              </a:ext>
            </a:extLst>
          </p:cNvPr>
          <p:cNvSpPr/>
          <p:nvPr/>
        </p:nvSpPr>
        <p:spPr>
          <a:xfrm>
            <a:off x="1719470" y="5517817"/>
            <a:ext cx="3028120" cy="442669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23000">
                <a:schemeClr val="accent1"/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mass ratio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38E712A-D07B-5E47-BA0C-C0174E8D5B4F}"/>
              </a:ext>
            </a:extLst>
          </p:cNvPr>
          <p:cNvSpPr/>
          <p:nvPr/>
        </p:nvSpPr>
        <p:spPr>
          <a:xfrm>
            <a:off x="4217219" y="3048580"/>
            <a:ext cx="1332407" cy="876085"/>
          </a:xfrm>
          <a:prstGeom prst="roundRect">
            <a:avLst/>
          </a:prstGeom>
          <a:gradFill flip="none" rotWithShape="1">
            <a:gsLst>
              <a:gs pos="32000">
                <a:schemeClr val="accent1"/>
              </a:gs>
              <a:gs pos="55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Distance/</a:t>
            </a:r>
            <a:br>
              <a:rPr lang="en-US" dirty="0"/>
            </a:br>
            <a:r>
              <a:rPr lang="en-US" dirty="0"/>
              <a:t>Cosmology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3506A77-4A3C-DA4C-AC36-074D042D8A2B}"/>
              </a:ext>
            </a:extLst>
          </p:cNvPr>
          <p:cNvSpPr/>
          <p:nvPr/>
        </p:nvSpPr>
        <p:spPr>
          <a:xfrm>
            <a:off x="4830416" y="4985581"/>
            <a:ext cx="3028120" cy="44266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Aligned BH spins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820F995-DE5A-EA41-8FD9-7F188C3A9B34}"/>
              </a:ext>
            </a:extLst>
          </p:cNvPr>
          <p:cNvSpPr/>
          <p:nvPr/>
        </p:nvSpPr>
        <p:spPr>
          <a:xfrm>
            <a:off x="2279374" y="3975391"/>
            <a:ext cx="7805529" cy="4473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Supernovae and other unmodeled transients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2A5C68A-FFFE-6B4F-956E-049869FCDC73}"/>
              </a:ext>
            </a:extLst>
          </p:cNvPr>
          <p:cNvSpPr/>
          <p:nvPr/>
        </p:nvSpPr>
        <p:spPr>
          <a:xfrm>
            <a:off x="1539462" y="4480667"/>
            <a:ext cx="5124228" cy="44266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Continuous waves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BABAC2D-9C91-AA49-92B4-9FFCD5558435}"/>
              </a:ext>
            </a:extLst>
          </p:cNvPr>
          <p:cNvSpPr/>
          <p:nvPr/>
        </p:nvSpPr>
        <p:spPr>
          <a:xfrm>
            <a:off x="5539409" y="3048581"/>
            <a:ext cx="1592472" cy="8760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Inclination/</a:t>
            </a:r>
            <a:br>
              <a:rPr lang="en-US" dirty="0"/>
            </a:br>
            <a:r>
              <a:rPr lang="en-US" dirty="0"/>
              <a:t>EM modeling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7264A34-4AC2-CC4E-BE55-C621BCE78522}"/>
              </a:ext>
            </a:extLst>
          </p:cNvPr>
          <p:cNvSpPr/>
          <p:nvPr/>
        </p:nvSpPr>
        <p:spPr>
          <a:xfrm>
            <a:off x="545123" y="2771872"/>
            <a:ext cx="9614877" cy="274127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37000">
                <a:schemeClr val="accent1"/>
              </a:gs>
              <a:gs pos="40000">
                <a:schemeClr val="accent1"/>
              </a:gs>
              <a:gs pos="79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Tests of General relativity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0A43D33-BAAB-F649-A1CB-C8668A004FE9}"/>
              </a:ext>
            </a:extLst>
          </p:cNvPr>
          <p:cNvSpPr/>
          <p:nvPr/>
        </p:nvSpPr>
        <p:spPr>
          <a:xfrm>
            <a:off x="2236291" y="2546214"/>
            <a:ext cx="1993916" cy="1356944"/>
          </a:xfrm>
          <a:prstGeom prst="roundRect">
            <a:avLst/>
          </a:prstGeom>
          <a:gradFill flip="none" rotWithShape="1">
            <a:gsLst>
              <a:gs pos="12000">
                <a:schemeClr val="accent1"/>
              </a:gs>
              <a:gs pos="49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Source-frame masses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56DFEE5-0D2E-244D-871C-5128C4B6DC97}"/>
              </a:ext>
            </a:extLst>
          </p:cNvPr>
          <p:cNvSpPr/>
          <p:nvPr/>
        </p:nvSpPr>
        <p:spPr>
          <a:xfrm>
            <a:off x="10084903" y="3110365"/>
            <a:ext cx="1759227" cy="8571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NS post-merger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1965FC7-D6B6-374D-B0EB-EA17F1A84F5E}"/>
              </a:ext>
            </a:extLst>
          </p:cNvPr>
          <p:cNvSpPr/>
          <p:nvPr/>
        </p:nvSpPr>
        <p:spPr>
          <a:xfrm>
            <a:off x="1261721" y="2622410"/>
            <a:ext cx="831574" cy="193252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IMBH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or high-z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BBH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6699403-6F13-914A-B02B-F9EDAA688317}"/>
              </a:ext>
            </a:extLst>
          </p:cNvPr>
          <p:cNvSpPr/>
          <p:nvPr/>
        </p:nvSpPr>
        <p:spPr>
          <a:xfrm>
            <a:off x="1677508" y="2244746"/>
            <a:ext cx="1978173" cy="62790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Stochastic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FD9197C-5A7A-7742-ACA7-613AFCB75E6C}"/>
              </a:ext>
            </a:extLst>
          </p:cNvPr>
          <p:cNvSpPr/>
          <p:nvPr/>
        </p:nvSpPr>
        <p:spPr>
          <a:xfrm>
            <a:off x="7131881" y="2151139"/>
            <a:ext cx="1592472" cy="87608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CW Axions from 30M BH remnant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957A36A-903A-434C-A08D-102FC38B43B9}"/>
              </a:ext>
            </a:extLst>
          </p:cNvPr>
          <p:cNvSpPr/>
          <p:nvPr/>
        </p:nvSpPr>
        <p:spPr>
          <a:xfrm>
            <a:off x="642001" y="2099563"/>
            <a:ext cx="1417590" cy="8853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Early-warning localization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F45DE9F-F24A-DF4C-BB79-FA600C7A686F}"/>
              </a:ext>
            </a:extLst>
          </p:cNvPr>
          <p:cNvSpPr/>
          <p:nvPr/>
        </p:nvSpPr>
        <p:spPr>
          <a:xfrm>
            <a:off x="289066" y="5383760"/>
            <a:ext cx="1409700" cy="659834"/>
          </a:xfrm>
          <a:prstGeom prst="roundRect">
            <a:avLst/>
          </a:prstGeom>
          <a:gradFill flip="none" rotWithShape="1">
            <a:gsLst>
              <a:gs pos="45000">
                <a:schemeClr val="accent1"/>
              </a:gs>
              <a:gs pos="79000">
                <a:schemeClr val="accent2">
                  <a:lumMod val="97000"/>
                  <a:lumOff val="3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Eccentricity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E30CB-714D-254B-89DE-B38B6B39D128}"/>
              </a:ext>
            </a:extLst>
          </p:cNvPr>
          <p:cNvSpPr txBox="1"/>
          <p:nvPr/>
        </p:nvSpPr>
        <p:spPr>
          <a:xfrm>
            <a:off x="10223500" y="1721344"/>
            <a:ext cx="196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The unexpected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EA47B-CEE4-534E-A6E7-577952B92338}"/>
              </a:ext>
            </a:extLst>
          </p:cNvPr>
          <p:cNvSpPr txBox="1"/>
          <p:nvPr/>
        </p:nvSpPr>
        <p:spPr>
          <a:xfrm>
            <a:off x="11049886" y="5770554"/>
            <a:ext cx="1947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S. Vitale, 2019</a:t>
            </a:r>
          </a:p>
        </p:txBody>
      </p:sp>
    </p:spTree>
    <p:extLst>
      <p:ext uri="{BB962C8B-B14F-4D97-AF65-F5344CB8AC3E}">
        <p14:creationId xmlns:p14="http://schemas.microsoft.com/office/powerpoint/2010/main" val="25840624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DarkTemplate" id="{E4FC66A1-F2E7-0144-AEC7-327282CD7290}" vid="{4B2CD83F-A968-874B-9997-D9D98AF5A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9</TotalTime>
  <Words>188</Words>
  <Application>Microsoft Macintosh PowerPoint</Application>
  <PresentationFormat>Widescreen</PresentationFormat>
  <Paragraphs>45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Low/High frequency  - Network size trade off</vt:lpstr>
      <vt:lpstr>Color code</vt:lpstr>
      <vt:lpstr>Caveats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Low/High frequency  - Network size trade off</dc:title>
  <dc:creator>Admin admin</dc:creator>
  <cp:lastModifiedBy>Admin admin</cp:lastModifiedBy>
  <cp:revision>2</cp:revision>
  <dcterms:created xsi:type="dcterms:W3CDTF">2019-03-20T15:57:32Z</dcterms:created>
  <dcterms:modified xsi:type="dcterms:W3CDTF">2019-04-18T00:55:47Z</dcterms:modified>
</cp:coreProperties>
</file>