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349" r:id="rId3"/>
    <p:sldId id="351" r:id="rId4"/>
    <p:sldId id="260" r:id="rId5"/>
    <p:sldId id="363" r:id="rId6"/>
    <p:sldId id="264" r:id="rId7"/>
    <p:sldId id="265" r:id="rId8"/>
    <p:sldId id="365" r:id="rId9"/>
    <p:sldId id="352" r:id="rId10"/>
    <p:sldId id="261" r:id="rId11"/>
    <p:sldId id="366" r:id="rId12"/>
    <p:sldId id="367" r:id="rId13"/>
    <p:sldId id="262" r:id="rId14"/>
    <p:sldId id="357" r:id="rId15"/>
    <p:sldId id="259" r:id="rId16"/>
    <p:sldId id="263" r:id="rId17"/>
    <p:sldId id="361" r:id="rId18"/>
    <p:sldId id="358" r:id="rId19"/>
    <p:sldId id="360" r:id="rId20"/>
    <p:sldId id="364" r:id="rId21"/>
    <p:sldId id="362" r:id="rId22"/>
    <p:sldId id="298" r:id="rId23"/>
    <p:sldId id="355" r:id="rId24"/>
    <p:sldId id="356" r:id="rId25"/>
    <p:sldId id="354" r:id="rId26"/>
    <p:sldId id="350" r:id="rId27"/>
    <p:sldId id="346" r:id="rId28"/>
    <p:sldId id="336" r:id="rId29"/>
    <p:sldId id="348" r:id="rId30"/>
    <p:sldId id="347" r:id="rId31"/>
    <p:sldId id="35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Jake.nist.gov\686\users\mts3\LIGO%20Presentation\C4-1%20vs%20Transfer%20st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</a:t>
            </a:r>
            <a:r>
              <a:rPr lang="en-US" sz="2400" b="1" baseline="0" dirty="0"/>
              <a:t> vs LOCR Transfer Standard Calibration Ratio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FF00"/>
              </a:solidFill>
              <a:ln w="9525">
                <a:noFill/>
              </a:ln>
              <a:effectLst/>
            </c:spPr>
          </c:marker>
          <c:cat>
            <c:numRef>
              <c:f>Sheet1!$G$2:$G$10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Sheet1!$H$2:$H$10</c:f>
              <c:numCache>
                <c:formatCode>General</c:formatCode>
                <c:ptCount val="9"/>
                <c:pt idx="0">
                  <c:v>1.0026275101258739</c:v>
                </c:pt>
                <c:pt idx="1">
                  <c:v>0.99432500484214603</c:v>
                </c:pt>
                <c:pt idx="2">
                  <c:v>0.9998574347764102</c:v>
                </c:pt>
                <c:pt idx="3">
                  <c:v>1.0069309243828362</c:v>
                </c:pt>
                <c:pt idx="4">
                  <c:v>0.99690782992089111</c:v>
                </c:pt>
                <c:pt idx="5">
                  <c:v>0.99700897308075764</c:v>
                </c:pt>
                <c:pt idx="6">
                  <c:v>1.0039064539555813</c:v>
                </c:pt>
                <c:pt idx="7">
                  <c:v>1.0005278282798662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FE-4C28-9B6F-19753884E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093032"/>
        <c:axId val="691094016"/>
      </c:lineChart>
      <c:catAx>
        <c:axId val="69109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094016"/>
        <c:crossesAt val="-8.0000000000000019E-3"/>
        <c:auto val="1"/>
        <c:lblAlgn val="ctr"/>
        <c:lblOffset val="100"/>
        <c:noMultiLvlLbl val="0"/>
      </c:catAx>
      <c:valAx>
        <c:axId val="691094016"/>
        <c:scaling>
          <c:orientation val="minMax"/>
          <c:min val="0.99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093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Relative transmittance of an</a:t>
            </a:r>
            <a:r>
              <a:rPr lang="en-US" baseline="0" dirty="0"/>
              <a:t> Anti-Reflection coated </a:t>
            </a:r>
            <a:r>
              <a:rPr lang="en-US" dirty="0"/>
              <a:t>3mm thick glass filter element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508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'Sheet2 (2)'!$A$4:$A$37</c:f>
              <c:numCache>
                <c:formatCode>General</c:formatCode>
                <c:ptCount val="3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</c:v>
                </c:pt>
                <c:pt idx="31">
                  <c:v>51</c:v>
                </c:pt>
                <c:pt idx="32">
                  <c:v>52</c:v>
                </c:pt>
                <c:pt idx="33">
                  <c:v>53</c:v>
                </c:pt>
              </c:numCache>
            </c:numRef>
          </c:xVal>
          <c:yVal>
            <c:numRef>
              <c:f>'Sheet2 (2)'!$D$4:$D$37</c:f>
              <c:numCache>
                <c:formatCode>0%</c:formatCode>
                <c:ptCount val="34"/>
                <c:pt idx="0">
                  <c:v>0.98543361698603171</c:v>
                </c:pt>
                <c:pt idx="1">
                  <c:v>0.98790403190317944</c:v>
                </c:pt>
                <c:pt idx="2">
                  <c:v>0.99053702306348712</c:v>
                </c:pt>
                <c:pt idx="3">
                  <c:v>0.99314552863893768</c:v>
                </c:pt>
                <c:pt idx="4">
                  <c:v>0.99554133576190629</c:v>
                </c:pt>
                <c:pt idx="5">
                  <c:v>0.99754903226554392</c:v>
                </c:pt>
                <c:pt idx="6">
                  <c:v>0.99901973668518984</c:v>
                </c:pt>
                <c:pt idx="7">
                  <c:v>0.99984329372744651</c:v>
                </c:pt>
                <c:pt idx="8">
                  <c:v>0.99995761390859583</c:v>
                </c:pt>
                <c:pt idx="9">
                  <c:v>0.99935405538707123</c:v>
                </c:pt>
                <c:pt idx="10">
                  <c:v>0.99807817970858037</c:v>
                </c:pt>
                <c:pt idx="11">
                  <c:v>0.99622578573922727</c:v>
                </c:pt>
                <c:pt idx="12">
                  <c:v>0.99393471900173069</c:v>
                </c:pt>
                <c:pt idx="13">
                  <c:v>0.99137344201659816</c:v>
                </c:pt>
                <c:pt idx="14">
                  <c:v>0.98872764288350923</c:v>
                </c:pt>
                <c:pt idx="15">
                  <c:v>0.98618622048548665</c:v>
                </c:pt>
                <c:pt idx="16">
                  <c:v>0.98392784327589289</c:v>
                </c:pt>
                <c:pt idx="17">
                  <c:v>0.98210900650458677</c:v>
                </c:pt>
                <c:pt idx="18">
                  <c:v>0.98085419745740865</c:v>
                </c:pt>
                <c:pt idx="19">
                  <c:v>0.98024849602667696</c:v>
                </c:pt>
                <c:pt idx="20">
                  <c:v>0.9803327363899067</c:v>
                </c:pt>
                <c:pt idx="21">
                  <c:v>0.98110124849028524</c:v>
                </c:pt>
                <c:pt idx="22">
                  <c:v>0.98250216916677358</c:v>
                </c:pt>
                <c:pt idx="23">
                  <c:v>0.98444032507948298</c:v>
                </c:pt>
                <c:pt idx="24">
                  <c:v>0.98678269602968738</c:v>
                </c:pt>
                <c:pt idx="25">
                  <c:v>0.98936642225349392</c:v>
                </c:pt>
                <c:pt idx="26">
                  <c:v>0.99200918977204422</c:v>
                </c:pt>
                <c:pt idx="27">
                  <c:v>0.99452160423040614</c:v>
                </c:pt>
                <c:pt idx="28">
                  <c:v>0.99672086776271629</c:v>
                </c:pt>
                <c:pt idx="29">
                  <c:v>0.99844476079959377</c:v>
                </c:pt>
                <c:pt idx="30">
                  <c:v>0.99956468236224538</c:v>
                </c:pt>
                <c:pt idx="31">
                  <c:v>0.99999640469628159</c:v>
                </c:pt>
                <c:pt idx="32">
                  <c:v>0.9997073147267308</c:v>
                </c:pt>
                <c:pt idx="33">
                  <c:v>0.99871925968542785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523-4F0F-8209-330E2E92D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161392"/>
        <c:axId val="475887728"/>
      </c:scatterChart>
      <c:valAx>
        <c:axId val="309161392"/>
        <c:scaling>
          <c:orientation val="minMax"/>
          <c:min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5887728"/>
        <c:crosses val="autoZero"/>
        <c:crossBetween val="midCat"/>
      </c:valAx>
      <c:valAx>
        <c:axId val="475887728"/>
        <c:scaling>
          <c:orientation val="minMax"/>
          <c:max val="1"/>
          <c:min val="0.9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Transmittance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161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54AE5-FBCA-4BBA-90BB-B752C67949CD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BE9F3-0A4E-4BC2-82AB-CB55F6420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1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A2730DC-464E-4FB8-BD96-5BCCCB4FD9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0D3F2266-2EFC-4A48-AEFD-6A13A3686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emergence of more globalized economy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1999: The directors of the national metrology institutes (NMIs) of 38 Member States of the Metre Convention signed a Mutual Recognition Arrangement (MRA) for national measurement standards and for calibration and measurement certificates issued by national metrology institutes. 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Today, 101 institutes have signed, covering 101 institutes plus 153 designated institutes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 drawn up by International Committee of Weights and Measures (CIPM) under authority of Metre Convention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signing, accept the scheme for assessing comparability and recognize results/outcomes of the scheme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DF6A1DB-E7BC-4D6E-A45C-4473E5D2D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4D1590-0448-483B-9634-E978D918E93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1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5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0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5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3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4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0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3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5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5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03BE-D46C-432C-8779-C0B14CC36273}" type="datetimeFigureOut">
              <a:rPr lang="en-US" smtClean="0"/>
              <a:t>3/16/2019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62603-66F5-40B1-9E63-013632542A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2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3C17-6BA0-4A34-A096-F89262C81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Laser Power Meter Calibrations at NIST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E4144-4C90-4B38-AD99-3A7DB1F801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Matthew.Spidell@</a:t>
            </a:r>
            <a:r>
              <a:rPr lang="en-US" err="1"/>
              <a:t>NIST</a:t>
            </a:r>
            <a:r>
              <a:rPr lang="en-US"/>
              <a:t>.GOV</a:t>
            </a:r>
          </a:p>
        </p:txBody>
      </p:sp>
    </p:spTree>
    <p:extLst>
      <p:ext uri="{BB962C8B-B14F-4D97-AF65-F5344CB8AC3E}">
        <p14:creationId xmlns:p14="http://schemas.microsoft.com/office/powerpoint/2010/main" val="34436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D8E7-09DD-4CD9-BA58-6B0D6B22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Optical inter-comparisons</a:t>
            </a:r>
            <a:br>
              <a:rPr lang="en-US" b="1" dirty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17A50D-58C4-40BC-A581-F7B9B7958C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0782" y="1825624"/>
                <a:ext cx="7301218" cy="5021811"/>
              </a:xfrm>
            </p:spPr>
            <p:txBody>
              <a:bodyPr/>
              <a:lstStyle/>
              <a:p>
                <a:r>
                  <a:rPr lang="en-US" b="1" dirty="0"/>
                  <a:t>Laser Optimized Cryogenic Radiometer</a:t>
                </a:r>
              </a:p>
              <a:p>
                <a:pPr lvl="1"/>
                <a:r>
                  <a:rPr lang="en-US" b="1" dirty="0"/>
                  <a:t>1 mW</a:t>
                </a:r>
              </a:p>
              <a:p>
                <a:pPr lvl="1"/>
                <a:r>
                  <a:rPr lang="en-US" b="1" dirty="0"/>
                  <a:t>1 </a:t>
                </a:r>
                <a:r>
                  <a:rPr lang="el-GR" b="1" dirty="0"/>
                  <a:t>μ</a:t>
                </a:r>
                <a:r>
                  <a:rPr lang="en-US" b="1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𝑳𝑶𝑪𝑹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m:rPr>
                        <m:nor/>
                      </m:rPr>
                      <a:rPr lang="en-US" b="1" dirty="0"/>
                      <m:t>     (</m:t>
                    </m:r>
                    <m:r>
                      <m:rPr>
                        <m:nor/>
                      </m:rPr>
                      <a:rPr lang="en-US" b="1" dirty="0"/>
                      <m:t>C</m:t>
                    </m:r>
                    <m:r>
                      <m:rPr>
                        <m:nor/>
                      </m:rPr>
                      <a:rPr lang="en-US" b="1" dirty="0"/>
                      <m:t>.</m:t>
                    </m:r>
                    <m:r>
                      <m:rPr>
                        <m:nor/>
                      </m:rPr>
                      <a:rPr lang="en-US" b="1" dirty="0"/>
                      <m:t>F</m:t>
                    </m:r>
                    <m:r>
                      <m:rPr>
                        <m:nor/>
                      </m:rPr>
                      <a:rPr lang="en-US" b="1" dirty="0"/>
                      <m:t>.= 1.0005)</m:t>
                    </m:r>
                  </m:oMath>
                </a14:m>
                <a:r>
                  <a:rPr lang="en-US" b="1" dirty="0"/>
                  <a:t>  </a:t>
                </a:r>
              </a:p>
              <a:p>
                <a:pPr lvl="1"/>
                <a:r>
                  <a:rPr lang="en-US" b="1" dirty="0"/>
                  <a:t>U </a:t>
                </a:r>
                <a:r>
                  <a:rPr lang="en-US" b="1" i="1" dirty="0"/>
                  <a:t>(k=</a:t>
                </a:r>
                <a:r>
                  <a:rPr lang="en-US" b="1" dirty="0"/>
                  <a:t>2) 0.86%</a:t>
                </a:r>
              </a:p>
              <a:p>
                <a:pPr lvl="1"/>
                <a:endParaRPr lang="en-US" b="1" dirty="0"/>
              </a:p>
              <a:p>
                <a:pPr lvl="1"/>
                <a:endParaRPr lang="en-US" b="1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17A50D-58C4-40BC-A581-F7B9B7958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0782" y="1825624"/>
                <a:ext cx="7301218" cy="5021811"/>
              </a:xfrm>
              <a:blipFill>
                <a:blip r:embed="rId2"/>
                <a:stretch>
                  <a:fillRect l="-1503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B0B9BF-D22F-4B92-8F9C-5C17C4EF4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90688"/>
            <a:ext cx="4765646" cy="51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2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5E00285-1801-46C9-B997-79C839B32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520476"/>
              </p:ext>
            </p:extLst>
          </p:nvPr>
        </p:nvGraphicFramePr>
        <p:xfrm>
          <a:off x="436228" y="402672"/>
          <a:ext cx="11224469" cy="611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82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D8E7-09DD-4CD9-BA58-6B0D6B22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Optical inter-comparisons</a:t>
            </a:r>
            <a:br>
              <a:rPr lang="en-US" b="1" dirty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17A50D-58C4-40BC-A581-F7B9B7958C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0782" y="1825624"/>
                <a:ext cx="7301218" cy="5021811"/>
              </a:xfrm>
            </p:spPr>
            <p:txBody>
              <a:bodyPr/>
              <a:lstStyle/>
              <a:p>
                <a:r>
                  <a:rPr lang="en-US" b="1" dirty="0"/>
                  <a:t>K-Series Calorimeter</a:t>
                </a:r>
              </a:p>
              <a:p>
                <a:pPr lvl="1"/>
                <a:r>
                  <a:rPr lang="en-US" b="1" dirty="0"/>
                  <a:t>2 W</a:t>
                </a:r>
              </a:p>
              <a:p>
                <a:pPr lvl="1"/>
                <a:r>
                  <a:rPr lang="en-US" b="1" dirty="0"/>
                  <a:t>1 </a:t>
                </a:r>
                <a:r>
                  <a:rPr lang="el-GR" b="1" dirty="0"/>
                  <a:t>μ</a:t>
                </a:r>
                <a:r>
                  <a:rPr lang="en-US" b="1" dirty="0"/>
                  <a:t>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𝒔𝒕𝒅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    (C.F.= 0.9981)  </a:t>
                </a:r>
              </a:p>
              <a:p>
                <a:pPr lvl="1"/>
                <a:r>
                  <a:rPr lang="en-US" b="1" dirty="0"/>
                  <a:t>U </a:t>
                </a:r>
                <a:r>
                  <a:rPr lang="en-US" b="1" i="1" dirty="0"/>
                  <a:t>(k=</a:t>
                </a:r>
                <a:r>
                  <a:rPr lang="en-US" b="1" dirty="0"/>
                  <a:t>2) 1.5%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17A50D-58C4-40BC-A581-F7B9B7958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0782" y="1825624"/>
                <a:ext cx="7301218" cy="5021811"/>
              </a:xfrm>
              <a:blipFill>
                <a:blip r:embed="rId2"/>
                <a:stretch>
                  <a:fillRect l="-1503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B0B9BF-D22F-4B92-8F9C-5C17C4EF4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90688"/>
            <a:ext cx="4765646" cy="51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D8E7-09DD-4CD9-BA58-6B0D6B22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Kg inter-comparison (via Radiation Pressure Power Meter &amp; K-series calorimeter)</a:t>
            </a:r>
            <a:br>
              <a:rPr lang="en-US" b="1" dirty="0"/>
            </a:b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17A50D-58C4-40BC-A581-F7B9B7958CE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0782" y="1825625"/>
                <a:ext cx="7301218" cy="4351338"/>
              </a:xfrm>
            </p:spPr>
            <p:txBody>
              <a:bodyPr/>
              <a:lstStyle/>
              <a:p>
                <a:r>
                  <a:rPr lang="en-US" b="1" dirty="0"/>
                  <a:t>Kg via RPPM &amp; K-Series Calorimeter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𝒔𝒕𝒅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𝒗𝒔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_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𝒕𝒓𝒂𝒏𝒔𝒇𝒆𝒓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    (C.F.= 0.9941)</a:t>
                </a:r>
              </a:p>
              <a:p>
                <a:pPr lvl="1"/>
                <a:r>
                  <a:rPr lang="en-US" b="1" dirty="0"/>
                  <a:t>U </a:t>
                </a:r>
                <a:r>
                  <a:rPr lang="en-US" b="1" i="1" dirty="0"/>
                  <a:t>(k=</a:t>
                </a:r>
                <a:r>
                  <a:rPr lang="en-US" b="1" dirty="0"/>
                  <a:t>2) 1.7%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1B17A50D-58C4-40BC-A581-F7B9B7958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0782" y="1825625"/>
                <a:ext cx="7301218" cy="4351338"/>
              </a:xfrm>
              <a:blipFill>
                <a:blip r:embed="rId2"/>
                <a:stretch>
                  <a:fillRect l="-150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B0B9BF-D22F-4B92-8F9C-5C17C4EF48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690688"/>
            <a:ext cx="4765646" cy="51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0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278032-1896-4ED3-91AC-1D3B2660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LIGO Gold Standard test conditions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F7FF6-84CA-4583-868C-CA0EFB4EE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7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FE61-3DA6-401B-9455-E4097BFE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LIGO ‘Gold Standard’ Calibration Conditions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03F9E-2084-4B16-89E7-01C80AC34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43162" cy="5032376"/>
          </a:xfrm>
        </p:spPr>
        <p:txBody>
          <a:bodyPr>
            <a:normAutofit/>
          </a:bodyPr>
          <a:lstStyle/>
          <a:p>
            <a:r>
              <a:rPr lang="en-US" b="1" dirty="0"/>
              <a:t>1047nm Diode Pumped Solid State Source</a:t>
            </a:r>
          </a:p>
          <a:p>
            <a:r>
              <a:rPr lang="en-US" b="1" dirty="0"/>
              <a:t>1/e</a:t>
            </a:r>
            <a:r>
              <a:rPr lang="en-US" b="1" baseline="30000" dirty="0"/>
              <a:t>2</a:t>
            </a:r>
            <a:r>
              <a:rPr lang="en-US" b="1" dirty="0"/>
              <a:t> diameter of approximately 4 mm</a:t>
            </a:r>
          </a:p>
          <a:p>
            <a:r>
              <a:rPr lang="en-US" b="1" dirty="0"/>
              <a:t>24 Hour+ thermal equilibrium</a:t>
            </a:r>
          </a:p>
          <a:p>
            <a:r>
              <a:rPr lang="en-US" b="1" dirty="0"/>
              <a:t>20 ± 1 °C</a:t>
            </a:r>
          </a:p>
          <a:p>
            <a:r>
              <a:rPr lang="en-US" b="1" dirty="0"/>
              <a:t>20 ± 5 % RH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7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6856-E5F0-4687-9E7F-DDC11267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Measurement Procedures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53D5BD-B0D4-4C6C-A74D-E96819654C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Order of Operations:</a:t>
            </a:r>
          </a:p>
          <a:p>
            <a:pPr lvl="1"/>
            <a:r>
              <a:rPr lang="en-US" dirty="0"/>
              <a:t>Calorimeter vs monitor</a:t>
            </a:r>
          </a:p>
          <a:p>
            <a:pPr lvl="1"/>
            <a:r>
              <a:rPr lang="en-US" dirty="0"/>
              <a:t>Gold Standard vs monitor</a:t>
            </a:r>
          </a:p>
          <a:p>
            <a:pPr lvl="1"/>
            <a:r>
              <a:rPr lang="en-US" dirty="0"/>
              <a:t>Calorimeter vs monitor</a:t>
            </a:r>
          </a:p>
          <a:p>
            <a:r>
              <a:rPr lang="en-US" dirty="0"/>
              <a:t>Each step consists of 4+ measurements to meet minimum degrees of freedom for a 96% confidence interval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DDBB8E-3827-49E7-8887-703A9042005B}"/>
              </a:ext>
            </a:extLst>
          </p:cNvPr>
          <p:cNvSpPr/>
          <p:nvPr/>
        </p:nvSpPr>
        <p:spPr>
          <a:xfrm>
            <a:off x="2964657" y="3145631"/>
            <a:ext cx="226218" cy="557213"/>
          </a:xfrm>
          <a:custGeom>
            <a:avLst/>
            <a:gdLst>
              <a:gd name="connsiteX0" fmla="*/ 0 w 223837"/>
              <a:gd name="connsiteY0" fmla="*/ 0 h 564356"/>
              <a:gd name="connsiteX1" fmla="*/ 54768 w 223837"/>
              <a:gd name="connsiteY1" fmla="*/ 564356 h 564356"/>
              <a:gd name="connsiteX2" fmla="*/ 169068 w 223837"/>
              <a:gd name="connsiteY2" fmla="*/ 561975 h 564356"/>
              <a:gd name="connsiteX3" fmla="*/ 223837 w 223837"/>
              <a:gd name="connsiteY3" fmla="*/ 7143 h 564356"/>
              <a:gd name="connsiteX4" fmla="*/ 0 w 223837"/>
              <a:gd name="connsiteY4" fmla="*/ 0 h 564356"/>
              <a:gd name="connsiteX0" fmla="*/ 0 w 223837"/>
              <a:gd name="connsiteY0" fmla="*/ 0 h 564356"/>
              <a:gd name="connsiteX1" fmla="*/ 54768 w 223837"/>
              <a:gd name="connsiteY1" fmla="*/ 564356 h 564356"/>
              <a:gd name="connsiteX2" fmla="*/ 169068 w 223837"/>
              <a:gd name="connsiteY2" fmla="*/ 564356 h 564356"/>
              <a:gd name="connsiteX3" fmla="*/ 223837 w 223837"/>
              <a:gd name="connsiteY3" fmla="*/ 7143 h 564356"/>
              <a:gd name="connsiteX4" fmla="*/ 0 w 223837"/>
              <a:gd name="connsiteY4" fmla="*/ 0 h 564356"/>
              <a:gd name="connsiteX0" fmla="*/ 0 w 223837"/>
              <a:gd name="connsiteY0" fmla="*/ 0 h 559593"/>
              <a:gd name="connsiteX1" fmla="*/ 54768 w 223837"/>
              <a:gd name="connsiteY1" fmla="*/ 559593 h 559593"/>
              <a:gd name="connsiteX2" fmla="*/ 169068 w 223837"/>
              <a:gd name="connsiteY2" fmla="*/ 559593 h 559593"/>
              <a:gd name="connsiteX3" fmla="*/ 223837 w 223837"/>
              <a:gd name="connsiteY3" fmla="*/ 2380 h 559593"/>
              <a:gd name="connsiteX4" fmla="*/ 0 w 223837"/>
              <a:gd name="connsiteY4" fmla="*/ 0 h 559593"/>
              <a:gd name="connsiteX0" fmla="*/ 0 w 226218"/>
              <a:gd name="connsiteY0" fmla="*/ 2383 h 557213"/>
              <a:gd name="connsiteX1" fmla="*/ 57149 w 226218"/>
              <a:gd name="connsiteY1" fmla="*/ 557213 h 557213"/>
              <a:gd name="connsiteX2" fmla="*/ 171449 w 226218"/>
              <a:gd name="connsiteY2" fmla="*/ 557213 h 557213"/>
              <a:gd name="connsiteX3" fmla="*/ 226218 w 226218"/>
              <a:gd name="connsiteY3" fmla="*/ 0 h 557213"/>
              <a:gd name="connsiteX4" fmla="*/ 0 w 226218"/>
              <a:gd name="connsiteY4" fmla="*/ 2383 h 5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18" h="557213">
                <a:moveTo>
                  <a:pt x="0" y="2383"/>
                </a:moveTo>
                <a:lnTo>
                  <a:pt x="57149" y="557213"/>
                </a:lnTo>
                <a:lnTo>
                  <a:pt x="171449" y="557213"/>
                </a:lnTo>
                <a:lnTo>
                  <a:pt x="226218" y="0"/>
                </a:lnTo>
                <a:lnTo>
                  <a:pt x="0" y="238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E71A67-68C2-49DE-A8C0-7BEF0814148D}"/>
              </a:ext>
            </a:extLst>
          </p:cNvPr>
          <p:cNvCxnSpPr>
            <a:cxnSpLocks/>
          </p:cNvCxnSpPr>
          <p:nvPr/>
        </p:nvCxnSpPr>
        <p:spPr>
          <a:xfrm flipV="1">
            <a:off x="4379922" y="2704459"/>
            <a:ext cx="0" cy="51504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253DCD-2F30-4552-8955-4DCAA0431FD3}"/>
              </a:ext>
            </a:extLst>
          </p:cNvPr>
          <p:cNvCxnSpPr/>
          <p:nvPr/>
        </p:nvCxnSpPr>
        <p:spPr>
          <a:xfrm flipH="1">
            <a:off x="1347788" y="3424237"/>
            <a:ext cx="1616869" cy="8858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1B1F3E-BBAC-48D8-9CFF-18629AE84D13}"/>
              </a:ext>
            </a:extLst>
          </p:cNvPr>
          <p:cNvCxnSpPr>
            <a:cxnSpLocks/>
          </p:cNvCxnSpPr>
          <p:nvPr/>
        </p:nvCxnSpPr>
        <p:spPr>
          <a:xfrm>
            <a:off x="1121570" y="3364706"/>
            <a:ext cx="18430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33E934-206F-47FF-8C86-AA12C46B040D}"/>
              </a:ext>
            </a:extLst>
          </p:cNvPr>
          <p:cNvCxnSpPr>
            <a:cxnSpLocks/>
          </p:cNvCxnSpPr>
          <p:nvPr/>
        </p:nvCxnSpPr>
        <p:spPr>
          <a:xfrm>
            <a:off x="3190875" y="3364706"/>
            <a:ext cx="10144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FB019A-1DD8-4EF6-9E8A-04F316C60BEE}"/>
              </a:ext>
            </a:extLst>
          </p:cNvPr>
          <p:cNvCxnSpPr/>
          <p:nvPr/>
        </p:nvCxnSpPr>
        <p:spPr>
          <a:xfrm>
            <a:off x="3750469" y="3364706"/>
            <a:ext cx="907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03366-14B3-4DE8-8A37-659AC549910F}"/>
              </a:ext>
            </a:extLst>
          </p:cNvPr>
          <p:cNvSpPr/>
          <p:nvPr/>
        </p:nvSpPr>
        <p:spPr>
          <a:xfrm>
            <a:off x="4650580" y="3198018"/>
            <a:ext cx="678651" cy="321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26ED69-31AB-4E1B-B06B-5FE9B6EE737C}"/>
              </a:ext>
            </a:extLst>
          </p:cNvPr>
          <p:cNvSpPr/>
          <p:nvPr/>
        </p:nvSpPr>
        <p:spPr>
          <a:xfrm>
            <a:off x="121444" y="3198017"/>
            <a:ext cx="1014419" cy="321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Laser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25D3-B5FE-42F3-86C8-125AFEE9353B}"/>
              </a:ext>
            </a:extLst>
          </p:cNvPr>
          <p:cNvSpPr/>
          <p:nvPr/>
        </p:nvSpPr>
        <p:spPr>
          <a:xfrm>
            <a:off x="733425" y="2643954"/>
            <a:ext cx="1014419" cy="321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Shutter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AC8C13-5306-4E29-8ABA-FFCC334A382C}"/>
              </a:ext>
            </a:extLst>
          </p:cNvPr>
          <p:cNvGrpSpPr/>
          <p:nvPr/>
        </p:nvGrpSpPr>
        <p:grpSpPr>
          <a:xfrm>
            <a:off x="1391649" y="2978841"/>
            <a:ext cx="112573" cy="835922"/>
            <a:chOff x="4773038" y="2159540"/>
            <a:chExt cx="110247" cy="87549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37507E9-F71A-4115-ABAE-13852B3BBC8D}"/>
                </a:ext>
              </a:extLst>
            </p:cNvPr>
            <p:cNvSpPr/>
            <p:nvPr/>
          </p:nvSpPr>
          <p:spPr>
            <a:xfrm>
              <a:off x="4776281" y="2626468"/>
              <a:ext cx="107004" cy="408562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3924043-A092-490F-8787-B7798CD9019B}"/>
                </a:ext>
              </a:extLst>
            </p:cNvPr>
            <p:cNvSpPr/>
            <p:nvPr/>
          </p:nvSpPr>
          <p:spPr>
            <a:xfrm flipV="1">
              <a:off x="4773038" y="2159540"/>
              <a:ext cx="107004" cy="408562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73D8146-8CB2-4548-BE19-F04C6E954BD7}"/>
              </a:ext>
            </a:extLst>
          </p:cNvPr>
          <p:cNvSpPr/>
          <p:nvPr/>
        </p:nvSpPr>
        <p:spPr>
          <a:xfrm>
            <a:off x="4650580" y="2524125"/>
            <a:ext cx="1223952" cy="559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4201A24-E6FD-46E7-A08A-F31F6B9DEE2A}"/>
              </a:ext>
            </a:extLst>
          </p:cNvPr>
          <p:cNvSpPr/>
          <p:nvPr/>
        </p:nvSpPr>
        <p:spPr>
          <a:xfrm>
            <a:off x="4702969" y="2633663"/>
            <a:ext cx="1123950" cy="340518"/>
          </a:xfrm>
          <a:custGeom>
            <a:avLst/>
            <a:gdLst>
              <a:gd name="connsiteX0" fmla="*/ 0 w 1123950"/>
              <a:gd name="connsiteY0" fmla="*/ 0 h 340518"/>
              <a:gd name="connsiteX1" fmla="*/ 1123950 w 1123950"/>
              <a:gd name="connsiteY1" fmla="*/ 2381 h 340518"/>
              <a:gd name="connsiteX2" fmla="*/ 790575 w 1123950"/>
              <a:gd name="connsiteY2" fmla="*/ 338137 h 340518"/>
              <a:gd name="connsiteX3" fmla="*/ 7144 w 1123950"/>
              <a:gd name="connsiteY3" fmla="*/ 340518 h 34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3950" h="340518">
                <a:moveTo>
                  <a:pt x="0" y="0"/>
                </a:moveTo>
                <a:lnTo>
                  <a:pt x="1123950" y="2381"/>
                </a:lnTo>
                <a:lnTo>
                  <a:pt x="790575" y="338137"/>
                </a:lnTo>
                <a:lnTo>
                  <a:pt x="7144" y="34051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D16649-0B6C-4055-AC7D-6D4F2CC85E48}"/>
              </a:ext>
            </a:extLst>
          </p:cNvPr>
          <p:cNvSpPr txBox="1"/>
          <p:nvPr/>
        </p:nvSpPr>
        <p:spPr>
          <a:xfrm>
            <a:off x="4580850" y="2604849"/>
            <a:ext cx="136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Calorimeter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2D93AC-CD69-4BAE-8933-A359CA7AB19F}"/>
              </a:ext>
            </a:extLst>
          </p:cNvPr>
          <p:cNvGrpSpPr/>
          <p:nvPr/>
        </p:nvGrpSpPr>
        <p:grpSpPr>
          <a:xfrm rot="9078748">
            <a:off x="182475" y="4281649"/>
            <a:ext cx="1511005" cy="559594"/>
            <a:chOff x="4515927" y="2676526"/>
            <a:chExt cx="1511005" cy="55959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C2501D-8D5B-48F2-8F11-2C36AC901972}"/>
                </a:ext>
              </a:extLst>
            </p:cNvPr>
            <p:cNvSpPr/>
            <p:nvPr/>
          </p:nvSpPr>
          <p:spPr>
            <a:xfrm>
              <a:off x="4802980" y="2676526"/>
              <a:ext cx="1223952" cy="5595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A616F13-8C85-4A97-91D1-A5EAA289606C}"/>
                </a:ext>
              </a:extLst>
            </p:cNvPr>
            <p:cNvSpPr/>
            <p:nvPr/>
          </p:nvSpPr>
          <p:spPr>
            <a:xfrm>
              <a:off x="4855369" y="2786063"/>
              <a:ext cx="1123950" cy="340518"/>
            </a:xfrm>
            <a:custGeom>
              <a:avLst/>
              <a:gdLst>
                <a:gd name="connsiteX0" fmla="*/ 0 w 1123950"/>
                <a:gd name="connsiteY0" fmla="*/ 0 h 340518"/>
                <a:gd name="connsiteX1" fmla="*/ 1123950 w 1123950"/>
                <a:gd name="connsiteY1" fmla="*/ 2381 h 340518"/>
                <a:gd name="connsiteX2" fmla="*/ 790575 w 1123950"/>
                <a:gd name="connsiteY2" fmla="*/ 338137 h 340518"/>
                <a:gd name="connsiteX3" fmla="*/ 7144 w 1123950"/>
                <a:gd name="connsiteY3" fmla="*/ 340518 h 34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50" h="340518">
                  <a:moveTo>
                    <a:pt x="0" y="0"/>
                  </a:moveTo>
                  <a:lnTo>
                    <a:pt x="1123950" y="2381"/>
                  </a:lnTo>
                  <a:lnTo>
                    <a:pt x="790575" y="338137"/>
                  </a:lnTo>
                  <a:lnTo>
                    <a:pt x="7144" y="34051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18F869-575E-4992-8D0C-27605EB5BE20}"/>
                </a:ext>
              </a:extLst>
            </p:cNvPr>
            <p:cNvSpPr txBox="1"/>
            <p:nvPr/>
          </p:nvSpPr>
          <p:spPr>
            <a:xfrm rot="21586536" flipV="1">
              <a:off x="4515927" y="2758152"/>
              <a:ext cx="13669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Calorimeter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6C074A9-4959-49CF-B136-9429D66C24F2}"/>
              </a:ext>
            </a:extLst>
          </p:cNvPr>
          <p:cNvSpPr txBox="1"/>
          <p:nvPr/>
        </p:nvSpPr>
        <p:spPr>
          <a:xfrm rot="10800000" flipV="1">
            <a:off x="2558064" y="4725641"/>
            <a:ext cx="261877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 Acquisition and Control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5D445D-1B4C-42DE-B81B-0B7AF50E1C6E}"/>
              </a:ext>
            </a:extLst>
          </p:cNvPr>
          <p:cNvCxnSpPr>
            <a:stCxn id="33" idx="3"/>
          </p:cNvCxnSpPr>
          <p:nvPr/>
        </p:nvCxnSpPr>
        <p:spPr>
          <a:xfrm flipH="1">
            <a:off x="902494" y="4894918"/>
            <a:ext cx="1655570" cy="3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217E7D-0228-4668-B5D4-62F07B14DC97}"/>
              </a:ext>
            </a:extLst>
          </p:cNvPr>
          <p:cNvCxnSpPr>
            <a:cxnSpLocks/>
          </p:cNvCxnSpPr>
          <p:nvPr/>
        </p:nvCxnSpPr>
        <p:spPr>
          <a:xfrm flipH="1">
            <a:off x="5176830" y="4898231"/>
            <a:ext cx="7709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8FA1F2-71D7-4FEE-B6D2-1DCAA3E4183D}"/>
              </a:ext>
            </a:extLst>
          </p:cNvPr>
          <p:cNvCxnSpPr>
            <a:cxnSpLocks/>
          </p:cNvCxnSpPr>
          <p:nvPr/>
        </p:nvCxnSpPr>
        <p:spPr>
          <a:xfrm flipV="1">
            <a:off x="5947760" y="3314700"/>
            <a:ext cx="0" cy="1580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B01118-4877-49C0-9849-EB747A86AA16}"/>
              </a:ext>
            </a:extLst>
          </p:cNvPr>
          <p:cNvCxnSpPr>
            <a:cxnSpLocks/>
          </p:cNvCxnSpPr>
          <p:nvPr/>
        </p:nvCxnSpPr>
        <p:spPr>
          <a:xfrm>
            <a:off x="5329231" y="3314700"/>
            <a:ext cx="6185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46A444D1-CBDC-4A69-802B-D85B657E0C45}"/>
              </a:ext>
            </a:extLst>
          </p:cNvPr>
          <p:cNvSpPr/>
          <p:nvPr/>
        </p:nvSpPr>
        <p:spPr>
          <a:xfrm>
            <a:off x="2448859" y="2809285"/>
            <a:ext cx="1476981" cy="3214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Beamsplitter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44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1510-4F77-46FB-A5B3-2275074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Detailed Calibration Geometry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E09881-BFDC-4CCC-A532-19488C19914E}"/>
              </a:ext>
            </a:extLst>
          </p:cNvPr>
          <p:cNvSpPr/>
          <p:nvPr/>
        </p:nvSpPr>
        <p:spPr>
          <a:xfrm>
            <a:off x="914400" y="3550595"/>
            <a:ext cx="3375498" cy="21887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F2586-E025-4074-ACB8-05059BED0E59}"/>
              </a:ext>
            </a:extLst>
          </p:cNvPr>
          <p:cNvSpPr/>
          <p:nvPr/>
        </p:nvSpPr>
        <p:spPr>
          <a:xfrm>
            <a:off x="7535694" y="3550595"/>
            <a:ext cx="3375498" cy="21887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371606-1F11-47AC-91F3-DB99B37245F1}"/>
              </a:ext>
            </a:extLst>
          </p:cNvPr>
          <p:cNvSpPr/>
          <p:nvPr/>
        </p:nvSpPr>
        <p:spPr>
          <a:xfrm>
            <a:off x="1104699" y="4922196"/>
            <a:ext cx="1327216" cy="6955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FA84FA-4E37-47E3-B56C-F1007F864A63}"/>
              </a:ext>
            </a:extLst>
          </p:cNvPr>
          <p:cNvSpPr/>
          <p:nvPr/>
        </p:nvSpPr>
        <p:spPr>
          <a:xfrm>
            <a:off x="9418605" y="4918954"/>
            <a:ext cx="1327216" cy="6955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CD89E8-AC99-45A2-8B71-03102A1488B2}"/>
              </a:ext>
            </a:extLst>
          </p:cNvPr>
          <p:cNvGrpSpPr/>
          <p:nvPr/>
        </p:nvGrpSpPr>
        <p:grpSpPr>
          <a:xfrm rot="19796535">
            <a:off x="6255460" y="3543669"/>
            <a:ext cx="112573" cy="666953"/>
            <a:chOff x="4773038" y="2159540"/>
            <a:chExt cx="110247" cy="87549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892F2DD-044B-4E43-8140-D5A115A791F4}"/>
                </a:ext>
              </a:extLst>
            </p:cNvPr>
            <p:cNvSpPr/>
            <p:nvPr/>
          </p:nvSpPr>
          <p:spPr>
            <a:xfrm>
              <a:off x="4776281" y="2626468"/>
              <a:ext cx="107004" cy="408562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2A632830-AB4F-4FFC-800D-C17A9D5C6953}"/>
                </a:ext>
              </a:extLst>
            </p:cNvPr>
            <p:cNvSpPr/>
            <p:nvPr/>
          </p:nvSpPr>
          <p:spPr>
            <a:xfrm flipV="1">
              <a:off x="4773038" y="2159540"/>
              <a:ext cx="107004" cy="408562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E1A61-45CA-438D-B11C-4913AA89E4E4}"/>
              </a:ext>
            </a:extLst>
          </p:cNvPr>
          <p:cNvSpPr/>
          <p:nvPr/>
        </p:nvSpPr>
        <p:spPr>
          <a:xfrm>
            <a:off x="7140102" y="3550595"/>
            <a:ext cx="116732" cy="6322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CCDD03-442E-44A7-A43F-4B5942C9506E}"/>
              </a:ext>
            </a:extLst>
          </p:cNvPr>
          <p:cNvSpPr/>
          <p:nvPr/>
        </p:nvSpPr>
        <p:spPr>
          <a:xfrm rot="2152393">
            <a:off x="5536003" y="3612032"/>
            <a:ext cx="145016" cy="45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D07D10-A31D-4149-BE38-209FA538A45C}"/>
              </a:ext>
            </a:extLst>
          </p:cNvPr>
          <p:cNvSpPr/>
          <p:nvPr/>
        </p:nvSpPr>
        <p:spPr>
          <a:xfrm rot="2152393">
            <a:off x="7128104" y="5281954"/>
            <a:ext cx="145016" cy="4510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B56BEC-50C8-42F1-AA0B-DE5E57238D9F}"/>
              </a:ext>
            </a:extLst>
          </p:cNvPr>
          <p:cNvCxnSpPr/>
          <p:nvPr/>
        </p:nvCxnSpPr>
        <p:spPr>
          <a:xfrm flipH="1">
            <a:off x="5677711" y="3886097"/>
            <a:ext cx="57901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D3392B-0F71-4E89-BEB4-BCE24F6102A7}"/>
              </a:ext>
            </a:extLst>
          </p:cNvPr>
          <p:cNvCxnSpPr>
            <a:cxnSpLocks/>
          </p:cNvCxnSpPr>
          <p:nvPr/>
        </p:nvCxnSpPr>
        <p:spPr>
          <a:xfrm>
            <a:off x="5687439" y="3911892"/>
            <a:ext cx="1462392" cy="146750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44383C-8185-4975-8C4B-7BEA179602CB}"/>
              </a:ext>
            </a:extLst>
          </p:cNvPr>
          <p:cNvGrpSpPr/>
          <p:nvPr/>
        </p:nvGrpSpPr>
        <p:grpSpPr>
          <a:xfrm>
            <a:off x="7720521" y="3704582"/>
            <a:ext cx="500139" cy="353008"/>
            <a:chOff x="7720521" y="3704582"/>
            <a:chExt cx="500139" cy="35300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0D2C237-90ED-47AB-8C0E-34D95B8570F9}"/>
                </a:ext>
              </a:extLst>
            </p:cNvPr>
            <p:cNvGrpSpPr/>
            <p:nvPr/>
          </p:nvGrpSpPr>
          <p:grpSpPr>
            <a:xfrm>
              <a:off x="7869442" y="3714604"/>
              <a:ext cx="173018" cy="342986"/>
              <a:chOff x="4773038" y="2159540"/>
              <a:chExt cx="110247" cy="875490"/>
            </a:xfrm>
          </p:grpSpPr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1C1CCEFE-A3F2-4FD8-B5D2-829088C1B035}"/>
                  </a:ext>
                </a:extLst>
              </p:cNvPr>
              <p:cNvSpPr/>
              <p:nvPr/>
            </p:nvSpPr>
            <p:spPr>
              <a:xfrm>
                <a:off x="4776281" y="2626468"/>
                <a:ext cx="107004" cy="40856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5587FF13-628F-4A99-919B-1CE733B2063F}"/>
                  </a:ext>
                </a:extLst>
              </p:cNvPr>
              <p:cNvSpPr/>
              <p:nvPr/>
            </p:nvSpPr>
            <p:spPr>
              <a:xfrm flipV="1">
                <a:off x="4773038" y="2159540"/>
                <a:ext cx="107004" cy="40856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80E7D66-4213-4360-8597-98129AE80F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521" y="3704582"/>
              <a:ext cx="500139" cy="338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7A78E7-FD5D-4101-A074-13C7434EC4B5}"/>
              </a:ext>
            </a:extLst>
          </p:cNvPr>
          <p:cNvCxnSpPr>
            <a:cxnSpLocks/>
          </p:cNvCxnSpPr>
          <p:nvPr/>
        </p:nvCxnSpPr>
        <p:spPr>
          <a:xfrm flipV="1">
            <a:off x="7048611" y="3643989"/>
            <a:ext cx="274573" cy="51504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081AED0-CE57-4A05-9BC6-2B2A49630A48}"/>
              </a:ext>
            </a:extLst>
          </p:cNvPr>
          <p:cNvCxnSpPr>
            <a:cxnSpLocks/>
          </p:cNvCxnSpPr>
          <p:nvPr/>
        </p:nvCxnSpPr>
        <p:spPr>
          <a:xfrm>
            <a:off x="6156908" y="5282242"/>
            <a:ext cx="983194" cy="10688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4C7E113-2D02-4113-B088-BE3249B5DD0F}"/>
              </a:ext>
            </a:extLst>
          </p:cNvPr>
          <p:cNvCxnSpPr>
            <a:cxnSpLocks/>
          </p:cNvCxnSpPr>
          <p:nvPr/>
        </p:nvCxnSpPr>
        <p:spPr>
          <a:xfrm>
            <a:off x="2023004" y="5246719"/>
            <a:ext cx="7782477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FA50835-C94F-4E07-8BA1-5516647885A2}"/>
              </a:ext>
            </a:extLst>
          </p:cNvPr>
          <p:cNvCxnSpPr>
            <a:cxnSpLocks/>
          </p:cNvCxnSpPr>
          <p:nvPr/>
        </p:nvCxnSpPr>
        <p:spPr>
          <a:xfrm flipH="1">
            <a:off x="4480197" y="5246718"/>
            <a:ext cx="1367742" cy="34550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58E808-6182-4572-BC57-4AC8F45D6F06}"/>
              </a:ext>
            </a:extLst>
          </p:cNvPr>
          <p:cNvCxnSpPr>
            <a:cxnSpLocks/>
          </p:cNvCxnSpPr>
          <p:nvPr/>
        </p:nvCxnSpPr>
        <p:spPr>
          <a:xfrm>
            <a:off x="6172809" y="5282242"/>
            <a:ext cx="565825" cy="35636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1CA828-C3FB-4E84-9115-497CFC28B81E}"/>
              </a:ext>
            </a:extLst>
          </p:cNvPr>
          <p:cNvGrpSpPr/>
          <p:nvPr/>
        </p:nvGrpSpPr>
        <p:grpSpPr>
          <a:xfrm>
            <a:off x="7767451" y="5070486"/>
            <a:ext cx="500139" cy="353008"/>
            <a:chOff x="7720521" y="3704582"/>
            <a:chExt cx="500139" cy="35300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EDC02D0-5221-4197-B6F1-CB0D58E067A6}"/>
                </a:ext>
              </a:extLst>
            </p:cNvPr>
            <p:cNvGrpSpPr/>
            <p:nvPr/>
          </p:nvGrpSpPr>
          <p:grpSpPr>
            <a:xfrm>
              <a:off x="7869442" y="3714604"/>
              <a:ext cx="173018" cy="342986"/>
              <a:chOff x="4773038" y="2159540"/>
              <a:chExt cx="110247" cy="875490"/>
            </a:xfrm>
          </p:grpSpPr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13C59A02-2B4F-4444-93DC-8FE2C1FB7AA8}"/>
                  </a:ext>
                </a:extLst>
              </p:cNvPr>
              <p:cNvSpPr/>
              <p:nvPr/>
            </p:nvSpPr>
            <p:spPr>
              <a:xfrm>
                <a:off x="4776281" y="2626468"/>
                <a:ext cx="107004" cy="40856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1B10E19D-597E-491C-A4C1-21F313E4E2D5}"/>
                  </a:ext>
                </a:extLst>
              </p:cNvPr>
              <p:cNvSpPr/>
              <p:nvPr/>
            </p:nvSpPr>
            <p:spPr>
              <a:xfrm flipV="1">
                <a:off x="4773038" y="2159540"/>
                <a:ext cx="107004" cy="40856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4E0990D-5FEB-4744-B827-E379189E75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521" y="3704582"/>
              <a:ext cx="500139" cy="338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1EE5582-A738-4222-B7DB-301616B593D2}"/>
              </a:ext>
            </a:extLst>
          </p:cNvPr>
          <p:cNvGrpSpPr/>
          <p:nvPr/>
        </p:nvGrpSpPr>
        <p:grpSpPr>
          <a:xfrm>
            <a:off x="3511060" y="5086930"/>
            <a:ext cx="500139" cy="353008"/>
            <a:chOff x="7720521" y="3704582"/>
            <a:chExt cx="500139" cy="35300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E83D343C-97DE-460B-BC81-748E35FBB823}"/>
                </a:ext>
              </a:extLst>
            </p:cNvPr>
            <p:cNvGrpSpPr/>
            <p:nvPr/>
          </p:nvGrpSpPr>
          <p:grpSpPr>
            <a:xfrm>
              <a:off x="7869442" y="3714604"/>
              <a:ext cx="173018" cy="342986"/>
              <a:chOff x="4773038" y="2159540"/>
              <a:chExt cx="110247" cy="875490"/>
            </a:xfrm>
          </p:grpSpPr>
          <p:sp>
            <p:nvSpPr>
              <p:cNvPr id="61" name="Isosceles Triangle 60">
                <a:extLst>
                  <a:ext uri="{FF2B5EF4-FFF2-40B4-BE49-F238E27FC236}">
                    <a16:creationId xmlns:a16="http://schemas.microsoft.com/office/drawing/2014/main" id="{3EADDA62-ED31-4B36-95B4-3E742881075B}"/>
                  </a:ext>
                </a:extLst>
              </p:cNvPr>
              <p:cNvSpPr/>
              <p:nvPr/>
            </p:nvSpPr>
            <p:spPr>
              <a:xfrm>
                <a:off x="4776281" y="2626468"/>
                <a:ext cx="107004" cy="40856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>
                <a:extLst>
                  <a:ext uri="{FF2B5EF4-FFF2-40B4-BE49-F238E27FC236}">
                    <a16:creationId xmlns:a16="http://schemas.microsoft.com/office/drawing/2014/main" id="{6E97B793-BE5A-493C-BB3F-BBFB37FA45A0}"/>
                  </a:ext>
                </a:extLst>
              </p:cNvPr>
              <p:cNvSpPr/>
              <p:nvPr/>
            </p:nvSpPr>
            <p:spPr>
              <a:xfrm flipV="1">
                <a:off x="4773038" y="2159540"/>
                <a:ext cx="107004" cy="408562"/>
              </a:xfrm>
              <a:prstGeom prst="triangl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C44863C-3996-440F-85A1-3913A498A4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20521" y="3704582"/>
              <a:ext cx="500139" cy="3387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F43D593-41A2-4E2A-8E20-46CA4FA937AE}"/>
              </a:ext>
            </a:extLst>
          </p:cNvPr>
          <p:cNvSpPr/>
          <p:nvPr/>
        </p:nvSpPr>
        <p:spPr>
          <a:xfrm>
            <a:off x="5836444" y="5029200"/>
            <a:ext cx="333375" cy="511969"/>
          </a:xfrm>
          <a:custGeom>
            <a:avLst/>
            <a:gdLst>
              <a:gd name="connsiteX0" fmla="*/ 0 w 333375"/>
              <a:gd name="connsiteY0" fmla="*/ 2381 h 511969"/>
              <a:gd name="connsiteX1" fmla="*/ 73819 w 333375"/>
              <a:gd name="connsiteY1" fmla="*/ 511969 h 511969"/>
              <a:gd name="connsiteX2" fmla="*/ 269081 w 333375"/>
              <a:gd name="connsiteY2" fmla="*/ 509588 h 511969"/>
              <a:gd name="connsiteX3" fmla="*/ 333375 w 333375"/>
              <a:gd name="connsiteY3" fmla="*/ 0 h 511969"/>
              <a:gd name="connsiteX4" fmla="*/ 0 w 333375"/>
              <a:gd name="connsiteY4" fmla="*/ 2381 h 51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" h="511969">
                <a:moveTo>
                  <a:pt x="0" y="2381"/>
                </a:moveTo>
                <a:lnTo>
                  <a:pt x="73819" y="511969"/>
                </a:lnTo>
                <a:lnTo>
                  <a:pt x="269081" y="509588"/>
                </a:lnTo>
                <a:lnTo>
                  <a:pt x="333375" y="0"/>
                </a:lnTo>
                <a:lnTo>
                  <a:pt x="0" y="23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D2E3718-6CB6-44F7-97D5-1631FE0A5F3E}"/>
              </a:ext>
            </a:extLst>
          </p:cNvPr>
          <p:cNvSpPr/>
          <p:nvPr/>
        </p:nvSpPr>
        <p:spPr>
          <a:xfrm rot="2634803">
            <a:off x="5988290" y="4068360"/>
            <a:ext cx="45719" cy="3796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54AFA2B-32EC-48E6-816B-0879B93EE3D5}"/>
              </a:ext>
            </a:extLst>
          </p:cNvPr>
          <p:cNvSpPr/>
          <p:nvPr/>
        </p:nvSpPr>
        <p:spPr>
          <a:xfrm rot="2634803">
            <a:off x="6418573" y="4494236"/>
            <a:ext cx="45719" cy="37968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F8A156B-4FAF-4395-82CD-86A850ED727F}"/>
              </a:ext>
            </a:extLst>
          </p:cNvPr>
          <p:cNvSpPr/>
          <p:nvPr/>
        </p:nvSpPr>
        <p:spPr>
          <a:xfrm>
            <a:off x="9575006" y="5076824"/>
            <a:ext cx="854869" cy="345281"/>
          </a:xfrm>
          <a:custGeom>
            <a:avLst/>
            <a:gdLst>
              <a:gd name="connsiteX0" fmla="*/ 2381 w 852487"/>
              <a:gd name="connsiteY0" fmla="*/ 2382 h 347663"/>
              <a:gd name="connsiteX1" fmla="*/ 666750 w 852487"/>
              <a:gd name="connsiteY1" fmla="*/ 0 h 347663"/>
              <a:gd name="connsiteX2" fmla="*/ 852487 w 852487"/>
              <a:gd name="connsiteY2" fmla="*/ 340519 h 347663"/>
              <a:gd name="connsiteX3" fmla="*/ 0 w 852487"/>
              <a:gd name="connsiteY3" fmla="*/ 347663 h 347663"/>
              <a:gd name="connsiteX0" fmla="*/ 4763 w 854869"/>
              <a:gd name="connsiteY0" fmla="*/ 2382 h 345281"/>
              <a:gd name="connsiteX1" fmla="*/ 669132 w 854869"/>
              <a:gd name="connsiteY1" fmla="*/ 0 h 345281"/>
              <a:gd name="connsiteX2" fmla="*/ 854869 w 854869"/>
              <a:gd name="connsiteY2" fmla="*/ 340519 h 345281"/>
              <a:gd name="connsiteX3" fmla="*/ 0 w 854869"/>
              <a:gd name="connsiteY3" fmla="*/ 345281 h 345281"/>
              <a:gd name="connsiteX0" fmla="*/ 4763 w 854869"/>
              <a:gd name="connsiteY0" fmla="*/ 2382 h 342900"/>
              <a:gd name="connsiteX1" fmla="*/ 669132 w 854869"/>
              <a:gd name="connsiteY1" fmla="*/ 0 h 342900"/>
              <a:gd name="connsiteX2" fmla="*/ 854869 w 854869"/>
              <a:gd name="connsiteY2" fmla="*/ 340519 h 342900"/>
              <a:gd name="connsiteX3" fmla="*/ 0 w 854869"/>
              <a:gd name="connsiteY3" fmla="*/ 342900 h 342900"/>
              <a:gd name="connsiteX0" fmla="*/ 4763 w 854869"/>
              <a:gd name="connsiteY0" fmla="*/ 0 h 345281"/>
              <a:gd name="connsiteX1" fmla="*/ 669132 w 854869"/>
              <a:gd name="connsiteY1" fmla="*/ 2381 h 345281"/>
              <a:gd name="connsiteX2" fmla="*/ 854869 w 854869"/>
              <a:gd name="connsiteY2" fmla="*/ 342900 h 345281"/>
              <a:gd name="connsiteX3" fmla="*/ 0 w 854869"/>
              <a:gd name="connsiteY3" fmla="*/ 345281 h 345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869" h="345281">
                <a:moveTo>
                  <a:pt x="4763" y="0"/>
                </a:moveTo>
                <a:lnTo>
                  <a:pt x="669132" y="2381"/>
                </a:lnTo>
                <a:lnTo>
                  <a:pt x="854869" y="342900"/>
                </a:lnTo>
                <a:lnTo>
                  <a:pt x="0" y="345281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C00AB97-49B9-4309-855A-2362B5163376}"/>
              </a:ext>
            </a:extLst>
          </p:cNvPr>
          <p:cNvSpPr/>
          <p:nvPr/>
        </p:nvSpPr>
        <p:spPr>
          <a:xfrm flipH="1">
            <a:off x="1400409" y="5073858"/>
            <a:ext cx="854869" cy="347663"/>
          </a:xfrm>
          <a:custGeom>
            <a:avLst/>
            <a:gdLst>
              <a:gd name="connsiteX0" fmla="*/ 2381 w 852487"/>
              <a:gd name="connsiteY0" fmla="*/ 2382 h 347663"/>
              <a:gd name="connsiteX1" fmla="*/ 666750 w 852487"/>
              <a:gd name="connsiteY1" fmla="*/ 0 h 347663"/>
              <a:gd name="connsiteX2" fmla="*/ 852487 w 852487"/>
              <a:gd name="connsiteY2" fmla="*/ 340519 h 347663"/>
              <a:gd name="connsiteX3" fmla="*/ 0 w 852487"/>
              <a:gd name="connsiteY3" fmla="*/ 347663 h 347663"/>
              <a:gd name="connsiteX0" fmla="*/ 2381 w 854869"/>
              <a:gd name="connsiteY0" fmla="*/ 2382 h 347663"/>
              <a:gd name="connsiteX1" fmla="*/ 666750 w 854869"/>
              <a:gd name="connsiteY1" fmla="*/ 0 h 347663"/>
              <a:gd name="connsiteX2" fmla="*/ 854869 w 854869"/>
              <a:gd name="connsiteY2" fmla="*/ 347663 h 347663"/>
              <a:gd name="connsiteX3" fmla="*/ 0 w 854869"/>
              <a:gd name="connsiteY3" fmla="*/ 347663 h 347663"/>
              <a:gd name="connsiteX0" fmla="*/ 2381 w 854869"/>
              <a:gd name="connsiteY0" fmla="*/ 1 h 347663"/>
              <a:gd name="connsiteX1" fmla="*/ 666750 w 854869"/>
              <a:gd name="connsiteY1" fmla="*/ 0 h 347663"/>
              <a:gd name="connsiteX2" fmla="*/ 854869 w 854869"/>
              <a:gd name="connsiteY2" fmla="*/ 347663 h 347663"/>
              <a:gd name="connsiteX3" fmla="*/ 0 w 854869"/>
              <a:gd name="connsiteY3" fmla="*/ 347663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869" h="347663">
                <a:moveTo>
                  <a:pt x="2381" y="1"/>
                </a:moveTo>
                <a:lnTo>
                  <a:pt x="666750" y="0"/>
                </a:lnTo>
                <a:lnTo>
                  <a:pt x="854869" y="347663"/>
                </a:lnTo>
                <a:lnTo>
                  <a:pt x="0" y="347663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56EC4CB-E1D7-456B-8376-B4DE6BAE7827}"/>
              </a:ext>
            </a:extLst>
          </p:cNvPr>
          <p:cNvCxnSpPr/>
          <p:nvPr/>
        </p:nvCxnSpPr>
        <p:spPr>
          <a:xfrm>
            <a:off x="4480197" y="5419468"/>
            <a:ext cx="0" cy="319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E236546-AAA4-433E-A432-161FD7B2B13A}"/>
              </a:ext>
            </a:extLst>
          </p:cNvPr>
          <p:cNvCxnSpPr/>
          <p:nvPr/>
        </p:nvCxnSpPr>
        <p:spPr>
          <a:xfrm>
            <a:off x="6767818" y="5454556"/>
            <a:ext cx="0" cy="319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F8E38AA-00E7-437A-B21F-20A12ABBEE35}"/>
              </a:ext>
            </a:extLst>
          </p:cNvPr>
          <p:cNvCxnSpPr>
            <a:cxnSpLocks/>
          </p:cNvCxnSpPr>
          <p:nvPr/>
        </p:nvCxnSpPr>
        <p:spPr>
          <a:xfrm>
            <a:off x="6441432" y="3221860"/>
            <a:ext cx="358911" cy="22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FDA028-5487-4B18-99D2-3D211F003BE1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6299178" y="3334784"/>
            <a:ext cx="306662" cy="52394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579986D-48CE-47E1-8C3E-7F0F41F30FC5}"/>
              </a:ext>
            </a:extLst>
          </p:cNvPr>
          <p:cNvCxnSpPr>
            <a:cxnSpLocks/>
          </p:cNvCxnSpPr>
          <p:nvPr/>
        </p:nvCxnSpPr>
        <p:spPr>
          <a:xfrm flipH="1">
            <a:off x="8476040" y="3884332"/>
            <a:ext cx="8413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77DC8AD-DE5A-43E8-B682-12D043BBCBDA}"/>
              </a:ext>
            </a:extLst>
          </p:cNvPr>
          <p:cNvSpPr/>
          <p:nvPr/>
        </p:nvSpPr>
        <p:spPr>
          <a:xfrm>
            <a:off x="2550074" y="4920545"/>
            <a:ext cx="640080" cy="6400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GS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5270D90-2B23-49E2-8B7B-F1EA245F0906}"/>
              </a:ext>
            </a:extLst>
          </p:cNvPr>
          <p:cNvCxnSpPr>
            <a:cxnSpLocks/>
          </p:cNvCxnSpPr>
          <p:nvPr/>
        </p:nvCxnSpPr>
        <p:spPr>
          <a:xfrm flipV="1">
            <a:off x="2891641" y="4418959"/>
            <a:ext cx="0" cy="515046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55BB4D29-D871-484F-BE32-92557591E96D}"/>
              </a:ext>
            </a:extLst>
          </p:cNvPr>
          <p:cNvSpPr txBox="1"/>
          <p:nvPr/>
        </p:nvSpPr>
        <p:spPr>
          <a:xfrm>
            <a:off x="5282119" y="2217906"/>
            <a:ext cx="106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Shutter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19BCA4A-94BD-406A-9267-EDA2969C4853}"/>
              </a:ext>
            </a:extLst>
          </p:cNvPr>
          <p:cNvSpPr txBox="1"/>
          <p:nvPr/>
        </p:nvSpPr>
        <p:spPr>
          <a:xfrm>
            <a:off x="6800343" y="2186332"/>
            <a:ext cx="133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Attenuator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46F8239-3577-44AB-BC60-06AEF348B7F4}"/>
              </a:ext>
            </a:extLst>
          </p:cNvPr>
          <p:cNvSpPr txBox="1"/>
          <p:nvPr/>
        </p:nvSpPr>
        <p:spPr>
          <a:xfrm>
            <a:off x="8084301" y="2192483"/>
            <a:ext cx="162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Entrance Iris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AEE5FC8-FEF2-45B3-A9DD-7F568A4AC6CD}"/>
              </a:ext>
            </a:extLst>
          </p:cNvPr>
          <p:cNvSpPr txBox="1"/>
          <p:nvPr/>
        </p:nvSpPr>
        <p:spPr>
          <a:xfrm>
            <a:off x="5124460" y="3492481"/>
            <a:ext cx="62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M1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053E0C-11A7-47B6-B8C3-FAC485E6CD69}"/>
              </a:ext>
            </a:extLst>
          </p:cNvPr>
          <p:cNvSpPr txBox="1"/>
          <p:nvPr/>
        </p:nvSpPr>
        <p:spPr>
          <a:xfrm>
            <a:off x="7077655" y="5678818"/>
            <a:ext cx="627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C436B47-B6CC-427D-8752-D11B585758AF}"/>
              </a:ext>
            </a:extLst>
          </p:cNvPr>
          <p:cNvSpPr txBox="1"/>
          <p:nvPr/>
        </p:nvSpPr>
        <p:spPr>
          <a:xfrm>
            <a:off x="9499799" y="4552864"/>
            <a:ext cx="162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Standard 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F0DE40-5403-4B4B-888F-D753AAAA243B}"/>
              </a:ext>
            </a:extLst>
          </p:cNvPr>
          <p:cNvSpPr txBox="1"/>
          <p:nvPr/>
        </p:nvSpPr>
        <p:spPr>
          <a:xfrm>
            <a:off x="1172588" y="4560224"/>
            <a:ext cx="162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Standard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E7F0E1-4023-4C79-9A91-335311F77229}"/>
              </a:ext>
            </a:extLst>
          </p:cNvPr>
          <p:cNvSpPr txBox="1"/>
          <p:nvPr/>
        </p:nvSpPr>
        <p:spPr>
          <a:xfrm>
            <a:off x="5282119" y="6060668"/>
            <a:ext cx="145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Beamsplitter</a:t>
            </a:r>
            <a:endParaRPr lang="en-US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FA39147-B6C5-4FAB-90AE-7F1003F97C83}"/>
              </a:ext>
            </a:extLst>
          </p:cNvPr>
          <p:cNvSpPr txBox="1"/>
          <p:nvPr/>
        </p:nvSpPr>
        <p:spPr>
          <a:xfrm>
            <a:off x="8771541" y="5784377"/>
            <a:ext cx="145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Enclosure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B59462B-0E27-45B3-939F-44E742DF8716}"/>
              </a:ext>
            </a:extLst>
          </p:cNvPr>
          <p:cNvSpPr txBox="1"/>
          <p:nvPr/>
        </p:nvSpPr>
        <p:spPr>
          <a:xfrm>
            <a:off x="1963944" y="5800952"/>
            <a:ext cx="145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Enclosure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AFEC3C9-0C8A-45C0-B591-D3AC427F770E}"/>
              </a:ext>
            </a:extLst>
          </p:cNvPr>
          <p:cNvCxnSpPr>
            <a:stCxn id="88" idx="2"/>
            <a:endCxn id="12" idx="4"/>
          </p:cNvCxnSpPr>
          <p:nvPr/>
        </p:nvCxnSpPr>
        <p:spPr>
          <a:xfrm>
            <a:off x="5814291" y="2587238"/>
            <a:ext cx="376277" cy="974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41B02E3-DA2C-49CC-89E5-619818BF247F}"/>
              </a:ext>
            </a:extLst>
          </p:cNvPr>
          <p:cNvCxnSpPr>
            <a:stCxn id="89" idx="2"/>
            <a:endCxn id="14" idx="0"/>
          </p:cNvCxnSpPr>
          <p:nvPr/>
        </p:nvCxnSpPr>
        <p:spPr>
          <a:xfrm flipH="1">
            <a:off x="7198468" y="2555664"/>
            <a:ext cx="268525" cy="9949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BD34E97-6785-4B11-BDF5-16BAA2EDADC5}"/>
              </a:ext>
            </a:extLst>
          </p:cNvPr>
          <p:cNvCxnSpPr>
            <a:stCxn id="90" idx="2"/>
            <a:endCxn id="24" idx="4"/>
          </p:cNvCxnSpPr>
          <p:nvPr/>
        </p:nvCxnSpPr>
        <p:spPr>
          <a:xfrm flipH="1">
            <a:off x="8037371" y="2561815"/>
            <a:ext cx="858882" cy="1152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52CD576B-1574-4736-876E-84AFF3A50EDF}"/>
              </a:ext>
            </a:extLst>
          </p:cNvPr>
          <p:cNvCxnSpPr>
            <a:stCxn id="95" idx="0"/>
          </p:cNvCxnSpPr>
          <p:nvPr/>
        </p:nvCxnSpPr>
        <p:spPr>
          <a:xfrm flipH="1" flipV="1">
            <a:off x="5994970" y="5732720"/>
            <a:ext cx="0" cy="327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35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7CBFF-1056-4400-8807-F2A113D6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Inequivalence contributors to Standard and Device Under Test incident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AE1A-9366-4868-AA98-C4A465FFE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1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DF790-2B5A-4C09-B37F-AF664106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Incident optical power inequivalence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CA12C1-F28E-4F51-97DD-C7F9B2FD6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Setup geometry </a:t>
                </a:r>
              </a:p>
              <a:p>
                <a:pPr lvl="1"/>
                <a:r>
                  <a:rPr lang="en-US" dirty="0"/>
                  <a:t>Intermediate optics (scatter, diffraction, alignment, </a:t>
                </a:r>
                <a:r>
                  <a:rPr lang="en-US" dirty="0" err="1"/>
                  <a:t>etc</a:t>
                </a:r>
                <a:r>
                  <a:rPr lang="en-US" dirty="0"/>
                  <a:t>…)</a:t>
                </a:r>
              </a:p>
              <a:p>
                <a:pPr lvl="1"/>
                <a:r>
                  <a:rPr lang="en-US" dirty="0"/>
                  <a:t>Long paths between last optical element and standards preferred</a:t>
                </a:r>
              </a:p>
              <a:p>
                <a:pPr lvl="2"/>
                <a:r>
                  <a:rPr lang="en-US" dirty="0"/>
                  <a:t>renders apertures effective against scatter</a:t>
                </a:r>
              </a:p>
              <a:p>
                <a:pPr lvl="1"/>
                <a:r>
                  <a:rPr lang="en-US" dirty="0"/>
                  <a:t>Minimum 30 cm separation between integrating sphere and any normal surface (more on this latter)</a:t>
                </a:r>
              </a:p>
              <a:p>
                <a:r>
                  <a:rPr lang="en-US" dirty="0"/>
                  <a:t>Unintended etalons</a:t>
                </a:r>
              </a:p>
              <a:p>
                <a:pPr lvl="1"/>
                <a:r>
                  <a:rPr lang="en-US" dirty="0"/>
                  <a:t>Avoid planar </a:t>
                </a:r>
                <a:r>
                  <a:rPr lang="en-US" dirty="0" err="1"/>
                  <a:t>beamsplitters</a:t>
                </a:r>
                <a:r>
                  <a:rPr lang="en-US" dirty="0"/>
                  <a:t> (to monitor)</a:t>
                </a:r>
              </a:p>
              <a:p>
                <a:pPr lvl="1"/>
                <a:r>
                  <a:rPr lang="en-US" dirty="0"/>
                  <a:t>Avoid attenuators after </a:t>
                </a:r>
                <a:r>
                  <a:rPr lang="en-US" dirty="0" err="1"/>
                  <a:t>beamsplitter</a:t>
                </a:r>
                <a:endParaRPr lang="en-US" dirty="0"/>
              </a:p>
              <a:p>
                <a:pPr lvl="1"/>
                <a:r>
                  <a:rPr lang="en-US" dirty="0"/>
                  <a:t>example:</a:t>
                </a:r>
              </a:p>
              <a:p>
                <a:pPr lvl="2"/>
                <a:r>
                  <a:rPr lang="en-US" dirty="0"/>
                  <a:t>Assume planar surfaces</a:t>
                </a:r>
              </a:p>
              <a:p>
                <a:pPr lvl="2"/>
                <a:r>
                  <a:rPr lang="en-US" dirty="0"/>
                  <a:t> R=0.5%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0.16%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CA12C1-F28E-4F51-97DD-C7F9B2FD6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1353800" cy="5032375"/>
              </a:xfrm>
              <a:blipFill>
                <a:blip r:embed="rId2"/>
                <a:stretch>
                  <a:fillRect l="-967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65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AE95-390F-4B17-A89D-BFA6BF1B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4200"/>
            <a:ext cx="10515600" cy="5592763"/>
          </a:xfrm>
        </p:spPr>
        <p:txBody>
          <a:bodyPr/>
          <a:lstStyle/>
          <a:p>
            <a:r>
              <a:rPr lang="en-US" b="1" dirty="0"/>
              <a:t>LIGO Gold Standard traceability to the SI</a:t>
            </a:r>
          </a:p>
          <a:p>
            <a:r>
              <a:rPr lang="en-US" b="1" dirty="0"/>
              <a:t>Details of the NIST Standard Calorimeter</a:t>
            </a:r>
          </a:p>
          <a:p>
            <a:r>
              <a:rPr lang="en-US" b="1" dirty="0"/>
              <a:t>Verification of the NIST standard</a:t>
            </a:r>
          </a:p>
          <a:p>
            <a:r>
              <a:rPr lang="en-US" b="1" dirty="0"/>
              <a:t>LIGO Gold Standard test conditions</a:t>
            </a:r>
          </a:p>
          <a:p>
            <a:r>
              <a:rPr lang="en-US" b="1" dirty="0"/>
              <a:t>Incident optical power inequivalence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785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54A8-AE21-4E56-8A2F-E20345461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Incident optical power inequivalence contributions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5ABF-63BE-406D-9272-35915499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Laser induced heating of optics</a:t>
            </a:r>
          </a:p>
          <a:p>
            <a:pPr lvl="1"/>
            <a:r>
              <a:rPr lang="en-US" dirty="0"/>
              <a:t>Absorbing ND filters and invar film attenuators can see laser induced heating and resulting transmission variation </a:t>
            </a:r>
          </a:p>
          <a:p>
            <a:r>
              <a:rPr lang="en-US" dirty="0"/>
              <a:t>Continually-variable attenuators after the </a:t>
            </a:r>
            <a:r>
              <a:rPr lang="en-US" dirty="0" err="1"/>
              <a:t>beamsplitter</a:t>
            </a:r>
            <a:r>
              <a:rPr lang="en-US" dirty="0"/>
              <a:t> (to monitor) yield splitting ratio variation due to pointing instability</a:t>
            </a:r>
          </a:p>
          <a:p>
            <a:r>
              <a:rPr lang="en-US" dirty="0"/>
              <a:t>Atmospheric absorption</a:t>
            </a:r>
          </a:p>
          <a:p>
            <a:pPr lvl="1"/>
            <a:r>
              <a:rPr lang="en-US" dirty="0"/>
              <a:t>Typically water lines in Short Wave IR</a:t>
            </a:r>
          </a:p>
          <a:p>
            <a:pPr lvl="1"/>
            <a:r>
              <a:rPr lang="en-US" dirty="0"/>
              <a:t>Negligible at 1047nm, 20 cm gas cell</a:t>
            </a:r>
          </a:p>
          <a:p>
            <a:r>
              <a:rPr lang="en-US" dirty="0"/>
              <a:t>Source instability</a:t>
            </a:r>
          </a:p>
          <a:p>
            <a:pPr lvl="1"/>
            <a:r>
              <a:rPr lang="en-US" dirty="0"/>
              <a:t>Active power stabilization or Concurrent measurement of a monitor and Standard/Device under test preferred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6689-701C-4817-A240-CDA9DF52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Unintended Etalon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D833A-51EF-43BE-A536-5BFFD8616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001656" cy="4351338"/>
              </a:xfrm>
            </p:spPr>
            <p:txBody>
              <a:bodyPr/>
              <a:lstStyle/>
              <a:p>
                <a:r>
                  <a:rPr lang="en-US" dirty="0"/>
                  <a:t>Assume planar surfaces</a:t>
                </a:r>
              </a:p>
              <a:p>
                <a:r>
                  <a:rPr lang="en-US" dirty="0"/>
                  <a:t> R=0.5%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0.16%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1D833A-51EF-43BE-A536-5BFFD8616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001656" cy="4351338"/>
              </a:xfrm>
              <a:blipFill>
                <a:blip r:embed="rId2"/>
                <a:stretch>
                  <a:fillRect l="-274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498DB65-97BC-4512-90A6-5F7548651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805894"/>
              </p:ext>
            </p:extLst>
          </p:nvPr>
        </p:nvGraphicFramePr>
        <p:xfrm>
          <a:off x="4839856" y="1825625"/>
          <a:ext cx="7066508" cy="4898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387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cameras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7678" cy="4351338"/>
          </a:xfrm>
        </p:spPr>
        <p:txBody>
          <a:bodyPr/>
          <a:lstStyle/>
          <a:p>
            <a:r>
              <a:rPr lang="en-US" dirty="0"/>
              <a:t>Unreliable for defining ‘maximum extent’ beam diameter since significant energy may exist in large diameter “margin” of the beam</a:t>
            </a:r>
          </a:p>
          <a:p>
            <a:r>
              <a:rPr lang="en-US" dirty="0"/>
              <a:t>Gain conditions may suppress the signal in the “margin” </a:t>
            </a:r>
          </a:p>
          <a:p>
            <a:pPr lvl="1"/>
            <a:r>
              <a:rPr lang="en-US" dirty="0"/>
              <a:t>May miss diffraction spikes and interference fringes </a:t>
            </a:r>
          </a:p>
          <a:p>
            <a:r>
              <a:rPr lang="en-US" dirty="0"/>
              <a:t>Significant variation between manufacturers</a:t>
            </a:r>
          </a:p>
          <a:p>
            <a:r>
              <a:rPr lang="en-US" dirty="0"/>
              <a:t>Easily damaged at the focus of even a low powered beam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EB128-7F37-4FAB-A5F0-FA75F0E98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878" y="1193108"/>
            <a:ext cx="4176122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70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1698-6748-4404-9BA9-4C4B098E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special caution regarding integrating sphere calibrations</a:t>
            </a:r>
          </a:p>
        </p:txBody>
      </p:sp>
    </p:spTree>
    <p:extLst>
      <p:ext uri="{BB962C8B-B14F-4D97-AF65-F5344CB8AC3E}">
        <p14:creationId xmlns:p14="http://schemas.microsoft.com/office/powerpoint/2010/main" val="1612330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020D8-FD9D-4220-9FE4-68686AAD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Setup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557439-2B41-42CF-9812-B7BBEB9F9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0390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Aperture stop typically located before standard and device under test to ensure scattered light does not yield inequivalence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Aperture diameter must exceed main beam diameter to bar against introducing edge diffraction</a:t>
            </a:r>
          </a:p>
        </p:txBody>
      </p:sp>
      <p:pic>
        <p:nvPicPr>
          <p:cNvPr id="1026" name="Picture 2" descr="Message_1552413598280">
            <a:extLst>
              <a:ext uri="{FF2B5EF4-FFF2-40B4-BE49-F238E27FC236}">
                <a16:creationId xmlns:a16="http://schemas.microsoft.com/office/drawing/2014/main" id="{6D01FCF4-D5B5-4D97-B9DC-4905D5BA65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r="9167" b="34840"/>
          <a:stretch/>
        </p:blipFill>
        <p:spPr bwMode="auto">
          <a:xfrm>
            <a:off x="6642102" y="1825625"/>
            <a:ext cx="4711698" cy="458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9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FF4-57ED-461B-B796-083B599A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88345-AE4F-41F6-833F-406A2DE65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519" y="1628660"/>
            <a:ext cx="4995481" cy="4926030"/>
          </a:xfrm>
        </p:spPr>
        <p:txBody>
          <a:bodyPr>
            <a:normAutofit/>
          </a:bodyPr>
          <a:lstStyle/>
          <a:p>
            <a:r>
              <a:rPr lang="en-US" dirty="0"/>
              <a:t>Reflectance of PTFE &gt;98% at 1047 nm </a:t>
            </a:r>
          </a:p>
          <a:p>
            <a:r>
              <a:rPr lang="en-US" dirty="0"/>
              <a:t>Integrating spheres can have a diffuse exitance of approximately 50%</a:t>
            </a:r>
          </a:p>
          <a:p>
            <a:r>
              <a:rPr lang="en-US" dirty="0"/>
              <a:t>Worst case conditions yielded a 2% increase in detected signal</a:t>
            </a:r>
          </a:p>
          <a:p>
            <a:r>
              <a:rPr lang="en-US" dirty="0"/>
              <a:t>Aperture stops must be located  &gt;30 cm from the detector entrance port (empirically determined)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AD2A688-BA44-48A9-8540-31F2D33DCBB5}"/>
              </a:ext>
            </a:extLst>
          </p:cNvPr>
          <p:cNvGrpSpPr/>
          <p:nvPr/>
        </p:nvGrpSpPr>
        <p:grpSpPr>
          <a:xfrm>
            <a:off x="2090391" y="2312504"/>
            <a:ext cx="4895183" cy="4180371"/>
            <a:chOff x="4755008" y="2302827"/>
            <a:chExt cx="2490342" cy="2263775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F6091AD-F0A2-4C7D-A949-D545F798824A}"/>
                </a:ext>
              </a:extLst>
            </p:cNvPr>
            <p:cNvSpPr/>
            <p:nvPr/>
          </p:nvSpPr>
          <p:spPr>
            <a:xfrm>
              <a:off x="5026660" y="2302827"/>
              <a:ext cx="2218690" cy="2263775"/>
            </a:xfrm>
            <a:prstGeom prst="arc">
              <a:avLst>
                <a:gd name="adj1" fmla="val 11244585"/>
                <a:gd name="adj2" fmla="val 1079675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BF9D1E6F-57AF-43E0-AFF6-E22475FB1625}"/>
                </a:ext>
              </a:extLst>
            </p:cNvPr>
            <p:cNvSpPr/>
            <p:nvPr/>
          </p:nvSpPr>
          <p:spPr>
            <a:xfrm>
              <a:off x="5159375" y="2421572"/>
              <a:ext cx="1962785" cy="2007870"/>
            </a:xfrm>
            <a:prstGeom prst="arc">
              <a:avLst>
                <a:gd name="adj1" fmla="val 11296599"/>
                <a:gd name="adj2" fmla="val 1075181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5" name="Arc 54">
              <a:extLst>
                <a:ext uri="{FF2B5EF4-FFF2-40B4-BE49-F238E27FC236}">
                  <a16:creationId xmlns:a16="http://schemas.microsoft.com/office/drawing/2014/main" id="{85E60676-90AE-4E84-BBA6-420781F80160}"/>
                </a:ext>
              </a:extLst>
            </p:cNvPr>
            <p:cNvSpPr/>
            <p:nvPr/>
          </p:nvSpPr>
          <p:spPr>
            <a:xfrm>
              <a:off x="5106035" y="2356167"/>
              <a:ext cx="2078990" cy="2150745"/>
            </a:xfrm>
            <a:prstGeom prst="arc">
              <a:avLst>
                <a:gd name="adj1" fmla="val 11278918"/>
                <a:gd name="adj2" fmla="val 10783570"/>
              </a:avLst>
            </a:prstGeom>
            <a:ln w="34925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BDADEB8-6C45-42A3-AC47-237A84E32B87}"/>
                </a:ext>
              </a:extLst>
            </p:cNvPr>
            <p:cNvCxnSpPr/>
            <p:nvPr/>
          </p:nvCxnSpPr>
          <p:spPr>
            <a:xfrm flipV="1">
              <a:off x="5039995" y="3277976"/>
              <a:ext cx="132080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56CBE1-F0E8-4DAC-894F-51B79BCACAC6}"/>
                </a:ext>
              </a:extLst>
            </p:cNvPr>
            <p:cNvCxnSpPr/>
            <p:nvPr/>
          </p:nvCxnSpPr>
          <p:spPr>
            <a:xfrm rot="16200000">
              <a:off x="5101836" y="3282485"/>
              <a:ext cx="33020" cy="63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3401628-0D0E-4362-8776-89C4832D6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31740" y="3440747"/>
              <a:ext cx="127635" cy="1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F7106B4-7CD0-44FD-B5C5-D94182F01670}"/>
                </a:ext>
              </a:extLst>
            </p:cNvPr>
            <p:cNvCxnSpPr/>
            <p:nvPr/>
          </p:nvCxnSpPr>
          <p:spPr>
            <a:xfrm rot="16200000" flipH="1" flipV="1">
              <a:off x="5084127" y="3433445"/>
              <a:ext cx="450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">
              <a:extLst>
                <a:ext uri="{FF2B5EF4-FFF2-40B4-BE49-F238E27FC236}">
                  <a16:creationId xmlns:a16="http://schemas.microsoft.com/office/drawing/2014/main" id="{E6CE66F6-B7BF-4F7D-AB6F-49B72627BCC2}"/>
                </a:ext>
              </a:extLst>
            </p:cNvPr>
            <p:cNvSpPr txBox="1"/>
            <p:nvPr/>
          </p:nvSpPr>
          <p:spPr>
            <a:xfrm>
              <a:off x="6090285" y="3592512"/>
              <a:ext cx="490220" cy="2470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940C4E7-A5E2-4655-91A8-1AA03B1B3581}"/>
                </a:ext>
              </a:extLst>
            </p:cNvPr>
            <p:cNvSpPr/>
            <p:nvPr/>
          </p:nvSpPr>
          <p:spPr>
            <a:xfrm>
              <a:off x="6012221" y="3205564"/>
              <a:ext cx="314325" cy="310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8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2" name="Text Box 2">
              <a:extLst>
                <a:ext uri="{FF2B5EF4-FFF2-40B4-BE49-F238E27FC236}">
                  <a16:creationId xmlns:a16="http://schemas.microsoft.com/office/drawing/2014/main" id="{81186C7D-7A09-42F2-9704-18B89929BBEE}"/>
                </a:ext>
              </a:extLst>
            </p:cNvPr>
            <p:cNvSpPr txBox="1"/>
            <p:nvPr/>
          </p:nvSpPr>
          <p:spPr>
            <a:xfrm>
              <a:off x="6256496" y="2930164"/>
              <a:ext cx="720090" cy="577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Detector at top of sphere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3" name="Text Box 2">
              <a:extLst>
                <a:ext uri="{FF2B5EF4-FFF2-40B4-BE49-F238E27FC236}">
                  <a16:creationId xmlns:a16="http://schemas.microsoft.com/office/drawing/2014/main" id="{CB5EFDEA-6639-4D1E-8A30-694957A52746}"/>
                </a:ext>
              </a:extLst>
            </p:cNvPr>
            <p:cNvSpPr txBox="1"/>
            <p:nvPr/>
          </p:nvSpPr>
          <p:spPr>
            <a:xfrm>
              <a:off x="4755008" y="2495952"/>
              <a:ext cx="719455" cy="577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Sphere Shell</a:t>
              </a:r>
              <a:endPara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3D083B95-28E6-4A02-9D99-E7E8DFE6B155}"/>
                </a:ext>
              </a:extLst>
            </p:cNvPr>
            <p:cNvSpPr/>
            <p:nvPr/>
          </p:nvSpPr>
          <p:spPr>
            <a:xfrm>
              <a:off x="5146040" y="2506027"/>
              <a:ext cx="311785" cy="365760"/>
            </a:xfrm>
            <a:prstGeom prst="arc">
              <a:avLst>
                <a:gd name="adj1" fmla="val 16200000"/>
                <a:gd name="adj2" fmla="val 18659516"/>
              </a:avLst>
            </a:prstGeom>
            <a:ln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5" name="Text Box 2">
              <a:extLst>
                <a:ext uri="{FF2B5EF4-FFF2-40B4-BE49-F238E27FC236}">
                  <a16:creationId xmlns:a16="http://schemas.microsoft.com/office/drawing/2014/main" id="{5EF43596-82A9-47EF-98B3-45EC8653BA44}"/>
                </a:ext>
              </a:extLst>
            </p:cNvPr>
            <p:cNvSpPr txBox="1"/>
            <p:nvPr/>
          </p:nvSpPr>
          <p:spPr>
            <a:xfrm>
              <a:off x="5351462" y="2769049"/>
              <a:ext cx="870585" cy="5619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Diffuse reflectance wall material (PTFE)</a:t>
              </a:r>
              <a:endPara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66" name="Arc 65">
              <a:extLst>
                <a:ext uri="{FF2B5EF4-FFF2-40B4-BE49-F238E27FC236}">
                  <a16:creationId xmlns:a16="http://schemas.microsoft.com/office/drawing/2014/main" id="{949E4D7E-8F81-47D1-B8D2-CA0BA7E38230}"/>
                </a:ext>
              </a:extLst>
            </p:cNvPr>
            <p:cNvSpPr/>
            <p:nvPr/>
          </p:nvSpPr>
          <p:spPr>
            <a:xfrm>
              <a:off x="5327015" y="2620327"/>
              <a:ext cx="292100" cy="302895"/>
            </a:xfrm>
            <a:prstGeom prst="arc">
              <a:avLst>
                <a:gd name="adj1" fmla="val 18142705"/>
                <a:gd name="adj2" fmla="val 0"/>
              </a:avLst>
            </a:prstGeom>
            <a:ln>
              <a:headEnd type="triangl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846AD34-FE7C-4C21-8AD6-DE7B8DF63881}"/>
              </a:ext>
            </a:extLst>
          </p:cNvPr>
          <p:cNvCxnSpPr/>
          <p:nvPr/>
        </p:nvCxnSpPr>
        <p:spPr>
          <a:xfrm rot="16200000" flipV="1">
            <a:off x="2198593" y="3876516"/>
            <a:ext cx="123825" cy="6477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B77A706-69B7-4C16-A9FA-6AC8AEEBE2D5}"/>
              </a:ext>
            </a:extLst>
          </p:cNvPr>
          <p:cNvCxnSpPr>
            <a:cxnSpLocks/>
          </p:cNvCxnSpPr>
          <p:nvPr/>
        </p:nvCxnSpPr>
        <p:spPr>
          <a:xfrm flipH="1">
            <a:off x="2033415" y="4333475"/>
            <a:ext cx="595946" cy="321941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A8C4642-1F31-418E-8BD6-5B7BB7434FFC}"/>
              </a:ext>
            </a:extLst>
          </p:cNvPr>
          <p:cNvCxnSpPr>
            <a:cxnSpLocks/>
          </p:cNvCxnSpPr>
          <p:nvPr/>
        </p:nvCxnSpPr>
        <p:spPr>
          <a:xfrm flipH="1" flipV="1">
            <a:off x="1673487" y="3582959"/>
            <a:ext cx="948458" cy="5924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C4B8A61-3C12-428E-99AA-CBE1D8C730B5}"/>
              </a:ext>
            </a:extLst>
          </p:cNvPr>
          <p:cNvCxnSpPr/>
          <p:nvPr/>
        </p:nvCxnSpPr>
        <p:spPr>
          <a:xfrm flipV="1">
            <a:off x="0" y="4275809"/>
            <a:ext cx="1856740" cy="1016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C95BA28-1F73-4D5F-A083-571E3CC3FEE2}"/>
              </a:ext>
            </a:extLst>
          </p:cNvPr>
          <p:cNvCxnSpPr/>
          <p:nvPr/>
        </p:nvCxnSpPr>
        <p:spPr>
          <a:xfrm>
            <a:off x="482415" y="2898811"/>
            <a:ext cx="0" cy="9803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A0BD810-82B1-4B31-BC1F-3183685937B3}"/>
              </a:ext>
            </a:extLst>
          </p:cNvPr>
          <p:cNvCxnSpPr/>
          <p:nvPr/>
        </p:nvCxnSpPr>
        <p:spPr>
          <a:xfrm>
            <a:off x="482415" y="4757851"/>
            <a:ext cx="0" cy="9803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2">
            <a:extLst>
              <a:ext uri="{FF2B5EF4-FFF2-40B4-BE49-F238E27FC236}">
                <a16:creationId xmlns:a16="http://schemas.microsoft.com/office/drawing/2014/main" id="{8FEE8B29-F528-4532-A897-440234181DD6}"/>
              </a:ext>
            </a:extLst>
          </p:cNvPr>
          <p:cNvSpPr txBox="1"/>
          <p:nvPr/>
        </p:nvSpPr>
        <p:spPr>
          <a:xfrm>
            <a:off x="957500" y="3188527"/>
            <a:ext cx="1414209" cy="106590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50% Exitance</a:t>
            </a:r>
            <a:endParaRPr lang="en-US" sz="1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96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59A735-5A1D-4F21-9209-2152CD86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grants a National Metrology Agency authority to disseminate standards?</a:t>
            </a:r>
          </a:p>
        </p:txBody>
      </p:sp>
    </p:spTree>
    <p:extLst>
      <p:ext uri="{BB962C8B-B14F-4D97-AF65-F5344CB8AC3E}">
        <p14:creationId xmlns:p14="http://schemas.microsoft.com/office/powerpoint/2010/main" val="3809703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99238FAB-C7EA-46C5-8A41-F0944ADD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16263" cy="46482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20">
            <a:extLst>
              <a:ext uri="{FF2B5EF4-FFF2-40B4-BE49-F238E27FC236}">
                <a16:creationId xmlns:a16="http://schemas.microsoft.com/office/drawing/2014/main" id="{6B5BAD7D-C872-42DF-9C00-530763C38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92375"/>
            <a:ext cx="74041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SzPct val="150000"/>
              <a:buNone/>
            </a:pPr>
            <a:r>
              <a:rPr lang="en-US" altLang="en-US" sz="2000" dirty="0"/>
              <a:t>Provides open, transparent, and comprehensive scheme to assess: 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Comparability of national metrology standards and services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Technical basis for wider agreements for international trade, commerce, and regulatory affairs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149A82-3785-4FAC-9927-D859A032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en-US" altLang="en-US" b="1" dirty="0">
                <a:cs typeface="Times New Roman" panose="02020603050405020304" pitchFamily="18" charset="0"/>
              </a:rPr>
              <a:t>CIPM Mutual Recognition Arrangement (MRA)</a:t>
            </a:r>
            <a:br>
              <a:rPr lang="en-US" altLang="en-US" b="1" dirty="0">
                <a:cs typeface="Times New Roman" panose="02020603050405020304" pitchFamily="18" charset="0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1806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292A12C2-EFA3-4098-B04F-3395F2F1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25625"/>
            <a:ext cx="6756400" cy="380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1625EE-4218-47B5-B124-87415ABDD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Regional Metrology Organizations</a:t>
            </a:r>
            <a:br>
              <a:rPr lang="en-US" b="1" dirty="0"/>
            </a:br>
            <a:r>
              <a:rPr lang="en-US" b="1" dirty="0"/>
              <a:t>RMOs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D90101F-2246-4D28-B8A7-13CED30E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974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Run key comparisons and supplementary comparisons to support the CIPM MRA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Validate NMI Quality Systems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Review NMI Calibration and Measurement Capability Statements (CMCs)</a:t>
            </a:r>
          </a:p>
        </p:txBody>
      </p:sp>
    </p:spTree>
    <p:extLst>
      <p:ext uri="{BB962C8B-B14F-4D97-AF65-F5344CB8AC3E}">
        <p14:creationId xmlns:p14="http://schemas.microsoft.com/office/powerpoint/2010/main" val="4183771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7375-F282-4A27-9804-0FE5FC65A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Components for international recognition/approval of measurement capabilities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E89DD-4B67-4F6B-9A16-EF9D9C5A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Signing of the CIPM Mutual Recognition Agreement</a:t>
            </a:r>
          </a:p>
          <a:p>
            <a:r>
              <a:rPr lang="en-US" b="1" dirty="0"/>
              <a:t>Peer-Reviewed Quality Management System</a:t>
            </a:r>
          </a:p>
          <a:p>
            <a:r>
              <a:rPr lang="en-US" b="1" dirty="0"/>
              <a:t>Inter-comparisons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F8C471-F7B9-425F-A22A-E396D693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LIGO Gold Standard traceability to the SI</a:t>
            </a:r>
          </a:p>
        </p:txBody>
      </p:sp>
    </p:spTree>
    <p:extLst>
      <p:ext uri="{BB962C8B-B14F-4D97-AF65-F5344CB8AC3E}">
        <p14:creationId xmlns:p14="http://schemas.microsoft.com/office/powerpoint/2010/main" val="1401475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4A2225-9F83-4E67-829E-28754016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Americas: </a:t>
            </a:r>
            <a:br>
              <a:rPr lang="en-US" b="1" dirty="0"/>
            </a:br>
            <a:r>
              <a:rPr lang="en-US" b="1" dirty="0"/>
              <a:t>Sistema Interamericano de Metrologia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A022EB-99FB-4FEB-9BCB-F86DA80AF0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5 Year review cycle</a:t>
            </a:r>
          </a:p>
          <a:p>
            <a:r>
              <a:rPr lang="en-US" b="1" dirty="0"/>
              <a:t>Past and planned key comparisons conducted with low power (100 </a:t>
            </a:r>
            <a:r>
              <a:rPr lang="el-GR" b="1" dirty="0"/>
              <a:t>μ</a:t>
            </a:r>
            <a:r>
              <a:rPr lang="en-US" b="1" dirty="0"/>
              <a:t>W) high precision cryogenic radiometers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010D60-C499-4E8A-BC84-8D240FC2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219" y="2378024"/>
            <a:ext cx="4038849" cy="324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251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EF2CF-5870-40C9-A045-4AD2C826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ISO 17043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6CBEBB-288D-4F0F-A5AC-4343BF5B9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NIST quality system follows ISO 17043 guidelines</a:t>
            </a:r>
          </a:p>
          <a:p>
            <a:r>
              <a:rPr lang="en-US" dirty="0"/>
              <a:t>Not reviewed by a third party corporation</a:t>
            </a:r>
          </a:p>
          <a:p>
            <a:pPr lvl="1"/>
            <a:r>
              <a:rPr lang="en-US" dirty="0"/>
              <a:t>SIM supersedes such entities </a:t>
            </a:r>
          </a:p>
        </p:txBody>
      </p:sp>
    </p:spTree>
    <p:extLst>
      <p:ext uri="{BB962C8B-B14F-4D97-AF65-F5344CB8AC3E}">
        <p14:creationId xmlns:p14="http://schemas.microsoft.com/office/powerpoint/2010/main" val="178500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52F0-533F-4ED9-BD2D-1898064B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Representation of the optical Watt through electrical substitution</a:t>
            </a:r>
          </a:p>
        </p:txBody>
      </p:sp>
      <p:grpSp>
        <p:nvGrpSpPr>
          <p:cNvPr id="5" name="Canvas 1">
            <a:extLst>
              <a:ext uri="{FF2B5EF4-FFF2-40B4-BE49-F238E27FC236}">
                <a16:creationId xmlns:a16="http://schemas.microsoft.com/office/drawing/2014/main" id="{8E867B41-2F4D-4CF3-8F19-163C76F3B613}"/>
              </a:ext>
            </a:extLst>
          </p:cNvPr>
          <p:cNvGrpSpPr/>
          <p:nvPr/>
        </p:nvGrpSpPr>
        <p:grpSpPr>
          <a:xfrm>
            <a:off x="2248107" y="1995493"/>
            <a:ext cx="6856942" cy="4223857"/>
            <a:chOff x="0" y="0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B49933-058A-4404-B855-8B0C78E713B0}"/>
                </a:ext>
              </a:extLst>
            </p:cNvPr>
            <p:cNvSpPr/>
            <p:nvPr/>
          </p:nvSpPr>
          <p:spPr>
            <a:xfrm>
              <a:off x="0" y="0"/>
              <a:ext cx="5486400" cy="3200400"/>
            </a:xfrm>
            <a:prstGeom prst="rect">
              <a:avLst/>
            </a:prstGeom>
          </p:spPr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8219E38-B121-4FFC-9173-5901BFB714BE}"/>
                </a:ext>
              </a:extLst>
            </p:cNvPr>
            <p:cNvSpPr/>
            <p:nvPr/>
          </p:nvSpPr>
          <p:spPr>
            <a:xfrm>
              <a:off x="283543" y="2544241"/>
              <a:ext cx="4595155" cy="602418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Text Box 3">
              <a:extLst>
                <a:ext uri="{FF2B5EF4-FFF2-40B4-BE49-F238E27FC236}">
                  <a16:creationId xmlns:a16="http://schemas.microsoft.com/office/drawing/2014/main" id="{7AF6BFB4-BF1A-4AB1-B61F-4F7D7AF7A9FE}"/>
                </a:ext>
              </a:extLst>
            </p:cNvPr>
            <p:cNvSpPr txBox="1"/>
            <p:nvPr/>
          </p:nvSpPr>
          <p:spPr>
            <a:xfrm>
              <a:off x="332399" y="2655645"/>
              <a:ext cx="2071910" cy="3714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Defining Constants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0D0252-79EC-42F7-AC9C-181A76FA5E02}"/>
                </a:ext>
              </a:extLst>
            </p:cNvPr>
            <p:cNvSpPr/>
            <p:nvPr/>
          </p:nvSpPr>
          <p:spPr>
            <a:xfrm>
              <a:off x="295274" y="1299127"/>
              <a:ext cx="4595155" cy="602768"/>
            </a:xfrm>
            <a:prstGeom prst="round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E69312F1-8FF8-4C27-A126-A4443F2988D1}"/>
                </a:ext>
              </a:extLst>
            </p:cNvPr>
            <p:cNvSpPr txBox="1"/>
            <p:nvPr/>
          </p:nvSpPr>
          <p:spPr>
            <a:xfrm>
              <a:off x="332399" y="1417625"/>
              <a:ext cx="2071910" cy="3714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Base/Derived Unit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1768B0-9FAD-479D-9071-0D8C4BD2BA2B}"/>
                </a:ext>
              </a:extLst>
            </p:cNvPr>
            <p:cNvSpPr/>
            <p:nvPr/>
          </p:nvSpPr>
          <p:spPr>
            <a:xfrm>
              <a:off x="2565553" y="1337275"/>
              <a:ext cx="548725" cy="519628"/>
            </a:xfrm>
            <a:prstGeom prst="ellipse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solidFill>
                    <a:srgbClr val="FFFF00"/>
                  </a:solidFill>
                </a:rPr>
                <a:t>V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AA501E5-C334-4CF1-9411-372063E7B47B}"/>
              </a:ext>
            </a:extLst>
          </p:cNvPr>
          <p:cNvSpPr/>
          <p:nvPr/>
        </p:nvSpPr>
        <p:spPr>
          <a:xfrm>
            <a:off x="5412992" y="5416622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/>
              <a:t>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AA1026-70E5-4F41-AD7F-7B57A3CC2408}"/>
              </a:ext>
            </a:extLst>
          </p:cNvPr>
          <p:cNvSpPr/>
          <p:nvPr/>
        </p:nvSpPr>
        <p:spPr>
          <a:xfrm>
            <a:off x="6440199" y="5406162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i="1" dirty="0"/>
              <a:t>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4378F16-B9DF-4668-968D-01335EC334E3}"/>
              </a:ext>
            </a:extLst>
          </p:cNvPr>
          <p:cNvSpPr/>
          <p:nvPr/>
        </p:nvSpPr>
        <p:spPr>
          <a:xfrm>
            <a:off x="7495035" y="5406162"/>
            <a:ext cx="685800" cy="6858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l-GR" sz="4000" i="1" dirty="0"/>
              <a:t>Δν</a:t>
            </a:r>
            <a:endParaRPr lang="en-US" sz="4000" i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F23A82-7D0D-41B7-A2C9-00D18CF8E8D1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 flipH="1">
            <a:off x="5755892" y="4446216"/>
            <a:ext cx="41562" cy="970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E5A9A9C1-F85B-413C-9E56-75BD6C47AF11}"/>
              </a:ext>
            </a:extLst>
          </p:cNvPr>
          <p:cNvSpPr/>
          <p:nvPr/>
        </p:nvSpPr>
        <p:spPr>
          <a:xfrm>
            <a:off x="6440199" y="3766312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Ω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C1AA4B-A697-49B8-9348-1FCB2F5B6CCE}"/>
              </a:ext>
            </a:extLst>
          </p:cNvPr>
          <p:cNvSpPr/>
          <p:nvPr/>
        </p:nvSpPr>
        <p:spPr>
          <a:xfrm>
            <a:off x="7495035" y="3763956"/>
            <a:ext cx="685800" cy="685800"/>
          </a:xfrm>
          <a:prstGeom prst="ellipse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B6AFE92-2829-4C8D-A90F-1D525E639ECF}"/>
              </a:ext>
            </a:extLst>
          </p:cNvPr>
          <p:cNvSpPr/>
          <p:nvPr/>
        </p:nvSpPr>
        <p:spPr>
          <a:xfrm>
            <a:off x="2617143" y="2128151"/>
            <a:ext cx="5743058" cy="795527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0AB1AA17-AB2C-4C40-B30E-01CB91CB61B8}"/>
              </a:ext>
            </a:extLst>
          </p:cNvPr>
          <p:cNvSpPr txBox="1"/>
          <p:nvPr/>
        </p:nvSpPr>
        <p:spPr>
          <a:xfrm>
            <a:off x="2673746" y="2262707"/>
            <a:ext cx="2589488" cy="49026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Standard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4F7185-C25B-4947-AC1F-352ED3567745}"/>
              </a:ext>
            </a:extLst>
          </p:cNvPr>
          <p:cNvSpPr/>
          <p:nvPr/>
        </p:nvSpPr>
        <p:spPr>
          <a:xfrm>
            <a:off x="5447752" y="2195550"/>
            <a:ext cx="2670693" cy="685800"/>
          </a:xfrm>
          <a:prstGeom prst="round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C-Calorimeter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B8F63B7-4262-468F-BBC3-EFEB7E791028}"/>
              </a:ext>
            </a:extLst>
          </p:cNvPr>
          <p:cNvCxnSpPr>
            <a:cxnSpLocks/>
            <a:stCxn id="11" idx="4"/>
            <a:endCxn id="15" idx="0"/>
          </p:cNvCxnSpPr>
          <p:nvPr/>
        </p:nvCxnSpPr>
        <p:spPr>
          <a:xfrm>
            <a:off x="5797454" y="4446216"/>
            <a:ext cx="985645" cy="959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6D5965F-094E-4908-94AB-29983C1E0122}"/>
              </a:ext>
            </a:extLst>
          </p:cNvPr>
          <p:cNvCxnSpPr>
            <a:cxnSpLocks/>
            <a:stCxn id="16" idx="0"/>
            <a:endCxn id="34" idx="4"/>
          </p:cNvCxnSpPr>
          <p:nvPr/>
        </p:nvCxnSpPr>
        <p:spPr>
          <a:xfrm flipV="1">
            <a:off x="7837935" y="4449756"/>
            <a:ext cx="0" cy="956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18B701-BEE7-43CC-8ECD-7B8F19AA40F7}"/>
              </a:ext>
            </a:extLst>
          </p:cNvPr>
          <p:cNvCxnSpPr>
            <a:cxnSpLocks/>
            <a:stCxn id="16" idx="0"/>
            <a:endCxn id="11" idx="4"/>
          </p:cNvCxnSpPr>
          <p:nvPr/>
        </p:nvCxnSpPr>
        <p:spPr>
          <a:xfrm flipH="1" flipV="1">
            <a:off x="5797454" y="4446216"/>
            <a:ext cx="2040481" cy="959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5193955-5EAB-4ED8-90F7-89F60C7D5CA3}"/>
              </a:ext>
            </a:extLst>
          </p:cNvPr>
          <p:cNvCxnSpPr>
            <a:cxnSpLocks/>
            <a:stCxn id="33" idx="4"/>
            <a:endCxn id="15" idx="0"/>
          </p:cNvCxnSpPr>
          <p:nvPr/>
        </p:nvCxnSpPr>
        <p:spPr>
          <a:xfrm>
            <a:off x="6783099" y="4452112"/>
            <a:ext cx="0" cy="9540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09DAE1-BBEF-4528-A94D-056AE8B871C7}"/>
              </a:ext>
            </a:extLst>
          </p:cNvPr>
          <p:cNvCxnSpPr>
            <a:cxnSpLocks/>
            <a:stCxn id="33" idx="4"/>
            <a:endCxn id="13" idx="0"/>
          </p:cNvCxnSpPr>
          <p:nvPr/>
        </p:nvCxnSpPr>
        <p:spPr>
          <a:xfrm flipH="1">
            <a:off x="5755892" y="4452112"/>
            <a:ext cx="1027207" cy="96451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6822561-2A5D-4450-B590-56450F0E0560}"/>
              </a:ext>
            </a:extLst>
          </p:cNvPr>
          <p:cNvCxnSpPr>
            <a:cxnSpLocks/>
            <a:stCxn id="11" idx="0"/>
            <a:endCxn id="38" idx="2"/>
          </p:cNvCxnSpPr>
          <p:nvPr/>
        </p:nvCxnSpPr>
        <p:spPr>
          <a:xfrm flipV="1">
            <a:off x="5797454" y="2881350"/>
            <a:ext cx="985645" cy="87906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D4198B-7546-473B-BEF4-C507E8332CF1}"/>
              </a:ext>
            </a:extLst>
          </p:cNvPr>
          <p:cNvCxnSpPr>
            <a:cxnSpLocks/>
            <a:stCxn id="33" idx="0"/>
            <a:endCxn id="38" idx="2"/>
          </p:cNvCxnSpPr>
          <p:nvPr/>
        </p:nvCxnSpPr>
        <p:spPr>
          <a:xfrm flipV="1">
            <a:off x="6783099" y="2881350"/>
            <a:ext cx="0" cy="88496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1186C05-08AD-4843-A411-66B26DAE5CAD}"/>
              </a:ext>
            </a:extLst>
          </p:cNvPr>
          <p:cNvCxnSpPr>
            <a:cxnSpLocks/>
            <a:stCxn id="34" idx="0"/>
            <a:endCxn id="38" idx="2"/>
          </p:cNvCxnSpPr>
          <p:nvPr/>
        </p:nvCxnSpPr>
        <p:spPr>
          <a:xfrm flipH="1" flipV="1">
            <a:off x="6783099" y="2881350"/>
            <a:ext cx="1054836" cy="88260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2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BA2F-BBB7-4966-B4DA-12D125E31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Details of the NIST Standard Calorimeter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970D3-A064-4B86-BBE3-07D0B667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9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6409B2-85B3-45D2-A1C4-E6A4FB9885E0}"/>
              </a:ext>
            </a:extLst>
          </p:cNvPr>
          <p:cNvSpPr/>
          <p:nvPr/>
        </p:nvSpPr>
        <p:spPr>
          <a:xfrm>
            <a:off x="333784" y="1690688"/>
            <a:ext cx="8978630" cy="5000017"/>
          </a:xfrm>
          <a:prstGeom prst="roundRect">
            <a:avLst>
              <a:gd name="adj" fmla="val 869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E86D3-B914-4455-9086-041F3C9DC8E5}"/>
              </a:ext>
            </a:extLst>
          </p:cNvPr>
          <p:cNvSpPr txBox="1"/>
          <p:nvPr/>
        </p:nvSpPr>
        <p:spPr>
          <a:xfrm>
            <a:off x="7201512" y="1301741"/>
            <a:ext cx="207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Insulating shell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C509-837E-41A6-8C6E-58C8156EF11F}"/>
              </a:ext>
            </a:extLst>
          </p:cNvPr>
          <p:cNvSpPr/>
          <p:nvPr/>
        </p:nvSpPr>
        <p:spPr>
          <a:xfrm>
            <a:off x="8086729" y="3373573"/>
            <a:ext cx="1128409" cy="16828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DC Amplifier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0F6307-C082-4C11-B2ED-430A6E42AA49}"/>
              </a:ext>
            </a:extLst>
          </p:cNvPr>
          <p:cNvSpPr/>
          <p:nvPr/>
        </p:nvSpPr>
        <p:spPr>
          <a:xfrm>
            <a:off x="2526399" y="3689721"/>
            <a:ext cx="4675113" cy="1059341"/>
          </a:xfrm>
          <a:custGeom>
            <a:avLst/>
            <a:gdLst>
              <a:gd name="connsiteX0" fmla="*/ 0 w 4659549"/>
              <a:gd name="connsiteY0" fmla="*/ 0 h 1026268"/>
              <a:gd name="connsiteX1" fmla="*/ 4659549 w 4659549"/>
              <a:gd name="connsiteY1" fmla="*/ 0 h 1026268"/>
              <a:gd name="connsiteX2" fmla="*/ 4659549 w 4659549"/>
              <a:gd name="connsiteY2" fmla="*/ 1026268 h 1026268"/>
              <a:gd name="connsiteX3" fmla="*/ 0 w 4659549"/>
              <a:gd name="connsiteY3" fmla="*/ 1026268 h 1026268"/>
              <a:gd name="connsiteX4" fmla="*/ 0 w 4659549"/>
              <a:gd name="connsiteY4" fmla="*/ 0 h 1026268"/>
              <a:gd name="connsiteX0" fmla="*/ 0 w 4659549"/>
              <a:gd name="connsiteY0" fmla="*/ 19455 h 1045723"/>
              <a:gd name="connsiteX1" fmla="*/ 4056434 w 4659549"/>
              <a:gd name="connsiteY1" fmla="*/ 0 h 1045723"/>
              <a:gd name="connsiteX2" fmla="*/ 4659549 w 4659549"/>
              <a:gd name="connsiteY2" fmla="*/ 1045723 h 1045723"/>
              <a:gd name="connsiteX3" fmla="*/ 0 w 4659549"/>
              <a:gd name="connsiteY3" fmla="*/ 1045723 h 1045723"/>
              <a:gd name="connsiteX4" fmla="*/ 0 w 4659549"/>
              <a:gd name="connsiteY4" fmla="*/ 19455 h 1045723"/>
              <a:gd name="connsiteX0" fmla="*/ 0 w 4659549"/>
              <a:gd name="connsiteY0" fmla="*/ 1045723 h 1137163"/>
              <a:gd name="connsiteX1" fmla="*/ 0 w 4659549"/>
              <a:gd name="connsiteY1" fmla="*/ 19455 h 1137163"/>
              <a:gd name="connsiteX2" fmla="*/ 4056434 w 4659549"/>
              <a:gd name="connsiteY2" fmla="*/ 0 h 1137163"/>
              <a:gd name="connsiteX3" fmla="*/ 4659549 w 4659549"/>
              <a:gd name="connsiteY3" fmla="*/ 1045723 h 1137163"/>
              <a:gd name="connsiteX4" fmla="*/ 91440 w 4659549"/>
              <a:gd name="connsiteY4" fmla="*/ 1137163 h 1137163"/>
              <a:gd name="connsiteX0" fmla="*/ 0 w 4659549"/>
              <a:gd name="connsiteY0" fmla="*/ 19455 h 1137163"/>
              <a:gd name="connsiteX1" fmla="*/ 4056434 w 4659549"/>
              <a:gd name="connsiteY1" fmla="*/ 0 h 1137163"/>
              <a:gd name="connsiteX2" fmla="*/ 4659549 w 4659549"/>
              <a:gd name="connsiteY2" fmla="*/ 1045723 h 1137163"/>
              <a:gd name="connsiteX3" fmla="*/ 91440 w 4659549"/>
              <a:gd name="connsiteY3" fmla="*/ 1137163 h 1137163"/>
              <a:gd name="connsiteX0" fmla="*/ 0 w 4659549"/>
              <a:gd name="connsiteY0" fmla="*/ 19455 h 1069069"/>
              <a:gd name="connsiteX1" fmla="*/ 4056434 w 4659549"/>
              <a:gd name="connsiteY1" fmla="*/ 0 h 1069069"/>
              <a:gd name="connsiteX2" fmla="*/ 4659549 w 4659549"/>
              <a:gd name="connsiteY2" fmla="*/ 1045723 h 1069069"/>
              <a:gd name="connsiteX3" fmla="*/ 13619 w 4659549"/>
              <a:gd name="connsiteY3" fmla="*/ 1069069 h 1069069"/>
              <a:gd name="connsiteX0" fmla="*/ 0 w 4659549"/>
              <a:gd name="connsiteY0" fmla="*/ 19455 h 1059341"/>
              <a:gd name="connsiteX1" fmla="*/ 4056434 w 4659549"/>
              <a:gd name="connsiteY1" fmla="*/ 0 h 1059341"/>
              <a:gd name="connsiteX2" fmla="*/ 4659549 w 4659549"/>
              <a:gd name="connsiteY2" fmla="*/ 1045723 h 1059341"/>
              <a:gd name="connsiteX3" fmla="*/ 23346 w 4659549"/>
              <a:gd name="connsiteY3" fmla="*/ 1059341 h 1059341"/>
              <a:gd name="connsiteX0" fmla="*/ 0 w 4659549"/>
              <a:gd name="connsiteY0" fmla="*/ 9728 h 1059341"/>
              <a:gd name="connsiteX1" fmla="*/ 4056434 w 4659549"/>
              <a:gd name="connsiteY1" fmla="*/ 0 h 1059341"/>
              <a:gd name="connsiteX2" fmla="*/ 4659549 w 4659549"/>
              <a:gd name="connsiteY2" fmla="*/ 1045723 h 1059341"/>
              <a:gd name="connsiteX3" fmla="*/ 23346 w 4659549"/>
              <a:gd name="connsiteY3" fmla="*/ 1059341 h 1059341"/>
              <a:gd name="connsiteX0" fmla="*/ 0 w 4669277"/>
              <a:gd name="connsiteY0" fmla="*/ 0 h 1059341"/>
              <a:gd name="connsiteX1" fmla="*/ 4066162 w 4669277"/>
              <a:gd name="connsiteY1" fmla="*/ 0 h 1059341"/>
              <a:gd name="connsiteX2" fmla="*/ 4669277 w 4669277"/>
              <a:gd name="connsiteY2" fmla="*/ 1045723 h 1059341"/>
              <a:gd name="connsiteX3" fmla="*/ 33074 w 4669277"/>
              <a:gd name="connsiteY3" fmla="*/ 1059341 h 1059341"/>
              <a:gd name="connsiteX0" fmla="*/ 15564 w 4684841"/>
              <a:gd name="connsiteY0" fmla="*/ 0 h 1059341"/>
              <a:gd name="connsiteX1" fmla="*/ 4081726 w 4684841"/>
              <a:gd name="connsiteY1" fmla="*/ 0 h 1059341"/>
              <a:gd name="connsiteX2" fmla="*/ 4684841 w 4684841"/>
              <a:gd name="connsiteY2" fmla="*/ 1045723 h 1059341"/>
              <a:gd name="connsiteX3" fmla="*/ 0 w 4684841"/>
              <a:gd name="connsiteY3" fmla="*/ 1059341 h 1059341"/>
              <a:gd name="connsiteX0" fmla="*/ 5836 w 4675113"/>
              <a:gd name="connsiteY0" fmla="*/ 0 h 1059341"/>
              <a:gd name="connsiteX1" fmla="*/ 4071998 w 4675113"/>
              <a:gd name="connsiteY1" fmla="*/ 0 h 1059341"/>
              <a:gd name="connsiteX2" fmla="*/ 4675113 w 4675113"/>
              <a:gd name="connsiteY2" fmla="*/ 1045723 h 1059341"/>
              <a:gd name="connsiteX3" fmla="*/ 0 w 4675113"/>
              <a:gd name="connsiteY3" fmla="*/ 1059341 h 105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113" h="1059341">
                <a:moveTo>
                  <a:pt x="5836" y="0"/>
                </a:moveTo>
                <a:lnTo>
                  <a:pt x="4071998" y="0"/>
                </a:lnTo>
                <a:lnTo>
                  <a:pt x="4675113" y="1045723"/>
                </a:lnTo>
                <a:lnTo>
                  <a:pt x="0" y="1059341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C9F9C0-FBA6-48C5-83EE-09FE40315B3C}"/>
              </a:ext>
            </a:extLst>
          </p:cNvPr>
          <p:cNvSpPr/>
          <p:nvPr/>
        </p:nvSpPr>
        <p:spPr>
          <a:xfrm>
            <a:off x="1374644" y="2449445"/>
            <a:ext cx="6712085" cy="35700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ECA2D-5ACE-4371-B5BF-E6F6FC32AA0C}"/>
              </a:ext>
            </a:extLst>
          </p:cNvPr>
          <p:cNvSpPr/>
          <p:nvPr/>
        </p:nvSpPr>
        <p:spPr>
          <a:xfrm>
            <a:off x="979052" y="3627949"/>
            <a:ext cx="395592" cy="1250005"/>
          </a:xfrm>
          <a:custGeom>
            <a:avLst/>
            <a:gdLst>
              <a:gd name="connsiteX0" fmla="*/ 0 w 395592"/>
              <a:gd name="connsiteY0" fmla="*/ 0 h 1250005"/>
              <a:gd name="connsiteX1" fmla="*/ 395592 w 395592"/>
              <a:gd name="connsiteY1" fmla="*/ 0 h 1250005"/>
              <a:gd name="connsiteX2" fmla="*/ 395592 w 395592"/>
              <a:gd name="connsiteY2" fmla="*/ 1250005 h 1250005"/>
              <a:gd name="connsiteX3" fmla="*/ 0 w 395592"/>
              <a:gd name="connsiteY3" fmla="*/ 1250005 h 1250005"/>
              <a:gd name="connsiteX4" fmla="*/ 0 w 395592"/>
              <a:gd name="connsiteY4" fmla="*/ 0 h 1250005"/>
              <a:gd name="connsiteX0" fmla="*/ 116732 w 395592"/>
              <a:gd name="connsiteY0" fmla="*/ 0 h 1259733"/>
              <a:gd name="connsiteX1" fmla="*/ 395592 w 395592"/>
              <a:gd name="connsiteY1" fmla="*/ 9728 h 1259733"/>
              <a:gd name="connsiteX2" fmla="*/ 395592 w 395592"/>
              <a:gd name="connsiteY2" fmla="*/ 1259733 h 1259733"/>
              <a:gd name="connsiteX3" fmla="*/ 0 w 395592"/>
              <a:gd name="connsiteY3" fmla="*/ 1259733 h 1259733"/>
              <a:gd name="connsiteX4" fmla="*/ 116732 w 395592"/>
              <a:gd name="connsiteY4" fmla="*/ 0 h 1259733"/>
              <a:gd name="connsiteX0" fmla="*/ 116732 w 395592"/>
              <a:gd name="connsiteY0" fmla="*/ 0 h 1250005"/>
              <a:gd name="connsiteX1" fmla="*/ 395592 w 395592"/>
              <a:gd name="connsiteY1" fmla="*/ 0 h 1250005"/>
              <a:gd name="connsiteX2" fmla="*/ 395592 w 395592"/>
              <a:gd name="connsiteY2" fmla="*/ 1250005 h 1250005"/>
              <a:gd name="connsiteX3" fmla="*/ 0 w 395592"/>
              <a:gd name="connsiteY3" fmla="*/ 1250005 h 1250005"/>
              <a:gd name="connsiteX4" fmla="*/ 116732 w 395592"/>
              <a:gd name="connsiteY4" fmla="*/ 0 h 125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592" h="1250005">
                <a:moveTo>
                  <a:pt x="116732" y="0"/>
                </a:moveTo>
                <a:lnTo>
                  <a:pt x="395592" y="0"/>
                </a:lnTo>
                <a:lnTo>
                  <a:pt x="395592" y="1250005"/>
                </a:lnTo>
                <a:lnTo>
                  <a:pt x="0" y="1250005"/>
                </a:lnTo>
                <a:lnTo>
                  <a:pt x="116732" y="0"/>
                </a:lnTo>
                <a:close/>
              </a:path>
            </a:pathLst>
          </a:custGeom>
          <a:noFill/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C405B8-0A3E-49F5-B565-FB7E51B4F12E}"/>
              </a:ext>
            </a:extLst>
          </p:cNvPr>
          <p:cNvSpPr/>
          <p:nvPr/>
        </p:nvSpPr>
        <p:spPr>
          <a:xfrm>
            <a:off x="1715112" y="2877462"/>
            <a:ext cx="6011694" cy="2694562"/>
          </a:xfrm>
          <a:custGeom>
            <a:avLst/>
            <a:gdLst>
              <a:gd name="connsiteX0" fmla="*/ 0 w 6031148"/>
              <a:gd name="connsiteY0" fmla="*/ 0 h 2675106"/>
              <a:gd name="connsiteX1" fmla="*/ 6031148 w 6031148"/>
              <a:gd name="connsiteY1" fmla="*/ 0 h 2675106"/>
              <a:gd name="connsiteX2" fmla="*/ 6031148 w 6031148"/>
              <a:gd name="connsiteY2" fmla="*/ 2675106 h 2675106"/>
              <a:gd name="connsiteX3" fmla="*/ 0 w 6031148"/>
              <a:gd name="connsiteY3" fmla="*/ 2675106 h 2675106"/>
              <a:gd name="connsiteX4" fmla="*/ 0 w 6031148"/>
              <a:gd name="connsiteY4" fmla="*/ 0 h 2675106"/>
              <a:gd name="connsiteX0" fmla="*/ 0 w 6031148"/>
              <a:gd name="connsiteY0" fmla="*/ 0 h 2766546"/>
              <a:gd name="connsiteX1" fmla="*/ 6031148 w 6031148"/>
              <a:gd name="connsiteY1" fmla="*/ 0 h 2766546"/>
              <a:gd name="connsiteX2" fmla="*/ 6031148 w 6031148"/>
              <a:gd name="connsiteY2" fmla="*/ 2675106 h 2766546"/>
              <a:gd name="connsiteX3" fmla="*/ 91440 w 6031148"/>
              <a:gd name="connsiteY3" fmla="*/ 2766546 h 2766546"/>
              <a:gd name="connsiteX0" fmla="*/ 0 w 6031148"/>
              <a:gd name="connsiteY0" fmla="*/ 0 h 2717908"/>
              <a:gd name="connsiteX1" fmla="*/ 6031148 w 6031148"/>
              <a:gd name="connsiteY1" fmla="*/ 0 h 2717908"/>
              <a:gd name="connsiteX2" fmla="*/ 6031148 w 6031148"/>
              <a:gd name="connsiteY2" fmla="*/ 2675106 h 2717908"/>
              <a:gd name="connsiteX3" fmla="*/ 52529 w 6031148"/>
              <a:gd name="connsiteY3" fmla="*/ 2717908 h 2717908"/>
              <a:gd name="connsiteX0" fmla="*/ 0 w 6031148"/>
              <a:gd name="connsiteY0" fmla="*/ 0 h 2708180"/>
              <a:gd name="connsiteX1" fmla="*/ 6031148 w 6031148"/>
              <a:gd name="connsiteY1" fmla="*/ 0 h 2708180"/>
              <a:gd name="connsiteX2" fmla="*/ 6031148 w 6031148"/>
              <a:gd name="connsiteY2" fmla="*/ 2675106 h 2708180"/>
              <a:gd name="connsiteX3" fmla="*/ 52529 w 6031148"/>
              <a:gd name="connsiteY3" fmla="*/ 2708180 h 2708180"/>
              <a:gd name="connsiteX0" fmla="*/ 0 w 6031148"/>
              <a:gd name="connsiteY0" fmla="*/ 0 h 2698452"/>
              <a:gd name="connsiteX1" fmla="*/ 6031148 w 6031148"/>
              <a:gd name="connsiteY1" fmla="*/ 0 h 2698452"/>
              <a:gd name="connsiteX2" fmla="*/ 6031148 w 6031148"/>
              <a:gd name="connsiteY2" fmla="*/ 2675106 h 2698452"/>
              <a:gd name="connsiteX3" fmla="*/ 52529 w 6031148"/>
              <a:gd name="connsiteY3" fmla="*/ 2698452 h 2698452"/>
              <a:gd name="connsiteX0" fmla="*/ 0 w 6031148"/>
              <a:gd name="connsiteY0" fmla="*/ 0 h 2688725"/>
              <a:gd name="connsiteX1" fmla="*/ 6031148 w 6031148"/>
              <a:gd name="connsiteY1" fmla="*/ 0 h 2688725"/>
              <a:gd name="connsiteX2" fmla="*/ 6031148 w 6031148"/>
              <a:gd name="connsiteY2" fmla="*/ 2675106 h 2688725"/>
              <a:gd name="connsiteX3" fmla="*/ 52529 w 6031148"/>
              <a:gd name="connsiteY3" fmla="*/ 2688725 h 2688725"/>
              <a:gd name="connsiteX0" fmla="*/ 0 w 6031148"/>
              <a:gd name="connsiteY0" fmla="*/ 0 h 2688725"/>
              <a:gd name="connsiteX1" fmla="*/ 359922 w 6031148"/>
              <a:gd name="connsiteY1" fmla="*/ 1 h 2688725"/>
              <a:gd name="connsiteX2" fmla="*/ 6031148 w 6031148"/>
              <a:gd name="connsiteY2" fmla="*/ 0 h 2688725"/>
              <a:gd name="connsiteX3" fmla="*/ 6031148 w 6031148"/>
              <a:gd name="connsiteY3" fmla="*/ 2675106 h 2688725"/>
              <a:gd name="connsiteX4" fmla="*/ 52529 w 6031148"/>
              <a:gd name="connsiteY4" fmla="*/ 2688725 h 2688725"/>
              <a:gd name="connsiteX0" fmla="*/ 0 w 6001965"/>
              <a:gd name="connsiteY0" fmla="*/ 749030 h 2688725"/>
              <a:gd name="connsiteX1" fmla="*/ 330739 w 6001965"/>
              <a:gd name="connsiteY1" fmla="*/ 1 h 2688725"/>
              <a:gd name="connsiteX2" fmla="*/ 6001965 w 6001965"/>
              <a:gd name="connsiteY2" fmla="*/ 0 h 2688725"/>
              <a:gd name="connsiteX3" fmla="*/ 6001965 w 6001965"/>
              <a:gd name="connsiteY3" fmla="*/ 2675106 h 2688725"/>
              <a:gd name="connsiteX4" fmla="*/ 23346 w 6001965"/>
              <a:gd name="connsiteY4" fmla="*/ 2688725 h 2688725"/>
              <a:gd name="connsiteX0" fmla="*/ 2 w 6001967"/>
              <a:gd name="connsiteY0" fmla="*/ 749030 h 2688725"/>
              <a:gd name="connsiteX1" fmla="*/ 0 w 6001967"/>
              <a:gd name="connsiteY1" fmla="*/ 9729 h 2688725"/>
              <a:gd name="connsiteX2" fmla="*/ 6001967 w 6001967"/>
              <a:gd name="connsiteY2" fmla="*/ 0 h 2688725"/>
              <a:gd name="connsiteX3" fmla="*/ 6001967 w 6001967"/>
              <a:gd name="connsiteY3" fmla="*/ 2675106 h 2688725"/>
              <a:gd name="connsiteX4" fmla="*/ 23348 w 6001967"/>
              <a:gd name="connsiteY4" fmla="*/ 2688725 h 2688725"/>
              <a:gd name="connsiteX0" fmla="*/ 2 w 6001967"/>
              <a:gd name="connsiteY0" fmla="*/ 749030 h 2688725"/>
              <a:gd name="connsiteX1" fmla="*/ 0 w 6001967"/>
              <a:gd name="connsiteY1" fmla="*/ 9729 h 2688725"/>
              <a:gd name="connsiteX2" fmla="*/ 6001967 w 6001967"/>
              <a:gd name="connsiteY2" fmla="*/ 0 h 2688725"/>
              <a:gd name="connsiteX3" fmla="*/ 6001967 w 6001967"/>
              <a:gd name="connsiteY3" fmla="*/ 2675106 h 2688725"/>
              <a:gd name="connsiteX4" fmla="*/ 583660 w 6001967"/>
              <a:gd name="connsiteY4" fmla="*/ 2675107 h 2688725"/>
              <a:gd name="connsiteX5" fmla="*/ 23348 w 6001967"/>
              <a:gd name="connsiteY5" fmla="*/ 2688725 h 2688725"/>
              <a:gd name="connsiteX0" fmla="*/ 5837 w 6007802"/>
              <a:gd name="connsiteY0" fmla="*/ 749030 h 2675107"/>
              <a:gd name="connsiteX1" fmla="*/ 5835 w 6007802"/>
              <a:gd name="connsiteY1" fmla="*/ 9729 h 2675107"/>
              <a:gd name="connsiteX2" fmla="*/ 6007802 w 6007802"/>
              <a:gd name="connsiteY2" fmla="*/ 0 h 2675107"/>
              <a:gd name="connsiteX3" fmla="*/ 6007802 w 6007802"/>
              <a:gd name="connsiteY3" fmla="*/ 2675106 h 2675107"/>
              <a:gd name="connsiteX4" fmla="*/ 589495 w 6007802"/>
              <a:gd name="connsiteY4" fmla="*/ 2675107 h 2675107"/>
              <a:gd name="connsiteX5" fmla="*/ 0 w 6007802"/>
              <a:gd name="connsiteY5" fmla="*/ 1968878 h 2675107"/>
              <a:gd name="connsiteX0" fmla="*/ 9729 w 6011694"/>
              <a:gd name="connsiteY0" fmla="*/ 749030 h 2694562"/>
              <a:gd name="connsiteX1" fmla="*/ 9727 w 6011694"/>
              <a:gd name="connsiteY1" fmla="*/ 9729 h 2694562"/>
              <a:gd name="connsiteX2" fmla="*/ 6011694 w 6011694"/>
              <a:gd name="connsiteY2" fmla="*/ 0 h 2694562"/>
              <a:gd name="connsiteX3" fmla="*/ 6011694 w 6011694"/>
              <a:gd name="connsiteY3" fmla="*/ 2675106 h 2694562"/>
              <a:gd name="connsiteX4" fmla="*/ 0 w 6011694"/>
              <a:gd name="connsiteY4" fmla="*/ 2694562 h 2694562"/>
              <a:gd name="connsiteX5" fmla="*/ 3892 w 6011694"/>
              <a:gd name="connsiteY5" fmla="*/ 1968878 h 269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694" h="2694562">
                <a:moveTo>
                  <a:pt x="9729" y="749030"/>
                </a:moveTo>
                <a:cubicBezTo>
                  <a:pt x="9728" y="502596"/>
                  <a:pt x="9728" y="256163"/>
                  <a:pt x="9727" y="9729"/>
                </a:cubicBezTo>
                <a:lnTo>
                  <a:pt x="6011694" y="0"/>
                </a:lnTo>
                <a:lnTo>
                  <a:pt x="6011694" y="2675106"/>
                </a:lnTo>
                <a:lnTo>
                  <a:pt x="0" y="2694562"/>
                </a:lnTo>
                <a:cubicBezTo>
                  <a:pt x="1297" y="2452667"/>
                  <a:pt x="2595" y="2210773"/>
                  <a:pt x="3892" y="1968878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21A8A-606C-4B1D-86A2-E28C969AF2F6}"/>
              </a:ext>
            </a:extLst>
          </p:cNvPr>
          <p:cNvSpPr txBox="1"/>
          <p:nvPr/>
        </p:nvSpPr>
        <p:spPr>
          <a:xfrm>
            <a:off x="5568939" y="2091157"/>
            <a:ext cx="306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Isothermal vacuum shell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537B6-C778-48D9-88EC-48AECD66E8C1}"/>
              </a:ext>
            </a:extLst>
          </p:cNvPr>
          <p:cNvSpPr txBox="1"/>
          <p:nvPr/>
        </p:nvSpPr>
        <p:spPr>
          <a:xfrm>
            <a:off x="2628368" y="3695143"/>
            <a:ext cx="353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Carbon-Black absorbing cavity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04F1D-7852-47AE-AE9E-49B32892C035}"/>
              </a:ext>
            </a:extLst>
          </p:cNvPr>
          <p:cNvSpPr txBox="1"/>
          <p:nvPr/>
        </p:nvSpPr>
        <p:spPr>
          <a:xfrm>
            <a:off x="2976862" y="3216686"/>
            <a:ext cx="413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Electrical-Substitution heater windings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05EA1A-A763-4116-8735-3E08EE969D8F}"/>
              </a:ext>
            </a:extLst>
          </p:cNvPr>
          <p:cNvCxnSpPr>
            <a:cxnSpLocks/>
          </p:cNvCxnSpPr>
          <p:nvPr/>
        </p:nvCxnSpPr>
        <p:spPr>
          <a:xfrm>
            <a:off x="4176210" y="2894638"/>
            <a:ext cx="0" cy="780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4EE8EB-BD7C-4C31-BE94-E173F6B586E9}"/>
              </a:ext>
            </a:extLst>
          </p:cNvPr>
          <p:cNvCxnSpPr>
            <a:cxnSpLocks/>
          </p:cNvCxnSpPr>
          <p:nvPr/>
        </p:nvCxnSpPr>
        <p:spPr>
          <a:xfrm>
            <a:off x="5252738" y="2877462"/>
            <a:ext cx="0" cy="812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4677B8-58F6-47A2-B3F6-729A16C5A1EF}"/>
              </a:ext>
            </a:extLst>
          </p:cNvPr>
          <p:cNvCxnSpPr>
            <a:cxnSpLocks/>
          </p:cNvCxnSpPr>
          <p:nvPr/>
        </p:nvCxnSpPr>
        <p:spPr>
          <a:xfrm>
            <a:off x="4179453" y="4749062"/>
            <a:ext cx="0" cy="822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5067D2-C424-4014-A588-F05D4DC64C14}"/>
              </a:ext>
            </a:extLst>
          </p:cNvPr>
          <p:cNvCxnSpPr>
            <a:cxnSpLocks/>
          </p:cNvCxnSpPr>
          <p:nvPr/>
        </p:nvCxnSpPr>
        <p:spPr>
          <a:xfrm>
            <a:off x="5252739" y="4749062"/>
            <a:ext cx="0" cy="822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9A30BF-F93D-401D-A5E3-E3D75855BD0E}"/>
              </a:ext>
            </a:extLst>
          </p:cNvPr>
          <p:cNvSpPr txBox="1"/>
          <p:nvPr/>
        </p:nvSpPr>
        <p:spPr>
          <a:xfrm>
            <a:off x="2778176" y="4969626"/>
            <a:ext cx="467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Multi-Junction thermopile/Weak thermal link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6283C5-940C-4D9F-8EDD-3FC81ECAFABC}"/>
              </a:ext>
            </a:extLst>
          </p:cNvPr>
          <p:cNvSpPr/>
          <p:nvPr/>
        </p:nvSpPr>
        <p:spPr>
          <a:xfrm>
            <a:off x="158685" y="3627948"/>
            <a:ext cx="514105" cy="125000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C46D6C-E18C-4098-A7CD-86AB94B13856}"/>
              </a:ext>
            </a:extLst>
          </p:cNvPr>
          <p:cNvSpPr txBox="1"/>
          <p:nvPr/>
        </p:nvSpPr>
        <p:spPr>
          <a:xfrm>
            <a:off x="29064" y="3891849"/>
            <a:ext cx="134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1° Wedge Window</a:t>
            </a:r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1FAD6214-EB6E-45A1-81EF-3C204814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5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Calorimeter Design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A1DCE5-A0C1-43AF-B710-726B213D162B}"/>
              </a:ext>
            </a:extLst>
          </p:cNvPr>
          <p:cNvSpPr txBox="1"/>
          <p:nvPr/>
        </p:nvSpPr>
        <p:spPr>
          <a:xfrm>
            <a:off x="3575624" y="1912888"/>
            <a:ext cx="1861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Heater windings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22B433C-CC7D-4CC8-8FBA-4222500CD8C0}"/>
              </a:ext>
            </a:extLst>
          </p:cNvPr>
          <p:cNvGrpSpPr/>
          <p:nvPr/>
        </p:nvGrpSpPr>
        <p:grpSpPr>
          <a:xfrm>
            <a:off x="3725647" y="3620254"/>
            <a:ext cx="2260037" cy="49197"/>
            <a:chOff x="4831556" y="3690272"/>
            <a:chExt cx="2260037" cy="4919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D04015-E544-4633-B853-B56BDC8803FC}"/>
                </a:ext>
              </a:extLst>
            </p:cNvPr>
            <p:cNvSpPr/>
            <p:nvPr/>
          </p:nvSpPr>
          <p:spPr>
            <a:xfrm>
              <a:off x="4831556" y="36908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CE2ADE-3CD6-438D-8618-D6F40F1BCFAD}"/>
                </a:ext>
              </a:extLst>
            </p:cNvPr>
            <p:cNvSpPr/>
            <p:nvPr/>
          </p:nvSpPr>
          <p:spPr>
            <a:xfrm>
              <a:off x="4905527" y="36915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C09F11-6851-4697-BF03-789E50ACA58B}"/>
                </a:ext>
              </a:extLst>
            </p:cNvPr>
            <p:cNvSpPr/>
            <p:nvPr/>
          </p:nvSpPr>
          <p:spPr>
            <a:xfrm>
              <a:off x="4974531" y="36908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EC61BF2-A8C0-456F-AD9E-78B7E650B741}"/>
                </a:ext>
              </a:extLst>
            </p:cNvPr>
            <p:cNvSpPr/>
            <p:nvPr/>
          </p:nvSpPr>
          <p:spPr>
            <a:xfrm>
              <a:off x="5048502" y="36915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928B620-D0A4-4650-9E8F-721BD0DDB9FC}"/>
                </a:ext>
              </a:extLst>
            </p:cNvPr>
            <p:cNvSpPr/>
            <p:nvPr/>
          </p:nvSpPr>
          <p:spPr>
            <a:xfrm>
              <a:off x="5117506" y="36909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54778E-73CB-4F46-85E4-79FFBA048E29}"/>
                </a:ext>
              </a:extLst>
            </p:cNvPr>
            <p:cNvSpPr/>
            <p:nvPr/>
          </p:nvSpPr>
          <p:spPr>
            <a:xfrm>
              <a:off x="5191477" y="36916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9667444-5EF1-47B7-86A6-525911052135}"/>
                </a:ext>
              </a:extLst>
            </p:cNvPr>
            <p:cNvSpPr/>
            <p:nvPr/>
          </p:nvSpPr>
          <p:spPr>
            <a:xfrm>
              <a:off x="5260481" y="36933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07404EF-7C33-4495-A91C-1BFCDAB67042}"/>
                </a:ext>
              </a:extLst>
            </p:cNvPr>
            <p:cNvSpPr/>
            <p:nvPr/>
          </p:nvSpPr>
          <p:spPr>
            <a:xfrm>
              <a:off x="5334452" y="36916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F96E65C-42BF-4A23-921F-C6A11B8B92C4}"/>
                </a:ext>
              </a:extLst>
            </p:cNvPr>
            <p:cNvSpPr/>
            <p:nvPr/>
          </p:nvSpPr>
          <p:spPr>
            <a:xfrm>
              <a:off x="5402234" y="36902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F44E2C3-EB7F-4B51-82ED-B245102E6E8F}"/>
                </a:ext>
              </a:extLst>
            </p:cNvPr>
            <p:cNvSpPr/>
            <p:nvPr/>
          </p:nvSpPr>
          <p:spPr>
            <a:xfrm>
              <a:off x="5476205" y="36909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BA67CD6-8861-436D-9C08-771D6308A5D4}"/>
                </a:ext>
              </a:extLst>
            </p:cNvPr>
            <p:cNvSpPr/>
            <p:nvPr/>
          </p:nvSpPr>
          <p:spPr>
            <a:xfrm>
              <a:off x="5545209" y="36902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83A1311-6AC5-4F90-8E43-E347BECAC8F1}"/>
                </a:ext>
              </a:extLst>
            </p:cNvPr>
            <p:cNvSpPr/>
            <p:nvPr/>
          </p:nvSpPr>
          <p:spPr>
            <a:xfrm>
              <a:off x="5619180" y="369098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A089930-90CA-4F83-8140-7C977ABB3123}"/>
                </a:ext>
              </a:extLst>
            </p:cNvPr>
            <p:cNvSpPr/>
            <p:nvPr/>
          </p:nvSpPr>
          <p:spPr>
            <a:xfrm>
              <a:off x="5688184" y="36904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E5ACBE7-E033-4D47-94CE-E637A89B21FB}"/>
                </a:ext>
              </a:extLst>
            </p:cNvPr>
            <p:cNvSpPr/>
            <p:nvPr/>
          </p:nvSpPr>
          <p:spPr>
            <a:xfrm>
              <a:off x="5762155" y="36911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50B8CCB-665A-4310-A605-6EF715B1D24D}"/>
                </a:ext>
              </a:extLst>
            </p:cNvPr>
            <p:cNvSpPr/>
            <p:nvPr/>
          </p:nvSpPr>
          <p:spPr>
            <a:xfrm>
              <a:off x="5831159" y="36928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61F4588-D320-4002-976E-9F47A1C3639E}"/>
                </a:ext>
              </a:extLst>
            </p:cNvPr>
            <p:cNvSpPr/>
            <p:nvPr/>
          </p:nvSpPr>
          <p:spPr>
            <a:xfrm>
              <a:off x="5905130" y="369113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141199-92FD-4623-A517-05EB4641CDFE}"/>
                </a:ext>
              </a:extLst>
            </p:cNvPr>
            <p:cNvSpPr/>
            <p:nvPr/>
          </p:nvSpPr>
          <p:spPr>
            <a:xfrm>
              <a:off x="5972300" y="36912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28E938E-0D02-4123-86BC-46C7D1F914AB}"/>
                </a:ext>
              </a:extLst>
            </p:cNvPr>
            <p:cNvSpPr/>
            <p:nvPr/>
          </p:nvSpPr>
          <p:spPr>
            <a:xfrm>
              <a:off x="6046271" y="36919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F0A2FB-70D8-44B8-9A98-47BAB1D60A88}"/>
                </a:ext>
              </a:extLst>
            </p:cNvPr>
            <p:cNvSpPr/>
            <p:nvPr/>
          </p:nvSpPr>
          <p:spPr>
            <a:xfrm>
              <a:off x="6115275" y="36912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46CBFB1D-FA50-4625-BD7E-E04656D6D606}"/>
                </a:ext>
              </a:extLst>
            </p:cNvPr>
            <p:cNvSpPr/>
            <p:nvPr/>
          </p:nvSpPr>
          <p:spPr>
            <a:xfrm>
              <a:off x="6189246" y="36919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FC3C618-2B01-4F42-ABA5-B17F2E4C768F}"/>
                </a:ext>
              </a:extLst>
            </p:cNvPr>
            <p:cNvSpPr/>
            <p:nvPr/>
          </p:nvSpPr>
          <p:spPr>
            <a:xfrm>
              <a:off x="6258250" y="36913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F3C1672-D34E-434F-8DAB-D58162731996}"/>
                </a:ext>
              </a:extLst>
            </p:cNvPr>
            <p:cNvSpPr/>
            <p:nvPr/>
          </p:nvSpPr>
          <p:spPr>
            <a:xfrm>
              <a:off x="6332221" y="36920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D86F9F93-1089-401C-943B-1DF0155C4A7A}"/>
                </a:ext>
              </a:extLst>
            </p:cNvPr>
            <p:cNvSpPr/>
            <p:nvPr/>
          </p:nvSpPr>
          <p:spPr>
            <a:xfrm>
              <a:off x="6401225" y="36937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C021644-A15F-4D65-85FB-419965C3F1B4}"/>
                </a:ext>
              </a:extLst>
            </p:cNvPr>
            <p:cNvSpPr/>
            <p:nvPr/>
          </p:nvSpPr>
          <p:spPr>
            <a:xfrm>
              <a:off x="6475196" y="36920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077BD045-DFED-47D0-B46A-BD8886C5A192}"/>
                </a:ext>
              </a:extLst>
            </p:cNvPr>
            <p:cNvSpPr/>
            <p:nvPr/>
          </p:nvSpPr>
          <p:spPr>
            <a:xfrm>
              <a:off x="6542978" y="36906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EFB6BC7-E15F-415C-935F-24066B8EB28E}"/>
                </a:ext>
              </a:extLst>
            </p:cNvPr>
            <p:cNvSpPr/>
            <p:nvPr/>
          </p:nvSpPr>
          <p:spPr>
            <a:xfrm>
              <a:off x="6616949" y="36913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BAC32C92-E5B0-4371-9E05-B9CD76463A1A}"/>
                </a:ext>
              </a:extLst>
            </p:cNvPr>
            <p:cNvSpPr/>
            <p:nvPr/>
          </p:nvSpPr>
          <p:spPr>
            <a:xfrm>
              <a:off x="6685953" y="36906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0754D5A0-0F3A-4D3E-B2AF-541AC8314FF8}"/>
                </a:ext>
              </a:extLst>
            </p:cNvPr>
            <p:cNvSpPr/>
            <p:nvPr/>
          </p:nvSpPr>
          <p:spPr>
            <a:xfrm>
              <a:off x="6759924" y="36913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FA0E7FC-AE6E-4B55-B3D9-F6BB26307E25}"/>
                </a:ext>
              </a:extLst>
            </p:cNvPr>
            <p:cNvSpPr/>
            <p:nvPr/>
          </p:nvSpPr>
          <p:spPr>
            <a:xfrm>
              <a:off x="6828928" y="36908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FCAF429-6918-4E24-9521-9D83853A7C83}"/>
                </a:ext>
              </a:extLst>
            </p:cNvPr>
            <p:cNvSpPr/>
            <p:nvPr/>
          </p:nvSpPr>
          <p:spPr>
            <a:xfrm>
              <a:off x="6902899" y="36915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25009AA8-C775-4222-BDAF-D892FC2E5AF5}"/>
                </a:ext>
              </a:extLst>
            </p:cNvPr>
            <p:cNvSpPr/>
            <p:nvPr/>
          </p:nvSpPr>
          <p:spPr>
            <a:xfrm>
              <a:off x="6971903" y="36931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CD8E78B-AEA3-41F3-A482-46D0324CB3BD}"/>
                </a:ext>
              </a:extLst>
            </p:cNvPr>
            <p:cNvSpPr/>
            <p:nvPr/>
          </p:nvSpPr>
          <p:spPr>
            <a:xfrm>
              <a:off x="7045874" y="36915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D69FE1-69FB-4946-B8A3-A0C68965F5B0}"/>
              </a:ext>
            </a:extLst>
          </p:cNvPr>
          <p:cNvGrpSpPr/>
          <p:nvPr/>
        </p:nvGrpSpPr>
        <p:grpSpPr>
          <a:xfrm>
            <a:off x="3725647" y="4762903"/>
            <a:ext cx="2260037" cy="50784"/>
            <a:chOff x="4831556" y="3690669"/>
            <a:chExt cx="2260037" cy="5078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3F99878-E27F-478B-BC2A-2F3D1183649A}"/>
                </a:ext>
              </a:extLst>
            </p:cNvPr>
            <p:cNvSpPr/>
            <p:nvPr/>
          </p:nvSpPr>
          <p:spPr>
            <a:xfrm>
              <a:off x="4831556" y="36932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682ED5F-AFAD-4DE9-AFB1-92E44DD83274}"/>
                </a:ext>
              </a:extLst>
            </p:cNvPr>
            <p:cNvSpPr/>
            <p:nvPr/>
          </p:nvSpPr>
          <p:spPr>
            <a:xfrm>
              <a:off x="4905527" y="36939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786A571-B199-4767-BD9B-2C600A5780BD}"/>
                </a:ext>
              </a:extLst>
            </p:cNvPr>
            <p:cNvSpPr/>
            <p:nvPr/>
          </p:nvSpPr>
          <p:spPr>
            <a:xfrm>
              <a:off x="4974531" y="36932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6AAEBC3-E6EF-4FCD-9DF5-97EC40A87BDE}"/>
                </a:ext>
              </a:extLst>
            </p:cNvPr>
            <p:cNvSpPr/>
            <p:nvPr/>
          </p:nvSpPr>
          <p:spPr>
            <a:xfrm>
              <a:off x="5048502" y="36939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C882494-08EA-48AC-925E-E1AA6D44BD38}"/>
                </a:ext>
              </a:extLst>
            </p:cNvPr>
            <p:cNvSpPr/>
            <p:nvPr/>
          </p:nvSpPr>
          <p:spPr>
            <a:xfrm>
              <a:off x="5117506" y="36933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4DE3AD1-BEF9-4DC7-832C-5874A675687A}"/>
                </a:ext>
              </a:extLst>
            </p:cNvPr>
            <p:cNvSpPr/>
            <p:nvPr/>
          </p:nvSpPr>
          <p:spPr>
            <a:xfrm>
              <a:off x="5191477" y="369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2F593C9-DE60-4F2A-9385-140B3B267D7B}"/>
                </a:ext>
              </a:extLst>
            </p:cNvPr>
            <p:cNvSpPr/>
            <p:nvPr/>
          </p:nvSpPr>
          <p:spPr>
            <a:xfrm>
              <a:off x="5260481" y="36957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7EEF495E-9046-4584-B1EF-5FCDABA76372}"/>
                </a:ext>
              </a:extLst>
            </p:cNvPr>
            <p:cNvSpPr/>
            <p:nvPr/>
          </p:nvSpPr>
          <p:spPr>
            <a:xfrm>
              <a:off x="5334452" y="36940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732F331-B740-47FA-BB01-7095CDCC7BD5}"/>
                </a:ext>
              </a:extLst>
            </p:cNvPr>
            <p:cNvSpPr/>
            <p:nvPr/>
          </p:nvSpPr>
          <p:spPr>
            <a:xfrm>
              <a:off x="5402234" y="36926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DD5325-C8CF-417E-B553-742373080963}"/>
                </a:ext>
              </a:extLst>
            </p:cNvPr>
            <p:cNvSpPr/>
            <p:nvPr/>
          </p:nvSpPr>
          <p:spPr>
            <a:xfrm>
              <a:off x="5476205" y="36933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EEF62F7-A352-4100-8D7E-28FFB4CFB381}"/>
                </a:ext>
              </a:extLst>
            </p:cNvPr>
            <p:cNvSpPr/>
            <p:nvPr/>
          </p:nvSpPr>
          <p:spPr>
            <a:xfrm>
              <a:off x="5545209" y="369265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F396D5E-58B8-4356-9946-363AEDF669FC}"/>
                </a:ext>
              </a:extLst>
            </p:cNvPr>
            <p:cNvSpPr/>
            <p:nvPr/>
          </p:nvSpPr>
          <p:spPr>
            <a:xfrm>
              <a:off x="5619180" y="369336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ACEAE5D-5B92-44B8-B42C-FFE666A2E939}"/>
                </a:ext>
              </a:extLst>
            </p:cNvPr>
            <p:cNvSpPr/>
            <p:nvPr/>
          </p:nvSpPr>
          <p:spPr>
            <a:xfrm>
              <a:off x="5688184" y="36928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74122760-84E1-45EC-BC7D-761017319FA7}"/>
                </a:ext>
              </a:extLst>
            </p:cNvPr>
            <p:cNvSpPr/>
            <p:nvPr/>
          </p:nvSpPr>
          <p:spPr>
            <a:xfrm>
              <a:off x="5762155" y="36935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89E0715-1B95-48AB-B865-4028EB46161A}"/>
                </a:ext>
              </a:extLst>
            </p:cNvPr>
            <p:cNvSpPr/>
            <p:nvPr/>
          </p:nvSpPr>
          <p:spPr>
            <a:xfrm>
              <a:off x="5831159" y="36951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AB91DD69-3B18-44A5-96DE-B2DACB3177BB}"/>
                </a:ext>
              </a:extLst>
            </p:cNvPr>
            <p:cNvSpPr/>
            <p:nvPr/>
          </p:nvSpPr>
          <p:spPr>
            <a:xfrm>
              <a:off x="5905130" y="369351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F623FB6-FD19-4D50-A469-4E93203B60EB}"/>
                </a:ext>
              </a:extLst>
            </p:cNvPr>
            <p:cNvSpPr/>
            <p:nvPr/>
          </p:nvSpPr>
          <p:spPr>
            <a:xfrm>
              <a:off x="5972300" y="36912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074E278-CEFE-43B4-A283-3B5D6C2DC296}"/>
                </a:ext>
              </a:extLst>
            </p:cNvPr>
            <p:cNvSpPr/>
            <p:nvPr/>
          </p:nvSpPr>
          <p:spPr>
            <a:xfrm>
              <a:off x="6046271" y="36919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4751A91-05A1-47E6-BCDA-414678CC243F}"/>
                </a:ext>
              </a:extLst>
            </p:cNvPr>
            <p:cNvSpPr/>
            <p:nvPr/>
          </p:nvSpPr>
          <p:spPr>
            <a:xfrm>
              <a:off x="6115275" y="36912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E677EE4-F09A-4AD4-885E-8C28FE3AD159}"/>
                </a:ext>
              </a:extLst>
            </p:cNvPr>
            <p:cNvSpPr/>
            <p:nvPr/>
          </p:nvSpPr>
          <p:spPr>
            <a:xfrm>
              <a:off x="6189246" y="36919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41D0DFD9-C2AF-4E45-9421-372C8278B22F}"/>
                </a:ext>
              </a:extLst>
            </p:cNvPr>
            <p:cNvSpPr/>
            <p:nvPr/>
          </p:nvSpPr>
          <p:spPr>
            <a:xfrm>
              <a:off x="6258250" y="36913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DD2E797-52EB-47AD-B483-F112B3AC0D9E}"/>
                </a:ext>
              </a:extLst>
            </p:cNvPr>
            <p:cNvSpPr/>
            <p:nvPr/>
          </p:nvSpPr>
          <p:spPr>
            <a:xfrm>
              <a:off x="6332221" y="36920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06D0958-A26F-4609-B602-377450391346}"/>
                </a:ext>
              </a:extLst>
            </p:cNvPr>
            <p:cNvSpPr/>
            <p:nvPr/>
          </p:nvSpPr>
          <p:spPr>
            <a:xfrm>
              <a:off x="6401225" y="369375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928AF93-7D07-40DD-93FE-A1A5BB9FABBC}"/>
                </a:ext>
              </a:extLst>
            </p:cNvPr>
            <p:cNvSpPr/>
            <p:nvPr/>
          </p:nvSpPr>
          <p:spPr>
            <a:xfrm>
              <a:off x="6475196" y="36920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AB5CC05-ADB6-4BEE-9CF2-625B8D45453E}"/>
                </a:ext>
              </a:extLst>
            </p:cNvPr>
            <p:cNvSpPr/>
            <p:nvPr/>
          </p:nvSpPr>
          <p:spPr>
            <a:xfrm>
              <a:off x="6542978" y="36906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C6B9409-74F2-41C2-B8AE-5F9E1323B1F9}"/>
                </a:ext>
              </a:extLst>
            </p:cNvPr>
            <p:cNvSpPr/>
            <p:nvPr/>
          </p:nvSpPr>
          <p:spPr>
            <a:xfrm>
              <a:off x="6616949" y="36913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F1B8F67-3250-4F4F-A44C-04740E7AE8A6}"/>
                </a:ext>
              </a:extLst>
            </p:cNvPr>
            <p:cNvSpPr/>
            <p:nvPr/>
          </p:nvSpPr>
          <p:spPr>
            <a:xfrm>
              <a:off x="6685953" y="369066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C5286D55-4356-4D77-9A7D-A24F55543300}"/>
                </a:ext>
              </a:extLst>
            </p:cNvPr>
            <p:cNvSpPr/>
            <p:nvPr/>
          </p:nvSpPr>
          <p:spPr>
            <a:xfrm>
              <a:off x="6759924" y="369138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4AE417B8-79C4-405A-810E-90B23B52B507}"/>
                </a:ext>
              </a:extLst>
            </p:cNvPr>
            <p:cNvSpPr/>
            <p:nvPr/>
          </p:nvSpPr>
          <p:spPr>
            <a:xfrm>
              <a:off x="6828928" y="369081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C5E68F90-E4F7-4EA9-8E3E-3FE4DCED6E5D}"/>
                </a:ext>
              </a:extLst>
            </p:cNvPr>
            <p:cNvSpPr/>
            <p:nvPr/>
          </p:nvSpPr>
          <p:spPr>
            <a:xfrm>
              <a:off x="6902899" y="36915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0C4ACDE-AA21-48DB-9BBA-83828ED67230}"/>
                </a:ext>
              </a:extLst>
            </p:cNvPr>
            <p:cNvSpPr/>
            <p:nvPr/>
          </p:nvSpPr>
          <p:spPr>
            <a:xfrm>
              <a:off x="6971903" y="36931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BFCB561-9A9E-453E-8336-D1AF50A6F7A0}"/>
                </a:ext>
              </a:extLst>
            </p:cNvPr>
            <p:cNvSpPr/>
            <p:nvPr/>
          </p:nvSpPr>
          <p:spPr>
            <a:xfrm>
              <a:off x="7045874" y="369153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CDFBFA94-D9F4-492D-BCC4-47CE546EA5AD}"/>
              </a:ext>
            </a:extLst>
          </p:cNvPr>
          <p:cNvGrpSpPr/>
          <p:nvPr/>
        </p:nvGrpSpPr>
        <p:grpSpPr>
          <a:xfrm>
            <a:off x="4139835" y="2371080"/>
            <a:ext cx="690368" cy="48800"/>
            <a:chOff x="6077140" y="858326"/>
            <a:chExt cx="690368" cy="48800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3B42D0D-DF98-4B8D-B88B-E3898F59C58B}"/>
                </a:ext>
              </a:extLst>
            </p:cNvPr>
            <p:cNvSpPr/>
            <p:nvPr/>
          </p:nvSpPr>
          <p:spPr>
            <a:xfrm>
              <a:off x="6077140" y="8588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FF28D78-D44F-4532-A3DF-222533AF5C77}"/>
                </a:ext>
              </a:extLst>
            </p:cNvPr>
            <p:cNvSpPr/>
            <p:nvPr/>
          </p:nvSpPr>
          <p:spPr>
            <a:xfrm>
              <a:off x="6151111" y="85959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8E831374-DCDB-450C-AE7F-AD84E3FF9EB6}"/>
                </a:ext>
              </a:extLst>
            </p:cNvPr>
            <p:cNvSpPr/>
            <p:nvPr/>
          </p:nvSpPr>
          <p:spPr>
            <a:xfrm>
              <a:off x="6220115" y="8588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D50F3D77-F563-4503-9F12-C3EE7B3F655B}"/>
                </a:ext>
              </a:extLst>
            </p:cNvPr>
            <p:cNvSpPr/>
            <p:nvPr/>
          </p:nvSpPr>
          <p:spPr>
            <a:xfrm>
              <a:off x="6294086" y="85959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4884501-D2B2-4C90-9807-CB48C66BC06E}"/>
                </a:ext>
              </a:extLst>
            </p:cNvPr>
            <p:cNvSpPr/>
            <p:nvPr/>
          </p:nvSpPr>
          <p:spPr>
            <a:xfrm>
              <a:off x="6363090" y="8590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DC0A14D-C882-4FE6-A71E-8B6A63F28D83}"/>
                </a:ext>
              </a:extLst>
            </p:cNvPr>
            <p:cNvSpPr/>
            <p:nvPr/>
          </p:nvSpPr>
          <p:spPr>
            <a:xfrm>
              <a:off x="6437061" y="8597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84FC69A-1D92-4031-B444-C231865CDC3E}"/>
                </a:ext>
              </a:extLst>
            </p:cNvPr>
            <p:cNvSpPr/>
            <p:nvPr/>
          </p:nvSpPr>
          <p:spPr>
            <a:xfrm>
              <a:off x="6506065" y="86140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E1446C8-39A3-4FFF-8304-8BA6B26FDA07}"/>
                </a:ext>
              </a:extLst>
            </p:cNvPr>
            <p:cNvSpPr/>
            <p:nvPr/>
          </p:nvSpPr>
          <p:spPr>
            <a:xfrm>
              <a:off x="6580036" y="8597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4F1CFEE-BC15-41CB-8E08-267ADEDC2C33}"/>
                </a:ext>
              </a:extLst>
            </p:cNvPr>
            <p:cNvSpPr/>
            <p:nvPr/>
          </p:nvSpPr>
          <p:spPr>
            <a:xfrm>
              <a:off x="6647818" y="8583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7AC6411-112C-44FE-8F08-35CA66CCA795}"/>
                </a:ext>
              </a:extLst>
            </p:cNvPr>
            <p:cNvSpPr/>
            <p:nvPr/>
          </p:nvSpPr>
          <p:spPr>
            <a:xfrm>
              <a:off x="6721789" y="8590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ECFCCFC-02D0-4952-965A-D0470B9EB587}"/>
              </a:ext>
            </a:extLst>
          </p:cNvPr>
          <p:cNvGrpSpPr/>
          <p:nvPr/>
        </p:nvGrpSpPr>
        <p:grpSpPr>
          <a:xfrm>
            <a:off x="4251402" y="6066353"/>
            <a:ext cx="690368" cy="48800"/>
            <a:chOff x="6077140" y="858326"/>
            <a:chExt cx="690368" cy="48800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6FFBBBD-D1E7-423B-BC7F-BDED66BA3A95}"/>
                </a:ext>
              </a:extLst>
            </p:cNvPr>
            <p:cNvSpPr/>
            <p:nvPr/>
          </p:nvSpPr>
          <p:spPr>
            <a:xfrm>
              <a:off x="6077140" y="8588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0852449-19D1-498C-8157-DCE938BDE04A}"/>
                </a:ext>
              </a:extLst>
            </p:cNvPr>
            <p:cNvSpPr/>
            <p:nvPr/>
          </p:nvSpPr>
          <p:spPr>
            <a:xfrm>
              <a:off x="6151111" y="85959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450F5147-00F7-4D0A-9090-6DE84B5BBC91}"/>
                </a:ext>
              </a:extLst>
            </p:cNvPr>
            <p:cNvSpPr/>
            <p:nvPr/>
          </p:nvSpPr>
          <p:spPr>
            <a:xfrm>
              <a:off x="6220115" y="85887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C399DFDD-C64E-4023-A237-B02487B3BC16}"/>
                </a:ext>
              </a:extLst>
            </p:cNvPr>
            <p:cNvSpPr/>
            <p:nvPr/>
          </p:nvSpPr>
          <p:spPr>
            <a:xfrm>
              <a:off x="6294086" y="85959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E6BD2E78-059C-4B97-A5E7-B90E3E0E5834}"/>
                </a:ext>
              </a:extLst>
            </p:cNvPr>
            <p:cNvSpPr/>
            <p:nvPr/>
          </p:nvSpPr>
          <p:spPr>
            <a:xfrm>
              <a:off x="6363090" y="8590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45F1800-FD97-4FF0-A4D0-3980A7C4B7E3}"/>
                </a:ext>
              </a:extLst>
            </p:cNvPr>
            <p:cNvSpPr/>
            <p:nvPr/>
          </p:nvSpPr>
          <p:spPr>
            <a:xfrm>
              <a:off x="6437061" y="8597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284B18C0-AD5E-440D-9747-5F46A522BC49}"/>
                </a:ext>
              </a:extLst>
            </p:cNvPr>
            <p:cNvSpPr/>
            <p:nvPr/>
          </p:nvSpPr>
          <p:spPr>
            <a:xfrm>
              <a:off x="6506065" y="86140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9F5729C0-A600-4053-A760-ADBEDA7C8FE0}"/>
                </a:ext>
              </a:extLst>
            </p:cNvPr>
            <p:cNvSpPr/>
            <p:nvPr/>
          </p:nvSpPr>
          <p:spPr>
            <a:xfrm>
              <a:off x="6580036" y="8597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5A9DE45F-1BDF-48C0-9E49-311BFEB66868}"/>
                </a:ext>
              </a:extLst>
            </p:cNvPr>
            <p:cNvSpPr/>
            <p:nvPr/>
          </p:nvSpPr>
          <p:spPr>
            <a:xfrm>
              <a:off x="6647818" y="85832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589FADE7-35F3-4CBB-B361-0AA28E5E7E03}"/>
                </a:ext>
              </a:extLst>
            </p:cNvPr>
            <p:cNvSpPr/>
            <p:nvPr/>
          </p:nvSpPr>
          <p:spPr>
            <a:xfrm>
              <a:off x="6721789" y="85904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3" name="Picture 192">
            <a:extLst>
              <a:ext uri="{FF2B5EF4-FFF2-40B4-BE49-F238E27FC236}">
                <a16:creationId xmlns:a16="http://schemas.microsoft.com/office/drawing/2014/main" id="{76D2ADD6-152C-4F3D-B569-8B12790B21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21255" r="9077" b="15437"/>
          <a:stretch/>
        </p:blipFill>
        <p:spPr>
          <a:xfrm rot="5400000">
            <a:off x="8939230" y="2522824"/>
            <a:ext cx="3826871" cy="2738049"/>
          </a:xfrm>
          <a:prstGeom prst="rect">
            <a:avLst/>
          </a:prstGeom>
        </p:spPr>
      </p:pic>
      <p:sp>
        <p:nvSpPr>
          <p:cNvPr id="137" name="TextBox 136">
            <a:extLst>
              <a:ext uri="{FF2B5EF4-FFF2-40B4-BE49-F238E27FC236}">
                <a16:creationId xmlns:a16="http://schemas.microsoft.com/office/drawing/2014/main" id="{E399AB6E-B499-4933-987A-C3EBE78F3BA9}"/>
              </a:ext>
            </a:extLst>
          </p:cNvPr>
          <p:cNvSpPr txBox="1"/>
          <p:nvPr/>
        </p:nvSpPr>
        <p:spPr>
          <a:xfrm>
            <a:off x="3238728" y="2531792"/>
            <a:ext cx="2751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dampening shell </a:t>
            </a:r>
          </a:p>
        </p:txBody>
      </p:sp>
    </p:spTree>
    <p:extLst>
      <p:ext uri="{BB962C8B-B14F-4D97-AF65-F5344CB8AC3E}">
        <p14:creationId xmlns:p14="http://schemas.microsoft.com/office/powerpoint/2010/main" val="276015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7266-7C1A-4130-86FB-4D3BDEED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200400" algn="l"/>
              </a:tabLst>
            </a:pPr>
            <a:r>
              <a:rPr lang="en-US" b="1" dirty="0"/>
              <a:t>Systematic uncertainties</a:t>
            </a:r>
            <a:br>
              <a:rPr lang="en-US" b="1" dirty="0"/>
            </a:b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338A839-CC93-4632-A064-4F8120CBDA7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76030796"/>
                  </p:ext>
                </p:extLst>
              </p:nvPr>
            </p:nvGraphicFramePr>
            <p:xfrm>
              <a:off x="838200" y="2054752"/>
              <a:ext cx="9969230" cy="438340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935136">
                      <a:extLst>
                        <a:ext uri="{9D8B030D-6E8A-4147-A177-3AD203B41FA5}">
                          <a16:colId xmlns:a16="http://schemas.microsoft.com/office/drawing/2014/main" val="1718206837"/>
                        </a:ext>
                      </a:extLst>
                    </a:gridCol>
                    <a:gridCol w="2986481">
                      <a:extLst>
                        <a:ext uri="{9D8B030D-6E8A-4147-A177-3AD203B41FA5}">
                          <a16:colId xmlns:a16="http://schemas.microsoft.com/office/drawing/2014/main" val="1982639143"/>
                        </a:ext>
                      </a:extLst>
                    </a:gridCol>
                    <a:gridCol w="3047613">
                      <a:extLst>
                        <a:ext uri="{9D8B030D-6E8A-4147-A177-3AD203B41FA5}">
                          <a16:colId xmlns:a16="http://schemas.microsoft.com/office/drawing/2014/main" val="2959315163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399039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r>
                            <a:rPr lang="en-US" sz="2400" b="1">
                              <a:effectLst/>
                            </a:rPr>
                            <a:t>Source</a:t>
                          </a:r>
                          <a:endParaRPr lang="en-US" sz="24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r>
                            <a:rPr lang="en-US" sz="2400" b="1" dirty="0">
                              <a:effectLst/>
                            </a:rPr>
                            <a:t>Standard Uncertainty       (type)</a:t>
                          </a:r>
                          <a:endParaRPr lang="en-US" sz="2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159709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Standard meter ratio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0.29%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96796837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Inequivalence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0.087%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72317296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Window Transmission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0.064%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84952209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Electronics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0.058%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04841187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Inject time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0.029%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403451858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Absorptivity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0.0058%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69169759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Heater Leads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0.0058%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32075639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Electronics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0.0033%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)(N=30)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91687412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Window Transmission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0.0033%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b="1" dirty="0">
                              <a:effectLst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𝐫𝐞𝐥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𝐓𝐲𝐩𝐞</m:t>
                                  </m:r>
                                  <m:r>
                                    <a:rPr lang="en-US" sz="2000" b="1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>
                              <a:effectLst/>
                            </a:rPr>
                            <a:t>)(N=30)</a:t>
                          </a: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11071912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3841608"/>
                      </a:ext>
                    </a:extLst>
                  </a:tr>
                  <a:tr h="19685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674033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D338A839-CC93-4632-A064-4F8120CBDA7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76030796"/>
                  </p:ext>
                </p:extLst>
              </p:nvPr>
            </p:nvGraphicFramePr>
            <p:xfrm>
              <a:off x="838200" y="2054752"/>
              <a:ext cx="9969230" cy="4383405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3935136">
                      <a:extLst>
                        <a:ext uri="{9D8B030D-6E8A-4147-A177-3AD203B41FA5}">
                          <a16:colId xmlns:a16="http://schemas.microsoft.com/office/drawing/2014/main" val="1718206837"/>
                        </a:ext>
                      </a:extLst>
                    </a:gridCol>
                    <a:gridCol w="2986481">
                      <a:extLst>
                        <a:ext uri="{9D8B030D-6E8A-4147-A177-3AD203B41FA5}">
                          <a16:colId xmlns:a16="http://schemas.microsoft.com/office/drawing/2014/main" val="1982639143"/>
                        </a:ext>
                      </a:extLst>
                    </a:gridCol>
                    <a:gridCol w="3047613">
                      <a:extLst>
                        <a:ext uri="{9D8B030D-6E8A-4147-A177-3AD203B41FA5}">
                          <a16:colId xmlns:a16="http://schemas.microsoft.com/office/drawing/2014/main" val="2959315163"/>
                        </a:ext>
                      </a:extLst>
                    </a:gridCol>
                  </a:tblGrid>
                  <a:tr h="213360"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endParaRPr lang="en-US" sz="1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0039903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r>
                            <a:rPr lang="en-US" sz="2400" b="1">
                              <a:effectLst/>
                            </a:rPr>
                            <a:t>Source</a:t>
                          </a:r>
                          <a:endParaRPr lang="en-US" sz="2400" b="1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r>
                            <a:rPr lang="en-US" sz="2400" b="1" dirty="0">
                              <a:effectLst/>
                            </a:rPr>
                            <a:t>Standard Uncertainty       (type)</a:t>
                          </a:r>
                          <a:endParaRPr lang="en-US" sz="24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8159709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Standard meter ratio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0.29%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153226" b="-9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6796837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Inequivalence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0.087%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257377" b="-8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72317296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Window Transmission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0.064%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351613" b="-7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4952209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Electronics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0.058%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451613" b="-6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4841187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Inject time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0.029%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560656" b="-5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3451858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Absorptivity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0.0058%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650000" b="-4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69169759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Heater Leads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0.0058%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750000" b="-3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32075639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Electronics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0.0033%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863934" b="-2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91687412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Window Transmission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4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0.0033%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27200" t="-948387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1071912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3841608"/>
                      </a:ext>
                    </a:extLst>
                  </a:tr>
                  <a:tr h="21336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3200400" algn="l"/>
                            </a:tabLst>
                          </a:pPr>
                          <a:endParaRPr lang="en-US" sz="1400" b="1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674033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2923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6DF4-9C5F-4C7A-9DA2-B2A77B3F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Systematic Uncertainty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8F6CC-AFC7-4653-A137-00C8742D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r>
              <a:rPr lang="en-US" b="1" dirty="0"/>
              <a:t>Standard meter ratio (0.29 %)</a:t>
            </a:r>
          </a:p>
          <a:p>
            <a:pPr lvl="1"/>
            <a:r>
              <a:rPr lang="en-US" b="1" dirty="0"/>
              <a:t>Uncertainty attributable to pointing instability integrated with last external aperture  and /or standard entrance aperture</a:t>
            </a:r>
          </a:p>
          <a:p>
            <a:r>
              <a:rPr lang="en-US" b="1" dirty="0"/>
              <a:t>Inequivalence (0.087 %)</a:t>
            </a:r>
          </a:p>
          <a:p>
            <a:pPr lvl="1"/>
            <a:r>
              <a:rPr lang="en-US" b="1" dirty="0"/>
              <a:t>Difference in temperature response between optically delivered power and electrically delivered power (during calibration of the standard) </a:t>
            </a:r>
          </a:p>
          <a:p>
            <a:r>
              <a:rPr lang="en-US" b="1" dirty="0"/>
              <a:t>Window Transmission (0.064%)</a:t>
            </a:r>
          </a:p>
          <a:p>
            <a:pPr lvl="1"/>
            <a:r>
              <a:rPr lang="en-US" b="1" dirty="0"/>
              <a:t>Composite polarization and spectral-absorptivity uncertainty</a:t>
            </a:r>
          </a:p>
          <a:p>
            <a:r>
              <a:rPr lang="en-US" b="1" dirty="0"/>
              <a:t>Electronics (0.058 %)</a:t>
            </a:r>
          </a:p>
          <a:p>
            <a:pPr lvl="1"/>
            <a:r>
              <a:rPr lang="en-US" b="1" dirty="0"/>
              <a:t> Composite of the pre-amplifier and A-D converter uncertainty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73129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12F433-FB63-416E-BFD4-0678E8FFE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Verification of the NIST standard</a:t>
            </a:r>
          </a:p>
        </p:txBody>
      </p:sp>
    </p:spTree>
    <p:extLst>
      <p:ext uri="{BB962C8B-B14F-4D97-AF65-F5344CB8AC3E}">
        <p14:creationId xmlns:p14="http://schemas.microsoft.com/office/powerpoint/2010/main" val="20682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1081</Words>
  <Application>Microsoft Office PowerPoint</Application>
  <PresentationFormat>Widescreen</PresentationFormat>
  <Paragraphs>212</Paragraphs>
  <Slides>31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Laser Power Meter Calibrations at NIST</vt:lpstr>
      <vt:lpstr>PowerPoint Presentation</vt:lpstr>
      <vt:lpstr>LIGO Gold Standard traceability to the SI</vt:lpstr>
      <vt:lpstr>Representation of the optical Watt through electrical substitution</vt:lpstr>
      <vt:lpstr>Details of the NIST Standard Calorimeter </vt:lpstr>
      <vt:lpstr>Calorimeter Design </vt:lpstr>
      <vt:lpstr>Systematic uncertainties </vt:lpstr>
      <vt:lpstr>Systematic Uncertainty Details</vt:lpstr>
      <vt:lpstr>Verification of the NIST standard</vt:lpstr>
      <vt:lpstr>Optical inter-comparisons </vt:lpstr>
      <vt:lpstr>PowerPoint Presentation</vt:lpstr>
      <vt:lpstr>Optical inter-comparisons </vt:lpstr>
      <vt:lpstr>Kg inter-comparison (via Radiation Pressure Power Meter &amp; K-series calorimeter) </vt:lpstr>
      <vt:lpstr>LIGO Gold Standard test conditions </vt:lpstr>
      <vt:lpstr>LIGO ‘Gold Standard’ Calibration Conditions </vt:lpstr>
      <vt:lpstr>Measurement Procedures </vt:lpstr>
      <vt:lpstr>Detailed Calibration Geometry</vt:lpstr>
      <vt:lpstr>Inequivalence contributors to Standard and Device Under Test incident power</vt:lpstr>
      <vt:lpstr>Incident optical power inequivalence contributions</vt:lpstr>
      <vt:lpstr>Incident optical power inequivalence contributions (cont.)</vt:lpstr>
      <vt:lpstr>An Unintended Etalon</vt:lpstr>
      <vt:lpstr>Beam cameras </vt:lpstr>
      <vt:lpstr>A special caution regarding integrating sphere calibrations</vt:lpstr>
      <vt:lpstr>Test Setup</vt:lpstr>
      <vt:lpstr>Test Setup</vt:lpstr>
      <vt:lpstr>What grants a National Metrology Agency authority to disseminate standards?</vt:lpstr>
      <vt:lpstr>CIPM Mutual Recognition Arrangement (MRA) </vt:lpstr>
      <vt:lpstr>Regional Metrology Organizations RMOs</vt:lpstr>
      <vt:lpstr>Components for international recognition/approval of measurement capabilities </vt:lpstr>
      <vt:lpstr>The Americas:  Sistema Interamericano de Metrologia</vt:lpstr>
      <vt:lpstr>What about ISO 17043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NIST calibration of the LIGO Gold Standard</dc:title>
  <dc:creator>Spidell, Matthew T. (Fed)</dc:creator>
  <cp:lastModifiedBy>Spidell, Matthew T. (Fed)</cp:lastModifiedBy>
  <cp:revision>70</cp:revision>
  <dcterms:created xsi:type="dcterms:W3CDTF">2019-03-11T20:06:51Z</dcterms:created>
  <dcterms:modified xsi:type="dcterms:W3CDTF">2019-03-17T03:25:11Z</dcterms:modified>
</cp:coreProperties>
</file>