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54" r:id="rId2"/>
    <p:sldId id="361" r:id="rId3"/>
    <p:sldId id="371" r:id="rId4"/>
    <p:sldId id="352" r:id="rId5"/>
    <p:sldId id="258" r:id="rId6"/>
    <p:sldId id="363" r:id="rId7"/>
    <p:sldId id="370" r:id="rId8"/>
    <p:sldId id="362" r:id="rId9"/>
    <p:sldId id="365" r:id="rId10"/>
    <p:sldId id="366" r:id="rId11"/>
    <p:sldId id="367" r:id="rId12"/>
    <p:sldId id="368" r:id="rId13"/>
    <p:sldId id="369" r:id="rId14"/>
    <p:sldId id="353" r:id="rId15"/>
    <p:sldId id="35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66" autoAdjust="0"/>
    <p:restoredTop sz="93382" autoAdjust="0"/>
  </p:normalViewPr>
  <p:slideViewPr>
    <p:cSldViewPr>
      <p:cViewPr varScale="1">
        <p:scale>
          <a:sx n="63" d="100"/>
          <a:sy n="63" d="100"/>
        </p:scale>
        <p:origin x="1040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5AF253-7FE6-EC46-ADAB-B62C526A09C9}" type="datetimeFigureOut">
              <a:rPr lang="en-US" smtClean="0"/>
              <a:t>3/15/19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F4D24-5C91-3045-9E6C-5CC9DEB790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69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117891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F4D24-5C91-3045-9E6C-5CC9DEB7909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485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4CA-6CDF-44B0-B598-6144DF67F342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0F8-EC0A-4A61-A77A-C2FF040A8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4CA-6CDF-44B0-B598-6144DF67F342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0F8-EC0A-4A61-A77A-C2FF040A8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4CA-6CDF-44B0-B598-6144DF67F342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0F8-EC0A-4A61-A77A-C2FF040A8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4CA-6CDF-44B0-B598-6144DF67F342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0F8-EC0A-4A61-A77A-C2FF040A8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4CA-6CDF-44B0-B598-6144DF67F342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0F8-EC0A-4A61-A77A-C2FF040A8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4CA-6CDF-44B0-B598-6144DF67F342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0F8-EC0A-4A61-A77A-C2FF040A8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4CA-6CDF-44B0-B598-6144DF67F342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0F8-EC0A-4A61-A77A-C2FF040A8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4CA-6CDF-44B0-B598-6144DF67F342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0F8-EC0A-4A61-A77A-C2FF040A8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4CA-6CDF-44B0-B598-6144DF67F342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0F8-EC0A-4A61-A77A-C2FF040A8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4CA-6CDF-44B0-B598-6144DF67F342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0F8-EC0A-4A61-A77A-C2FF040A8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D54CA-6CDF-44B0-B598-6144DF67F342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A40F8-EC0A-4A61-A77A-C2FF040A8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D54CA-6CDF-44B0-B598-6144DF67F342}" type="datetimeFigureOut">
              <a:rPr lang="en-US" smtClean="0"/>
              <a:pPr/>
              <a:t>3/15/19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A40F8-EC0A-4A61-A77A-C2FF040A8C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hyperlink" Target="https://www.bipm.org/en/about-us/" TargetMode="External"/><Relationship Id="rId4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F67ADC-44B5-3B40-8926-D7E774A1BB77}"/>
              </a:ext>
            </a:extLst>
          </p:cNvPr>
          <p:cNvSpPr txBox="1"/>
          <p:nvPr/>
        </p:nvSpPr>
        <p:spPr>
          <a:xfrm>
            <a:off x="659293" y="1295400"/>
            <a:ext cx="7615033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GW (Gravitational Wave) Metrology Workshop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14,15 March 2019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The National Institute of Standards and Technology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LIGO Hanford Observatory</a:t>
            </a:r>
            <a:r>
              <a:rPr lang="en-US" sz="4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26771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89A82B-4A76-1C44-910D-1097DA1FBF1A}"/>
              </a:ext>
            </a:extLst>
          </p:cNvPr>
          <p:cNvSpPr txBox="1"/>
          <p:nvPr/>
        </p:nvSpPr>
        <p:spPr>
          <a:xfrm>
            <a:off x="304800" y="243512"/>
            <a:ext cx="83287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Bureau of Weights and Measures (BIPM)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(provide a single coherent system of measurements throughout the world traceable to the SI)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International Committee for Weights and Measures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934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89A82B-4A76-1C44-910D-1097DA1FBF1A}"/>
              </a:ext>
            </a:extLst>
          </p:cNvPr>
          <p:cNvSpPr txBox="1"/>
          <p:nvPr/>
        </p:nvSpPr>
        <p:spPr>
          <a:xfrm>
            <a:off x="304800" y="243512"/>
            <a:ext cx="83287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Bureau of Weights and Measures (BIPM)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(provide a single coherent system of measurements throughout the world traceable to the SI)</a:t>
            </a:r>
          </a:p>
          <a:p>
            <a:pPr algn="ctr"/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Committee for Weights and Measures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There are Ten consultative committees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The Consultative Committee for Photometry and Radiometry  (CCPR)</a:t>
            </a:r>
          </a:p>
        </p:txBody>
      </p:sp>
    </p:spTree>
    <p:extLst>
      <p:ext uri="{BB962C8B-B14F-4D97-AF65-F5344CB8AC3E}">
        <p14:creationId xmlns:p14="http://schemas.microsoft.com/office/powerpoint/2010/main" val="11851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89A82B-4A76-1C44-910D-1097DA1FBF1A}"/>
              </a:ext>
            </a:extLst>
          </p:cNvPr>
          <p:cNvSpPr txBox="1"/>
          <p:nvPr/>
        </p:nvSpPr>
        <p:spPr>
          <a:xfrm>
            <a:off x="304800" y="243512"/>
            <a:ext cx="83287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Bureau of Weights and Measures (BIPM)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(provide a single coherent system of measurements throughout the world traceable to the SI)</a:t>
            </a:r>
          </a:p>
          <a:p>
            <a:pPr algn="ctr"/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Committee for Weights and Measures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(mutual recognition agreement)</a:t>
            </a:r>
          </a:p>
          <a:p>
            <a:pPr algn="ctr"/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There are Ten consultative committees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 Consultative Committee for Photometry and Radiometry  (CCPR)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Regional Metrology Organizations (e.g., SIM, EUROMET)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Are made up of National Metrology Institutes (e.g. NIST, PTB, LNE)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22BE5E-AE57-3C48-B7F0-1C2159241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990600"/>
            <a:ext cx="617431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119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89A82B-4A76-1C44-910D-1097DA1FBF1A}"/>
              </a:ext>
            </a:extLst>
          </p:cNvPr>
          <p:cNvSpPr txBox="1"/>
          <p:nvPr/>
        </p:nvSpPr>
        <p:spPr>
          <a:xfrm>
            <a:off x="304800" y="243512"/>
            <a:ext cx="832877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Bureau of Weights and Measures (BIPM)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(provide a single coherent system of measurements throughout the world traceable to the SI)</a:t>
            </a:r>
          </a:p>
          <a:p>
            <a:pPr algn="ctr"/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International Committee for Weights and Measures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(mutual recognition agreement)</a:t>
            </a:r>
          </a:p>
          <a:p>
            <a:pPr algn="ctr"/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There are Ten consultative committees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The Consultative Committee for Photometry and Radiometry  (CCPR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Is the one we care about for this context</a:t>
            </a:r>
          </a:p>
          <a:p>
            <a:pPr algn="ctr"/>
            <a:endParaRPr lang="en-US" sz="2400" dirty="0">
              <a:solidFill>
                <a:schemeClr val="bg1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Regional Metrology Organizations (e.g., EUROMET)</a:t>
            </a:r>
          </a:p>
          <a:p>
            <a:pPr algn="ctr"/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Are made up of National Metrology Institutes (e.g. NIST)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RMOs undertake Key Comparisons to establish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Calibration Measurement Capability (CMC)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F6ADA49-D050-E746-A958-906141D386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292832"/>
            <a:ext cx="3606273" cy="245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432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04800"/>
            <a:ext cx="845616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CCPR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Consultative Committee for Photometry and Radiometry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2400" y="1317495"/>
            <a:ext cx="89831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 dirty="0">
                <a:solidFill>
                  <a:schemeClr val="bg1"/>
                </a:solidFill>
              </a:rPr>
              <a:t>“establish and maintain a list of key and other comparisons in the field of photometry and radiometry […]”</a:t>
            </a:r>
          </a:p>
          <a:p>
            <a:pPr algn="ctr"/>
            <a:endParaRPr lang="en-US" sz="2800" i="1" dirty="0">
              <a:solidFill>
                <a:schemeClr val="bg1"/>
              </a:solidFill>
            </a:endParaRPr>
          </a:p>
          <a:p>
            <a:pPr algn="ctr"/>
            <a:r>
              <a:rPr lang="en-US" sz="2800" i="1" dirty="0">
                <a:solidFill>
                  <a:schemeClr val="bg1"/>
                </a:solidFill>
              </a:rPr>
              <a:t>National Metrology Institutes (or RMOs) work together to review, record, organize, ordain, etc.</a:t>
            </a:r>
          </a:p>
        </p:txBody>
      </p:sp>
    </p:spTree>
    <p:extLst>
      <p:ext uri="{BB962C8B-B14F-4D97-AF65-F5344CB8AC3E}">
        <p14:creationId xmlns:p14="http://schemas.microsoft.com/office/powerpoint/2010/main" val="1409058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7BB19-CC08-9F4E-A144-2BAE1BE7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052A-17C5-2F4F-92FA-60AFCCA24E42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0DE0486-2BAD-844A-B964-FA12ABC595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450" y="1435100"/>
            <a:ext cx="7806454" cy="387239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903D27-157D-FA40-A94B-6C9F043BC0E9}"/>
              </a:ext>
            </a:extLst>
          </p:cNvPr>
          <p:cNvSpPr txBox="1"/>
          <p:nvPr/>
        </p:nvSpPr>
        <p:spPr>
          <a:xfrm>
            <a:off x="3064375" y="914400"/>
            <a:ext cx="3015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Completed 2009 (Stefan </a:t>
            </a:r>
            <a:r>
              <a:rPr lang="en-US" dirty="0" err="1"/>
              <a:t>Kück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54639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269871-7946-2247-8C45-B135AB4306CF}"/>
              </a:ext>
            </a:extLst>
          </p:cNvPr>
          <p:cNvSpPr txBox="1"/>
          <p:nvPr/>
        </p:nvSpPr>
        <p:spPr>
          <a:xfrm>
            <a:off x="1697879" y="1182231"/>
            <a:ext cx="5748240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Thanks to Rick, Michelle, and Michelle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Social Event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Slide Repository (Jeff Kissel)</a:t>
            </a:r>
          </a:p>
        </p:txBody>
      </p:sp>
    </p:spTree>
    <p:extLst>
      <p:ext uri="{BB962C8B-B14F-4D97-AF65-F5344CB8AC3E}">
        <p14:creationId xmlns:p14="http://schemas.microsoft.com/office/powerpoint/2010/main" val="2694217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F070B32-4B1C-9841-B337-C0C2FCFBA1B2}"/>
              </a:ext>
            </a:extLst>
          </p:cNvPr>
          <p:cNvSpPr/>
          <p:nvPr/>
        </p:nvSpPr>
        <p:spPr>
          <a:xfrm>
            <a:off x="723900" y="990600"/>
            <a:ext cx="7696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Segoe UI Historic" panose="020B0502040204020203" pitchFamily="34" charset="0"/>
                <a:ea typeface="Calibri" panose="020F0502020204030204" pitchFamily="34" charset="0"/>
              </a:rPr>
              <a:t>Structure of the CCPR/BIPM, Overview of “EUROMET Comparison Project 156”</a:t>
            </a:r>
          </a:p>
          <a:p>
            <a:pPr algn="ctr"/>
            <a:endParaRPr lang="en-US" sz="3200" dirty="0">
              <a:solidFill>
                <a:schemeClr val="bg1"/>
              </a:solidFill>
              <a:latin typeface="Segoe UI Historic" panose="020B0502040204020203" pitchFamily="34" charset="0"/>
            </a:endParaRP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Segoe UI Historic" panose="020B0502040204020203" pitchFamily="34" charset="0"/>
              </a:rPr>
              <a:t>John Lehman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Segoe UI Historic" panose="020B0502040204020203" pitchFamily="34" charset="0"/>
              </a:rPr>
              <a:t>NIST</a:t>
            </a:r>
          </a:p>
        </p:txBody>
      </p:sp>
    </p:spTree>
    <p:extLst>
      <p:ext uri="{BB962C8B-B14F-4D97-AF65-F5344CB8AC3E}">
        <p14:creationId xmlns:p14="http://schemas.microsoft.com/office/powerpoint/2010/main" val="2072208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7BB19-CC08-9F4E-A144-2BAE1BE7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052A-17C5-2F4F-92FA-60AFCCA24E42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E8906-6317-0946-9CFB-6DA53583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869950"/>
            <a:ext cx="7912100" cy="5378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CB1E04-DA9F-DE4C-8821-A96C440ED07A}"/>
              </a:ext>
            </a:extLst>
          </p:cNvPr>
          <p:cNvSpPr txBox="1"/>
          <p:nvPr/>
        </p:nvSpPr>
        <p:spPr>
          <a:xfrm>
            <a:off x="457200" y="223619"/>
            <a:ext cx="8445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2009 EUROMET Comparison Project no. 156</a:t>
            </a:r>
          </a:p>
        </p:txBody>
      </p:sp>
    </p:spTree>
    <p:extLst>
      <p:ext uri="{BB962C8B-B14F-4D97-AF65-F5344CB8AC3E}">
        <p14:creationId xmlns:p14="http://schemas.microsoft.com/office/powerpoint/2010/main" val="348821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440773-D6CF-F546-BDA6-2E9A6BB97441}"/>
              </a:ext>
            </a:extLst>
          </p:cNvPr>
          <p:cNvSpPr/>
          <p:nvPr/>
        </p:nvSpPr>
        <p:spPr>
          <a:xfrm>
            <a:off x="5979882" y="3198611"/>
            <a:ext cx="2866571" cy="11607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6C52C5-F6F1-0B48-A856-2E615791A97F}"/>
              </a:ext>
            </a:extLst>
          </p:cNvPr>
          <p:cNvSpPr/>
          <p:nvPr/>
        </p:nvSpPr>
        <p:spPr>
          <a:xfrm>
            <a:off x="2786741" y="4622457"/>
            <a:ext cx="711200" cy="60268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79" name="Shape 79"/>
          <p:cNvPicPr preferRelativeResize="0">
            <a:picLocks noGrp="1" noChangeAspect="1"/>
          </p:cNvPicPr>
          <p:nvPr>
            <p:ph type="body" idx="1"/>
          </p:nvPr>
        </p:nvPicPr>
        <p:blipFill rotWithShape="1">
          <a:blip r:embed="rId3">
            <a:alphaModFix/>
          </a:blip>
          <a:srcRect r="31529"/>
          <a:stretch/>
        </p:blipFill>
        <p:spPr>
          <a:xfrm>
            <a:off x="118933" y="1558683"/>
            <a:ext cx="5603320" cy="246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Shape 80"/>
          <p:cNvPicPr preferRelativeResize="0"/>
          <p:nvPr/>
        </p:nvPicPr>
        <p:blipFill rotWithShape="1">
          <a:blip r:embed="rId4">
            <a:alphaModFix/>
          </a:blip>
          <a:srcRect r="34094"/>
          <a:stretch/>
        </p:blipFill>
        <p:spPr>
          <a:xfrm>
            <a:off x="1002887" y="4544121"/>
            <a:ext cx="3797353" cy="754744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1905000" y="228600"/>
            <a:ext cx="5562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ABSOLUTE CALIBRATION IN LIGO</a:t>
            </a:r>
            <a:br>
              <a:rPr lang="en-US" sz="24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2400" b="0" i="0" u="none" strike="noStrike" cap="none" dirty="0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“Photon Calibrators”</a:t>
            </a:r>
            <a:endParaRPr dirty="0"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5675082" y="1295400"/>
            <a:ext cx="3171371" cy="4868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Induced fiducial displacements via laser radiation pressure.</a:t>
            </a:r>
            <a:endParaRPr sz="1600" dirty="0"/>
          </a:p>
          <a:p>
            <a:pPr marL="342900" marR="0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600" b="0" i="0" u="none" strike="noStrike" cap="none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Developed within LIGO over past 10-15  years.</a:t>
            </a:r>
            <a:endParaRPr sz="1600" dirty="0"/>
          </a:p>
          <a:p>
            <a:pPr marL="342900" marR="0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600" b="0" i="0" u="none" strike="noStrike" cap="none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LIGO calibration accuracy directly proportional to the laser power measurement accuracy.</a:t>
            </a:r>
            <a:endParaRPr sz="1600" dirty="0"/>
          </a:p>
          <a:p>
            <a:pPr marL="342900" marR="0" lvl="0" indent="-257175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</a:pPr>
            <a:endParaRPr sz="1600" b="0" i="0" u="none" strike="noStrike" cap="none" dirty="0">
              <a:solidFill>
                <a:srgbClr val="0000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●"/>
            </a:pPr>
            <a:r>
              <a:rPr lang="en-US" sz="1600" b="0" i="0" u="none" strike="noStrike" cap="none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Power calibration of LIGO’s Gold Standard provided by NIST (approx. 300 </a:t>
            </a:r>
            <a:r>
              <a:rPr lang="en-US" sz="1600" b="0" i="0" u="none" strike="noStrike" cap="none" dirty="0" err="1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mW</a:t>
            </a:r>
            <a:r>
              <a:rPr lang="en-US" sz="1600" b="0" i="0" u="none" strike="noStrike" cap="none" dirty="0">
                <a:solidFill>
                  <a:srgbClr val="0000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at 1047 nm)</a:t>
            </a:r>
            <a:endParaRPr sz="1600" dirty="0"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F1FE87-0AEA-8142-8423-C78F59D1266F}"/>
              </a:ext>
            </a:extLst>
          </p:cNvPr>
          <p:cNvSpPr txBox="1"/>
          <p:nvPr/>
        </p:nvSpPr>
        <p:spPr>
          <a:xfrm>
            <a:off x="1082268" y="5377201"/>
            <a:ext cx="3829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Induced sinusoidal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Arial"/>
              </a:rPr>
              <a:t>displacement of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Arial"/>
              </a:rPr>
              <a:t>40 kg mirror ~ 10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Arial"/>
              </a:rPr>
              <a:t>-18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Arial"/>
              </a:rPr>
              <a:t> m at 100 Hz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25BA6CCB-91DD-AB4A-BCEF-D7F6D861E2C1}"/>
              </a:ext>
            </a:extLst>
          </p:cNvPr>
          <p:cNvSpPr/>
          <p:nvPr/>
        </p:nvSpPr>
        <p:spPr>
          <a:xfrm>
            <a:off x="565840" y="3759805"/>
            <a:ext cx="5414042" cy="2771624"/>
          </a:xfrm>
          <a:custGeom>
            <a:avLst/>
            <a:gdLst>
              <a:gd name="connsiteX0" fmla="*/ 2482160 w 4561331"/>
              <a:gd name="connsiteY0" fmla="*/ 28424 h 2771624"/>
              <a:gd name="connsiteX1" fmla="*/ 1676617 w 4561331"/>
              <a:gd name="connsiteY1" fmla="*/ 82852 h 2771624"/>
              <a:gd name="connsiteX2" fmla="*/ 1643960 w 4561331"/>
              <a:gd name="connsiteY2" fmla="*/ 93738 h 2771624"/>
              <a:gd name="connsiteX3" fmla="*/ 1513331 w 4561331"/>
              <a:gd name="connsiteY3" fmla="*/ 126395 h 2771624"/>
              <a:gd name="connsiteX4" fmla="*/ 1415360 w 4561331"/>
              <a:gd name="connsiteY4" fmla="*/ 159052 h 2771624"/>
              <a:gd name="connsiteX5" fmla="*/ 1382703 w 4561331"/>
              <a:gd name="connsiteY5" fmla="*/ 169938 h 2771624"/>
              <a:gd name="connsiteX6" fmla="*/ 1350046 w 4561331"/>
              <a:gd name="connsiteY6" fmla="*/ 180824 h 2771624"/>
              <a:gd name="connsiteX7" fmla="*/ 1252074 w 4561331"/>
              <a:gd name="connsiteY7" fmla="*/ 224366 h 2771624"/>
              <a:gd name="connsiteX8" fmla="*/ 1175874 w 4561331"/>
              <a:gd name="connsiteY8" fmla="*/ 246138 h 2771624"/>
              <a:gd name="connsiteX9" fmla="*/ 1099674 w 4561331"/>
              <a:gd name="connsiteY9" fmla="*/ 278795 h 2771624"/>
              <a:gd name="connsiteX10" fmla="*/ 1067017 w 4561331"/>
              <a:gd name="connsiteY10" fmla="*/ 300566 h 2771624"/>
              <a:gd name="connsiteX11" fmla="*/ 1023474 w 4561331"/>
              <a:gd name="connsiteY11" fmla="*/ 322338 h 2771624"/>
              <a:gd name="connsiteX12" fmla="*/ 990817 w 4561331"/>
              <a:gd name="connsiteY12" fmla="*/ 344109 h 2771624"/>
              <a:gd name="connsiteX13" fmla="*/ 947274 w 4561331"/>
              <a:gd name="connsiteY13" fmla="*/ 365881 h 2771624"/>
              <a:gd name="connsiteX14" fmla="*/ 914617 w 4561331"/>
              <a:gd name="connsiteY14" fmla="*/ 387652 h 2771624"/>
              <a:gd name="connsiteX15" fmla="*/ 881960 w 4561331"/>
              <a:gd name="connsiteY15" fmla="*/ 398538 h 2771624"/>
              <a:gd name="connsiteX16" fmla="*/ 816646 w 4561331"/>
              <a:gd name="connsiteY16" fmla="*/ 431195 h 2771624"/>
              <a:gd name="connsiteX17" fmla="*/ 794874 w 4561331"/>
              <a:gd name="connsiteY17" fmla="*/ 452966 h 2771624"/>
              <a:gd name="connsiteX18" fmla="*/ 718674 w 4561331"/>
              <a:gd name="connsiteY18" fmla="*/ 496509 h 2771624"/>
              <a:gd name="connsiteX19" fmla="*/ 696903 w 4561331"/>
              <a:gd name="connsiteY19" fmla="*/ 518281 h 2771624"/>
              <a:gd name="connsiteX20" fmla="*/ 609817 w 4561331"/>
              <a:gd name="connsiteY20" fmla="*/ 572709 h 2771624"/>
              <a:gd name="connsiteX21" fmla="*/ 544503 w 4561331"/>
              <a:gd name="connsiteY21" fmla="*/ 616252 h 2771624"/>
              <a:gd name="connsiteX22" fmla="*/ 490074 w 4561331"/>
              <a:gd name="connsiteY22" fmla="*/ 648909 h 2771624"/>
              <a:gd name="connsiteX23" fmla="*/ 424760 w 4561331"/>
              <a:gd name="connsiteY23" fmla="*/ 714224 h 2771624"/>
              <a:gd name="connsiteX24" fmla="*/ 305017 w 4561331"/>
              <a:gd name="connsiteY24" fmla="*/ 812195 h 2771624"/>
              <a:gd name="connsiteX25" fmla="*/ 250589 w 4561331"/>
              <a:gd name="connsiteY25" fmla="*/ 866624 h 2771624"/>
              <a:gd name="connsiteX26" fmla="*/ 217931 w 4561331"/>
              <a:gd name="connsiteY26" fmla="*/ 899281 h 2771624"/>
              <a:gd name="connsiteX27" fmla="*/ 141731 w 4561331"/>
              <a:gd name="connsiteY27" fmla="*/ 1008138 h 2771624"/>
              <a:gd name="connsiteX28" fmla="*/ 119960 w 4561331"/>
              <a:gd name="connsiteY28" fmla="*/ 1040795 h 2771624"/>
              <a:gd name="connsiteX29" fmla="*/ 98189 w 4561331"/>
              <a:gd name="connsiteY29" fmla="*/ 1073452 h 2771624"/>
              <a:gd name="connsiteX30" fmla="*/ 87303 w 4561331"/>
              <a:gd name="connsiteY30" fmla="*/ 1116995 h 2771624"/>
              <a:gd name="connsiteX31" fmla="*/ 65531 w 4561331"/>
              <a:gd name="connsiteY31" fmla="*/ 1149652 h 2771624"/>
              <a:gd name="connsiteX32" fmla="*/ 43760 w 4561331"/>
              <a:gd name="connsiteY32" fmla="*/ 1236738 h 2771624"/>
              <a:gd name="connsiteX33" fmla="*/ 21989 w 4561331"/>
              <a:gd name="connsiteY33" fmla="*/ 1323824 h 2771624"/>
              <a:gd name="connsiteX34" fmla="*/ 11103 w 4561331"/>
              <a:gd name="connsiteY34" fmla="*/ 1421795 h 2771624"/>
              <a:gd name="connsiteX35" fmla="*/ 217 w 4561331"/>
              <a:gd name="connsiteY35" fmla="*/ 1465338 h 2771624"/>
              <a:gd name="connsiteX36" fmla="*/ 11103 w 4561331"/>
              <a:gd name="connsiteY36" fmla="*/ 1704824 h 2771624"/>
              <a:gd name="connsiteX37" fmla="*/ 87303 w 4561331"/>
              <a:gd name="connsiteY37" fmla="*/ 1824566 h 2771624"/>
              <a:gd name="connsiteX38" fmla="*/ 109074 w 4561331"/>
              <a:gd name="connsiteY38" fmla="*/ 1868109 h 2771624"/>
              <a:gd name="connsiteX39" fmla="*/ 196160 w 4561331"/>
              <a:gd name="connsiteY39" fmla="*/ 1955195 h 2771624"/>
              <a:gd name="connsiteX40" fmla="*/ 250589 w 4561331"/>
              <a:gd name="connsiteY40" fmla="*/ 2009624 h 2771624"/>
              <a:gd name="connsiteX41" fmla="*/ 315903 w 4561331"/>
              <a:gd name="connsiteY41" fmla="*/ 2064052 h 2771624"/>
              <a:gd name="connsiteX42" fmla="*/ 359446 w 4561331"/>
              <a:gd name="connsiteY42" fmla="*/ 2096709 h 2771624"/>
              <a:gd name="connsiteX43" fmla="*/ 381217 w 4561331"/>
              <a:gd name="connsiteY43" fmla="*/ 2118481 h 2771624"/>
              <a:gd name="connsiteX44" fmla="*/ 457417 w 4561331"/>
              <a:gd name="connsiteY44" fmla="*/ 2162024 h 2771624"/>
              <a:gd name="connsiteX45" fmla="*/ 544503 w 4561331"/>
              <a:gd name="connsiteY45" fmla="*/ 2216452 h 2771624"/>
              <a:gd name="connsiteX46" fmla="*/ 620703 w 4561331"/>
              <a:gd name="connsiteY46" fmla="*/ 2259995 h 2771624"/>
              <a:gd name="connsiteX47" fmla="*/ 751331 w 4561331"/>
              <a:gd name="connsiteY47" fmla="*/ 2336195 h 2771624"/>
              <a:gd name="connsiteX48" fmla="*/ 805760 w 4561331"/>
              <a:gd name="connsiteY48" fmla="*/ 2357966 h 2771624"/>
              <a:gd name="connsiteX49" fmla="*/ 881960 w 4561331"/>
              <a:gd name="connsiteY49" fmla="*/ 2401509 h 2771624"/>
              <a:gd name="connsiteX50" fmla="*/ 914617 w 4561331"/>
              <a:gd name="connsiteY50" fmla="*/ 2412395 h 2771624"/>
              <a:gd name="connsiteX51" fmla="*/ 1067017 w 4561331"/>
              <a:gd name="connsiteY51" fmla="*/ 2477709 h 2771624"/>
              <a:gd name="connsiteX52" fmla="*/ 1143217 w 4561331"/>
              <a:gd name="connsiteY52" fmla="*/ 2510366 h 2771624"/>
              <a:gd name="connsiteX53" fmla="*/ 1175874 w 4561331"/>
              <a:gd name="connsiteY53" fmla="*/ 2532138 h 2771624"/>
              <a:gd name="connsiteX54" fmla="*/ 1208531 w 4561331"/>
              <a:gd name="connsiteY54" fmla="*/ 2543024 h 2771624"/>
              <a:gd name="connsiteX55" fmla="*/ 1328274 w 4561331"/>
              <a:gd name="connsiteY55" fmla="*/ 2608338 h 2771624"/>
              <a:gd name="connsiteX56" fmla="*/ 1350046 w 4561331"/>
              <a:gd name="connsiteY56" fmla="*/ 2630109 h 2771624"/>
              <a:gd name="connsiteX57" fmla="*/ 1382703 w 4561331"/>
              <a:gd name="connsiteY57" fmla="*/ 2640995 h 2771624"/>
              <a:gd name="connsiteX58" fmla="*/ 1437131 w 4561331"/>
              <a:gd name="connsiteY58" fmla="*/ 2662766 h 2771624"/>
              <a:gd name="connsiteX59" fmla="*/ 1469789 w 4561331"/>
              <a:gd name="connsiteY59" fmla="*/ 2673652 h 2771624"/>
              <a:gd name="connsiteX60" fmla="*/ 1589531 w 4561331"/>
              <a:gd name="connsiteY60" fmla="*/ 2717195 h 2771624"/>
              <a:gd name="connsiteX61" fmla="*/ 1622189 w 4561331"/>
              <a:gd name="connsiteY61" fmla="*/ 2728081 h 2771624"/>
              <a:gd name="connsiteX62" fmla="*/ 1720160 w 4561331"/>
              <a:gd name="connsiteY62" fmla="*/ 2738966 h 2771624"/>
              <a:gd name="connsiteX63" fmla="*/ 1894331 w 4561331"/>
              <a:gd name="connsiteY63" fmla="*/ 2771624 h 2771624"/>
              <a:gd name="connsiteX64" fmla="*/ 2503931 w 4561331"/>
              <a:gd name="connsiteY64" fmla="*/ 2717195 h 2771624"/>
              <a:gd name="connsiteX65" fmla="*/ 2558360 w 4561331"/>
              <a:gd name="connsiteY65" fmla="*/ 2706309 h 2771624"/>
              <a:gd name="connsiteX66" fmla="*/ 2699874 w 4561331"/>
              <a:gd name="connsiteY66" fmla="*/ 2651881 h 2771624"/>
              <a:gd name="connsiteX67" fmla="*/ 2754303 w 4561331"/>
              <a:gd name="connsiteY67" fmla="*/ 2630109 h 2771624"/>
              <a:gd name="connsiteX68" fmla="*/ 2808731 w 4561331"/>
              <a:gd name="connsiteY68" fmla="*/ 2597452 h 2771624"/>
              <a:gd name="connsiteX69" fmla="*/ 2874046 w 4561331"/>
              <a:gd name="connsiteY69" fmla="*/ 2575681 h 2771624"/>
              <a:gd name="connsiteX70" fmla="*/ 2928474 w 4561331"/>
              <a:gd name="connsiteY70" fmla="*/ 2543024 h 2771624"/>
              <a:gd name="connsiteX71" fmla="*/ 2982903 w 4561331"/>
              <a:gd name="connsiteY71" fmla="*/ 2521252 h 2771624"/>
              <a:gd name="connsiteX72" fmla="*/ 3135303 w 4561331"/>
              <a:gd name="connsiteY72" fmla="*/ 2455938 h 2771624"/>
              <a:gd name="connsiteX73" fmla="*/ 3200617 w 4561331"/>
              <a:gd name="connsiteY73" fmla="*/ 2445052 h 2771624"/>
              <a:gd name="connsiteX74" fmla="*/ 3342131 w 4561331"/>
              <a:gd name="connsiteY74" fmla="*/ 2390624 h 2771624"/>
              <a:gd name="connsiteX75" fmla="*/ 3461874 w 4561331"/>
              <a:gd name="connsiteY75" fmla="*/ 2325309 h 2771624"/>
              <a:gd name="connsiteX76" fmla="*/ 3505417 w 4561331"/>
              <a:gd name="connsiteY76" fmla="*/ 2281766 h 2771624"/>
              <a:gd name="connsiteX77" fmla="*/ 3548960 w 4561331"/>
              <a:gd name="connsiteY77" fmla="*/ 2227338 h 2771624"/>
              <a:gd name="connsiteX78" fmla="*/ 3559846 w 4561331"/>
              <a:gd name="connsiteY78" fmla="*/ 2194681 h 2771624"/>
              <a:gd name="connsiteX79" fmla="*/ 3636046 w 4561331"/>
              <a:gd name="connsiteY79" fmla="*/ 2205566 h 2771624"/>
              <a:gd name="connsiteX80" fmla="*/ 3690474 w 4561331"/>
              <a:gd name="connsiteY80" fmla="*/ 2216452 h 2771624"/>
              <a:gd name="connsiteX81" fmla="*/ 3810217 w 4561331"/>
              <a:gd name="connsiteY81" fmla="*/ 2227338 h 2771624"/>
              <a:gd name="connsiteX82" fmla="*/ 3973503 w 4561331"/>
              <a:gd name="connsiteY82" fmla="*/ 2216452 h 2771624"/>
              <a:gd name="connsiteX83" fmla="*/ 4093246 w 4561331"/>
              <a:gd name="connsiteY83" fmla="*/ 2140252 h 2771624"/>
              <a:gd name="connsiteX84" fmla="*/ 4136789 w 4561331"/>
              <a:gd name="connsiteY84" fmla="*/ 2107595 h 2771624"/>
              <a:gd name="connsiteX85" fmla="*/ 4191217 w 4561331"/>
              <a:gd name="connsiteY85" fmla="*/ 2074938 h 2771624"/>
              <a:gd name="connsiteX86" fmla="*/ 4300074 w 4561331"/>
              <a:gd name="connsiteY86" fmla="*/ 1987852 h 2771624"/>
              <a:gd name="connsiteX87" fmla="*/ 4419817 w 4561331"/>
              <a:gd name="connsiteY87" fmla="*/ 1911652 h 2771624"/>
              <a:gd name="connsiteX88" fmla="*/ 4485131 w 4561331"/>
              <a:gd name="connsiteY88" fmla="*/ 1857224 h 2771624"/>
              <a:gd name="connsiteX89" fmla="*/ 4506903 w 4561331"/>
              <a:gd name="connsiteY89" fmla="*/ 1824566 h 2771624"/>
              <a:gd name="connsiteX90" fmla="*/ 4539560 w 4561331"/>
              <a:gd name="connsiteY90" fmla="*/ 1781024 h 2771624"/>
              <a:gd name="connsiteX91" fmla="*/ 4561331 w 4561331"/>
              <a:gd name="connsiteY91" fmla="*/ 1737481 h 2771624"/>
              <a:gd name="connsiteX92" fmla="*/ 4550446 w 4561331"/>
              <a:gd name="connsiteY92" fmla="*/ 1585081 h 2771624"/>
              <a:gd name="connsiteX93" fmla="*/ 4528674 w 4561331"/>
              <a:gd name="connsiteY93" fmla="*/ 1508881 h 2771624"/>
              <a:gd name="connsiteX94" fmla="*/ 4496017 w 4561331"/>
              <a:gd name="connsiteY94" fmla="*/ 1400024 h 2771624"/>
              <a:gd name="connsiteX95" fmla="*/ 4474246 w 4561331"/>
              <a:gd name="connsiteY95" fmla="*/ 1367366 h 2771624"/>
              <a:gd name="connsiteX96" fmla="*/ 4452474 w 4561331"/>
              <a:gd name="connsiteY96" fmla="*/ 1280281 h 2771624"/>
              <a:gd name="connsiteX97" fmla="*/ 4430703 w 4561331"/>
              <a:gd name="connsiteY97" fmla="*/ 1236738 h 2771624"/>
              <a:gd name="connsiteX98" fmla="*/ 4408931 w 4561331"/>
              <a:gd name="connsiteY98" fmla="*/ 1171424 h 2771624"/>
              <a:gd name="connsiteX99" fmla="*/ 4387160 w 4561331"/>
              <a:gd name="connsiteY99" fmla="*/ 1127881 h 2771624"/>
              <a:gd name="connsiteX100" fmla="*/ 4376274 w 4561331"/>
              <a:gd name="connsiteY100" fmla="*/ 1084338 h 2771624"/>
              <a:gd name="connsiteX101" fmla="*/ 4354503 w 4561331"/>
              <a:gd name="connsiteY101" fmla="*/ 1051681 h 2771624"/>
              <a:gd name="connsiteX102" fmla="*/ 4321846 w 4561331"/>
              <a:gd name="connsiteY102" fmla="*/ 1008138 h 2771624"/>
              <a:gd name="connsiteX103" fmla="*/ 4300074 w 4561331"/>
              <a:gd name="connsiteY103" fmla="*/ 975481 h 2771624"/>
              <a:gd name="connsiteX104" fmla="*/ 4234760 w 4561331"/>
              <a:gd name="connsiteY104" fmla="*/ 888395 h 2771624"/>
              <a:gd name="connsiteX105" fmla="*/ 4202103 w 4561331"/>
              <a:gd name="connsiteY105" fmla="*/ 844852 h 2771624"/>
              <a:gd name="connsiteX106" fmla="*/ 4115017 w 4561331"/>
              <a:gd name="connsiteY106" fmla="*/ 779538 h 2771624"/>
              <a:gd name="connsiteX107" fmla="*/ 4060589 w 4561331"/>
              <a:gd name="connsiteY107" fmla="*/ 735995 h 2771624"/>
              <a:gd name="connsiteX108" fmla="*/ 4027931 w 4561331"/>
              <a:gd name="connsiteY108" fmla="*/ 725109 h 2771624"/>
              <a:gd name="connsiteX109" fmla="*/ 3919074 w 4561331"/>
              <a:gd name="connsiteY109" fmla="*/ 659795 h 2771624"/>
              <a:gd name="connsiteX110" fmla="*/ 3842874 w 4561331"/>
              <a:gd name="connsiteY110" fmla="*/ 627138 h 2771624"/>
              <a:gd name="connsiteX111" fmla="*/ 3810217 w 4561331"/>
              <a:gd name="connsiteY111" fmla="*/ 605366 h 2771624"/>
              <a:gd name="connsiteX112" fmla="*/ 3723131 w 4561331"/>
              <a:gd name="connsiteY112" fmla="*/ 572709 h 2771624"/>
              <a:gd name="connsiteX113" fmla="*/ 3679589 w 4561331"/>
              <a:gd name="connsiteY113" fmla="*/ 550938 h 2771624"/>
              <a:gd name="connsiteX114" fmla="*/ 3603389 w 4561331"/>
              <a:gd name="connsiteY114" fmla="*/ 529166 h 2771624"/>
              <a:gd name="connsiteX115" fmla="*/ 3570731 w 4561331"/>
              <a:gd name="connsiteY115" fmla="*/ 518281 h 2771624"/>
              <a:gd name="connsiteX116" fmla="*/ 3494531 w 4561331"/>
              <a:gd name="connsiteY116" fmla="*/ 496509 h 2771624"/>
              <a:gd name="connsiteX117" fmla="*/ 3559846 w 4561331"/>
              <a:gd name="connsiteY117" fmla="*/ 442081 h 2771624"/>
              <a:gd name="connsiteX118" fmla="*/ 3603389 w 4561331"/>
              <a:gd name="connsiteY118" fmla="*/ 398538 h 2771624"/>
              <a:gd name="connsiteX119" fmla="*/ 3614274 w 4561331"/>
              <a:gd name="connsiteY119" fmla="*/ 365881 h 2771624"/>
              <a:gd name="connsiteX120" fmla="*/ 3603389 w 4561331"/>
              <a:gd name="connsiteY120" fmla="*/ 278795 h 2771624"/>
              <a:gd name="connsiteX121" fmla="*/ 3581617 w 4561331"/>
              <a:gd name="connsiteY121" fmla="*/ 246138 h 2771624"/>
              <a:gd name="connsiteX122" fmla="*/ 3461874 w 4561331"/>
              <a:gd name="connsiteY122" fmla="*/ 159052 h 2771624"/>
              <a:gd name="connsiteX123" fmla="*/ 3320360 w 4561331"/>
              <a:gd name="connsiteY123" fmla="*/ 93738 h 2771624"/>
              <a:gd name="connsiteX124" fmla="*/ 3233274 w 4561331"/>
              <a:gd name="connsiteY124" fmla="*/ 71966 h 2771624"/>
              <a:gd name="connsiteX125" fmla="*/ 3200617 w 4561331"/>
              <a:gd name="connsiteY125" fmla="*/ 61081 h 2771624"/>
              <a:gd name="connsiteX126" fmla="*/ 3157074 w 4561331"/>
              <a:gd name="connsiteY126" fmla="*/ 50195 h 2771624"/>
              <a:gd name="connsiteX127" fmla="*/ 3124417 w 4561331"/>
              <a:gd name="connsiteY127" fmla="*/ 39309 h 2771624"/>
              <a:gd name="connsiteX128" fmla="*/ 2972017 w 4561331"/>
              <a:gd name="connsiteY128" fmla="*/ 17538 h 2771624"/>
              <a:gd name="connsiteX129" fmla="*/ 2558360 w 4561331"/>
              <a:gd name="connsiteY129" fmla="*/ 50195 h 2771624"/>
              <a:gd name="connsiteX130" fmla="*/ 2525703 w 4561331"/>
              <a:gd name="connsiteY130" fmla="*/ 82852 h 2771624"/>
              <a:gd name="connsiteX131" fmla="*/ 2503931 w 4561331"/>
              <a:gd name="connsiteY131" fmla="*/ 115509 h 2771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4561331" h="2771624">
                <a:moveTo>
                  <a:pt x="2482160" y="28424"/>
                </a:moveTo>
                <a:cubicBezTo>
                  <a:pt x="2176818" y="89488"/>
                  <a:pt x="2513845" y="24711"/>
                  <a:pt x="1676617" y="82852"/>
                </a:cubicBezTo>
                <a:cubicBezTo>
                  <a:pt x="1665170" y="83647"/>
                  <a:pt x="1655047" y="90781"/>
                  <a:pt x="1643960" y="93738"/>
                </a:cubicBezTo>
                <a:cubicBezTo>
                  <a:pt x="1600592" y="105303"/>
                  <a:pt x="1555911" y="112202"/>
                  <a:pt x="1513331" y="126395"/>
                </a:cubicBezTo>
                <a:lnTo>
                  <a:pt x="1415360" y="159052"/>
                </a:lnTo>
                <a:lnTo>
                  <a:pt x="1382703" y="169938"/>
                </a:lnTo>
                <a:cubicBezTo>
                  <a:pt x="1371817" y="173567"/>
                  <a:pt x="1360700" y="176563"/>
                  <a:pt x="1350046" y="180824"/>
                </a:cubicBezTo>
                <a:cubicBezTo>
                  <a:pt x="1096936" y="282065"/>
                  <a:pt x="1465577" y="132865"/>
                  <a:pt x="1252074" y="224366"/>
                </a:cubicBezTo>
                <a:cubicBezTo>
                  <a:pt x="1230208" y="233737"/>
                  <a:pt x="1197973" y="240613"/>
                  <a:pt x="1175874" y="246138"/>
                </a:cubicBezTo>
                <a:cubicBezTo>
                  <a:pt x="1093887" y="300795"/>
                  <a:pt x="1198085" y="236619"/>
                  <a:pt x="1099674" y="278795"/>
                </a:cubicBezTo>
                <a:cubicBezTo>
                  <a:pt x="1087649" y="283949"/>
                  <a:pt x="1078376" y="294075"/>
                  <a:pt x="1067017" y="300566"/>
                </a:cubicBezTo>
                <a:cubicBezTo>
                  <a:pt x="1052928" y="308617"/>
                  <a:pt x="1037563" y="314287"/>
                  <a:pt x="1023474" y="322338"/>
                </a:cubicBezTo>
                <a:cubicBezTo>
                  <a:pt x="1012115" y="328829"/>
                  <a:pt x="1002176" y="337618"/>
                  <a:pt x="990817" y="344109"/>
                </a:cubicBezTo>
                <a:cubicBezTo>
                  <a:pt x="976728" y="352160"/>
                  <a:pt x="961363" y="357830"/>
                  <a:pt x="947274" y="365881"/>
                </a:cubicBezTo>
                <a:cubicBezTo>
                  <a:pt x="935915" y="372372"/>
                  <a:pt x="926319" y="381801"/>
                  <a:pt x="914617" y="387652"/>
                </a:cubicBezTo>
                <a:cubicBezTo>
                  <a:pt x="904354" y="392784"/>
                  <a:pt x="892223" y="393406"/>
                  <a:pt x="881960" y="398538"/>
                </a:cubicBezTo>
                <a:cubicBezTo>
                  <a:pt x="797551" y="440742"/>
                  <a:pt x="898730" y="403833"/>
                  <a:pt x="816646" y="431195"/>
                </a:cubicBezTo>
                <a:cubicBezTo>
                  <a:pt x="809389" y="438452"/>
                  <a:pt x="803414" y="447273"/>
                  <a:pt x="794874" y="452966"/>
                </a:cubicBezTo>
                <a:cubicBezTo>
                  <a:pt x="727845" y="497651"/>
                  <a:pt x="774334" y="451981"/>
                  <a:pt x="718674" y="496509"/>
                </a:cubicBezTo>
                <a:cubicBezTo>
                  <a:pt x="710660" y="502920"/>
                  <a:pt x="705311" y="512395"/>
                  <a:pt x="696903" y="518281"/>
                </a:cubicBezTo>
                <a:cubicBezTo>
                  <a:pt x="668859" y="537912"/>
                  <a:pt x="638300" y="553720"/>
                  <a:pt x="609817" y="572709"/>
                </a:cubicBezTo>
                <a:cubicBezTo>
                  <a:pt x="588046" y="587223"/>
                  <a:pt x="566578" y="602204"/>
                  <a:pt x="544503" y="616252"/>
                </a:cubicBezTo>
                <a:cubicBezTo>
                  <a:pt x="526653" y="627611"/>
                  <a:pt x="505035" y="633948"/>
                  <a:pt x="490074" y="648909"/>
                </a:cubicBezTo>
                <a:cubicBezTo>
                  <a:pt x="468303" y="670681"/>
                  <a:pt x="450379" y="697145"/>
                  <a:pt x="424760" y="714224"/>
                </a:cubicBezTo>
                <a:cubicBezTo>
                  <a:pt x="338097" y="771998"/>
                  <a:pt x="377948" y="739264"/>
                  <a:pt x="305017" y="812195"/>
                </a:cubicBezTo>
                <a:lnTo>
                  <a:pt x="250589" y="866624"/>
                </a:lnTo>
                <a:cubicBezTo>
                  <a:pt x="239703" y="877510"/>
                  <a:pt x="227168" y="886965"/>
                  <a:pt x="217931" y="899281"/>
                </a:cubicBezTo>
                <a:cubicBezTo>
                  <a:pt x="169577" y="963753"/>
                  <a:pt x="195334" y="927733"/>
                  <a:pt x="141731" y="1008138"/>
                </a:cubicBezTo>
                <a:lnTo>
                  <a:pt x="119960" y="1040795"/>
                </a:lnTo>
                <a:lnTo>
                  <a:pt x="98189" y="1073452"/>
                </a:lnTo>
                <a:cubicBezTo>
                  <a:pt x="94560" y="1087966"/>
                  <a:pt x="93197" y="1103244"/>
                  <a:pt x="87303" y="1116995"/>
                </a:cubicBezTo>
                <a:cubicBezTo>
                  <a:pt x="82149" y="1129020"/>
                  <a:pt x="70002" y="1137357"/>
                  <a:pt x="65531" y="1149652"/>
                </a:cubicBezTo>
                <a:cubicBezTo>
                  <a:pt x="55305" y="1177773"/>
                  <a:pt x="51017" y="1207709"/>
                  <a:pt x="43760" y="1236738"/>
                </a:cubicBezTo>
                <a:lnTo>
                  <a:pt x="21989" y="1323824"/>
                </a:lnTo>
                <a:cubicBezTo>
                  <a:pt x="18360" y="1356481"/>
                  <a:pt x="16099" y="1389319"/>
                  <a:pt x="11103" y="1421795"/>
                </a:cubicBezTo>
                <a:cubicBezTo>
                  <a:pt x="8828" y="1436582"/>
                  <a:pt x="217" y="1450377"/>
                  <a:pt x="217" y="1465338"/>
                </a:cubicBezTo>
                <a:cubicBezTo>
                  <a:pt x="217" y="1545249"/>
                  <a:pt x="-2475" y="1626075"/>
                  <a:pt x="11103" y="1704824"/>
                </a:cubicBezTo>
                <a:cubicBezTo>
                  <a:pt x="18120" y="1745525"/>
                  <a:pt x="65327" y="1789405"/>
                  <a:pt x="87303" y="1824566"/>
                </a:cubicBezTo>
                <a:cubicBezTo>
                  <a:pt x="95904" y="1838327"/>
                  <a:pt x="98685" y="1855643"/>
                  <a:pt x="109074" y="1868109"/>
                </a:cubicBezTo>
                <a:cubicBezTo>
                  <a:pt x="135355" y="1899647"/>
                  <a:pt x="167131" y="1926166"/>
                  <a:pt x="196160" y="1955195"/>
                </a:cubicBezTo>
                <a:cubicBezTo>
                  <a:pt x="214303" y="1973338"/>
                  <a:pt x="230878" y="1993198"/>
                  <a:pt x="250589" y="2009624"/>
                </a:cubicBezTo>
                <a:cubicBezTo>
                  <a:pt x="272360" y="2027767"/>
                  <a:pt x="293773" y="2046348"/>
                  <a:pt x="315903" y="2064052"/>
                </a:cubicBezTo>
                <a:cubicBezTo>
                  <a:pt x="330070" y="2075386"/>
                  <a:pt x="345508" y="2085094"/>
                  <a:pt x="359446" y="2096709"/>
                </a:cubicBezTo>
                <a:cubicBezTo>
                  <a:pt x="367330" y="2103279"/>
                  <a:pt x="372678" y="2112788"/>
                  <a:pt x="381217" y="2118481"/>
                </a:cubicBezTo>
                <a:cubicBezTo>
                  <a:pt x="572602" y="2246072"/>
                  <a:pt x="301498" y="2050652"/>
                  <a:pt x="457417" y="2162024"/>
                </a:cubicBezTo>
                <a:cubicBezTo>
                  <a:pt x="630084" y="2285359"/>
                  <a:pt x="380852" y="2114171"/>
                  <a:pt x="544503" y="2216452"/>
                </a:cubicBezTo>
                <a:cubicBezTo>
                  <a:pt x="619823" y="2263526"/>
                  <a:pt x="556542" y="2238607"/>
                  <a:pt x="620703" y="2259995"/>
                </a:cubicBezTo>
                <a:cubicBezTo>
                  <a:pt x="673706" y="2299747"/>
                  <a:pt x="677541" y="2306680"/>
                  <a:pt x="751331" y="2336195"/>
                </a:cubicBezTo>
                <a:cubicBezTo>
                  <a:pt x="769474" y="2343452"/>
                  <a:pt x="788282" y="2349227"/>
                  <a:pt x="805760" y="2357966"/>
                </a:cubicBezTo>
                <a:cubicBezTo>
                  <a:pt x="915100" y="2412636"/>
                  <a:pt x="748349" y="2344247"/>
                  <a:pt x="881960" y="2401509"/>
                </a:cubicBezTo>
                <a:cubicBezTo>
                  <a:pt x="892507" y="2406029"/>
                  <a:pt x="904007" y="2408026"/>
                  <a:pt x="914617" y="2412395"/>
                </a:cubicBezTo>
                <a:cubicBezTo>
                  <a:pt x="965723" y="2433439"/>
                  <a:pt x="1016217" y="2455938"/>
                  <a:pt x="1067017" y="2477709"/>
                </a:cubicBezTo>
                <a:cubicBezTo>
                  <a:pt x="1092417" y="2488595"/>
                  <a:pt x="1120224" y="2495037"/>
                  <a:pt x="1143217" y="2510366"/>
                </a:cubicBezTo>
                <a:cubicBezTo>
                  <a:pt x="1154103" y="2517623"/>
                  <a:pt x="1164172" y="2526287"/>
                  <a:pt x="1175874" y="2532138"/>
                </a:cubicBezTo>
                <a:cubicBezTo>
                  <a:pt x="1186137" y="2537270"/>
                  <a:pt x="1198500" y="2537452"/>
                  <a:pt x="1208531" y="2543024"/>
                </a:cubicBezTo>
                <a:cubicBezTo>
                  <a:pt x="1348375" y="2620714"/>
                  <a:pt x="1206037" y="2559441"/>
                  <a:pt x="1328274" y="2608338"/>
                </a:cubicBezTo>
                <a:cubicBezTo>
                  <a:pt x="1335531" y="2615595"/>
                  <a:pt x="1341245" y="2624829"/>
                  <a:pt x="1350046" y="2630109"/>
                </a:cubicBezTo>
                <a:cubicBezTo>
                  <a:pt x="1359885" y="2636013"/>
                  <a:pt x="1371959" y="2636966"/>
                  <a:pt x="1382703" y="2640995"/>
                </a:cubicBezTo>
                <a:cubicBezTo>
                  <a:pt x="1400999" y="2647856"/>
                  <a:pt x="1418835" y="2655905"/>
                  <a:pt x="1437131" y="2662766"/>
                </a:cubicBezTo>
                <a:cubicBezTo>
                  <a:pt x="1447875" y="2666795"/>
                  <a:pt x="1459045" y="2669623"/>
                  <a:pt x="1469789" y="2673652"/>
                </a:cubicBezTo>
                <a:cubicBezTo>
                  <a:pt x="1590967" y="2719095"/>
                  <a:pt x="1452310" y="2671455"/>
                  <a:pt x="1589531" y="2717195"/>
                </a:cubicBezTo>
                <a:cubicBezTo>
                  <a:pt x="1600417" y="2720824"/>
                  <a:pt x="1610784" y="2726814"/>
                  <a:pt x="1622189" y="2728081"/>
                </a:cubicBezTo>
                <a:lnTo>
                  <a:pt x="1720160" y="2738966"/>
                </a:lnTo>
                <a:cubicBezTo>
                  <a:pt x="1835627" y="2767833"/>
                  <a:pt x="1777555" y="2757026"/>
                  <a:pt x="1894331" y="2771624"/>
                </a:cubicBezTo>
                <a:lnTo>
                  <a:pt x="2503931" y="2717195"/>
                </a:lnTo>
                <a:cubicBezTo>
                  <a:pt x="2522344" y="2715384"/>
                  <a:pt x="2540570" y="2711392"/>
                  <a:pt x="2558360" y="2706309"/>
                </a:cubicBezTo>
                <a:cubicBezTo>
                  <a:pt x="2692896" y="2667870"/>
                  <a:pt x="2615562" y="2689353"/>
                  <a:pt x="2699874" y="2651881"/>
                </a:cubicBezTo>
                <a:cubicBezTo>
                  <a:pt x="2717730" y="2643945"/>
                  <a:pt x="2736825" y="2638848"/>
                  <a:pt x="2754303" y="2630109"/>
                </a:cubicBezTo>
                <a:cubicBezTo>
                  <a:pt x="2773227" y="2620647"/>
                  <a:pt x="2789470" y="2606207"/>
                  <a:pt x="2808731" y="2597452"/>
                </a:cubicBezTo>
                <a:cubicBezTo>
                  <a:pt x="2829623" y="2587956"/>
                  <a:pt x="2853154" y="2585177"/>
                  <a:pt x="2874046" y="2575681"/>
                </a:cubicBezTo>
                <a:cubicBezTo>
                  <a:pt x="2893307" y="2566926"/>
                  <a:pt x="2909550" y="2552486"/>
                  <a:pt x="2928474" y="2543024"/>
                </a:cubicBezTo>
                <a:cubicBezTo>
                  <a:pt x="2945952" y="2534285"/>
                  <a:pt x="2965047" y="2529188"/>
                  <a:pt x="2982903" y="2521252"/>
                </a:cubicBezTo>
                <a:cubicBezTo>
                  <a:pt x="3033874" y="2498598"/>
                  <a:pt x="3077673" y="2465543"/>
                  <a:pt x="3135303" y="2455938"/>
                </a:cubicBezTo>
                <a:lnTo>
                  <a:pt x="3200617" y="2445052"/>
                </a:lnTo>
                <a:lnTo>
                  <a:pt x="3342131" y="2390624"/>
                </a:lnTo>
                <a:cubicBezTo>
                  <a:pt x="3386194" y="2373488"/>
                  <a:pt x="3426713" y="2360470"/>
                  <a:pt x="3461874" y="2325309"/>
                </a:cubicBezTo>
                <a:lnTo>
                  <a:pt x="3505417" y="2281766"/>
                </a:lnTo>
                <a:cubicBezTo>
                  <a:pt x="3525669" y="2261514"/>
                  <a:pt x="3535226" y="2254806"/>
                  <a:pt x="3548960" y="2227338"/>
                </a:cubicBezTo>
                <a:cubicBezTo>
                  <a:pt x="3554092" y="2217075"/>
                  <a:pt x="3556217" y="2205567"/>
                  <a:pt x="3559846" y="2194681"/>
                </a:cubicBezTo>
                <a:cubicBezTo>
                  <a:pt x="3585246" y="2198309"/>
                  <a:pt x="3610737" y="2201348"/>
                  <a:pt x="3636046" y="2205566"/>
                </a:cubicBezTo>
                <a:cubicBezTo>
                  <a:pt x="3654296" y="2208608"/>
                  <a:pt x="3672115" y="2214157"/>
                  <a:pt x="3690474" y="2216452"/>
                </a:cubicBezTo>
                <a:cubicBezTo>
                  <a:pt x="3730243" y="2221423"/>
                  <a:pt x="3770303" y="2223709"/>
                  <a:pt x="3810217" y="2227338"/>
                </a:cubicBezTo>
                <a:cubicBezTo>
                  <a:pt x="3864646" y="2223709"/>
                  <a:pt x="3920199" y="2228040"/>
                  <a:pt x="3973503" y="2216452"/>
                </a:cubicBezTo>
                <a:cubicBezTo>
                  <a:pt x="4055984" y="2198521"/>
                  <a:pt x="4046356" y="2180444"/>
                  <a:pt x="4093246" y="2140252"/>
                </a:cubicBezTo>
                <a:cubicBezTo>
                  <a:pt x="4107021" y="2128445"/>
                  <a:pt x="4121693" y="2117659"/>
                  <a:pt x="4136789" y="2107595"/>
                </a:cubicBezTo>
                <a:cubicBezTo>
                  <a:pt x="4154393" y="2095859"/>
                  <a:pt x="4174155" y="2087450"/>
                  <a:pt x="4191217" y="2074938"/>
                </a:cubicBezTo>
                <a:cubicBezTo>
                  <a:pt x="4228689" y="2047458"/>
                  <a:pt x="4260870" y="2012800"/>
                  <a:pt x="4300074" y="1987852"/>
                </a:cubicBezTo>
                <a:cubicBezTo>
                  <a:pt x="4339988" y="1962452"/>
                  <a:pt x="4386363" y="1945106"/>
                  <a:pt x="4419817" y="1911652"/>
                </a:cubicBezTo>
                <a:cubicBezTo>
                  <a:pt x="4461725" y="1869744"/>
                  <a:pt x="4439665" y="1887534"/>
                  <a:pt x="4485131" y="1857224"/>
                </a:cubicBezTo>
                <a:cubicBezTo>
                  <a:pt x="4492388" y="1846338"/>
                  <a:pt x="4499298" y="1835212"/>
                  <a:pt x="4506903" y="1824566"/>
                </a:cubicBezTo>
                <a:cubicBezTo>
                  <a:pt x="4517448" y="1809803"/>
                  <a:pt x="4529944" y="1796409"/>
                  <a:pt x="4539560" y="1781024"/>
                </a:cubicBezTo>
                <a:cubicBezTo>
                  <a:pt x="4548161" y="1767263"/>
                  <a:pt x="4554074" y="1751995"/>
                  <a:pt x="4561331" y="1737481"/>
                </a:cubicBezTo>
                <a:cubicBezTo>
                  <a:pt x="4557703" y="1686681"/>
                  <a:pt x="4556070" y="1635699"/>
                  <a:pt x="4550446" y="1585081"/>
                </a:cubicBezTo>
                <a:cubicBezTo>
                  <a:pt x="4547352" y="1557235"/>
                  <a:pt x="4536181" y="1535154"/>
                  <a:pt x="4528674" y="1508881"/>
                </a:cubicBezTo>
                <a:cubicBezTo>
                  <a:pt x="4521066" y="1482253"/>
                  <a:pt x="4508956" y="1419433"/>
                  <a:pt x="4496017" y="1400024"/>
                </a:cubicBezTo>
                <a:lnTo>
                  <a:pt x="4474246" y="1367366"/>
                </a:lnTo>
                <a:cubicBezTo>
                  <a:pt x="4467856" y="1335417"/>
                  <a:pt x="4465027" y="1309572"/>
                  <a:pt x="4452474" y="1280281"/>
                </a:cubicBezTo>
                <a:cubicBezTo>
                  <a:pt x="4446082" y="1265366"/>
                  <a:pt x="4436730" y="1251805"/>
                  <a:pt x="4430703" y="1236738"/>
                </a:cubicBezTo>
                <a:cubicBezTo>
                  <a:pt x="4422180" y="1215430"/>
                  <a:pt x="4419194" y="1191950"/>
                  <a:pt x="4408931" y="1171424"/>
                </a:cubicBezTo>
                <a:cubicBezTo>
                  <a:pt x="4401674" y="1156910"/>
                  <a:pt x="4392858" y="1143075"/>
                  <a:pt x="4387160" y="1127881"/>
                </a:cubicBezTo>
                <a:cubicBezTo>
                  <a:pt x="4381907" y="1113873"/>
                  <a:pt x="4382167" y="1098089"/>
                  <a:pt x="4376274" y="1084338"/>
                </a:cubicBezTo>
                <a:cubicBezTo>
                  <a:pt x="4371120" y="1072313"/>
                  <a:pt x="4362107" y="1062327"/>
                  <a:pt x="4354503" y="1051681"/>
                </a:cubicBezTo>
                <a:cubicBezTo>
                  <a:pt x="4343958" y="1036917"/>
                  <a:pt x="4332391" y="1022901"/>
                  <a:pt x="4321846" y="1008138"/>
                </a:cubicBezTo>
                <a:cubicBezTo>
                  <a:pt x="4314242" y="997492"/>
                  <a:pt x="4307769" y="986062"/>
                  <a:pt x="4300074" y="975481"/>
                </a:cubicBezTo>
                <a:cubicBezTo>
                  <a:pt x="4278732" y="946135"/>
                  <a:pt x="4256531" y="917424"/>
                  <a:pt x="4234760" y="888395"/>
                </a:cubicBezTo>
                <a:cubicBezTo>
                  <a:pt x="4223874" y="873881"/>
                  <a:pt x="4216617" y="855738"/>
                  <a:pt x="4202103" y="844852"/>
                </a:cubicBezTo>
                <a:lnTo>
                  <a:pt x="4115017" y="779538"/>
                </a:lnTo>
                <a:cubicBezTo>
                  <a:pt x="4096601" y="765372"/>
                  <a:pt x="4082631" y="743342"/>
                  <a:pt x="4060589" y="735995"/>
                </a:cubicBezTo>
                <a:cubicBezTo>
                  <a:pt x="4049703" y="732366"/>
                  <a:pt x="4038034" y="730549"/>
                  <a:pt x="4027931" y="725109"/>
                </a:cubicBezTo>
                <a:cubicBezTo>
                  <a:pt x="3990673" y="705047"/>
                  <a:pt x="3959218" y="673177"/>
                  <a:pt x="3919074" y="659795"/>
                </a:cubicBezTo>
                <a:cubicBezTo>
                  <a:pt x="3882439" y="647583"/>
                  <a:pt x="3880535" y="648658"/>
                  <a:pt x="3842874" y="627138"/>
                </a:cubicBezTo>
                <a:cubicBezTo>
                  <a:pt x="3831515" y="620647"/>
                  <a:pt x="3821919" y="611217"/>
                  <a:pt x="3810217" y="605366"/>
                </a:cubicBezTo>
                <a:cubicBezTo>
                  <a:pt x="3720024" y="560269"/>
                  <a:pt x="3789073" y="600970"/>
                  <a:pt x="3723131" y="572709"/>
                </a:cubicBezTo>
                <a:cubicBezTo>
                  <a:pt x="3708216" y="566317"/>
                  <a:pt x="3694504" y="557330"/>
                  <a:pt x="3679589" y="550938"/>
                </a:cubicBezTo>
                <a:cubicBezTo>
                  <a:pt x="3653492" y="539754"/>
                  <a:pt x="3631004" y="537056"/>
                  <a:pt x="3603389" y="529166"/>
                </a:cubicBezTo>
                <a:cubicBezTo>
                  <a:pt x="3592356" y="526014"/>
                  <a:pt x="3581764" y="521433"/>
                  <a:pt x="3570731" y="518281"/>
                </a:cubicBezTo>
                <a:cubicBezTo>
                  <a:pt x="3475076" y="490951"/>
                  <a:pt x="3572814" y="522603"/>
                  <a:pt x="3494531" y="496509"/>
                </a:cubicBezTo>
                <a:cubicBezTo>
                  <a:pt x="3540152" y="428079"/>
                  <a:pt x="3486185" y="497327"/>
                  <a:pt x="3559846" y="442081"/>
                </a:cubicBezTo>
                <a:cubicBezTo>
                  <a:pt x="3576267" y="429765"/>
                  <a:pt x="3603389" y="398538"/>
                  <a:pt x="3603389" y="398538"/>
                </a:cubicBezTo>
                <a:cubicBezTo>
                  <a:pt x="3607017" y="387652"/>
                  <a:pt x="3614274" y="377355"/>
                  <a:pt x="3614274" y="365881"/>
                </a:cubicBezTo>
                <a:cubicBezTo>
                  <a:pt x="3614274" y="336626"/>
                  <a:pt x="3611086" y="307019"/>
                  <a:pt x="3603389" y="278795"/>
                </a:cubicBezTo>
                <a:cubicBezTo>
                  <a:pt x="3599947" y="266173"/>
                  <a:pt x="3590868" y="255389"/>
                  <a:pt x="3581617" y="246138"/>
                </a:cubicBezTo>
                <a:cubicBezTo>
                  <a:pt x="3561752" y="226273"/>
                  <a:pt x="3484585" y="170408"/>
                  <a:pt x="3461874" y="159052"/>
                </a:cubicBezTo>
                <a:cubicBezTo>
                  <a:pt x="3385390" y="120810"/>
                  <a:pt x="3388017" y="119109"/>
                  <a:pt x="3320360" y="93738"/>
                </a:cubicBezTo>
                <a:cubicBezTo>
                  <a:pt x="3270591" y="75075"/>
                  <a:pt x="3298243" y="88208"/>
                  <a:pt x="3233274" y="71966"/>
                </a:cubicBezTo>
                <a:cubicBezTo>
                  <a:pt x="3222142" y="69183"/>
                  <a:pt x="3211650" y="64233"/>
                  <a:pt x="3200617" y="61081"/>
                </a:cubicBezTo>
                <a:cubicBezTo>
                  <a:pt x="3186232" y="56971"/>
                  <a:pt x="3171459" y="54305"/>
                  <a:pt x="3157074" y="50195"/>
                </a:cubicBezTo>
                <a:cubicBezTo>
                  <a:pt x="3146041" y="47043"/>
                  <a:pt x="3135549" y="42092"/>
                  <a:pt x="3124417" y="39309"/>
                </a:cubicBezTo>
                <a:cubicBezTo>
                  <a:pt x="3068968" y="25447"/>
                  <a:pt x="3032969" y="24311"/>
                  <a:pt x="2972017" y="17538"/>
                </a:cubicBezTo>
                <a:cubicBezTo>
                  <a:pt x="2856244" y="20846"/>
                  <a:pt x="2668073" y="-41232"/>
                  <a:pt x="2558360" y="50195"/>
                </a:cubicBezTo>
                <a:cubicBezTo>
                  <a:pt x="2546533" y="60050"/>
                  <a:pt x="2536589" y="71966"/>
                  <a:pt x="2525703" y="82852"/>
                </a:cubicBezTo>
                <a:cubicBezTo>
                  <a:pt x="2513669" y="118951"/>
                  <a:pt x="2526292" y="115509"/>
                  <a:pt x="2503931" y="11550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9213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4D7BB19-CC08-9F4E-A144-2BAE1BE76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4052A-17C5-2F4F-92FA-60AFCCA24E42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0AE8906-6317-0946-9CFB-6DA535836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950" y="869950"/>
            <a:ext cx="7912100" cy="53784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7CB1E04-DA9F-DE4C-8821-A96C440ED07A}"/>
              </a:ext>
            </a:extLst>
          </p:cNvPr>
          <p:cNvSpPr txBox="1"/>
          <p:nvPr/>
        </p:nvSpPr>
        <p:spPr>
          <a:xfrm>
            <a:off x="3717235" y="178484"/>
            <a:ext cx="1120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2009</a:t>
            </a:r>
          </a:p>
        </p:txBody>
      </p:sp>
    </p:spTree>
    <p:extLst>
      <p:ext uri="{BB962C8B-B14F-4D97-AF65-F5344CB8AC3E}">
        <p14:creationId xmlns:p14="http://schemas.microsoft.com/office/powerpoint/2010/main" val="3007163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89A82B-4A76-1C44-910D-1097DA1FBF1A}"/>
              </a:ext>
            </a:extLst>
          </p:cNvPr>
          <p:cNvSpPr txBox="1"/>
          <p:nvPr/>
        </p:nvSpPr>
        <p:spPr>
          <a:xfrm>
            <a:off x="407612" y="2209800"/>
            <a:ext cx="8328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Some Background</a:t>
            </a:r>
          </a:p>
        </p:txBody>
      </p:sp>
    </p:spTree>
    <p:extLst>
      <p:ext uri="{BB962C8B-B14F-4D97-AF65-F5344CB8AC3E}">
        <p14:creationId xmlns:p14="http://schemas.microsoft.com/office/powerpoint/2010/main" val="2747435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2C4DEE3-9798-7E44-91C3-470CE6B42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797793"/>
            <a:ext cx="5029200" cy="33772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60DAEE-B0CB-E84B-8E6B-4DA40AA9C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609600"/>
            <a:ext cx="1962150" cy="196215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12AC4C4-7F81-C346-AEB3-60D50FF2C7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11433"/>
              </p:ext>
            </p:extLst>
          </p:nvPr>
        </p:nvGraphicFramePr>
        <p:xfrm>
          <a:off x="-2514600" y="5391921"/>
          <a:ext cx="11201400" cy="1130198"/>
        </p:xfrm>
        <a:graphic>
          <a:graphicData uri="http://schemas.openxmlformats.org/drawingml/2006/table">
            <a:tbl>
              <a:tblPr/>
              <a:tblGrid>
                <a:gridCol w="2839792">
                  <a:extLst>
                    <a:ext uri="{9D8B030D-6E8A-4147-A177-3AD203B41FA5}">
                      <a16:colId xmlns:a16="http://schemas.microsoft.com/office/drawing/2014/main" val="1264353989"/>
                    </a:ext>
                  </a:extLst>
                </a:gridCol>
                <a:gridCol w="8361608">
                  <a:extLst>
                    <a:ext uri="{9D8B030D-6E8A-4147-A177-3AD203B41FA5}">
                      <a16:colId xmlns:a16="http://schemas.microsoft.com/office/drawing/2014/main" val="2961103758"/>
                    </a:ext>
                  </a:extLst>
                </a:gridCol>
              </a:tblGrid>
              <a:tr h="980968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 marL="16459" marR="16459" marT="16459" marB="16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 The intergovernmental organization through which Member States act together on matters related to measurement science and measurement standards.</a:t>
                      </a:r>
                    </a:p>
                  </a:txBody>
                  <a:tcPr marL="16459" marR="16459" marT="16459" marB="16459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358904"/>
                  </a:ext>
                </a:extLst>
              </a:tr>
            </a:tbl>
          </a:graphicData>
        </a:graphic>
      </p:graphicFrame>
      <p:pic>
        <p:nvPicPr>
          <p:cNvPr id="1026" name="Picture 2" descr="https://www.bipm.org/utils/common/img/logoBIPM-RB.jpg">
            <a:hlinkClick r:id="rId5" tooltip="BIPM home page"/>
            <a:extLst>
              <a:ext uri="{FF2B5EF4-FFF2-40B4-BE49-F238E27FC236}">
                <a16:creationId xmlns:a16="http://schemas.microsoft.com/office/drawing/2014/main" id="{83DB9960-90A0-2D43-8C3F-E1FC8655DA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64938"/>
            <a:ext cx="2032000" cy="10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3676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D89A82B-4A76-1C44-910D-1097DA1FBF1A}"/>
              </a:ext>
            </a:extLst>
          </p:cNvPr>
          <p:cNvSpPr txBox="1"/>
          <p:nvPr/>
        </p:nvSpPr>
        <p:spPr>
          <a:xfrm>
            <a:off x="304800" y="243512"/>
            <a:ext cx="832877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International Bureau of Weights and Measures (BIPM)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(provide a single coherent system of measurements throughout the world traceable to the SI)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383946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11670</TotalTime>
  <Words>463</Words>
  <Application>Microsoft Macintosh PowerPoint</Application>
  <PresentationFormat>On-screen Show (4:3)</PresentationFormat>
  <Paragraphs>83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Helvetica Neue</vt:lpstr>
      <vt:lpstr>Segoe UI Historic</vt:lpstr>
      <vt:lpstr>Times New Roman</vt:lpstr>
      <vt:lpstr>Larissa-Design</vt:lpstr>
      <vt:lpstr>PowerPoint Presentation</vt:lpstr>
      <vt:lpstr>PowerPoint Presentation</vt:lpstr>
      <vt:lpstr>PowerPoint Presentation</vt:lpstr>
      <vt:lpstr>PowerPoint Presentation</vt:lpstr>
      <vt:lpstr>ABSOLUTE CALIBRATION IN LIGO “Photon Calibrators”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Physikalisch Technische Bundesanstalt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lehman05</dc:creator>
  <cp:lastModifiedBy>Lehman, John H. (Fed)</cp:lastModifiedBy>
  <cp:revision>189</cp:revision>
  <dcterms:created xsi:type="dcterms:W3CDTF">2014-04-04T12:44:24Z</dcterms:created>
  <dcterms:modified xsi:type="dcterms:W3CDTF">2019-03-15T13:46:25Z</dcterms:modified>
</cp:coreProperties>
</file>