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87" r:id="rId4"/>
    <p:sldId id="286" r:id="rId5"/>
    <p:sldId id="261" r:id="rId6"/>
    <p:sldId id="265" r:id="rId7"/>
    <p:sldId id="285" r:id="rId8"/>
    <p:sldId id="288" r:id="rId9"/>
    <p:sldId id="293" r:id="rId10"/>
    <p:sldId id="281" r:id="rId11"/>
    <p:sldId id="289" r:id="rId12"/>
    <p:sldId id="290" r:id="rId13"/>
    <p:sldId id="291" r:id="rId14"/>
    <p:sldId id="283" r:id="rId15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1" d="100"/>
          <a:sy n="61" d="100"/>
        </p:scale>
        <p:origin x="136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7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441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1199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50" b="1" i="0">
                <a:solidFill>
                  <a:srgbClr val="0433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441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1199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441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1199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441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441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581840" cy="11156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93" y="1155981"/>
            <a:ext cx="12992735" cy="0"/>
          </a:xfrm>
          <a:custGeom>
            <a:avLst/>
            <a:gdLst/>
            <a:ahLst/>
            <a:cxnLst/>
            <a:rect l="l" t="t" r="r" b="b"/>
            <a:pathLst>
              <a:path w="12992735">
                <a:moveTo>
                  <a:pt x="0" y="0"/>
                </a:moveTo>
                <a:lnTo>
                  <a:pt x="12992417" y="0"/>
                </a:lnTo>
              </a:path>
            </a:pathLst>
          </a:custGeom>
          <a:ln w="12700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66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1199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2904" y="2757195"/>
            <a:ext cx="7158990" cy="5191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1" i="0">
                <a:solidFill>
                  <a:srgbClr val="0433F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6289" y="9460662"/>
            <a:ext cx="2889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888888"/>
                </a:solidFill>
                <a:latin typeface="Trebuchet MS"/>
                <a:cs typeface="Trebuchet MS"/>
              </a:defRPr>
            </a:lvl1pPr>
          </a:lstStyle>
          <a:p>
            <a:pPr marL="144145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5" y="0"/>
            <a:ext cx="1789808" cy="1230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36400" y="104065"/>
            <a:ext cx="1086897" cy="112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3600" y="6781800"/>
            <a:ext cx="10439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3000" b="1" spc="-85" dirty="0">
                <a:solidFill>
                  <a:schemeClr val="tx2"/>
                </a:solidFill>
                <a:latin typeface="Tahoma"/>
                <a:cs typeface="Tahoma"/>
              </a:rPr>
              <a:t>Shivaraj </a:t>
            </a:r>
            <a:r>
              <a:rPr lang="en-US" sz="3000" b="1" spc="-85" dirty="0" err="1">
                <a:solidFill>
                  <a:schemeClr val="tx2"/>
                </a:solidFill>
                <a:latin typeface="Tahoma"/>
                <a:cs typeface="Tahoma"/>
              </a:rPr>
              <a:t>Kandhasamy</a:t>
            </a:r>
            <a:endParaRPr sz="3000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lang="en-US" sz="2500" b="1" spc="-15" dirty="0">
                <a:latin typeface="Tahoma"/>
                <a:cs typeface="Tahoma"/>
              </a:rPr>
              <a:t>Inter University Center for Astronomy and  Astrophysics</a:t>
            </a: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endParaRPr lang="en-US" sz="2500" b="1" spc="-15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lang="en-US" sz="2500" b="1" spc="-15" dirty="0">
                <a:solidFill>
                  <a:srgbClr val="535353"/>
                </a:solidFill>
                <a:latin typeface="Tahoma"/>
                <a:cs typeface="Tahoma"/>
              </a:rPr>
              <a:t>Gravitational Wave Metrology Workshop, Boulder</a:t>
            </a:r>
          </a:p>
          <a:p>
            <a:pPr marL="12700" algn="ctr">
              <a:lnSpc>
                <a:spcPct val="100000"/>
              </a:lnSpc>
              <a:spcBef>
                <a:spcPts val="300"/>
              </a:spcBef>
            </a:pPr>
            <a:r>
              <a:rPr lang="en-US" sz="2500" b="1" spc="-15" dirty="0">
                <a:solidFill>
                  <a:srgbClr val="535353"/>
                </a:solidFill>
                <a:latin typeface="Tahoma"/>
                <a:cs typeface="Tahoma"/>
              </a:rPr>
              <a:t>March 15, 2019 </a:t>
            </a:r>
          </a:p>
        </p:txBody>
      </p:sp>
      <p:sp>
        <p:nvSpPr>
          <p:cNvPr id="8" name="object 8"/>
          <p:cNvSpPr/>
          <p:nvPr/>
        </p:nvSpPr>
        <p:spPr>
          <a:xfrm>
            <a:off x="2540001" y="2064653"/>
            <a:ext cx="7086599" cy="441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49400" y="1066800"/>
            <a:ext cx="1007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LIGO-India: Status and Calibration plans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260" y="1218563"/>
            <a:ext cx="5860522" cy="442087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0">
              <a:lnSpc>
                <a:spcPct val="100000"/>
              </a:lnSpc>
            </a:pPr>
            <a:r>
              <a:rPr spc="85" dirty="0"/>
              <a:t>E</a:t>
            </a:r>
            <a:r>
              <a:rPr spc="-155" dirty="0"/>
              <a:t>P</a:t>
            </a:r>
            <a:r>
              <a:rPr spc="275" dirty="0"/>
              <a:t>O</a:t>
            </a:r>
            <a:r>
              <a:rPr spc="355" dirty="0"/>
              <a:t> </a:t>
            </a:r>
            <a:r>
              <a:rPr spc="-35" dirty="0"/>
              <a:t>A</a:t>
            </a:r>
            <a:r>
              <a:rPr spc="20" dirty="0"/>
              <a:t>c</a:t>
            </a:r>
            <a:r>
              <a:rPr spc="-40" dirty="0"/>
              <a:t>t</a:t>
            </a:r>
            <a:r>
              <a:rPr spc="-50" dirty="0"/>
              <a:t>i</a:t>
            </a:r>
            <a:r>
              <a:rPr spc="-110" dirty="0"/>
              <a:t>v</a:t>
            </a:r>
            <a:r>
              <a:rPr spc="-50" dirty="0"/>
              <a:t>i</a:t>
            </a:r>
            <a:r>
              <a:rPr spc="-40" dirty="0"/>
              <a:t>t</a:t>
            </a:r>
            <a:r>
              <a:rPr spc="-50" dirty="0"/>
              <a:t>i</a:t>
            </a:r>
            <a:r>
              <a:rPr spc="-60" dirty="0"/>
              <a:t>e</a:t>
            </a:r>
            <a:r>
              <a:rPr spc="-70" dirty="0"/>
              <a:t>s</a:t>
            </a:r>
            <a:r>
              <a:rPr spc="355" dirty="0"/>
              <a:t> </a:t>
            </a:r>
            <a:r>
              <a:rPr spc="235" dirty="0"/>
              <a:t>N</a:t>
            </a:r>
            <a:r>
              <a:rPr spc="-60" dirty="0"/>
              <a:t>e</a:t>
            </a:r>
            <a:r>
              <a:rPr spc="20" dirty="0"/>
              <a:t>a</a:t>
            </a:r>
            <a:r>
              <a:rPr spc="-210" dirty="0"/>
              <a:t>r</a:t>
            </a:r>
            <a:r>
              <a:rPr spc="355" dirty="0"/>
              <a:t> </a:t>
            </a:r>
            <a:r>
              <a:rPr spc="-105" dirty="0"/>
              <a:t>T</a:t>
            </a:r>
            <a:r>
              <a:rPr spc="-90" dirty="0"/>
              <a:t>h</a:t>
            </a:r>
            <a:r>
              <a:rPr spc="-55" dirty="0"/>
              <a:t>e</a:t>
            </a:r>
            <a:r>
              <a:rPr spc="350" dirty="0"/>
              <a:t> </a:t>
            </a:r>
            <a:r>
              <a:rPr spc="254" dirty="0"/>
              <a:t>S</a:t>
            </a:r>
            <a:r>
              <a:rPr spc="-50" dirty="0"/>
              <a:t>i</a:t>
            </a:r>
            <a:r>
              <a:rPr spc="-45" dirty="0"/>
              <a:t>te</a:t>
            </a:r>
          </a:p>
        </p:txBody>
      </p:sp>
      <p:sp>
        <p:nvSpPr>
          <p:cNvPr id="3" name="object 3"/>
          <p:cNvSpPr/>
          <p:nvPr/>
        </p:nvSpPr>
        <p:spPr>
          <a:xfrm>
            <a:off x="187417" y="1218563"/>
            <a:ext cx="6096000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4134" y="170920"/>
            <a:ext cx="784208" cy="812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3121" y="5117262"/>
            <a:ext cx="6096000" cy="457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10</a:t>
            </a:fld>
            <a:endParaRPr spc="-10" dirty="0"/>
          </a:p>
        </p:txBody>
      </p:sp>
      <p:sp>
        <p:nvSpPr>
          <p:cNvPr id="9" name="Rectangle 8"/>
          <p:cNvSpPr/>
          <p:nvPr/>
        </p:nvSpPr>
        <p:spPr>
          <a:xfrm>
            <a:off x="3251200" y="4584413"/>
            <a:ext cx="650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1200" y="4584413"/>
            <a:ext cx="650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1200" y="4730606"/>
            <a:ext cx="65024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1000" b="0" i="0" u="none" strike="noStrike" baseline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Calibration of the detector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2200" y="1752600"/>
            <a:ext cx="10820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Extracting astrophysical and cosmological parameters require good calibration of the detectors.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Relative calibration at different frequencies affect estimations of masses, spins, equation of state etc.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2800" dirty="0"/>
              <a:t>Astrophysics of black holes and neutron stars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Absolute calibration determines source distance, orbital orientation etc.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/>
              <a:t>Distributions of the compact objects -&gt; Evolution of the universe.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LIGO-India, similar to other current GW detectors, will use radiation pressure based calibration method.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7391400"/>
            <a:ext cx="4724400" cy="1953222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AB166B6C-D536-4930-BC46-A1AA7FD6CA4B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11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2065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8F61-5054-46E5-AF23-A2344362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Calibration of the detector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3DD47-EAE4-40A9-B616-CA21B95ECC3E}"/>
              </a:ext>
            </a:extLst>
          </p:cNvPr>
          <p:cNvSpPr txBox="1"/>
          <p:nvPr/>
        </p:nvSpPr>
        <p:spPr>
          <a:xfrm>
            <a:off x="1168400" y="1676400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secondary laser will be used to produce known displacements of one of the end mirrors.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well calibrated photodetector will be used to measure power from the secondary laser.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Thus the calibration accuracy of the photo-detector will dictate the calibration accuracy of the GW detector.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Calibration of the photodetectors (power sensors) will be traced back to NIST or equivalent standard.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70430-8D1B-47F8-963E-25745B79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66" y="5964734"/>
            <a:ext cx="5837634" cy="3636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B6C09-C4CC-4E17-A03C-FF898E1AC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5867401"/>
            <a:ext cx="2973704" cy="3733799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AD650D03-4A1A-4639-8798-53A6378E3CD7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12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033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F56D-CF32-4A38-8CFC-21B6A9B3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Calibration of the detector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B93B3-5C65-49DF-8010-B8D43D87DD36}"/>
              </a:ext>
            </a:extLst>
          </p:cNvPr>
          <p:cNvSpPr txBox="1"/>
          <p:nvPr/>
        </p:nvSpPr>
        <p:spPr>
          <a:xfrm>
            <a:off x="1244600" y="1752600"/>
            <a:ext cx="11049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Calibration hierarchy is expected to be similar to LIGO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Gold standard will be calibrated against NIST or equivalent standard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dirty="0"/>
              <a:t>Gold standard will be maintained  by NPL (National Physical Laboratory). NPL is equivalent to NIST in India.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dirty="0"/>
              <a:t>Being at NPL, this standard could be used for calibration of other power sensors (industry and academic)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600" dirty="0"/>
              <a:t>In the long term, NPL will try to develop its own techniques for power calibration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/>
              <a:t>Working standard will be kept at the site and will be periodically compared against the Gold standard</a:t>
            </a:r>
          </a:p>
          <a:p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64EC01D0-8116-4260-AE0E-8B0CAED40BAE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13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995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92600">
              <a:lnSpc>
                <a:spcPct val="100000"/>
              </a:lnSpc>
            </a:pPr>
            <a:r>
              <a:rPr dirty="0"/>
              <a:t>Summary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4000" y="1375261"/>
            <a:ext cx="12573000" cy="757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600835" indent="-457200">
              <a:lnSpc>
                <a:spcPct val="142400"/>
              </a:lnSpc>
              <a:buFont typeface="Arial" panose="020B0604020202020204" pitchFamily="34" charset="0"/>
              <a:buChar char="•"/>
            </a:pPr>
            <a:r>
              <a:rPr lang="en-US" sz="3500" spc="90" dirty="0">
                <a:latin typeface="Calibri"/>
                <a:cs typeface="Calibri"/>
              </a:rPr>
              <a:t>Continued top level support and goodwill for LIGO-India</a:t>
            </a:r>
          </a:p>
          <a:p>
            <a:pPr marL="469900" marR="1600835" indent="-457200">
              <a:lnSpc>
                <a:spcPct val="142400"/>
              </a:lnSpc>
              <a:buFont typeface="Arial" panose="020B0604020202020204" pitchFamily="34" charset="0"/>
              <a:buChar char="•"/>
            </a:pPr>
            <a:r>
              <a:rPr sz="3500" spc="90" dirty="0">
                <a:latin typeface="Calibri"/>
                <a:cs typeface="Calibri"/>
              </a:rPr>
              <a:t>LIGO-India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65" dirty="0">
                <a:latin typeface="Calibri"/>
                <a:cs typeface="Calibri"/>
              </a:rPr>
              <a:t>si</a:t>
            </a:r>
            <a:r>
              <a:rPr sz="3500" spc="35" dirty="0">
                <a:latin typeface="Calibri"/>
                <a:cs typeface="Calibri"/>
              </a:rPr>
              <a:t>t</a:t>
            </a:r>
            <a:r>
              <a:rPr sz="3500" spc="25" dirty="0">
                <a:latin typeface="Calibri"/>
                <a:cs typeface="Calibri"/>
              </a:rPr>
              <a:t>e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65" dirty="0">
                <a:latin typeface="Calibri"/>
                <a:cs typeface="Calibri"/>
              </a:rPr>
              <a:t>a</a:t>
            </a:r>
            <a:r>
              <a:rPr sz="3500" spc="-10" dirty="0">
                <a:latin typeface="Calibri"/>
                <a:cs typeface="Calibri"/>
              </a:rPr>
              <a:t>c</a:t>
            </a:r>
            <a:r>
              <a:rPr sz="3500" spc="60" dirty="0">
                <a:latin typeface="Calibri"/>
                <a:cs typeface="Calibri"/>
              </a:rPr>
              <a:t>quisition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75" dirty="0">
                <a:latin typeface="Calibri"/>
                <a:cs typeface="Calibri"/>
              </a:rPr>
              <a:t>close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-20" dirty="0">
                <a:latin typeface="Calibri"/>
                <a:cs typeface="Calibri"/>
              </a:rPr>
              <a:t>t</a:t>
            </a:r>
            <a:r>
              <a:rPr sz="3500" spc="25" dirty="0">
                <a:latin typeface="Calibri"/>
                <a:cs typeface="Calibri"/>
              </a:rPr>
              <a:t>o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15" dirty="0">
                <a:latin typeface="Calibri"/>
                <a:cs typeface="Calibri"/>
              </a:rPr>
              <a:t>c</a:t>
            </a:r>
            <a:r>
              <a:rPr sz="3500" spc="45" dirty="0">
                <a:latin typeface="Calibri"/>
                <a:cs typeface="Calibri"/>
              </a:rPr>
              <a:t>ompletion.</a:t>
            </a:r>
            <a:r>
              <a:rPr lang="en-US" sz="3500" spc="45" dirty="0">
                <a:latin typeface="Calibri"/>
                <a:cs typeface="Calibri"/>
              </a:rPr>
              <a:t> C</a:t>
            </a:r>
            <a:r>
              <a:rPr sz="3500" spc="70" dirty="0">
                <a:latin typeface="Calibri"/>
                <a:cs typeface="Calibri"/>
              </a:rPr>
              <a:t>ritical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50" dirty="0">
                <a:latin typeface="Calibri"/>
                <a:cs typeface="Calibri"/>
              </a:rPr>
              <a:t>s</a:t>
            </a:r>
            <a:r>
              <a:rPr sz="3500" spc="10" dirty="0">
                <a:latin typeface="Calibri"/>
                <a:cs typeface="Calibri"/>
              </a:rPr>
              <a:t>t</a:t>
            </a:r>
            <a:r>
              <a:rPr sz="3500" spc="50" dirty="0">
                <a:latin typeface="Calibri"/>
                <a:cs typeface="Calibri"/>
              </a:rPr>
              <a:t>eps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35" dirty="0">
                <a:latin typeface="Calibri"/>
                <a:cs typeface="Calibri"/>
              </a:rPr>
              <a:t>passed.</a:t>
            </a:r>
            <a:r>
              <a:rPr sz="3500" spc="15" dirty="0">
                <a:latin typeface="Calibri"/>
                <a:cs typeface="Calibri"/>
              </a:rPr>
              <a:t> </a:t>
            </a:r>
            <a:r>
              <a:rPr lang="en-US" sz="3500" spc="15" dirty="0">
                <a:latin typeface="Calibri"/>
                <a:cs typeface="Calibri"/>
              </a:rPr>
              <a:t>Environmental clearance.</a:t>
            </a:r>
          </a:p>
          <a:p>
            <a:pPr marL="469900" marR="1600835" indent="-457200">
              <a:lnSpc>
                <a:spcPct val="142400"/>
              </a:lnSpc>
              <a:buFont typeface="Arial" panose="020B0604020202020204" pitchFamily="34" charset="0"/>
              <a:buChar char="•"/>
            </a:pPr>
            <a:r>
              <a:rPr sz="3500" spc="-295" dirty="0">
                <a:latin typeface="Calibri"/>
                <a:cs typeface="Calibri"/>
              </a:rPr>
              <a:t>W</a:t>
            </a:r>
            <a:r>
              <a:rPr sz="3500" spc="20" dirty="0">
                <a:latin typeface="Calibri"/>
                <a:cs typeface="Calibri"/>
              </a:rPr>
              <a:t>ork</a:t>
            </a:r>
            <a:r>
              <a:rPr sz="3500" spc="35" dirty="0">
                <a:latin typeface="Calibri"/>
                <a:cs typeface="Calibri"/>
              </a:rPr>
              <a:t> </a:t>
            </a:r>
            <a:r>
              <a:rPr sz="3500" spc="-15" dirty="0">
                <a:latin typeface="Calibri"/>
                <a:cs typeface="Calibri"/>
              </a:rPr>
              <a:t>to</a:t>
            </a:r>
            <a:r>
              <a:rPr sz="3500" spc="40" dirty="0">
                <a:latin typeface="Calibri"/>
                <a:cs typeface="Calibri"/>
              </a:rPr>
              <a:t>wards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95" dirty="0">
                <a:latin typeface="Calibri"/>
                <a:cs typeface="Calibri"/>
              </a:rPr>
              <a:t>finalising</a:t>
            </a:r>
            <a:r>
              <a:rPr sz="3500" spc="114" dirty="0">
                <a:latin typeface="Calibri"/>
                <a:cs typeface="Calibri"/>
              </a:rPr>
              <a:t> Civil </a:t>
            </a:r>
            <a:r>
              <a:rPr sz="3500" spc="55" dirty="0">
                <a:latin typeface="Calibri"/>
                <a:cs typeface="Calibri"/>
              </a:rPr>
              <a:t>and</a:t>
            </a:r>
            <a:r>
              <a:rPr sz="3500" spc="35" dirty="0">
                <a:latin typeface="Calibri"/>
                <a:cs typeface="Calibri"/>
              </a:rPr>
              <a:t> </a:t>
            </a:r>
            <a:r>
              <a:rPr sz="3500" spc="-140" dirty="0">
                <a:latin typeface="Calibri"/>
                <a:cs typeface="Calibri"/>
              </a:rPr>
              <a:t>V</a:t>
            </a:r>
            <a:r>
              <a:rPr sz="3500" spc="45" dirty="0">
                <a:latin typeface="Calibri"/>
                <a:cs typeface="Calibri"/>
              </a:rPr>
              <a:t>acuum</a:t>
            </a:r>
            <a:r>
              <a:rPr lang="en-US" sz="3500" spc="45" dirty="0">
                <a:latin typeface="Calibri"/>
                <a:cs typeface="Calibri"/>
              </a:rPr>
              <a:t> i</a:t>
            </a:r>
            <a:r>
              <a:rPr sz="3500" spc="30" dirty="0">
                <a:latin typeface="Calibri"/>
                <a:cs typeface="Calibri"/>
              </a:rPr>
              <a:t>nfrastructure</a:t>
            </a:r>
            <a:endParaRPr lang="en-US" sz="3500" spc="30" dirty="0">
              <a:latin typeface="Calibri"/>
              <a:cs typeface="Calibri"/>
            </a:endParaRPr>
          </a:p>
          <a:p>
            <a:pPr marL="469900" marR="1600835" indent="-457200">
              <a:lnSpc>
                <a:spcPct val="142400"/>
              </a:lnSpc>
              <a:buFont typeface="Arial" panose="020B0604020202020204" pitchFamily="34" charset="0"/>
              <a:buChar char="•"/>
            </a:pPr>
            <a:r>
              <a:rPr sz="3500" spc="80" dirty="0">
                <a:latin typeface="Calibri"/>
                <a:cs typeface="Calibri"/>
              </a:rPr>
              <a:t>D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50" dirty="0">
                <a:latin typeface="Calibri"/>
                <a:cs typeface="Calibri"/>
              </a:rPr>
              <a:t>v</a:t>
            </a:r>
            <a:r>
              <a:rPr sz="3500" spc="90" dirty="0">
                <a:latin typeface="Calibri"/>
                <a:cs typeface="Calibri"/>
              </a:rPr>
              <a:t>eloping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65" dirty="0">
                <a:latin typeface="Calibri"/>
                <a:cs typeface="Calibri"/>
              </a:rPr>
              <a:t>scientific</a:t>
            </a:r>
            <a:r>
              <a:rPr sz="3500" spc="50" dirty="0">
                <a:latin typeface="Calibri"/>
                <a:cs typeface="Calibri"/>
              </a:rPr>
              <a:t> </a:t>
            </a:r>
            <a:r>
              <a:rPr lang="en-US" sz="3500" spc="130" dirty="0">
                <a:latin typeface="Calibri"/>
                <a:cs typeface="Calibri"/>
              </a:rPr>
              <a:t>human resource development </a:t>
            </a:r>
            <a:r>
              <a:rPr sz="3500" spc="50" dirty="0">
                <a:latin typeface="Calibri"/>
                <a:cs typeface="Calibri"/>
              </a:rPr>
              <a:t>through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215" dirty="0">
                <a:latin typeface="Calibri"/>
                <a:cs typeface="Calibri"/>
              </a:rPr>
              <a:t>R&amp;D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40" dirty="0">
                <a:latin typeface="Calibri"/>
                <a:cs typeface="Calibri"/>
              </a:rPr>
              <a:t>program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80" dirty="0">
                <a:latin typeface="Calibri"/>
                <a:cs typeface="Calibri"/>
              </a:rPr>
              <a:t>in</a:t>
            </a:r>
            <a:r>
              <a:rPr sz="3500" spc="60" dirty="0">
                <a:latin typeface="Calibri"/>
                <a:cs typeface="Calibri"/>
              </a:rPr>
              <a:t>v</a:t>
            </a:r>
            <a:r>
              <a:rPr sz="3500" spc="110" dirty="0">
                <a:latin typeface="Calibri"/>
                <a:cs typeface="Calibri"/>
              </a:rPr>
              <a:t>olving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50" dirty="0">
                <a:latin typeface="Calibri"/>
                <a:cs typeface="Calibri"/>
              </a:rPr>
              <a:t>s</a:t>
            </a:r>
            <a:r>
              <a:rPr sz="3500" dirty="0">
                <a:latin typeface="Calibri"/>
                <a:cs typeface="Calibri"/>
              </a:rPr>
              <a:t>e</a:t>
            </a:r>
            <a:r>
              <a:rPr sz="3500" spc="50" dirty="0">
                <a:latin typeface="Calibri"/>
                <a:cs typeface="Calibri"/>
              </a:rPr>
              <a:t>v</a:t>
            </a:r>
            <a:r>
              <a:rPr sz="3500" spc="60" dirty="0">
                <a:latin typeface="Calibri"/>
                <a:cs typeface="Calibri"/>
              </a:rPr>
              <a:t>eral</a:t>
            </a:r>
            <a:r>
              <a:rPr sz="3500" spc="114" dirty="0">
                <a:latin typeface="Calibri"/>
                <a:cs typeface="Calibri"/>
              </a:rPr>
              <a:t> </a:t>
            </a:r>
            <a:r>
              <a:rPr sz="3500" spc="60" dirty="0">
                <a:latin typeface="Calibri"/>
                <a:cs typeface="Calibri"/>
              </a:rPr>
              <a:t>institutions</a:t>
            </a:r>
            <a:r>
              <a:rPr lang="en-US" sz="3500" spc="60" dirty="0">
                <a:latin typeface="Calibri"/>
                <a:cs typeface="Calibri"/>
              </a:rPr>
              <a:t> in India.</a:t>
            </a:r>
            <a:endParaRPr lang="en-US" sz="3500" spc="35" dirty="0">
              <a:latin typeface="Calibri"/>
              <a:cs typeface="Calibri"/>
            </a:endParaRPr>
          </a:p>
          <a:p>
            <a:pPr marL="469900" marR="1600835" indent="-457200">
              <a:lnSpc>
                <a:spcPct val="142400"/>
              </a:lnSpc>
              <a:buFont typeface="Arial" panose="020B0604020202020204" pitchFamily="34" charset="0"/>
              <a:buChar char="•"/>
            </a:pPr>
            <a:r>
              <a:rPr lang="en-US" sz="3500" spc="35" dirty="0">
                <a:latin typeface="Calibri"/>
                <a:cs typeface="Calibri"/>
              </a:rPr>
              <a:t>As far as calibration of the detector is concerned, it will be similar to existing LIGO detectors. 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14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77600" y="4699779"/>
            <a:ext cx="12833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June 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1600" b="1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1600" b="1" spc="-15" dirty="0">
                <a:solidFill>
                  <a:srgbClr val="FFFFFF"/>
                </a:solidFill>
                <a:latin typeface="Trebuchet MS"/>
                <a:cs typeface="Trebuchet MS"/>
              </a:rPr>
              <a:t>2018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9A22-4B8E-4B74-813B-67A10485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LIGO-India: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F1A1-3EBC-45E6-A4A8-BDDCAC4BC8C6}"/>
              </a:ext>
            </a:extLst>
          </p:cNvPr>
          <p:cNvSpPr txBox="1"/>
          <p:nvPr/>
        </p:nvSpPr>
        <p:spPr>
          <a:xfrm>
            <a:off x="1320800" y="2658844"/>
            <a:ext cx="107315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US-India collaborative project to build a 4 km long GW detector in India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/>
              <a:t>Identical to existing US-LIGO detectors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US will provide core components and India will provide facility to house the detector and resources to run it.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3200" dirty="0"/>
              <a:t>Core components will come from the second detector that was initially planned to be installed in Hanford, WA (two collocated detectors in Hanford, WA).</a:t>
            </a:r>
          </a:p>
          <a:p>
            <a:endParaRPr lang="en-US" sz="3600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E57DDBF7-9920-4745-B94E-3CA938F4ECE4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2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8500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LIGO-India Advantage</a:t>
            </a:r>
          </a:p>
        </p:txBody>
      </p:sp>
      <p:pic>
        <p:nvPicPr>
          <p:cNvPr id="4" name="Picture 3" descr="ligo_india_impac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81" y="2507078"/>
            <a:ext cx="5024606" cy="4965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873" y="1628793"/>
            <a:ext cx="7087222" cy="40011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First GW detection by  Advanced LIGO-US observatories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6926" y="2583931"/>
            <a:ext cx="2376264" cy="14989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Current:</a:t>
            </a:r>
          </a:p>
          <a:p>
            <a:pPr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Two US detectors </a:t>
            </a:r>
          </a:p>
          <a:p>
            <a:pPr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sky-localization</a:t>
            </a:r>
          </a:p>
          <a:p>
            <a:pPr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 (620 square degree</a:t>
            </a:r>
          </a:p>
          <a:p>
            <a:pPr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2500 full moons)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1661" y="3079731"/>
            <a:ext cx="2592288" cy="2342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algn="ctr"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Forecast :  LIGO-India </a:t>
            </a:r>
          </a:p>
          <a:p>
            <a:pPr algn="ctr"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in joint operation </a:t>
            </a:r>
          </a:p>
          <a:p>
            <a:pPr algn="ctr"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sky-localization </a:t>
            </a:r>
          </a:p>
          <a:p>
            <a:pPr algn="ctr"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100 time  smaller </a:t>
            </a:r>
          </a:p>
          <a:p>
            <a:pPr algn="ctr"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(5 square degrees  </a:t>
            </a:r>
          </a:p>
          <a:p>
            <a:pPr algn="ctr" defTabSz="914353"/>
            <a:r>
              <a:rPr lang="en-US" b="1" dirty="0">
                <a:solidFill>
                  <a:srgbClr val="000000"/>
                </a:solidFill>
                <a:latin typeface="Times New Roman"/>
              </a:rPr>
              <a:t>20 full moons) !!!</a:t>
            </a:r>
          </a:p>
          <a:p>
            <a:pPr algn="ctr" defTabSz="914353"/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pPr defTabSz="914353"/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063429" y="4735916"/>
            <a:ext cx="2592288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75198" y="3583787"/>
            <a:ext cx="1728192" cy="13681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840120" y="5582978"/>
            <a:ext cx="2766680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91435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LIGO-India will </a:t>
            </a:r>
          </a:p>
          <a:p>
            <a:pPr algn="ctr" defTabSz="91435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make</a:t>
            </a:r>
          </a:p>
          <a:p>
            <a:pPr algn="ctr" defTabSz="91435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</a:rPr>
              <a:t>a BIG difference !!!!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24" y="8610600"/>
            <a:ext cx="1995650" cy="288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574" y="8582277"/>
            <a:ext cx="3142626" cy="295280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F2E4E833-F0D5-4F1F-8470-A6A56E67281B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3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813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242573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LIGO-India: Institutions</a:t>
            </a:r>
          </a:p>
        </p:txBody>
      </p:sp>
      <p:sp>
        <p:nvSpPr>
          <p:cNvPr id="4" name="Shape 17"/>
          <p:cNvSpPr txBox="1"/>
          <p:nvPr/>
        </p:nvSpPr>
        <p:spPr>
          <a:xfrm>
            <a:off x="343104" y="1199215"/>
            <a:ext cx="9740695" cy="2603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7" tIns="45717" rIns="45717" bIns="45717">
            <a:spAutoFit/>
          </a:bodyPr>
          <a:lstStyle/>
          <a:p>
            <a:pPr algn="ctr">
              <a:lnSpc>
                <a:spcPct val="110000"/>
              </a:lnSpc>
              <a:defRPr sz="2400"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Indo-US collaboration</a:t>
            </a:r>
          </a:p>
          <a:p>
            <a:pPr algn="ctr">
              <a:lnSpc>
                <a:spcPct val="110000"/>
              </a:lnSpc>
              <a:defRPr sz="800"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sz="2400" dirty="0"/>
          </a:p>
          <a:p>
            <a:pPr>
              <a:lnSpc>
                <a:spcPct val="80000"/>
              </a:lnSpc>
              <a:defRPr b="1"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Funding agencies:</a:t>
            </a:r>
            <a:r>
              <a:rPr sz="2400" b="0" dirty="0"/>
              <a:t> </a:t>
            </a:r>
            <a:r>
              <a:rPr sz="2400" dirty="0"/>
              <a:t>NSF</a:t>
            </a:r>
            <a:r>
              <a:rPr sz="2400" b="0" dirty="0"/>
              <a:t> (USA) and jointly </a:t>
            </a:r>
            <a:r>
              <a:rPr sz="2400" dirty="0"/>
              <a:t>DAE</a:t>
            </a:r>
            <a:r>
              <a:rPr sz="2400" b="0" dirty="0"/>
              <a:t>(India) &amp; </a:t>
            </a:r>
            <a:r>
              <a:rPr sz="2400" dirty="0"/>
              <a:t>DST</a:t>
            </a:r>
            <a:r>
              <a:rPr sz="2400" b="0" dirty="0"/>
              <a:t>(India)</a:t>
            </a:r>
          </a:p>
          <a:p>
            <a:pPr>
              <a:defRPr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sz="2400" b="0" dirty="0"/>
          </a:p>
          <a:p>
            <a:pPr>
              <a:defRPr b="1"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Institutions:</a:t>
            </a:r>
            <a:r>
              <a:rPr sz="2400" b="0" dirty="0"/>
              <a:t> </a:t>
            </a:r>
            <a:r>
              <a:rPr sz="2400" dirty="0"/>
              <a:t>LIGO Lab., Caltech</a:t>
            </a:r>
            <a:r>
              <a:rPr sz="2400" b="0" dirty="0"/>
              <a:t> &amp; </a:t>
            </a:r>
            <a:r>
              <a:rPr sz="2400" dirty="0"/>
              <a:t>MIT</a:t>
            </a:r>
            <a:r>
              <a:rPr sz="2400" b="0" dirty="0"/>
              <a:t> (USA) </a:t>
            </a:r>
            <a:endParaRPr lang="en-US" sz="2400" b="0" dirty="0"/>
          </a:p>
          <a:p>
            <a:pPr>
              <a:defRPr b="1"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US" sz="2400" dirty="0"/>
              <a:t>                    </a:t>
            </a:r>
            <a:r>
              <a:rPr sz="2400" b="0" dirty="0"/>
              <a:t> </a:t>
            </a:r>
            <a:r>
              <a:rPr sz="2400" dirty="0"/>
              <a:t>IPR</a:t>
            </a:r>
            <a:r>
              <a:rPr sz="2400" b="0" dirty="0"/>
              <a:t>,</a:t>
            </a:r>
            <a:r>
              <a:rPr sz="2400" dirty="0"/>
              <a:t> IUCAA, RRCAT</a:t>
            </a:r>
            <a:r>
              <a:rPr sz="2400" b="0" dirty="0"/>
              <a:t> &amp; </a:t>
            </a:r>
            <a:r>
              <a:rPr sz="2400" dirty="0"/>
              <a:t>DCSEM </a:t>
            </a:r>
            <a:r>
              <a:rPr sz="2400" b="0" dirty="0"/>
              <a:t>(India)</a:t>
            </a:r>
          </a:p>
          <a:p>
            <a:pPr>
              <a:lnSpc>
                <a:spcPct val="80000"/>
              </a:lnSpc>
              <a:defRPr>
                <a:solidFill>
                  <a:srgbClr val="000090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						</a:t>
            </a:r>
          </a:p>
        </p:txBody>
      </p:sp>
      <p:sp>
        <p:nvSpPr>
          <p:cNvPr id="6" name="Rectangle 6"/>
          <p:cNvSpPr txBox="1"/>
          <p:nvPr/>
        </p:nvSpPr>
        <p:spPr>
          <a:xfrm>
            <a:off x="343104" y="3599557"/>
            <a:ext cx="9303072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 b="1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Executed by  four Indian lead institutes:</a:t>
            </a:r>
          </a:p>
          <a:p>
            <a:pPr marL="457200" indent="-457200">
              <a:buSzPct val="100000"/>
              <a:buAutoNum type="arabicPeriod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Inter-University for Centre for Astronomy &amp; Astrophysics (IUCAA)</a:t>
            </a:r>
          </a:p>
          <a:p>
            <a:pPr marL="457200" indent="-457200">
              <a:buSzPct val="100000"/>
              <a:buAutoNum type="arabicPeriod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>
                <a:solidFill>
                  <a:srgbClr val="0000FF"/>
                </a:solidFill>
              </a:rPr>
              <a:t>Institute of Plasma Research (IPR) </a:t>
            </a:r>
          </a:p>
          <a:p>
            <a:pPr marL="457200" indent="-457200">
              <a:buSzPct val="100000"/>
              <a:buAutoNum type="arabicPeriod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>
                <a:solidFill>
                  <a:srgbClr val="0000FF"/>
                </a:solidFill>
              </a:rPr>
              <a:t>Raja Ramana Centre for Advanced Technology (RRCAT)</a:t>
            </a:r>
          </a:p>
          <a:p>
            <a:pPr marL="457200" indent="-457200">
              <a:buSzPct val="100000"/>
              <a:buAutoNum type="arabicPeriod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>
                <a:solidFill>
                  <a:srgbClr val="0000FF"/>
                </a:solidFill>
              </a:rPr>
              <a:t>Directorate of Construction &amp; Estate Management (DCSEM)</a:t>
            </a:r>
            <a:r>
              <a:rPr lang="en-US" sz="2400" dirty="0">
                <a:solidFill>
                  <a:srgbClr val="0000FF"/>
                </a:solidFill>
              </a:rPr>
              <a:t>  </a:t>
            </a:r>
            <a:endParaRPr sz="2400" dirty="0">
              <a:solidFill>
                <a:srgbClr val="0000FF"/>
              </a:solidFill>
            </a:endParaRPr>
          </a:p>
          <a:p>
            <a:pPr>
              <a:buSzPct val="100000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en-US" sz="2400" dirty="0"/>
              <a:t>			</a:t>
            </a:r>
            <a:r>
              <a:rPr lang="en-US" sz="2400" dirty="0">
                <a:solidFill>
                  <a:srgbClr val="0000FF"/>
                </a:solidFill>
              </a:rPr>
              <a:t>[Affiliated to  Department of Atomic Energy]</a:t>
            </a:r>
          </a:p>
          <a:p>
            <a:pPr>
              <a:buSzPct val="100000"/>
              <a:defRPr sz="2000">
                <a:latin typeface="PT Sans"/>
                <a:ea typeface="PT Sans"/>
                <a:cs typeface="PT Sans"/>
                <a:sym typeface="PT Sans"/>
              </a:defRPr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SzPct val="100000"/>
              <a:defRPr sz="2000">
                <a:latin typeface="PT Sans"/>
                <a:ea typeface="PT Sans"/>
                <a:cs typeface="PT Sans"/>
                <a:sym typeface="PT Sans"/>
              </a:defRPr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SzPct val="100000"/>
              <a:defRPr sz="2000">
                <a:latin typeface="PT Sans"/>
                <a:ea typeface="PT Sans"/>
                <a:cs typeface="PT Sans"/>
                <a:sym typeface="PT Sans"/>
              </a:defRPr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SzPct val="100000"/>
              <a:defRPr sz="2000">
                <a:latin typeface="PT Sans"/>
                <a:ea typeface="PT Sans"/>
                <a:cs typeface="PT Sans"/>
                <a:sym typeface="PT Sans"/>
              </a:defRPr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buSzPct val="100000"/>
              <a:defRPr sz="2000">
                <a:latin typeface="PT Sans"/>
                <a:ea typeface="PT Sans"/>
                <a:cs typeface="PT Sans"/>
                <a:sym typeface="PT Sans"/>
              </a:defRPr>
            </a:pPr>
            <a:endParaRPr sz="2400" dirty="0">
              <a:solidFill>
                <a:srgbClr val="0000FF"/>
              </a:solidFill>
            </a:endParaRPr>
          </a:p>
          <a:p>
            <a:pPr>
              <a:defRPr sz="2000" b="1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Management structure</a:t>
            </a:r>
          </a:p>
          <a:p>
            <a:pPr marL="914377" lvl="1" indent="-457200"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LIGO-India Apex committee</a:t>
            </a:r>
          </a:p>
          <a:p>
            <a:pPr marL="914377" lvl="1" indent="-457200"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LIGO-India Project Management Board</a:t>
            </a:r>
          </a:p>
          <a:p>
            <a:pPr marL="914377" lvl="1" indent="-457200"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sz="2400" dirty="0"/>
              <a:t>LIGO-India Scientific Management Board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92" y="2438400"/>
            <a:ext cx="3870208" cy="3886200"/>
          </a:xfrm>
          <a:prstGeom prst="rect">
            <a:avLst/>
          </a:prstGeom>
        </p:spPr>
      </p:pic>
      <p:sp>
        <p:nvSpPr>
          <p:cNvPr id="9" name="object 3"/>
          <p:cNvSpPr/>
          <p:nvPr/>
        </p:nvSpPr>
        <p:spPr>
          <a:xfrm>
            <a:off x="1397000" y="6477000"/>
            <a:ext cx="1086897" cy="112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/>
          <p:nvPr/>
        </p:nvSpPr>
        <p:spPr>
          <a:xfrm>
            <a:off x="3378200" y="6476999"/>
            <a:ext cx="1126525" cy="1126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5501774" y="6476999"/>
            <a:ext cx="1126525" cy="1126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/>
          <p:nvPr/>
        </p:nvSpPr>
        <p:spPr>
          <a:xfrm>
            <a:off x="7564567" y="6476999"/>
            <a:ext cx="1126525" cy="1126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DFDBC46-3695-4090-96CC-73370ACFFA83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4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525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1100">
              <a:lnSpc>
                <a:spcPct val="100000"/>
              </a:lnSpc>
            </a:pPr>
            <a:r>
              <a:rPr spc="75" dirty="0"/>
              <a:t>LI</a:t>
            </a:r>
            <a:r>
              <a:rPr lang="en-US" spc="75" dirty="0"/>
              <a:t>GO-India: Project status</a:t>
            </a:r>
            <a:endParaRPr spc="-5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5</a:t>
            </a:fld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774700" y="2069840"/>
            <a:ext cx="11139170" cy="6581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4000" b="1" spc="-35" dirty="0">
                <a:latin typeface="Calibri"/>
                <a:cs typeface="Calibri"/>
              </a:rPr>
              <a:t>Land acquisition is almost complete</a:t>
            </a:r>
            <a:r>
              <a:rPr lang="en-US" sz="3400" b="1" spc="-35" dirty="0">
                <a:latin typeface="Calibri"/>
                <a:cs typeface="Calibri"/>
              </a:rPr>
              <a:t>.</a:t>
            </a: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600" spc="60" dirty="0">
                <a:cs typeface="Calibri"/>
              </a:rPr>
              <a:t>Detailed</a:t>
            </a:r>
            <a:r>
              <a:rPr lang="en-US" sz="3600" spc="30" dirty="0">
                <a:cs typeface="Calibri"/>
              </a:rPr>
              <a:t> </a:t>
            </a:r>
            <a:r>
              <a:rPr lang="en-US" sz="3600" spc="-195" dirty="0">
                <a:cs typeface="Calibri"/>
              </a:rPr>
              <a:t>T</a:t>
            </a:r>
            <a:r>
              <a:rPr lang="en-US" sz="3600" spc="65" dirty="0">
                <a:cs typeface="Calibri"/>
              </a:rPr>
              <a:t>opographical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40" dirty="0">
                <a:cs typeface="Calibri"/>
              </a:rPr>
              <a:t>study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155" dirty="0">
                <a:cs typeface="Calibri"/>
              </a:rPr>
              <a:t>: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25" dirty="0">
                <a:cs typeface="Calibri"/>
              </a:rPr>
              <a:t>Done</a:t>
            </a: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600" spc="60" dirty="0">
                <a:cs typeface="Calibri"/>
              </a:rPr>
              <a:t>Detailed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20" dirty="0">
                <a:cs typeface="Calibri"/>
              </a:rPr>
              <a:t>G</a:t>
            </a:r>
            <a:r>
              <a:rPr lang="en-US" sz="3600" spc="-50" dirty="0">
                <a:cs typeface="Calibri"/>
              </a:rPr>
              <a:t>e</a:t>
            </a:r>
            <a:r>
              <a:rPr lang="en-US" sz="3600" spc="15" dirty="0">
                <a:cs typeface="Calibri"/>
              </a:rPr>
              <a:t>o</a:t>
            </a:r>
            <a:r>
              <a:rPr lang="en-US" sz="3600" spc="-25" dirty="0">
                <a:cs typeface="Calibri"/>
              </a:rPr>
              <a:t>t</a:t>
            </a:r>
            <a:r>
              <a:rPr lang="en-US" sz="3600" spc="-10" dirty="0">
                <a:cs typeface="Calibri"/>
              </a:rPr>
              <a:t>e</a:t>
            </a:r>
            <a:r>
              <a:rPr lang="en-US" sz="3600" spc="85" dirty="0">
                <a:cs typeface="Calibri"/>
              </a:rPr>
              <a:t>chnical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40" dirty="0">
                <a:cs typeface="Calibri"/>
              </a:rPr>
              <a:t>study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-155" dirty="0">
                <a:cs typeface="Calibri"/>
              </a:rPr>
              <a:t>: Done</a:t>
            </a:r>
            <a:endParaRPr lang="en-US" sz="3600" spc="25" dirty="0">
              <a:cs typeface="Calibri"/>
            </a:endParaRP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600" spc="105" dirty="0">
                <a:cs typeface="Calibri"/>
              </a:rPr>
              <a:t>L</a:t>
            </a:r>
            <a:r>
              <a:rPr lang="en-US" sz="3600" spc="90" dirty="0">
                <a:cs typeface="Calibri"/>
              </a:rPr>
              <a:t>ong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25" dirty="0">
                <a:cs typeface="Calibri"/>
              </a:rPr>
              <a:t>t</a:t>
            </a:r>
            <a:r>
              <a:rPr lang="en-US" sz="3600" dirty="0">
                <a:cs typeface="Calibri"/>
              </a:rPr>
              <a:t>erm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90" dirty="0">
                <a:cs typeface="Calibri"/>
              </a:rPr>
              <a:t>Seismic</a:t>
            </a:r>
            <a:r>
              <a:rPr lang="en-US" sz="3600" spc="50" dirty="0">
                <a:cs typeface="Calibri"/>
              </a:rPr>
              <a:t> </a:t>
            </a:r>
            <a:r>
              <a:rPr lang="en-US" sz="3600" spc="45" dirty="0">
                <a:cs typeface="Calibri"/>
              </a:rPr>
              <a:t>moni</a:t>
            </a:r>
            <a:r>
              <a:rPr lang="en-US" sz="3600" spc="-5" dirty="0">
                <a:cs typeface="Calibri"/>
              </a:rPr>
              <a:t>t</a:t>
            </a:r>
            <a:r>
              <a:rPr lang="en-US" sz="3600" spc="75" dirty="0">
                <a:cs typeface="Calibri"/>
              </a:rPr>
              <a:t>oring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45" dirty="0">
                <a:cs typeface="Calibri"/>
              </a:rPr>
              <a:t>and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10" dirty="0">
                <a:cs typeface="Calibri"/>
              </a:rPr>
              <a:t>study:</a:t>
            </a:r>
            <a:r>
              <a:rPr lang="en-US" sz="3600" spc="120" dirty="0">
                <a:cs typeface="Calibri"/>
              </a:rPr>
              <a:t> G</a:t>
            </a:r>
            <a:r>
              <a:rPr lang="en-US" sz="3600" spc="70" dirty="0">
                <a:cs typeface="Calibri"/>
              </a:rPr>
              <a:t>o</a:t>
            </a:r>
            <a:r>
              <a:rPr lang="en-US" sz="3600" spc="45" dirty="0">
                <a:cs typeface="Calibri"/>
              </a:rPr>
              <a:t>vt.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50" dirty="0">
                <a:cs typeface="Calibri"/>
              </a:rPr>
              <a:t>permission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50" dirty="0">
                <a:cs typeface="Calibri"/>
              </a:rPr>
              <a:t>gran</a:t>
            </a:r>
            <a:r>
              <a:rPr lang="en-US" sz="3600" spc="5" dirty="0">
                <a:cs typeface="Calibri"/>
              </a:rPr>
              <a:t>t</a:t>
            </a:r>
            <a:r>
              <a:rPr lang="en-US" sz="3600" spc="-40" dirty="0">
                <a:cs typeface="Calibri"/>
              </a:rPr>
              <a:t>ed,</a:t>
            </a:r>
            <a:r>
              <a:rPr lang="en-US" sz="3600" spc="-114" dirty="0">
                <a:cs typeface="Calibri"/>
              </a:rPr>
              <a:t> </a:t>
            </a:r>
            <a:r>
              <a:rPr lang="en-US" sz="3600" spc="135" dirty="0">
                <a:cs typeface="Calibri"/>
              </a:rPr>
              <a:t>will</a:t>
            </a:r>
            <a:r>
              <a:rPr lang="en-US" sz="3600" spc="85" dirty="0">
                <a:cs typeface="Calibri"/>
              </a:rPr>
              <a:t> </a:t>
            </a:r>
            <a:r>
              <a:rPr lang="en-US" sz="3600" spc="30" dirty="0">
                <a:cs typeface="Calibri"/>
              </a:rPr>
              <a:t>be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30" dirty="0">
                <a:cs typeface="Calibri"/>
              </a:rPr>
              <a:t>unde</a:t>
            </a:r>
            <a:r>
              <a:rPr lang="en-US" sz="3600" spc="105" dirty="0">
                <a:cs typeface="Calibri"/>
              </a:rPr>
              <a:t>r</a:t>
            </a:r>
            <a:r>
              <a:rPr lang="en-US" sz="3600" spc="35" dirty="0">
                <a:cs typeface="Calibri"/>
              </a:rPr>
              <a:t>ta</a:t>
            </a:r>
            <a:r>
              <a:rPr lang="en-US" sz="3600" dirty="0">
                <a:cs typeface="Calibri"/>
              </a:rPr>
              <a:t>k</a:t>
            </a:r>
            <a:r>
              <a:rPr lang="en-US" sz="3600" spc="45" dirty="0">
                <a:cs typeface="Calibri"/>
              </a:rPr>
              <a:t>en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10" dirty="0">
                <a:cs typeface="Calibri"/>
              </a:rPr>
              <a:t>b</a:t>
            </a:r>
            <a:r>
              <a:rPr lang="en-US" sz="3600" spc="25" dirty="0">
                <a:cs typeface="Calibri"/>
              </a:rPr>
              <a:t>y</a:t>
            </a:r>
            <a:r>
              <a:rPr lang="en-US" sz="3600" spc="15" dirty="0">
                <a:cs typeface="Calibri"/>
              </a:rPr>
              <a:t> </a:t>
            </a:r>
            <a:r>
              <a:rPr lang="en-US" sz="3600" spc="25" dirty="0">
                <a:cs typeface="Calibri"/>
              </a:rPr>
              <a:t>the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60" dirty="0">
                <a:cs typeface="Calibri"/>
              </a:rPr>
              <a:t>National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20" dirty="0">
                <a:cs typeface="Calibri"/>
              </a:rPr>
              <a:t>G</a:t>
            </a:r>
            <a:r>
              <a:rPr lang="en-US" sz="3600" spc="-50" dirty="0">
                <a:cs typeface="Calibri"/>
              </a:rPr>
              <a:t>e</a:t>
            </a:r>
            <a:r>
              <a:rPr lang="en-US" sz="3600" spc="75" dirty="0">
                <a:cs typeface="Calibri"/>
              </a:rPr>
              <a:t>ophysical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25" dirty="0">
                <a:cs typeface="Calibri"/>
              </a:rPr>
              <a:t>research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55" dirty="0">
                <a:cs typeface="Calibri"/>
              </a:rPr>
              <a:t>institu</a:t>
            </a:r>
            <a:r>
              <a:rPr lang="en-US" sz="3600" spc="15" dirty="0">
                <a:cs typeface="Calibri"/>
              </a:rPr>
              <a:t>t</a:t>
            </a:r>
            <a:r>
              <a:rPr lang="en-US" sz="3600" spc="25" dirty="0">
                <a:cs typeface="Calibri"/>
              </a:rPr>
              <a:t>e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-15" dirty="0">
                <a:cs typeface="Calibri"/>
              </a:rPr>
              <a:t>(NGRI),</a:t>
            </a:r>
            <a:r>
              <a:rPr lang="en-US" sz="3600" spc="-10" dirty="0">
                <a:cs typeface="Calibri"/>
              </a:rPr>
              <a:t> </a:t>
            </a:r>
            <a:r>
              <a:rPr lang="en-US" sz="3600" spc="40" dirty="0">
                <a:cs typeface="Calibri"/>
              </a:rPr>
              <a:t>Hyderabad</a:t>
            </a: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600" spc="-195" dirty="0">
                <a:cs typeface="Calibri"/>
              </a:rPr>
              <a:t>T</a:t>
            </a:r>
            <a:r>
              <a:rPr lang="en-US" sz="3600" spc="15" dirty="0">
                <a:cs typeface="Calibri"/>
              </a:rPr>
              <a:t>emporary </a:t>
            </a:r>
            <a:r>
              <a:rPr lang="en-US" sz="3600" spc="-25" dirty="0">
                <a:cs typeface="Calibri"/>
              </a:rPr>
              <a:t>o</a:t>
            </a:r>
            <a:r>
              <a:rPr lang="en-US" sz="3600" spc="55" dirty="0">
                <a:cs typeface="Calibri"/>
              </a:rPr>
              <a:t>ffi</a:t>
            </a:r>
            <a:r>
              <a:rPr lang="en-US" sz="3600" spc="15" dirty="0">
                <a:cs typeface="Calibri"/>
              </a:rPr>
              <a:t>c</a:t>
            </a:r>
            <a:r>
              <a:rPr lang="en-US" sz="3600" spc="25" dirty="0">
                <a:cs typeface="Calibri"/>
              </a:rPr>
              <a:t>e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45" dirty="0">
                <a:cs typeface="Calibri"/>
              </a:rPr>
              <a:t>and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65" dirty="0">
                <a:cs typeface="Calibri"/>
              </a:rPr>
              <a:t>guest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55" dirty="0">
                <a:cs typeface="Calibri"/>
              </a:rPr>
              <a:t>a</a:t>
            </a:r>
            <a:r>
              <a:rPr lang="en-US" sz="3600" spc="-20" dirty="0">
                <a:cs typeface="Calibri"/>
              </a:rPr>
              <a:t>c</a:t>
            </a:r>
            <a:r>
              <a:rPr lang="en-US" sz="3600" spc="5" dirty="0">
                <a:cs typeface="Calibri"/>
              </a:rPr>
              <a:t>c</a:t>
            </a:r>
            <a:r>
              <a:rPr lang="en-US" sz="3600" spc="30" dirty="0">
                <a:cs typeface="Calibri"/>
              </a:rPr>
              <a:t>ommodation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25" dirty="0">
                <a:cs typeface="Calibri"/>
              </a:rPr>
              <a:t>near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65" dirty="0">
                <a:cs typeface="Calibri"/>
              </a:rPr>
              <a:t>si</a:t>
            </a:r>
            <a:r>
              <a:rPr lang="en-US" sz="3600" spc="35" dirty="0">
                <a:cs typeface="Calibri"/>
              </a:rPr>
              <a:t>t</a:t>
            </a:r>
            <a:r>
              <a:rPr lang="en-US" sz="3600" spc="25" dirty="0">
                <a:cs typeface="Calibri"/>
              </a:rPr>
              <a:t>e</a:t>
            </a:r>
            <a:r>
              <a:rPr lang="en-US" sz="3600" spc="120" dirty="0">
                <a:cs typeface="Calibri"/>
              </a:rPr>
              <a:t> </a:t>
            </a:r>
            <a:r>
              <a:rPr lang="en-US" sz="3600" spc="60" dirty="0">
                <a:cs typeface="Calibri"/>
              </a:rPr>
              <a:t>functional</a:t>
            </a:r>
            <a:endParaRPr lang="en-US" sz="3600" dirty="0">
              <a:cs typeface="Calibri"/>
            </a:endParaRPr>
          </a:p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endParaRPr lang="en-US" sz="3400" b="1" spc="-35" dirty="0">
              <a:latin typeface="Calibri"/>
              <a:cs typeface="Calibri"/>
            </a:endParaRPr>
          </a:p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400" b="1" spc="-35" dirty="0">
                <a:latin typeface="Calibri"/>
                <a:cs typeface="Calibri"/>
              </a:rPr>
              <a:t>Environmental clearance is approved.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CA5F426E-545D-416E-9697-BA1FC9C49F56}"/>
              </a:ext>
            </a:extLst>
          </p:cNvPr>
          <p:cNvSpPr/>
          <p:nvPr/>
        </p:nvSpPr>
        <p:spPr>
          <a:xfrm>
            <a:off x="9017000" y="6858000"/>
            <a:ext cx="3352799" cy="2293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0">
              <a:lnSpc>
                <a:spcPct val="100000"/>
              </a:lnSpc>
            </a:pPr>
            <a:r>
              <a:rPr spc="30" dirty="0"/>
              <a:t>D</a:t>
            </a:r>
            <a:r>
              <a:rPr spc="-60" dirty="0"/>
              <a:t>e</a:t>
            </a:r>
            <a:r>
              <a:rPr spc="-40" dirty="0"/>
              <a:t>t</a:t>
            </a:r>
            <a:r>
              <a:rPr spc="-60" dirty="0"/>
              <a:t>e</a:t>
            </a:r>
            <a:r>
              <a:rPr spc="20" dirty="0"/>
              <a:t>c</a:t>
            </a:r>
            <a:r>
              <a:rPr spc="-40" dirty="0"/>
              <a:t>t</a:t>
            </a:r>
            <a:r>
              <a:rPr spc="20" dirty="0"/>
              <a:t>o</a:t>
            </a:r>
            <a:r>
              <a:rPr spc="-210" dirty="0"/>
              <a:t>r</a:t>
            </a:r>
            <a:r>
              <a:rPr spc="355" dirty="0"/>
              <a:t> </a:t>
            </a:r>
            <a:r>
              <a:rPr spc="254" dirty="0"/>
              <a:t>S</a:t>
            </a:r>
            <a:r>
              <a:rPr spc="-50" dirty="0"/>
              <a:t>i</a:t>
            </a:r>
            <a:r>
              <a:rPr spc="-45" dirty="0"/>
              <a:t>te</a:t>
            </a:r>
          </a:p>
        </p:txBody>
      </p:sp>
      <p:sp>
        <p:nvSpPr>
          <p:cNvPr id="3" name="object 3"/>
          <p:cNvSpPr/>
          <p:nvPr/>
        </p:nvSpPr>
        <p:spPr>
          <a:xfrm>
            <a:off x="36287" y="4852150"/>
            <a:ext cx="13004799" cy="460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633" y="1271922"/>
            <a:ext cx="5644655" cy="4233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6</a:t>
            </a:fld>
            <a:endParaRPr spc="-10" dirty="0"/>
          </a:p>
        </p:txBody>
      </p:sp>
      <p:pic>
        <p:nvPicPr>
          <p:cNvPr id="8" name="Picture 7" descr="Senior_Managment_LIsite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7695" r="24630" b="28508"/>
          <a:stretch/>
        </p:blipFill>
        <p:spPr>
          <a:xfrm>
            <a:off x="5943246" y="1290954"/>
            <a:ext cx="6955249" cy="3937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LIGO-India: Project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" y="1447800"/>
            <a:ext cx="11569700" cy="7949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600" spc="-35" dirty="0">
                <a:cs typeface="Calibri"/>
              </a:rPr>
              <a:t>Many meetings in the next few months.</a:t>
            </a:r>
          </a:p>
          <a:p>
            <a:pPr marL="927100" marR="5080" lvl="1" indent="-4572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25" dirty="0">
                <a:cs typeface="Calibri"/>
              </a:rPr>
              <a:t>Detailed</a:t>
            </a:r>
            <a:r>
              <a:rPr lang="en-US" sz="3200" spc="90" dirty="0">
                <a:cs typeface="Calibri"/>
              </a:rPr>
              <a:t> </a:t>
            </a:r>
            <a:r>
              <a:rPr lang="en-US" sz="3200" spc="25" dirty="0">
                <a:cs typeface="Calibri"/>
              </a:rPr>
              <a:t>P</a:t>
            </a:r>
            <a:r>
              <a:rPr lang="en-US" sz="3200" dirty="0">
                <a:cs typeface="Calibri"/>
              </a:rPr>
              <a:t>roj</a:t>
            </a:r>
            <a:r>
              <a:rPr lang="en-US" sz="3200" spc="-20" dirty="0">
                <a:cs typeface="Calibri"/>
              </a:rPr>
              <a:t>e</a:t>
            </a:r>
            <a:r>
              <a:rPr lang="en-US" sz="3200" spc="25" dirty="0">
                <a:cs typeface="Calibri"/>
              </a:rPr>
              <a:t>ct</a:t>
            </a:r>
            <a:r>
              <a:rPr lang="en-US" sz="3200" spc="90" dirty="0">
                <a:cs typeface="Calibri"/>
              </a:rPr>
              <a:t> </a:t>
            </a:r>
            <a:r>
              <a:rPr lang="en-US" sz="3200" spc="-55" dirty="0">
                <a:cs typeface="Calibri"/>
              </a:rPr>
              <a:t>R</a:t>
            </a:r>
            <a:r>
              <a:rPr lang="en-US" sz="3200" dirty="0">
                <a:cs typeface="Calibri"/>
              </a:rPr>
              <a:t>epo</a:t>
            </a:r>
            <a:r>
              <a:rPr lang="en-US" sz="3200" spc="100" dirty="0">
                <a:cs typeface="Calibri"/>
              </a:rPr>
              <a:t>r</a:t>
            </a:r>
            <a:r>
              <a:rPr lang="en-US" sz="3200" dirty="0">
                <a:cs typeface="Calibri"/>
              </a:rPr>
              <a:t>t</a:t>
            </a:r>
            <a:r>
              <a:rPr lang="en-US" sz="3200" spc="90" dirty="0">
                <a:cs typeface="Calibri"/>
              </a:rPr>
              <a:t> </a:t>
            </a:r>
            <a:r>
              <a:rPr lang="en-US" sz="3200" spc="75" dirty="0">
                <a:cs typeface="Calibri"/>
              </a:rPr>
              <a:t>(DPR)</a:t>
            </a:r>
          </a:p>
          <a:p>
            <a:pPr marL="1384300" marR="5080" lvl="2" indent="-457200">
              <a:lnSpc>
                <a:spcPct val="107800"/>
              </a:lnSpc>
              <a:buFont typeface="Wingdings" panose="05000000000000000000" pitchFamily="2" charset="2"/>
              <a:buChar char="§"/>
            </a:pPr>
            <a:r>
              <a:rPr lang="en-US" sz="2800" spc="75" dirty="0">
                <a:cs typeface="Calibri"/>
              </a:rPr>
              <a:t>Approved by highest body of DAE and being forwarded for Union cabinet approval</a:t>
            </a:r>
            <a:r>
              <a:rPr lang="en-US" sz="3200" spc="75" dirty="0">
                <a:cs typeface="Calibri"/>
              </a:rPr>
              <a:t> </a:t>
            </a:r>
          </a:p>
          <a:p>
            <a:pPr marL="927100" marR="5080" lvl="1" indent="-4572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25" dirty="0">
                <a:cs typeface="Calibri"/>
              </a:rPr>
              <a:t>Proj</a:t>
            </a:r>
            <a:r>
              <a:rPr lang="en-US" sz="3200" spc="-10" dirty="0">
                <a:cs typeface="Calibri"/>
              </a:rPr>
              <a:t>e</a:t>
            </a:r>
            <a:r>
              <a:rPr lang="en-US" sz="3200" spc="50" dirty="0">
                <a:cs typeface="Calibri"/>
              </a:rPr>
              <a:t>ct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229" dirty="0">
                <a:cs typeface="Calibri"/>
              </a:rPr>
              <a:t>E</a:t>
            </a:r>
            <a:r>
              <a:rPr lang="en-US" sz="3200" spc="120" dirty="0">
                <a:cs typeface="Calibri"/>
              </a:rPr>
              <a:t>x</a:t>
            </a:r>
            <a:r>
              <a:rPr lang="en-US" sz="3200" spc="-10" dirty="0">
                <a:cs typeface="Calibri"/>
              </a:rPr>
              <a:t>e</a:t>
            </a:r>
            <a:r>
              <a:rPr lang="en-US" sz="3200" spc="55" dirty="0">
                <a:cs typeface="Calibri"/>
              </a:rPr>
              <a:t>cution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114" dirty="0">
                <a:cs typeface="Calibri"/>
              </a:rPr>
              <a:t>Plan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55" dirty="0">
                <a:cs typeface="Calibri"/>
              </a:rPr>
              <a:t>(PEP)</a:t>
            </a:r>
            <a:endParaRPr lang="en-US" sz="3200" spc="114" dirty="0">
              <a:cs typeface="Calibri"/>
            </a:endParaRPr>
          </a:p>
          <a:p>
            <a:pPr marL="1384300" marR="5080" lvl="2" indent="-457200">
              <a:lnSpc>
                <a:spcPct val="107800"/>
              </a:lnSpc>
              <a:buFont typeface="Wingdings" panose="05000000000000000000" pitchFamily="2" charset="2"/>
              <a:buChar char="§"/>
            </a:pPr>
            <a:r>
              <a:rPr lang="en-US" sz="2800" spc="114" dirty="0">
                <a:cs typeface="Calibri"/>
              </a:rPr>
              <a:t>Detailed plan of the project execution including the interface document, risk register and the observatory staffing plan.</a:t>
            </a:r>
          </a:p>
          <a:p>
            <a:pPr marL="1384300" marR="5080" lvl="2" indent="-457200">
              <a:lnSpc>
                <a:spcPct val="107800"/>
              </a:lnSpc>
              <a:buFont typeface="Wingdings" panose="05000000000000000000" pitchFamily="2" charset="2"/>
              <a:buChar char="§"/>
            </a:pPr>
            <a:r>
              <a:rPr lang="en-US" sz="2800" spc="114" dirty="0">
                <a:cs typeface="Calibri"/>
              </a:rPr>
              <a:t>Review by the Project (Technical) and Science Management boards.</a:t>
            </a:r>
          </a:p>
          <a:p>
            <a:pPr marL="927100" marR="5080" lvl="1" indent="-4572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2800" spc="114" dirty="0">
                <a:cs typeface="Calibri"/>
              </a:rPr>
              <a:t>Discussions with US Colleagues </a:t>
            </a:r>
            <a:endParaRPr lang="en-US" sz="2800" spc="10" dirty="0">
              <a:cs typeface="Calibri"/>
            </a:endParaRPr>
          </a:p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endParaRPr lang="en-US" spc="10" dirty="0">
              <a:cs typeface="Calibri"/>
            </a:endParaRPr>
          </a:p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600" spc="10" dirty="0">
                <a:cs typeface="Calibri"/>
              </a:rPr>
              <a:t>Civil Infrastructure</a:t>
            </a:r>
          </a:p>
          <a:p>
            <a:pPr marL="927100" marR="5080" lvl="1" indent="-4572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70" dirty="0">
                <a:cs typeface="Calibri"/>
              </a:rPr>
              <a:t>First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5" dirty="0">
                <a:cs typeface="Calibri"/>
              </a:rPr>
              <a:t>c</a:t>
            </a:r>
            <a:r>
              <a:rPr lang="en-US" sz="3200" spc="50" dirty="0">
                <a:cs typeface="Calibri"/>
              </a:rPr>
              <a:t>omple</a:t>
            </a:r>
            <a:r>
              <a:rPr lang="en-US" sz="3200" spc="-10" dirty="0">
                <a:cs typeface="Calibri"/>
              </a:rPr>
              <a:t>t</a:t>
            </a:r>
            <a:r>
              <a:rPr lang="en-US" sz="3200" spc="30" dirty="0">
                <a:cs typeface="Calibri"/>
              </a:rPr>
              <a:t>e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and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70" dirty="0">
                <a:cs typeface="Calibri"/>
              </a:rPr>
              <a:t>detailed</a:t>
            </a:r>
            <a:r>
              <a:rPr lang="en-US" sz="3200" spc="90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v</a:t>
            </a:r>
            <a:r>
              <a:rPr lang="en-US" sz="3200" spc="55" dirty="0">
                <a:cs typeface="Calibri"/>
              </a:rPr>
              <a:t>ersion</a:t>
            </a:r>
            <a:r>
              <a:rPr lang="en-US" sz="3200" dirty="0">
                <a:cs typeface="Calibri"/>
              </a:rPr>
              <a:t> </a:t>
            </a:r>
            <a:r>
              <a:rPr lang="en-US" sz="3200" spc="-30" dirty="0">
                <a:cs typeface="Calibri"/>
              </a:rPr>
              <a:t>o</a:t>
            </a:r>
            <a:r>
              <a:rPr lang="en-US" sz="3200" spc="40" dirty="0">
                <a:cs typeface="Calibri"/>
              </a:rPr>
              <a:t>f </a:t>
            </a:r>
            <a:r>
              <a:rPr lang="en-US" sz="3200" spc="50" dirty="0">
                <a:cs typeface="Calibri"/>
              </a:rPr>
              <a:t>archi</a:t>
            </a:r>
            <a:r>
              <a:rPr lang="en-US" sz="3200" spc="5" dirty="0">
                <a:cs typeface="Calibri"/>
              </a:rPr>
              <a:t>t</a:t>
            </a:r>
            <a:r>
              <a:rPr lang="en-US" sz="3200" spc="-10" dirty="0">
                <a:cs typeface="Calibri"/>
              </a:rPr>
              <a:t>e</a:t>
            </a:r>
            <a:r>
              <a:rPr lang="en-US" sz="3200" spc="65" dirty="0">
                <a:cs typeface="Calibri"/>
              </a:rPr>
              <a:t>ctural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75" dirty="0">
                <a:cs typeface="Calibri"/>
              </a:rPr>
              <a:t>drawings</a:t>
            </a:r>
            <a:r>
              <a:rPr lang="en-US" sz="3200" spc="35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for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125" dirty="0">
                <a:cs typeface="Calibri"/>
              </a:rPr>
              <a:t>civil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40" dirty="0">
                <a:cs typeface="Calibri"/>
              </a:rPr>
              <a:t>infrastructure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60" dirty="0">
                <a:cs typeface="Calibri"/>
              </a:rPr>
              <a:t>has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spc="35" dirty="0">
                <a:cs typeface="Calibri"/>
              </a:rPr>
              <a:t>b</a:t>
            </a:r>
            <a:r>
              <a:rPr lang="en-US" sz="3200" spc="-10" dirty="0">
                <a:cs typeface="Calibri"/>
              </a:rPr>
              <a:t>e</a:t>
            </a:r>
            <a:r>
              <a:rPr lang="en-US" sz="3200" spc="50" dirty="0">
                <a:cs typeface="Calibri"/>
              </a:rPr>
              <a:t>en</a:t>
            </a:r>
            <a:r>
              <a:rPr lang="en-US" sz="3200" spc="135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prepared.</a:t>
            </a:r>
          </a:p>
          <a:p>
            <a:pPr marL="1384300" marR="5080" lvl="2" indent="-457200">
              <a:lnSpc>
                <a:spcPct val="107800"/>
              </a:lnSpc>
              <a:buFont typeface="Wingdings" panose="05000000000000000000" pitchFamily="2" charset="2"/>
              <a:buChar char="§"/>
            </a:pPr>
            <a:r>
              <a:rPr lang="en-US" sz="2800" spc="125" dirty="0">
                <a:cs typeface="Calibri"/>
              </a:rPr>
              <a:t>Si</a:t>
            </a:r>
            <a:r>
              <a:rPr lang="en-US" sz="2800" spc="85" dirty="0">
                <a:cs typeface="Calibri"/>
              </a:rPr>
              <a:t>t</a:t>
            </a:r>
            <a:r>
              <a:rPr lang="en-US" sz="2800" spc="30" dirty="0">
                <a:cs typeface="Calibri"/>
              </a:rPr>
              <a:t>e</a:t>
            </a:r>
            <a:r>
              <a:rPr lang="en-US" sz="2800" spc="135" dirty="0">
                <a:cs typeface="Calibri"/>
              </a:rPr>
              <a:t> </a:t>
            </a:r>
            <a:r>
              <a:rPr lang="en-US" sz="2800" spc="75" dirty="0">
                <a:cs typeface="Calibri"/>
              </a:rPr>
              <a:t>l</a:t>
            </a:r>
            <a:r>
              <a:rPr lang="en-US" sz="2800" spc="90" dirty="0">
                <a:cs typeface="Calibri"/>
              </a:rPr>
              <a:t>e</a:t>
            </a:r>
            <a:r>
              <a:rPr lang="en-US" sz="2800" spc="50" dirty="0">
                <a:cs typeface="Calibri"/>
              </a:rPr>
              <a:t>v</a:t>
            </a:r>
            <a:r>
              <a:rPr lang="en-US" sz="2800" spc="145" dirty="0">
                <a:cs typeface="Calibri"/>
              </a:rPr>
              <a:t>elling</a:t>
            </a:r>
            <a:r>
              <a:rPr lang="en-US" sz="2800" spc="135" dirty="0">
                <a:cs typeface="Calibri"/>
              </a:rPr>
              <a:t> </a:t>
            </a:r>
            <a:r>
              <a:rPr lang="en-US" sz="2800" spc="85" dirty="0">
                <a:cs typeface="Calibri"/>
              </a:rPr>
              <a:t>plan</a:t>
            </a:r>
            <a:endParaRPr lang="en-US" sz="2800" spc="135" dirty="0">
              <a:cs typeface="Calibri"/>
            </a:endParaRPr>
          </a:p>
          <a:p>
            <a:pPr marL="1384300" marR="5080" lvl="2" indent="-457200">
              <a:lnSpc>
                <a:spcPct val="107800"/>
              </a:lnSpc>
              <a:buFont typeface="Wingdings" panose="05000000000000000000" pitchFamily="2" charset="2"/>
              <a:buChar char="§"/>
            </a:pPr>
            <a:r>
              <a:rPr lang="en-US" sz="2800" spc="105" dirty="0">
                <a:cs typeface="Calibri"/>
              </a:rPr>
              <a:t>El</a:t>
            </a:r>
            <a:r>
              <a:rPr lang="en-US" sz="2800" spc="110" dirty="0">
                <a:cs typeface="Calibri"/>
              </a:rPr>
              <a:t>e</a:t>
            </a:r>
            <a:r>
              <a:rPr lang="en-US" sz="2800" spc="70" dirty="0">
                <a:cs typeface="Calibri"/>
              </a:rPr>
              <a:t>ctrical</a:t>
            </a:r>
            <a:r>
              <a:rPr lang="en-US" sz="2800" spc="135" dirty="0">
                <a:cs typeface="Calibri"/>
              </a:rPr>
              <a:t> </a:t>
            </a:r>
            <a:r>
              <a:rPr lang="en-US" sz="2800" spc="50" dirty="0">
                <a:cs typeface="Calibri"/>
              </a:rPr>
              <a:t>and</a:t>
            </a:r>
            <a:r>
              <a:rPr lang="en-US" sz="2800" spc="135" dirty="0">
                <a:cs typeface="Calibri"/>
              </a:rPr>
              <a:t> </a:t>
            </a:r>
            <a:r>
              <a:rPr lang="en-US" sz="2800" spc="25" dirty="0">
                <a:cs typeface="Calibri"/>
              </a:rPr>
              <a:t>m</a:t>
            </a:r>
            <a:r>
              <a:rPr lang="en-US" sz="2800" spc="-25" dirty="0">
                <a:cs typeface="Calibri"/>
              </a:rPr>
              <a:t>e</a:t>
            </a:r>
            <a:r>
              <a:rPr lang="en-US" sz="2800" spc="95" dirty="0">
                <a:cs typeface="Calibri"/>
              </a:rPr>
              <a:t>chanical</a:t>
            </a:r>
            <a:r>
              <a:rPr lang="en-US" sz="2800" spc="135" dirty="0">
                <a:cs typeface="Calibri"/>
              </a:rPr>
              <a:t> </a:t>
            </a:r>
            <a:r>
              <a:rPr lang="en-US" sz="2800" spc="95" dirty="0">
                <a:cs typeface="Calibri"/>
              </a:rPr>
              <a:t>la</a:t>
            </a:r>
            <a:r>
              <a:rPr lang="en-US" sz="2800" spc="80" dirty="0">
                <a:cs typeface="Calibri"/>
              </a:rPr>
              <a:t>y</a:t>
            </a:r>
            <a:r>
              <a:rPr lang="en-US" sz="2800" spc="15" dirty="0">
                <a:cs typeface="Calibri"/>
              </a:rPr>
              <a:t>out</a:t>
            </a:r>
            <a:r>
              <a:rPr lang="en-US" sz="2800" spc="135" dirty="0">
                <a:cs typeface="Calibri"/>
              </a:rPr>
              <a:t> </a:t>
            </a:r>
            <a:r>
              <a:rPr lang="en-US" sz="2800" spc="75" dirty="0">
                <a:cs typeface="Calibri"/>
              </a:rPr>
              <a:t>drawings</a:t>
            </a:r>
            <a:endParaRPr lang="en-US" sz="2800" dirty="0">
              <a:cs typeface="Calibri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C1EE5A4F-2110-4C9B-B118-3BB29886DD7D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7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0620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LIGO-India: Project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600" y="1285128"/>
            <a:ext cx="12522200" cy="787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600" spc="10" dirty="0">
                <a:cs typeface="Calibri"/>
              </a:rPr>
              <a:t>Vacuum infrastructure</a:t>
            </a:r>
          </a:p>
          <a:p>
            <a:pPr marL="927100" marR="5080" lvl="1" indent="-4572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35" dirty="0">
                <a:cs typeface="Calibri"/>
              </a:rPr>
              <a:t>Ou</a:t>
            </a:r>
            <a:r>
              <a:rPr lang="en-US" sz="3200" spc="-10" dirty="0">
                <a:cs typeface="Calibri"/>
              </a:rPr>
              <a:t>t</a:t>
            </a:r>
            <a:r>
              <a:rPr lang="en-US" sz="3200" spc="100" dirty="0">
                <a:cs typeface="Calibri"/>
              </a:rPr>
              <a:t>gassing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40" dirty="0">
                <a:cs typeface="Calibri"/>
              </a:rPr>
              <a:t>setup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35" dirty="0">
                <a:cs typeface="Calibri"/>
              </a:rPr>
              <a:t>d</a:t>
            </a:r>
            <a:r>
              <a:rPr lang="en-US" sz="3200" spc="-20" dirty="0">
                <a:cs typeface="Calibri"/>
              </a:rPr>
              <a:t>e</a:t>
            </a:r>
            <a:r>
              <a:rPr lang="en-US" sz="3200" spc="55" dirty="0">
                <a:cs typeface="Calibri"/>
              </a:rPr>
              <a:t>v</a:t>
            </a:r>
            <a:r>
              <a:rPr lang="en-US" sz="3200" spc="60" dirty="0">
                <a:cs typeface="Calibri"/>
              </a:rPr>
              <a:t>elopmen</a:t>
            </a:r>
            <a:r>
              <a:rPr lang="en-US" sz="3200" spc="75" dirty="0">
                <a:cs typeface="Calibri"/>
              </a:rPr>
              <a:t>t</a:t>
            </a:r>
            <a:r>
              <a:rPr lang="en-US" sz="3200" spc="-130" dirty="0">
                <a:cs typeface="Calibri"/>
              </a:rPr>
              <a:t>,</a:t>
            </a:r>
            <a:r>
              <a:rPr lang="en-US" sz="3200" spc="-85" dirty="0">
                <a:cs typeface="Calibri"/>
              </a:rPr>
              <a:t> </a:t>
            </a:r>
            <a:r>
              <a:rPr lang="en-US" sz="3200" spc="35" dirty="0">
                <a:cs typeface="Calibri"/>
              </a:rPr>
              <a:t>procurement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" dirty="0">
                <a:cs typeface="Calibri"/>
              </a:rPr>
              <a:t>o</a:t>
            </a:r>
            <a:r>
              <a:rPr lang="en-US" sz="3200" spc="35" dirty="0">
                <a:cs typeface="Calibri"/>
              </a:rPr>
              <a:t>f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n</a:t>
            </a:r>
            <a:r>
              <a:rPr lang="en-US" sz="3200" spc="15" dirty="0">
                <a:cs typeface="Calibri"/>
              </a:rPr>
              <a:t>e</a:t>
            </a:r>
            <a:r>
              <a:rPr lang="en-US" sz="3200" spc="20" dirty="0">
                <a:cs typeface="Calibri"/>
              </a:rPr>
              <a:t>c</a:t>
            </a:r>
            <a:r>
              <a:rPr lang="en-US" sz="3200" spc="40" dirty="0">
                <a:cs typeface="Calibri"/>
              </a:rPr>
              <a:t>essary</a:t>
            </a:r>
            <a:r>
              <a:rPr lang="en-US" sz="3200" spc="15" dirty="0">
                <a:cs typeface="Calibri"/>
              </a:rPr>
              <a:t> </a:t>
            </a:r>
            <a:r>
              <a:rPr lang="en-US" sz="3200" spc="75" dirty="0">
                <a:cs typeface="Calibri"/>
              </a:rPr>
              <a:t>pumping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35" dirty="0">
                <a:cs typeface="Calibri"/>
              </a:rPr>
              <a:t>hardware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10" dirty="0">
                <a:cs typeface="Calibri"/>
              </a:rPr>
              <a:t>(pumps,</a:t>
            </a:r>
            <a:r>
              <a:rPr lang="en-US" sz="3200" spc="5" dirty="0">
                <a:cs typeface="Calibri"/>
              </a:rPr>
              <a:t> </a:t>
            </a:r>
            <a:r>
              <a:rPr lang="en-US" sz="3200" spc="60" dirty="0">
                <a:cs typeface="Calibri"/>
              </a:rPr>
              <a:t>gauges,</a:t>
            </a:r>
            <a:r>
              <a:rPr lang="en-US" sz="3200" spc="-85" dirty="0">
                <a:cs typeface="Calibri"/>
              </a:rPr>
              <a:t> </a:t>
            </a:r>
            <a:r>
              <a:rPr lang="en-US" sz="3200" spc="20" dirty="0">
                <a:cs typeface="Calibri"/>
              </a:rPr>
              <a:t>c</a:t>
            </a:r>
            <a:r>
              <a:rPr lang="en-US" sz="3200" spc="25" dirty="0">
                <a:cs typeface="Calibri"/>
              </a:rPr>
              <a:t>ontrols,</a:t>
            </a:r>
            <a:r>
              <a:rPr lang="en-US" sz="3200" spc="-85" dirty="0">
                <a:cs typeface="Calibri"/>
              </a:rPr>
              <a:t> </a:t>
            </a:r>
            <a:r>
              <a:rPr lang="en-US" sz="3200" spc="55" dirty="0">
                <a:cs typeface="Calibri"/>
              </a:rPr>
              <a:t>residual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95" dirty="0">
                <a:cs typeface="Calibri"/>
              </a:rPr>
              <a:t>gas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70" dirty="0">
                <a:cs typeface="Calibri"/>
              </a:rPr>
              <a:t>anal</a:t>
            </a:r>
            <a:r>
              <a:rPr lang="en-US" sz="3200" spc="50" dirty="0">
                <a:cs typeface="Calibri"/>
              </a:rPr>
              <a:t>y</a:t>
            </a:r>
            <a:r>
              <a:rPr lang="en-US" sz="3200" spc="95" dirty="0">
                <a:cs typeface="Calibri"/>
              </a:rPr>
              <a:t>z</a:t>
            </a:r>
            <a:r>
              <a:rPr lang="en-US" sz="3200" spc="35" dirty="0">
                <a:cs typeface="Calibri"/>
              </a:rPr>
              <a:t>e</a:t>
            </a:r>
            <a:r>
              <a:rPr lang="en-US" sz="3200" spc="-170" dirty="0">
                <a:cs typeface="Calibri"/>
              </a:rPr>
              <a:t>r</a:t>
            </a:r>
            <a:r>
              <a:rPr lang="en-US" sz="3200" spc="-130" dirty="0">
                <a:cs typeface="Calibri"/>
              </a:rPr>
              <a:t>,</a:t>
            </a:r>
            <a:r>
              <a:rPr lang="en-US" sz="3200" spc="-85" dirty="0">
                <a:cs typeface="Calibri"/>
              </a:rPr>
              <a:t> </a:t>
            </a:r>
            <a:r>
              <a:rPr lang="en-US" sz="3200" spc="35" dirty="0" err="1">
                <a:cs typeface="Calibri"/>
              </a:rPr>
              <a:t>e</a:t>
            </a:r>
            <a:r>
              <a:rPr lang="en-US" sz="3200" spc="-10" dirty="0" err="1">
                <a:cs typeface="Calibri"/>
              </a:rPr>
              <a:t>t</a:t>
            </a:r>
            <a:r>
              <a:rPr lang="en-US" sz="3200" spc="15" dirty="0" err="1">
                <a:cs typeface="Calibri"/>
              </a:rPr>
              <a:t>c</a:t>
            </a:r>
            <a:r>
              <a:rPr lang="en-US" sz="3200" spc="15" dirty="0">
                <a:cs typeface="Calibri"/>
              </a:rPr>
              <a:t>) (ongoing)</a:t>
            </a:r>
          </a:p>
          <a:p>
            <a:pPr marL="927100" marR="5080" lvl="1" indent="-4572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20" dirty="0">
                <a:cs typeface="Calibri"/>
              </a:rPr>
              <a:t>Pro</a:t>
            </a:r>
            <a:r>
              <a:rPr lang="en-US" sz="3200" spc="-15" dirty="0">
                <a:cs typeface="Calibri"/>
              </a:rPr>
              <a:t>t</a:t>
            </a:r>
            <a:r>
              <a:rPr lang="en-US" sz="3200" spc="30" dirty="0">
                <a:cs typeface="Calibri"/>
              </a:rPr>
              <a:t>otype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40" dirty="0">
                <a:cs typeface="Calibri"/>
              </a:rPr>
              <a:t>beam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30" dirty="0">
                <a:cs typeface="Calibri"/>
              </a:rPr>
              <a:t>tube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and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-15" dirty="0">
                <a:cs typeface="Calibri"/>
              </a:rPr>
              <a:t>t</a:t>
            </a:r>
            <a:r>
              <a:rPr lang="en-US" sz="3200" spc="80" dirty="0">
                <a:cs typeface="Calibri"/>
              </a:rPr>
              <a:t>esting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60" dirty="0">
                <a:cs typeface="Calibri"/>
              </a:rPr>
              <a:t>it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" dirty="0">
                <a:cs typeface="Calibri"/>
              </a:rPr>
              <a:t>f</a:t>
            </a:r>
            <a:r>
              <a:rPr lang="en-US" sz="3200" spc="10" dirty="0">
                <a:cs typeface="Calibri"/>
              </a:rPr>
              <a:t>or</a:t>
            </a:r>
            <a:r>
              <a:rPr lang="en-US" sz="3200" spc="70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vacuum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45" dirty="0">
                <a:cs typeface="Calibri"/>
              </a:rPr>
              <a:t>measurements; </a:t>
            </a:r>
            <a:r>
              <a:rPr lang="en-US" sz="3200" spc="20" dirty="0">
                <a:cs typeface="Calibri"/>
              </a:rPr>
              <a:t>pro</a:t>
            </a:r>
            <a:r>
              <a:rPr lang="en-US" sz="3200" spc="-15" dirty="0">
                <a:cs typeface="Calibri"/>
              </a:rPr>
              <a:t>t</a:t>
            </a:r>
            <a:r>
              <a:rPr lang="en-US" sz="3200" spc="30" dirty="0">
                <a:cs typeface="Calibri"/>
              </a:rPr>
              <a:t>otype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HAM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and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135" dirty="0">
                <a:cs typeface="Calibri"/>
              </a:rPr>
              <a:t>BSC</a:t>
            </a:r>
            <a:r>
              <a:rPr lang="en-US" sz="3200" spc="5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chamber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" dirty="0">
                <a:cs typeface="Calibri"/>
              </a:rPr>
              <a:t>(1:1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95" dirty="0">
                <a:cs typeface="Calibri"/>
              </a:rPr>
              <a:t>si</a:t>
            </a:r>
            <a:r>
              <a:rPr lang="en-US" sz="3200" spc="85" dirty="0">
                <a:cs typeface="Calibri"/>
              </a:rPr>
              <a:t>z</a:t>
            </a:r>
            <a:r>
              <a:rPr lang="en-US" sz="3200" spc="-10" dirty="0">
                <a:cs typeface="Calibri"/>
              </a:rPr>
              <a:t>e)</a:t>
            </a:r>
          </a:p>
          <a:p>
            <a:pPr marL="469900" marR="5080" indent="-4572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600" spc="10" dirty="0">
                <a:cs typeface="Calibri"/>
              </a:rPr>
              <a:t>C</a:t>
            </a:r>
            <a:r>
              <a:rPr lang="en-US" sz="3600" spc="50" dirty="0">
                <a:cs typeface="Calibri"/>
              </a:rPr>
              <a:t>ontrol</a:t>
            </a:r>
            <a:r>
              <a:rPr lang="en-US" sz="3600" spc="105" dirty="0">
                <a:cs typeface="Calibri"/>
              </a:rPr>
              <a:t> </a:t>
            </a:r>
            <a:r>
              <a:rPr lang="en-US" sz="3600" spc="50" dirty="0">
                <a:cs typeface="Calibri"/>
              </a:rPr>
              <a:t>and</a:t>
            </a:r>
            <a:r>
              <a:rPr lang="en-US" sz="3600" spc="105" dirty="0">
                <a:cs typeface="Calibri"/>
              </a:rPr>
              <a:t> </a:t>
            </a:r>
            <a:r>
              <a:rPr lang="en-US" sz="3600" spc="85" dirty="0">
                <a:cs typeface="Calibri"/>
              </a:rPr>
              <a:t>Design</a:t>
            </a:r>
            <a:r>
              <a:rPr lang="en-US" sz="3600" spc="105" dirty="0">
                <a:cs typeface="Calibri"/>
              </a:rPr>
              <a:t> </a:t>
            </a:r>
            <a:r>
              <a:rPr lang="en-US" sz="3600" spc="85" dirty="0">
                <a:cs typeface="Calibri"/>
              </a:rPr>
              <a:t>Sys</a:t>
            </a:r>
            <a:r>
              <a:rPr lang="en-US" sz="3600" spc="35" dirty="0">
                <a:cs typeface="Calibri"/>
              </a:rPr>
              <a:t>t</a:t>
            </a:r>
            <a:r>
              <a:rPr lang="en-US" sz="3600" spc="45" dirty="0">
                <a:cs typeface="Calibri"/>
              </a:rPr>
              <a:t>em</a:t>
            </a:r>
            <a:r>
              <a:rPr lang="en-US" sz="3600" spc="105" dirty="0">
                <a:cs typeface="Calibri"/>
              </a:rPr>
              <a:t> </a:t>
            </a:r>
            <a:r>
              <a:rPr lang="en-US" sz="3600" spc="65" dirty="0">
                <a:cs typeface="Calibri"/>
              </a:rPr>
              <a:t>(CDS)</a:t>
            </a:r>
            <a:r>
              <a:rPr lang="en-US" sz="3600" spc="105" dirty="0">
                <a:cs typeface="Calibri"/>
              </a:rPr>
              <a:t> </a:t>
            </a: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35" dirty="0">
                <a:cs typeface="Calibri"/>
              </a:rPr>
              <a:t>Hardware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50" dirty="0">
                <a:cs typeface="Calibri"/>
              </a:rPr>
              <a:t>and</a:t>
            </a:r>
            <a:r>
              <a:rPr lang="en-US" sz="3200" spc="105" dirty="0">
                <a:cs typeface="Calibri"/>
              </a:rPr>
              <a:t> </a:t>
            </a:r>
            <a:r>
              <a:rPr lang="en-US" sz="3200" spc="45" dirty="0">
                <a:cs typeface="Calibri"/>
              </a:rPr>
              <a:t>s</a:t>
            </a:r>
            <a:r>
              <a:rPr lang="en-US" sz="3200" spc="30" dirty="0">
                <a:cs typeface="Calibri"/>
              </a:rPr>
              <a:t>o</a:t>
            </a:r>
            <a:r>
              <a:rPr lang="en-US" sz="3200" spc="-5" dirty="0">
                <a:cs typeface="Calibri"/>
              </a:rPr>
              <a:t>f</a:t>
            </a:r>
            <a:r>
              <a:rPr lang="en-US" sz="3200" spc="35" dirty="0">
                <a:cs typeface="Calibri"/>
              </a:rPr>
              <a:t>tware</a:t>
            </a:r>
            <a:r>
              <a:rPr lang="en-US" sz="3200" spc="60" dirty="0">
                <a:cs typeface="Calibri"/>
              </a:rPr>
              <a:t> needed for interferometer control as well as final data storage and analysis.</a:t>
            </a: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spc="60" dirty="0">
                <a:cs typeface="Calibri"/>
              </a:rPr>
              <a:t>GW Data center at IUCAA (being set up)</a:t>
            </a:r>
          </a:p>
          <a:p>
            <a:pPr marL="584200" marR="5080" indent="-5715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Offsite facility at RRCAT for detector testing and validation </a:t>
            </a:r>
          </a:p>
          <a:p>
            <a:pPr marL="1041400" marR="5080" lvl="1" indent="-571500">
              <a:lnSpc>
                <a:spcPct val="107800"/>
              </a:lnSpc>
              <a:buFont typeface="Courier New" panose="02070309020205020404" pitchFamily="49" charset="0"/>
              <a:buChar char="o"/>
            </a:pPr>
            <a:r>
              <a:rPr lang="en-US" sz="3200" dirty="0">
                <a:cs typeface="Calibri"/>
              </a:rPr>
              <a:t>10 m prototype</a:t>
            </a:r>
          </a:p>
          <a:p>
            <a:pPr marL="584200" marR="5080" indent="-5715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cs typeface="Calibri"/>
              </a:rPr>
              <a:t>LI-TRD (Training and R&amp;D)</a:t>
            </a:r>
          </a:p>
          <a:p>
            <a:pPr marL="1041400" marR="5080" lvl="1" indent="-571500">
              <a:lnSpc>
                <a:spcPct val="1078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Many institutions across India participating in LI-TRD</a:t>
            </a:r>
            <a:endParaRPr lang="en-US" sz="3200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BE09FF39-78B0-4A3D-AC40-5E8D07C51D24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8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679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E211-DA6E-434B-8970-67CCF3A4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0117"/>
            <a:ext cx="11404600" cy="769441"/>
          </a:xfrm>
        </p:spPr>
        <p:txBody>
          <a:bodyPr/>
          <a:lstStyle/>
          <a:p>
            <a:pPr algn="ctr"/>
            <a:r>
              <a:rPr lang="en-US" dirty="0"/>
              <a:t>LIGO-India: Project status</a:t>
            </a:r>
          </a:p>
        </p:txBody>
      </p:sp>
      <p:sp>
        <p:nvSpPr>
          <p:cNvPr id="3" name="object 29">
            <a:extLst>
              <a:ext uri="{FF2B5EF4-FFF2-40B4-BE49-F238E27FC236}">
                <a16:creationId xmlns:a16="http://schemas.microsoft.com/office/drawing/2014/main" id="{00181707-97F3-49FC-B702-ED7B02BC7C7C}"/>
              </a:ext>
            </a:extLst>
          </p:cNvPr>
          <p:cNvSpPr/>
          <p:nvPr/>
        </p:nvSpPr>
        <p:spPr>
          <a:xfrm>
            <a:off x="1092201" y="1371600"/>
            <a:ext cx="10972800" cy="792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3EF8681E-A643-4752-A7E7-A384672994AC}"/>
              </a:ext>
            </a:extLst>
          </p:cNvPr>
          <p:cNvSpPr txBox="1"/>
          <p:nvPr/>
        </p:nvSpPr>
        <p:spPr>
          <a:xfrm>
            <a:off x="12688989" y="9460662"/>
            <a:ext cx="2635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>
                <a:solidFill>
                  <a:srgbClr val="888888"/>
                </a:solidFill>
                <a:latin typeface="Trebuchet MS"/>
                <a:cs typeface="Trebuchet MS"/>
              </a:rPr>
              <a:t>9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F5FD1-A7E2-40A4-BE86-CC8F5B875063}"/>
              </a:ext>
            </a:extLst>
          </p:cNvPr>
          <p:cNvSpPr txBox="1"/>
          <p:nvPr/>
        </p:nvSpPr>
        <p:spPr>
          <a:xfrm>
            <a:off x="8062284" y="9403692"/>
            <a:ext cx="414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Stefan </a:t>
            </a:r>
            <a:r>
              <a:rPr lang="en-US" dirty="0" err="1"/>
              <a:t>Hild’s</a:t>
            </a:r>
            <a:r>
              <a:rPr lang="en-US" dirty="0"/>
              <a:t> presentation G1900474</a:t>
            </a:r>
          </a:p>
        </p:txBody>
      </p:sp>
    </p:spTree>
    <p:extLst>
      <p:ext uri="{BB962C8B-B14F-4D97-AF65-F5344CB8AC3E}">
        <p14:creationId xmlns:p14="http://schemas.microsoft.com/office/powerpoint/2010/main" val="40297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842</Words>
  <Application>Microsoft Office PowerPoint</Application>
  <PresentationFormat>Custom</PresentationFormat>
  <Paragraphs>125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Courier New</vt:lpstr>
      <vt:lpstr>PT Sans</vt:lpstr>
      <vt:lpstr>Tahoma</vt:lpstr>
      <vt:lpstr>Times New Roman</vt:lpstr>
      <vt:lpstr>Trebuchet MS</vt:lpstr>
      <vt:lpstr>Wingdings</vt:lpstr>
      <vt:lpstr>Office Theme</vt:lpstr>
      <vt:lpstr>PowerPoint Presentation</vt:lpstr>
      <vt:lpstr>LIGO-India: Project</vt:lpstr>
      <vt:lpstr>LIGO-India Advantage</vt:lpstr>
      <vt:lpstr>LIGO-India: Institutions</vt:lpstr>
      <vt:lpstr>LIGO-India: Project status</vt:lpstr>
      <vt:lpstr>Detector Site</vt:lpstr>
      <vt:lpstr>LIGO-India: Project status</vt:lpstr>
      <vt:lpstr>LIGO-India: Project status</vt:lpstr>
      <vt:lpstr>LIGO-India: Project status</vt:lpstr>
      <vt:lpstr>EPO Activities Near The Site</vt:lpstr>
      <vt:lpstr>Calibration of the detector</vt:lpstr>
      <vt:lpstr>Calibration of the detector</vt:lpstr>
      <vt:lpstr>Calibration of the detector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Shivaraj</dc:creator>
  <cp:lastModifiedBy>Shivaraj</cp:lastModifiedBy>
  <cp:revision>57</cp:revision>
  <dcterms:created xsi:type="dcterms:W3CDTF">2019-03-14T08:57:43Z</dcterms:created>
  <dcterms:modified xsi:type="dcterms:W3CDTF">2019-03-15T19:02:17Z</dcterms:modified>
</cp:coreProperties>
</file>