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1"/>
  </p:notesMasterIdLst>
  <p:sldIdLst>
    <p:sldId id="256" r:id="rId2"/>
    <p:sldId id="261" r:id="rId3"/>
    <p:sldId id="264" r:id="rId4"/>
    <p:sldId id="263" r:id="rId5"/>
    <p:sldId id="257" r:id="rId6"/>
    <p:sldId id="258" r:id="rId7"/>
    <p:sldId id="260" r:id="rId8"/>
    <p:sldId id="259" r:id="rId9"/>
    <p:sldId id="262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715"/>
    <p:restoredTop sz="94676"/>
  </p:normalViewPr>
  <p:slideViewPr>
    <p:cSldViewPr snapToGrid="0" snapToObjects="1">
      <p:cViewPr varScale="1">
        <p:scale>
          <a:sx n="97" d="100"/>
          <a:sy n="97" d="100"/>
        </p:scale>
        <p:origin x="114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87C83E-ABB3-104D-B37C-7E171A25AF70}" type="datetimeFigureOut">
              <a:rPr lang="en-US" smtClean="0"/>
              <a:t>3/14/19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8095F4-F77C-864E-84EC-9BEA169C5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402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G1900466-v1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9D66A-FDB7-0949-88FD-7D9FE1CBAE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4794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G1900466-v1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9D66A-FDB7-0949-88FD-7D9FE1CBAE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3427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G1900466-v1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9D66A-FDB7-0949-88FD-7D9FE1CBAE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312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G1900466-v1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9D66A-FDB7-0949-88FD-7D9FE1CBAE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795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G1900466-v1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9D66A-FDB7-0949-88FD-7D9FE1CBAE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089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G1900466-v1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9D66A-FDB7-0949-88FD-7D9FE1CBAE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24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G1900466-v1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9D66A-FDB7-0949-88FD-7D9FE1CBAE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2547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G1900466-v1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9D66A-FDB7-0949-88FD-7D9FE1CBAE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284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G1900466-v1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9D66A-FDB7-0949-88FD-7D9FE1CBAE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1177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G1900466-v1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9D66A-FDB7-0949-88FD-7D9FE1CBAE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14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G1900466-v1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9D66A-FDB7-0949-88FD-7D9FE1CBAE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163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4928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G1900466-v1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49287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86600" y="64928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89D66A-FDB7-0949-88FD-7D9FE1CBAE1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A90C63-5A21-524D-A4C5-EC3B9958DEC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389" y="0"/>
            <a:ext cx="1025611" cy="10309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CDEA8F1-6276-0C4C-825B-9577A82BCE7D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" y="1"/>
            <a:ext cx="914400" cy="96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90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2305" y="1099931"/>
            <a:ext cx="7772400" cy="2083146"/>
          </a:xfrm>
        </p:spPr>
        <p:txBody>
          <a:bodyPr>
            <a:normAutofit/>
          </a:bodyPr>
          <a:lstStyle/>
          <a:p>
            <a:r>
              <a:rPr lang="en-US" dirty="0"/>
              <a:t>LIGO NCAL </a:t>
            </a:r>
            <a:br>
              <a:rPr lang="en-US" dirty="0"/>
            </a:br>
            <a:r>
              <a:rPr lang="en-US" dirty="0"/>
              <a:t>Quick Summary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026" y="4147034"/>
            <a:ext cx="8799443" cy="2399540"/>
          </a:xfrm>
        </p:spPr>
        <p:txBody>
          <a:bodyPr>
            <a:normAutofit/>
          </a:bodyPr>
          <a:lstStyle/>
          <a:p>
            <a:r>
              <a:rPr lang="en-US" sz="2000" dirty="0"/>
              <a:t>Jeff Kissel, Richard McCarthy, Daniel </a:t>
            </a:r>
            <a:r>
              <a:rPr lang="en-US" sz="2000" dirty="0" err="1"/>
              <a:t>Sigg</a:t>
            </a:r>
            <a:r>
              <a:rPr lang="en-US" sz="2000" dirty="0"/>
              <a:t> </a:t>
            </a:r>
          </a:p>
          <a:p>
            <a:r>
              <a:rPr lang="en-US" sz="2000" i="1" dirty="0">
                <a:solidFill>
                  <a:schemeClr val="bg1">
                    <a:lumMod val="50000"/>
                  </a:schemeClr>
                </a:solidFill>
              </a:rPr>
              <a:t>LIGO Hanford Observatory</a:t>
            </a:r>
          </a:p>
          <a:p>
            <a:r>
              <a:rPr lang="en-US" sz="2000" dirty="0"/>
              <a:t>Robert Schofield</a:t>
            </a:r>
          </a:p>
          <a:p>
            <a:r>
              <a:rPr lang="en-US" sz="2000" i="1" dirty="0">
                <a:solidFill>
                  <a:schemeClr val="bg1">
                    <a:lumMod val="50000"/>
                  </a:schemeClr>
                </a:solidFill>
              </a:rPr>
              <a:t>University of Oregon</a:t>
            </a:r>
          </a:p>
          <a:p>
            <a:r>
              <a:rPr lang="en-US" sz="2000" dirty="0" err="1"/>
              <a:t>Kavic</a:t>
            </a:r>
            <a:r>
              <a:rPr lang="en-US" sz="2000" dirty="0"/>
              <a:t> Raman Kumar, Michael Ross, Jens Gundlach, Krishna Venkateswara </a:t>
            </a:r>
          </a:p>
          <a:p>
            <a:r>
              <a:rPr lang="en-US" sz="2000" i="1" dirty="0">
                <a:solidFill>
                  <a:schemeClr val="bg1">
                    <a:lumMod val="50000"/>
                  </a:schemeClr>
                </a:solidFill>
              </a:rPr>
              <a:t>University of Washington</a:t>
            </a:r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B73104-4DE3-5549-B834-5F3A98B47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G1900466-v1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1D2CDC-A918-1F42-B97E-7BDEE4967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9D66A-FDB7-0949-88FD-7D9FE1CBAE1E}" type="slidenum">
              <a:rPr lang="en-US" smtClean="0"/>
              <a:t>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213664-3911-3F4D-BC53-1428ADFFA8E2}"/>
              </a:ext>
            </a:extLst>
          </p:cNvPr>
          <p:cNvSpPr txBox="1"/>
          <p:nvPr/>
        </p:nvSpPr>
        <p:spPr>
          <a:xfrm>
            <a:off x="2213113" y="3352800"/>
            <a:ext cx="4791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chemeClr val="bg1">
                    <a:lumMod val="50000"/>
                  </a:schemeClr>
                </a:solidFill>
              </a:rPr>
              <a:t>See Poster for Additional Information</a:t>
            </a:r>
          </a:p>
        </p:txBody>
      </p:sp>
    </p:spTree>
    <p:extLst>
      <p:ext uri="{BB962C8B-B14F-4D97-AF65-F5344CB8AC3E}">
        <p14:creationId xmlns:p14="http://schemas.microsoft.com/office/powerpoint/2010/main" val="9953412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25EF02-5519-474B-A9C7-6C430EFF16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0" t="19760" r="21273" b="10283"/>
          <a:stretch/>
        </p:blipFill>
        <p:spPr>
          <a:xfrm>
            <a:off x="230044" y="3935896"/>
            <a:ext cx="4341955" cy="26106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B4419B2-0F68-0644-8A47-FBF9B35DA3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4" t="16141" r="23000" b="3051"/>
          <a:stretch/>
        </p:blipFill>
        <p:spPr>
          <a:xfrm>
            <a:off x="1149211" y="781878"/>
            <a:ext cx="3155243" cy="28894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4AC8049-8481-2C4F-B7C4-6738445237EF}"/>
              </a:ext>
            </a:extLst>
          </p:cNvPr>
          <p:cNvSpPr txBox="1"/>
          <p:nvPr/>
        </p:nvSpPr>
        <p:spPr>
          <a:xfrm>
            <a:off x="1371916" y="0"/>
            <a:ext cx="25353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+mj-lt"/>
              </a:rPr>
              <a:t>Quick Facts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10416C-D4F1-4C45-B989-A1AD23CC6339}"/>
              </a:ext>
            </a:extLst>
          </p:cNvPr>
          <p:cNvSpPr txBox="1"/>
          <p:nvPr/>
        </p:nvSpPr>
        <p:spPr>
          <a:xfrm>
            <a:off x="4837042" y="181416"/>
            <a:ext cx="4055165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Total Disk weight ~ 11.5 kg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Disk outer diameter  10” = 25.4 cm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Moment of Inertia ~  0.093 kg.m</a:t>
            </a:r>
            <a:r>
              <a:rPr lang="en-US" baseline="30000" dirty="0"/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Planned operational speeds &lt; 100 Hz</a:t>
            </a:r>
          </a:p>
          <a:p>
            <a:endParaRPr lang="en-US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Stored Energy at 30 Hz = 1.7 kJ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Lots of carefully designed protective measures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Current power consumption is ~38 Watts at a rotor speed of ~30 Hz.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Never intended for running during LIGO “observation mode.”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2B630EBE-BA82-FA49-BAAC-2BA8BF192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G1900466-v1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70E4BCA-2C17-0245-AB1D-1E5623982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9D66A-FDB7-0949-88FD-7D9FE1CBAE1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8557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6AC2AB-A3B2-1940-864F-E2DF8622D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G1900466-v1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0F6AA4-B528-714B-83AF-0F2E548B1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9D66A-FDB7-0949-88FD-7D9FE1CBAE1E}" type="slidenum">
              <a:rPr lang="en-US" smtClean="0"/>
              <a:t>3</a:t>
            </a:fld>
            <a:endParaRPr lang="en-US"/>
          </a:p>
        </p:txBody>
      </p:sp>
      <p:pic>
        <p:nvPicPr>
          <p:cNvPr id="6" name="20180905_123637">
            <a:hlinkClick r:id="" action="ppaction://media"/>
            <a:extLst>
              <a:ext uri="{FF2B5EF4-FFF2-40B4-BE49-F238E27FC236}">
                <a16:creationId xmlns:a16="http://schemas.microsoft.com/office/drawing/2014/main" id="{ACE6E231-3C65-844B-BC76-72FF8DE7B1C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1046" y="1319913"/>
            <a:ext cx="7831156" cy="44050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4080F3-B7AD-724A-9BBF-7B051BD5A0E6}"/>
              </a:ext>
            </a:extLst>
          </p:cNvPr>
          <p:cNvSpPr txBox="1"/>
          <p:nvPr/>
        </p:nvSpPr>
        <p:spPr>
          <a:xfrm>
            <a:off x="1067117" y="119270"/>
            <a:ext cx="69686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+mj-lt"/>
              </a:rPr>
              <a:t>The thing everyone likes seeing…</a:t>
            </a:r>
          </a:p>
        </p:txBody>
      </p:sp>
    </p:spTree>
    <p:extLst>
      <p:ext uri="{BB962C8B-B14F-4D97-AF65-F5344CB8AC3E}">
        <p14:creationId xmlns:p14="http://schemas.microsoft.com/office/powerpoint/2010/main" val="3791188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2F332F-3447-E148-85EE-13BE34B19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6100"/>
            <a:ext cx="7886700" cy="536022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/>
              <a:t>Other Details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B4B342-379E-9C43-8333-622EB0EE0B48}"/>
              </a:ext>
            </a:extLst>
          </p:cNvPr>
          <p:cNvSpPr txBox="1"/>
          <p:nvPr/>
        </p:nvSpPr>
        <p:spPr>
          <a:xfrm>
            <a:off x="4389277" y="3396736"/>
            <a:ext cx="4436672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Rotor was machined by Wire-Electrode Discharge Machining.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CMM confirms that the hole positions are accurate to ~ +/- 5 </a:t>
            </a:r>
            <a:r>
              <a:rPr lang="en-US" sz="1600" dirty="0">
                <a:sym typeface="Symbol" panose="05050102010706020507" pitchFamily="18" charset="2"/>
              </a:rPr>
              <a:t></a:t>
            </a:r>
            <a:r>
              <a:rPr lang="en-US" sz="1600" dirty="0"/>
              <a:t>meters.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Rods are made of Tungsten alloy (ASTM B777) with density = 16.96 g/cc. They weigh 1.0558 +/- 0.0003 kg (matched to &lt; 0.1%)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Press fit into disk (by heating disk)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The rods are slightly magnetic and will be demagnetized prior to use.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A49FF1A-198B-E749-BF7D-FB9A7629C219}"/>
              </a:ext>
            </a:extLst>
          </p:cNvPr>
          <p:cNvSpPr/>
          <p:nvPr/>
        </p:nvSpPr>
        <p:spPr>
          <a:xfrm>
            <a:off x="231912" y="1106704"/>
            <a:ext cx="4287079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Frame = ~ 30 X 38 X 35(h) cm.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Two separated bearings support the rotor shaft, driven by a brushless dc motor and a timing belt </a:t>
            </a:r>
            <a:r>
              <a:rPr lang="en-US" sz="1600" dirty="0">
                <a:sym typeface="Symbol" panose="05050102010706020507" pitchFamily="18" charset="2"/>
              </a:rPr>
              <a:t> allows the motor frequency to be offset from the rotor</a:t>
            </a:r>
            <a:r>
              <a:rPr lang="en-US" sz="16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Commercial rotary encoder (with 1440 pulses per cycle) attached on other side of shaft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Vibration/acoustic noise are relatively small (less than most roughing pumps).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1E4C28-EA68-4F4F-B69D-EC27FA95D9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4" t="16141" r="23000" b="3051"/>
          <a:stretch/>
        </p:blipFill>
        <p:spPr>
          <a:xfrm>
            <a:off x="1162464" y="4174435"/>
            <a:ext cx="2930453" cy="26835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6D929E-4127-B940-BF7A-6D3371539F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0" t="19760" r="21273" b="10283"/>
          <a:stretch/>
        </p:blipFill>
        <p:spPr>
          <a:xfrm>
            <a:off x="4855053" y="1060175"/>
            <a:ext cx="3752878" cy="2319131"/>
          </a:xfrm>
          <a:prstGeom prst="rect">
            <a:avLst/>
          </a:prstGeo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FB5C6339-58E1-4D4B-BA8D-863D8791C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G1900466-v1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1596F7-B361-EC4C-A5F9-29699193E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9D66A-FDB7-0949-88FD-7D9FE1CBAE1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9130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40" y="808383"/>
            <a:ext cx="8270362" cy="604961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13E0DC6-E9EE-3443-841F-7E5CFC0B9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774" y="259109"/>
            <a:ext cx="3956602" cy="53602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Location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F1B800-C241-8D43-9758-8E49E871E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G1900466-v1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D0A1C-71FE-0F44-A0F5-B14C8FA5D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9D66A-FDB7-0949-88FD-7D9FE1CBAE1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1429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100" y="0"/>
            <a:ext cx="3267075" cy="4356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487" y="764760"/>
            <a:ext cx="3864251" cy="51523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1" y="3759200"/>
            <a:ext cx="3434930" cy="3098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4800" y="5613400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0070C0"/>
                </a:solidFill>
              </a:rPr>
              <a:t>HEPI Pier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56000" y="6488668"/>
            <a:ext cx="1869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0B0F0"/>
                </a:solidFill>
              </a:rPr>
              <a:t>BSC Chamber Pier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318500" y="4279900"/>
            <a:ext cx="6799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0070C0"/>
                </a:solidFill>
              </a:rPr>
              <a:t>HEPI </a:t>
            </a:r>
          </a:p>
          <a:p>
            <a:r>
              <a:rPr lang="en-US" b="1" dirty="0">
                <a:solidFill>
                  <a:srgbClr val="0070C0"/>
                </a:solidFill>
              </a:rPr>
              <a:t>Pier</a:t>
            </a:r>
          </a:p>
        </p:txBody>
      </p:sp>
      <p:cxnSp>
        <p:nvCxnSpPr>
          <p:cNvPr id="15" name="Straight Arrow Connector 14"/>
          <p:cNvCxnSpPr>
            <a:stCxn id="12" idx="1"/>
          </p:cNvCxnSpPr>
          <p:nvPr/>
        </p:nvCxnSpPr>
        <p:spPr>
          <a:xfrm flipH="1" flipV="1">
            <a:off x="4114800" y="5410200"/>
            <a:ext cx="571500" cy="118765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5054600" y="2832100"/>
            <a:ext cx="774700" cy="2286000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3111500" y="6489700"/>
            <a:ext cx="431800" cy="131466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3748157" y="5898946"/>
            <a:ext cx="1425005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92D050"/>
                </a:solidFill>
              </a:rPr>
              <a:t>Stiff Platform w/ </a:t>
            </a:r>
          </a:p>
          <a:p>
            <a:r>
              <a:rPr lang="en-US" sz="1400" dirty="0">
                <a:solidFill>
                  <a:srgbClr val="92D050"/>
                </a:solidFill>
              </a:rPr>
              <a:t>Cap and Bolts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86300" y="5067300"/>
            <a:ext cx="10951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BSC </a:t>
            </a:r>
          </a:p>
          <a:p>
            <a:r>
              <a:rPr lang="en-US" dirty="0">
                <a:solidFill>
                  <a:srgbClr val="00B0F0"/>
                </a:solidFill>
              </a:rPr>
              <a:t>Chamber </a:t>
            </a:r>
          </a:p>
          <a:p>
            <a:r>
              <a:rPr lang="en-US" dirty="0">
                <a:solidFill>
                  <a:srgbClr val="00B0F0"/>
                </a:solidFill>
              </a:rPr>
              <a:t>Ribbing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4965700" y="5676900"/>
            <a:ext cx="1181100" cy="838200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807792" y="4739380"/>
            <a:ext cx="704488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92D050"/>
                </a:solidFill>
              </a:rPr>
              <a:t>Clamp </a:t>
            </a:r>
          </a:p>
          <a:p>
            <a:r>
              <a:rPr lang="en-US" sz="1400" dirty="0">
                <a:solidFill>
                  <a:srgbClr val="92D050"/>
                </a:solidFill>
              </a:rPr>
              <a:t>System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23080" y="4600232"/>
            <a:ext cx="1134349" cy="73866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92D050"/>
                </a:solidFill>
              </a:rPr>
              <a:t>Bolts + </a:t>
            </a:r>
          </a:p>
          <a:p>
            <a:r>
              <a:rPr lang="en-US" sz="1400" dirty="0">
                <a:solidFill>
                  <a:srgbClr val="92D050"/>
                </a:solidFill>
              </a:rPr>
              <a:t>Steel Square </a:t>
            </a:r>
          </a:p>
          <a:p>
            <a:r>
              <a:rPr lang="en-US" sz="1400" dirty="0">
                <a:solidFill>
                  <a:srgbClr val="92D050"/>
                </a:solidFill>
              </a:rPr>
              <a:t>Tubing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D1C28B-14E2-6F45-B555-5ED21076D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G1900466-v1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8EBFC23-5EA3-294D-8A85-5818DFE50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9D66A-FDB7-0949-88FD-7D9FE1CBAE1E}" type="slidenum">
              <a:rPr lang="en-US" smtClean="0"/>
              <a:t>6</a:t>
            </a:fld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2CDAD17-82FC-5143-9BA9-374A16E12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8260" y="232604"/>
            <a:ext cx="3956602" cy="53602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Location</a:t>
            </a:r>
          </a:p>
        </p:txBody>
      </p:sp>
    </p:spTree>
    <p:extLst>
      <p:ext uri="{BB962C8B-B14F-4D97-AF65-F5344CB8AC3E}">
        <p14:creationId xmlns:p14="http://schemas.microsoft.com/office/powerpoint/2010/main" val="16946008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F94FF46C-E307-9B44-A39E-9873F373BC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412" y="1047635"/>
            <a:ext cx="4685405" cy="581036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36FDA4C-CF80-1149-8A85-A7CFEE7AB443}"/>
              </a:ext>
            </a:extLst>
          </p:cNvPr>
          <p:cNvSpPr txBox="1"/>
          <p:nvPr/>
        </p:nvSpPr>
        <p:spPr>
          <a:xfrm rot="19215702">
            <a:off x="1382162" y="3698521"/>
            <a:ext cx="16514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 = 1.023 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71E034-DC42-C24F-8DAA-9BA4C0E48204}"/>
              </a:ext>
            </a:extLst>
          </p:cNvPr>
          <p:cNvSpPr txBox="1"/>
          <p:nvPr/>
        </p:nvSpPr>
        <p:spPr>
          <a:xfrm>
            <a:off x="5130483" y="1212005"/>
            <a:ext cx="3788230" cy="6145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Take rotation speed at 30 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3f (hexapole) signal goes as 1/d</a:t>
            </a:r>
            <a:r>
              <a:rPr lang="en-US" sz="2000" baseline="30000" dirty="0"/>
              <a:t>5</a:t>
            </a:r>
          </a:p>
          <a:p>
            <a:endParaRPr lang="en-US" sz="2000" baseline="30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rough estimate for d = 1.2 m </a:t>
            </a:r>
          </a:p>
          <a:p>
            <a:r>
              <a:rPr lang="en-US" sz="2000" dirty="0"/>
              <a:t>                </a:t>
            </a:r>
            <a:r>
              <a:rPr lang="en-US" sz="2000" b="1" dirty="0"/>
              <a:t>= 6 e -18 m @ 90 Hz</a:t>
            </a:r>
          </a:p>
          <a:p>
            <a:r>
              <a:rPr lang="en-US" sz="2000" dirty="0"/>
              <a:t>      (along beam direction)</a:t>
            </a:r>
          </a:p>
          <a:p>
            <a:endParaRPr lang="en-US" sz="2000" dirty="0"/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atand</a:t>
            </a:r>
            <a:r>
              <a:rPr lang="en-US" sz="2000" dirty="0"/>
              <a:t>(829.35/599.9) = </a:t>
            </a:r>
            <a:r>
              <a:rPr lang="en-US" sz="2000" b="1" dirty="0">
                <a:solidFill>
                  <a:srgbClr val="92D050"/>
                </a:solidFill>
              </a:rPr>
              <a:t>54 </a:t>
            </a:r>
            <a:r>
              <a:rPr lang="en-US" sz="2000" b="1" dirty="0" err="1">
                <a:solidFill>
                  <a:srgbClr val="92D050"/>
                </a:solidFill>
              </a:rPr>
              <a:t>deg</a:t>
            </a:r>
            <a:endParaRPr lang="en-US" sz="2000" b="1" dirty="0">
              <a:solidFill>
                <a:srgbClr val="92D0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Forces in desired beam direction (Y, in this case)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/>
              <a:t>AND the transverse (X) direction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/>
              <a:t>AND in Pitch and Yaw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endParaRPr lang="en-US" sz="2000" dirty="0"/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EA620480-B2B2-4B43-A48D-38A01F644717}"/>
              </a:ext>
            </a:extLst>
          </p:cNvPr>
          <p:cNvSpPr/>
          <p:nvPr/>
        </p:nvSpPr>
        <p:spPr>
          <a:xfrm flipH="1" flipV="1">
            <a:off x="1867297" y="4368799"/>
            <a:ext cx="1059543" cy="638629"/>
          </a:xfrm>
          <a:prstGeom prst="arc">
            <a:avLst/>
          </a:prstGeom>
          <a:ln w="635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E36863E-377B-4242-8752-FF93F9496088}"/>
              </a:ext>
            </a:extLst>
          </p:cNvPr>
          <p:cNvSpPr/>
          <p:nvPr/>
        </p:nvSpPr>
        <p:spPr>
          <a:xfrm>
            <a:off x="2215641" y="4151087"/>
            <a:ext cx="333828" cy="188685"/>
          </a:xfrm>
          <a:prstGeom prst="rect">
            <a:avLst/>
          </a:prstGeom>
          <a:gradFill>
            <a:gsLst>
              <a:gs pos="53000">
                <a:srgbClr val="2D99F3"/>
              </a:gs>
              <a:gs pos="9000">
                <a:schemeClr val="bg1">
                  <a:lumMod val="95000"/>
                </a:schemeClr>
              </a:gs>
              <a:gs pos="94000">
                <a:schemeClr val="bg1">
                  <a:lumMod val="95000"/>
                </a:schemeClr>
              </a:gs>
            </a:gsLst>
            <a:lin ang="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9F62844-DC4E-6648-B3BC-4EEE493234ED}"/>
              </a:ext>
            </a:extLst>
          </p:cNvPr>
          <p:cNvCxnSpPr/>
          <p:nvPr/>
        </p:nvCxnSpPr>
        <p:spPr>
          <a:xfrm flipV="1">
            <a:off x="1533469" y="4267201"/>
            <a:ext cx="856343" cy="624114"/>
          </a:xfrm>
          <a:prstGeom prst="straightConnector1">
            <a:avLst/>
          </a:prstGeom>
          <a:ln w="635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6F936832-877E-764E-9CD2-AFBE76A30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387" y="126588"/>
            <a:ext cx="7886700" cy="53602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Location, Location, Location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23A64EA-4935-A048-AC97-48DC99A0F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G1900466-v1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AB25D0B-3820-1040-82F4-4CFA06A44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9D66A-FDB7-0949-88FD-7D9FE1CBAE1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6472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88" y="1090237"/>
            <a:ext cx="7885042" cy="576776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0E54D0A-B347-864F-BFDE-A91F9F30B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389" y="291547"/>
            <a:ext cx="7886700" cy="53602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Readout Integration Design </a:t>
            </a:r>
            <a:br>
              <a:rPr lang="en-US" dirty="0"/>
            </a:br>
            <a:r>
              <a:rPr lang="en-US" sz="3600" dirty="0">
                <a:solidFill>
                  <a:schemeClr val="bg1">
                    <a:lumMod val="50000"/>
                  </a:schemeClr>
                </a:solidFill>
              </a:rPr>
              <a:t>(Thus Far)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3B5069-CD34-C640-8E49-1E5AA910A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G1900466-v1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113339-1DDA-A843-9E4E-05A2C70DF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9D66A-FDB7-0949-88FD-7D9FE1CBAE1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7905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CC3B8-F9A7-0445-9719-EA881DE3C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397" y="0"/>
            <a:ext cx="7886700" cy="66260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Rough Schedule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C951F0-5C6F-6943-820B-BEF1FDA768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7920" y="1123258"/>
            <a:ext cx="7886700" cy="5608845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R&amp;D First article built and spinning at </a:t>
            </a:r>
            <a:r>
              <a:rPr lang="en-US" sz="2000" dirty="0" err="1"/>
              <a:t>UWash</a:t>
            </a:r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LIGO Observing Run starts ~April 1</a:t>
            </a:r>
            <a:r>
              <a:rPr lang="en-US" sz="2000" baseline="30000" dirty="0"/>
              <a:t>st</a:t>
            </a:r>
            <a:r>
              <a:rPr lang="en-US" sz="2000" dirty="0"/>
              <a:t> (no kidding!)</a:t>
            </a:r>
          </a:p>
          <a:p>
            <a:endParaRPr lang="en-US" sz="2000" dirty="0"/>
          </a:p>
          <a:p>
            <a:r>
              <a:rPr lang="en-US" sz="2000" dirty="0"/>
              <a:t>NCAL is not the highest priority, treating as an R&amp;D project, installed during maintenance periods, commissioned during “targets of opportunity.”</a:t>
            </a:r>
          </a:p>
          <a:p>
            <a:endParaRPr lang="en-US" sz="2000" dirty="0"/>
          </a:p>
          <a:p>
            <a:r>
              <a:rPr lang="en-US" sz="2000" dirty="0"/>
              <a:t>Controller computers will arrive on site soon</a:t>
            </a:r>
          </a:p>
          <a:p>
            <a:endParaRPr lang="en-US" sz="2000" dirty="0"/>
          </a:p>
          <a:p>
            <a:r>
              <a:rPr lang="en-US" sz="2000" dirty="0"/>
              <a:t>Working with engineering team to design mounting system</a:t>
            </a:r>
          </a:p>
          <a:p>
            <a:endParaRPr lang="en-US" sz="2000" dirty="0"/>
          </a:p>
          <a:p>
            <a:r>
              <a:rPr lang="en-US" sz="2000" dirty="0"/>
              <a:t>On site integration begins over the next ~2 months</a:t>
            </a:r>
          </a:p>
          <a:p>
            <a:endParaRPr lang="en-US" sz="2000" dirty="0"/>
          </a:p>
          <a:p>
            <a:pPr marL="0" indent="0">
              <a:buNone/>
            </a:pPr>
            <a:r>
              <a:rPr lang="en-US" sz="2400" b="1" dirty="0"/>
              <a:t>           Goal: “We will inject gravity into H1 during O3”</a:t>
            </a:r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AADD8A-26F2-7F42-8BCE-D5ADE4BA6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G1900466-v1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5ADB79-3C73-D242-8B54-7FB574C31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9D66A-FDB7-0949-88FD-7D9FE1CBAE1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5204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1203</TotalTime>
  <Words>478</Words>
  <Application>Microsoft Macintosh PowerPoint</Application>
  <PresentationFormat>On-screen Show (4:3)</PresentationFormat>
  <Paragraphs>112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LIGO NCAL  Quick Summary</vt:lpstr>
      <vt:lpstr>PowerPoint Presentation</vt:lpstr>
      <vt:lpstr>PowerPoint Presentation</vt:lpstr>
      <vt:lpstr>Other Details</vt:lpstr>
      <vt:lpstr>Location</vt:lpstr>
      <vt:lpstr>Location</vt:lpstr>
      <vt:lpstr>Location, Location, Location</vt:lpstr>
      <vt:lpstr>Readout Integration Design  (Thus Far)</vt:lpstr>
      <vt:lpstr>Rough Schedule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NCAL  Prototype Integration “Face to Face” Meeting</dc:title>
  <dc:creator>Kissel, Jeffrey S. (Jeff)</dc:creator>
  <cp:lastModifiedBy>Kissel, Jeffrey S. (Jeff)</cp:lastModifiedBy>
  <cp:revision>11</cp:revision>
  <dcterms:created xsi:type="dcterms:W3CDTF">2019-01-17T00:29:52Z</dcterms:created>
  <dcterms:modified xsi:type="dcterms:W3CDTF">2019-03-15T03:46:11Z</dcterms:modified>
</cp:coreProperties>
</file>