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0" r:id="rId1"/>
  </p:sldMasterIdLst>
  <p:notesMasterIdLst>
    <p:notesMasterId r:id="rId25"/>
  </p:notesMasterIdLst>
  <p:sldIdLst>
    <p:sldId id="256" r:id="rId2"/>
    <p:sldId id="257" r:id="rId3"/>
    <p:sldId id="260" r:id="rId4"/>
    <p:sldId id="259" r:id="rId5"/>
    <p:sldId id="261" r:id="rId6"/>
    <p:sldId id="277" r:id="rId7"/>
    <p:sldId id="262" r:id="rId8"/>
    <p:sldId id="278" r:id="rId9"/>
    <p:sldId id="267" r:id="rId10"/>
    <p:sldId id="274" r:id="rId11"/>
    <p:sldId id="263" r:id="rId12"/>
    <p:sldId id="265" r:id="rId13"/>
    <p:sldId id="270" r:id="rId14"/>
    <p:sldId id="268" r:id="rId15"/>
    <p:sldId id="269" r:id="rId16"/>
    <p:sldId id="275" r:id="rId17"/>
    <p:sldId id="272" r:id="rId18"/>
    <p:sldId id="279" r:id="rId19"/>
    <p:sldId id="276" r:id="rId20"/>
    <p:sldId id="266" r:id="rId21"/>
    <p:sldId id="264" r:id="rId22"/>
    <p:sldId id="271" r:id="rId23"/>
    <p:sldId id="273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41FF"/>
    <a:srgbClr val="2D99F3"/>
    <a:srgbClr val="24F6FF"/>
    <a:srgbClr val="CBC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715"/>
    <p:restoredTop sz="94592"/>
  </p:normalViewPr>
  <p:slideViewPr>
    <p:cSldViewPr snapToGrid="0" snapToObjects="1">
      <p:cViewPr varScale="1">
        <p:scale>
          <a:sx n="97" d="100"/>
          <a:sy n="97" d="100"/>
        </p:scale>
        <p:origin x="114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FD552E-BB2B-8949-A0D5-B40A29E02688}" type="datetimeFigureOut">
              <a:rPr lang="en-US" smtClean="0"/>
              <a:t>3/15/19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B34615-73E0-A149-A83C-54C996BB57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5549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803405"/>
            <a:ext cx="73152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632201"/>
            <a:ext cx="73152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32170" y="4323845"/>
            <a:ext cx="2297429" cy="365125"/>
          </a:xfrm>
        </p:spPr>
        <p:txBody>
          <a:bodyPr/>
          <a:lstStyle/>
          <a:p>
            <a:r>
              <a:rPr lang="en-US"/>
              <a:t>G1900396-v3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4323846"/>
            <a:ext cx="488061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57900" y="1430867"/>
            <a:ext cx="2171700" cy="365125"/>
          </a:xfrm>
        </p:spPr>
        <p:txBody>
          <a:bodyPr/>
          <a:lstStyle/>
          <a:p>
            <a:fld id="{63629E04-1A43-9A4A-A7CA-DD2266DE4C7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157" y="1248032"/>
            <a:ext cx="1266843" cy="988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91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55" y="4697361"/>
            <a:ext cx="7956482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94355" y="977035"/>
            <a:ext cx="7950260" cy="340697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5516716"/>
            <a:ext cx="7955280" cy="746924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G1900396-v3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29E04-1A43-9A4A-A7CA-DD2266DE4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10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753533"/>
            <a:ext cx="795528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649134"/>
            <a:ext cx="7772400" cy="1330852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G1900396-v3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63629E04-1A43-9A4A-A7CA-DD2266DE4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3138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51" y="753534"/>
            <a:ext cx="7613650" cy="2756234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977899" y="3509768"/>
            <a:ext cx="7194552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174597"/>
            <a:ext cx="7778752" cy="821265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G1900396-v3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79438"/>
            <a:ext cx="483065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63629E04-1A43-9A4A-A7CA-DD2266DE4C71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31458" y="80772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146733" y="302133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241271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124702"/>
            <a:ext cx="7774782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92" y="3648316"/>
            <a:ext cx="7773608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78884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G1900396-v3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78884"/>
            <a:ext cx="483065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63629E04-1A43-9A4A-A7CA-DD2266DE4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418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171701" y="762000"/>
            <a:ext cx="637793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94361" y="2202080"/>
            <a:ext cx="2560320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94360" y="2904564"/>
            <a:ext cx="2560320" cy="335907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02237" y="2201333"/>
            <a:ext cx="2560320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00781" y="2904068"/>
            <a:ext cx="2560320" cy="335957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9319" y="2192866"/>
            <a:ext cx="2560320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89320" y="2904564"/>
            <a:ext cx="2560320" cy="335907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G1900396-v3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29E04-1A43-9A4A-A7CA-DD2266DE4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4055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171702" y="762000"/>
            <a:ext cx="6381984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94360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94360" y="2331720"/>
            <a:ext cx="2560320" cy="15073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94360" y="4796103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91873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291872" y="2331720"/>
            <a:ext cx="2560320" cy="1509862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290858" y="4796102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93365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93364" y="2331721"/>
            <a:ext cx="2560320" cy="1508919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93272" y="4796100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G1900396-v3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29E04-1A43-9A4A-A7CA-DD2266DE4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4066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2194560"/>
            <a:ext cx="7955280" cy="40690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G1900396-v3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29E04-1A43-9A4A-A7CA-DD2266DE4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986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6590" y="747183"/>
            <a:ext cx="1543050" cy="424867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746126"/>
            <a:ext cx="6278035" cy="424973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G1900396-v3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63629E04-1A43-9A4A-A7CA-DD2266DE4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931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>
                <a:solidFill>
                  <a:schemeClr val="tx1">
                    <a:tint val="75000"/>
                    <a:alpha val="64000"/>
                  </a:schemeClr>
                </a:solidFill>
              </a:defRPr>
            </a:lvl1pPr>
          </a:lstStyle>
          <a:p>
            <a:r>
              <a:rPr lang="en-US"/>
              <a:t>G1900396-v3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  <a:alpha val="65000"/>
                  </a:schemeClr>
                </a:solidFill>
              </a:defRPr>
            </a:lvl1pPr>
          </a:lstStyle>
          <a:p>
            <a:fld id="{63629E04-1A43-9A4A-A7CA-DD2266DE4C7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157" y="1248032"/>
            <a:ext cx="1266843" cy="988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784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753534"/>
            <a:ext cx="7955280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3641726"/>
            <a:ext cx="7955281" cy="1354134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G1900396-v3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3" cy="365125"/>
          </a:xfrm>
        </p:spPr>
        <p:txBody>
          <a:bodyPr/>
          <a:lstStyle/>
          <a:p>
            <a:fld id="{63629E04-1A43-9A4A-A7CA-DD2266DE4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979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4360" y="2194560"/>
            <a:ext cx="3910579" cy="40690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2099" y="2194560"/>
            <a:ext cx="3907540" cy="40690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G1900396-v3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29E04-1A43-9A4A-A7CA-DD2266DE4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298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1700" y="762000"/>
            <a:ext cx="637794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279" y="2183802"/>
            <a:ext cx="3683659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59" y="3132667"/>
            <a:ext cx="3910579" cy="31309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69018" y="2183802"/>
            <a:ext cx="368062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2098" y="3132667"/>
            <a:ext cx="3907541" cy="31309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G1900396-v3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29E04-1A43-9A4A-A7CA-DD2266DE4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8189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G1900396-v3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29E04-1A43-9A4A-A7CA-DD2266DE4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819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G1900396-v3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29E04-1A43-9A4A-A7CA-DD2266DE4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68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1524000"/>
            <a:ext cx="30861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746760"/>
            <a:ext cx="4663440" cy="551688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3124200"/>
            <a:ext cx="3086100" cy="31394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G1900396-v3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29E04-1A43-9A4A-A7CA-DD2266DE4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5688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1524000"/>
            <a:ext cx="407573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77524" y="751242"/>
            <a:ext cx="3674234" cy="5512398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3124200"/>
            <a:ext cx="4075730" cy="31394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G1900396-v3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29E04-1A43-9A4A-A7CA-DD2266DE4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25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810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261258"/>
            <a:ext cx="7885215" cy="7600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849" y="1351413"/>
            <a:ext cx="8822772" cy="48356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492875"/>
            <a:ext cx="21374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r>
              <a:rPr lang="en-US"/>
              <a:t>G1900396-v3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26277" y="6492875"/>
            <a:ext cx="49989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66610" y="6492875"/>
            <a:ext cx="19773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629E04-1A43-9A4A-A7CA-DD2266DE4C7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1761" y="0"/>
            <a:ext cx="1252239" cy="12587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157" y="1248032"/>
            <a:ext cx="1266843" cy="988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43547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p:hf hdr="0" ftr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dcc.ligo.org/P1600139" TargetMode="External"/><Relationship Id="rId2" Type="http://schemas.openxmlformats.org/officeDocument/2006/relationships/hyperlink" Target="https://dcc.ligo.org/P1700236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cc.ligo.org/P1500249" TargetMode="External"/><Relationship Id="rId4" Type="http://schemas.openxmlformats.org/officeDocument/2006/relationships/hyperlink" Target="https://dcc.ligo.org/P1500248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2600" y="1663704"/>
            <a:ext cx="8318500" cy="270509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Calibrating </a:t>
            </a:r>
            <a:r>
              <a:rPr lang="en-US" dirty="0" err="1"/>
              <a:t>thE</a:t>
            </a:r>
            <a:r>
              <a:rPr lang="en-US" dirty="0"/>
              <a:t> LIGO Interferometers: </a:t>
            </a:r>
            <a:br>
              <a:rPr lang="en-US" dirty="0"/>
            </a:br>
            <a:r>
              <a:rPr lang="en-US" dirty="0"/>
              <a:t>Third Time’s a Charm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17600" y="4656138"/>
            <a:ext cx="6858000" cy="1655762"/>
          </a:xfrm>
        </p:spPr>
        <p:txBody>
          <a:bodyPr/>
          <a:lstStyle/>
          <a:p>
            <a:r>
              <a:rPr lang="en-US" dirty="0"/>
              <a:t>J. Kissel, for the LIGO Calibration Team and the LIGO Scientific </a:t>
            </a:r>
            <a:r>
              <a:rPr lang="en-US" dirty="0" err="1"/>
              <a:t>Collabortation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297429" cy="365125"/>
          </a:xfrm>
        </p:spPr>
        <p:txBody>
          <a:bodyPr/>
          <a:lstStyle/>
          <a:p>
            <a:pPr algn="l"/>
            <a:r>
              <a:rPr lang="en-US"/>
              <a:t>G1900396-v3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72300" y="6492875"/>
            <a:ext cx="2171700" cy="365125"/>
          </a:xfrm>
        </p:spPr>
        <p:txBody>
          <a:bodyPr/>
          <a:lstStyle/>
          <a:p>
            <a:fld id="{63629E04-1A43-9A4A-A7CA-DD2266DE4C71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54393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B7CB650-5A24-0E49-B9F7-B0761EACBF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549" y="1021026"/>
            <a:ext cx="6985560" cy="57399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1CAD3F-E192-F44A-8BEA-5E8B54CD0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Limitations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6B14F1-5B0D-D84A-9EB5-082B7BCAF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G1900396-v3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441197-0A1F-5E4E-839D-2BD95FFB1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29E04-1A43-9A4A-A7CA-DD2266DE4C71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473FF6-12CD-4746-A4AB-3233DBAE6FE8}"/>
              </a:ext>
            </a:extLst>
          </p:cNvPr>
          <p:cNvSpPr txBox="1"/>
          <p:nvPr/>
        </p:nvSpPr>
        <p:spPr>
          <a:xfrm>
            <a:off x="1690255" y="2784763"/>
            <a:ext cx="36160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Absolute reference limits where detector is most sensitive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6CD8EF-1043-5148-B7C8-B5B558538368}"/>
              </a:ext>
            </a:extLst>
          </p:cNvPr>
          <p:cNvSpPr txBox="1"/>
          <p:nvPr/>
        </p:nvSpPr>
        <p:spPr>
          <a:xfrm>
            <a:off x="6165273" y="3491344"/>
            <a:ext cx="2812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Actuator strength limits where noise is worse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64D8237-D924-3940-A113-A3D635AAFCC7}"/>
              </a:ext>
            </a:extLst>
          </p:cNvPr>
          <p:cNvGrpSpPr/>
          <p:nvPr/>
        </p:nvGrpSpPr>
        <p:grpSpPr>
          <a:xfrm>
            <a:off x="858981" y="5444836"/>
            <a:ext cx="8104910" cy="660277"/>
            <a:chOff x="858981" y="5444836"/>
            <a:chExt cx="8104910" cy="660277"/>
          </a:xfrm>
        </p:grpSpPr>
        <p:sp>
          <p:nvSpPr>
            <p:cNvPr id="10" name="Left-Right Arrow 9">
              <a:extLst>
                <a:ext uri="{FF2B5EF4-FFF2-40B4-BE49-F238E27FC236}">
                  <a16:creationId xmlns:a16="http://schemas.microsoft.com/office/drawing/2014/main" id="{BAD2ACD5-EFA5-4D4B-A1CC-2657EFB236C4}"/>
                </a:ext>
              </a:extLst>
            </p:cNvPr>
            <p:cNvSpPr/>
            <p:nvPr/>
          </p:nvSpPr>
          <p:spPr>
            <a:xfrm>
              <a:off x="2410691" y="5444836"/>
              <a:ext cx="4682836" cy="304800"/>
            </a:xfrm>
            <a:prstGeom prst="leftRightArrow">
              <a:avLst/>
            </a:prstGeom>
            <a:gradFill>
              <a:gsLst>
                <a:gs pos="30000">
                  <a:srgbClr val="2D99F3"/>
                </a:gs>
                <a:gs pos="74000">
                  <a:srgbClr val="F541FF"/>
                </a:gs>
              </a:gsLst>
              <a:lin ang="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96A8225-AA38-4045-8E17-D1CC838A1A5F}"/>
                </a:ext>
              </a:extLst>
            </p:cNvPr>
            <p:cNvSpPr txBox="1"/>
            <p:nvPr/>
          </p:nvSpPr>
          <p:spPr>
            <a:xfrm>
              <a:off x="858981" y="5735781"/>
              <a:ext cx="28124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75000"/>
                    </a:schemeClr>
                  </a:solidFill>
                </a:rPr>
                <a:t>Black Holes and Pulsars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28987E0-D305-F04A-A2C9-25172F02D486}"/>
                </a:ext>
              </a:extLst>
            </p:cNvPr>
            <p:cNvSpPr txBox="1"/>
            <p:nvPr/>
          </p:nvSpPr>
          <p:spPr>
            <a:xfrm>
              <a:off x="5306291" y="5735781"/>
              <a:ext cx="3657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75000"/>
                    </a:schemeClr>
                  </a:solidFill>
                </a:rPr>
                <a:t>Neutron Stars and Supernovae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D1B8394-C283-F646-909E-CF4B0CFA74C0}"/>
              </a:ext>
            </a:extLst>
          </p:cNvPr>
          <p:cNvGrpSpPr/>
          <p:nvPr/>
        </p:nvGrpSpPr>
        <p:grpSpPr>
          <a:xfrm>
            <a:off x="3786853" y="1329099"/>
            <a:ext cx="967927" cy="1241235"/>
            <a:chOff x="8060948" y="3586455"/>
            <a:chExt cx="967927" cy="1241235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4D6B893-B1E3-0043-BB72-36F1456346CA}"/>
                </a:ext>
              </a:extLst>
            </p:cNvPr>
            <p:cNvSpPr/>
            <p:nvPr/>
          </p:nvSpPr>
          <p:spPr>
            <a:xfrm>
              <a:off x="8076370" y="4181359"/>
              <a:ext cx="95250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b="1" i="1" dirty="0" err="1">
                  <a:latin typeface="Times"/>
                  <a:cs typeface="Times"/>
                </a:rPr>
                <a:t>pc</a:t>
              </a:r>
              <a:r>
                <a:rPr lang="en-US" sz="2800" b="1" i="1" baseline="-25000" dirty="0" err="1">
                  <a:latin typeface="Times"/>
                  <a:cs typeface="Times"/>
                </a:rPr>
                <a:t>exc</a:t>
              </a:r>
              <a:endParaRPr lang="en-US" b="1" baseline="-25000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8820E8C-45E6-2E4A-B531-705E5BB5ED2D}"/>
                </a:ext>
              </a:extLst>
            </p:cNvPr>
            <p:cNvSpPr txBox="1"/>
            <p:nvPr/>
          </p:nvSpPr>
          <p:spPr>
            <a:xfrm>
              <a:off x="8094709" y="3989176"/>
              <a:ext cx="59503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____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FD3A15C-63F3-E047-BAFA-31E2789861F9}"/>
                </a:ext>
              </a:extLst>
            </p:cNvPr>
            <p:cNvSpPr/>
            <p:nvPr/>
          </p:nvSpPr>
          <p:spPr>
            <a:xfrm>
              <a:off x="8060948" y="3586455"/>
              <a:ext cx="70724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b="1" i="1" dirty="0">
                  <a:latin typeface="Times"/>
                  <a:cs typeface="Times"/>
                </a:rPr>
                <a:t>d</a:t>
              </a:r>
              <a:r>
                <a:rPr lang="en-US" sz="2800" b="1" i="1" baseline="-25000" dirty="0">
                  <a:latin typeface="Times"/>
                  <a:cs typeface="Times"/>
                </a:rPr>
                <a:t>err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140356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44BDE6FC-C129-F44E-9D27-368F77BD7D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835" y="1130850"/>
            <a:ext cx="7681767" cy="5793409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A21A9FF3-FED8-9E4D-A5FF-C6386F577EE5}"/>
              </a:ext>
            </a:extLst>
          </p:cNvPr>
          <p:cNvGrpSpPr/>
          <p:nvPr/>
        </p:nvGrpSpPr>
        <p:grpSpPr>
          <a:xfrm>
            <a:off x="779838" y="3074504"/>
            <a:ext cx="4761153" cy="3116876"/>
            <a:chOff x="779838" y="3074504"/>
            <a:chExt cx="4761153" cy="311687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69890B0-486B-3446-A076-D98A40F1DB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9838" y="3074504"/>
              <a:ext cx="2558535" cy="3116876"/>
            </a:xfrm>
            <a:prstGeom prst="rect">
              <a:avLst/>
            </a:prstGeom>
          </p:spPr>
        </p:pic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AAC26A59-346B-C944-B167-48283706A2F9}"/>
                </a:ext>
              </a:extLst>
            </p:cNvPr>
            <p:cNvCxnSpPr>
              <a:cxnSpLocks/>
            </p:cNvCxnSpPr>
            <p:nvPr/>
          </p:nvCxnSpPr>
          <p:spPr>
            <a:xfrm>
              <a:off x="2604051" y="5650394"/>
              <a:ext cx="2936940" cy="0"/>
            </a:xfrm>
            <a:prstGeom prst="straightConnector1">
              <a:avLst/>
            </a:prstGeom>
            <a:ln w="3492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1258"/>
            <a:ext cx="7885215" cy="760021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Uncertainty Component Breakdown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G1900396-v3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29E04-1A43-9A4A-A7CA-DD2266DE4C71}" type="slidenum">
              <a:rPr lang="en-US" smtClean="0"/>
              <a:pPr/>
              <a:t>11</a:t>
            </a:fld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D6F6BA6-31BF-1E46-9AF2-127B9EA18B77}"/>
              </a:ext>
            </a:extLst>
          </p:cNvPr>
          <p:cNvGrpSpPr/>
          <p:nvPr/>
        </p:nvGrpSpPr>
        <p:grpSpPr>
          <a:xfrm>
            <a:off x="2374899" y="1686891"/>
            <a:ext cx="5616162" cy="370988"/>
            <a:chOff x="2374899" y="1686891"/>
            <a:chExt cx="5616162" cy="370988"/>
          </a:xfrm>
        </p:grpSpPr>
        <p:cxnSp>
          <p:nvCxnSpPr>
            <p:cNvPr id="9" name="Straight Arrow Connector 8"/>
            <p:cNvCxnSpPr>
              <a:cxnSpLocks/>
            </p:cNvCxnSpPr>
            <p:nvPr/>
          </p:nvCxnSpPr>
          <p:spPr>
            <a:xfrm>
              <a:off x="2374899" y="1686891"/>
              <a:ext cx="5616162" cy="0"/>
            </a:xfrm>
            <a:prstGeom prst="straightConnector1">
              <a:avLst/>
            </a:prstGeom>
            <a:ln w="635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4634949" y="1688547"/>
              <a:ext cx="30187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Gravitational Wave Band</a:t>
              </a:r>
            </a:p>
          </p:txBody>
        </p:sp>
      </p:grp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0318204-2872-9943-AA77-2E5B07591F39}"/>
              </a:ext>
            </a:extLst>
          </p:cNvPr>
          <p:cNvCxnSpPr>
            <a:cxnSpLocks/>
          </p:cNvCxnSpPr>
          <p:nvPr/>
        </p:nvCxnSpPr>
        <p:spPr>
          <a:xfrm>
            <a:off x="1510748" y="4265543"/>
            <a:ext cx="874644" cy="0"/>
          </a:xfrm>
          <a:prstGeom prst="straightConnector1">
            <a:avLst/>
          </a:prstGeom>
          <a:ln w="508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B60423E-D95C-B342-B9CC-0031DE78A3CE}"/>
              </a:ext>
            </a:extLst>
          </p:cNvPr>
          <p:cNvCxnSpPr>
            <a:cxnSpLocks/>
          </p:cNvCxnSpPr>
          <p:nvPr/>
        </p:nvCxnSpPr>
        <p:spPr>
          <a:xfrm>
            <a:off x="1550503" y="4907721"/>
            <a:ext cx="848139" cy="0"/>
          </a:xfrm>
          <a:prstGeom prst="straightConnector1">
            <a:avLst/>
          </a:prstGeom>
          <a:ln w="50800">
            <a:solidFill>
              <a:srgbClr val="2D99F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2A13FF3-D410-9544-88C3-3D47EFED4D6D}"/>
              </a:ext>
            </a:extLst>
          </p:cNvPr>
          <p:cNvCxnSpPr>
            <a:cxnSpLocks/>
          </p:cNvCxnSpPr>
          <p:nvPr/>
        </p:nvCxnSpPr>
        <p:spPr>
          <a:xfrm>
            <a:off x="1563756" y="5658126"/>
            <a:ext cx="874644" cy="0"/>
          </a:xfrm>
          <a:prstGeom prst="straightConnector1">
            <a:avLst/>
          </a:prstGeom>
          <a:ln w="50800">
            <a:solidFill>
              <a:srgbClr val="F541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Group 47">
            <a:extLst>
              <a:ext uri="{FF2B5EF4-FFF2-40B4-BE49-F238E27FC236}">
                <a16:creationId xmlns:a16="http://schemas.microsoft.com/office/drawing/2014/main" id="{772D3299-C12C-9F41-9254-AB348AEC6334}"/>
              </a:ext>
            </a:extLst>
          </p:cNvPr>
          <p:cNvGrpSpPr/>
          <p:nvPr/>
        </p:nvGrpSpPr>
        <p:grpSpPr>
          <a:xfrm>
            <a:off x="6349379" y="2425147"/>
            <a:ext cx="2688603" cy="3008242"/>
            <a:chOff x="6349379" y="2425147"/>
            <a:chExt cx="2688603" cy="3008242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6DC16AC-2028-E242-8AD8-B770A44007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9379" y="2978888"/>
              <a:ext cx="2688603" cy="2454501"/>
            </a:xfrm>
            <a:prstGeom prst="rect">
              <a:avLst/>
            </a:prstGeom>
          </p:spPr>
        </p:pic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3E00E5D4-C60A-CB41-BE3A-2E5F11D6C1C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904382" y="2425147"/>
              <a:ext cx="1033670" cy="1232453"/>
            </a:xfrm>
            <a:prstGeom prst="straightConnector1">
              <a:avLst/>
            </a:prstGeom>
            <a:ln w="34925">
              <a:solidFill>
                <a:srgbClr val="24F6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B977C625-3511-374C-A40B-0204ACB38CB8}"/>
              </a:ext>
            </a:extLst>
          </p:cNvPr>
          <p:cNvSpPr txBox="1"/>
          <p:nvPr/>
        </p:nvSpPr>
        <p:spPr>
          <a:xfrm>
            <a:off x="3454000" y="2798616"/>
            <a:ext cx="8947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92D050"/>
                </a:solidFill>
              </a:rPr>
              <a:t>10%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1005F49-CB95-7D4E-B113-E6E48BD69678}"/>
              </a:ext>
            </a:extLst>
          </p:cNvPr>
          <p:cNvGrpSpPr/>
          <p:nvPr/>
        </p:nvGrpSpPr>
        <p:grpSpPr>
          <a:xfrm>
            <a:off x="1298712" y="959676"/>
            <a:ext cx="6498488" cy="630584"/>
            <a:chOff x="1298712" y="959676"/>
            <a:chExt cx="6498488" cy="630584"/>
          </a:xfrm>
        </p:grpSpPr>
        <p:sp>
          <p:nvSpPr>
            <p:cNvPr id="42" name="Left-Right Arrow 41">
              <a:extLst>
                <a:ext uri="{FF2B5EF4-FFF2-40B4-BE49-F238E27FC236}">
                  <a16:creationId xmlns:a16="http://schemas.microsoft.com/office/drawing/2014/main" id="{D71B1916-676A-4C4A-8EB7-DED2CBB3B4F4}"/>
                </a:ext>
              </a:extLst>
            </p:cNvPr>
            <p:cNvSpPr/>
            <p:nvPr/>
          </p:nvSpPr>
          <p:spPr>
            <a:xfrm>
              <a:off x="1298712" y="1351721"/>
              <a:ext cx="6440555" cy="238539"/>
            </a:xfrm>
            <a:prstGeom prst="leftRightArrow">
              <a:avLst/>
            </a:prstGeom>
            <a:gradFill>
              <a:gsLst>
                <a:gs pos="0">
                  <a:srgbClr val="FFC000"/>
                </a:gs>
                <a:gs pos="11000">
                  <a:srgbClr val="2D99F3"/>
                </a:gs>
                <a:gs pos="43000">
                  <a:srgbClr val="F541FF"/>
                </a:gs>
                <a:gs pos="75000">
                  <a:srgbClr val="24F6FF"/>
                </a:gs>
              </a:gsLst>
              <a:lin ang="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413523D0-5953-A243-99E8-C6DB3A6BD84E}"/>
                </a:ext>
              </a:extLst>
            </p:cNvPr>
            <p:cNvSpPr txBox="1"/>
            <p:nvPr/>
          </p:nvSpPr>
          <p:spPr>
            <a:xfrm>
              <a:off x="1447802" y="966303"/>
              <a:ext cx="22284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tx1">
                      <a:lumMod val="50000"/>
                    </a:schemeClr>
                  </a:solidFill>
                </a:rPr>
                <a:t>Actuator Model, A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5689A33C-D899-814B-A091-412EFA9F8665}"/>
                </a:ext>
              </a:extLst>
            </p:cNvPr>
            <p:cNvSpPr txBox="1"/>
            <p:nvPr/>
          </p:nvSpPr>
          <p:spPr>
            <a:xfrm>
              <a:off x="5801141" y="959676"/>
              <a:ext cx="19960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tx1">
                      <a:lumMod val="50000"/>
                    </a:schemeClr>
                  </a:solidFill>
                </a:rPr>
                <a:t>Sensor Model, 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15559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2752"/>
            <a:ext cx="7972160" cy="57652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Current Status, 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G1900396-v3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29E04-1A43-9A4A-A7CA-DD2266DE4C71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773" y="2374899"/>
            <a:ext cx="2658973" cy="3388891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7E7E0943-35CA-2B41-9035-492D2C831E89}"/>
              </a:ext>
            </a:extLst>
          </p:cNvPr>
          <p:cNvGrpSpPr/>
          <p:nvPr/>
        </p:nvGrpSpPr>
        <p:grpSpPr>
          <a:xfrm>
            <a:off x="4598504" y="1701800"/>
            <a:ext cx="2425148" cy="431800"/>
            <a:chOff x="4598504" y="1701800"/>
            <a:chExt cx="2425148" cy="431800"/>
          </a:xfrm>
        </p:grpSpPr>
        <p:cxnSp>
          <p:nvCxnSpPr>
            <p:cNvPr id="12" name="Straight Arrow Connector 11"/>
            <p:cNvCxnSpPr>
              <a:cxnSpLocks/>
            </p:cNvCxnSpPr>
            <p:nvPr/>
          </p:nvCxnSpPr>
          <p:spPr>
            <a:xfrm>
              <a:off x="4598504" y="2133600"/>
              <a:ext cx="2425148" cy="0"/>
            </a:xfrm>
            <a:prstGeom prst="straightConnector1">
              <a:avLst/>
            </a:prstGeom>
            <a:ln w="38100">
              <a:solidFill>
                <a:srgbClr val="2D99F3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4648200" y="1701800"/>
              <a:ext cx="21900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2D99F3"/>
                  </a:solidFill>
                </a:rPr>
                <a:t>PUM Matters HERE</a:t>
              </a:r>
            </a:p>
          </p:txBody>
        </p:sp>
      </p:grpSp>
      <p:cxnSp>
        <p:nvCxnSpPr>
          <p:cNvPr id="16" name="Straight Arrow Connector 15"/>
          <p:cNvCxnSpPr/>
          <p:nvPr/>
        </p:nvCxnSpPr>
        <p:spPr>
          <a:xfrm flipH="1">
            <a:off x="8166100" y="4305300"/>
            <a:ext cx="495300" cy="12700"/>
          </a:xfrm>
          <a:prstGeom prst="straightConnector1">
            <a:avLst/>
          </a:prstGeom>
          <a:ln w="34925">
            <a:solidFill>
              <a:srgbClr val="2D99F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8153400" y="4470400"/>
            <a:ext cx="0" cy="736600"/>
          </a:xfrm>
          <a:prstGeom prst="straightConnector1">
            <a:avLst/>
          </a:prstGeom>
          <a:ln w="34925">
            <a:solidFill>
              <a:srgbClr val="2D99F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7797800" y="5194300"/>
            <a:ext cx="279400" cy="0"/>
          </a:xfrm>
          <a:prstGeom prst="straightConnector1">
            <a:avLst/>
          </a:prstGeom>
          <a:ln w="34925">
            <a:solidFill>
              <a:srgbClr val="2D99F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276346" y="2719127"/>
            <a:ext cx="10278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~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/ f </a:t>
            </a:r>
            <a:r>
              <a:rPr lang="en-US" sz="24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BB82AF0-17D4-3E42-8B42-88BAF4CA9A47}"/>
              </a:ext>
            </a:extLst>
          </p:cNvPr>
          <p:cNvGrpSpPr/>
          <p:nvPr/>
        </p:nvGrpSpPr>
        <p:grpSpPr>
          <a:xfrm>
            <a:off x="5168900" y="2692400"/>
            <a:ext cx="2557117" cy="1790700"/>
            <a:chOff x="5168900" y="2692400"/>
            <a:chExt cx="2557117" cy="1790700"/>
          </a:xfrm>
        </p:grpSpPr>
        <p:cxnSp>
          <p:nvCxnSpPr>
            <p:cNvPr id="28" name="Straight Arrow Connector 27"/>
            <p:cNvCxnSpPr>
              <a:cxnSpLocks/>
            </p:cNvCxnSpPr>
            <p:nvPr/>
          </p:nvCxnSpPr>
          <p:spPr>
            <a:xfrm flipH="1" flipV="1">
              <a:off x="5168900" y="2692400"/>
              <a:ext cx="450022" cy="39535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flipH="1">
              <a:off x="5245100" y="3581400"/>
              <a:ext cx="431800" cy="9017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5629413" y="2924313"/>
              <a:ext cx="209660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Systematic error we must fix!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BB020B59-1288-E74F-850E-8C0699CB6A7B}"/>
              </a:ext>
            </a:extLst>
          </p:cNvPr>
          <p:cNvSpPr txBox="1"/>
          <p:nvPr/>
        </p:nvSpPr>
        <p:spPr>
          <a:xfrm>
            <a:off x="2940880" y="2054639"/>
            <a:ext cx="867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Violins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B37B963-9E85-5D47-A7E0-7729B1AEBCE0}"/>
              </a:ext>
            </a:extLst>
          </p:cNvPr>
          <p:cNvGrpSpPr/>
          <p:nvPr/>
        </p:nvGrpSpPr>
        <p:grpSpPr>
          <a:xfrm>
            <a:off x="760897" y="1842053"/>
            <a:ext cx="760144" cy="774075"/>
            <a:chOff x="760897" y="1842053"/>
            <a:chExt cx="760144" cy="774075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F4B198A-79E7-6F4E-A90A-AE2391FF9172}"/>
                </a:ext>
              </a:extLst>
            </p:cNvPr>
            <p:cNvSpPr txBox="1"/>
            <p:nvPr/>
          </p:nvSpPr>
          <p:spPr>
            <a:xfrm>
              <a:off x="760897" y="2246796"/>
              <a:ext cx="7601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Huh?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FD3F3E94-831A-114D-92BF-29382EBB695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80661" y="1842053"/>
              <a:ext cx="94047" cy="45775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6707E81-30AD-F744-BBC8-318051F3E763}"/>
              </a:ext>
            </a:extLst>
          </p:cNvPr>
          <p:cNvCxnSpPr>
            <a:cxnSpLocks/>
            <a:stCxn id="17" idx="2"/>
          </p:cNvCxnSpPr>
          <p:nvPr/>
        </p:nvCxnSpPr>
        <p:spPr>
          <a:xfrm>
            <a:off x="3374653" y="2423971"/>
            <a:ext cx="0" cy="51801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63040712-8DF2-A446-84C7-442070B6E4B5}"/>
              </a:ext>
            </a:extLst>
          </p:cNvPr>
          <p:cNvSpPr txBox="1"/>
          <p:nvPr/>
        </p:nvSpPr>
        <p:spPr>
          <a:xfrm>
            <a:off x="1112079" y="4307509"/>
            <a:ext cx="21612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Known delays and HF electronics response</a:t>
            </a:r>
          </a:p>
          <a:p>
            <a:r>
              <a:rPr lang="en-US" sz="1400" dirty="0"/>
              <a:t>= 10 </a:t>
            </a:r>
            <a:r>
              <a:rPr lang="en-US" sz="1400" dirty="0" err="1"/>
              <a:t>deg</a:t>
            </a:r>
            <a:r>
              <a:rPr lang="en-US" sz="1400" dirty="0"/>
              <a:t> phase loss at  200 Hz…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E0E78A4-B1D2-1E47-A729-96977C702F56}"/>
              </a:ext>
            </a:extLst>
          </p:cNvPr>
          <p:cNvGrpSpPr/>
          <p:nvPr/>
        </p:nvGrpSpPr>
        <p:grpSpPr>
          <a:xfrm>
            <a:off x="738461" y="3273567"/>
            <a:ext cx="2425148" cy="431800"/>
            <a:chOff x="4598504" y="1701800"/>
            <a:chExt cx="2425148" cy="431800"/>
          </a:xfrm>
        </p:grpSpPr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686594D3-4259-1449-8032-722F991BEC59}"/>
                </a:ext>
              </a:extLst>
            </p:cNvPr>
            <p:cNvCxnSpPr>
              <a:cxnSpLocks/>
            </p:cNvCxnSpPr>
            <p:nvPr/>
          </p:nvCxnSpPr>
          <p:spPr>
            <a:xfrm>
              <a:off x="4598504" y="2133600"/>
              <a:ext cx="2425148" cy="0"/>
            </a:xfrm>
            <a:prstGeom prst="straightConnector1">
              <a:avLst/>
            </a:prstGeom>
            <a:ln w="38100">
              <a:solidFill>
                <a:srgbClr val="2D99F3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8322EAE-6E16-4545-B23D-08A0BC4516A6}"/>
                </a:ext>
              </a:extLst>
            </p:cNvPr>
            <p:cNvSpPr txBox="1"/>
            <p:nvPr/>
          </p:nvSpPr>
          <p:spPr>
            <a:xfrm>
              <a:off x="4648200" y="1701800"/>
              <a:ext cx="21900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2D99F3"/>
                  </a:solidFill>
                </a:rPr>
                <a:t>PUM Matters HERE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13771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17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AEA56-377B-E649-8612-F0D68A62C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Statistical Uncertainty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D89DEB-8283-BE43-ADEF-13A164DEE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G1900396-v3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AC62A3-6E42-AD49-ADBF-99E81CCD9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29E04-1A43-9A4A-A7CA-DD2266DE4C71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4EFF53-6317-A64E-B1BF-546DB17FBF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29" y="1046922"/>
            <a:ext cx="5505991" cy="54665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5159BB6-866A-4B4C-BC4D-E2CCDF6C5E4C}"/>
              </a:ext>
            </a:extLst>
          </p:cNvPr>
          <p:cNvSpPr txBox="1"/>
          <p:nvPr/>
        </p:nvSpPr>
        <p:spPr>
          <a:xfrm>
            <a:off x="2584176" y="967409"/>
            <a:ext cx="486750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there are 17 free parameters per IFO: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5 </a:t>
            </a:r>
            <a:r>
              <a:rPr lang="en-US" dirty="0">
                <a:solidFill>
                  <a:srgbClr val="24F6FF"/>
                </a:solidFill>
              </a:rPr>
              <a:t>sensing function </a:t>
            </a:r>
            <a:r>
              <a:rPr lang="en-US" dirty="0"/>
              <a:t>parameters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 actuation parameters </a:t>
            </a:r>
            <a:r>
              <a:rPr lang="en-US" dirty="0">
                <a:solidFill>
                  <a:srgbClr val="FFC000"/>
                </a:solidFill>
              </a:rPr>
              <a:t>for</a:t>
            </a:r>
            <a:r>
              <a:rPr lang="en-US" dirty="0"/>
              <a:t> </a:t>
            </a:r>
            <a:r>
              <a:rPr lang="en-US" dirty="0">
                <a:solidFill>
                  <a:srgbClr val="2D99F3"/>
                </a:solidFill>
              </a:rPr>
              <a:t>each</a:t>
            </a:r>
            <a:r>
              <a:rPr lang="en-US" dirty="0"/>
              <a:t> </a:t>
            </a:r>
            <a:r>
              <a:rPr lang="en-US" dirty="0">
                <a:solidFill>
                  <a:srgbClr val="F541FF"/>
                </a:solidFill>
              </a:rPr>
              <a:t>stage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5 parameters that we track as a function of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 parameter for PCAL uncertainty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C2B217-134B-E141-A245-73A072265A4E}"/>
              </a:ext>
            </a:extLst>
          </p:cNvPr>
          <p:cNvSpPr txBox="1"/>
          <p:nvPr/>
        </p:nvSpPr>
        <p:spPr>
          <a:xfrm>
            <a:off x="5618920" y="5274363"/>
            <a:ext cx="32335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So, we </a:t>
            </a:r>
            <a:r>
              <a:rPr lang="en-US" b="1" i="1" dirty="0"/>
              <a:t>numerically evaluate</a:t>
            </a:r>
            <a:r>
              <a:rPr lang="en-US" dirty="0"/>
              <a:t>  the uncertainty on 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EC5D6FE-BDA3-6C48-95F7-C3099AEE14A7}"/>
              </a:ext>
            </a:extLst>
          </p:cNvPr>
          <p:cNvGrpSpPr/>
          <p:nvPr/>
        </p:nvGrpSpPr>
        <p:grpSpPr>
          <a:xfrm>
            <a:off x="5541217" y="4103312"/>
            <a:ext cx="2645613" cy="1042081"/>
            <a:chOff x="743313" y="5049603"/>
            <a:chExt cx="2645613" cy="104208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8E0963D-96EB-E342-A162-2419F7439ED6}"/>
                </a:ext>
              </a:extLst>
            </p:cNvPr>
            <p:cNvSpPr txBox="1"/>
            <p:nvPr/>
          </p:nvSpPr>
          <p:spPr>
            <a:xfrm>
              <a:off x="743313" y="5276076"/>
              <a:ext cx="83232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i="1" dirty="0">
                  <a:solidFill>
                    <a:srgbClr val="7F7F7F"/>
                  </a:solidFill>
                  <a:latin typeface="Times"/>
                  <a:cs typeface="Times"/>
                </a:rPr>
                <a:t>R =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D63C71E-E284-6640-B42E-5F2501E75F87}"/>
                </a:ext>
              </a:extLst>
            </p:cNvPr>
            <p:cNvSpPr txBox="1"/>
            <p:nvPr/>
          </p:nvSpPr>
          <p:spPr>
            <a:xfrm>
              <a:off x="1891272" y="5066303"/>
              <a:ext cx="149765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7F7F7F"/>
                  </a:solidFill>
                  <a:latin typeface="Times"/>
                  <a:cs typeface="Times"/>
                </a:rPr>
                <a:t>1 </a:t>
              </a:r>
              <a:r>
                <a:rPr lang="en-US" sz="2800" i="1" dirty="0">
                  <a:solidFill>
                    <a:srgbClr val="7F7F7F"/>
                  </a:solidFill>
                  <a:latin typeface="Times"/>
                  <a:cs typeface="Times"/>
                </a:rPr>
                <a:t>+ ADC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E990C1A-B6A0-FB4C-BF21-69EF72C939BE}"/>
                </a:ext>
              </a:extLst>
            </p:cNvPr>
            <p:cNvSpPr txBox="1"/>
            <p:nvPr/>
          </p:nvSpPr>
          <p:spPr>
            <a:xfrm>
              <a:off x="2215027" y="5552255"/>
              <a:ext cx="52042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i="1" dirty="0">
                  <a:solidFill>
                    <a:srgbClr val="7F7F7F"/>
                  </a:solidFill>
                  <a:latin typeface="Times"/>
                  <a:cs typeface="Times"/>
                </a:rPr>
                <a:t>C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70267EE-1CF4-C142-85F1-6708AC04B231}"/>
                </a:ext>
              </a:extLst>
            </p:cNvPr>
            <p:cNvSpPr txBox="1"/>
            <p:nvPr/>
          </p:nvSpPr>
          <p:spPr>
            <a:xfrm>
              <a:off x="1863362" y="5309660"/>
              <a:ext cx="110799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7F7F7F"/>
                  </a:solidFill>
                </a:rPr>
                <a:t>_________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B0C2E81-16A3-C741-86F3-60AD4CBC6445}"/>
                </a:ext>
              </a:extLst>
            </p:cNvPr>
            <p:cNvSpPr/>
            <p:nvPr/>
          </p:nvSpPr>
          <p:spPr>
            <a:xfrm>
              <a:off x="1480012" y="5568464"/>
              <a:ext cx="48062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i="1" dirty="0">
                  <a:solidFill>
                    <a:srgbClr val="7F7F7F"/>
                  </a:solidFill>
                  <a:latin typeface="Times"/>
                  <a:cs typeface="Times"/>
                </a:rPr>
                <a:t>L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9FFE929-4DBB-384C-926A-AA729CACFA0B}"/>
                </a:ext>
              </a:extLst>
            </p:cNvPr>
            <p:cNvSpPr/>
            <p:nvPr/>
          </p:nvSpPr>
          <p:spPr>
            <a:xfrm>
              <a:off x="1492862" y="5049603"/>
              <a:ext cx="36420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>
                  <a:solidFill>
                    <a:srgbClr val="7F7F7F"/>
                  </a:solidFill>
                  <a:latin typeface="Times"/>
                  <a:cs typeface="Times"/>
                </a:rPr>
                <a:t>1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49BC8E8-F304-C849-859F-3CE09EA7B275}"/>
                </a:ext>
              </a:extLst>
            </p:cNvPr>
            <p:cNvSpPr txBox="1"/>
            <p:nvPr/>
          </p:nvSpPr>
          <p:spPr>
            <a:xfrm>
              <a:off x="1467214" y="5327970"/>
              <a:ext cx="38985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7F7F7F"/>
                  </a:solidFill>
                </a:rPr>
                <a:t>__</a:t>
              </a: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2790D441-20C9-1442-A7C8-188CD214ABB7}"/>
              </a:ext>
            </a:extLst>
          </p:cNvPr>
          <p:cNvSpPr/>
          <p:nvPr/>
        </p:nvSpPr>
        <p:spPr>
          <a:xfrm>
            <a:off x="3995529" y="3285387"/>
            <a:ext cx="48304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/>
              <a:t>Each has a </a:t>
            </a:r>
            <a:r>
              <a:rPr lang="en-US" b="1" i="1" dirty="0"/>
              <a:t>posterior distribution</a:t>
            </a:r>
            <a:r>
              <a:rPr lang="en-US" dirty="0"/>
              <a:t>, and a well-defined contribution to the response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D92FBEF-C859-7049-8075-BDFE6FCF532D}"/>
              </a:ext>
            </a:extLst>
          </p:cNvPr>
          <p:cNvSpPr/>
          <p:nvPr/>
        </p:nvSpPr>
        <p:spPr>
          <a:xfrm>
            <a:off x="886693" y="6410264"/>
            <a:ext cx="50561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example results for 5 </a:t>
            </a:r>
            <a:r>
              <a:rPr lang="en-US" sz="1600" dirty="0">
                <a:solidFill>
                  <a:srgbClr val="24F6FF"/>
                </a:solidFill>
              </a:rPr>
              <a:t>sensing function </a:t>
            </a:r>
            <a:r>
              <a:rPr lang="en-US" sz="1600" dirty="0"/>
              <a:t>parameters</a:t>
            </a:r>
          </a:p>
        </p:txBody>
      </p:sp>
    </p:spTree>
    <p:extLst>
      <p:ext uri="{BB962C8B-B14F-4D97-AF65-F5344CB8AC3E}">
        <p14:creationId xmlns:p14="http://schemas.microsoft.com/office/powerpoint/2010/main" val="11575066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9DE59BA-4ADB-6945-809D-302B1EC171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3978" y="2252869"/>
            <a:ext cx="5320021" cy="39756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022C25-EFD8-F147-A7B9-D0CC17443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to Handle Unknown Systematic Error?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A7C00F-492B-424A-959B-A2A982887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G1900396-v3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99810-8F18-BA4D-BF61-472603004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29E04-1A43-9A4A-A7CA-DD2266DE4C71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B0427C-4DD6-7645-9A94-ADB682CB511B}"/>
              </a:ext>
            </a:extLst>
          </p:cNvPr>
          <p:cNvSpPr txBox="1"/>
          <p:nvPr/>
        </p:nvSpPr>
        <p:spPr>
          <a:xfrm>
            <a:off x="212825" y="3666896"/>
            <a:ext cx="2385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Gaussian Process Regression (GPR):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58076D-C84F-1341-BA57-F59DD4FD71EC}"/>
              </a:ext>
            </a:extLst>
          </p:cNvPr>
          <p:cNvSpPr txBox="1"/>
          <p:nvPr/>
        </p:nvSpPr>
        <p:spPr>
          <a:xfrm>
            <a:off x="218266" y="4270467"/>
            <a:ext cx="313413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It’s black magic, like any other transfer function fitting program </a:t>
            </a:r>
          </a:p>
          <a:p>
            <a:endParaRPr lang="en-US" sz="1600" dirty="0"/>
          </a:p>
          <a:p>
            <a:r>
              <a:rPr lang="en-US" sz="1600" dirty="0"/>
              <a:t>but importantly it gives you a </a:t>
            </a:r>
            <a:r>
              <a:rPr lang="en-US" sz="1600" b="1" dirty="0"/>
              <a:t>posterior distribution </a:t>
            </a:r>
            <a:r>
              <a:rPr lang="en-US" sz="1600" dirty="0"/>
              <a:t>of curves, do be sampled for numerical evaluation of total uncertainty in R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230254-447F-534F-A10E-1B20438E939C}"/>
              </a:ext>
            </a:extLst>
          </p:cNvPr>
          <p:cNvSpPr txBox="1"/>
          <p:nvPr/>
        </p:nvSpPr>
        <p:spPr>
          <a:xfrm>
            <a:off x="212036" y="1033669"/>
            <a:ext cx="36973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Instead of concatenating all the residual systematic errors from every single  part of each function, we divide out the model from our measurement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39EA9E-5466-DE46-BE0B-9519735425C3}"/>
              </a:ext>
            </a:extLst>
          </p:cNvPr>
          <p:cNvSpPr txBox="1"/>
          <p:nvPr/>
        </p:nvSpPr>
        <p:spPr>
          <a:xfrm>
            <a:off x="204718" y="2470244"/>
            <a:ext cx="32072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Remaining frequency dependence is </a:t>
            </a:r>
            <a:r>
              <a:rPr lang="en-US" sz="1600" b="1" dirty="0"/>
              <a:t>unknown systematic error</a:t>
            </a:r>
            <a:r>
              <a:rPr lang="en-US" sz="1600" dirty="0"/>
              <a:t>, for which we can fit</a:t>
            </a:r>
            <a:endParaRPr lang="en-US" sz="1600" b="1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56957E9-CC7C-9A4C-BEB3-7FDF7191AE4C}"/>
              </a:ext>
            </a:extLst>
          </p:cNvPr>
          <p:cNvSpPr/>
          <p:nvPr/>
        </p:nvSpPr>
        <p:spPr>
          <a:xfrm>
            <a:off x="4284988" y="1988739"/>
            <a:ext cx="41681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example GPR fit to </a:t>
            </a:r>
            <a:r>
              <a:rPr lang="en-US" dirty="0">
                <a:solidFill>
                  <a:srgbClr val="24F6FF"/>
                </a:solidFill>
              </a:rPr>
              <a:t>Sensing</a:t>
            </a:r>
            <a:r>
              <a:rPr lang="en-US" dirty="0"/>
              <a:t> Residual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5EE579-AD8C-B948-878E-D3D89A17E78E}"/>
              </a:ext>
            </a:extLst>
          </p:cNvPr>
          <p:cNvSpPr txBox="1"/>
          <p:nvPr/>
        </p:nvSpPr>
        <p:spPr>
          <a:xfrm>
            <a:off x="4060557" y="6182437"/>
            <a:ext cx="50834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4 more </a:t>
            </a:r>
            <a:r>
              <a:rPr lang="en-US" sz="1600" b="1" dirty="0"/>
              <a:t>distributions</a:t>
            </a:r>
            <a:r>
              <a:rPr lang="en-US" sz="1600" dirty="0"/>
              <a:t> of free parameter </a:t>
            </a:r>
            <a:r>
              <a:rPr lang="en-US" sz="1600" b="1" i="1" dirty="0"/>
              <a:t>functions</a:t>
            </a:r>
            <a:r>
              <a:rPr lang="en-US" sz="1600" i="1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53044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C125A54-3CF7-3B4C-A210-AC4E8F64DF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0174"/>
            <a:ext cx="6273298" cy="46581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BFAE65-D2D1-4740-8930-2138476BB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Final Answer (Example)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0CC778-3A02-2A4F-AAB9-4C2C7637A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G1900396-v3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A41355-101A-C64B-BEBB-37B13E81F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29E04-1A43-9A4A-A7CA-DD2266DE4C71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0C7260-1A76-C84B-894E-7FF38D670A11}"/>
              </a:ext>
            </a:extLst>
          </p:cNvPr>
          <p:cNvSpPr txBox="1"/>
          <p:nvPr/>
        </p:nvSpPr>
        <p:spPr>
          <a:xfrm>
            <a:off x="5430981" y="3330769"/>
            <a:ext cx="358488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Uncertainty is informed by </a:t>
            </a:r>
            <a:r>
              <a:rPr lang="en-US" sz="1400" b="1" dirty="0"/>
              <a:t>individual, numerically evaluated draws</a:t>
            </a:r>
            <a:r>
              <a:rPr lang="en-US" sz="1400" dirty="0"/>
              <a:t> from the collection of </a:t>
            </a:r>
            <a:r>
              <a:rPr lang="en-US" sz="1400" b="1" dirty="0"/>
              <a:t>posterior distributions</a:t>
            </a:r>
            <a:r>
              <a:rPr lang="en-US" sz="1400" dirty="0"/>
              <a:t>, divided by “</a:t>
            </a:r>
            <a:r>
              <a:rPr lang="en-US" sz="1400" b="1" dirty="0"/>
              <a:t>nomina</a:t>
            </a:r>
            <a:r>
              <a:rPr lang="en-US" sz="1400" dirty="0"/>
              <a:t>l” model (model of maximum a posteriori values, and assuming no systematic error )</a:t>
            </a:r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r>
              <a:rPr lang="en-US" sz="1400" dirty="0"/>
              <a:t>The </a:t>
            </a:r>
            <a:r>
              <a:rPr lang="en-US" sz="1400" b="1" dirty="0"/>
              <a:t>68% confidence interval </a:t>
            </a:r>
            <a:r>
              <a:rPr lang="en-US" sz="1400" dirty="0"/>
              <a:t>bounds at each frequency are </a:t>
            </a:r>
            <a:r>
              <a:rPr lang="en-US" sz="1400" b="1" i="1" dirty="0"/>
              <a:t>the</a:t>
            </a:r>
            <a:r>
              <a:rPr lang="en-US" sz="1400" dirty="0"/>
              <a:t> response function’s </a:t>
            </a:r>
            <a:r>
              <a:rPr lang="en-US" sz="1400" b="1" dirty="0"/>
              <a:t>frequency dependent uncertainty and systematic error</a:t>
            </a:r>
            <a:r>
              <a:rPr lang="en-US" sz="1400" dirty="0"/>
              <a:t>.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3CD6851A-DB53-AA4D-9D4F-7552CC359FA8}"/>
              </a:ext>
            </a:extLst>
          </p:cNvPr>
          <p:cNvGrpSpPr/>
          <p:nvPr/>
        </p:nvGrpSpPr>
        <p:grpSpPr>
          <a:xfrm>
            <a:off x="5314123" y="1258957"/>
            <a:ext cx="2631208" cy="1015663"/>
            <a:chOff x="5314123" y="1258957"/>
            <a:chExt cx="2631208" cy="1015663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C95978A-6022-A943-A4DD-DE63518A0F79}"/>
                </a:ext>
              </a:extLst>
            </p:cNvPr>
            <p:cNvSpPr txBox="1"/>
            <p:nvPr/>
          </p:nvSpPr>
          <p:spPr>
            <a:xfrm>
              <a:off x="6069496" y="1258957"/>
              <a:ext cx="1875835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Individual </a:t>
              </a:r>
            </a:p>
            <a:p>
              <a:r>
                <a:rPr lang="en-US" dirty="0"/>
                <a:t>Draws of</a:t>
              </a:r>
            </a:p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 + </a:t>
              </a:r>
              <a:r>
                <a:rPr lang="en-US" sz="2400" i="1" dirty="0">
                  <a:latin typeface="Symbol" charset="2"/>
                  <a:ea typeface="Symbol" charset="2"/>
                  <a:cs typeface="Symbol" charset="2"/>
                </a:rPr>
                <a:t>∂ 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r>
                <a:rPr lang="en-US" sz="2400" b="1" i="1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/ R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6C0EB3FF-64C6-5C42-8B4F-F2546084F26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14123" y="1669775"/>
              <a:ext cx="675860" cy="1"/>
            </a:xfrm>
            <a:prstGeom prst="straightConnector1">
              <a:avLst/>
            </a:prstGeom>
            <a:ln w="53975">
              <a:solidFill>
                <a:schemeClr val="accent5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315A92FE-7420-7043-A044-35399F4F5331}"/>
              </a:ext>
            </a:extLst>
          </p:cNvPr>
          <p:cNvGrpSpPr/>
          <p:nvPr/>
        </p:nvGrpSpPr>
        <p:grpSpPr>
          <a:xfrm>
            <a:off x="4525618" y="2365515"/>
            <a:ext cx="1464311" cy="713887"/>
            <a:chOff x="4525618" y="2365515"/>
            <a:chExt cx="1464311" cy="713887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BE41D7F-EFD1-C649-9BE9-0C176C86B88F}"/>
                </a:ext>
              </a:extLst>
            </p:cNvPr>
            <p:cNvSpPr txBox="1"/>
            <p:nvPr/>
          </p:nvSpPr>
          <p:spPr>
            <a:xfrm>
              <a:off x="4936435" y="2710070"/>
              <a:ext cx="1053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68% C.I.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13180754-E6CE-0347-8255-54855D4DB21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525618" y="2365515"/>
              <a:ext cx="337930" cy="470450"/>
            </a:xfrm>
            <a:prstGeom prst="straightConnector1">
              <a:avLst/>
            </a:prstGeom>
            <a:ln w="53975">
              <a:solidFill>
                <a:schemeClr val="tx1">
                  <a:lumMod val="65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015DD9A7-0CE8-8340-8C6A-3EA95AA144C3}"/>
              </a:ext>
            </a:extLst>
          </p:cNvPr>
          <p:cNvGrpSpPr/>
          <p:nvPr/>
        </p:nvGrpSpPr>
        <p:grpSpPr>
          <a:xfrm>
            <a:off x="510209" y="1928192"/>
            <a:ext cx="1822174" cy="369332"/>
            <a:chOff x="510209" y="1928192"/>
            <a:chExt cx="1822174" cy="369332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C3A78B7-A25B-8347-A299-4A2302548598}"/>
                </a:ext>
              </a:extLst>
            </p:cNvPr>
            <p:cNvSpPr txBox="1"/>
            <p:nvPr/>
          </p:nvSpPr>
          <p:spPr>
            <a:xfrm>
              <a:off x="510209" y="1928192"/>
              <a:ext cx="10502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Median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656B9747-1916-5A48-ABE1-BE657144160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77009" y="1987826"/>
              <a:ext cx="755374" cy="106017"/>
            </a:xfrm>
            <a:prstGeom prst="straightConnector1">
              <a:avLst/>
            </a:prstGeom>
            <a:ln w="53975">
              <a:solidFill>
                <a:schemeClr val="bg1">
                  <a:lumMod val="95000"/>
                  <a:lumOff val="5000"/>
                </a:schemeClr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205D0E7-1D9C-DF46-B109-E902B2A92262}"/>
              </a:ext>
            </a:extLst>
          </p:cNvPr>
          <p:cNvGrpSpPr/>
          <p:nvPr/>
        </p:nvGrpSpPr>
        <p:grpSpPr>
          <a:xfrm>
            <a:off x="150744" y="5756529"/>
            <a:ext cx="4970846" cy="1063236"/>
            <a:chOff x="265044" y="5621453"/>
            <a:chExt cx="4970846" cy="1063236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2FBD8CC-50B4-7242-9B03-6E2BE2ABD9A3}"/>
                </a:ext>
              </a:extLst>
            </p:cNvPr>
            <p:cNvSpPr/>
            <p:nvPr/>
          </p:nvSpPr>
          <p:spPr>
            <a:xfrm>
              <a:off x="265044" y="5779886"/>
              <a:ext cx="149432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i="1" dirty="0">
                  <a:latin typeface="Symbol" charset="2"/>
                  <a:ea typeface="Symbol" charset="2"/>
                  <a:cs typeface="Symbol" charset="2"/>
                </a:rPr>
                <a:t>∂ </a:t>
              </a:r>
              <a:r>
                <a:rPr lang="en-US" sz="1600" i="1" dirty="0">
                  <a:latin typeface="Times"/>
                  <a:cs typeface="Times"/>
                </a:rPr>
                <a:t>h </a:t>
              </a:r>
              <a:r>
                <a:rPr lang="en-US" sz="1600" i="1" baseline="30000" dirty="0">
                  <a:latin typeface="Times"/>
                  <a:cs typeface="Times"/>
                </a:rPr>
                <a:t>2</a:t>
              </a:r>
              <a:r>
                <a:rPr lang="en-US" sz="1600" i="1" dirty="0">
                  <a:latin typeface="Times"/>
                  <a:cs typeface="Times"/>
                </a:rPr>
                <a:t>  </a:t>
              </a:r>
              <a:r>
                <a:rPr lang="en-US" sz="1600" b="1" i="1" dirty="0">
                  <a:latin typeface="Times"/>
                  <a:cs typeface="Times"/>
                </a:rPr>
                <a:t>≈</a:t>
              </a:r>
              <a:r>
                <a:rPr lang="en-US" sz="1600" i="1" dirty="0">
                  <a:latin typeface="Times"/>
                  <a:cs typeface="Times"/>
                </a:rPr>
                <a:t> </a:t>
              </a:r>
              <a:r>
                <a:rPr lang="en-US" sz="1600" i="1" dirty="0">
                  <a:latin typeface="Symbol" charset="2"/>
                  <a:ea typeface="Symbol" charset="2"/>
                  <a:cs typeface="Symbol" charset="2"/>
                </a:rPr>
                <a:t>∂ </a:t>
              </a:r>
              <a:r>
                <a:rPr lang="en-US" sz="1600" i="1" dirty="0">
                  <a:latin typeface="Times"/>
                  <a:cs typeface="Times"/>
                </a:rPr>
                <a:t>R </a:t>
              </a:r>
              <a:r>
                <a:rPr lang="en-US" sz="1600" i="1" baseline="30000" dirty="0">
                  <a:latin typeface="Times"/>
                  <a:cs typeface="Times"/>
                </a:rPr>
                <a:t>2 </a:t>
              </a:r>
              <a:r>
                <a:rPr lang="en-US" sz="1600" i="1" dirty="0">
                  <a:latin typeface="Times"/>
                  <a:cs typeface="Times"/>
                </a:rPr>
                <a:t> </a:t>
              </a:r>
              <a:r>
                <a:rPr lang="en-US" sz="1600" b="1" i="1" dirty="0">
                  <a:latin typeface="Times"/>
                  <a:cs typeface="Times"/>
                </a:rPr>
                <a:t>≈</a:t>
              </a:r>
              <a:r>
                <a:rPr lang="en-US" sz="1600" i="1" dirty="0">
                  <a:latin typeface="Times"/>
                  <a:cs typeface="Times"/>
                </a:rPr>
                <a:t> 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9932CEF-2BDD-634F-8F1B-DB2B7D2AD28E}"/>
                </a:ext>
              </a:extLst>
            </p:cNvPr>
            <p:cNvSpPr/>
            <p:nvPr/>
          </p:nvSpPr>
          <p:spPr>
            <a:xfrm>
              <a:off x="4520476" y="5694147"/>
              <a:ext cx="47320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i="1" dirty="0">
                  <a:latin typeface="Symbol" charset="2"/>
                  <a:ea typeface="Symbol" charset="2"/>
                  <a:cs typeface="Symbol" charset="2"/>
                </a:rPr>
                <a:t>∂ </a:t>
              </a:r>
              <a:r>
                <a:rPr lang="en-US" sz="1600" i="1" dirty="0">
                  <a:latin typeface="Times"/>
                  <a:cs typeface="Times"/>
                </a:rPr>
                <a:t>A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D447CA1-47CD-854C-8B1C-936F0911C77F}"/>
                </a:ext>
              </a:extLst>
            </p:cNvPr>
            <p:cNvSpPr/>
            <p:nvPr/>
          </p:nvSpPr>
          <p:spPr>
            <a:xfrm>
              <a:off x="4596640" y="6007435"/>
              <a:ext cx="30970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i="1" dirty="0">
                  <a:latin typeface="Times"/>
                  <a:cs typeface="Times"/>
                </a:rPr>
                <a:t>A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6275269-A9B0-2A46-A10A-02F0F1287D1D}"/>
                </a:ext>
              </a:extLst>
            </p:cNvPr>
            <p:cNvSpPr txBox="1"/>
            <p:nvPr/>
          </p:nvSpPr>
          <p:spPr>
            <a:xfrm>
              <a:off x="4522950" y="5823262"/>
              <a:ext cx="46679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/>
                <a:t>____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D96FA4E-8E04-914A-83F4-7D90E76FED0C}"/>
                </a:ext>
              </a:extLst>
            </p:cNvPr>
            <p:cNvSpPr txBox="1"/>
            <p:nvPr/>
          </p:nvSpPr>
          <p:spPr>
            <a:xfrm>
              <a:off x="1745682" y="6020361"/>
              <a:ext cx="67518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Times"/>
                  <a:cs typeface="Times"/>
                </a:rPr>
                <a:t>1 </a:t>
              </a:r>
              <a:r>
                <a:rPr lang="en-US" sz="1600" i="1" dirty="0">
                  <a:latin typeface="Times"/>
                  <a:cs typeface="Times"/>
                </a:rPr>
                <a:t>+ G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FC4CFE5-090C-CC49-9566-4B6F0E3C86AB}"/>
                </a:ext>
              </a:extLst>
            </p:cNvPr>
            <p:cNvSpPr txBox="1"/>
            <p:nvPr/>
          </p:nvSpPr>
          <p:spPr>
            <a:xfrm>
              <a:off x="1707482" y="5814131"/>
              <a:ext cx="81945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_________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223EE247-D636-5744-801F-C9750B7CD457}"/>
                </a:ext>
              </a:extLst>
            </p:cNvPr>
            <p:cNvSpPr/>
            <p:nvPr/>
          </p:nvSpPr>
          <p:spPr>
            <a:xfrm>
              <a:off x="1944559" y="5662090"/>
              <a:ext cx="28725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>
                  <a:latin typeface="Times"/>
                  <a:cs typeface="Times"/>
                </a:rPr>
                <a:t>1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1B926FD-37A2-1444-A232-0D1511A4BB7C}"/>
                </a:ext>
              </a:extLst>
            </p:cNvPr>
            <p:cNvSpPr txBox="1"/>
            <p:nvPr/>
          </p:nvSpPr>
          <p:spPr>
            <a:xfrm>
              <a:off x="1591351" y="5674366"/>
              <a:ext cx="32092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Times New Roman"/>
                  <a:cs typeface="Times New Roman"/>
                </a:rPr>
                <a:t>(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8CBCE98-4AEF-674B-B935-AA735933A897}"/>
                </a:ext>
              </a:extLst>
            </p:cNvPr>
            <p:cNvSpPr txBox="1"/>
            <p:nvPr/>
          </p:nvSpPr>
          <p:spPr>
            <a:xfrm>
              <a:off x="2287107" y="5686651"/>
              <a:ext cx="30489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Times New Roman"/>
                  <a:cs typeface="Times New Roman"/>
                </a:rPr>
                <a:t>)</a:t>
              </a:r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181DAB79-C605-864C-8722-8CD81B593C06}"/>
                </a:ext>
              </a:extLst>
            </p:cNvPr>
            <p:cNvGrpSpPr/>
            <p:nvPr/>
          </p:nvGrpSpPr>
          <p:grpSpPr>
            <a:xfrm>
              <a:off x="3539058" y="5715208"/>
              <a:ext cx="819455" cy="625953"/>
              <a:chOff x="4061672" y="5903124"/>
              <a:chExt cx="819455" cy="625953"/>
            </a:xfrm>
          </p:grpSpPr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D14F977E-1B53-6948-AE23-2FC0F583C143}"/>
                  </a:ext>
                </a:extLst>
              </p:cNvPr>
              <p:cNvSpPr txBox="1"/>
              <p:nvPr/>
            </p:nvSpPr>
            <p:spPr>
              <a:xfrm>
                <a:off x="4085291" y="6190523"/>
                <a:ext cx="67518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Times"/>
                    <a:cs typeface="Times"/>
                  </a:rPr>
                  <a:t>1 </a:t>
                </a:r>
                <a:r>
                  <a:rPr lang="en-US" sz="1600" i="1" dirty="0">
                    <a:latin typeface="Times"/>
                    <a:cs typeface="Times"/>
                  </a:rPr>
                  <a:t>+ G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84F1F52-73D1-494A-BF93-2427A8A69C15}"/>
                  </a:ext>
                </a:extLst>
              </p:cNvPr>
              <p:cNvSpPr txBox="1"/>
              <p:nvPr/>
            </p:nvSpPr>
            <p:spPr>
              <a:xfrm>
                <a:off x="4061672" y="6007458"/>
                <a:ext cx="819455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/>
                  <a:t>_________</a:t>
                </a:r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C8BEA2A8-93DF-4847-9B0D-B69A73112689}"/>
                  </a:ext>
                </a:extLst>
              </p:cNvPr>
              <p:cNvSpPr/>
              <p:nvPr/>
            </p:nvSpPr>
            <p:spPr>
              <a:xfrm>
                <a:off x="4268195" y="5903124"/>
                <a:ext cx="332142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dirty="0">
                    <a:latin typeface="Times"/>
                    <a:cs typeface="Times"/>
                  </a:rPr>
                  <a:t>G</a:t>
                </a: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4DCF1F1-195D-AB4B-A599-F90A04E4177B}"/>
                </a:ext>
              </a:extLst>
            </p:cNvPr>
            <p:cNvSpPr txBox="1"/>
            <p:nvPr/>
          </p:nvSpPr>
          <p:spPr>
            <a:xfrm>
              <a:off x="3412656" y="5701166"/>
              <a:ext cx="30489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Times New Roman"/>
                  <a:cs typeface="Times New Roman"/>
                </a:rPr>
                <a:t>(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E282AEB-0AF2-554B-A6B9-612A9DE4C734}"/>
                </a:ext>
              </a:extLst>
            </p:cNvPr>
            <p:cNvSpPr txBox="1"/>
            <p:nvPr/>
          </p:nvSpPr>
          <p:spPr>
            <a:xfrm>
              <a:off x="4116246" y="5694836"/>
              <a:ext cx="30489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Times New Roman"/>
                  <a:cs typeface="Times New Roman"/>
                </a:rPr>
                <a:t>)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C1BBFAC4-9570-1842-837E-BEF888E7B7FF}"/>
                </a:ext>
              </a:extLst>
            </p:cNvPr>
            <p:cNvSpPr/>
            <p:nvPr/>
          </p:nvSpPr>
          <p:spPr>
            <a:xfrm>
              <a:off x="2417903" y="5626555"/>
              <a:ext cx="25359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i="1" baseline="30000" dirty="0">
                  <a:solidFill>
                    <a:prstClr val="white"/>
                  </a:solidFill>
                  <a:latin typeface="Times"/>
                  <a:cs typeface="Times"/>
                </a:rPr>
                <a:t>2</a:t>
              </a:r>
              <a:endParaRPr lang="en-US" sz="1050" dirty="0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4ACACD9-A725-1046-A50C-69A7196AD28E}"/>
                </a:ext>
              </a:extLst>
            </p:cNvPr>
            <p:cNvSpPr/>
            <p:nvPr/>
          </p:nvSpPr>
          <p:spPr>
            <a:xfrm>
              <a:off x="2648777" y="5672234"/>
              <a:ext cx="48442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i="1" dirty="0">
                  <a:latin typeface="Symbol" charset="2"/>
                  <a:ea typeface="Symbol" charset="2"/>
                  <a:cs typeface="Symbol" charset="2"/>
                </a:rPr>
                <a:t>∂ </a:t>
              </a:r>
              <a:r>
                <a:rPr lang="en-US" sz="1600" i="1" dirty="0">
                  <a:latin typeface="Times"/>
                  <a:cs typeface="Times"/>
                </a:rPr>
                <a:t>C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219279F9-FC6E-FD46-A564-C45B8B3B4952}"/>
                </a:ext>
              </a:extLst>
            </p:cNvPr>
            <p:cNvSpPr/>
            <p:nvPr/>
          </p:nvSpPr>
          <p:spPr>
            <a:xfrm>
              <a:off x="2738114" y="6011770"/>
              <a:ext cx="32092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i="1" dirty="0">
                  <a:latin typeface="Times"/>
                  <a:cs typeface="Times"/>
                </a:rPr>
                <a:t>C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4256E508-D045-4241-9833-D035C76693DF}"/>
                </a:ext>
              </a:extLst>
            </p:cNvPr>
            <p:cNvSpPr txBox="1"/>
            <p:nvPr/>
          </p:nvSpPr>
          <p:spPr>
            <a:xfrm>
              <a:off x="2646044" y="5822356"/>
              <a:ext cx="46679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/>
                <a:t>____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983A826-AC4D-6846-BF4E-88A25ABB9729}"/>
                </a:ext>
              </a:extLst>
            </p:cNvPr>
            <p:cNvSpPr txBox="1"/>
            <p:nvPr/>
          </p:nvSpPr>
          <p:spPr>
            <a:xfrm>
              <a:off x="2988180" y="5699023"/>
              <a:ext cx="30489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Times New Roman"/>
                  <a:cs typeface="Times New Roman"/>
                </a:rPr>
                <a:t>)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EE76D11A-7A15-3349-8350-8EB4DF343789}"/>
                </a:ext>
              </a:extLst>
            </p:cNvPr>
            <p:cNvSpPr/>
            <p:nvPr/>
          </p:nvSpPr>
          <p:spPr>
            <a:xfrm>
              <a:off x="3117597" y="5621453"/>
              <a:ext cx="25359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i="1" baseline="30000" dirty="0">
                  <a:solidFill>
                    <a:prstClr val="white"/>
                  </a:solidFill>
                  <a:latin typeface="Times"/>
                  <a:cs typeface="Times"/>
                </a:rPr>
                <a:t>2</a:t>
              </a:r>
              <a:endParaRPr lang="en-US" sz="1050" dirty="0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CFC82D7-C410-A94F-8432-4692119F2C20}"/>
                </a:ext>
              </a:extLst>
            </p:cNvPr>
            <p:cNvSpPr txBox="1"/>
            <p:nvPr/>
          </p:nvSpPr>
          <p:spPr>
            <a:xfrm>
              <a:off x="2496653" y="5686159"/>
              <a:ext cx="30489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Times New Roman"/>
                  <a:cs typeface="Times New Roman"/>
                </a:rPr>
                <a:t>(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5846DF3A-4E39-7248-826A-89A26680D2F6}"/>
                </a:ext>
              </a:extLst>
            </p:cNvPr>
            <p:cNvSpPr/>
            <p:nvPr/>
          </p:nvSpPr>
          <p:spPr>
            <a:xfrm>
              <a:off x="3205630" y="5811178"/>
              <a:ext cx="32252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i="1" dirty="0">
                  <a:solidFill>
                    <a:prstClr val="white"/>
                  </a:solidFill>
                  <a:latin typeface="Times"/>
                  <a:cs typeface="Times"/>
                </a:rPr>
                <a:t>+</a:t>
              </a:r>
              <a:endParaRPr lang="en-US" sz="1050" dirty="0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7948D540-935B-4A44-9A40-D838D88A7F5F}"/>
                </a:ext>
              </a:extLst>
            </p:cNvPr>
            <p:cNvSpPr/>
            <p:nvPr/>
          </p:nvSpPr>
          <p:spPr>
            <a:xfrm>
              <a:off x="4242344" y="5631707"/>
              <a:ext cx="25359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i="1" baseline="30000" dirty="0">
                  <a:solidFill>
                    <a:prstClr val="white"/>
                  </a:solidFill>
                  <a:latin typeface="Times"/>
                  <a:cs typeface="Times"/>
                </a:rPr>
                <a:t>2</a:t>
              </a:r>
              <a:endParaRPr lang="en-US" sz="1050" dirty="0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68AD2D8-7544-EA4F-AE78-F19DD385D027}"/>
                </a:ext>
              </a:extLst>
            </p:cNvPr>
            <p:cNvSpPr txBox="1"/>
            <p:nvPr/>
          </p:nvSpPr>
          <p:spPr>
            <a:xfrm>
              <a:off x="4313798" y="5711818"/>
              <a:ext cx="30489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Times New Roman"/>
                  <a:cs typeface="Times New Roman"/>
                </a:rPr>
                <a:t>(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52C7FBC7-AEA8-B841-93B1-A98B298D6F29}"/>
                </a:ext>
              </a:extLst>
            </p:cNvPr>
            <p:cNvSpPr txBox="1"/>
            <p:nvPr/>
          </p:nvSpPr>
          <p:spPr>
            <a:xfrm>
              <a:off x="4850256" y="5709905"/>
              <a:ext cx="30489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Times New Roman"/>
                  <a:cs typeface="Times New Roman"/>
                </a:rPr>
                <a:t>)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7870417B-DAF8-E143-A8F6-E03A501ED74A}"/>
                </a:ext>
              </a:extLst>
            </p:cNvPr>
            <p:cNvSpPr/>
            <p:nvPr/>
          </p:nvSpPr>
          <p:spPr>
            <a:xfrm>
              <a:off x="4982294" y="5632987"/>
              <a:ext cx="25359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i="1" baseline="30000" dirty="0">
                  <a:solidFill>
                    <a:prstClr val="white"/>
                  </a:solidFill>
                  <a:latin typeface="Times"/>
                  <a:cs typeface="Times"/>
                </a:rPr>
                <a:t>2</a:t>
              </a:r>
              <a:endParaRPr lang="en-US" sz="1050" dirty="0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3A1F9466-69F1-B141-AA0D-4C68C02C3A68}"/>
                </a:ext>
              </a:extLst>
            </p:cNvPr>
            <p:cNvSpPr/>
            <p:nvPr/>
          </p:nvSpPr>
          <p:spPr>
            <a:xfrm>
              <a:off x="2861057" y="6346135"/>
              <a:ext cx="186781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="1" i="1" dirty="0">
                  <a:solidFill>
                    <a:prstClr val="white"/>
                  </a:solidFill>
                  <a:latin typeface="Times"/>
                  <a:cs typeface="Times"/>
                </a:rPr>
                <a:t>+ Systematic Errors</a:t>
              </a:r>
              <a:endParaRPr lang="en-US" sz="105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372558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116ED27-9265-5A4D-A44C-E1FE45FA91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343" y="1119529"/>
            <a:ext cx="6790766" cy="56156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898489-8FE7-5D42-8B95-5D59A1F4C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 were able to get to “fundamental” limit last time…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D49B46-E374-4343-8B12-5BEB6FFEF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G1900396-v3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62A1C0-39F0-4A45-B425-F08344523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29E04-1A43-9A4A-A7CA-DD2266DE4C71}" type="slidenum">
              <a:rPr lang="en-US" smtClean="0"/>
              <a:pPr/>
              <a:t>16</a:t>
            </a:fld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6AA8061-092C-DD47-8176-5B6EC5714C36}"/>
              </a:ext>
            </a:extLst>
          </p:cNvPr>
          <p:cNvGrpSpPr/>
          <p:nvPr/>
        </p:nvGrpSpPr>
        <p:grpSpPr>
          <a:xfrm>
            <a:off x="3147194" y="2624822"/>
            <a:ext cx="2169632" cy="713887"/>
            <a:chOff x="3147194" y="2624822"/>
            <a:chExt cx="2169632" cy="713887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1474D40-4045-D545-B244-BC8E6B137AFF}"/>
                </a:ext>
              </a:extLst>
            </p:cNvPr>
            <p:cNvSpPr txBox="1"/>
            <p:nvPr/>
          </p:nvSpPr>
          <p:spPr>
            <a:xfrm>
              <a:off x="3558011" y="2969377"/>
              <a:ext cx="17588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24F6FF"/>
                  </a:solidFill>
                </a:rPr>
                <a:t>68% C.I. for </a:t>
              </a:r>
              <a:r>
                <a:rPr lang="en-US" b="1" dirty="0">
                  <a:solidFill>
                    <a:srgbClr val="24F6FF"/>
                  </a:solidFill>
                </a:rPr>
                <a:t>H1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8372666C-246C-EE41-B2D1-D0260CD2B2B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147194" y="2624822"/>
              <a:ext cx="337930" cy="470450"/>
            </a:xfrm>
            <a:prstGeom prst="straightConnector1">
              <a:avLst/>
            </a:prstGeom>
            <a:ln w="53975">
              <a:solidFill>
                <a:schemeClr val="tx1">
                  <a:lumMod val="65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0FCAFB8-3F61-D94C-AC2F-3DC150E700C0}"/>
              </a:ext>
            </a:extLst>
          </p:cNvPr>
          <p:cNvGrpSpPr/>
          <p:nvPr/>
        </p:nvGrpSpPr>
        <p:grpSpPr>
          <a:xfrm>
            <a:off x="2999343" y="1142851"/>
            <a:ext cx="2283712" cy="369332"/>
            <a:chOff x="2999343" y="1142851"/>
            <a:chExt cx="2283712" cy="36933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E86730C-417B-254B-AE9F-66BBFA5BB158}"/>
                </a:ext>
              </a:extLst>
            </p:cNvPr>
            <p:cNvSpPr txBox="1"/>
            <p:nvPr/>
          </p:nvSpPr>
          <p:spPr>
            <a:xfrm>
              <a:off x="3573933" y="1142851"/>
              <a:ext cx="17091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68% C.I. for </a:t>
              </a:r>
              <a:r>
                <a:rPr lang="en-US" b="1" dirty="0">
                  <a:solidFill>
                    <a:srgbClr val="FFFF00"/>
                  </a:solidFill>
                </a:rPr>
                <a:t>L1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798EBA55-64B5-344E-8212-5113CA425DF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99343" y="1364776"/>
              <a:ext cx="549075" cy="115909"/>
            </a:xfrm>
            <a:prstGeom prst="straightConnector1">
              <a:avLst/>
            </a:prstGeom>
            <a:ln w="53975">
              <a:solidFill>
                <a:schemeClr val="tx1">
                  <a:lumMod val="65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69CAEA6-D54A-614C-A8E5-69A6F333CCFF}"/>
              </a:ext>
            </a:extLst>
          </p:cNvPr>
          <p:cNvGrpSpPr/>
          <p:nvPr/>
        </p:nvGrpSpPr>
        <p:grpSpPr>
          <a:xfrm>
            <a:off x="5552859" y="2463324"/>
            <a:ext cx="2055371" cy="1614639"/>
            <a:chOff x="5552859" y="2463324"/>
            <a:chExt cx="2055371" cy="1614639"/>
          </a:xfrm>
        </p:grpSpPr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67C69311-A3DF-3C4C-AAAF-BFA814B405D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438579" y="2463324"/>
              <a:ext cx="153290" cy="1139685"/>
            </a:xfrm>
            <a:prstGeom prst="straightConnector1">
              <a:avLst/>
            </a:prstGeom>
            <a:ln w="53975">
              <a:solidFill>
                <a:schemeClr val="tx1">
                  <a:lumMod val="65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7783795-F4F1-D649-B106-4424377CAF25}"/>
                </a:ext>
              </a:extLst>
            </p:cNvPr>
            <p:cNvSpPr txBox="1"/>
            <p:nvPr/>
          </p:nvSpPr>
          <p:spPr>
            <a:xfrm>
              <a:off x="5552859" y="3708631"/>
              <a:ext cx="20553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68% C.I. for </a:t>
              </a:r>
              <a:r>
                <a:rPr lang="en-US" b="1" dirty="0"/>
                <a:t>PCAL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40606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40C9F-1370-034B-A008-7FFCD4F57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To?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402C4D-EB13-4D43-9BDC-C4A7267EEB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We’re using photon radiation pressure to great success.</a:t>
            </a:r>
          </a:p>
          <a:p>
            <a:endParaRPr lang="en-US" dirty="0"/>
          </a:p>
          <a:p>
            <a:r>
              <a:rPr lang="en-US" dirty="0"/>
              <a:t>Improving PCAL uncertainty will </a:t>
            </a:r>
            <a:r>
              <a:rPr lang="en-US" b="1" dirty="0"/>
              <a:t>directly improve </a:t>
            </a:r>
            <a:r>
              <a:rPr lang="en-US" dirty="0"/>
              <a:t>interferometer response uncertainty, and thus </a:t>
            </a:r>
            <a:r>
              <a:rPr lang="en-US" b="1" dirty="0"/>
              <a:t>astrophysical parameter uncertainty</a:t>
            </a:r>
          </a:p>
          <a:p>
            <a:endParaRPr lang="en-US" dirty="0"/>
          </a:p>
          <a:p>
            <a:r>
              <a:rPr lang="en-US" dirty="0"/>
              <a:t>We’re (on our 3</a:t>
            </a:r>
            <a:r>
              <a:rPr lang="en-US" baseline="30000" dirty="0"/>
              <a:t>rd</a:t>
            </a:r>
            <a:r>
              <a:rPr lang="en-US" dirty="0"/>
              <a:t> round of) reducing as much of our other systematic error such that we can reach the PCAL’s “fundamental”  limit (again)</a:t>
            </a:r>
          </a:p>
          <a:p>
            <a:endParaRPr lang="en-US" dirty="0"/>
          </a:p>
          <a:p>
            <a:r>
              <a:rPr lang="en-US" dirty="0"/>
              <a:t>Coordinate standards in the global GW Network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Let us know if there’s a systematic error in the estimate of the power…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22E929-90A4-D940-AEC8-1D7DEC692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G1900396-v3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AFF417-DE19-2740-BCAD-643B693A9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29E04-1A43-9A4A-A7CA-DD2266DE4C71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1596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11DD1-9DB5-934F-8E36-B45CE71DB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773" y="3086345"/>
            <a:ext cx="7885215" cy="760021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E00E8-DDD1-C840-8DEF-A3CAF9039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G1900396-v3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B0C3AB-81F5-BA49-9964-488F2DCCF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29E04-1A43-9A4A-A7CA-DD2266DE4C71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1556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C4876-916E-7143-B420-D4F152216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43003"/>
            <a:ext cx="7885215" cy="760021"/>
          </a:xfrm>
        </p:spPr>
        <p:txBody>
          <a:bodyPr/>
          <a:lstStyle/>
          <a:p>
            <a:r>
              <a:rPr lang="en-US" dirty="0"/>
              <a:t>Bonus Material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B5C5D6-5460-E44D-BDC4-CD4FEF9B7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G1900396-v3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01D6C3-C40D-C04B-8D6B-943D1C16E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29E04-1A43-9A4A-A7CA-DD2266DE4C71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2295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This morning: The DARM Loop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/>
            <a:r>
              <a:rPr lang="en-US"/>
              <a:t>G1900396-v3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29E04-1A43-9A4A-A7CA-DD2266DE4C71}" type="slidenum">
              <a:rPr lang="en-US" smtClean="0"/>
              <a:t>2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1263602"/>
            <a:ext cx="5390206" cy="30616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792" y="2545479"/>
            <a:ext cx="5241208" cy="431252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496" y="1301413"/>
            <a:ext cx="3034909" cy="386213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8288" y="4375418"/>
            <a:ext cx="45840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Interferometer is non-linear unless extremely well controlled.</a:t>
            </a:r>
          </a:p>
          <a:p>
            <a:endParaRPr lang="en-US" sz="1600" dirty="0"/>
          </a:p>
          <a:p>
            <a:r>
              <a:rPr lang="en-US" sz="1600" dirty="0"/>
              <a:t>Detector readout is fed to control differential arm lengths.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9269" y="5803781"/>
            <a:ext cx="58177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To produce an estimate of </a:t>
            </a:r>
            <a:r>
              <a:rPr lang="en-US" sz="1600" i="1" dirty="0"/>
              <a:t>uncontrolled</a:t>
            </a:r>
            <a:r>
              <a:rPr lang="en-US" sz="1600" dirty="0"/>
              <a:t> input, </a:t>
            </a:r>
            <a:r>
              <a:rPr lang="en-US" sz="2400" i="1" dirty="0">
                <a:latin typeface="Times New Roman" charset="0"/>
                <a:ea typeface="Times New Roman" charset="0"/>
                <a:cs typeface="Times New Roman" charset="0"/>
              </a:rPr>
              <a:t>h</a:t>
            </a:r>
            <a:r>
              <a:rPr lang="en-US" sz="1600" dirty="0"/>
              <a:t>, we must have an exquisite model of the loop.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A50AD9-ABF3-5C42-B65C-FEB5E07C0EB4}"/>
              </a:ext>
            </a:extLst>
          </p:cNvPr>
          <p:cNvSpPr txBox="1"/>
          <p:nvPr/>
        </p:nvSpPr>
        <p:spPr>
          <a:xfrm>
            <a:off x="6838122" y="5645426"/>
            <a:ext cx="17844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Interferometer</a:t>
            </a:r>
          </a:p>
          <a:p>
            <a:r>
              <a:rPr lang="en-US" b="1" dirty="0"/>
              <a:t>Sensor,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3650D92-2C76-B441-9B8B-591BE84136D2}"/>
              </a:ext>
            </a:extLst>
          </p:cNvPr>
          <p:cNvSpPr txBox="1"/>
          <p:nvPr/>
        </p:nvSpPr>
        <p:spPr>
          <a:xfrm>
            <a:off x="7726624" y="2445026"/>
            <a:ext cx="14526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Multi-stage</a:t>
            </a:r>
          </a:p>
          <a:p>
            <a:r>
              <a:rPr lang="en-US" b="1" dirty="0"/>
              <a:t>Actuator,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48CF4D1-9A6A-F947-8DE7-B028C7AB4FE5}"/>
              </a:ext>
            </a:extLst>
          </p:cNvPr>
          <p:cNvSpPr/>
          <p:nvPr/>
        </p:nvSpPr>
        <p:spPr>
          <a:xfrm>
            <a:off x="3629890" y="1246909"/>
            <a:ext cx="1814945" cy="29925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220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770BE54-9724-9F47-9EA3-6E895672A7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066800"/>
            <a:ext cx="7914640" cy="5791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Current Status, 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G1900396-v3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29E04-1A43-9A4A-A7CA-DD2266DE4C71}" type="slidenum">
              <a:rPr lang="en-US" smtClean="0"/>
              <a:pPr/>
              <a:t>20</a:t>
            </a:fld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A6F5E3F-1570-4041-AFBC-E613A6DC605A}"/>
              </a:ext>
            </a:extLst>
          </p:cNvPr>
          <p:cNvCxnSpPr>
            <a:cxnSpLocks/>
          </p:cNvCxnSpPr>
          <p:nvPr/>
        </p:nvCxnSpPr>
        <p:spPr>
          <a:xfrm>
            <a:off x="5089436" y="2191428"/>
            <a:ext cx="2822713" cy="0"/>
          </a:xfrm>
          <a:prstGeom prst="straightConnector1">
            <a:avLst/>
          </a:prstGeom>
          <a:ln w="38100">
            <a:solidFill>
              <a:srgbClr val="24F6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F967449-F82C-0F47-98BD-1A62139D255D}"/>
              </a:ext>
            </a:extLst>
          </p:cNvPr>
          <p:cNvSpPr txBox="1"/>
          <p:nvPr/>
        </p:nvSpPr>
        <p:spPr>
          <a:xfrm>
            <a:off x="5151783" y="1810226"/>
            <a:ext cx="1845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24F6FF"/>
                </a:solidFill>
              </a:rPr>
              <a:t>C Matters HERE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094508-15BB-9343-A164-72AB7E2C90A7}"/>
              </a:ext>
            </a:extLst>
          </p:cNvPr>
          <p:cNvSpPr txBox="1"/>
          <p:nvPr/>
        </p:nvSpPr>
        <p:spPr>
          <a:xfrm>
            <a:off x="1999976" y="3008796"/>
            <a:ext cx="13131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Cavity Pole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CFAB6B6-CA0A-E341-9ACC-0D325615C2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55396" y="2250020"/>
            <a:ext cx="2688603" cy="2454501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BE99816-92D2-5443-9ADA-A1ABFA2A507F}"/>
              </a:ext>
            </a:extLst>
          </p:cNvPr>
          <p:cNvCxnSpPr>
            <a:cxnSpLocks/>
            <a:stCxn id="12" idx="0"/>
          </p:cNvCxnSpPr>
          <p:nvPr/>
        </p:nvCxnSpPr>
        <p:spPr>
          <a:xfrm flipV="1">
            <a:off x="2656566" y="2464906"/>
            <a:ext cx="139643" cy="54389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89C9F29-95D5-B743-BB02-13D8BE755CC1}"/>
              </a:ext>
            </a:extLst>
          </p:cNvPr>
          <p:cNvCxnSpPr>
            <a:cxnSpLocks/>
          </p:cNvCxnSpPr>
          <p:nvPr/>
        </p:nvCxnSpPr>
        <p:spPr>
          <a:xfrm flipH="1" flipV="1">
            <a:off x="1073427" y="2199862"/>
            <a:ext cx="119269" cy="37106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DD8BA25F-BE3D-A54F-A236-549F26314496}"/>
              </a:ext>
            </a:extLst>
          </p:cNvPr>
          <p:cNvSpPr txBox="1"/>
          <p:nvPr/>
        </p:nvSpPr>
        <p:spPr>
          <a:xfrm>
            <a:off x="813906" y="2637183"/>
            <a:ext cx="11474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Optical Plant Detuning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727EB23-20A5-4A46-AE7C-C868AFF412D7}"/>
              </a:ext>
            </a:extLst>
          </p:cNvPr>
          <p:cNvSpPr txBox="1"/>
          <p:nvPr/>
        </p:nvSpPr>
        <p:spPr>
          <a:xfrm>
            <a:off x="2844650" y="3811005"/>
            <a:ext cx="2794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Parametric Fit Results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14CAFD8-B165-A640-97B9-C5D3D29ADE83}"/>
              </a:ext>
            </a:extLst>
          </p:cNvPr>
          <p:cNvCxnSpPr>
            <a:cxnSpLocks/>
          </p:cNvCxnSpPr>
          <p:nvPr/>
        </p:nvCxnSpPr>
        <p:spPr>
          <a:xfrm>
            <a:off x="5347855" y="3990109"/>
            <a:ext cx="623454" cy="9698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7F5C2B7-E639-3344-A624-5AD27EEF69F3}"/>
              </a:ext>
            </a:extLst>
          </p:cNvPr>
          <p:cNvCxnSpPr>
            <a:cxnSpLocks/>
          </p:cNvCxnSpPr>
          <p:nvPr/>
        </p:nvCxnSpPr>
        <p:spPr>
          <a:xfrm flipH="1">
            <a:off x="2521527" y="4003964"/>
            <a:ext cx="290947" cy="12469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2625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Why Is it Different Between Runs?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G1900396-v3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29E04-1A43-9A4A-A7CA-DD2266DE4C71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399" y="1130300"/>
            <a:ext cx="76531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interferometers are </a:t>
            </a:r>
            <a:r>
              <a:rPr lang="en-US" sz="2400" i="1" dirty="0"/>
              <a:t>constantly</a:t>
            </a:r>
            <a:r>
              <a:rPr lang="en-US" sz="2400" dirty="0"/>
              <a:t> evolving between (and during!) runs to improve the noise, and due to reality of experiment!</a:t>
            </a:r>
          </a:p>
          <a:p>
            <a:pPr marL="342900" indent="-342900">
              <a:buFont typeface="Arial" charset="0"/>
              <a:buChar char="•"/>
            </a:pPr>
            <a:endParaRPr lang="en-US" sz="2400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2232734"/>
              </p:ext>
            </p:extLst>
          </p:nvPr>
        </p:nvGraphicFramePr>
        <p:xfrm>
          <a:off x="114300" y="2514600"/>
          <a:ext cx="8928100" cy="3195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45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83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5440">
                <a:tc>
                  <a:txBody>
                    <a:bodyPr/>
                    <a:lstStyle/>
                    <a:p>
                      <a:r>
                        <a:rPr lang="en-US" sz="1600" dirty="0"/>
                        <a:t>Change for Noise between</a:t>
                      </a:r>
                      <a:r>
                        <a:rPr lang="en-US" sz="1600" baseline="0" dirty="0"/>
                        <a:t> O2 and O3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Consequence</a:t>
                      </a:r>
                      <a:r>
                        <a:rPr lang="en-US" sz="1600" baseline="0" dirty="0"/>
                        <a:t> For Calibration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New Test Masses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new force to displacement dynamical model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Higher power for O3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more</a:t>
                      </a:r>
                      <a:r>
                        <a:rPr lang="en-US" sz="1600" baseline="0" dirty="0"/>
                        <a:t> complex</a:t>
                      </a:r>
                      <a:r>
                        <a:rPr lang="en-US" sz="1600" dirty="0"/>
                        <a:t> interferometer response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Loss</a:t>
                      </a:r>
                      <a:r>
                        <a:rPr lang="en-US" sz="1600" baseline="0" dirty="0"/>
                        <a:t> on optics accrued from vent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more complex interferometer</a:t>
                      </a:r>
                      <a:r>
                        <a:rPr lang="en-US" sz="1600" baseline="0" dirty="0"/>
                        <a:t> response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Better</a:t>
                      </a:r>
                      <a:r>
                        <a:rPr lang="en-US" sz="1600" baseline="0" dirty="0"/>
                        <a:t> sensor electronics for sensitivity features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New measurement of electronics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Better actuator electronics to</a:t>
                      </a:r>
                      <a:r>
                        <a:rPr lang="en-US" sz="1600" baseline="0" dirty="0"/>
                        <a:t> reduce impact of DAC noise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New measurement of electronics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One</a:t>
                      </a:r>
                      <a:r>
                        <a:rPr lang="en-US" sz="1600" baseline="0" dirty="0"/>
                        <a:t> of the</a:t>
                      </a:r>
                      <a:r>
                        <a:rPr lang="en-US" sz="1600" dirty="0"/>
                        <a:t> O2 actuators are broken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New </a:t>
                      </a:r>
                      <a:r>
                        <a:rPr lang="en-US" sz="1600" baseline="0" dirty="0"/>
                        <a:t>actuator scheme model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FBDF37A2-42FB-DA43-945E-0D0C936EC3F0}"/>
              </a:ext>
            </a:extLst>
          </p:cNvPr>
          <p:cNvSpPr/>
          <p:nvPr/>
        </p:nvSpPr>
        <p:spPr>
          <a:xfrm>
            <a:off x="2438813" y="6098369"/>
            <a:ext cx="41537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The calibrator’s job is never finished!</a:t>
            </a:r>
          </a:p>
        </p:txBody>
      </p:sp>
    </p:spTree>
    <p:extLst>
      <p:ext uri="{BB962C8B-B14F-4D97-AF65-F5344CB8AC3E}">
        <p14:creationId xmlns:p14="http://schemas.microsoft.com/office/powerpoint/2010/main" val="9475596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51C06-885B-CF41-8697-22F8FBC53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Why Bother Being </a:t>
            </a:r>
            <a:r>
              <a:rPr lang="en-US" dirty="0" err="1"/>
              <a:t>FullY</a:t>
            </a:r>
            <a:r>
              <a:rPr lang="en-US" dirty="0"/>
              <a:t> Bayesian?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F7B945-76CD-E441-B199-A39EE2A059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431" y="1102030"/>
            <a:ext cx="7757951" cy="5548151"/>
          </a:xfrm>
        </p:spPr>
        <p:txBody>
          <a:bodyPr>
            <a:normAutofit/>
          </a:bodyPr>
          <a:lstStyle/>
          <a:p>
            <a:r>
              <a:rPr lang="en-US" sz="1800" dirty="0"/>
              <a:t>In detection era, it was safe to just quote a maximum in magnitude and phase “XX % / YY </a:t>
            </a:r>
            <a:r>
              <a:rPr lang="en-US" sz="1800" dirty="0" err="1"/>
              <a:t>deg</a:t>
            </a:r>
            <a:r>
              <a:rPr lang="en-US" sz="1800" dirty="0"/>
              <a:t>,” because </a:t>
            </a:r>
            <a:r>
              <a:rPr lang="en-US" sz="1800" i="1" dirty="0"/>
              <a:t>detection </a:t>
            </a:r>
            <a:r>
              <a:rPr lang="en-US" sz="1800" dirty="0"/>
              <a:t>is relatively insensitive to calibration uncertainty</a:t>
            </a:r>
          </a:p>
          <a:p>
            <a:endParaRPr lang="en-US" sz="1800" dirty="0"/>
          </a:p>
          <a:p>
            <a:r>
              <a:rPr lang="en-US" sz="1800" dirty="0"/>
              <a:t>In the observational era, astrophysical parameters depend ~proportionally to calibration uncertainty.</a:t>
            </a:r>
          </a:p>
          <a:p>
            <a:endParaRPr lang="en-US" sz="1800" dirty="0"/>
          </a:p>
          <a:p>
            <a:r>
              <a:rPr lang="en-US" sz="1800" b="1" dirty="0"/>
              <a:t>Astrophysical parameter estimation </a:t>
            </a:r>
            <a:r>
              <a:rPr lang="en-US" sz="1800" dirty="0"/>
              <a:t>is fully Bayesian, with its own set of 14 parameters</a:t>
            </a:r>
          </a:p>
          <a:p>
            <a:pPr marL="0" indent="0">
              <a:buNone/>
            </a:pPr>
            <a:endParaRPr lang="en-US" sz="1800" dirty="0"/>
          </a:p>
          <a:p>
            <a:r>
              <a:rPr lang="en-US" sz="1800" dirty="0"/>
              <a:t>New, on-going project: study the </a:t>
            </a:r>
            <a:r>
              <a:rPr lang="en-US" sz="1800" b="1" dirty="0"/>
              <a:t>subtle interactions </a:t>
            </a:r>
            <a:r>
              <a:rPr lang="en-US" sz="1800" dirty="0"/>
              <a:t>between </a:t>
            </a:r>
            <a:r>
              <a:rPr lang="en-US" sz="1800" b="1" dirty="0"/>
              <a:t>astrophysical parameters </a:t>
            </a:r>
            <a:r>
              <a:rPr lang="en-US" sz="1800" dirty="0"/>
              <a:t>and </a:t>
            </a:r>
            <a:r>
              <a:rPr lang="en-US" sz="1800" b="1" dirty="0"/>
              <a:t>physical interferometer parameters</a:t>
            </a:r>
            <a:r>
              <a:rPr lang="en-US" sz="1800" dirty="0"/>
              <a:t>.</a:t>
            </a:r>
          </a:p>
          <a:p>
            <a:pPr lvl="1"/>
            <a:r>
              <a:rPr lang="en-US" sz="1800" dirty="0"/>
              <a:t>Can better marginalize (integrate) over  Gaussian distribution of real uncertainty, instead of naïve box-car distribution</a:t>
            </a:r>
          </a:p>
          <a:p>
            <a:pPr lvl="1"/>
            <a:r>
              <a:rPr lang="en-US" sz="1800" dirty="0"/>
              <a:t>Can retrace steps to ask “I want to improve estimation of </a:t>
            </a:r>
            <a:r>
              <a:rPr lang="en-US" sz="1800" dirty="0" err="1"/>
              <a:t>astro-param</a:t>
            </a:r>
            <a:r>
              <a:rPr lang="en-US" sz="1800" dirty="0"/>
              <a:t> M, so please improve estimation of interferometer-</a:t>
            </a:r>
            <a:r>
              <a:rPr lang="en-US" sz="1800" dirty="0" err="1"/>
              <a:t>param</a:t>
            </a:r>
            <a:r>
              <a:rPr lang="en-US" sz="1800" dirty="0"/>
              <a:t> N”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6F9096-E13E-7F40-8DF6-D4913B263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G1900396-v3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A242FA-ABC7-944B-ABDD-8E8060C51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29E04-1A43-9A4A-A7CA-DD2266DE4C71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3402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9204E-C1D4-A545-83C4-BB1A8EAE6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LIGO Calibration 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348979-E1FB-3B43-A023-7C3B64B18A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558" y="1531523"/>
            <a:ext cx="7716387" cy="4835632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/>
              <a:t>Viets</a:t>
            </a:r>
            <a:r>
              <a:rPr lang="en-US" dirty="0"/>
              <a:t>, A. D., et al. "</a:t>
            </a:r>
            <a:r>
              <a:rPr lang="en-US" b="1" dirty="0"/>
              <a:t>Reconstructing the calibrated strain signal in the Advanced LIGO detectors</a:t>
            </a:r>
            <a:r>
              <a:rPr lang="en-US" dirty="0"/>
              <a:t>." Classical and Quantum Gravity 35.9 (2018): 095015. </a:t>
            </a:r>
            <a:r>
              <a:rPr lang="en-US" dirty="0">
                <a:hlinkClick r:id="rId2"/>
              </a:rPr>
              <a:t>P1700236</a:t>
            </a:r>
            <a:endParaRPr lang="en-US" dirty="0"/>
          </a:p>
          <a:p>
            <a:endParaRPr lang="en-US" dirty="0"/>
          </a:p>
          <a:p>
            <a:r>
              <a:rPr lang="en-US" dirty="0"/>
              <a:t>Cahillane, Craig, et al. "</a:t>
            </a:r>
            <a:r>
              <a:rPr lang="en-US" b="1" dirty="0"/>
              <a:t>Calibration uncertainty for Advanced LIGO’s first and second observing runs</a:t>
            </a:r>
            <a:r>
              <a:rPr lang="en-US" dirty="0"/>
              <a:t>." Physical Review D 96.10 (2017): 102001. </a:t>
            </a:r>
            <a:r>
              <a:rPr lang="en-US" dirty="0">
                <a:hlinkClick r:id="rId3"/>
              </a:rPr>
              <a:t>P1600139</a:t>
            </a:r>
            <a:endParaRPr lang="en-US" dirty="0"/>
          </a:p>
          <a:p>
            <a:endParaRPr lang="en-US" dirty="0"/>
          </a:p>
          <a:p>
            <a:r>
              <a:rPr lang="en-US" dirty="0"/>
              <a:t>Abbott, B. P., and LIGO Scientific Collaboration. "</a:t>
            </a:r>
            <a:r>
              <a:rPr lang="en-US" b="1" dirty="0"/>
              <a:t>Calibration of the Advanced LIGO detectors for the discovery of the binary black-hole merger GW150914</a:t>
            </a:r>
            <a:r>
              <a:rPr lang="en-US" dirty="0"/>
              <a:t>." Phys. Rev. D 95, 062003 (2017). </a:t>
            </a:r>
            <a:r>
              <a:rPr lang="en-US" dirty="0">
                <a:hlinkClick r:id="rId4"/>
              </a:rPr>
              <a:t>P1500248</a:t>
            </a:r>
            <a:endParaRPr lang="en-US" dirty="0"/>
          </a:p>
          <a:p>
            <a:endParaRPr lang="en-US" dirty="0"/>
          </a:p>
          <a:p>
            <a:r>
              <a:rPr lang="en-US" dirty="0"/>
              <a:t>Karki, S., et al. "</a:t>
            </a:r>
            <a:r>
              <a:rPr lang="en-US" b="1" dirty="0"/>
              <a:t>The Advanced LIGO photon calibrators</a:t>
            </a:r>
            <a:r>
              <a:rPr lang="en-US" dirty="0"/>
              <a:t>." Review of Scientific Instruments 87.11 (2016): 114503. </a:t>
            </a:r>
            <a:r>
              <a:rPr lang="en-US" dirty="0">
                <a:hlinkClick r:id="rId5"/>
              </a:rPr>
              <a:t>P1500249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FD28DA-81BE-1C45-BBED-113B6DD68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G1900396-v3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26F4D1-421D-154D-8F96-B303D15EF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29E04-1A43-9A4A-A7CA-DD2266DE4C71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7818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This morning: Absolute Reference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G1900396-v3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29E04-1A43-9A4A-A7CA-DD2266DE4C71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6" name="Picture 5" descr="P1500249_Fig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690" y="4777076"/>
            <a:ext cx="6958645" cy="20002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160" y="2630965"/>
            <a:ext cx="3346963" cy="42657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8600" y="1064485"/>
            <a:ext cx="614680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Let’s assume that … </a:t>
            </a:r>
          </a:p>
          <a:p>
            <a:pPr marL="285750" indent="-285750">
              <a:buFontTx/>
              <a:buChar char="-"/>
            </a:pPr>
            <a:r>
              <a:rPr lang="en-US" dirty="0"/>
              <a:t>Sudarshan told you everything about using </a:t>
            </a:r>
            <a:r>
              <a:rPr lang="en-US" b="1" dirty="0"/>
              <a:t>photon radiation pressure</a:t>
            </a:r>
            <a:r>
              <a:rPr lang="en-US" dirty="0"/>
              <a:t> as our absolute reference, 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the PCAL team has delivered us a perfect reference  (no systematic error, but still with statistical uncertainty)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we have digital signal, </a:t>
            </a:r>
            <a:r>
              <a:rPr lang="en-US" sz="2400" b="1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pd</a:t>
            </a:r>
            <a:r>
              <a:rPr lang="en-US" sz="2400" b="1" i="1" baseline="-25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pc</a:t>
            </a:r>
            <a:r>
              <a:rPr lang="en-US" sz="2400" i="1" baseline="-25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/>
              <a:t>(the digitized voltage from receiver module’s integrating sphere and PD) that’s been converted to displacement of the test mass,  </a:t>
            </a:r>
            <a:r>
              <a:rPr lang="en-US" sz="2800" b="1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b="1" i="1" baseline="-25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pc</a:t>
            </a:r>
            <a:r>
              <a:rPr lang="en-US" dirty="0">
                <a:solidFill>
                  <a:prstClr val="white"/>
                </a:solidFill>
              </a:rPr>
              <a:t> </a:t>
            </a:r>
            <a:r>
              <a:rPr lang="en-US" dirty="0"/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701A31-F8CA-E142-99FD-B4F580DF16D7}"/>
              </a:ext>
            </a:extLst>
          </p:cNvPr>
          <p:cNvSpPr txBox="1"/>
          <p:nvPr/>
        </p:nvSpPr>
        <p:spPr>
          <a:xfrm>
            <a:off x="5652052" y="2047459"/>
            <a:ext cx="28280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O2 Uncertainty = 0.76 %</a:t>
            </a:r>
          </a:p>
          <a:p>
            <a:r>
              <a:rPr lang="en-US" b="1" dirty="0"/>
              <a:t>O3 Uncertainty = 0.5%</a:t>
            </a:r>
          </a:p>
        </p:txBody>
      </p:sp>
    </p:spTree>
    <p:extLst>
      <p:ext uri="{BB962C8B-B14F-4D97-AF65-F5344CB8AC3E}">
        <p14:creationId xmlns:p14="http://schemas.microsoft.com/office/powerpoint/2010/main" val="1704935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G1900396-v3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CC4A2-2CE4-6F4D-8483-69788388DB1A}" type="slidenum">
              <a:rPr lang="en-US" smtClean="0"/>
              <a:t>4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790693" y="3205092"/>
            <a:ext cx="15286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>
                <a:solidFill>
                  <a:srgbClr val="7F7F7F"/>
                </a:solidFill>
                <a:latin typeface="Times"/>
                <a:cs typeface="Times"/>
              </a:rPr>
              <a:t>G = A D C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052025" y="2022721"/>
            <a:ext cx="2265504" cy="1042081"/>
            <a:chOff x="743313" y="5049603"/>
            <a:chExt cx="2265504" cy="1042081"/>
          </a:xfrm>
        </p:grpSpPr>
        <p:sp>
          <p:nvSpPr>
            <p:cNvPr id="9" name="TextBox 8"/>
            <p:cNvSpPr txBox="1"/>
            <p:nvPr/>
          </p:nvSpPr>
          <p:spPr>
            <a:xfrm>
              <a:off x="743313" y="5276076"/>
              <a:ext cx="76174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i="1" dirty="0">
                  <a:solidFill>
                    <a:srgbClr val="7F7F7F"/>
                  </a:solidFill>
                  <a:latin typeface="Times"/>
                  <a:cs typeface="Times"/>
                </a:rPr>
                <a:t>R ≡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891272" y="5066303"/>
              <a:ext cx="11175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7F7F7F"/>
                  </a:solidFill>
                  <a:latin typeface="Times"/>
                  <a:cs typeface="Times"/>
                </a:rPr>
                <a:t>1 </a:t>
              </a:r>
              <a:r>
                <a:rPr lang="en-US" sz="2800" i="1" dirty="0">
                  <a:solidFill>
                    <a:srgbClr val="7F7F7F"/>
                  </a:solidFill>
                  <a:latin typeface="Times"/>
                  <a:cs typeface="Times"/>
                </a:rPr>
                <a:t>+ G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215027" y="5552255"/>
              <a:ext cx="52042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i="1" dirty="0">
                  <a:solidFill>
                    <a:srgbClr val="7F7F7F"/>
                  </a:solidFill>
                  <a:latin typeface="Times"/>
                  <a:cs typeface="Times"/>
                </a:rPr>
                <a:t>C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863362" y="5309660"/>
              <a:ext cx="110799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7F7F7F"/>
                  </a:solidFill>
                </a:rPr>
                <a:t>_________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480012" y="5568464"/>
              <a:ext cx="48062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i="1" dirty="0">
                  <a:solidFill>
                    <a:srgbClr val="7F7F7F"/>
                  </a:solidFill>
                  <a:latin typeface="Times"/>
                  <a:cs typeface="Times"/>
                </a:rPr>
                <a:t>L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492862" y="5049603"/>
              <a:ext cx="36420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>
                  <a:solidFill>
                    <a:srgbClr val="7F7F7F"/>
                  </a:solidFill>
                  <a:latin typeface="Times"/>
                  <a:cs typeface="Times"/>
                </a:rPr>
                <a:t>1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467214" y="5327970"/>
              <a:ext cx="38985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7F7F7F"/>
                  </a:solidFill>
                </a:rPr>
                <a:t>__</a:t>
              </a: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5357602" y="1404098"/>
            <a:ext cx="1919055" cy="526743"/>
            <a:chOff x="4157681" y="4888963"/>
            <a:chExt cx="1919055" cy="526743"/>
          </a:xfrm>
        </p:grpSpPr>
        <p:sp>
          <p:nvSpPr>
            <p:cNvPr id="52" name="Rectangle 51"/>
            <p:cNvSpPr/>
            <p:nvPr/>
          </p:nvSpPr>
          <p:spPr>
            <a:xfrm>
              <a:off x="4157681" y="4927666"/>
              <a:ext cx="70569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i="1" dirty="0">
                  <a:solidFill>
                    <a:srgbClr val="7F7F7F"/>
                  </a:solidFill>
                  <a:latin typeface="Times"/>
                  <a:cs typeface="Times"/>
                </a:rPr>
                <a:t>h = </a:t>
              </a: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4833174" y="4888963"/>
              <a:ext cx="50025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i="1" dirty="0">
                  <a:solidFill>
                    <a:srgbClr val="7F7F7F"/>
                  </a:solidFill>
                  <a:latin typeface="Times"/>
                  <a:cs typeface="Times"/>
                </a:rPr>
                <a:t>R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4729031" y="4955580"/>
              <a:ext cx="1846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600" b="1" dirty="0">
                <a:solidFill>
                  <a:srgbClr val="7F7F7F"/>
                </a:solidFill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5277677" y="4923314"/>
              <a:ext cx="62370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i="1" dirty="0">
                  <a:solidFill>
                    <a:srgbClr val="7F7F7F"/>
                  </a:solidFill>
                  <a:latin typeface="Times"/>
                  <a:cs typeface="Times"/>
                </a:rPr>
                <a:t>d</a:t>
              </a:r>
              <a:r>
                <a:rPr lang="en-US" sz="2400" i="1" baseline="-25000" dirty="0">
                  <a:solidFill>
                    <a:srgbClr val="7F7F7F"/>
                  </a:solidFill>
                  <a:latin typeface="Times"/>
                  <a:cs typeface="Times"/>
                </a:rPr>
                <a:t>err</a:t>
              </a:r>
              <a:endParaRPr lang="en-US" sz="1600" dirty="0">
                <a:solidFill>
                  <a:srgbClr val="7F7F7F"/>
                </a:solidFill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5892070" y="4892486"/>
              <a:ext cx="18466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US" sz="2800" i="1" dirty="0">
                <a:solidFill>
                  <a:srgbClr val="7F7F7F"/>
                </a:solidFill>
                <a:latin typeface="Times"/>
                <a:cs typeface="Times"/>
              </a:endParaRPr>
            </a:p>
          </p:txBody>
        </p:sp>
      </p:grpSp>
      <p:sp>
        <p:nvSpPr>
          <p:cNvPr id="57" name="TextBox 56"/>
          <p:cNvSpPr txBox="1"/>
          <p:nvPr/>
        </p:nvSpPr>
        <p:spPr>
          <a:xfrm>
            <a:off x="140972" y="4654679"/>
            <a:ext cx="69061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The </a:t>
            </a:r>
            <a:r>
              <a:rPr lang="en-US" sz="2000" b="1" dirty="0"/>
              <a:t>model</a:t>
            </a:r>
            <a:r>
              <a:rPr lang="en-US" sz="2000" dirty="0"/>
              <a:t>, and therefore the estimated detector input, has </a:t>
            </a:r>
            <a:r>
              <a:rPr lang="en-US" sz="2000" b="1" u="sng" dirty="0"/>
              <a:t>uncertainty and systematic error</a:t>
            </a:r>
            <a:r>
              <a:rPr lang="en-US" sz="2000" dirty="0"/>
              <a:t>: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150744" y="5425751"/>
            <a:ext cx="8753667" cy="1446080"/>
            <a:chOff x="265044" y="5540051"/>
            <a:chExt cx="8753667" cy="1446080"/>
          </a:xfrm>
        </p:grpSpPr>
        <p:sp>
          <p:nvSpPr>
            <p:cNvPr id="17" name="Rectangle 16"/>
            <p:cNvSpPr/>
            <p:nvPr/>
          </p:nvSpPr>
          <p:spPr>
            <a:xfrm>
              <a:off x="265044" y="5779886"/>
              <a:ext cx="244169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i="1" dirty="0">
                  <a:latin typeface="Symbol" charset="2"/>
                  <a:ea typeface="Symbol" charset="2"/>
                  <a:cs typeface="Symbol" charset="2"/>
                </a:rPr>
                <a:t>∂ </a:t>
              </a:r>
              <a:r>
                <a:rPr lang="en-US" sz="2800" i="1" dirty="0">
                  <a:latin typeface="Times"/>
                  <a:cs typeface="Times"/>
                </a:rPr>
                <a:t>h </a:t>
              </a:r>
              <a:r>
                <a:rPr lang="en-US" sz="2800" i="1" baseline="30000" dirty="0">
                  <a:latin typeface="Times"/>
                  <a:cs typeface="Times"/>
                </a:rPr>
                <a:t>2</a:t>
              </a:r>
              <a:r>
                <a:rPr lang="en-US" sz="2800" i="1" dirty="0">
                  <a:latin typeface="Times"/>
                  <a:cs typeface="Times"/>
                </a:rPr>
                <a:t>  </a:t>
              </a:r>
              <a:r>
                <a:rPr lang="en-US" sz="2800" b="1" i="1" dirty="0">
                  <a:latin typeface="Times"/>
                  <a:cs typeface="Times"/>
                </a:rPr>
                <a:t>≈</a:t>
              </a:r>
              <a:r>
                <a:rPr lang="en-US" sz="2800" i="1" dirty="0">
                  <a:latin typeface="Times"/>
                  <a:cs typeface="Times"/>
                </a:rPr>
                <a:t> </a:t>
              </a:r>
              <a:r>
                <a:rPr lang="en-US" sz="2800" i="1" dirty="0">
                  <a:latin typeface="Symbol" charset="2"/>
                  <a:ea typeface="Symbol" charset="2"/>
                  <a:cs typeface="Symbol" charset="2"/>
                </a:rPr>
                <a:t>∂ </a:t>
              </a:r>
              <a:r>
                <a:rPr lang="en-US" sz="2800" i="1">
                  <a:latin typeface="Times"/>
                  <a:cs typeface="Times"/>
                </a:rPr>
                <a:t>R </a:t>
              </a:r>
              <a:r>
                <a:rPr lang="en-US" sz="2800" i="1" baseline="30000">
                  <a:latin typeface="Times"/>
                  <a:cs typeface="Times"/>
                </a:rPr>
                <a:t>2 </a:t>
              </a:r>
              <a:r>
                <a:rPr lang="en-US" sz="2800" i="1">
                  <a:latin typeface="Times"/>
                  <a:cs typeface="Times"/>
                </a:rPr>
                <a:t> </a:t>
              </a:r>
              <a:r>
                <a:rPr lang="en-US" sz="2800" b="1" i="1">
                  <a:latin typeface="Times"/>
                  <a:cs typeface="Times"/>
                </a:rPr>
                <a:t>≈</a:t>
              </a:r>
              <a:r>
                <a:rPr lang="en-US" sz="2800" i="1">
                  <a:latin typeface="Times"/>
                  <a:cs typeface="Times"/>
                </a:rPr>
                <a:t> </a:t>
              </a:r>
              <a:endParaRPr lang="en-US" sz="2800" i="1" dirty="0">
                <a:latin typeface="Times"/>
                <a:cs typeface="Times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956441" y="5581472"/>
              <a:ext cx="67197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i="1">
                  <a:latin typeface="Symbol" charset="2"/>
                  <a:ea typeface="Symbol" charset="2"/>
                  <a:cs typeface="Symbol" charset="2"/>
                </a:rPr>
                <a:t>∂ </a:t>
              </a:r>
              <a:r>
                <a:rPr lang="en-US" sz="2800" i="1">
                  <a:latin typeface="Times"/>
                  <a:cs typeface="Times"/>
                </a:rPr>
                <a:t>A</a:t>
              </a:r>
              <a:endParaRPr lang="en-US" sz="2800" i="1" dirty="0">
                <a:latin typeface="Times"/>
                <a:cs typeface="Times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8117027" y="6083189"/>
              <a:ext cx="50025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i="1" dirty="0">
                  <a:latin typeface="Times"/>
                  <a:cs typeface="Times"/>
                </a:rPr>
                <a:t>A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002083" y="5839470"/>
              <a:ext cx="59503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____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894835" y="6032236"/>
              <a:ext cx="11175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Times"/>
                  <a:cs typeface="Times"/>
                </a:rPr>
                <a:t>1 </a:t>
              </a:r>
              <a:r>
                <a:rPr lang="en-US" sz="2800" i="1" dirty="0">
                  <a:latin typeface="Times"/>
                  <a:cs typeface="Times"/>
                </a:rPr>
                <a:t>+ G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859341" y="5809043"/>
              <a:ext cx="110799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_________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248177" y="5564118"/>
              <a:ext cx="36420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>
                  <a:latin typeface="Times"/>
                  <a:cs typeface="Times"/>
                </a:rPr>
                <a:t>1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642747" y="5585731"/>
              <a:ext cx="37256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latin typeface="Times New Roman"/>
                  <a:cs typeface="Times New Roman"/>
                </a:rPr>
                <a:t>(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822811" y="5586141"/>
              <a:ext cx="37221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latin typeface="Times New Roman"/>
                  <a:cs typeface="Times New Roman"/>
                </a:rPr>
                <a:t>)</a:t>
              </a:r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6245225" y="5571240"/>
              <a:ext cx="1153039" cy="991338"/>
              <a:chOff x="6767839" y="5759156"/>
              <a:chExt cx="1153039" cy="991338"/>
            </a:xfrm>
          </p:grpSpPr>
          <p:sp>
            <p:nvSpPr>
              <p:cNvPr id="41" name="TextBox 40"/>
              <p:cNvSpPr txBox="1"/>
              <p:nvPr/>
            </p:nvSpPr>
            <p:spPr>
              <a:xfrm>
                <a:off x="6803333" y="6227274"/>
                <a:ext cx="111754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latin typeface="Times"/>
                    <a:cs typeface="Times"/>
                  </a:rPr>
                  <a:t>1 </a:t>
                </a:r>
                <a:r>
                  <a:rPr lang="en-US" sz="2800" i="1" dirty="0">
                    <a:latin typeface="Times"/>
                    <a:cs typeface="Times"/>
                  </a:rPr>
                  <a:t>+ G</a:t>
                </a: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6767839" y="6004081"/>
                <a:ext cx="110799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_________</a:t>
                </a:r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7114810" y="5759156"/>
                <a:ext cx="443977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>
                    <a:latin typeface="Times"/>
                    <a:cs typeface="Times"/>
                  </a:rPr>
                  <a:t>G</a:t>
                </a:r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6077739" y="5630872"/>
              <a:ext cx="37256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latin typeface="Times New Roman"/>
                  <a:cs typeface="Times New Roman"/>
                </a:rPr>
                <a:t>(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167810" y="5633207"/>
              <a:ext cx="37256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latin typeface="Times New Roman"/>
                  <a:cs typeface="Times New Roman"/>
                </a:rPr>
                <a:t>)</a:t>
              </a: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4068798" y="5540051"/>
              <a:ext cx="304357" cy="37959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i="1" baseline="30000" dirty="0">
                  <a:solidFill>
                    <a:prstClr val="white"/>
                  </a:solidFill>
                  <a:latin typeface="Times"/>
                  <a:cs typeface="Times"/>
                </a:rPr>
                <a:t>2</a:t>
              </a:r>
              <a:endParaRPr lang="en-US" sz="1600" dirty="0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4437056" y="5580271"/>
              <a:ext cx="69121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i="1">
                  <a:latin typeface="Symbol" charset="2"/>
                  <a:ea typeface="Symbol" charset="2"/>
                  <a:cs typeface="Symbol" charset="2"/>
                </a:rPr>
                <a:t>∂ </a:t>
              </a:r>
              <a:r>
                <a:rPr lang="en-US" sz="2800" i="1">
                  <a:latin typeface="Times"/>
                  <a:cs typeface="Times"/>
                </a:rPr>
                <a:t>C</a:t>
              </a:r>
              <a:endParaRPr lang="en-US" sz="2800" i="1" dirty="0">
                <a:latin typeface="Times"/>
                <a:cs typeface="Times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4552394" y="6049647"/>
              <a:ext cx="52042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i="1" dirty="0">
                  <a:latin typeface="Times"/>
                  <a:cs typeface="Times"/>
                </a:rPr>
                <a:t>C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459197" y="5824607"/>
              <a:ext cx="59503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____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005972" y="5589726"/>
              <a:ext cx="37256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latin typeface="Times New Roman"/>
                  <a:cs typeface="Times New Roman"/>
                </a:rPr>
                <a:t>)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5234894" y="5554198"/>
              <a:ext cx="304357" cy="37959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i="1" baseline="30000" dirty="0">
                  <a:solidFill>
                    <a:prstClr val="white"/>
                  </a:solidFill>
                  <a:latin typeface="Times"/>
                  <a:cs typeface="Times"/>
                </a:rPr>
                <a:t>2</a:t>
              </a:r>
              <a:endParaRPr lang="en-US" sz="1600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222303" y="5585025"/>
              <a:ext cx="37256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latin typeface="Times New Roman"/>
                  <a:cs typeface="Times New Roman"/>
                </a:rPr>
                <a:t>(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5622737" y="5793843"/>
              <a:ext cx="45103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i="1" dirty="0">
                  <a:solidFill>
                    <a:prstClr val="white"/>
                  </a:solidFill>
                  <a:latin typeface="Times"/>
                  <a:cs typeface="Times"/>
                </a:rPr>
                <a:t>+</a:t>
              </a:r>
              <a:endParaRPr lang="en-US" sz="1600" dirty="0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7379456" y="5584036"/>
              <a:ext cx="304357" cy="37959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i="1" baseline="30000">
                  <a:solidFill>
                    <a:prstClr val="white"/>
                  </a:solidFill>
                  <a:latin typeface="Times"/>
                  <a:cs typeface="Times"/>
                </a:rPr>
                <a:t>2</a:t>
              </a:r>
              <a:endParaRPr lang="en-US" sz="1600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7733555" y="5656775"/>
              <a:ext cx="37256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latin typeface="Times New Roman"/>
                  <a:cs typeface="Times New Roman"/>
                </a:rPr>
                <a:t>(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8506900" y="5659196"/>
              <a:ext cx="37256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latin typeface="Times New Roman"/>
                  <a:cs typeface="Times New Roman"/>
                </a:rPr>
                <a:t>)</a:t>
              </a: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8714354" y="5593984"/>
              <a:ext cx="304357" cy="37959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i="1" baseline="30000" dirty="0">
                  <a:solidFill>
                    <a:prstClr val="white"/>
                  </a:solidFill>
                  <a:latin typeface="Times"/>
                  <a:cs typeface="Times"/>
                </a:rPr>
                <a:t>2</a:t>
              </a:r>
              <a:endParaRPr lang="en-US" sz="1600" dirty="0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3484516" y="6462911"/>
              <a:ext cx="311816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i="1" dirty="0">
                  <a:solidFill>
                    <a:prstClr val="white"/>
                  </a:solidFill>
                  <a:latin typeface="Times"/>
                  <a:cs typeface="Times"/>
                </a:rPr>
                <a:t>+ Systematic Errors</a:t>
              </a:r>
              <a:endParaRPr lang="en-US" sz="1600" b="1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290335" y="3703420"/>
            <a:ext cx="3650464" cy="987193"/>
            <a:chOff x="5290335" y="3932020"/>
            <a:chExt cx="3650464" cy="987193"/>
          </a:xfrm>
        </p:grpSpPr>
        <p:sp>
          <p:nvSpPr>
            <p:cNvPr id="44" name="Rectangle 43"/>
            <p:cNvSpPr/>
            <p:nvPr/>
          </p:nvSpPr>
          <p:spPr>
            <a:xfrm>
              <a:off x="5290335" y="4169513"/>
              <a:ext cx="94839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i="1" dirty="0">
                  <a:solidFill>
                    <a:srgbClr val="7F7F7F"/>
                  </a:solidFill>
                  <a:latin typeface="Times"/>
                  <a:cs typeface="Times"/>
                </a:rPr>
                <a:t>h L = </a:t>
              </a: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5987516" y="4395993"/>
              <a:ext cx="96532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i="1" dirty="0">
                  <a:solidFill>
                    <a:srgbClr val="7F7F7F"/>
                  </a:solidFill>
                  <a:latin typeface="Times"/>
                  <a:cs typeface="Times"/>
                </a:rPr>
                <a:t>C</a:t>
              </a:r>
              <a:r>
                <a:rPr lang="en-US" sz="2000" baseline="60000" dirty="0">
                  <a:solidFill>
                    <a:srgbClr val="7F7F7F"/>
                  </a:solidFill>
                  <a:latin typeface="Times"/>
                  <a:cs typeface="Times"/>
                </a:rPr>
                <a:t>(model)</a:t>
              </a:r>
              <a:endParaRPr lang="en-US" sz="2800" baseline="60000" dirty="0">
                <a:solidFill>
                  <a:srgbClr val="7F7F7F"/>
                </a:solidFill>
                <a:latin typeface="Times"/>
                <a:cs typeface="Times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084965" y="4169513"/>
              <a:ext cx="59503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7F7F7F"/>
                  </a:solidFill>
                </a:rPr>
                <a:t>____</a:t>
              </a: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6221392" y="3932020"/>
              <a:ext cx="36420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>
                  <a:solidFill>
                    <a:srgbClr val="7F7F7F"/>
                  </a:solidFill>
                  <a:latin typeface="Times"/>
                  <a:cs typeface="Times"/>
                </a:rPr>
                <a:t>1</a:t>
              </a: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6805887" y="4165161"/>
              <a:ext cx="62370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i="1" dirty="0">
                  <a:solidFill>
                    <a:srgbClr val="7F7F7F"/>
                  </a:solidFill>
                  <a:latin typeface="Times"/>
                  <a:cs typeface="Times"/>
                </a:rPr>
                <a:t>d</a:t>
              </a:r>
              <a:r>
                <a:rPr lang="en-US" sz="2400" i="1" baseline="-25000" dirty="0">
                  <a:solidFill>
                    <a:srgbClr val="7F7F7F"/>
                  </a:solidFill>
                  <a:latin typeface="Times"/>
                  <a:cs typeface="Times"/>
                </a:rPr>
                <a:t>err</a:t>
              </a:r>
              <a:endParaRPr lang="en-US" sz="1600" dirty="0">
                <a:solidFill>
                  <a:srgbClr val="7F7F7F"/>
                </a:solidFill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8282934" y="4179536"/>
              <a:ext cx="65786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i="1" dirty="0">
                  <a:solidFill>
                    <a:srgbClr val="7F7F7F"/>
                  </a:solidFill>
                  <a:latin typeface="Times"/>
                  <a:cs typeface="Times"/>
                </a:rPr>
                <a:t>d</a:t>
              </a:r>
              <a:r>
                <a:rPr lang="en-US" sz="2400" i="1" baseline="-25000" dirty="0">
                  <a:solidFill>
                    <a:srgbClr val="7F7F7F"/>
                  </a:solidFill>
                  <a:latin typeface="Times"/>
                  <a:cs typeface="Times"/>
                </a:rPr>
                <a:t>ctrl</a:t>
              </a:r>
              <a:endParaRPr lang="en-US" sz="1600" dirty="0">
                <a:solidFill>
                  <a:srgbClr val="7F7F7F"/>
                </a:solidFill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7248004" y="4134333"/>
              <a:ext cx="51648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i="1" dirty="0">
                  <a:solidFill>
                    <a:srgbClr val="7F7F7F"/>
                  </a:solidFill>
                  <a:latin typeface="Times"/>
                  <a:cs typeface="Times"/>
                </a:rPr>
                <a:t>+ </a:t>
              </a: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7518141" y="4124324"/>
              <a:ext cx="94609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i="1" dirty="0">
                  <a:solidFill>
                    <a:srgbClr val="7F7F7F"/>
                  </a:solidFill>
                  <a:latin typeface="Times"/>
                  <a:cs typeface="Times"/>
                </a:rPr>
                <a:t>A</a:t>
              </a:r>
              <a:r>
                <a:rPr lang="en-US" sz="2000" baseline="60000" dirty="0">
                  <a:solidFill>
                    <a:srgbClr val="7F7F7F"/>
                  </a:solidFill>
                  <a:latin typeface="Times"/>
                  <a:cs typeface="Times"/>
                </a:rPr>
                <a:t>(model)</a:t>
              </a:r>
              <a:endParaRPr lang="en-US" sz="2800" baseline="60000" dirty="0">
                <a:solidFill>
                  <a:srgbClr val="7F7F7F"/>
                </a:solidFill>
                <a:latin typeface="Times"/>
                <a:cs typeface="Times"/>
              </a:endParaRPr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OVERALL Uncertainty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1263602"/>
            <a:ext cx="5390206" cy="3061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419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Picture 92">
            <a:extLst>
              <a:ext uri="{FF2B5EF4-FFF2-40B4-BE49-F238E27FC236}">
                <a16:creationId xmlns:a16="http://schemas.microsoft.com/office/drawing/2014/main" id="{37E80D04-FA3D-9542-878A-C952AC29EC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64921"/>
            <a:ext cx="6192982" cy="3517676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96980" y="5400963"/>
            <a:ext cx="90054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Our measurements of C and A are </a:t>
            </a:r>
          </a:p>
          <a:p>
            <a:r>
              <a:rPr lang="en-US" i="1" dirty="0"/>
              <a:t>ratios of complex transfer functions</a:t>
            </a:r>
          </a:p>
          <a:p>
            <a:endParaRPr lang="en-US" i="1" dirty="0"/>
          </a:p>
          <a:p>
            <a:r>
              <a:rPr lang="en-US" b="1" i="1" dirty="0"/>
              <a:t>&gt;&gt; </a:t>
            </a:r>
            <a:r>
              <a:rPr lang="en-US" i="1" dirty="0"/>
              <a:t>the </a:t>
            </a:r>
            <a:r>
              <a:rPr lang="en-US" b="1" i="1" dirty="0"/>
              <a:t>frequency-dependent</a:t>
            </a:r>
            <a:r>
              <a:rPr lang="en-US" i="1" dirty="0"/>
              <a:t>,</a:t>
            </a:r>
            <a:r>
              <a:rPr lang="en-US" b="1" i="1" dirty="0"/>
              <a:t> magnitude and phase </a:t>
            </a:r>
            <a:r>
              <a:rPr lang="en-US" i="1" dirty="0"/>
              <a:t>are important for A and C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151245" y="1076037"/>
            <a:ext cx="77458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With all loops closed and the detector running at its best sensitivity, we request a series of </a:t>
            </a:r>
            <a:r>
              <a:rPr lang="en-US" b="1" dirty="0"/>
              <a:t>in-loop</a:t>
            </a:r>
            <a:r>
              <a:rPr lang="en-US" dirty="0"/>
              <a:t> excitations to obtain direct measurements of the sensor and actuator</a:t>
            </a:r>
          </a:p>
        </p:txBody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id="{EA797F64-89BF-C44E-BA0D-80BF0F0EB9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68689"/>
            <a:ext cx="6192982" cy="35176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The problem Gets </a:t>
            </a:r>
            <a:r>
              <a:rPr lang="en-US" sz="3200" dirty="0" err="1"/>
              <a:t>HARDer</a:t>
            </a:r>
            <a:r>
              <a:rPr lang="mr-IN" sz="3200" dirty="0"/>
              <a:t>…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G1900396-v3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29E04-1A43-9A4A-A7CA-DD2266DE4C71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214726" y="2406600"/>
            <a:ext cx="8524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i="1" dirty="0">
                <a:solidFill>
                  <a:srgbClr val="FFFFFF"/>
                </a:solidFill>
                <a:latin typeface="Times"/>
                <a:cs typeface="Times"/>
              </a:rPr>
              <a:t>C = </a:t>
            </a: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C0B6C82F-FDEB-994E-89B7-0B046A0DC746}"/>
              </a:ext>
            </a:extLst>
          </p:cNvPr>
          <p:cNvGrpSpPr/>
          <p:nvPr/>
        </p:nvGrpSpPr>
        <p:grpSpPr>
          <a:xfrm>
            <a:off x="5226925" y="2143747"/>
            <a:ext cx="3638918" cy="1013503"/>
            <a:chOff x="5226925" y="2143750"/>
            <a:chExt cx="3638918" cy="1013503"/>
          </a:xfrm>
        </p:grpSpPr>
        <p:grpSp>
          <p:nvGrpSpPr>
            <p:cNvPr id="8" name="Group 7"/>
            <p:cNvGrpSpPr/>
            <p:nvPr/>
          </p:nvGrpSpPr>
          <p:grpSpPr>
            <a:xfrm>
              <a:off x="5226925" y="2149389"/>
              <a:ext cx="753552" cy="985604"/>
              <a:chOff x="7282405" y="3703225"/>
              <a:chExt cx="753552" cy="985604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7311079" y="4165609"/>
                <a:ext cx="72487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i="1" dirty="0">
                    <a:latin typeface="Times"/>
                    <a:cs typeface="Times"/>
                  </a:rPr>
                  <a:t>d</a:t>
                </a:r>
                <a:r>
                  <a:rPr lang="en-US" sz="2800" i="1" baseline="-25000" dirty="0">
                    <a:latin typeface="Times"/>
                    <a:cs typeface="Times"/>
                  </a:rPr>
                  <a:t>IN2</a:t>
                </a:r>
                <a:endParaRPr lang="en-US" dirty="0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7329418" y="3987281"/>
                <a:ext cx="59503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____</a:t>
                </a: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7282405" y="3703225"/>
                <a:ext cx="681597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i="1" dirty="0" err="1">
                    <a:latin typeface="Times"/>
                    <a:cs typeface="Times"/>
                  </a:rPr>
                  <a:t>d</a:t>
                </a:r>
                <a:r>
                  <a:rPr lang="en-US" sz="2800" i="1" baseline="-25000" dirty="0" err="1">
                    <a:latin typeface="Times"/>
                    <a:cs typeface="Times"/>
                  </a:rPr>
                  <a:t>exc</a:t>
                </a:r>
                <a:endParaRPr lang="en-US" dirty="0"/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6678166" y="2171649"/>
              <a:ext cx="868969" cy="985604"/>
              <a:chOff x="8047696" y="3718975"/>
              <a:chExt cx="868969" cy="985604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8076370" y="4181359"/>
                <a:ext cx="840295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i="1" dirty="0" err="1">
                    <a:latin typeface="Times"/>
                    <a:cs typeface="Times"/>
                  </a:rPr>
                  <a:t>pc</a:t>
                </a:r>
                <a:r>
                  <a:rPr lang="en-US" sz="2800" i="1" baseline="-25000" dirty="0" err="1">
                    <a:latin typeface="Times"/>
                    <a:cs typeface="Times"/>
                  </a:rPr>
                  <a:t>exc</a:t>
                </a:r>
                <a:endParaRPr lang="en-US" baseline="-25000" dirty="0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8094709" y="3975321"/>
                <a:ext cx="59503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____</a:t>
                </a: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8047696" y="3718975"/>
                <a:ext cx="65594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i="1" dirty="0">
                    <a:latin typeface="Times"/>
                    <a:cs typeface="Times"/>
                  </a:rPr>
                  <a:t>d</a:t>
                </a:r>
                <a:r>
                  <a:rPr lang="en-US" sz="2800" i="1" baseline="-25000" dirty="0">
                    <a:latin typeface="Times"/>
                    <a:cs typeface="Times"/>
                  </a:rPr>
                  <a:t>err</a:t>
                </a:r>
                <a:endParaRPr lang="en-US" dirty="0"/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8096080" y="2143750"/>
              <a:ext cx="769763" cy="985604"/>
              <a:chOff x="8055993" y="5065696"/>
              <a:chExt cx="769763" cy="985604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8055993" y="5528080"/>
                <a:ext cx="76976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i="1" dirty="0" err="1">
                    <a:latin typeface="Times"/>
                    <a:cs typeface="Times"/>
                  </a:rPr>
                  <a:t>pd</a:t>
                </a:r>
                <a:r>
                  <a:rPr lang="en-US" sz="2800" i="1" baseline="-25000" dirty="0" err="1">
                    <a:latin typeface="Times"/>
                    <a:cs typeface="Times"/>
                  </a:rPr>
                  <a:t>pc</a:t>
                </a:r>
                <a:endParaRPr lang="en-US" baseline="-25000" dirty="0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8213882" y="5335897"/>
                <a:ext cx="59503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____</a:t>
                </a: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8166869" y="5065696"/>
                <a:ext cx="569387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i="1" dirty="0" err="1">
                    <a:latin typeface="Times"/>
                    <a:cs typeface="Times"/>
                  </a:rPr>
                  <a:t>x</a:t>
                </a:r>
                <a:r>
                  <a:rPr lang="en-US" sz="2800" i="1" baseline="-25000" dirty="0" err="1">
                    <a:latin typeface="Times"/>
                    <a:cs typeface="Times"/>
                  </a:rPr>
                  <a:t>pc</a:t>
                </a:r>
                <a:endParaRPr lang="en-US" dirty="0"/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7702551" y="2467959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x</a:t>
              </a:r>
            </a:p>
          </p:txBody>
        </p:sp>
      </p:grpSp>
      <p:sp>
        <p:nvSpPr>
          <p:cNvPr id="23" name="Rectangle 22"/>
          <p:cNvSpPr/>
          <p:nvPr/>
        </p:nvSpPr>
        <p:spPr>
          <a:xfrm>
            <a:off x="4228194" y="4763911"/>
            <a:ext cx="9252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i="1" dirty="0">
                <a:solidFill>
                  <a:srgbClr val="FFFFFF"/>
                </a:solidFill>
                <a:latin typeface="Times"/>
                <a:cs typeface="Times"/>
              </a:rPr>
              <a:t>A</a:t>
            </a:r>
            <a:r>
              <a:rPr lang="en-US" sz="2800" i="1" baseline="-25000" dirty="0">
                <a:solidFill>
                  <a:srgbClr val="FFFFFF"/>
                </a:solidFill>
                <a:latin typeface="Times"/>
                <a:cs typeface="Times"/>
              </a:rPr>
              <a:t>i</a:t>
            </a:r>
            <a:r>
              <a:rPr lang="en-US" sz="2800" i="1" dirty="0">
                <a:solidFill>
                  <a:srgbClr val="FFFFFF"/>
                </a:solidFill>
                <a:latin typeface="Times"/>
                <a:cs typeface="Times"/>
              </a:rPr>
              <a:t> = </a:t>
            </a: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741E3320-CBB7-A44B-909A-6E3C2B08A35A}"/>
              </a:ext>
            </a:extLst>
          </p:cNvPr>
          <p:cNvGrpSpPr/>
          <p:nvPr/>
        </p:nvGrpSpPr>
        <p:grpSpPr>
          <a:xfrm>
            <a:off x="5267066" y="4483457"/>
            <a:ext cx="3670993" cy="1022702"/>
            <a:chOff x="5267066" y="4483457"/>
            <a:chExt cx="3670993" cy="1022702"/>
          </a:xfrm>
        </p:grpSpPr>
        <p:grpSp>
          <p:nvGrpSpPr>
            <p:cNvPr id="24" name="Group 23"/>
            <p:cNvGrpSpPr/>
            <p:nvPr/>
          </p:nvGrpSpPr>
          <p:grpSpPr>
            <a:xfrm>
              <a:off x="5267066" y="4520555"/>
              <a:ext cx="835305" cy="985604"/>
              <a:chOff x="7282405" y="3703225"/>
              <a:chExt cx="835305" cy="985604"/>
            </a:xfrm>
          </p:grpSpPr>
          <p:sp>
            <p:nvSpPr>
              <p:cNvPr id="25" name="Rectangle 24"/>
              <p:cNvSpPr/>
              <p:nvPr/>
            </p:nvSpPr>
            <p:spPr>
              <a:xfrm>
                <a:off x="7311079" y="4165609"/>
                <a:ext cx="80663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i="1" dirty="0" err="1">
                    <a:latin typeface="Times"/>
                    <a:cs typeface="Times"/>
                  </a:rPr>
                  <a:t>a</a:t>
                </a:r>
                <a:r>
                  <a:rPr lang="en-US" sz="2800" i="1" baseline="-25000" dirty="0" err="1">
                    <a:latin typeface="Times"/>
                    <a:cs typeface="Times"/>
                  </a:rPr>
                  <a:t>i,exc</a:t>
                </a:r>
                <a:endParaRPr lang="en-US" dirty="0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7329418" y="3973426"/>
                <a:ext cx="59503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____</a:t>
                </a: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7282405" y="3703225"/>
                <a:ext cx="65594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i="1" dirty="0">
                    <a:latin typeface="Times"/>
                    <a:cs typeface="Times"/>
                  </a:rPr>
                  <a:t>d</a:t>
                </a:r>
                <a:r>
                  <a:rPr lang="en-US" sz="2800" i="1" baseline="-25000" dirty="0">
                    <a:latin typeface="Times"/>
                    <a:cs typeface="Times"/>
                  </a:rPr>
                  <a:t>err</a:t>
                </a:r>
                <a:endParaRPr lang="en-US" dirty="0"/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6830480" y="4483457"/>
              <a:ext cx="840295" cy="980491"/>
              <a:chOff x="8021320" y="3701182"/>
              <a:chExt cx="840295" cy="980491"/>
            </a:xfrm>
          </p:grpSpPr>
          <p:sp>
            <p:nvSpPr>
              <p:cNvPr id="29" name="Rectangle 28"/>
              <p:cNvSpPr/>
              <p:nvPr/>
            </p:nvSpPr>
            <p:spPr>
              <a:xfrm>
                <a:off x="8021320" y="3701182"/>
                <a:ext cx="840295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i="1" dirty="0" err="1">
                    <a:latin typeface="Times"/>
                    <a:cs typeface="Times"/>
                  </a:rPr>
                  <a:t>pc</a:t>
                </a:r>
                <a:r>
                  <a:rPr lang="en-US" sz="2800" i="1" baseline="-25000" dirty="0" err="1">
                    <a:latin typeface="Times"/>
                    <a:cs typeface="Times"/>
                  </a:rPr>
                  <a:t>exc</a:t>
                </a:r>
                <a:endParaRPr lang="en-US" baseline="-25000" dirty="0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8094709" y="3989176"/>
                <a:ext cx="59503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____</a:t>
                </a:r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8047696" y="4158453"/>
                <a:ext cx="65594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i="1" dirty="0">
                    <a:latin typeface="Times"/>
                    <a:cs typeface="Times"/>
                  </a:rPr>
                  <a:t>d</a:t>
                </a:r>
                <a:r>
                  <a:rPr lang="en-US" sz="2800" i="1" baseline="-25000" dirty="0">
                    <a:latin typeface="Times"/>
                    <a:cs typeface="Times"/>
                  </a:rPr>
                  <a:t>err</a:t>
                </a:r>
                <a:endParaRPr lang="en-US" dirty="0"/>
              </a:p>
            </p:txBody>
          </p:sp>
        </p:grpSp>
        <p:grpSp>
          <p:nvGrpSpPr>
            <p:cNvPr id="32" name="Group 31"/>
            <p:cNvGrpSpPr/>
            <p:nvPr/>
          </p:nvGrpSpPr>
          <p:grpSpPr>
            <a:xfrm>
              <a:off x="8168296" y="4501436"/>
              <a:ext cx="769763" cy="995978"/>
              <a:chOff x="8101925" y="5079926"/>
              <a:chExt cx="769763" cy="995978"/>
            </a:xfrm>
          </p:grpSpPr>
          <p:sp>
            <p:nvSpPr>
              <p:cNvPr id="33" name="Rectangle 32"/>
              <p:cNvSpPr/>
              <p:nvPr/>
            </p:nvSpPr>
            <p:spPr>
              <a:xfrm>
                <a:off x="8101925" y="5079926"/>
                <a:ext cx="76976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i="1" dirty="0" err="1">
                    <a:latin typeface="Times"/>
                    <a:cs typeface="Times"/>
                  </a:rPr>
                  <a:t>pd</a:t>
                </a:r>
                <a:r>
                  <a:rPr lang="en-US" sz="2800" i="1" baseline="-25000" dirty="0" err="1">
                    <a:latin typeface="Times"/>
                    <a:cs typeface="Times"/>
                  </a:rPr>
                  <a:t>pc</a:t>
                </a:r>
                <a:endParaRPr lang="en-US" baseline="-25000" dirty="0"/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8213882" y="5335897"/>
                <a:ext cx="59503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____</a:t>
                </a:r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8166869" y="5552684"/>
                <a:ext cx="569387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i="1" dirty="0" err="1">
                    <a:latin typeface="Times"/>
                    <a:cs typeface="Times"/>
                  </a:rPr>
                  <a:t>x</a:t>
                </a:r>
                <a:r>
                  <a:rPr lang="en-US" sz="2800" i="1" baseline="-25000" dirty="0" err="1">
                    <a:latin typeface="Times"/>
                    <a:cs typeface="Times"/>
                  </a:rPr>
                  <a:t>pc</a:t>
                </a:r>
                <a:endParaRPr lang="en-US" dirty="0"/>
              </a:p>
            </p:txBody>
          </p:sp>
        </p:grpSp>
        <p:sp>
          <p:nvSpPr>
            <p:cNvPr id="37" name="TextBox 36"/>
            <p:cNvSpPr txBox="1"/>
            <p:nvPr/>
          </p:nvSpPr>
          <p:spPr>
            <a:xfrm>
              <a:off x="7811967" y="4811415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x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B39EC0A-75CF-2E4A-BEF5-B6B71C104276}"/>
              </a:ext>
            </a:extLst>
          </p:cNvPr>
          <p:cNvGrpSpPr/>
          <p:nvPr/>
        </p:nvGrpSpPr>
        <p:grpSpPr>
          <a:xfrm>
            <a:off x="4558644" y="3166165"/>
            <a:ext cx="2677336" cy="1404731"/>
            <a:chOff x="4558644" y="3166165"/>
            <a:chExt cx="2677336" cy="1404731"/>
          </a:xfrm>
        </p:grpSpPr>
        <p:sp>
          <p:nvSpPr>
            <p:cNvPr id="22" name="TextBox 21"/>
            <p:cNvSpPr txBox="1"/>
            <p:nvPr/>
          </p:nvSpPr>
          <p:spPr>
            <a:xfrm>
              <a:off x="4558644" y="3520682"/>
              <a:ext cx="267733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Complex Transfer </a:t>
              </a:r>
            </a:p>
            <a:p>
              <a:r>
                <a:rPr lang="en-US" sz="2000" dirty="0"/>
                <a:t>Functions w/ Full IFO</a:t>
              </a:r>
            </a:p>
          </p:txBody>
        </p:sp>
        <p:cxnSp>
          <p:nvCxnSpPr>
            <p:cNvPr id="38" name="Straight Arrow Connector 37"/>
            <p:cNvCxnSpPr/>
            <p:nvPr/>
          </p:nvCxnSpPr>
          <p:spPr>
            <a:xfrm flipV="1">
              <a:off x="5327374" y="3205922"/>
              <a:ext cx="238539" cy="384314"/>
            </a:xfrm>
            <a:prstGeom prst="straightConnector1">
              <a:avLst/>
            </a:prstGeom>
            <a:ln>
              <a:solidFill>
                <a:srgbClr val="BFBFB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 flipV="1">
              <a:off x="6374296" y="3166165"/>
              <a:ext cx="397565" cy="384314"/>
            </a:xfrm>
            <a:prstGeom prst="straightConnector1">
              <a:avLst/>
            </a:prstGeom>
            <a:ln>
              <a:solidFill>
                <a:srgbClr val="BFBFB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>
              <a:off x="5393635" y="4213087"/>
              <a:ext cx="371061" cy="344556"/>
            </a:xfrm>
            <a:prstGeom prst="straightConnector1">
              <a:avLst/>
            </a:prstGeom>
            <a:ln>
              <a:solidFill>
                <a:srgbClr val="BFBFB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>
              <a:off x="6493565" y="4199835"/>
              <a:ext cx="556592" cy="371061"/>
            </a:xfrm>
            <a:prstGeom prst="straightConnector1">
              <a:avLst/>
            </a:prstGeom>
            <a:ln>
              <a:solidFill>
                <a:srgbClr val="BFBFB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0A3FA158-87BF-8F4C-89A4-FE0D7EAC180E}"/>
              </a:ext>
            </a:extLst>
          </p:cNvPr>
          <p:cNvGrpSpPr/>
          <p:nvPr/>
        </p:nvGrpSpPr>
        <p:grpSpPr>
          <a:xfrm>
            <a:off x="7429335" y="3157253"/>
            <a:ext cx="1727918" cy="1343979"/>
            <a:chOff x="7429335" y="3157253"/>
            <a:chExt cx="1727918" cy="1343979"/>
          </a:xfrm>
        </p:grpSpPr>
        <p:cxnSp>
          <p:nvCxnSpPr>
            <p:cNvPr id="42" name="Straight Arrow Connector 41"/>
            <p:cNvCxnSpPr/>
            <p:nvPr/>
          </p:nvCxnSpPr>
          <p:spPr>
            <a:xfrm>
              <a:off x="8387596" y="4294870"/>
              <a:ext cx="34303" cy="206362"/>
            </a:xfrm>
            <a:prstGeom prst="straightConnector1">
              <a:avLst/>
            </a:prstGeom>
            <a:ln>
              <a:solidFill>
                <a:srgbClr val="BFBFB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 flipV="1">
              <a:off x="8331508" y="3157253"/>
              <a:ext cx="0" cy="231830"/>
            </a:xfrm>
            <a:prstGeom prst="straightConnector1">
              <a:avLst/>
            </a:prstGeom>
            <a:ln>
              <a:solidFill>
                <a:srgbClr val="BFBFB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>
              <a:off x="7429335" y="3518981"/>
              <a:ext cx="172791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Absolute Scale Factor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B481287C-2586-8041-A881-184E465FDAD7}"/>
              </a:ext>
            </a:extLst>
          </p:cNvPr>
          <p:cNvGrpSpPr/>
          <p:nvPr/>
        </p:nvGrpSpPr>
        <p:grpSpPr>
          <a:xfrm>
            <a:off x="4828296" y="2188315"/>
            <a:ext cx="3020862" cy="1055378"/>
            <a:chOff x="5521028" y="1121514"/>
            <a:chExt cx="3020862" cy="1055378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8682634C-711E-A64F-AD43-3D0415AB5ECF}"/>
                </a:ext>
              </a:extLst>
            </p:cNvPr>
            <p:cNvSpPr txBox="1"/>
            <p:nvPr/>
          </p:nvSpPr>
          <p:spPr>
            <a:xfrm>
              <a:off x="5745408" y="1165826"/>
              <a:ext cx="104547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tx1">
                      <a:lumMod val="50000"/>
                    </a:schemeClr>
                  </a:solidFill>
                  <a:latin typeface="Times"/>
                  <a:cs typeface="Times"/>
                </a:rPr>
                <a:t>1 </a:t>
              </a:r>
              <a:r>
                <a:rPr lang="en-US" sz="2800" i="1" dirty="0">
                  <a:solidFill>
                    <a:schemeClr val="tx1">
                      <a:lumMod val="50000"/>
                    </a:schemeClr>
                  </a:solidFill>
                  <a:latin typeface="Times"/>
                  <a:cs typeface="Times"/>
                </a:rPr>
                <a:t>+ G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726DC15B-2D11-6343-8182-37AF446C352F}"/>
                </a:ext>
              </a:extLst>
            </p:cNvPr>
            <p:cNvSpPr txBox="1"/>
            <p:nvPr/>
          </p:nvSpPr>
          <p:spPr>
            <a:xfrm>
              <a:off x="5696059" y="1385979"/>
              <a:ext cx="110799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tx1">
                      <a:lumMod val="50000"/>
                    </a:schemeClr>
                  </a:solidFill>
                </a:rPr>
                <a:t>_________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5534DFE8-6583-FA4A-A652-CDEC8EA57EC3}"/>
                </a:ext>
              </a:extLst>
            </p:cNvPr>
            <p:cNvSpPr/>
            <p:nvPr/>
          </p:nvSpPr>
          <p:spPr>
            <a:xfrm>
              <a:off x="6098750" y="1653672"/>
              <a:ext cx="36420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>
                  <a:solidFill>
                    <a:schemeClr val="tx1">
                      <a:lumMod val="50000"/>
                    </a:schemeClr>
                  </a:solidFill>
                  <a:latin typeface="Times"/>
                  <a:cs typeface="Times"/>
                </a:rPr>
                <a:t>1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EEF62603-3B0F-1043-B67E-78639908DD51}"/>
                </a:ext>
              </a:extLst>
            </p:cNvPr>
            <p:cNvSpPr txBox="1"/>
            <p:nvPr/>
          </p:nvSpPr>
          <p:spPr>
            <a:xfrm>
              <a:off x="6645675" y="1163078"/>
              <a:ext cx="37221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tx1">
                      <a:lumMod val="50000"/>
                    </a:schemeClr>
                  </a:solidFill>
                  <a:latin typeface="Times New Roman"/>
                  <a:cs typeface="Times New Roman"/>
                </a:rPr>
                <a:t>)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65D153D0-EAF6-B342-B3AF-F32EFAF8832C}"/>
                </a:ext>
              </a:extLst>
            </p:cNvPr>
            <p:cNvSpPr txBox="1"/>
            <p:nvPr/>
          </p:nvSpPr>
          <p:spPr>
            <a:xfrm>
              <a:off x="5521028" y="1162667"/>
              <a:ext cx="37256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tx1">
                      <a:lumMod val="50000"/>
                    </a:schemeClr>
                  </a:solidFill>
                  <a:latin typeface="Times New Roman"/>
                  <a:cs typeface="Times New Roman"/>
                </a:rPr>
                <a:t>(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3C148974-8473-0A40-A2CE-6D72BD73AA40}"/>
                </a:ext>
              </a:extLst>
            </p:cNvPr>
            <p:cNvSpPr txBox="1"/>
            <p:nvPr/>
          </p:nvSpPr>
          <p:spPr>
            <a:xfrm>
              <a:off x="7269406" y="1650735"/>
              <a:ext cx="104547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tx1">
                      <a:lumMod val="50000"/>
                    </a:schemeClr>
                  </a:solidFill>
                  <a:latin typeface="Times"/>
                  <a:cs typeface="Times"/>
                </a:rPr>
                <a:t>1 </a:t>
              </a:r>
              <a:r>
                <a:rPr lang="en-US" sz="2800" i="1" dirty="0">
                  <a:solidFill>
                    <a:schemeClr val="tx1">
                      <a:lumMod val="50000"/>
                    </a:schemeClr>
                  </a:solidFill>
                  <a:latin typeface="Times"/>
                  <a:cs typeface="Times"/>
                </a:rPr>
                <a:t>+ G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A38B78CE-83D9-6047-A6BA-518310C95B74}"/>
                </a:ext>
              </a:extLst>
            </p:cNvPr>
            <p:cNvSpPr txBox="1"/>
            <p:nvPr/>
          </p:nvSpPr>
          <p:spPr>
            <a:xfrm>
              <a:off x="7206203" y="1358270"/>
              <a:ext cx="110799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tx1">
                      <a:lumMod val="50000"/>
                    </a:schemeClr>
                  </a:solidFill>
                </a:rPr>
                <a:t>_________</a:t>
              </a: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7FD6415E-192F-2F44-A0F3-8FC25DF218A9}"/>
                </a:ext>
              </a:extLst>
            </p:cNvPr>
            <p:cNvSpPr/>
            <p:nvPr/>
          </p:nvSpPr>
          <p:spPr>
            <a:xfrm>
              <a:off x="7595039" y="1127199"/>
              <a:ext cx="42351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i="1" dirty="0">
                  <a:solidFill>
                    <a:schemeClr val="tx1">
                      <a:lumMod val="50000"/>
                    </a:schemeClr>
                  </a:solidFill>
                  <a:latin typeface="Times"/>
                  <a:cs typeface="Times"/>
                </a:rPr>
                <a:t>C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B87AE790-97A3-5044-824D-7273DBAD3502}"/>
                </a:ext>
              </a:extLst>
            </p:cNvPr>
            <p:cNvSpPr txBox="1"/>
            <p:nvPr/>
          </p:nvSpPr>
          <p:spPr>
            <a:xfrm>
              <a:off x="8169672" y="1121514"/>
              <a:ext cx="37221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tx1">
                      <a:lumMod val="50000"/>
                    </a:schemeClr>
                  </a:solidFill>
                  <a:latin typeface="Times New Roman"/>
                  <a:cs typeface="Times New Roman"/>
                </a:rPr>
                <a:t>)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8A8C6B8A-66AB-044A-82F4-438197CF79D6}"/>
                </a:ext>
              </a:extLst>
            </p:cNvPr>
            <p:cNvSpPr txBox="1"/>
            <p:nvPr/>
          </p:nvSpPr>
          <p:spPr>
            <a:xfrm>
              <a:off x="7031172" y="1134958"/>
              <a:ext cx="37256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tx1">
                      <a:lumMod val="50000"/>
                    </a:schemeClr>
                  </a:solidFill>
                  <a:latin typeface="Times New Roman"/>
                  <a:cs typeface="Times New Roman"/>
                </a:rPr>
                <a:t>(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8199CC12-BED9-B34F-9060-423FEA550D02}"/>
              </a:ext>
            </a:extLst>
          </p:cNvPr>
          <p:cNvGrpSpPr/>
          <p:nvPr/>
        </p:nvGrpSpPr>
        <p:grpSpPr>
          <a:xfrm>
            <a:off x="4897561" y="4528008"/>
            <a:ext cx="3020862" cy="1041523"/>
            <a:chOff x="5521028" y="1121514"/>
            <a:chExt cx="3020862" cy="1041523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91056D26-1AD0-0545-8335-0D102C19B24A}"/>
                </a:ext>
              </a:extLst>
            </p:cNvPr>
            <p:cNvSpPr txBox="1"/>
            <p:nvPr/>
          </p:nvSpPr>
          <p:spPr>
            <a:xfrm>
              <a:off x="5745408" y="1623026"/>
              <a:ext cx="104547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tx1">
                      <a:lumMod val="50000"/>
                    </a:schemeClr>
                  </a:solidFill>
                  <a:latin typeface="Times"/>
                  <a:cs typeface="Times"/>
                </a:rPr>
                <a:t>1 </a:t>
              </a:r>
              <a:r>
                <a:rPr lang="en-US" sz="2800" i="1" dirty="0">
                  <a:solidFill>
                    <a:schemeClr val="tx1">
                      <a:lumMod val="50000"/>
                    </a:schemeClr>
                  </a:solidFill>
                  <a:latin typeface="Times"/>
                  <a:cs typeface="Times"/>
                </a:rPr>
                <a:t>+ G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2CDD460C-F701-8A4C-BC8F-92F719EC96CD}"/>
                </a:ext>
              </a:extLst>
            </p:cNvPr>
            <p:cNvSpPr txBox="1"/>
            <p:nvPr/>
          </p:nvSpPr>
          <p:spPr>
            <a:xfrm>
              <a:off x="5696059" y="1385979"/>
              <a:ext cx="110799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tx1">
                      <a:lumMod val="50000"/>
                    </a:schemeClr>
                  </a:solidFill>
                </a:rPr>
                <a:t>_________</a:t>
              </a: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88B6EB6D-988B-C546-930F-0BA46140BEF3}"/>
                </a:ext>
              </a:extLst>
            </p:cNvPr>
            <p:cNvSpPr/>
            <p:nvPr/>
          </p:nvSpPr>
          <p:spPr>
            <a:xfrm>
              <a:off x="5877072" y="1141053"/>
              <a:ext cx="76815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i="1" dirty="0">
                  <a:solidFill>
                    <a:schemeClr val="tx1">
                      <a:lumMod val="50000"/>
                    </a:schemeClr>
                  </a:solidFill>
                  <a:latin typeface="Times"/>
                  <a:cs typeface="Times"/>
                </a:rPr>
                <a:t>A</a:t>
              </a:r>
              <a:r>
                <a:rPr lang="en-US" sz="2800" i="1" baseline="-25000" dirty="0">
                  <a:solidFill>
                    <a:schemeClr val="tx1">
                      <a:lumMod val="50000"/>
                    </a:schemeClr>
                  </a:solidFill>
                  <a:latin typeface="Times"/>
                  <a:cs typeface="Times"/>
                </a:rPr>
                <a:t>i </a:t>
              </a:r>
              <a:r>
                <a:rPr lang="en-US" sz="2800" i="1" dirty="0">
                  <a:solidFill>
                    <a:schemeClr val="tx1">
                      <a:lumMod val="50000"/>
                    </a:schemeClr>
                  </a:solidFill>
                  <a:latin typeface="Times"/>
                  <a:cs typeface="Times"/>
                </a:rPr>
                <a:t>C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37155B3F-2764-5E4E-A363-4DD1A68002DF}"/>
                </a:ext>
              </a:extLst>
            </p:cNvPr>
            <p:cNvSpPr txBox="1"/>
            <p:nvPr/>
          </p:nvSpPr>
          <p:spPr>
            <a:xfrm>
              <a:off x="6645675" y="1163078"/>
              <a:ext cx="37221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tx1">
                      <a:lumMod val="50000"/>
                    </a:schemeClr>
                  </a:solidFill>
                  <a:latin typeface="Times New Roman"/>
                  <a:cs typeface="Times New Roman"/>
                </a:rPr>
                <a:t>)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5E1BFD6D-F26B-E642-946C-560D3C4E29C4}"/>
                </a:ext>
              </a:extLst>
            </p:cNvPr>
            <p:cNvSpPr txBox="1"/>
            <p:nvPr/>
          </p:nvSpPr>
          <p:spPr>
            <a:xfrm>
              <a:off x="5521028" y="1162667"/>
              <a:ext cx="37256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tx1">
                      <a:lumMod val="50000"/>
                    </a:schemeClr>
                  </a:solidFill>
                  <a:latin typeface="Times New Roman"/>
                  <a:cs typeface="Times New Roman"/>
                </a:rPr>
                <a:t>(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743EBC58-E93F-D340-A739-11577D4FF520}"/>
                </a:ext>
              </a:extLst>
            </p:cNvPr>
            <p:cNvSpPr txBox="1"/>
            <p:nvPr/>
          </p:nvSpPr>
          <p:spPr>
            <a:xfrm>
              <a:off x="7255552" y="1165826"/>
              <a:ext cx="104547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tx1">
                      <a:lumMod val="50000"/>
                    </a:schemeClr>
                  </a:solidFill>
                  <a:latin typeface="Times"/>
                  <a:cs typeface="Times"/>
                </a:rPr>
                <a:t>1 </a:t>
              </a:r>
              <a:r>
                <a:rPr lang="en-US" sz="2800" i="1" dirty="0">
                  <a:solidFill>
                    <a:schemeClr val="tx1">
                      <a:lumMod val="50000"/>
                    </a:schemeClr>
                  </a:solidFill>
                  <a:latin typeface="Times"/>
                  <a:cs typeface="Times"/>
                </a:rPr>
                <a:t>+ G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8E1E878D-E8C1-A44C-B6B7-3B61AF884104}"/>
                </a:ext>
              </a:extLst>
            </p:cNvPr>
            <p:cNvSpPr txBox="1"/>
            <p:nvPr/>
          </p:nvSpPr>
          <p:spPr>
            <a:xfrm>
              <a:off x="7206203" y="1358270"/>
              <a:ext cx="110799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tx1">
                      <a:lumMod val="50000"/>
                    </a:schemeClr>
                  </a:solidFill>
                </a:rPr>
                <a:t>_________</a:t>
              </a: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901584C1-546D-5341-8DF7-689A94B1D607}"/>
                </a:ext>
              </a:extLst>
            </p:cNvPr>
            <p:cNvSpPr/>
            <p:nvPr/>
          </p:nvSpPr>
          <p:spPr>
            <a:xfrm>
              <a:off x="7567329" y="1639817"/>
              <a:ext cx="42351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i="1" dirty="0">
                  <a:solidFill>
                    <a:schemeClr val="tx1">
                      <a:lumMod val="50000"/>
                    </a:schemeClr>
                  </a:solidFill>
                  <a:latin typeface="Times"/>
                  <a:cs typeface="Times"/>
                </a:rPr>
                <a:t>C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CF4663E3-9E29-E04A-B5D8-CAC0D0CA0B52}"/>
                </a:ext>
              </a:extLst>
            </p:cNvPr>
            <p:cNvSpPr txBox="1"/>
            <p:nvPr/>
          </p:nvSpPr>
          <p:spPr>
            <a:xfrm>
              <a:off x="8169672" y="1121514"/>
              <a:ext cx="37221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tx1">
                      <a:lumMod val="50000"/>
                    </a:schemeClr>
                  </a:solidFill>
                  <a:latin typeface="Times New Roman"/>
                  <a:cs typeface="Times New Roman"/>
                </a:rPr>
                <a:t>)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F5B2861B-9B3E-884A-BB46-4C19D95A70D4}"/>
                </a:ext>
              </a:extLst>
            </p:cNvPr>
            <p:cNvSpPr txBox="1"/>
            <p:nvPr/>
          </p:nvSpPr>
          <p:spPr>
            <a:xfrm>
              <a:off x="7031172" y="1134958"/>
              <a:ext cx="37256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tx1">
                      <a:lumMod val="50000"/>
                    </a:schemeClr>
                  </a:solidFill>
                  <a:latin typeface="Times New Roman"/>
                  <a:cs typeface="Times New Roman"/>
                </a:rPr>
                <a:t>(</a:t>
              </a:r>
            </a:p>
          </p:txBody>
        </p:sp>
      </p:grpSp>
      <p:sp>
        <p:nvSpPr>
          <p:cNvPr id="89" name="TextBox 88">
            <a:extLst>
              <a:ext uri="{FF2B5EF4-FFF2-40B4-BE49-F238E27FC236}">
                <a16:creationId xmlns:a16="http://schemas.microsoft.com/office/drawing/2014/main" id="{4A7BDD03-E6F8-3D4D-847E-1AAB3B433019}"/>
              </a:ext>
            </a:extLst>
          </p:cNvPr>
          <p:cNvSpPr txBox="1"/>
          <p:nvPr/>
        </p:nvSpPr>
        <p:spPr>
          <a:xfrm>
            <a:off x="-180109" y="73429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B472E5E0-B965-024A-9518-5D85EA5CB69D}"/>
              </a:ext>
            </a:extLst>
          </p:cNvPr>
          <p:cNvSpPr txBox="1"/>
          <p:nvPr/>
        </p:nvSpPr>
        <p:spPr>
          <a:xfrm>
            <a:off x="6240679" y="4811905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EDCA51E4-A0D9-E34A-8DB5-F91F971D54EE}"/>
              </a:ext>
            </a:extLst>
          </p:cNvPr>
          <p:cNvSpPr txBox="1"/>
          <p:nvPr/>
        </p:nvSpPr>
        <p:spPr>
          <a:xfrm>
            <a:off x="6186683" y="2482304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202993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6DB13C-C251-D94A-8A82-3E333E069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Simple version…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8FF882-7798-744E-B886-BF62721095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849" y="1351413"/>
            <a:ext cx="7898978" cy="4835632"/>
          </a:xfrm>
        </p:spPr>
        <p:txBody>
          <a:bodyPr/>
          <a:lstStyle/>
          <a:p>
            <a:r>
              <a:rPr lang="en-US" dirty="0"/>
              <a:t>Evan mentioned the “free” parameters that dominate the uncertainty in A and C.</a:t>
            </a:r>
          </a:p>
          <a:p>
            <a:r>
              <a:rPr lang="en-US" dirty="0"/>
              <a:t>Here’s what you normally tell people in a talk: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51A4A3-F61A-6B48-91DD-B6E4FB703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G1900396-v3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05B403-64E1-EB43-9ACD-A1A644F2F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29E04-1A43-9A4A-A7CA-DD2266DE4C71}" type="slidenum">
              <a:rPr lang="en-US" smtClean="0"/>
              <a:pPr/>
              <a:t>6</a:t>
            </a:fld>
            <a:endParaRPr lang="en-U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5FF55F9-FE1C-F64F-8393-492C3746E4DF}"/>
              </a:ext>
            </a:extLst>
          </p:cNvPr>
          <p:cNvGrpSpPr/>
          <p:nvPr/>
        </p:nvGrpSpPr>
        <p:grpSpPr>
          <a:xfrm>
            <a:off x="4503757" y="2596831"/>
            <a:ext cx="3930823" cy="3116876"/>
            <a:chOff x="-122834" y="2487649"/>
            <a:chExt cx="3930823" cy="311687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84CB704-E81F-BF47-BB8D-3960773AA5A1}"/>
                </a:ext>
              </a:extLst>
            </p:cNvPr>
            <p:cNvGrpSpPr/>
            <p:nvPr/>
          </p:nvGrpSpPr>
          <p:grpSpPr>
            <a:xfrm>
              <a:off x="-122834" y="2487649"/>
              <a:ext cx="3513866" cy="3116876"/>
              <a:chOff x="779838" y="3074504"/>
              <a:chExt cx="3513866" cy="3116876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249A9D98-D427-8A4D-9FE5-091746A545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779838" y="3074504"/>
                <a:ext cx="2558535" cy="3116876"/>
              </a:xfrm>
              <a:prstGeom prst="rect">
                <a:avLst/>
              </a:prstGeom>
            </p:spPr>
          </p:pic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E8252F9B-D7A7-6B4B-A269-320C3B5E5B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04051" y="5650394"/>
                <a:ext cx="1689653" cy="0"/>
              </a:xfrm>
              <a:prstGeom prst="straightConnector1">
                <a:avLst/>
              </a:prstGeom>
              <a:ln w="3492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CC0FF4C5-615F-D746-821B-195580BD12DB}"/>
                </a:ext>
              </a:extLst>
            </p:cNvPr>
            <p:cNvCxnSpPr>
              <a:cxnSpLocks/>
            </p:cNvCxnSpPr>
            <p:nvPr/>
          </p:nvCxnSpPr>
          <p:spPr>
            <a:xfrm>
              <a:off x="608076" y="3665040"/>
              <a:ext cx="874644" cy="0"/>
            </a:xfrm>
            <a:prstGeom prst="straightConnector1">
              <a:avLst/>
            </a:prstGeom>
            <a:ln w="508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4B5D211E-CDEB-FB4D-B148-81D0B481E695}"/>
                </a:ext>
              </a:extLst>
            </p:cNvPr>
            <p:cNvCxnSpPr>
              <a:cxnSpLocks/>
            </p:cNvCxnSpPr>
            <p:nvPr/>
          </p:nvCxnSpPr>
          <p:spPr>
            <a:xfrm>
              <a:off x="647831" y="4307218"/>
              <a:ext cx="848139" cy="0"/>
            </a:xfrm>
            <a:prstGeom prst="straightConnector1">
              <a:avLst/>
            </a:prstGeom>
            <a:ln w="50800">
              <a:solidFill>
                <a:srgbClr val="2D99F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B3EB627F-3D97-F94E-A876-F223B2E1F22B}"/>
                </a:ext>
              </a:extLst>
            </p:cNvPr>
            <p:cNvCxnSpPr>
              <a:cxnSpLocks/>
            </p:cNvCxnSpPr>
            <p:nvPr/>
          </p:nvCxnSpPr>
          <p:spPr>
            <a:xfrm>
              <a:off x="661084" y="5057623"/>
              <a:ext cx="874644" cy="0"/>
            </a:xfrm>
            <a:prstGeom prst="straightConnector1">
              <a:avLst/>
            </a:prstGeom>
            <a:ln w="50800">
              <a:solidFill>
                <a:srgbClr val="F541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11B6930-82F4-B54E-B3B6-5106FEB69FF4}"/>
                </a:ext>
              </a:extLst>
            </p:cNvPr>
            <p:cNvSpPr txBox="1"/>
            <p:nvPr/>
          </p:nvSpPr>
          <p:spPr>
            <a:xfrm>
              <a:off x="1945086" y="4206740"/>
              <a:ext cx="18469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2D99F3"/>
                  </a:solidFill>
                </a:rPr>
                <a:t>gain</a:t>
              </a:r>
              <a:r>
                <a:rPr lang="en-US" sz="2400" dirty="0"/>
                <a:t>    </a:t>
              </a:r>
              <a:r>
                <a:rPr lang="en-US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 / f </a:t>
              </a:r>
              <a:r>
                <a:rPr lang="en-US" sz="2400" i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ED7D189-32EA-CC4A-BEDB-8EEBFA2457D7}"/>
                </a:ext>
              </a:extLst>
            </p:cNvPr>
            <p:cNvSpPr txBox="1"/>
            <p:nvPr/>
          </p:nvSpPr>
          <p:spPr>
            <a:xfrm>
              <a:off x="1947361" y="3431091"/>
              <a:ext cx="18469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C000"/>
                  </a:solidFill>
                </a:rPr>
                <a:t>gain</a:t>
              </a:r>
              <a:r>
                <a:rPr lang="en-US" sz="2400" dirty="0"/>
                <a:t>    </a:t>
              </a:r>
              <a:r>
                <a:rPr lang="en-US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 / f </a:t>
              </a:r>
              <a:r>
                <a:rPr lang="en-US" sz="2400" i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endPara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CDFFB38-23FB-0045-B46F-532CD3CD47C2}"/>
                </a:ext>
              </a:extLst>
            </p:cNvPr>
            <p:cNvSpPr txBox="1"/>
            <p:nvPr/>
          </p:nvSpPr>
          <p:spPr>
            <a:xfrm>
              <a:off x="1961009" y="5000585"/>
              <a:ext cx="18469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541FF"/>
                  </a:solidFill>
                </a:rPr>
                <a:t>gain</a:t>
              </a:r>
              <a:r>
                <a:rPr lang="en-US" sz="2400" dirty="0"/>
                <a:t>    </a:t>
              </a:r>
              <a:r>
                <a:rPr lang="en-US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 / f </a:t>
              </a:r>
              <a:r>
                <a:rPr lang="en-US" sz="2400" i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17EA195-27AC-5B41-9907-D5D87C12A95F}"/>
                </a:ext>
              </a:extLst>
            </p:cNvPr>
            <p:cNvSpPr txBox="1"/>
            <p:nvPr/>
          </p:nvSpPr>
          <p:spPr>
            <a:xfrm>
              <a:off x="2734999" y="3460291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x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82D4E46-00ED-A44A-A814-B36F16D54490}"/>
                </a:ext>
              </a:extLst>
            </p:cNvPr>
            <p:cNvSpPr txBox="1"/>
            <p:nvPr/>
          </p:nvSpPr>
          <p:spPr>
            <a:xfrm>
              <a:off x="2737273" y="4240488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x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F4F1593-C696-204F-AE6C-911FF50BC8F8}"/>
                </a:ext>
              </a:extLst>
            </p:cNvPr>
            <p:cNvSpPr txBox="1"/>
            <p:nvPr/>
          </p:nvSpPr>
          <p:spPr>
            <a:xfrm>
              <a:off x="2750922" y="5045706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x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0C6C77B-FE9F-E343-B4F9-CBD05905338A}"/>
              </a:ext>
            </a:extLst>
          </p:cNvPr>
          <p:cNvGrpSpPr/>
          <p:nvPr/>
        </p:nvGrpSpPr>
        <p:grpSpPr>
          <a:xfrm>
            <a:off x="202723" y="2767203"/>
            <a:ext cx="4345149" cy="2557008"/>
            <a:chOff x="4351642" y="2821795"/>
            <a:chExt cx="4345149" cy="2557008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ED199F5-AF77-E14A-80B6-BF298780E476}"/>
                </a:ext>
              </a:extLst>
            </p:cNvPr>
            <p:cNvGrpSpPr/>
            <p:nvPr/>
          </p:nvGrpSpPr>
          <p:grpSpPr>
            <a:xfrm>
              <a:off x="6008188" y="2924302"/>
              <a:ext cx="2688603" cy="2454501"/>
              <a:chOff x="6349379" y="2978888"/>
              <a:chExt cx="2688603" cy="2454501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C0187DC6-978C-F94B-ACC3-6DCF79A5BC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349379" y="2978888"/>
                <a:ext cx="2688603" cy="2454501"/>
              </a:xfrm>
              <a:prstGeom prst="rect">
                <a:avLst/>
              </a:prstGeom>
            </p:spPr>
          </p:pic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F1198D4C-D2FD-074D-8641-F6AB01D9332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933060" y="5336275"/>
                <a:ext cx="977697" cy="1"/>
              </a:xfrm>
              <a:prstGeom prst="straightConnector1">
                <a:avLst/>
              </a:prstGeom>
              <a:ln w="34925">
                <a:solidFill>
                  <a:srgbClr val="24F6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871B8F6-5922-104A-A711-BE4ECAE1E4C3}"/>
                </a:ext>
              </a:extLst>
            </p:cNvPr>
            <p:cNvSpPr txBox="1"/>
            <p:nvPr/>
          </p:nvSpPr>
          <p:spPr>
            <a:xfrm>
              <a:off x="4351642" y="3037578"/>
              <a:ext cx="84991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24F6FF"/>
                  </a:solidFill>
                </a:rPr>
                <a:t>gain</a:t>
              </a: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9AA94B06-3691-0142-AB2A-8BBF2ED441B3}"/>
                </a:ext>
              </a:extLst>
            </p:cNvPr>
            <p:cNvGrpSpPr/>
            <p:nvPr/>
          </p:nvGrpSpPr>
          <p:grpSpPr>
            <a:xfrm>
              <a:off x="5369449" y="2821795"/>
              <a:ext cx="2015685" cy="1060404"/>
              <a:chOff x="7031172" y="1113551"/>
              <a:chExt cx="2015685" cy="1060404"/>
            </a:xfrm>
          </p:grpSpPr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F549E86A-8930-DF4E-8DA4-3ACF28E5FA04}"/>
                  </a:ext>
                </a:extLst>
              </p:cNvPr>
              <p:cNvSpPr txBox="1"/>
              <p:nvPr/>
            </p:nvSpPr>
            <p:spPr>
              <a:xfrm>
                <a:off x="7269406" y="1650735"/>
                <a:ext cx="155844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latin typeface="Times"/>
                    <a:cs typeface="Times"/>
                  </a:rPr>
                  <a:t>1 </a:t>
                </a:r>
                <a:r>
                  <a:rPr lang="en-US" sz="2800" i="1" dirty="0">
                    <a:latin typeface="Times"/>
                    <a:cs typeface="Times"/>
                  </a:rPr>
                  <a:t>+ </a:t>
                </a:r>
                <a:r>
                  <a:rPr lang="en-US" sz="2800" i="1" dirty="0" err="1">
                    <a:latin typeface="Times"/>
                    <a:cs typeface="Times"/>
                  </a:rPr>
                  <a:t>i</a:t>
                </a:r>
                <a:r>
                  <a:rPr lang="en-US" sz="2800" i="1" dirty="0">
                    <a:latin typeface="Times"/>
                    <a:cs typeface="Times"/>
                  </a:rPr>
                  <a:t> f / </a:t>
                </a:r>
                <a:r>
                  <a:rPr lang="en-US" sz="2800" i="1" dirty="0">
                    <a:solidFill>
                      <a:srgbClr val="24F6FF"/>
                    </a:solidFill>
                    <a:latin typeface="Times"/>
                    <a:cs typeface="Times"/>
                  </a:rPr>
                  <a:t>f</a:t>
                </a:r>
                <a:r>
                  <a:rPr lang="en-US" sz="2800" i="1" baseline="-25000" dirty="0">
                    <a:solidFill>
                      <a:srgbClr val="24F6FF"/>
                    </a:solidFill>
                    <a:latin typeface="Times"/>
                    <a:cs typeface="Times"/>
                  </a:rPr>
                  <a:t>c</a:t>
                </a:r>
                <a:endParaRPr lang="en-US" sz="2800" i="1" dirty="0">
                  <a:solidFill>
                    <a:srgbClr val="24F6FF"/>
                  </a:solidFill>
                  <a:latin typeface="Times"/>
                  <a:cs typeface="Times"/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1ACADE4-162F-D64D-AA0F-610BDA2A08B7}"/>
                  </a:ext>
                </a:extLst>
              </p:cNvPr>
              <p:cNvSpPr txBox="1"/>
              <p:nvPr/>
            </p:nvSpPr>
            <p:spPr>
              <a:xfrm>
                <a:off x="7206203" y="1358270"/>
                <a:ext cx="162095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______________</a:t>
                </a: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385E70DC-DBB9-5645-958F-EB97CF978CE8}"/>
                  </a:ext>
                </a:extLst>
              </p:cNvPr>
              <p:cNvSpPr/>
              <p:nvPr/>
            </p:nvSpPr>
            <p:spPr>
              <a:xfrm>
                <a:off x="7895292" y="1113551"/>
                <a:ext cx="364202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>
                    <a:latin typeface="Times"/>
                    <a:cs typeface="Times"/>
                  </a:rPr>
                  <a:t>1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276B3AB4-F18B-6847-BF9D-71133E60A965}"/>
                  </a:ext>
                </a:extLst>
              </p:cNvPr>
              <p:cNvSpPr txBox="1"/>
              <p:nvPr/>
            </p:nvSpPr>
            <p:spPr>
              <a:xfrm>
                <a:off x="8674639" y="1148809"/>
                <a:ext cx="372218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atin typeface="Times New Roman"/>
                    <a:cs typeface="Times New Roman"/>
                  </a:rPr>
                  <a:t>)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5863E8C0-F2D0-4E48-8DDE-BB2E74E57748}"/>
                  </a:ext>
                </a:extLst>
              </p:cNvPr>
              <p:cNvSpPr txBox="1"/>
              <p:nvPr/>
            </p:nvSpPr>
            <p:spPr>
              <a:xfrm>
                <a:off x="7031172" y="1134958"/>
                <a:ext cx="372568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atin typeface="Times New Roman"/>
                    <a:cs typeface="Times New Roman"/>
                  </a:rPr>
                  <a:t>(</a:t>
                </a: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6907D86-FFC9-204E-A146-68E6D1DDD408}"/>
                </a:ext>
              </a:extLst>
            </p:cNvPr>
            <p:cNvSpPr txBox="1"/>
            <p:nvPr/>
          </p:nvSpPr>
          <p:spPr>
            <a:xfrm>
              <a:off x="5590732" y="3868298"/>
              <a:ext cx="1507144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  <a:r>
                <a:rPr lang="en-US" sz="1600" i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 </a:t>
              </a:r>
              <a:r>
                <a:rPr lang="en-US" sz="1400" dirty="0"/>
                <a:t>=“cavity pole</a:t>
              </a:r>
            </a:p>
            <a:p>
              <a:pPr algn="ctr"/>
              <a:r>
                <a:rPr lang="en-US" sz="1400" dirty="0"/>
                <a:t>frequency”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520B8CC-8418-C946-81CC-42781A67091F}"/>
                </a:ext>
              </a:extLst>
            </p:cNvPr>
            <p:cNvSpPr txBox="1"/>
            <p:nvPr/>
          </p:nvSpPr>
          <p:spPr>
            <a:xfrm>
              <a:off x="5141553" y="3096348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x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645127C7-0980-5545-BD9D-FDF90BC7BF1C}"/>
              </a:ext>
            </a:extLst>
          </p:cNvPr>
          <p:cNvSpPr txBox="1"/>
          <p:nvPr/>
        </p:nvSpPr>
        <p:spPr>
          <a:xfrm>
            <a:off x="1009935" y="5636526"/>
            <a:ext cx="71849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Why focus on these?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(they’re “easily” accessible to the “average” audience)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They can </a:t>
            </a:r>
            <a:r>
              <a:rPr lang="en-US" b="1" dirty="0"/>
              <a:t>only</a:t>
            </a:r>
            <a:r>
              <a:rPr lang="en-US" dirty="0"/>
              <a:t> be measured with the interferometer running.</a:t>
            </a:r>
          </a:p>
        </p:txBody>
      </p:sp>
    </p:spTree>
    <p:extLst>
      <p:ext uri="{BB962C8B-B14F-4D97-AF65-F5344CB8AC3E}">
        <p14:creationId xmlns:p14="http://schemas.microsoft.com/office/powerpoint/2010/main" val="1029207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…But there’s </a:t>
            </a:r>
            <a:r>
              <a:rPr lang="en-US" sz="3200" dirty="0" err="1"/>
              <a:t>MorE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149" y="1072013"/>
            <a:ext cx="8822772" cy="483563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/>
              <a:t>IFO measurements contain more than just simple functions.</a:t>
            </a:r>
          </a:p>
          <a:p>
            <a:pPr marL="0" indent="0">
              <a:buNone/>
            </a:pPr>
            <a:r>
              <a:rPr lang="en-US" sz="2000" dirty="0"/>
              <a:t>There are </a:t>
            </a:r>
            <a:r>
              <a:rPr lang="en-US" sz="2000" b="1" u="sng" dirty="0"/>
              <a:t>WAY</a:t>
            </a:r>
            <a:r>
              <a:rPr lang="en-US" sz="2000" dirty="0"/>
              <a:t> more details in </a:t>
            </a:r>
          </a:p>
          <a:p>
            <a:pPr lvl="1"/>
            <a:r>
              <a:rPr lang="en-US" sz="1800" dirty="0"/>
              <a:t>C’s analog-to-digital conversation path</a:t>
            </a:r>
          </a:p>
          <a:p>
            <a:pPr lvl="1"/>
            <a:r>
              <a:rPr lang="en-US" sz="1800" dirty="0"/>
              <a:t>A’s digital-to-analog path</a:t>
            </a:r>
          </a:p>
          <a:p>
            <a:pPr marL="0" indent="0">
              <a:buNone/>
            </a:pPr>
            <a:r>
              <a:rPr lang="en-US" sz="2000" dirty="0"/>
              <a:t>that must be measured and modelled, in order to obtain a “clean” result that can be fit for free parameters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1800" b="1" dirty="0">
                <a:solidFill>
                  <a:srgbClr val="24F6FF"/>
                </a:solidFill>
              </a:rPr>
              <a:t>For C </a:t>
            </a:r>
            <a:r>
              <a:rPr lang="en-US" sz="1800" dirty="0"/>
              <a:t>(two paths of):</a:t>
            </a:r>
            <a:endParaRPr lang="en-US" sz="1800" b="1" dirty="0"/>
          </a:p>
          <a:p>
            <a:pPr lvl="1"/>
            <a:r>
              <a:rPr lang="en-US" sz="1600" dirty="0"/>
              <a:t>Detuning of optical plant</a:t>
            </a:r>
          </a:p>
          <a:p>
            <a:pPr lvl="1"/>
            <a:r>
              <a:rPr lang="en-US" sz="1600" dirty="0"/>
              <a:t>PD trans-impedance amplifiers</a:t>
            </a:r>
          </a:p>
          <a:p>
            <a:pPr lvl="1"/>
            <a:r>
              <a:rPr lang="en-US" sz="1600" dirty="0"/>
              <a:t>analog whitening filters, </a:t>
            </a:r>
          </a:p>
          <a:p>
            <a:pPr lvl="1"/>
            <a:r>
              <a:rPr lang="en-US" sz="1600" dirty="0"/>
              <a:t>analog anti-aliasing filters, </a:t>
            </a:r>
          </a:p>
          <a:p>
            <a:pPr lvl="1"/>
            <a:r>
              <a:rPr lang="en-US" sz="1600" dirty="0"/>
              <a:t>computational delays, </a:t>
            </a:r>
          </a:p>
          <a:p>
            <a:pPr lvl="1"/>
            <a:r>
              <a:rPr lang="en-US" sz="1600" dirty="0"/>
              <a:t>digital down-sampling filters</a:t>
            </a:r>
          </a:p>
          <a:p>
            <a:pPr lvl="1"/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G1900396-v3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29E04-1A43-9A4A-A7CA-DD2266DE4C71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648201" y="3472496"/>
            <a:ext cx="4495799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For A </a:t>
            </a:r>
            <a:r>
              <a:rPr lang="en-US" sz="2000" dirty="0"/>
              <a:t>(</a:t>
            </a:r>
            <a:r>
              <a:rPr lang="en-US" sz="2000" dirty="0">
                <a:solidFill>
                  <a:srgbClr val="FFC000"/>
                </a:solidFill>
              </a:rPr>
              <a:t>three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2D99F3"/>
                </a:solidFill>
              </a:rPr>
              <a:t>stages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F541FF"/>
                </a:solidFill>
              </a:rPr>
              <a:t>of</a:t>
            </a:r>
            <a:r>
              <a:rPr lang="mr-IN" sz="2000" dirty="0">
                <a:solidFill>
                  <a:srgbClr val="F541FF"/>
                </a:solidFill>
              </a:rPr>
              <a:t>…</a:t>
            </a:r>
            <a:r>
              <a:rPr lang="en-US" sz="2000" dirty="0"/>
              <a:t>):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/>
              <a:t>digital up-sampling filters,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/>
              <a:t>computational delays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/>
              <a:t>analog anti-imaging filters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/>
              <a:t>analog low-pass filters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/>
              <a:t>trans-conductance/voltage drivers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/>
              <a:t>drive signal to force actuators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/>
              <a:t>non-trivial force to displacement dynamics of multi-stage pendula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185679"/>
            <a:ext cx="9209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r-IN" dirty="0"/>
              <a:t>…</a:t>
            </a:r>
            <a:r>
              <a:rPr lang="en-US" dirty="0"/>
              <a:t> all must be included with </a:t>
            </a:r>
            <a:r>
              <a:rPr lang="en-US" b="1" u="sng" dirty="0"/>
              <a:t>systematic error</a:t>
            </a:r>
            <a:r>
              <a:rPr lang="en-US" dirty="0"/>
              <a:t> </a:t>
            </a:r>
            <a:r>
              <a:rPr lang="en-US" b="1" i="1" dirty="0"/>
              <a:t>quantifiably negligible </a:t>
            </a:r>
            <a:r>
              <a:rPr lang="en-US" dirty="0"/>
              <a:t>in the model </a:t>
            </a:r>
          </a:p>
        </p:txBody>
      </p:sp>
    </p:spTree>
    <p:extLst>
      <p:ext uri="{BB962C8B-B14F-4D97-AF65-F5344CB8AC3E}">
        <p14:creationId xmlns:p14="http://schemas.microsoft.com/office/powerpoint/2010/main" val="1530118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Picture 92">
            <a:extLst>
              <a:ext uri="{FF2B5EF4-FFF2-40B4-BE49-F238E27FC236}">
                <a16:creationId xmlns:a16="http://schemas.microsoft.com/office/drawing/2014/main" id="{37E80D04-FA3D-9542-878A-C952AC29EC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01399"/>
            <a:ext cx="6192982" cy="35176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/>
              <a:t>Assuming we’ve got that under control</a:t>
            </a:r>
            <a:r>
              <a:rPr lang="mr-IN" sz="3200" dirty="0"/>
              <a:t>…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G1900396-v3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29E04-1A43-9A4A-A7CA-DD2266DE4C71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214726" y="2406600"/>
            <a:ext cx="8524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i="1" dirty="0">
                <a:solidFill>
                  <a:srgbClr val="FFFFFF"/>
                </a:solidFill>
                <a:latin typeface="Times"/>
                <a:cs typeface="Times"/>
              </a:rPr>
              <a:t>C = 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5226925" y="2149386"/>
            <a:ext cx="753552" cy="985604"/>
            <a:chOff x="7282405" y="3703225"/>
            <a:chExt cx="753552" cy="985604"/>
          </a:xfrm>
        </p:grpSpPr>
        <p:sp>
          <p:nvSpPr>
            <p:cNvPr id="9" name="Rectangle 8"/>
            <p:cNvSpPr/>
            <p:nvPr/>
          </p:nvSpPr>
          <p:spPr>
            <a:xfrm>
              <a:off x="7311079" y="4165609"/>
              <a:ext cx="72487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i="1" dirty="0">
                  <a:solidFill>
                    <a:schemeClr val="tx1">
                      <a:lumMod val="50000"/>
                    </a:schemeClr>
                  </a:solidFill>
                  <a:latin typeface="Times"/>
                  <a:cs typeface="Times"/>
                </a:rPr>
                <a:t>d</a:t>
              </a:r>
              <a:r>
                <a:rPr lang="en-US" sz="2800" i="1" baseline="-25000" dirty="0">
                  <a:solidFill>
                    <a:schemeClr val="tx1">
                      <a:lumMod val="50000"/>
                    </a:schemeClr>
                  </a:solidFill>
                  <a:latin typeface="Times"/>
                  <a:cs typeface="Times"/>
                </a:rPr>
                <a:t>IN2</a:t>
              </a:r>
              <a:endParaRPr lang="en-US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329418" y="3987281"/>
              <a:ext cx="59503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tx1">
                      <a:lumMod val="50000"/>
                    </a:schemeClr>
                  </a:solidFill>
                </a:rPr>
                <a:t>____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282405" y="3703225"/>
              <a:ext cx="68159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i="1" dirty="0" err="1">
                  <a:solidFill>
                    <a:schemeClr val="tx1">
                      <a:lumMod val="50000"/>
                    </a:schemeClr>
                  </a:solidFill>
                  <a:latin typeface="Times"/>
                  <a:cs typeface="Times"/>
                </a:rPr>
                <a:t>d</a:t>
              </a:r>
              <a:r>
                <a:rPr lang="en-US" sz="2800" i="1" baseline="-25000" dirty="0" err="1">
                  <a:solidFill>
                    <a:schemeClr val="tx1">
                      <a:lumMod val="50000"/>
                    </a:schemeClr>
                  </a:solidFill>
                  <a:latin typeface="Times"/>
                  <a:cs typeface="Times"/>
                </a:rPr>
                <a:t>exc</a:t>
              </a:r>
              <a:endParaRPr lang="en-US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678166" y="2171646"/>
            <a:ext cx="868969" cy="985604"/>
            <a:chOff x="8047696" y="3718975"/>
            <a:chExt cx="868969" cy="985604"/>
          </a:xfrm>
        </p:grpSpPr>
        <p:sp>
          <p:nvSpPr>
            <p:cNvPr id="13" name="Rectangle 12"/>
            <p:cNvSpPr/>
            <p:nvPr/>
          </p:nvSpPr>
          <p:spPr>
            <a:xfrm>
              <a:off x="8076370" y="4181359"/>
              <a:ext cx="84029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i="1" dirty="0" err="1">
                  <a:latin typeface="Times"/>
                  <a:cs typeface="Times"/>
                </a:rPr>
                <a:t>pc</a:t>
              </a:r>
              <a:r>
                <a:rPr lang="en-US" sz="2800" i="1" baseline="-25000" dirty="0" err="1">
                  <a:latin typeface="Times"/>
                  <a:cs typeface="Times"/>
                </a:rPr>
                <a:t>exc</a:t>
              </a:r>
              <a:endParaRPr lang="en-US" baseline="-250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094709" y="3975321"/>
              <a:ext cx="59503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____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047696" y="3718975"/>
              <a:ext cx="65594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i="1" dirty="0">
                  <a:latin typeface="Times"/>
                  <a:cs typeface="Times"/>
                </a:rPr>
                <a:t>d</a:t>
              </a:r>
              <a:r>
                <a:rPr lang="en-US" sz="2800" i="1" baseline="-25000" dirty="0">
                  <a:latin typeface="Times"/>
                  <a:cs typeface="Times"/>
                </a:rPr>
                <a:t>err</a:t>
              </a:r>
              <a:endParaRPr lang="en-US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8096080" y="2143747"/>
            <a:ext cx="769763" cy="985604"/>
            <a:chOff x="8055993" y="5065696"/>
            <a:chExt cx="769763" cy="985604"/>
          </a:xfrm>
        </p:grpSpPr>
        <p:sp>
          <p:nvSpPr>
            <p:cNvPr id="17" name="Rectangle 16"/>
            <p:cNvSpPr/>
            <p:nvPr/>
          </p:nvSpPr>
          <p:spPr>
            <a:xfrm>
              <a:off x="8055993" y="5528080"/>
              <a:ext cx="76976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i="1" dirty="0" err="1">
                  <a:solidFill>
                    <a:schemeClr val="tx1">
                      <a:lumMod val="50000"/>
                    </a:schemeClr>
                  </a:solidFill>
                  <a:latin typeface="Times"/>
                  <a:cs typeface="Times"/>
                </a:rPr>
                <a:t>pd</a:t>
              </a:r>
              <a:r>
                <a:rPr lang="en-US" sz="2800" i="1" baseline="-25000" dirty="0" err="1">
                  <a:solidFill>
                    <a:schemeClr val="tx1">
                      <a:lumMod val="50000"/>
                    </a:schemeClr>
                  </a:solidFill>
                  <a:latin typeface="Times"/>
                  <a:cs typeface="Times"/>
                </a:rPr>
                <a:t>pc</a:t>
              </a:r>
              <a:endParaRPr lang="en-US" baseline="-25000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213882" y="5335897"/>
              <a:ext cx="59503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tx1">
                      <a:lumMod val="50000"/>
                    </a:schemeClr>
                  </a:solidFill>
                </a:rPr>
                <a:t>____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8166869" y="5065696"/>
              <a:ext cx="56938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i="1" dirty="0" err="1">
                  <a:solidFill>
                    <a:schemeClr val="tx1">
                      <a:lumMod val="50000"/>
                    </a:schemeClr>
                  </a:solidFill>
                  <a:latin typeface="Times"/>
                  <a:cs typeface="Times"/>
                </a:rPr>
                <a:t>x</a:t>
              </a:r>
              <a:r>
                <a:rPr lang="en-US" sz="2800" i="1" baseline="-25000" dirty="0" err="1">
                  <a:solidFill>
                    <a:schemeClr val="tx1">
                      <a:lumMod val="50000"/>
                    </a:schemeClr>
                  </a:solidFill>
                  <a:latin typeface="Times"/>
                  <a:cs typeface="Times"/>
                </a:rPr>
                <a:t>pc</a:t>
              </a:r>
              <a:endParaRPr lang="en-US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7702551" y="2467956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296434" y="4763911"/>
            <a:ext cx="8260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i="1" dirty="0">
                <a:solidFill>
                  <a:schemeClr val="tx1">
                    <a:lumMod val="50000"/>
                  </a:schemeClr>
                </a:solidFill>
                <a:latin typeface="Times"/>
                <a:cs typeface="Times"/>
              </a:rPr>
              <a:t>A = </a:t>
            </a: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741E3320-CBB7-A44B-909A-6E3C2B08A35A}"/>
              </a:ext>
            </a:extLst>
          </p:cNvPr>
          <p:cNvGrpSpPr/>
          <p:nvPr/>
        </p:nvGrpSpPr>
        <p:grpSpPr>
          <a:xfrm>
            <a:off x="5267066" y="4483457"/>
            <a:ext cx="3670993" cy="1022702"/>
            <a:chOff x="5267066" y="4483457"/>
            <a:chExt cx="3670993" cy="1022702"/>
          </a:xfrm>
        </p:grpSpPr>
        <p:grpSp>
          <p:nvGrpSpPr>
            <p:cNvPr id="24" name="Group 23"/>
            <p:cNvGrpSpPr/>
            <p:nvPr/>
          </p:nvGrpSpPr>
          <p:grpSpPr>
            <a:xfrm>
              <a:off x="5267066" y="4520555"/>
              <a:ext cx="835305" cy="985604"/>
              <a:chOff x="7282405" y="3703225"/>
              <a:chExt cx="835305" cy="985604"/>
            </a:xfrm>
          </p:grpSpPr>
          <p:sp>
            <p:nvSpPr>
              <p:cNvPr id="25" name="Rectangle 24"/>
              <p:cNvSpPr/>
              <p:nvPr/>
            </p:nvSpPr>
            <p:spPr>
              <a:xfrm>
                <a:off x="7311079" y="4165609"/>
                <a:ext cx="80663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i="1" dirty="0" err="1">
                    <a:solidFill>
                      <a:schemeClr val="tx1">
                        <a:lumMod val="50000"/>
                      </a:schemeClr>
                    </a:solidFill>
                    <a:latin typeface="Times"/>
                    <a:cs typeface="Times"/>
                  </a:rPr>
                  <a:t>a</a:t>
                </a:r>
                <a:r>
                  <a:rPr lang="en-US" sz="2800" i="1" baseline="-25000" dirty="0" err="1">
                    <a:solidFill>
                      <a:schemeClr val="tx1">
                        <a:lumMod val="50000"/>
                      </a:schemeClr>
                    </a:solidFill>
                    <a:latin typeface="Times"/>
                    <a:cs typeface="Times"/>
                  </a:rPr>
                  <a:t>i,exc</a:t>
                </a:r>
                <a:endParaRPr lang="en-US" dirty="0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7329418" y="3973426"/>
                <a:ext cx="59503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chemeClr val="tx1">
                        <a:lumMod val="50000"/>
                      </a:schemeClr>
                    </a:solidFill>
                  </a:rPr>
                  <a:t>____</a:t>
                </a: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7282405" y="3703225"/>
                <a:ext cx="65594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i="1" dirty="0">
                    <a:solidFill>
                      <a:schemeClr val="tx1">
                        <a:lumMod val="50000"/>
                      </a:schemeClr>
                    </a:solidFill>
                    <a:latin typeface="Times"/>
                    <a:cs typeface="Times"/>
                  </a:rPr>
                  <a:t>d</a:t>
                </a:r>
                <a:r>
                  <a:rPr lang="en-US" sz="2800" i="1" baseline="-25000" dirty="0">
                    <a:solidFill>
                      <a:schemeClr val="tx1">
                        <a:lumMod val="50000"/>
                      </a:schemeClr>
                    </a:solidFill>
                    <a:latin typeface="Times"/>
                    <a:cs typeface="Times"/>
                  </a:rPr>
                  <a:t>err</a:t>
                </a:r>
                <a:endParaRPr lang="en-US" dirty="0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6830480" y="4483457"/>
              <a:ext cx="840295" cy="980491"/>
              <a:chOff x="8021320" y="3701182"/>
              <a:chExt cx="840295" cy="980491"/>
            </a:xfrm>
          </p:grpSpPr>
          <p:sp>
            <p:nvSpPr>
              <p:cNvPr id="29" name="Rectangle 28"/>
              <p:cNvSpPr/>
              <p:nvPr/>
            </p:nvSpPr>
            <p:spPr>
              <a:xfrm>
                <a:off x="8021320" y="3701182"/>
                <a:ext cx="840295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i="1" dirty="0" err="1">
                    <a:solidFill>
                      <a:schemeClr val="tx1">
                        <a:lumMod val="50000"/>
                      </a:schemeClr>
                    </a:solidFill>
                    <a:latin typeface="Times"/>
                    <a:cs typeface="Times"/>
                  </a:rPr>
                  <a:t>pc</a:t>
                </a:r>
                <a:r>
                  <a:rPr lang="en-US" sz="2800" i="1" baseline="-25000" dirty="0" err="1">
                    <a:solidFill>
                      <a:schemeClr val="tx1">
                        <a:lumMod val="50000"/>
                      </a:schemeClr>
                    </a:solidFill>
                    <a:latin typeface="Times"/>
                    <a:cs typeface="Times"/>
                  </a:rPr>
                  <a:t>exc</a:t>
                </a:r>
                <a:endParaRPr lang="en-US" baseline="-25000" dirty="0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8094709" y="3989176"/>
                <a:ext cx="59503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chemeClr val="tx1">
                        <a:lumMod val="50000"/>
                      </a:schemeClr>
                    </a:solidFill>
                  </a:rPr>
                  <a:t>____</a:t>
                </a:r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8047696" y="4158453"/>
                <a:ext cx="65594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i="1" dirty="0">
                    <a:solidFill>
                      <a:schemeClr val="tx1">
                        <a:lumMod val="50000"/>
                      </a:schemeClr>
                    </a:solidFill>
                    <a:latin typeface="Times"/>
                    <a:cs typeface="Times"/>
                  </a:rPr>
                  <a:t>d</a:t>
                </a:r>
                <a:r>
                  <a:rPr lang="en-US" sz="2800" i="1" baseline="-25000" dirty="0">
                    <a:solidFill>
                      <a:schemeClr val="tx1">
                        <a:lumMod val="50000"/>
                      </a:schemeClr>
                    </a:solidFill>
                    <a:latin typeface="Times"/>
                    <a:cs typeface="Times"/>
                  </a:rPr>
                  <a:t>err</a:t>
                </a:r>
                <a:endParaRPr lang="en-US" dirty="0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32" name="Group 31"/>
            <p:cNvGrpSpPr/>
            <p:nvPr/>
          </p:nvGrpSpPr>
          <p:grpSpPr>
            <a:xfrm>
              <a:off x="8168296" y="4501436"/>
              <a:ext cx="769763" cy="995978"/>
              <a:chOff x="8101925" y="5079926"/>
              <a:chExt cx="769763" cy="995978"/>
            </a:xfrm>
          </p:grpSpPr>
          <p:sp>
            <p:nvSpPr>
              <p:cNvPr id="33" name="Rectangle 32"/>
              <p:cNvSpPr/>
              <p:nvPr/>
            </p:nvSpPr>
            <p:spPr>
              <a:xfrm>
                <a:off x="8101925" y="5079926"/>
                <a:ext cx="76976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i="1" dirty="0" err="1">
                    <a:solidFill>
                      <a:schemeClr val="tx1">
                        <a:lumMod val="50000"/>
                      </a:schemeClr>
                    </a:solidFill>
                    <a:latin typeface="Times"/>
                    <a:cs typeface="Times"/>
                  </a:rPr>
                  <a:t>pd</a:t>
                </a:r>
                <a:r>
                  <a:rPr lang="en-US" sz="2800" i="1" baseline="-25000" dirty="0" err="1">
                    <a:solidFill>
                      <a:schemeClr val="tx1">
                        <a:lumMod val="50000"/>
                      </a:schemeClr>
                    </a:solidFill>
                    <a:latin typeface="Times"/>
                    <a:cs typeface="Times"/>
                  </a:rPr>
                  <a:t>pc</a:t>
                </a:r>
                <a:endParaRPr lang="en-US" baseline="-25000" dirty="0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8213882" y="5335897"/>
                <a:ext cx="59503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chemeClr val="tx1">
                        <a:lumMod val="50000"/>
                      </a:schemeClr>
                    </a:solidFill>
                  </a:rPr>
                  <a:t>____</a:t>
                </a:r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8166869" y="5552684"/>
                <a:ext cx="569387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i="1" dirty="0" err="1">
                    <a:solidFill>
                      <a:schemeClr val="tx1">
                        <a:lumMod val="50000"/>
                      </a:schemeClr>
                    </a:solidFill>
                    <a:latin typeface="Times"/>
                    <a:cs typeface="Times"/>
                  </a:rPr>
                  <a:t>x</a:t>
                </a:r>
                <a:r>
                  <a:rPr lang="en-US" sz="2800" i="1" baseline="-25000" dirty="0" err="1">
                    <a:solidFill>
                      <a:schemeClr val="tx1">
                        <a:lumMod val="50000"/>
                      </a:schemeClr>
                    </a:solidFill>
                    <a:latin typeface="Times"/>
                    <a:cs typeface="Times"/>
                  </a:rPr>
                  <a:t>pc</a:t>
                </a:r>
                <a:endParaRPr lang="en-US" dirty="0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37" name="TextBox 36"/>
            <p:cNvSpPr txBox="1"/>
            <p:nvPr/>
          </p:nvSpPr>
          <p:spPr>
            <a:xfrm>
              <a:off x="7811967" y="4811415"/>
              <a:ext cx="2952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50000"/>
                    </a:schemeClr>
                  </a:solidFill>
                </a:rPr>
                <a:t>x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B39EC0A-75CF-2E4A-BEF5-B6B71C104276}"/>
              </a:ext>
            </a:extLst>
          </p:cNvPr>
          <p:cNvGrpSpPr/>
          <p:nvPr/>
        </p:nvGrpSpPr>
        <p:grpSpPr>
          <a:xfrm>
            <a:off x="4558644" y="3166165"/>
            <a:ext cx="2677336" cy="1404731"/>
            <a:chOff x="4558644" y="3166165"/>
            <a:chExt cx="2677336" cy="1404731"/>
          </a:xfrm>
        </p:grpSpPr>
        <p:sp>
          <p:nvSpPr>
            <p:cNvPr id="22" name="TextBox 21"/>
            <p:cNvSpPr txBox="1"/>
            <p:nvPr/>
          </p:nvSpPr>
          <p:spPr>
            <a:xfrm>
              <a:off x="4558644" y="3520682"/>
              <a:ext cx="267733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Complex Transfer </a:t>
              </a:r>
            </a:p>
            <a:p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Functions w/ Full IFO</a:t>
              </a:r>
            </a:p>
          </p:txBody>
        </p:sp>
        <p:cxnSp>
          <p:nvCxnSpPr>
            <p:cNvPr id="38" name="Straight Arrow Connector 37"/>
            <p:cNvCxnSpPr/>
            <p:nvPr/>
          </p:nvCxnSpPr>
          <p:spPr>
            <a:xfrm flipV="1">
              <a:off x="5327374" y="3205922"/>
              <a:ext cx="238539" cy="384314"/>
            </a:xfrm>
            <a:prstGeom prst="straightConnector1">
              <a:avLst/>
            </a:prstGeom>
            <a:ln>
              <a:solidFill>
                <a:srgbClr val="BFBFB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 flipV="1">
              <a:off x="6374296" y="3166165"/>
              <a:ext cx="397565" cy="384314"/>
            </a:xfrm>
            <a:prstGeom prst="straightConnector1">
              <a:avLst/>
            </a:prstGeom>
            <a:ln>
              <a:solidFill>
                <a:srgbClr val="BFBFB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>
              <a:off x="5393635" y="4213087"/>
              <a:ext cx="371061" cy="344556"/>
            </a:xfrm>
            <a:prstGeom prst="straightConnector1">
              <a:avLst/>
            </a:prstGeom>
            <a:ln>
              <a:solidFill>
                <a:srgbClr val="BFBFB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>
              <a:off x="6493565" y="4199835"/>
              <a:ext cx="556592" cy="371061"/>
            </a:xfrm>
            <a:prstGeom prst="straightConnector1">
              <a:avLst/>
            </a:prstGeom>
            <a:ln>
              <a:solidFill>
                <a:srgbClr val="BFBFB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0A3FA158-87BF-8F4C-89A4-FE0D7EAC180E}"/>
              </a:ext>
            </a:extLst>
          </p:cNvPr>
          <p:cNvGrpSpPr/>
          <p:nvPr/>
        </p:nvGrpSpPr>
        <p:grpSpPr>
          <a:xfrm>
            <a:off x="7429335" y="3157253"/>
            <a:ext cx="1727918" cy="1343979"/>
            <a:chOff x="7429335" y="3157253"/>
            <a:chExt cx="1727918" cy="1343979"/>
          </a:xfrm>
        </p:grpSpPr>
        <p:cxnSp>
          <p:nvCxnSpPr>
            <p:cNvPr id="42" name="Straight Arrow Connector 41"/>
            <p:cNvCxnSpPr/>
            <p:nvPr/>
          </p:nvCxnSpPr>
          <p:spPr>
            <a:xfrm>
              <a:off x="8387596" y="4294870"/>
              <a:ext cx="34303" cy="206362"/>
            </a:xfrm>
            <a:prstGeom prst="straightConnector1">
              <a:avLst/>
            </a:prstGeom>
            <a:ln>
              <a:solidFill>
                <a:srgbClr val="BFBFB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 flipV="1">
              <a:off x="8331508" y="3157253"/>
              <a:ext cx="0" cy="231830"/>
            </a:xfrm>
            <a:prstGeom prst="straightConnector1">
              <a:avLst/>
            </a:prstGeom>
            <a:ln>
              <a:solidFill>
                <a:srgbClr val="BFBFB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>
              <a:off x="7429335" y="3518981"/>
              <a:ext cx="172791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Absolute Scale Factor</a:t>
              </a:r>
            </a:p>
          </p:txBody>
        </p:sp>
      </p:grpSp>
      <p:sp>
        <p:nvSpPr>
          <p:cNvPr id="89" name="TextBox 88">
            <a:extLst>
              <a:ext uri="{FF2B5EF4-FFF2-40B4-BE49-F238E27FC236}">
                <a16:creationId xmlns:a16="http://schemas.microsoft.com/office/drawing/2014/main" id="{4A7BDD03-E6F8-3D4D-847E-1AAB3B433019}"/>
              </a:ext>
            </a:extLst>
          </p:cNvPr>
          <p:cNvSpPr txBox="1"/>
          <p:nvPr/>
        </p:nvSpPr>
        <p:spPr>
          <a:xfrm>
            <a:off x="-180109" y="73429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B472E5E0-B965-024A-9518-5D85EA5CB69D}"/>
              </a:ext>
            </a:extLst>
          </p:cNvPr>
          <p:cNvSpPr txBox="1"/>
          <p:nvPr/>
        </p:nvSpPr>
        <p:spPr>
          <a:xfrm>
            <a:off x="6240679" y="4811905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EDCA51E4-A0D9-E34A-8DB5-F91F971D54EE}"/>
              </a:ext>
            </a:extLst>
          </p:cNvPr>
          <p:cNvSpPr txBox="1"/>
          <p:nvPr/>
        </p:nvSpPr>
        <p:spPr>
          <a:xfrm>
            <a:off x="6186683" y="2482304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x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7A461F-893D-E54E-9772-A976F0437A3A}"/>
              </a:ext>
            </a:extLst>
          </p:cNvPr>
          <p:cNvSpPr txBox="1"/>
          <p:nvPr/>
        </p:nvSpPr>
        <p:spPr>
          <a:xfrm>
            <a:off x="464024" y="1487606"/>
            <a:ext cx="5402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Back to the full interferometer measurements…</a:t>
            </a:r>
          </a:p>
        </p:txBody>
      </p:sp>
    </p:spTree>
    <p:extLst>
      <p:ext uri="{BB962C8B-B14F-4D97-AF65-F5344CB8AC3E}">
        <p14:creationId xmlns:p14="http://schemas.microsoft.com/office/powerpoint/2010/main" val="11616768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2C802-91A0-434D-ABC6-936A6F53A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Example Measurement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D36756-BE4D-6547-9E17-3DA1C5187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G1900396-v3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C826FF-7FA0-9244-B73E-CA9A6AC88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29E04-1A43-9A4A-A7CA-DD2266DE4C71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57B7B8-CE18-2B4A-8DA6-59C33B3600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10" y="1223140"/>
            <a:ext cx="7803662" cy="52704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8A88FDE-A304-DE47-81B3-5615A53D5B16}"/>
              </a:ext>
            </a:extLst>
          </p:cNvPr>
          <p:cNvSpPr txBox="1"/>
          <p:nvPr/>
        </p:nvSpPr>
        <p:spPr>
          <a:xfrm rot="1448973">
            <a:off x="1518819" y="5002912"/>
            <a:ext cx="193193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BCFFF"/>
                </a:solidFill>
              </a:rPr>
              <a:t>Reconstructed </a:t>
            </a:r>
          </a:p>
          <a:p>
            <a:r>
              <a:rPr lang="en-US" dirty="0">
                <a:solidFill>
                  <a:srgbClr val="CBCFFF"/>
                </a:solidFill>
              </a:rPr>
              <a:t>PCAL RX PD  </a:t>
            </a:r>
            <a:r>
              <a:rPr lang="en-US" sz="2400" b="1" i="1" dirty="0" err="1">
                <a:solidFill>
                  <a:srgbClr val="CBCFFF"/>
                </a:solidFill>
                <a:latin typeface="Times"/>
              </a:rPr>
              <a:t>x</a:t>
            </a:r>
            <a:r>
              <a:rPr lang="en-US" b="1" i="1" baseline="-25000" dirty="0" err="1">
                <a:solidFill>
                  <a:srgbClr val="CBCFFF"/>
                </a:solidFill>
                <a:latin typeface="Times"/>
                <a:cs typeface="Times"/>
              </a:rPr>
              <a:t>pc</a:t>
            </a:r>
            <a:endParaRPr lang="en-US" b="1" baseline="-25000" dirty="0">
              <a:solidFill>
                <a:srgbClr val="CBCFFF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0F626A-DA7C-9646-BDB0-433F756F31AE}"/>
              </a:ext>
            </a:extLst>
          </p:cNvPr>
          <p:cNvSpPr txBox="1"/>
          <p:nvPr/>
        </p:nvSpPr>
        <p:spPr>
          <a:xfrm rot="20834889">
            <a:off x="5815649" y="2773519"/>
            <a:ext cx="19255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Reconstructed, </a:t>
            </a:r>
          </a:p>
          <a:p>
            <a:pPr algn="r"/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Live, 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Symbol" pitchFamily="2" charset="2"/>
              </a:rPr>
              <a:t>D</a:t>
            </a:r>
            <a:r>
              <a:rPr lang="en-US" i="1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E2CE99-CAA0-9044-ADFF-56022CE198A8}"/>
              </a:ext>
            </a:extLst>
          </p:cNvPr>
          <p:cNvSpPr txBox="1"/>
          <p:nvPr/>
        </p:nvSpPr>
        <p:spPr>
          <a:xfrm rot="1397604">
            <a:off x="967408" y="3578089"/>
            <a:ext cx="12057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Cartoon </a:t>
            </a:r>
          </a:p>
          <a:p>
            <a:r>
              <a:rPr lang="en-US" dirty="0">
                <a:solidFill>
                  <a:srgbClr val="FFFF00"/>
                </a:solidFill>
              </a:rPr>
              <a:t>Target </a:t>
            </a:r>
            <a:r>
              <a:rPr lang="en-US" dirty="0">
                <a:solidFill>
                  <a:srgbClr val="FFFF00"/>
                </a:solidFill>
                <a:latin typeface="Symbol" pitchFamily="2" charset="2"/>
              </a:rPr>
              <a:t>D</a:t>
            </a:r>
            <a:r>
              <a:rPr lang="en-US" dirty="0">
                <a:solidFill>
                  <a:srgbClr val="FFFF00"/>
                </a:solidFill>
              </a:rPr>
              <a:t>L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BD42824-8EDA-CC49-A4F4-E67E2ECF12F4}"/>
              </a:ext>
            </a:extLst>
          </p:cNvPr>
          <p:cNvGrpSpPr/>
          <p:nvPr/>
        </p:nvGrpSpPr>
        <p:grpSpPr>
          <a:xfrm>
            <a:off x="2544417" y="2186609"/>
            <a:ext cx="2770310" cy="901148"/>
            <a:chOff x="2544417" y="2186609"/>
            <a:chExt cx="2770310" cy="901148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2A859D9-08F6-D146-87E7-6A4A360E8D4B}"/>
                </a:ext>
              </a:extLst>
            </p:cNvPr>
            <p:cNvSpPr txBox="1"/>
            <p:nvPr/>
          </p:nvSpPr>
          <p:spPr>
            <a:xfrm>
              <a:off x="2544417" y="2186609"/>
              <a:ext cx="27703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“Swept Sine” Excitation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2E27282A-5ACD-284B-B607-CDB25630907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23862" y="2544417"/>
              <a:ext cx="967408" cy="54334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BAA46CF8-B096-9249-8EB6-41BB0B76008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37183" y="2544417"/>
              <a:ext cx="225287" cy="37106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5D95D52-021B-0846-B2CF-37E5B5F829B1}"/>
              </a:ext>
            </a:extLst>
          </p:cNvPr>
          <p:cNvGrpSpPr/>
          <p:nvPr/>
        </p:nvGrpSpPr>
        <p:grpSpPr>
          <a:xfrm>
            <a:off x="6639235" y="878723"/>
            <a:ext cx="967927" cy="1241235"/>
            <a:chOff x="8060948" y="3586455"/>
            <a:chExt cx="967927" cy="1241235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0E86135-D54F-B24C-920B-ECC6DE83BFE6}"/>
                </a:ext>
              </a:extLst>
            </p:cNvPr>
            <p:cNvSpPr/>
            <p:nvPr/>
          </p:nvSpPr>
          <p:spPr>
            <a:xfrm>
              <a:off x="8076370" y="4181359"/>
              <a:ext cx="95250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b="1" i="1" dirty="0" err="1">
                  <a:latin typeface="Times"/>
                  <a:cs typeface="Times"/>
                </a:rPr>
                <a:t>pc</a:t>
              </a:r>
              <a:r>
                <a:rPr lang="en-US" sz="2800" b="1" i="1" baseline="-25000" dirty="0" err="1">
                  <a:latin typeface="Times"/>
                  <a:cs typeface="Times"/>
                </a:rPr>
                <a:t>exc</a:t>
              </a:r>
              <a:endParaRPr lang="en-US" b="1" baseline="-25000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7F96801-7DDE-8546-94E6-091C428D183B}"/>
                </a:ext>
              </a:extLst>
            </p:cNvPr>
            <p:cNvSpPr txBox="1"/>
            <p:nvPr/>
          </p:nvSpPr>
          <p:spPr>
            <a:xfrm>
              <a:off x="8094709" y="3989176"/>
              <a:ext cx="59503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____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AE5EEAA-0B1A-894B-A8B3-598E15B3A4FB}"/>
                </a:ext>
              </a:extLst>
            </p:cNvPr>
            <p:cNvSpPr/>
            <p:nvPr/>
          </p:nvSpPr>
          <p:spPr>
            <a:xfrm>
              <a:off x="8060948" y="3586455"/>
              <a:ext cx="70724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b="1" i="1" dirty="0">
                  <a:latin typeface="Times"/>
                  <a:cs typeface="Times"/>
                </a:rPr>
                <a:t>d</a:t>
              </a:r>
              <a:r>
                <a:rPr lang="en-US" sz="2800" b="1" i="1" baseline="-25000" dirty="0">
                  <a:latin typeface="Times"/>
                  <a:cs typeface="Times"/>
                </a:rPr>
                <a:t>err</a:t>
              </a:r>
              <a:endParaRPr lang="en-US" b="1" dirty="0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D7C00204-2F7C-CC4F-9EAC-42E5F59FC491}"/>
              </a:ext>
            </a:extLst>
          </p:cNvPr>
          <p:cNvSpPr txBox="1"/>
          <p:nvPr/>
        </p:nvSpPr>
        <p:spPr>
          <a:xfrm>
            <a:off x="4810539" y="4481211"/>
            <a:ext cx="433346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Taken during lowest noise state, in loop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Two measurements per function</a:t>
            </a:r>
          </a:p>
          <a:p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/>
              <a:t>Actuator strength vs. Detector Noise limited!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E7D635C-394F-5349-9486-0B518D217A46}"/>
              </a:ext>
            </a:extLst>
          </p:cNvPr>
          <p:cNvSpPr txBox="1"/>
          <p:nvPr/>
        </p:nvSpPr>
        <p:spPr>
          <a:xfrm>
            <a:off x="1128740" y="1282872"/>
            <a:ext cx="52357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This is what it looks like when we measure</a:t>
            </a:r>
          </a:p>
        </p:txBody>
      </p:sp>
    </p:spTree>
    <p:extLst>
      <p:ext uri="{BB962C8B-B14F-4D97-AF65-F5344CB8AC3E}">
        <p14:creationId xmlns:p14="http://schemas.microsoft.com/office/powerpoint/2010/main" val="4270439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24" grpId="0"/>
    </p:bldLst>
  </p:timing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Vapor Trail</Template>
  <TotalTime>4925</TotalTime>
  <Words>1522</Words>
  <Application>Microsoft Macintosh PowerPoint</Application>
  <PresentationFormat>On-screen Show (4:3)</PresentationFormat>
  <Paragraphs>400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Century Gothic</vt:lpstr>
      <vt:lpstr>Symbol</vt:lpstr>
      <vt:lpstr>Times</vt:lpstr>
      <vt:lpstr>Times New Roman</vt:lpstr>
      <vt:lpstr>Vapor Trail</vt:lpstr>
      <vt:lpstr>Calibrating thE LIGO Interferometers:  Third Time’s a Charm</vt:lpstr>
      <vt:lpstr>This morning: The DARM Loop</vt:lpstr>
      <vt:lpstr>This morning: Absolute Reference</vt:lpstr>
      <vt:lpstr>OVERALL Uncertainty</vt:lpstr>
      <vt:lpstr>The problem Gets HARDer…</vt:lpstr>
      <vt:lpstr>The Simple version…</vt:lpstr>
      <vt:lpstr>…But there’s MorE</vt:lpstr>
      <vt:lpstr>Assuming we’ve got that under control…</vt:lpstr>
      <vt:lpstr>Example Measurement</vt:lpstr>
      <vt:lpstr>Limitations</vt:lpstr>
      <vt:lpstr>Uncertainty Component Breakdown</vt:lpstr>
      <vt:lpstr>Current Status, A</vt:lpstr>
      <vt:lpstr>Statistical Uncertainty</vt:lpstr>
      <vt:lpstr>How to Handle Unknown Systematic Error?</vt:lpstr>
      <vt:lpstr>The Final Answer (Example)</vt:lpstr>
      <vt:lpstr>We were able to get to “fundamental” limit last time…</vt:lpstr>
      <vt:lpstr>Where To?</vt:lpstr>
      <vt:lpstr>Thank You</vt:lpstr>
      <vt:lpstr>Bonus Material</vt:lpstr>
      <vt:lpstr>Current Status, C</vt:lpstr>
      <vt:lpstr>Why Is it Different Between Runs?</vt:lpstr>
      <vt:lpstr>Why Bother Being FullY Bayesian?</vt:lpstr>
      <vt:lpstr>LIGO Calibration 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Calibrating the LIGO Interferometers: Ready for O3</dc:title>
  <dc:creator>Kissel, Jeffrey S. (Jeff)</dc:creator>
  <cp:lastModifiedBy>Kissel, Jeffrey S. (Jeff)</cp:lastModifiedBy>
  <cp:revision>62</cp:revision>
  <cp:lastPrinted>2019-03-12T22:14:20Z</cp:lastPrinted>
  <dcterms:created xsi:type="dcterms:W3CDTF">2019-03-11T22:44:04Z</dcterms:created>
  <dcterms:modified xsi:type="dcterms:W3CDTF">2019-03-15T21:12:58Z</dcterms:modified>
</cp:coreProperties>
</file>