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6" r:id="rId3"/>
    <p:sldId id="257" r:id="rId4"/>
    <p:sldId id="258" r:id="rId5"/>
    <p:sldId id="259" r:id="rId6"/>
    <p:sldId id="260" r:id="rId7"/>
    <p:sldId id="270" r:id="rId8"/>
    <p:sldId id="269" r:id="rId9"/>
    <p:sldId id="265" r:id="rId10"/>
    <p:sldId id="271" r:id="rId11"/>
    <p:sldId id="268" r:id="rId12"/>
    <p:sldId id="278" r:id="rId13"/>
    <p:sldId id="267" r:id="rId14"/>
    <p:sldId id="272" r:id="rId15"/>
    <p:sldId id="277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41" autoAdjust="0"/>
  </p:normalViewPr>
  <p:slideViewPr>
    <p:cSldViewPr snapToGrid="0" snapToObjects="1">
      <p:cViewPr>
        <p:scale>
          <a:sx n="81" d="100"/>
          <a:sy n="81" d="100"/>
        </p:scale>
        <p:origin x="-184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4CB01-D09B-D648-A5DB-24E1DDC04A01}" type="datetimeFigureOut">
              <a:rPr lang="en-US" smtClean="0"/>
              <a:t>3/14/19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A9561-AA01-B945-B5A8-B955214F7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964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E9A4D-F66A-7148-BD04-5C36F1E31D52}" type="datetimeFigureOut">
              <a:rPr lang="en-US" smtClean="0"/>
              <a:t>3/14/19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675C2-7DB5-FB44-B32F-4A48D6860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981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10-15 LIGO people</a:t>
            </a:r>
          </a:p>
          <a:p>
            <a:r>
              <a:rPr lang="en-US" dirty="0" smtClean="0"/>
              <a:t>Few observers from NIST</a:t>
            </a:r>
          </a:p>
          <a:p>
            <a:r>
              <a:rPr lang="en-US" dirty="0" smtClean="0"/>
              <a:t>33 total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75C2-7DB5-FB44-B32F-4A48D68604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81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Hard to measure at</a:t>
            </a:r>
            <a:r>
              <a:rPr lang="en-US" baseline="0" dirty="0" smtClean="0"/>
              <a:t> 1% uncertainty in amplitude; 2-3 degrees in phase over wide frequency band with IFO that evolves with time (purposefully or not)</a:t>
            </a:r>
          </a:p>
          <a:p>
            <a:r>
              <a:rPr lang="en-US" baseline="0" dirty="0" smtClean="0"/>
              <a:t>A lot of bookkeeping / record keeping required</a:t>
            </a:r>
          </a:p>
          <a:p>
            <a:r>
              <a:rPr lang="en-US" baseline="0" dirty="0" smtClean="0"/>
              <a:t>Many pieces of the IFO loop must be carefully checked and considered</a:t>
            </a:r>
          </a:p>
          <a:p>
            <a:r>
              <a:rPr lang="en-US" baseline="0" dirty="0" smtClean="0"/>
              <a:t>Hard realities of commissioning often compete with requirements of calibration / astrophysics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75C2-7DB5-FB44-B32F-4A48D68604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04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Era of precision astrophysical measurement and cosmology with GWs is basically upon us. Need for precision calibration is 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75C2-7DB5-FB44-B32F-4A48D68604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9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Calibration important for sky localization, parameter estimation, rate estimation, precision cosmology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See David and Dan’s talks earlier, Reed and Maya’s talks tomorrow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Goal: provide h(t) data stream with sufficiently small uncertainty to maximize scientific output from GW detectors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75C2-7DB5-FB44-B32F-4A48D68604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19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Schematic is LIGO-centric,</a:t>
            </a:r>
            <a:r>
              <a:rPr lang="en-US" baseline="0" dirty="0" smtClean="0"/>
              <a:t> but generally applicable to all IFOs:</a:t>
            </a:r>
            <a:endParaRPr lang="en-US" dirty="0" smtClean="0"/>
          </a:p>
          <a:p>
            <a:r>
              <a:rPr lang="en-US" dirty="0" smtClean="0"/>
              <a:t>Gravitational wave interferometers utilize optical cavities,</a:t>
            </a:r>
            <a:r>
              <a:rPr lang="en-US" baseline="0" dirty="0" smtClean="0"/>
              <a:t> </a:t>
            </a:r>
            <a:r>
              <a:rPr lang="en-US" dirty="0" smtClean="0"/>
              <a:t>suspended optics,</a:t>
            </a:r>
            <a:r>
              <a:rPr lang="en-US" baseline="0" dirty="0" smtClean="0"/>
              <a:t> weak actuators</a:t>
            </a:r>
            <a:r>
              <a:rPr lang="en-US" dirty="0" smtClean="0"/>
              <a:t>,</a:t>
            </a:r>
            <a:r>
              <a:rPr lang="en-US" baseline="0" dirty="0" smtClean="0"/>
              <a:t> operate</a:t>
            </a:r>
            <a:r>
              <a:rPr lang="en-US" dirty="0" smtClean="0"/>
              <a:t> in closed servo-loop configurations </a:t>
            </a:r>
          </a:p>
          <a:p>
            <a:r>
              <a:rPr lang="en-US" dirty="0" smtClean="0"/>
              <a:t>Differential-arm length control loop is sensitive to GWs; actually, it suppresses GWs</a:t>
            </a:r>
            <a:r>
              <a:rPr lang="en-US" baseline="0" dirty="0" smtClean="0"/>
              <a:t> (the UGF is in-band)</a:t>
            </a:r>
            <a:endParaRPr lang="en-US" dirty="0" smtClean="0"/>
          </a:p>
          <a:p>
            <a:r>
              <a:rPr lang="en-US" dirty="0" smtClean="0"/>
              <a:t>Goal of calibration is to estimate the sensed strain and remove the effect of the servo control loop</a:t>
            </a:r>
          </a:p>
          <a:p>
            <a:r>
              <a:rPr lang="en-US" dirty="0" smtClean="0"/>
              <a:t>F-P IFO is non-linear except in a small range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75C2-7DB5-FB44-B32F-4A48D68604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62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Components are frequency dependent</a:t>
            </a:r>
            <a:r>
              <a:rPr lang="en-US" baseline="0" dirty="0" smtClean="0"/>
              <a:t> and time dependent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Gravitational wave signal reconstruction</a:t>
            </a:r>
            <a:r>
              <a:rPr lang="en-US" baseline="0" dirty="0" smtClean="0"/>
              <a:t> requires use of the known antenna patterns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75C2-7DB5-FB44-B32F-4A48D68604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12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Repeated measurements of free parameters </a:t>
            </a:r>
            <a:r>
              <a:rPr lang="en-US" baseline="0" dirty="0" smtClean="0"/>
              <a:t>(for LIGO) changing in time</a:t>
            </a:r>
          </a:p>
          <a:p>
            <a:r>
              <a:rPr lang="en-US" baseline="0" dirty="0" smtClean="0"/>
              <a:t>Changing on order of ~ few - 10% over course of minutes - days</a:t>
            </a:r>
          </a:p>
          <a:p>
            <a:r>
              <a:rPr lang="en-US" baseline="0" dirty="0" smtClean="0"/>
              <a:t>Requires monitoring with calibration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75C2-7DB5-FB44-B32F-4A48D68604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57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</a:t>
            </a:r>
            <a:r>
              <a:rPr lang="en-US" dirty="0" err="1" smtClean="0"/>
              <a:t>fiducials</a:t>
            </a:r>
            <a:r>
              <a:rPr lang="en-US" dirty="0" smtClean="0"/>
              <a:t>: Swinging</a:t>
            </a:r>
            <a:r>
              <a:rPr lang="en-US" baseline="0" dirty="0" smtClean="0"/>
              <a:t> through fringes, laser power, </a:t>
            </a:r>
            <a:r>
              <a:rPr lang="en-US" baseline="0" dirty="0" err="1" smtClean="0"/>
              <a:t>Fabry</a:t>
            </a:r>
            <a:r>
              <a:rPr lang="en-US" baseline="0" dirty="0" smtClean="0"/>
              <a:t>-Perot </a:t>
            </a:r>
            <a:r>
              <a:rPr lang="en-US" baseline="0" dirty="0" err="1" smtClean="0"/>
              <a:t>freq</a:t>
            </a:r>
            <a:r>
              <a:rPr lang="en-US" baseline="0" dirty="0" smtClean="0"/>
              <a:t>-to-L, rotating masses/big G</a:t>
            </a:r>
          </a:p>
          <a:p>
            <a:r>
              <a:rPr lang="en-US" baseline="0" dirty="0" smtClean="0"/>
              <a:t>Pros and cons to all the methods</a:t>
            </a:r>
          </a:p>
          <a:p>
            <a:r>
              <a:rPr lang="en-US" baseline="0" dirty="0" err="1" smtClean="0"/>
              <a:t>Pcal</a:t>
            </a:r>
            <a:r>
              <a:rPr lang="en-US" baseline="0" dirty="0" smtClean="0"/>
              <a:t> in low noise which is desirable and (in-principle) simple; </a:t>
            </a:r>
            <a:r>
              <a:rPr lang="en-US" baseline="0" dirty="0" err="1" smtClean="0"/>
              <a:t>Ncal</a:t>
            </a:r>
            <a:r>
              <a:rPr lang="en-US" baseline="0" dirty="0" smtClean="0"/>
              <a:t> also (in-principle); Bootstrapping laser wavelength and frequency modulation (common mode)</a:t>
            </a:r>
          </a:p>
          <a:p>
            <a:r>
              <a:rPr lang="en-US" baseline="0" dirty="0" smtClean="0"/>
              <a:t>Desire techniques with small systematic and statistical uncertainty</a:t>
            </a:r>
          </a:p>
          <a:p>
            <a:r>
              <a:rPr lang="en-US" dirty="0" smtClean="0"/>
              <a:t>Comparison also may reveal unknown systematics;</a:t>
            </a:r>
            <a:r>
              <a:rPr lang="en-US" baseline="0" dirty="0" smtClean="0"/>
              <a:t> need comparably small uncertainty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75C2-7DB5-FB44-B32F-4A48D68604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45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Repeated</a:t>
            </a:r>
            <a:r>
              <a:rPr lang="en-US" baseline="0" dirty="0" smtClean="0"/>
              <a:t> measurements of IFO free parameters</a:t>
            </a:r>
          </a:p>
          <a:p>
            <a:r>
              <a:rPr lang="en-US" baseline="0" dirty="0" smtClean="0"/>
              <a:t>Need to remove time dependence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75C2-7DB5-FB44-B32F-4A48D68604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00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Combine calibration line data, posteriors,</a:t>
            </a:r>
            <a:r>
              <a:rPr lang="en-US" baseline="0" dirty="0" smtClean="0"/>
              <a:t> and model to obtain uncertainty estimate</a:t>
            </a:r>
          </a:p>
          <a:p>
            <a:r>
              <a:rPr lang="en-US" baseline="0" dirty="0" smtClean="0"/>
              <a:t>This also must include systematic and statistical uncertainty of calibration technique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75C2-7DB5-FB44-B32F-4A48D68604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6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LIGO-centric diagram</a:t>
            </a:r>
          </a:p>
          <a:p>
            <a:r>
              <a:rPr lang="en-US" dirty="0" smtClean="0"/>
              <a:t>Bottom</a:t>
            </a:r>
            <a:r>
              <a:rPr lang="en-US" baseline="0" dirty="0" smtClean="0"/>
              <a:t> line: can do calibration in low-latency, but will often have larger uncertainty</a:t>
            </a:r>
          </a:p>
          <a:p>
            <a:r>
              <a:rPr lang="en-US" baseline="0" dirty="0" smtClean="0"/>
              <a:t>Typically re-run calibration with better understanding, more measurements to have smaller uncertainty (at cost of time to obtain)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75C2-7DB5-FB44-B32F-4A48D68604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4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48E91-A55E-7644-A45C-4D212FC96BE0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3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8756-E4BF-8C41-915E-7EDCAA1138DB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32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7D11-DE27-6544-B197-3BAA6AE50235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CDDF-26E2-274F-9BA0-4218017AA92E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5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1DC38-593A-1640-A45F-87B6E088BE73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7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A396F-FBCA-1842-A5FA-6023B0A9C66C}" type="datetime1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6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1B9A-5A52-5641-8573-0CBE2BC151F7}" type="datetime1">
              <a:rPr lang="en-US" smtClean="0"/>
              <a:t>3/14/19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74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D5A44-994A-CD4C-88DD-2AD44510C348}" type="datetime1">
              <a:rPr lang="en-US" smtClean="0"/>
              <a:t>3/14/19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01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AD17-FCFD-084D-80B2-B51E99BEEF40}" type="datetime1">
              <a:rPr lang="en-US" smtClean="0"/>
              <a:t>3/14/19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2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CD265-CCC6-3347-8954-58024BB94614}" type="datetime1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1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18C1E-7718-D142-B75C-8AC0738AC01D}" type="datetime1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7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7A4F5-3641-6C47-8688-93293CDC2847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117CB-ECA2-284E-A0C3-49F32434B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6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8309.jpg"/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Methods for calibrating kilometer-scale interferometers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4500" dirty="0" smtClean="0">
                <a:solidFill>
                  <a:schemeClr val="tx2"/>
                </a:solidFill>
              </a:rPr>
              <a:t>Evan Goetz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University of Michigan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Gravitational wave Metrology Workshop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NIST, Boulder, CO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2" descr="NSF_LOGO_4-Color_bitmap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697" y="0"/>
            <a:ext cx="811815" cy="81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288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everything together</a:t>
            </a:r>
            <a:endParaRPr lang="en-US" dirty="0"/>
          </a:p>
        </p:txBody>
      </p:sp>
      <p:pic>
        <p:nvPicPr>
          <p:cNvPr id="21" name="Picture 20" descr="h(t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762" y="2456469"/>
            <a:ext cx="531038" cy="344709"/>
          </a:xfrm>
          <a:prstGeom prst="rect">
            <a:avLst/>
          </a:prstGeom>
        </p:spPr>
      </p:pic>
      <p:pic>
        <p:nvPicPr>
          <p:cNvPr id="22" name="Picture 21" descr="h(t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762" y="5296848"/>
            <a:ext cx="531038" cy="344709"/>
          </a:xfrm>
          <a:prstGeom prst="rect">
            <a:avLst/>
          </a:prstGeom>
        </p:spPr>
      </p:pic>
      <p:pic>
        <p:nvPicPr>
          <p:cNvPr id="41" name="Picture 40" descr="sigma_h(f,t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978" y="3861283"/>
            <a:ext cx="1017401" cy="339134"/>
          </a:xfrm>
          <a:prstGeom prst="rect">
            <a:avLst/>
          </a:prstGeom>
        </p:spPr>
      </p:pic>
      <p:pic>
        <p:nvPicPr>
          <p:cNvPr id="52" name="Picture 51" descr="hoft_production_uncertainty_schemati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1" y="1417638"/>
            <a:ext cx="7773307" cy="5207000"/>
          </a:xfrm>
          <a:prstGeom prst="rect">
            <a:avLst/>
          </a:prstGeom>
        </p:spPr>
      </p:pic>
      <p:pic>
        <p:nvPicPr>
          <p:cNvPr id="55" name="Picture 54" descr="h(t)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48" y="1509413"/>
            <a:ext cx="428035" cy="277847"/>
          </a:xfrm>
          <a:prstGeom prst="rect">
            <a:avLst/>
          </a:prstGeom>
        </p:spPr>
      </p:pic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2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Time- and frequency-dependent systematic and statistical uncertainty must be estimated</a:t>
            </a:r>
          </a:p>
          <a:p>
            <a:endParaRPr lang="en-US" dirty="0"/>
          </a:p>
          <a:p>
            <a:r>
              <a:rPr lang="en-US" dirty="0" smtClean="0"/>
              <a:t>Record keeping and tracking</a:t>
            </a:r>
          </a:p>
          <a:p>
            <a:endParaRPr lang="en-US" dirty="0"/>
          </a:p>
          <a:p>
            <a:r>
              <a:rPr lang="en-US" dirty="0" smtClean="0"/>
              <a:t>Maintain calibration hardware / infrastructure</a:t>
            </a:r>
          </a:p>
          <a:p>
            <a:endParaRPr lang="en-US" dirty="0"/>
          </a:p>
          <a:p>
            <a:r>
              <a:rPr lang="en-US" dirty="0" smtClean="0"/>
              <a:t>Track a changing interferometer (purposefully or not)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1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Comparing fundamentally different techniques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6777" y="5673878"/>
            <a:ext cx="2685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Goetz E, et al. CQG </a:t>
            </a:r>
            <a:r>
              <a:rPr lang="en-US" sz="1600" b="1" dirty="0" smtClean="0"/>
              <a:t>27 </a:t>
            </a:r>
            <a:r>
              <a:rPr lang="en-US" sz="1600" dirty="0" smtClean="0"/>
              <a:t>084024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513125" y="2139196"/>
            <a:ext cx="16308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Abbott, B P, et al. </a:t>
            </a:r>
          </a:p>
          <a:p>
            <a:r>
              <a:rPr lang="en-US" sz="1600" dirty="0" smtClean="0"/>
              <a:t>PRD </a:t>
            </a:r>
            <a:r>
              <a:rPr lang="en-US" sz="1600" b="1" dirty="0" smtClean="0"/>
              <a:t>95</a:t>
            </a:r>
            <a:r>
              <a:rPr lang="en-US" sz="1600" dirty="0" smtClean="0"/>
              <a:t> 062003</a:t>
            </a:r>
            <a:endParaRPr lang="en-US" sz="1600" dirty="0"/>
          </a:p>
        </p:txBody>
      </p:sp>
      <p:pic>
        <p:nvPicPr>
          <p:cNvPr id="7" name="Picture 6" descr="H1H2etmCalCompareNormNewB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395"/>
            <a:ext cx="4185937" cy="3375756"/>
          </a:xfrm>
          <a:prstGeom prst="rect">
            <a:avLst/>
          </a:prstGeom>
        </p:spPr>
      </p:pic>
      <p:pic>
        <p:nvPicPr>
          <p:cNvPr id="8" name="Picture 7" descr="calmethodcomp_H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05" y="2010061"/>
            <a:ext cx="2912320" cy="22705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430" y="1609369"/>
            <a:ext cx="283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iLIGO</a:t>
            </a:r>
            <a:r>
              <a:rPr lang="en-US" dirty="0" smtClean="0"/>
              <a:t> comparison (S5, 2007)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09589" y="1609369"/>
            <a:ext cx="294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aLIGO</a:t>
            </a:r>
            <a:r>
              <a:rPr lang="en-US" dirty="0" smtClean="0"/>
              <a:t> comparison (O1, 2015)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7876" y="5075711"/>
            <a:ext cx="197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Laser wavelength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Frequency modulation</a:t>
            </a:r>
          </a:p>
          <a:p>
            <a:r>
              <a:rPr lang="en-US" sz="1200" b="1" dirty="0" smtClean="0">
                <a:solidFill>
                  <a:srgbClr val="0000FF"/>
                </a:solidFill>
              </a:rPr>
              <a:t>Radiation pressure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537" y="4668019"/>
            <a:ext cx="5023463" cy="21899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48435" y="4304306"/>
            <a:ext cx="287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Virgo comparison (O2, 2017)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41913" y="6273224"/>
            <a:ext cx="25370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Acernese</a:t>
            </a:r>
            <a:r>
              <a:rPr lang="en-US" sz="1600" dirty="0"/>
              <a:t> </a:t>
            </a:r>
            <a:r>
              <a:rPr lang="en-US" sz="1600" dirty="0" smtClean="0"/>
              <a:t>F, et al.</a:t>
            </a:r>
          </a:p>
          <a:p>
            <a:r>
              <a:rPr lang="en-US" sz="1600" dirty="0" smtClean="0"/>
              <a:t>arXiv:1807.03275 [gr-qc]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9830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GW signals </a:t>
            </a:r>
            <a:r>
              <a:rPr lang="mr-IN" dirty="0" smtClean="0"/>
              <a:t>–</a:t>
            </a:r>
            <a:r>
              <a:rPr lang="en-US" dirty="0" smtClean="0"/>
              <a:t> the future is bright!</a:t>
            </a:r>
          </a:p>
          <a:p>
            <a:r>
              <a:rPr lang="en-US" dirty="0" smtClean="0"/>
              <a:t>Detector calibration will play increasingly important role</a:t>
            </a:r>
          </a:p>
          <a:p>
            <a:r>
              <a:rPr lang="en-US" dirty="0" smtClean="0"/>
              <a:t>Continuing characterization, maintenance, development</a:t>
            </a:r>
          </a:p>
          <a:p>
            <a:r>
              <a:rPr lang="en-US" dirty="0" smtClean="0"/>
              <a:t>Era of precision </a:t>
            </a:r>
            <a:r>
              <a:rPr lang="en-US" dirty="0" smtClean="0"/>
              <a:t>astrophysical</a:t>
            </a:r>
            <a:r>
              <a:rPr lang="en-US" dirty="0" smtClean="0"/>
              <a:t>/cosmological measurement with GWs is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9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br>
              <a:rPr lang="en-US" dirty="0" smtClean="0"/>
            </a:b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_8309.jpg"/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4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Calibrated interferometer sensitivity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358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05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Sensing and actuation measurement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2019-03-07_H1_sensingFunction_mcmcModel_vs_measurem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797"/>
            <a:ext cx="4572000" cy="3348079"/>
          </a:xfrm>
          <a:prstGeom prst="rect">
            <a:avLst/>
          </a:prstGeom>
        </p:spPr>
      </p:pic>
      <p:pic>
        <p:nvPicPr>
          <p:cNvPr id="8" name="Picture 7" descr="2019-03-01_H1_TST_actuationMeasurem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63397"/>
            <a:ext cx="4572000" cy="34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06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 technique development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Free-swinging Michelson (laser wavelength)</a:t>
            </a:r>
          </a:p>
          <a:p>
            <a:pPr lvl="1"/>
            <a:r>
              <a:rPr lang="en-US" dirty="0" smtClean="0"/>
              <a:t>GEO600, </a:t>
            </a:r>
            <a:r>
              <a:rPr lang="en-US" dirty="0" err="1" smtClean="0"/>
              <a:t>iLIGO</a:t>
            </a:r>
            <a:r>
              <a:rPr lang="en-US" dirty="0" smtClean="0"/>
              <a:t>, Virgo, (</a:t>
            </a:r>
            <a:r>
              <a:rPr lang="en-US" dirty="0" err="1" smtClean="0"/>
              <a:t>aLIGO</a:t>
            </a:r>
            <a:r>
              <a:rPr lang="en-US" dirty="0" smtClean="0"/>
              <a:t> cross-check)</a:t>
            </a:r>
          </a:p>
          <a:p>
            <a:r>
              <a:rPr lang="en-US" dirty="0" smtClean="0"/>
              <a:t>Photon radiation pressure (laser power)</a:t>
            </a:r>
          </a:p>
          <a:p>
            <a:pPr lvl="1"/>
            <a:r>
              <a:rPr lang="en-US" dirty="0" err="1" smtClean="0"/>
              <a:t>aLIGO</a:t>
            </a:r>
            <a:r>
              <a:rPr lang="en-US" dirty="0" smtClean="0"/>
              <a:t>, KAGRA, (GEO600, </a:t>
            </a:r>
            <a:r>
              <a:rPr lang="en-US" dirty="0" err="1" smtClean="0"/>
              <a:t>iLIGO</a:t>
            </a:r>
            <a:r>
              <a:rPr lang="en-US" dirty="0" smtClean="0"/>
              <a:t>, Virgo cross-checks)</a:t>
            </a:r>
          </a:p>
          <a:p>
            <a:r>
              <a:rPr lang="en-US" dirty="0" smtClean="0"/>
              <a:t>Frequency modulation (</a:t>
            </a:r>
            <a:r>
              <a:rPr lang="en-US" dirty="0" err="1" smtClean="0"/>
              <a:t>Fabry</a:t>
            </a:r>
            <a:r>
              <a:rPr lang="en-US" dirty="0" smtClean="0"/>
              <a:t>-Perot frequency-to-length transfer function)</a:t>
            </a:r>
          </a:p>
          <a:p>
            <a:pPr lvl="1"/>
            <a:r>
              <a:rPr lang="en-US" dirty="0" smtClean="0"/>
              <a:t>(GEO600, </a:t>
            </a:r>
            <a:r>
              <a:rPr lang="en-US" dirty="0" err="1" smtClean="0"/>
              <a:t>iLIGO</a:t>
            </a:r>
            <a:r>
              <a:rPr lang="en-US" dirty="0" smtClean="0"/>
              <a:t>, </a:t>
            </a:r>
            <a:r>
              <a:rPr lang="en-US" dirty="0" err="1" smtClean="0"/>
              <a:t>aLIGO</a:t>
            </a:r>
            <a:r>
              <a:rPr lang="en-US" dirty="0" smtClean="0"/>
              <a:t> cross checks)</a:t>
            </a:r>
          </a:p>
          <a:p>
            <a:r>
              <a:rPr lang="en-US" dirty="0" smtClean="0"/>
              <a:t>Gravitational calibration (rotating masses, G)</a:t>
            </a:r>
          </a:p>
          <a:p>
            <a:pPr lvl="1"/>
            <a:r>
              <a:rPr lang="en-US" dirty="0" smtClean="0"/>
              <a:t>(Under development: Virgo, </a:t>
            </a:r>
            <a:r>
              <a:rPr lang="en-US" dirty="0" err="1" smtClean="0"/>
              <a:t>aLIGO</a:t>
            </a:r>
            <a:r>
              <a:rPr lang="en-US" dirty="0" smtClean="0"/>
              <a:t>, KAGRA)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507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Virgo calibration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029"/>
            <a:ext cx="9144000" cy="1291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423" y="2602393"/>
            <a:ext cx="5241674" cy="4145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73224"/>
            <a:ext cx="25370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Acernese</a:t>
            </a:r>
            <a:r>
              <a:rPr lang="en-US" sz="1600" dirty="0"/>
              <a:t> </a:t>
            </a:r>
            <a:r>
              <a:rPr lang="en-US" sz="1600" dirty="0" smtClean="0"/>
              <a:t>F, et al.</a:t>
            </a:r>
          </a:p>
          <a:p>
            <a:r>
              <a:rPr lang="en-US" sz="1600" dirty="0" smtClean="0"/>
              <a:t>arXiv:1807.03275 [gr-qc]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6884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publications!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Goetz, et al. CQG </a:t>
            </a:r>
            <a:r>
              <a:rPr lang="en-US" b="1" dirty="0" smtClean="0"/>
              <a:t>26 </a:t>
            </a:r>
            <a:r>
              <a:rPr lang="en-US" dirty="0" smtClean="0"/>
              <a:t>24</a:t>
            </a:r>
          </a:p>
          <a:p>
            <a:r>
              <a:rPr lang="en-US" dirty="0" smtClean="0"/>
              <a:t>Goetz, et al. CQG </a:t>
            </a:r>
            <a:r>
              <a:rPr lang="en-US" b="1" dirty="0" smtClean="0"/>
              <a:t>27 </a:t>
            </a:r>
            <a:r>
              <a:rPr lang="en-US" dirty="0" smtClean="0"/>
              <a:t>8</a:t>
            </a:r>
          </a:p>
          <a:p>
            <a:r>
              <a:rPr lang="en-US" dirty="0" smtClean="0"/>
              <a:t>Goetz, et al. CQG </a:t>
            </a:r>
            <a:r>
              <a:rPr lang="en-US" b="1" dirty="0" smtClean="0"/>
              <a:t>27 </a:t>
            </a:r>
            <a:r>
              <a:rPr lang="en-US" dirty="0" smtClean="0"/>
              <a:t>21</a:t>
            </a:r>
          </a:p>
          <a:p>
            <a:r>
              <a:rPr lang="en-US" dirty="0" err="1" smtClean="0"/>
              <a:t>Karki</a:t>
            </a:r>
            <a:r>
              <a:rPr lang="en-US" dirty="0" smtClean="0"/>
              <a:t>, et al. RSI </a:t>
            </a:r>
            <a:r>
              <a:rPr lang="en-US" b="1" dirty="0" smtClean="0"/>
              <a:t>87</a:t>
            </a:r>
            <a:r>
              <a:rPr lang="en-US" dirty="0" smtClean="0"/>
              <a:t> 114503</a:t>
            </a:r>
          </a:p>
          <a:p>
            <a:r>
              <a:rPr lang="en-US" dirty="0" err="1" smtClean="0"/>
              <a:t>Abadie</a:t>
            </a:r>
            <a:r>
              <a:rPr lang="en-US" dirty="0" smtClean="0"/>
              <a:t> et al NIM A </a:t>
            </a:r>
            <a:r>
              <a:rPr lang="en-US" b="1" dirty="0" smtClean="0"/>
              <a:t>624</a:t>
            </a:r>
            <a:r>
              <a:rPr lang="en-US" dirty="0" smtClean="0"/>
              <a:t> 1</a:t>
            </a:r>
          </a:p>
          <a:p>
            <a:r>
              <a:rPr lang="en-US" dirty="0" err="1" smtClean="0"/>
              <a:t>Tuyenbayev</a:t>
            </a:r>
            <a:r>
              <a:rPr lang="en-US" dirty="0" smtClean="0"/>
              <a:t>, et al CQG </a:t>
            </a:r>
            <a:r>
              <a:rPr lang="en-US" b="1" dirty="0" smtClean="0"/>
              <a:t>34 </a:t>
            </a:r>
            <a:r>
              <a:rPr lang="en-US" dirty="0" smtClean="0"/>
              <a:t>1</a:t>
            </a:r>
          </a:p>
          <a:p>
            <a:r>
              <a:rPr lang="en-US" dirty="0" smtClean="0"/>
              <a:t>Abbott, et al PRD </a:t>
            </a:r>
            <a:r>
              <a:rPr lang="en-US" b="1" dirty="0" smtClean="0"/>
              <a:t>95 </a:t>
            </a:r>
            <a:r>
              <a:rPr lang="en-US" dirty="0" smtClean="0"/>
              <a:t>062003</a:t>
            </a:r>
          </a:p>
          <a:p>
            <a:r>
              <a:rPr lang="en-US" dirty="0" err="1" smtClean="0"/>
              <a:t>Viets</a:t>
            </a:r>
            <a:r>
              <a:rPr lang="en-US" dirty="0" smtClean="0"/>
              <a:t>, et al. CQG </a:t>
            </a:r>
            <a:r>
              <a:rPr lang="en-US" b="1" dirty="0" smtClean="0"/>
              <a:t>35</a:t>
            </a:r>
            <a:r>
              <a:rPr lang="en-US" dirty="0" smtClean="0"/>
              <a:t> 9</a:t>
            </a:r>
          </a:p>
          <a:p>
            <a:r>
              <a:rPr lang="en-US" dirty="0" smtClean="0"/>
              <a:t>Leong, et al. CQG </a:t>
            </a:r>
            <a:r>
              <a:rPr lang="en-US" b="1" dirty="0" smtClean="0"/>
              <a:t>29 </a:t>
            </a:r>
            <a:r>
              <a:rPr lang="en-US" dirty="0" smtClean="0"/>
              <a:t>6</a:t>
            </a:r>
          </a:p>
          <a:p>
            <a:r>
              <a:rPr lang="en-US" dirty="0" err="1" smtClean="0"/>
              <a:t>Accadia</a:t>
            </a:r>
            <a:r>
              <a:rPr lang="en-US" dirty="0" smtClean="0"/>
              <a:t>, et al. </a:t>
            </a:r>
            <a:r>
              <a:rPr lang="en-US" dirty="0" err="1" smtClean="0"/>
              <a:t>JoP</a:t>
            </a:r>
            <a:r>
              <a:rPr lang="en-US" dirty="0" smtClean="0"/>
              <a:t> Conf. </a:t>
            </a:r>
            <a:r>
              <a:rPr lang="en-US" b="1" dirty="0" smtClean="0"/>
              <a:t>228</a:t>
            </a:r>
            <a:r>
              <a:rPr lang="en-US" dirty="0" smtClean="0"/>
              <a:t> 1</a:t>
            </a:r>
          </a:p>
          <a:p>
            <a:r>
              <a:rPr lang="en-US" dirty="0" err="1" smtClean="0"/>
              <a:t>Accadia</a:t>
            </a:r>
            <a:r>
              <a:rPr lang="en-US" dirty="0" smtClean="0"/>
              <a:t>, et al. CQG </a:t>
            </a:r>
            <a:r>
              <a:rPr lang="en-US" b="1" dirty="0" smtClean="0"/>
              <a:t>28</a:t>
            </a:r>
            <a:r>
              <a:rPr lang="en-US" dirty="0" smtClean="0"/>
              <a:t> 2</a:t>
            </a:r>
          </a:p>
          <a:p>
            <a:r>
              <a:rPr lang="en-US" dirty="0" smtClean="0"/>
              <a:t>Inoue, et al. PRD </a:t>
            </a:r>
            <a:r>
              <a:rPr lang="en-US" b="1" dirty="0" smtClean="0"/>
              <a:t>98 </a:t>
            </a:r>
            <a:r>
              <a:rPr lang="en-US" dirty="0" smtClean="0"/>
              <a:t>022005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Adhikari</a:t>
            </a:r>
            <a:r>
              <a:rPr lang="en-US" dirty="0" smtClean="0"/>
              <a:t>, et al. CQG </a:t>
            </a:r>
            <a:r>
              <a:rPr lang="en-US" b="1" dirty="0" smtClean="0"/>
              <a:t>20</a:t>
            </a:r>
            <a:r>
              <a:rPr lang="en-US" dirty="0" smtClean="0"/>
              <a:t> 17</a:t>
            </a:r>
          </a:p>
          <a:p>
            <a:r>
              <a:rPr lang="en-US" dirty="0" err="1" smtClean="0"/>
              <a:t>Hewitson</a:t>
            </a:r>
            <a:r>
              <a:rPr lang="en-US" dirty="0" smtClean="0"/>
              <a:t>, et al. CQG </a:t>
            </a:r>
            <a:r>
              <a:rPr lang="en-US" b="1" dirty="0" smtClean="0"/>
              <a:t>20</a:t>
            </a:r>
            <a:r>
              <a:rPr lang="en-US" dirty="0" smtClean="0"/>
              <a:t> 17</a:t>
            </a:r>
          </a:p>
          <a:p>
            <a:r>
              <a:rPr lang="en-US" dirty="0" smtClean="0"/>
              <a:t>Siemens, et al. CQG </a:t>
            </a:r>
            <a:r>
              <a:rPr lang="en-US" b="1" dirty="0" smtClean="0"/>
              <a:t>21 </a:t>
            </a:r>
            <a:r>
              <a:rPr lang="en-US" dirty="0" smtClean="0"/>
              <a:t>20</a:t>
            </a:r>
          </a:p>
          <a:p>
            <a:r>
              <a:rPr lang="en-US" dirty="0" smtClean="0"/>
              <a:t>Landry, et al. CQG </a:t>
            </a:r>
            <a:r>
              <a:rPr lang="en-US" b="1" dirty="0" smtClean="0"/>
              <a:t>22</a:t>
            </a:r>
            <a:r>
              <a:rPr lang="en-US" dirty="0" smtClean="0"/>
              <a:t> 18</a:t>
            </a:r>
          </a:p>
          <a:p>
            <a:r>
              <a:rPr lang="en-US" dirty="0" err="1" smtClean="0"/>
              <a:t>Hewitson</a:t>
            </a:r>
            <a:r>
              <a:rPr lang="en-US" dirty="0" smtClean="0"/>
              <a:t>, et al. RSI </a:t>
            </a:r>
            <a:r>
              <a:rPr lang="en-US" b="1" dirty="0" smtClean="0"/>
              <a:t>74</a:t>
            </a:r>
            <a:r>
              <a:rPr lang="en-US" dirty="0" smtClean="0"/>
              <a:t> 4184</a:t>
            </a:r>
            <a:endParaRPr lang="en-US" dirty="0"/>
          </a:p>
          <a:p>
            <a:r>
              <a:rPr lang="en-US" dirty="0" err="1" smtClean="0"/>
              <a:t>Hewitson</a:t>
            </a:r>
            <a:r>
              <a:rPr lang="en-US" dirty="0" smtClean="0"/>
              <a:t>, et al. RSI </a:t>
            </a:r>
            <a:r>
              <a:rPr lang="en-US" b="1" dirty="0" smtClean="0"/>
              <a:t>75</a:t>
            </a:r>
            <a:r>
              <a:rPr lang="en-US" dirty="0" smtClean="0"/>
              <a:t> 4702</a:t>
            </a:r>
          </a:p>
          <a:p>
            <a:r>
              <a:rPr lang="en-US" dirty="0" err="1" smtClean="0"/>
              <a:t>Hewitson</a:t>
            </a:r>
            <a:r>
              <a:rPr lang="en-US" dirty="0" smtClean="0"/>
              <a:t>, et al. CQG </a:t>
            </a:r>
            <a:r>
              <a:rPr lang="en-US" b="1" dirty="0" smtClean="0"/>
              <a:t>21</a:t>
            </a:r>
            <a:r>
              <a:rPr lang="en-US" dirty="0" smtClean="0"/>
              <a:t> 20</a:t>
            </a:r>
          </a:p>
          <a:p>
            <a:r>
              <a:rPr lang="en-US" dirty="0" err="1" smtClean="0"/>
              <a:t>Mossavi</a:t>
            </a:r>
            <a:r>
              <a:rPr lang="en-US" dirty="0" smtClean="0"/>
              <a:t>, et al. PL A </a:t>
            </a:r>
            <a:r>
              <a:rPr lang="en-US" b="1" dirty="0" smtClean="0"/>
              <a:t>353</a:t>
            </a:r>
            <a:r>
              <a:rPr lang="en-US" dirty="0" smtClean="0"/>
              <a:t> 1</a:t>
            </a:r>
          </a:p>
          <a:p>
            <a:r>
              <a:rPr lang="en-US" dirty="0" err="1" smtClean="0"/>
              <a:t>Hewitson</a:t>
            </a:r>
            <a:r>
              <a:rPr lang="en-US" dirty="0" smtClean="0"/>
              <a:t>, et al. CQG </a:t>
            </a:r>
            <a:r>
              <a:rPr lang="en-US" b="1" dirty="0" smtClean="0"/>
              <a:t>22</a:t>
            </a:r>
            <a:r>
              <a:rPr lang="en-US" dirty="0" smtClean="0"/>
              <a:t> 20</a:t>
            </a:r>
          </a:p>
          <a:p>
            <a:r>
              <a:rPr lang="en-US" dirty="0" err="1" smtClean="0"/>
              <a:t>Clubley</a:t>
            </a:r>
            <a:r>
              <a:rPr lang="en-US" dirty="0" smtClean="0"/>
              <a:t>, et al. PL A </a:t>
            </a:r>
            <a:r>
              <a:rPr lang="en-US" b="1" dirty="0" smtClean="0"/>
              <a:t>283</a:t>
            </a:r>
            <a:r>
              <a:rPr lang="en-US" dirty="0" smtClean="0"/>
              <a:t> 1-2</a:t>
            </a:r>
          </a:p>
          <a:p>
            <a:r>
              <a:rPr lang="en-US" dirty="0" err="1" smtClean="0"/>
              <a:t>Acernese</a:t>
            </a:r>
            <a:r>
              <a:rPr lang="en-US" dirty="0" smtClean="0"/>
              <a:t>, et al. CQG </a:t>
            </a:r>
            <a:r>
              <a:rPr lang="en-US" b="1" dirty="0" smtClean="0"/>
              <a:t>35</a:t>
            </a:r>
            <a:r>
              <a:rPr lang="en-US" dirty="0" smtClean="0"/>
              <a:t> 20</a:t>
            </a:r>
          </a:p>
          <a:p>
            <a:r>
              <a:rPr lang="en-US" dirty="0" smtClean="0"/>
              <a:t>Yamamoto, et al. JPS Conf. </a:t>
            </a:r>
            <a:r>
              <a:rPr lang="en-US" b="1" dirty="0" smtClean="0"/>
              <a:t>1</a:t>
            </a:r>
            <a:r>
              <a:rPr lang="en-US" dirty="0" smtClean="0"/>
              <a:t> 013119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74253" y="6137162"/>
            <a:ext cx="1747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And more!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4880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997" t="3049" r="6001" b="5119"/>
          <a:stretch/>
        </p:blipFill>
        <p:spPr>
          <a:xfrm>
            <a:off x="4244040" y="3520836"/>
            <a:ext cx="4899959" cy="23916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1217" y="6027003"/>
            <a:ext cx="3009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Abbott, B P, et al. PRL </a:t>
            </a:r>
            <a:r>
              <a:rPr lang="en-US" sz="1600" b="1" dirty="0" smtClean="0"/>
              <a:t>116 </a:t>
            </a:r>
            <a:r>
              <a:rPr lang="en-US" sz="1600" dirty="0" smtClean="0"/>
              <a:t>061102</a:t>
            </a:r>
          </a:p>
          <a:p>
            <a:r>
              <a:rPr lang="en-US" sz="1600" dirty="0" smtClean="0"/>
              <a:t>LVC, et al. Nature </a:t>
            </a:r>
            <a:r>
              <a:rPr lang="en-US" sz="1600" b="1" dirty="0" smtClean="0"/>
              <a:t>551</a:t>
            </a:r>
            <a:r>
              <a:rPr lang="en-US" sz="1600" dirty="0" smtClean="0"/>
              <a:t> 85-88 </a:t>
            </a:r>
          </a:p>
          <a:p>
            <a:r>
              <a:rPr lang="en-US" sz="1600" dirty="0" smtClean="0"/>
              <a:t>arXiv:1811.12907 [</a:t>
            </a:r>
            <a:r>
              <a:rPr lang="en-US" sz="1600" dirty="0" err="1" smtClean="0"/>
              <a:t>astro-ph.HE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191" t="3125" r="2084" b="3052"/>
          <a:stretch/>
        </p:blipFill>
        <p:spPr>
          <a:xfrm>
            <a:off x="4463135" y="540280"/>
            <a:ext cx="3931920" cy="2651760"/>
          </a:xfrm>
          <a:prstGeom prst="rect">
            <a:avLst/>
          </a:prstGeom>
        </p:spPr>
      </p:pic>
      <p:pic>
        <p:nvPicPr>
          <p:cNvPr id="8" name="Picture 7" descr="Fig1_Split_v17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244040" cy="33767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706" y="3192040"/>
            <a:ext cx="18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GW150914 strain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969" r="3551"/>
          <a:stretch/>
        </p:blipFill>
        <p:spPr>
          <a:xfrm>
            <a:off x="1" y="3895662"/>
            <a:ext cx="4389120" cy="29623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45341" y="3636291"/>
            <a:ext cx="2583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GW170817 Hubble const.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39806" y="268941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O2 events masses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54588" y="3227296"/>
            <a:ext cx="237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O2 events sky locations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9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GW interferometer calibration</a:t>
            </a:r>
          </a:p>
          <a:p>
            <a:r>
              <a:rPr lang="en-US" dirty="0" smtClean="0"/>
              <a:t>State-of-the-art calibration methods</a:t>
            </a:r>
          </a:p>
          <a:p>
            <a:pPr lvl="1"/>
            <a:r>
              <a:rPr lang="en-US" dirty="0" smtClean="0"/>
              <a:t>Modeling and measurement</a:t>
            </a:r>
          </a:p>
          <a:p>
            <a:pPr lvl="1"/>
            <a:r>
              <a:rPr lang="en-US" dirty="0" smtClean="0"/>
              <a:t>Hardware / techniques</a:t>
            </a:r>
          </a:p>
          <a:p>
            <a:pPr lvl="1"/>
            <a:r>
              <a:rPr lang="en-US" dirty="0" smtClean="0"/>
              <a:t>Uncertainty estimation</a:t>
            </a:r>
          </a:p>
          <a:p>
            <a:pPr lvl="1"/>
            <a:r>
              <a:rPr lang="en-US" dirty="0" smtClean="0"/>
              <a:t>Computing</a:t>
            </a:r>
          </a:p>
          <a:p>
            <a:r>
              <a:rPr lang="en-US" dirty="0" smtClean="0"/>
              <a:t>GW interferometer calibration challenges</a:t>
            </a:r>
            <a:endParaRPr lang="en-US" dirty="0"/>
          </a:p>
        </p:txBody>
      </p:sp>
      <p:pic>
        <p:nvPicPr>
          <p:cNvPr id="4" name="Picture 3" descr="h(t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630" y="4402320"/>
            <a:ext cx="615263" cy="39938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25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 interferometers</a:t>
            </a:r>
            <a:endParaRPr lang="en-US" dirty="0"/>
          </a:p>
        </p:txBody>
      </p:sp>
      <p:pic>
        <p:nvPicPr>
          <p:cNvPr id="9" name="Content Placeholder 3" descr="ifodiagram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84" r="-27684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  <p:cxnSp>
        <p:nvCxnSpPr>
          <p:cNvPr id="10" name="Elbow Connector 9"/>
          <p:cNvCxnSpPr/>
          <p:nvPr/>
        </p:nvCxnSpPr>
        <p:spPr>
          <a:xfrm>
            <a:off x="3262888" y="6126163"/>
            <a:ext cx="2642290" cy="385105"/>
          </a:xfrm>
          <a:prstGeom prst="bentConnector3">
            <a:avLst>
              <a:gd name="adj1" fmla="val 276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flipV="1">
            <a:off x="5905178" y="5197335"/>
            <a:ext cx="1678802" cy="1313933"/>
          </a:xfrm>
          <a:prstGeom prst="bentConnector3">
            <a:avLst>
              <a:gd name="adj1" fmla="val 101304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875792" y="5197335"/>
            <a:ext cx="700717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10800000">
            <a:off x="3255417" y="1270135"/>
            <a:ext cx="4321092" cy="3927200"/>
          </a:xfrm>
          <a:prstGeom prst="bentConnector3">
            <a:avLst>
              <a:gd name="adj1" fmla="val -676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255417" y="1270135"/>
            <a:ext cx="0" cy="33006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6413082"/>
            <a:ext cx="2945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Abbott, B P, et al. PRD </a:t>
            </a:r>
            <a:r>
              <a:rPr lang="en-US" sz="1600" b="1" dirty="0" smtClean="0"/>
              <a:t>95</a:t>
            </a:r>
            <a:r>
              <a:rPr lang="en-US" sz="1600" dirty="0" smtClean="0"/>
              <a:t> 062003</a:t>
            </a:r>
            <a:endParaRPr lang="en-US" sz="16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58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 measurement</a:t>
            </a:r>
            <a:endParaRPr lang="en-US" dirty="0"/>
          </a:p>
        </p:txBody>
      </p:sp>
      <p:pic>
        <p:nvPicPr>
          <p:cNvPr id="4" name="Picture 3" descr="loopcontroldiagram_simpl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78" y="1417638"/>
            <a:ext cx="6166555" cy="34995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13556" y="2980550"/>
            <a:ext cx="1072444" cy="64911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96666" y="2648939"/>
            <a:ext cx="493889" cy="49388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3444995"/>
            <a:ext cx="58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2333" y="3075663"/>
            <a:ext cx="100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Estimate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26" y="4917158"/>
            <a:ext cx="4282918" cy="1787736"/>
          </a:xfrm>
          <a:prstGeom prst="rect">
            <a:avLst/>
          </a:prstGeom>
        </p:spPr>
      </p:pic>
      <p:pic>
        <p:nvPicPr>
          <p:cNvPr id="10" name="Picture 9" descr="h(t)_=_frac_Del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10" y="5338748"/>
            <a:ext cx="1965511" cy="5857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747881"/>
            <a:ext cx="2945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Abbott, B P, et al. PRD </a:t>
            </a:r>
            <a:r>
              <a:rPr lang="en-US" sz="1600" b="1" dirty="0" smtClean="0"/>
              <a:t>95</a:t>
            </a:r>
            <a:r>
              <a:rPr lang="en-US" sz="1600" dirty="0" smtClean="0"/>
              <a:t> 062003</a:t>
            </a:r>
            <a:endParaRPr lang="en-US" sz="16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60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of loop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Measure free parameters in        and</a:t>
            </a:r>
          </a:p>
          <a:p>
            <a:endParaRPr lang="en-US" dirty="0"/>
          </a:p>
          <a:p>
            <a:r>
              <a:rPr lang="en-US" dirty="0" smtClean="0"/>
              <a:t>Require techniques with small systematic and statistical uncertainty</a:t>
            </a:r>
          </a:p>
          <a:p>
            <a:endParaRPr lang="en-US" dirty="0"/>
          </a:p>
          <a:p>
            <a:r>
              <a:rPr lang="en-US" dirty="0" smtClean="0"/>
              <a:t>Techniques with different length </a:t>
            </a:r>
            <a:r>
              <a:rPr lang="en-US" dirty="0" err="1" smtClean="0"/>
              <a:t>fiducials</a:t>
            </a:r>
            <a:r>
              <a:rPr lang="en-US" dirty="0" smtClean="0"/>
              <a:t> are desirable</a:t>
            </a:r>
            <a:endParaRPr lang="en-US" dirty="0"/>
          </a:p>
        </p:txBody>
      </p:sp>
      <p:pic>
        <p:nvPicPr>
          <p:cNvPr id="4" name="Picture 3" descr="Delta_L_textrm_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0" y="1526243"/>
            <a:ext cx="5118100" cy="482600"/>
          </a:xfrm>
          <a:prstGeom prst="rect">
            <a:avLst/>
          </a:prstGeom>
        </p:spPr>
      </p:pic>
      <p:pic>
        <p:nvPicPr>
          <p:cNvPr id="6" name="Picture 5" descr="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998" y="2315306"/>
            <a:ext cx="342900" cy="355600"/>
          </a:xfrm>
          <a:prstGeom prst="rect">
            <a:avLst/>
          </a:prstGeom>
        </p:spPr>
      </p:pic>
      <p:pic>
        <p:nvPicPr>
          <p:cNvPr id="7" name="Picture 6" descr="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627" y="2315306"/>
            <a:ext cx="330200" cy="3429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7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methods developed over the last 20+ years</a:t>
            </a:r>
          </a:p>
          <a:p>
            <a:pPr lvl="1"/>
            <a:r>
              <a:rPr lang="en-US" dirty="0" smtClean="0"/>
              <a:t>Laser wavelength</a:t>
            </a:r>
          </a:p>
          <a:p>
            <a:pPr lvl="1"/>
            <a:r>
              <a:rPr lang="en-US" dirty="0" smtClean="0"/>
              <a:t>Photon radiation pressure</a:t>
            </a:r>
          </a:p>
          <a:p>
            <a:pPr lvl="1"/>
            <a:r>
              <a:rPr lang="en-US" dirty="0" smtClean="0"/>
              <a:t>Frequency modulation</a:t>
            </a:r>
          </a:p>
          <a:p>
            <a:pPr lvl="1"/>
            <a:r>
              <a:rPr lang="en-US" dirty="0" smtClean="0"/>
              <a:t>“Gravitational” calibration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97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16-11-25-HF_L1_sensingFunction_GPR_on_AllSensingMeasuremen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60" y="3476086"/>
            <a:ext cx="4529171" cy="3381914"/>
          </a:xfrm>
          <a:prstGeom prst="rect">
            <a:avLst/>
          </a:prstGeom>
        </p:spPr>
      </p:pic>
      <p:pic>
        <p:nvPicPr>
          <p:cNvPr id="11" name="Picture 10" descr="2019-01-11_L1_sensingCorn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6699"/>
            <a:ext cx="4248648" cy="4241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of free parameters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06352" y="1426869"/>
            <a:ext cx="2006741" cy="8310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Interferometer measurement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209722" y="2242224"/>
            <a:ext cx="2006741" cy="8310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Divide known components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171768" y="3073259"/>
            <a:ext cx="2006741" cy="8310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MCMC fit free parameters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638761" y="1411189"/>
            <a:ext cx="2006741" cy="8310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Multiple measurements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485354" y="2242224"/>
            <a:ext cx="2006741" cy="8310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Remove known time-dependence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353334" y="3073259"/>
            <a:ext cx="2006741" cy="8310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Gaussian Process Regression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7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Estimating GW measurement uncertainty</a:t>
            </a:r>
            <a:endParaRPr lang="en-US" dirty="0"/>
          </a:p>
        </p:txBody>
      </p:sp>
      <p:pic>
        <p:nvPicPr>
          <p:cNvPr id="4" name="Picture 3" descr="Feb-06-2019_O2_LHO_GPSTime_1186741861_C02_RelativeResponseUncertaintyBudget_perfectC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" t="7510" r="969" b="760"/>
          <a:stretch/>
        </p:blipFill>
        <p:spPr>
          <a:xfrm>
            <a:off x="3575304" y="1914867"/>
            <a:ext cx="5568696" cy="4137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92377"/>
            <a:ext cx="3482173" cy="337377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17CB-ECA2-284E-A0C3-49F32434BD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9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7567</TotalTime>
  <Words>1113</Words>
  <Application>Microsoft Macintosh PowerPoint</Application>
  <PresentationFormat>On-screen Show (4:3)</PresentationFormat>
  <Paragraphs>177</Paragraphs>
  <Slides>19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Methods for calibrating kilometer-scale interferometers</vt:lpstr>
      <vt:lpstr>PowerPoint Presentation</vt:lpstr>
      <vt:lpstr>Outline</vt:lpstr>
      <vt:lpstr>Gravitational wave interferometers</vt:lpstr>
      <vt:lpstr>Gravitational wave measurement</vt:lpstr>
      <vt:lpstr>Measurement of loop components</vt:lpstr>
      <vt:lpstr>Measurement techniques</vt:lpstr>
      <vt:lpstr>Measurement of free parameters</vt:lpstr>
      <vt:lpstr>Estimating GW measurement uncertainty</vt:lpstr>
      <vt:lpstr>Putting everything together</vt:lpstr>
      <vt:lpstr>Challenges</vt:lpstr>
      <vt:lpstr>Comparing fundamentally different techniques</vt:lpstr>
      <vt:lpstr>Conclusion and outlook</vt:lpstr>
      <vt:lpstr>Thank you Questions?</vt:lpstr>
      <vt:lpstr>Calibrated interferometer sensitivity</vt:lpstr>
      <vt:lpstr>Sensing and actuation measurement examples</vt:lpstr>
      <vt:lpstr>Measurement technique development</vt:lpstr>
      <vt:lpstr>Virgo calibration</vt:lpstr>
      <vt:lpstr>Many publications!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Methods for calibrating kilometer-scale interferometers</dc:title>
  <dc:creator>Evan</dc:creator>
  <cp:lastModifiedBy>Evan</cp:lastModifiedBy>
  <cp:revision>59</cp:revision>
  <dcterms:created xsi:type="dcterms:W3CDTF">2019-03-07T15:57:54Z</dcterms:created>
  <dcterms:modified xsi:type="dcterms:W3CDTF">2019-03-14T17:41:58Z</dcterms:modified>
</cp:coreProperties>
</file>