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302" r:id="rId2"/>
    <p:sldId id="321" r:id="rId3"/>
    <p:sldId id="432" r:id="rId4"/>
    <p:sldId id="322" r:id="rId5"/>
    <p:sldId id="314" r:id="rId6"/>
    <p:sldId id="352" r:id="rId7"/>
    <p:sldId id="318" r:id="rId8"/>
    <p:sldId id="339" r:id="rId9"/>
    <p:sldId id="340" r:id="rId10"/>
    <p:sldId id="341" r:id="rId11"/>
    <p:sldId id="333" r:id="rId12"/>
    <p:sldId id="316" r:id="rId13"/>
    <p:sldId id="344" r:id="rId14"/>
    <p:sldId id="349" r:id="rId15"/>
    <p:sldId id="345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46" r:id="rId25"/>
    <p:sldId id="334" r:id="rId26"/>
    <p:sldId id="266" r:id="rId27"/>
    <p:sldId id="267" r:id="rId28"/>
    <p:sldId id="290" r:id="rId29"/>
    <p:sldId id="289" r:id="rId30"/>
    <p:sldId id="351" r:id="rId31"/>
    <p:sldId id="303" r:id="rId32"/>
    <p:sldId id="353" r:id="rId33"/>
    <p:sldId id="354" r:id="rId34"/>
    <p:sldId id="355" r:id="rId35"/>
    <p:sldId id="356" r:id="rId36"/>
    <p:sldId id="357" r:id="rId37"/>
    <p:sldId id="358" r:id="rId38"/>
    <p:sldId id="427" r:id="rId39"/>
    <p:sldId id="434" r:id="rId40"/>
    <p:sldId id="359" r:id="rId41"/>
    <p:sldId id="433" r:id="rId42"/>
    <p:sldId id="361" r:id="rId43"/>
    <p:sldId id="428" r:id="rId44"/>
    <p:sldId id="429" r:id="rId45"/>
    <p:sldId id="398" r:id="rId46"/>
    <p:sldId id="430" r:id="rId47"/>
    <p:sldId id="431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6047" autoAdjust="0"/>
  </p:normalViewPr>
  <p:slideViewPr>
    <p:cSldViewPr>
      <p:cViewPr varScale="1">
        <p:scale>
          <a:sx n="114" d="100"/>
          <a:sy n="114" d="100"/>
        </p:scale>
        <p:origin x="15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9F0247-70FA-5940-945F-C3B0AAAD37B6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is designed to be an observatory, not a one-off proof that GWs exist.  What do we look for?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There are number of predicted astrophysical sources of gravitational radiation, and most of them involve cataclysmic events.</a:t>
            </a:r>
          </a:p>
          <a:p>
            <a:pPr>
              <a:defRPr/>
            </a:pPr>
            <a:r>
              <a:rPr lang="en-US" dirty="0"/>
              <a:t>Binary systems – NSs and BHs, most likely source, theoretically well understood with known waveforms</a:t>
            </a:r>
          </a:p>
          <a:p>
            <a:pPr>
              <a:defRPr/>
            </a:pPr>
            <a:r>
              <a:rPr lang="en-US" dirty="0"/>
              <a:t>Bursts – GW emissions that are not well modeled or understood.  These include asymmetrically core collapse supernova, cosmic strings, and perhaps unknown sources</a:t>
            </a:r>
          </a:p>
          <a:p>
            <a:pPr>
              <a:defRPr/>
            </a:pPr>
            <a:r>
              <a:rPr lang="en-US" dirty="0"/>
              <a:t>The residual GW background</a:t>
            </a:r>
          </a:p>
          <a:p>
            <a:pPr>
              <a:defRPr/>
            </a:pPr>
            <a:r>
              <a:rPr lang="en-US" dirty="0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6C5F8-3F63-4854-B4B8-2B64DD9E14E3}" type="slidenum">
              <a:rPr lang="en-US"/>
              <a:pPr/>
              <a:t>10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03" tIns="45702" rIns="91403" bIns="45702"/>
          <a:lstStyle/>
          <a:p>
            <a:endParaRPr lang="en-US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Adapted from Lisa Barsotti’s DAWN-IV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A017B-F9B1-9743-8104-3F7AB792CE6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9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5BD74-D3CF-0748-A42B-5AACE3A73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9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Raab - The Bright Future of GWA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F5A0975-1803-DE46-8F54-29127C401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7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Raab - The Bright Future of GWA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518C8F-5214-F34C-B4EB-4EAFCC95D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19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A711-01DE-9C4D-A766-AD87BDAC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1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664925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Helvetica" charset="0"/>
              </a:rPr>
              <a:t>LIGO-G1900266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	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Photo Editor Photo" r:id="rId19" imgW="4409524" imgH="3219899" progId="MSPhotoEd.3">
                  <p:embed/>
                </p:oleObj>
              </mc:Choice>
              <mc:Fallback>
                <p:oleObj name="Photo Editor Photo" r:id="rId19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NSF_LOGO_4-Color_bitmap_Logo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0"/>
            <a:ext cx="1092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08" r:id="rId13"/>
    <p:sldLayoutId id="2147483710" r:id="rId14"/>
    <p:sldLayoutId id="2147483711" r:id="rId15"/>
    <p:sldLayoutId id="2147483712" r:id="rId1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wmf"/><Relationship Id="rId9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0264-9381/32/7/074001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53.png"/><Relationship Id="rId10" Type="http://schemas.openxmlformats.org/officeDocument/2006/relationships/image" Target="../media/image1.png"/><Relationship Id="rId4" Type="http://schemas.openxmlformats.org/officeDocument/2006/relationships/image" Target="../media/image52.png"/><Relationship Id="rId9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://www.ligo-india.in/" TargetMode="Externa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5" y="1600200"/>
            <a:ext cx="7075635" cy="51684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38200" y="1219201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dirty="0"/>
              <a:t>The Bright Future of </a:t>
            </a:r>
          </a:p>
          <a:p>
            <a:r>
              <a:rPr lang="en-US" dirty="0"/>
              <a:t>Gravitational-Wave Astronomy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400800" cy="2209800"/>
          </a:xfrm>
        </p:spPr>
        <p:txBody>
          <a:bodyPr/>
          <a:lstStyle/>
          <a:p>
            <a:r>
              <a:rPr lang="en-US" dirty="0"/>
              <a:t>Fred Raab,</a:t>
            </a:r>
          </a:p>
          <a:p>
            <a:r>
              <a:rPr lang="en-US" dirty="0"/>
              <a:t>for the LIGO Laboratory,</a:t>
            </a:r>
          </a:p>
          <a:p>
            <a:r>
              <a:rPr lang="en-US" dirty="0"/>
              <a:t> the LIGO Scientific Collaboration (LSC)</a:t>
            </a:r>
          </a:p>
          <a:p>
            <a:r>
              <a:rPr lang="en-US" dirty="0"/>
              <a:t>&amp; the Virgo Collaboration</a:t>
            </a:r>
          </a:p>
          <a:p>
            <a:r>
              <a:rPr lang="en-US" dirty="0"/>
              <a:t>15-Mar-19</a:t>
            </a:r>
          </a:p>
        </p:txBody>
      </p:sp>
      <p:pic>
        <p:nvPicPr>
          <p:cNvPr id="7" name="Picture 6" descr="lsc_logo.gif">
            <a:extLst>
              <a:ext uri="{FF2B5EF4-FFF2-40B4-BE49-F238E27FC236}">
                <a16:creationId xmlns:a16="http://schemas.microsoft.com/office/drawing/2014/main" id="{1A389D0E-1088-0A4B-86C4-EF6DD58E4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/>
        </p:blipFill>
        <p:spPr>
          <a:xfrm>
            <a:off x="1052792" y="5562599"/>
            <a:ext cx="1774325" cy="755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06E927-1B5F-A243-BB43-1235864E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5727700"/>
            <a:ext cx="24257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0" name="Group 2"/>
          <p:cNvGrpSpPr>
            <a:grpSpLocks/>
          </p:cNvGrpSpPr>
          <p:nvPr/>
        </p:nvGrpSpPr>
        <p:grpSpPr bwMode="auto">
          <a:xfrm>
            <a:off x="1460500" y="1590675"/>
            <a:ext cx="5449888" cy="3057525"/>
            <a:chOff x="279" y="1002"/>
            <a:chExt cx="3433" cy="1926"/>
          </a:xfrm>
        </p:grpSpPr>
        <p:sp>
          <p:nvSpPr>
            <p:cNvPr id="1819651" name="Rectangle 3"/>
            <p:cNvSpPr>
              <a:spLocks noChangeArrowheads="1"/>
            </p:cNvSpPr>
            <p:nvPr/>
          </p:nvSpPr>
          <p:spPr bwMode="auto">
            <a:xfrm>
              <a:off x="456" y="1152"/>
              <a:ext cx="3256" cy="17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rgbClr val="C8CA76"/>
                </a:gs>
                <a:gs pos="100000">
                  <a:schemeClr val="bg2"/>
                </a:gs>
              </a:gsLst>
              <a:lin ang="5400000" scaled="1"/>
            </a:gra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00" i="1">
                <a:solidFill>
                  <a:schemeClr val="accent2"/>
                </a:solidFill>
                <a:latin typeface="Helvetica" pitchFamily="-105" charset="0"/>
                <a:cs typeface="ＭＳ Ｐゴシック" pitchFamily="-105" charset="-128"/>
              </a:endParaRPr>
            </a:p>
          </p:txBody>
        </p:sp>
        <p:sp>
          <p:nvSpPr>
            <p:cNvPr id="65585" name="Text Box 4"/>
            <p:cNvSpPr txBox="1">
              <a:spLocks noChangeArrowheads="1"/>
            </p:cNvSpPr>
            <p:nvPr/>
          </p:nvSpPr>
          <p:spPr bwMode="auto">
            <a:xfrm rot="-5400000">
              <a:off x="78" y="1960"/>
              <a:ext cx="575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frequency</a:t>
              </a:r>
            </a:p>
          </p:txBody>
        </p:sp>
        <p:sp>
          <p:nvSpPr>
            <p:cNvPr id="65586" name="Text Box 5"/>
            <p:cNvSpPr txBox="1">
              <a:spLocks noChangeArrowheads="1"/>
            </p:cNvSpPr>
            <p:nvPr/>
          </p:nvSpPr>
          <p:spPr bwMode="auto">
            <a:xfrm>
              <a:off x="1934" y="1002"/>
              <a:ext cx="31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time</a:t>
              </a:r>
              <a:endParaRPr lang="en-US" sz="1200" b="1">
                <a:latin typeface="Helvetica" pitchFamily="-105" charset="0"/>
              </a:endParaRPr>
            </a:p>
          </p:txBody>
        </p:sp>
      </p:grpSp>
      <p:sp>
        <p:nvSpPr>
          <p:cNvPr id="6554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ＭＳ Ｐゴシック" pitchFamily="-105" charset="-128"/>
              </a:rPr>
              <a:t>Distinct Frequency-Time </a:t>
            </a:r>
            <a:br>
              <a:rPr lang="en-US" sz="3200" dirty="0">
                <a:ea typeface="ＭＳ Ｐゴシック" pitchFamily="-105" charset="-128"/>
              </a:rPr>
            </a:br>
            <a:r>
              <a:rPr lang="en-US" sz="3200" dirty="0">
                <a:ea typeface="ＭＳ Ｐゴシック" pitchFamily="-105" charset="-128"/>
              </a:rPr>
              <a:t>Characteristics of GW Sources</a:t>
            </a:r>
          </a:p>
        </p:txBody>
      </p:sp>
      <p:grpSp>
        <p:nvGrpSpPr>
          <p:cNvPr id="65542" name="Group 8"/>
          <p:cNvGrpSpPr>
            <a:grpSpLocks/>
          </p:cNvGrpSpPr>
          <p:nvPr/>
        </p:nvGrpSpPr>
        <p:grpSpPr bwMode="auto">
          <a:xfrm>
            <a:off x="1814513" y="1841500"/>
            <a:ext cx="398462" cy="2819400"/>
            <a:chOff x="502" y="1160"/>
            <a:chExt cx="251" cy="1776"/>
          </a:xfrm>
        </p:grpSpPr>
        <p:sp>
          <p:nvSpPr>
            <p:cNvPr id="65582" name="Freeform 9"/>
            <p:cNvSpPr>
              <a:spLocks/>
            </p:cNvSpPr>
            <p:nvPr/>
          </p:nvSpPr>
          <p:spPr bwMode="auto">
            <a:xfrm>
              <a:off x="706" y="1160"/>
              <a:ext cx="47" cy="1776"/>
            </a:xfrm>
            <a:custGeom>
              <a:avLst/>
              <a:gdLst>
                <a:gd name="T0" fmla="*/ 0 w 1"/>
                <a:gd name="T1" fmla="*/ 3120 h 1472"/>
                <a:gd name="T2" fmla="*/ 0 w 1"/>
                <a:gd name="T3" fmla="*/ 0 h 1472"/>
                <a:gd name="T4" fmla="*/ 0 60000 65536"/>
                <a:gd name="T5" fmla="*/ 0 60000 65536"/>
                <a:gd name="T6" fmla="*/ 0 w 1"/>
                <a:gd name="T7" fmla="*/ 0 h 1472"/>
                <a:gd name="T8" fmla="*/ 1 w 1"/>
                <a:gd name="T9" fmla="*/ 1472 h 14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72">
                  <a:moveTo>
                    <a:pt x="0" y="1472"/>
                  </a:moveTo>
                  <a:cubicBezTo>
                    <a:pt x="0" y="1472"/>
                    <a:pt x="0" y="736"/>
                    <a:pt x="0" y="0"/>
                  </a:cubicBezTo>
                </a:path>
              </a:pathLst>
            </a:custGeom>
            <a:noFill/>
            <a:ln w="101600">
              <a:pattFill prst="pct50">
                <a:fgClr>
                  <a:srgbClr val="FF0000"/>
                </a:fgClr>
                <a:bgClr>
                  <a:srgbClr val="FF5050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3" name="Text Box 10"/>
            <p:cNvSpPr txBox="1">
              <a:spLocks noChangeArrowheads="1"/>
            </p:cNvSpPr>
            <p:nvPr/>
          </p:nvSpPr>
          <p:spPr bwMode="auto">
            <a:xfrm rot="-5400000">
              <a:off x="397" y="1908"/>
              <a:ext cx="38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  <a:latin typeface="Times" pitchFamily="-105" charset="0"/>
                </a:rPr>
                <a:t>Bursts</a:t>
              </a:r>
              <a:endParaRPr lang="en-US" sz="1200" b="1">
                <a:latin typeface="Helvetica" pitchFamily="-105" charset="0"/>
              </a:endParaRPr>
            </a:p>
          </p:txBody>
        </p:sp>
      </p:grpSp>
      <p:grpSp>
        <p:nvGrpSpPr>
          <p:cNvPr id="65543" name="Group 13"/>
          <p:cNvGrpSpPr>
            <a:grpSpLocks/>
          </p:cNvGrpSpPr>
          <p:nvPr/>
        </p:nvGrpSpPr>
        <p:grpSpPr bwMode="auto">
          <a:xfrm>
            <a:off x="4979988" y="2247900"/>
            <a:ext cx="1117600" cy="346075"/>
            <a:chOff x="2496" y="1416"/>
            <a:chExt cx="704" cy="218"/>
          </a:xfrm>
        </p:grpSpPr>
        <p:sp>
          <p:nvSpPr>
            <p:cNvPr id="65580" name="Line 14"/>
            <p:cNvSpPr>
              <a:spLocks noChangeShapeType="1"/>
            </p:cNvSpPr>
            <p:nvPr/>
          </p:nvSpPr>
          <p:spPr bwMode="auto">
            <a:xfrm>
              <a:off x="2496" y="1416"/>
              <a:ext cx="704" cy="1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1" name="Text Box 15"/>
            <p:cNvSpPr txBox="1">
              <a:spLocks noChangeArrowheads="1"/>
            </p:cNvSpPr>
            <p:nvPr/>
          </p:nvSpPr>
          <p:spPr bwMode="auto">
            <a:xfrm>
              <a:off x="2590" y="1461"/>
              <a:ext cx="5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Times" pitchFamily="-105" charset="0"/>
                </a:rPr>
                <a:t>Ringdowns</a:t>
              </a:r>
              <a:endParaRPr lang="en-US" sz="1000" b="1">
                <a:solidFill>
                  <a:schemeClr val="tx2"/>
                </a:solidFill>
                <a:latin typeface="Helvetica" pitchFamily="-105" charset="0"/>
              </a:endParaRPr>
            </a:p>
          </p:txBody>
        </p:sp>
      </p:grpSp>
      <p:sp>
        <p:nvSpPr>
          <p:cNvPr id="65544" name="Text Box 18"/>
          <p:cNvSpPr txBox="1">
            <a:spLocks noChangeArrowheads="1"/>
          </p:cNvSpPr>
          <p:nvPr/>
        </p:nvSpPr>
        <p:spPr bwMode="auto">
          <a:xfrm>
            <a:off x="2679700" y="2686050"/>
            <a:ext cx="17637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663300"/>
                </a:solidFill>
                <a:latin typeface="Times" pitchFamily="-105" charset="0"/>
              </a:rPr>
              <a:t>Broadband Background</a:t>
            </a:r>
            <a:endParaRPr lang="en-US" sz="1200" b="1">
              <a:solidFill>
                <a:srgbClr val="663300"/>
              </a:solidFill>
              <a:latin typeface="Helvetica" pitchFamily="-105" charset="0"/>
            </a:endParaRPr>
          </a:p>
        </p:txBody>
      </p:sp>
      <p:grpSp>
        <p:nvGrpSpPr>
          <p:cNvPr id="65545" name="Group 21"/>
          <p:cNvGrpSpPr>
            <a:grpSpLocks/>
          </p:cNvGrpSpPr>
          <p:nvPr/>
        </p:nvGrpSpPr>
        <p:grpSpPr bwMode="auto">
          <a:xfrm>
            <a:off x="1741488" y="3422650"/>
            <a:ext cx="5143500" cy="411163"/>
            <a:chOff x="456" y="2156"/>
            <a:chExt cx="3240" cy="259"/>
          </a:xfrm>
        </p:grpSpPr>
        <p:sp>
          <p:nvSpPr>
            <p:cNvPr id="65578" name="Freeform 22"/>
            <p:cNvSpPr>
              <a:spLocks/>
            </p:cNvSpPr>
            <p:nvPr/>
          </p:nvSpPr>
          <p:spPr bwMode="auto">
            <a:xfrm>
              <a:off x="456" y="2368"/>
              <a:ext cx="3240" cy="47"/>
            </a:xfrm>
            <a:custGeom>
              <a:avLst/>
              <a:gdLst>
                <a:gd name="T0" fmla="*/ 0 w 2904"/>
                <a:gd name="T1" fmla="*/ 0 h 1"/>
                <a:gd name="T2" fmla="*/ 4500 w 2904"/>
                <a:gd name="T3" fmla="*/ 0 h 1"/>
                <a:gd name="T4" fmla="*/ 0 60000 65536"/>
                <a:gd name="T5" fmla="*/ 0 60000 65536"/>
                <a:gd name="T6" fmla="*/ 0 w 2904"/>
                <a:gd name="T7" fmla="*/ 0 h 1"/>
                <a:gd name="T8" fmla="*/ 2904 w 290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04" h="1">
                  <a:moveTo>
                    <a:pt x="0" y="0"/>
                  </a:moveTo>
                  <a:cubicBezTo>
                    <a:pt x="1210" y="0"/>
                    <a:pt x="2420" y="0"/>
                    <a:pt x="2904" y="0"/>
                  </a:cubicBezTo>
                </a:path>
              </a:pathLst>
            </a:custGeom>
            <a:noFill/>
            <a:ln w="76200">
              <a:pattFill prst="wdDnDiag">
                <a:fgClr>
                  <a:srgbClr val="006600"/>
                </a:fgClr>
                <a:bgClr>
                  <a:srgbClr val="C8CA76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9" name="Text Box 23"/>
            <p:cNvSpPr txBox="1">
              <a:spLocks noChangeArrowheads="1"/>
            </p:cNvSpPr>
            <p:nvPr/>
          </p:nvSpPr>
          <p:spPr bwMode="auto">
            <a:xfrm>
              <a:off x="1335" y="2156"/>
              <a:ext cx="9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26791D"/>
                  </a:solidFill>
                  <a:latin typeface="Times" pitchFamily="-105" charset="0"/>
                </a:rPr>
                <a:t>CW (quasi-periodic)</a:t>
              </a:r>
              <a:endParaRPr lang="en-US" sz="1200" b="1">
                <a:solidFill>
                  <a:srgbClr val="26791D"/>
                </a:solidFill>
                <a:latin typeface="Helvetica" pitchFamily="-105" charset="0"/>
              </a:endParaRPr>
            </a:p>
          </p:txBody>
        </p:sp>
      </p:grpSp>
      <p:grpSp>
        <p:nvGrpSpPr>
          <p:cNvPr id="65546" name="Group 26"/>
          <p:cNvGrpSpPr>
            <a:grpSpLocks/>
          </p:cNvGrpSpPr>
          <p:nvPr/>
        </p:nvGrpSpPr>
        <p:grpSpPr bwMode="auto">
          <a:xfrm>
            <a:off x="1804988" y="2108200"/>
            <a:ext cx="3111500" cy="2292350"/>
            <a:chOff x="496" y="1328"/>
            <a:chExt cx="1960" cy="1444"/>
          </a:xfrm>
        </p:grpSpPr>
        <p:sp>
          <p:nvSpPr>
            <p:cNvPr id="65576" name="Text Box 27"/>
            <p:cNvSpPr txBox="1">
              <a:spLocks noChangeArrowheads="1"/>
            </p:cNvSpPr>
            <p:nvPr/>
          </p:nvSpPr>
          <p:spPr bwMode="auto">
            <a:xfrm>
              <a:off x="1335" y="2564"/>
              <a:ext cx="399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3333FF"/>
                  </a:solidFill>
                  <a:latin typeface="Times" pitchFamily="-105" charset="0"/>
                </a:rPr>
                <a:t>Chirps</a:t>
              </a:r>
              <a:endParaRPr lang="en-US" sz="1200" b="1">
                <a:latin typeface="Helvetica" pitchFamily="-105" charset="0"/>
              </a:endParaRPr>
            </a:p>
          </p:txBody>
        </p:sp>
        <p:sp>
          <p:nvSpPr>
            <p:cNvPr id="65577" name="Freeform 28"/>
            <p:cNvSpPr>
              <a:spLocks/>
            </p:cNvSpPr>
            <p:nvPr/>
          </p:nvSpPr>
          <p:spPr bwMode="auto">
            <a:xfrm>
              <a:off x="496" y="1328"/>
              <a:ext cx="1960" cy="1444"/>
            </a:xfrm>
            <a:custGeom>
              <a:avLst/>
              <a:gdLst>
                <a:gd name="T0" fmla="*/ 0 w 1960"/>
                <a:gd name="T1" fmla="*/ 896 h 1692"/>
                <a:gd name="T2" fmla="*/ 136 w 1960"/>
                <a:gd name="T3" fmla="*/ 896 h 1692"/>
                <a:gd name="T4" fmla="*/ 320 w 1960"/>
                <a:gd name="T5" fmla="*/ 896 h 1692"/>
                <a:gd name="T6" fmla="*/ 576 w 1960"/>
                <a:gd name="T7" fmla="*/ 896 h 1692"/>
                <a:gd name="T8" fmla="*/ 752 w 1960"/>
                <a:gd name="T9" fmla="*/ 896 h 1692"/>
                <a:gd name="T10" fmla="*/ 976 w 1960"/>
                <a:gd name="T11" fmla="*/ 896 h 1692"/>
                <a:gd name="T12" fmla="*/ 1216 w 1960"/>
                <a:gd name="T13" fmla="*/ 882 h 1692"/>
                <a:gd name="T14" fmla="*/ 1432 w 1960"/>
                <a:gd name="T15" fmla="*/ 848 h 1692"/>
                <a:gd name="T16" fmla="*/ 1680 w 1960"/>
                <a:gd name="T17" fmla="*/ 777 h 1692"/>
                <a:gd name="T18" fmla="*/ 1872 w 1960"/>
                <a:gd name="T19" fmla="*/ 611 h 1692"/>
                <a:gd name="T20" fmla="*/ 1936 w 1960"/>
                <a:gd name="T21" fmla="*/ 348 h 1692"/>
                <a:gd name="T22" fmla="*/ 1960 w 1960"/>
                <a:gd name="T23" fmla="*/ 0 h 16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60"/>
                <a:gd name="T37" fmla="*/ 0 h 1692"/>
                <a:gd name="T38" fmla="*/ 1960 w 1960"/>
                <a:gd name="T39" fmla="*/ 1692 h 16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60" h="1692">
                  <a:moveTo>
                    <a:pt x="0" y="1688"/>
                  </a:moveTo>
                  <a:cubicBezTo>
                    <a:pt x="41" y="1688"/>
                    <a:pt x="82" y="1688"/>
                    <a:pt x="136" y="1688"/>
                  </a:cubicBezTo>
                  <a:cubicBezTo>
                    <a:pt x="189" y="1688"/>
                    <a:pt x="246" y="1688"/>
                    <a:pt x="320" y="1688"/>
                  </a:cubicBezTo>
                  <a:cubicBezTo>
                    <a:pt x="393" y="1688"/>
                    <a:pt x="504" y="1688"/>
                    <a:pt x="576" y="1688"/>
                  </a:cubicBezTo>
                  <a:cubicBezTo>
                    <a:pt x="648" y="1688"/>
                    <a:pt x="685" y="1688"/>
                    <a:pt x="752" y="1688"/>
                  </a:cubicBezTo>
                  <a:cubicBezTo>
                    <a:pt x="818" y="1688"/>
                    <a:pt x="898" y="1692"/>
                    <a:pt x="976" y="1688"/>
                  </a:cubicBezTo>
                  <a:cubicBezTo>
                    <a:pt x="1053" y="1684"/>
                    <a:pt x="1139" y="1678"/>
                    <a:pt x="1216" y="1664"/>
                  </a:cubicBezTo>
                  <a:cubicBezTo>
                    <a:pt x="1292" y="1649"/>
                    <a:pt x="1354" y="1633"/>
                    <a:pt x="1432" y="1600"/>
                  </a:cubicBezTo>
                  <a:cubicBezTo>
                    <a:pt x="1509" y="1566"/>
                    <a:pt x="1606" y="1538"/>
                    <a:pt x="1680" y="1464"/>
                  </a:cubicBezTo>
                  <a:cubicBezTo>
                    <a:pt x="1753" y="1389"/>
                    <a:pt x="1829" y="1286"/>
                    <a:pt x="1872" y="1152"/>
                  </a:cubicBezTo>
                  <a:cubicBezTo>
                    <a:pt x="1914" y="1017"/>
                    <a:pt x="1921" y="847"/>
                    <a:pt x="1936" y="656"/>
                  </a:cubicBezTo>
                  <a:cubicBezTo>
                    <a:pt x="1950" y="464"/>
                    <a:pt x="1955" y="232"/>
                    <a:pt x="1960" y="0"/>
                  </a:cubicBezTo>
                </a:path>
              </a:pathLst>
            </a:custGeom>
            <a:noFill/>
            <a:ln w="57150">
              <a:solidFill>
                <a:srgbClr val="3333FF"/>
              </a:solidFill>
              <a:round/>
              <a:headEnd/>
              <a:tailEnd type="oval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47" name="Group 31"/>
          <p:cNvGrpSpPr>
            <a:grpSpLocks/>
          </p:cNvGrpSpPr>
          <p:nvPr/>
        </p:nvGrpSpPr>
        <p:grpSpPr bwMode="auto">
          <a:xfrm>
            <a:off x="1017588" y="3530600"/>
            <a:ext cx="3317875" cy="2843213"/>
            <a:chOff x="0" y="2224"/>
            <a:chExt cx="2090" cy="1791"/>
          </a:xfrm>
        </p:grpSpPr>
        <p:grpSp>
          <p:nvGrpSpPr>
            <p:cNvPr id="65563" name="Group 32"/>
            <p:cNvGrpSpPr>
              <a:grpSpLocks/>
            </p:cNvGrpSpPr>
            <p:nvPr/>
          </p:nvGrpSpPr>
          <p:grpSpPr bwMode="auto">
            <a:xfrm>
              <a:off x="0" y="2224"/>
              <a:ext cx="2090" cy="1791"/>
              <a:chOff x="0" y="2224"/>
              <a:chExt cx="2090" cy="1791"/>
            </a:xfrm>
          </p:grpSpPr>
          <p:sp>
            <p:nvSpPr>
              <p:cNvPr id="65565" name="Text Box 33"/>
              <p:cNvSpPr txBox="1">
                <a:spLocks noChangeArrowheads="1"/>
              </p:cNvSpPr>
              <p:nvPr/>
            </p:nvSpPr>
            <p:spPr bwMode="auto">
              <a:xfrm>
                <a:off x="1390" y="384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66" name="Group 34"/>
              <p:cNvGrpSpPr>
                <a:grpSpLocks/>
              </p:cNvGrpSpPr>
              <p:nvPr/>
            </p:nvGrpSpPr>
            <p:grpSpPr bwMode="auto">
              <a:xfrm>
                <a:off x="0" y="2224"/>
                <a:ext cx="2090" cy="1590"/>
                <a:chOff x="0" y="2224"/>
                <a:chExt cx="2090" cy="1590"/>
              </a:xfrm>
            </p:grpSpPr>
            <p:grpSp>
              <p:nvGrpSpPr>
                <p:cNvPr id="65568" name="Group 35"/>
                <p:cNvGrpSpPr>
                  <a:grpSpLocks/>
                </p:cNvGrpSpPr>
                <p:nvPr/>
              </p:nvGrpSpPr>
              <p:grpSpPr bwMode="auto">
                <a:xfrm>
                  <a:off x="808" y="2224"/>
                  <a:ext cx="1282" cy="1590"/>
                  <a:chOff x="2600" y="2256"/>
                  <a:chExt cx="1282" cy="1590"/>
                </a:xfrm>
              </p:grpSpPr>
              <p:pic>
                <p:nvPicPr>
                  <p:cNvPr id="65573" name="Picture 36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839" y="3204"/>
                    <a:ext cx="1043" cy="642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5574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256"/>
                    <a:ext cx="264" cy="264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5" name="Arc 38"/>
                  <p:cNvSpPr>
                    <a:spLocks/>
                  </p:cNvSpPr>
                  <p:nvPr/>
                </p:nvSpPr>
                <p:spPr bwMode="auto">
                  <a:xfrm flipH="1">
                    <a:off x="2600" y="2475"/>
                    <a:ext cx="711" cy="931"/>
                  </a:xfrm>
                  <a:custGeom>
                    <a:avLst/>
                    <a:gdLst>
                      <a:gd name="T0" fmla="*/ 0 w 21600"/>
                      <a:gd name="T1" fmla="*/ 0 h 35513"/>
                      <a:gd name="T2" fmla="*/ 0 w 21600"/>
                      <a:gd name="T3" fmla="*/ 0 h 35513"/>
                      <a:gd name="T4" fmla="*/ 0 w 21600"/>
                      <a:gd name="T5" fmla="*/ 0 h 3551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5513"/>
                      <a:gd name="T11" fmla="*/ 21600 w 21600"/>
                      <a:gd name="T12" fmla="*/ 35513 h 355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5513" fill="none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</a:path>
                      <a:path w="21600" h="35513" stroke="0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  <a:lnTo>
                          <a:pt x="0" y="1584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 type="none" w="sm" len="sm"/>
                    <a:tailEnd type="triangl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569" name="Group 39"/>
                <p:cNvGrpSpPr>
                  <a:grpSpLocks/>
                </p:cNvGrpSpPr>
                <p:nvPr/>
              </p:nvGrpSpPr>
              <p:grpSpPr bwMode="auto">
                <a:xfrm>
                  <a:off x="0" y="3232"/>
                  <a:ext cx="1928" cy="544"/>
                  <a:chOff x="0" y="3232"/>
                  <a:chExt cx="1928" cy="544"/>
                </a:xfrm>
              </p:grpSpPr>
              <p:sp>
                <p:nvSpPr>
                  <p:cNvPr id="6557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80" y="3240"/>
                    <a:ext cx="0" cy="53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65539" name="Object 3"/>
                  <p:cNvGraphicFramePr>
                    <a:graphicFrameLocks noChangeAspect="1"/>
                  </p:cNvGraphicFramePr>
                  <p:nvPr/>
                </p:nvGraphicFramePr>
                <p:xfrm>
                  <a:off x="0" y="3324"/>
                  <a:ext cx="848" cy="36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184" name="Equation" r:id="rId5" imgW="1346200" imgH="571500" progId="Equation.3">
                          <p:embed/>
                        </p:oleObj>
                      </mc:Choice>
                      <mc:Fallback>
                        <p:oleObj name="Equation" r:id="rId5" imgW="1346200" imgH="5715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3324"/>
                                <a:ext cx="848" cy="36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557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232"/>
                    <a:ext cx="124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2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768"/>
                    <a:ext cx="76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5567" name="Text Box 44"/>
              <p:cNvSpPr txBox="1">
                <a:spLocks noChangeArrowheads="1"/>
              </p:cNvSpPr>
              <p:nvPr/>
            </p:nvSpPr>
            <p:spPr bwMode="auto">
              <a:xfrm rot="-5400000">
                <a:off x="678" y="3408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</p:grpSp>
        <p:sp>
          <p:nvSpPr>
            <p:cNvPr id="65564" name="Text Box 45"/>
            <p:cNvSpPr txBox="1">
              <a:spLocks noChangeArrowheads="1"/>
            </p:cNvSpPr>
            <p:nvPr/>
          </p:nvSpPr>
          <p:spPr bwMode="auto">
            <a:xfrm>
              <a:off x="1080" y="2948"/>
              <a:ext cx="7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orbit</a:t>
              </a:r>
            </a:p>
          </p:txBody>
        </p:sp>
      </p:grpSp>
      <p:grpSp>
        <p:nvGrpSpPr>
          <p:cNvPr id="65548" name="Group 46"/>
          <p:cNvGrpSpPr>
            <a:grpSpLocks/>
          </p:cNvGrpSpPr>
          <p:nvPr/>
        </p:nvGrpSpPr>
        <p:grpSpPr bwMode="auto">
          <a:xfrm>
            <a:off x="3081338" y="4800600"/>
            <a:ext cx="4654550" cy="1641475"/>
            <a:chOff x="1300" y="3061"/>
            <a:chExt cx="2932" cy="1034"/>
          </a:xfrm>
        </p:grpSpPr>
        <p:grpSp>
          <p:nvGrpSpPr>
            <p:cNvPr id="65549" name="Group 47"/>
            <p:cNvGrpSpPr>
              <a:grpSpLocks/>
            </p:cNvGrpSpPr>
            <p:nvPr/>
          </p:nvGrpSpPr>
          <p:grpSpPr bwMode="auto">
            <a:xfrm>
              <a:off x="1300" y="3205"/>
              <a:ext cx="2932" cy="890"/>
              <a:chOff x="1300" y="3205"/>
              <a:chExt cx="2932" cy="890"/>
            </a:xfrm>
          </p:grpSpPr>
          <p:sp>
            <p:nvSpPr>
              <p:cNvPr id="65551" name="Text Box 48"/>
              <p:cNvSpPr txBox="1">
                <a:spLocks noChangeArrowheads="1"/>
              </p:cNvSpPr>
              <p:nvPr/>
            </p:nvSpPr>
            <p:spPr bwMode="auto">
              <a:xfrm rot="-5400000">
                <a:off x="1919" y="3503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  <p:sp>
            <p:nvSpPr>
              <p:cNvPr id="65552" name="Text Box 49"/>
              <p:cNvSpPr txBox="1">
                <a:spLocks noChangeArrowheads="1"/>
              </p:cNvSpPr>
              <p:nvPr/>
            </p:nvSpPr>
            <p:spPr bwMode="auto">
              <a:xfrm>
                <a:off x="2654" y="392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53" name="Group 50"/>
              <p:cNvGrpSpPr>
                <a:grpSpLocks/>
              </p:cNvGrpSpPr>
              <p:nvPr/>
            </p:nvGrpSpPr>
            <p:grpSpPr bwMode="auto">
              <a:xfrm>
                <a:off x="1300" y="3205"/>
                <a:ext cx="2932" cy="730"/>
                <a:chOff x="1300" y="3205"/>
                <a:chExt cx="2932" cy="730"/>
              </a:xfrm>
            </p:grpSpPr>
            <p:graphicFrame>
              <p:nvGraphicFramePr>
                <p:cNvPr id="65538" name="Object 2"/>
                <p:cNvGraphicFramePr>
                  <a:graphicFrameLocks noChangeAspect="1"/>
                </p:cNvGraphicFramePr>
                <p:nvPr/>
              </p:nvGraphicFramePr>
              <p:xfrm>
                <a:off x="3488" y="3420"/>
                <a:ext cx="744" cy="3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85" name="Equation" r:id="rId7" imgW="1181100" imgH="571500" progId="Equation.3">
                        <p:embed/>
                      </p:oleObj>
                    </mc:Choice>
                    <mc:Fallback>
                      <p:oleObj name="Equation" r:id="rId7" imgW="1181100" imgH="5715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88" y="3420"/>
                              <a:ext cx="744" cy="36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555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704" y="3516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5" name="Line 53"/>
                <p:cNvSpPr>
                  <a:spLocks noChangeShapeType="1"/>
                </p:cNvSpPr>
                <p:nvPr/>
              </p:nvSpPr>
              <p:spPr bwMode="auto">
                <a:xfrm>
                  <a:off x="3416" y="3304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6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416" y="3648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7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704" y="3632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5558" name="Group 56"/>
                <p:cNvGrpSpPr>
                  <a:grpSpLocks/>
                </p:cNvGrpSpPr>
                <p:nvPr/>
              </p:nvGrpSpPr>
              <p:grpSpPr bwMode="auto">
                <a:xfrm>
                  <a:off x="1300" y="3205"/>
                  <a:ext cx="2043" cy="730"/>
                  <a:chOff x="1300" y="3205"/>
                  <a:chExt cx="2043" cy="730"/>
                </a:xfrm>
              </p:grpSpPr>
              <p:pic>
                <p:nvPicPr>
                  <p:cNvPr id="6555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>
                    <a:off x="2296" y="3291"/>
                    <a:ext cx="1047" cy="644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6556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300" y="3205"/>
                    <a:ext cx="1623" cy="563"/>
                    <a:chOff x="1300" y="3205"/>
                    <a:chExt cx="1623" cy="563"/>
                  </a:xfrm>
                </p:grpSpPr>
                <p:sp>
                  <p:nvSpPr>
                    <p:cNvPr id="65561" name="Arc 59"/>
                    <p:cNvSpPr>
                      <a:spLocks/>
                    </p:cNvSpPr>
                    <p:nvPr/>
                  </p:nvSpPr>
                  <p:spPr bwMode="auto">
                    <a:xfrm>
                      <a:off x="1485" y="3205"/>
                      <a:ext cx="1438" cy="536"/>
                    </a:xfrm>
                    <a:custGeom>
                      <a:avLst/>
                      <a:gdLst>
                        <a:gd name="T0" fmla="*/ 0 w 40689"/>
                        <a:gd name="T1" fmla="*/ 0 h 21600"/>
                        <a:gd name="T2" fmla="*/ 0 w 40689"/>
                        <a:gd name="T3" fmla="*/ 0 h 21600"/>
                        <a:gd name="T4" fmla="*/ 0 w 40689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689"/>
                        <a:gd name="T10" fmla="*/ 0 h 21600"/>
                        <a:gd name="T11" fmla="*/ 40689 w 40689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689" h="21600" fill="none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</a:path>
                        <a:path w="40689" h="21600" stroke="0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  <a:lnTo>
                            <a:pt x="198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 type="none" w="sm" len="sm"/>
                      <a:tailEnd type="triangl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562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0" y="3504"/>
                      <a:ext cx="264" cy="26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65550" name="Text Box 61"/>
            <p:cNvSpPr txBox="1">
              <a:spLocks noChangeArrowheads="1"/>
            </p:cNvSpPr>
            <p:nvPr/>
          </p:nvSpPr>
          <p:spPr bwMode="auto">
            <a:xfrm>
              <a:off x="2480" y="3061"/>
              <a:ext cx="9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rotation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7AA3-FBA9-C94D-BCE4-17466C2480A1}" type="slidenum">
              <a:rPr lang="en-US" smtClean="0"/>
              <a:t>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</p:spTree>
    <p:extLst>
      <p:ext uri="{BB962C8B-B14F-4D97-AF65-F5344CB8AC3E}">
        <p14:creationId xmlns:p14="http://schemas.microsoft.com/office/powerpoint/2010/main" val="2735535234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Detectors of Gravitational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 Law of Physics Forbids Them</a:t>
            </a:r>
          </a:p>
        </p:txBody>
      </p:sp>
    </p:spTree>
    <p:extLst>
      <p:ext uri="{BB962C8B-B14F-4D97-AF65-F5344CB8AC3E}">
        <p14:creationId xmlns:p14="http://schemas.microsoft.com/office/powerpoint/2010/main" val="2619832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8580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Basic idea is simple</a:t>
            </a:r>
          </a:p>
        </p:txBody>
      </p:sp>
      <p:pic>
        <p:nvPicPr>
          <p:cNvPr id="29698" name="Picture 3" descr="fig03-grav wave effect 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676"/>
          <a:stretch>
            <a:fillRect/>
          </a:stretch>
        </p:blipFill>
        <p:spPr bwMode="auto">
          <a:xfrm>
            <a:off x="1219200" y="1622425"/>
            <a:ext cx="66294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6477000" y="3505200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GW amplitude h = (R</a:t>
            </a:r>
            <a:r>
              <a:rPr lang="en-US" baseline="-25000"/>
              <a:t>x</a:t>
            </a:r>
            <a:r>
              <a:rPr lang="en-US"/>
              <a:t>-R</a:t>
            </a:r>
            <a:r>
              <a:rPr lang="en-US" baseline="-25000"/>
              <a:t>y</a:t>
            </a:r>
            <a:r>
              <a:rPr lang="en-US"/>
              <a:t>)/R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670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Spatial asymmetry induces relative phase shifts on light in arms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3072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cartoon</a:t>
            </a:r>
          </a:p>
        </p:txBody>
      </p:sp>
      <p:pic>
        <p:nvPicPr>
          <p:cNvPr id="6" name="Content Placeholder 5" descr="Screen shot 2015-01-14 at 6.04.1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3057"/>
          <a:stretch/>
        </p:blipFill>
        <p:spPr>
          <a:xfrm>
            <a:off x="1178868" y="1633554"/>
            <a:ext cx="6919259" cy="440268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772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1443" y="5943600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latin typeface="Arial"/>
              </a:rPr>
              <a:t>R. </a:t>
            </a:r>
            <a:r>
              <a:rPr lang="en-US" sz="1800" b="0" dirty="0" err="1">
                <a:latin typeface="Arial"/>
              </a:rPr>
              <a:t>Adhikari</a:t>
            </a:r>
            <a:endParaRPr lang="en-US" sz="1800" b="0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8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The Bright Future of GWA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6B87-66F1-4143-9D2C-61B109B95686}" type="slidenum">
              <a:rPr lang="en-US"/>
              <a:pPr/>
              <a:t>14</a:t>
            </a:fld>
            <a:endParaRPr lang="en-US"/>
          </a:p>
        </p:txBody>
      </p:sp>
      <p:pic>
        <p:nvPicPr>
          <p:cNvPr id="126980" name="Picture 4" descr="fig006-ligo noise sources b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1447800"/>
            <a:ext cx="519906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553200" cy="1143000"/>
          </a:xfrm>
        </p:spPr>
        <p:txBody>
          <a:bodyPr/>
          <a:lstStyle/>
          <a:p>
            <a:r>
              <a:rPr lang="en-US" b="1"/>
              <a:t>What Limits Sensitivity</a:t>
            </a:r>
            <a:br>
              <a:rPr lang="en-US" b="1"/>
            </a:br>
            <a:r>
              <a:rPr lang="en-US" b="1"/>
              <a:t>of Interferometers?</a:t>
            </a:r>
            <a:r>
              <a:rPr lang="en-US"/>
              <a:t> </a:t>
            </a:r>
            <a:endParaRPr lang="en-US" b="1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810000" cy="4495800"/>
          </a:xfrm>
        </p:spPr>
        <p:txBody>
          <a:bodyPr/>
          <a:lstStyle/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 dirty="0"/>
              <a:t>Seismic noise &amp; vibration limit at low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 dirty="0"/>
              <a:t>Brownian (Thermal) Noise inside components limit at mid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 dirty="0"/>
              <a:t>Quantum nature of light (Shot Noise) limits at high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 dirty="0"/>
              <a:t>Myriad details of the lasers, electronics, etc., can make problems above these levels</a:t>
            </a:r>
          </a:p>
        </p:txBody>
      </p:sp>
      <p:grpSp>
        <p:nvGrpSpPr>
          <p:cNvPr id="126985" name="Group 9"/>
          <p:cNvGrpSpPr>
            <a:grpSpLocks/>
          </p:cNvGrpSpPr>
          <p:nvPr/>
        </p:nvGrpSpPr>
        <p:grpSpPr bwMode="auto">
          <a:xfrm>
            <a:off x="-304800" y="1143000"/>
            <a:ext cx="4800600" cy="3810000"/>
            <a:chOff x="-192" y="720"/>
            <a:chExt cx="3024" cy="2400"/>
          </a:xfrm>
        </p:grpSpPr>
        <p:sp>
          <p:nvSpPr>
            <p:cNvPr id="126982" name="Oval 6"/>
            <p:cNvSpPr>
              <a:spLocks noChangeArrowheads="1"/>
            </p:cNvSpPr>
            <p:nvPr/>
          </p:nvSpPr>
          <p:spPr bwMode="auto">
            <a:xfrm>
              <a:off x="-192" y="720"/>
              <a:ext cx="3024" cy="2400"/>
            </a:xfrm>
            <a:prstGeom prst="ellipse">
              <a:avLst/>
            </a:prstGeom>
            <a:noFill/>
            <a:ln w="28575">
              <a:solidFill>
                <a:srgbClr val="D8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3" name="Text Box 7"/>
            <p:cNvSpPr txBox="1">
              <a:spLocks noChangeArrowheads="1"/>
            </p:cNvSpPr>
            <p:nvPr/>
          </p:nvSpPr>
          <p:spPr bwMode="auto">
            <a:xfrm rot="-43504">
              <a:off x="298" y="720"/>
              <a:ext cx="22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D80000"/>
                  </a:solidFill>
                </a:rPr>
                <a:t>DESIGN</a:t>
              </a:r>
            </a:p>
          </p:txBody>
        </p:sp>
      </p:grpSp>
      <p:grpSp>
        <p:nvGrpSpPr>
          <p:cNvPr id="126986" name="Group 10"/>
          <p:cNvGrpSpPr>
            <a:grpSpLocks/>
          </p:cNvGrpSpPr>
          <p:nvPr/>
        </p:nvGrpSpPr>
        <p:grpSpPr bwMode="auto">
          <a:xfrm>
            <a:off x="304800" y="4724400"/>
            <a:ext cx="3962400" cy="1676400"/>
            <a:chOff x="192" y="2976"/>
            <a:chExt cx="2496" cy="1056"/>
          </a:xfrm>
        </p:grpSpPr>
        <p:sp>
          <p:nvSpPr>
            <p:cNvPr id="126981" name="Oval 5"/>
            <p:cNvSpPr>
              <a:spLocks noChangeArrowheads="1"/>
            </p:cNvSpPr>
            <p:nvPr/>
          </p:nvSpPr>
          <p:spPr bwMode="auto">
            <a:xfrm>
              <a:off x="192" y="2976"/>
              <a:ext cx="2496" cy="1056"/>
            </a:xfrm>
            <a:prstGeom prst="ellipse">
              <a:avLst/>
            </a:prstGeom>
            <a:noFill/>
            <a:ln w="28575">
              <a:solidFill>
                <a:srgbClr val="D8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 rot="37194">
              <a:off x="288" y="3648"/>
              <a:ext cx="23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D80000"/>
                  </a:solidFill>
                </a:rPr>
                <a:t>COMMISSIONING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185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019800" cy="685800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Optical configuration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Helvetica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1225176"/>
            <a:ext cx="9144000" cy="2390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22941" y="1329765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250518" y="1258048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038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Complete detector description in </a:t>
            </a:r>
            <a:r>
              <a:rPr lang="is-IS" sz="1800" dirty="0">
                <a:hlinkClick r:id="rId3"/>
              </a:rPr>
              <a:t>Class. Quantum Grav. 32 (2015) 074001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58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295400" y="457200"/>
            <a:ext cx="6096000" cy="1143000"/>
          </a:xfrm>
        </p:spPr>
        <p:txBody>
          <a:bodyPr/>
          <a:lstStyle/>
          <a:p>
            <a:r>
              <a:rPr lang="en-US" sz="3200" b="1" dirty="0">
                <a:latin typeface="Helvetica" charset="0"/>
                <a:ea typeface="ＭＳ Ｐゴシック" charset="0"/>
                <a:cs typeface="ＭＳ Ｐゴシック" charset="0"/>
              </a:rPr>
              <a:t>Evacuated Beam Tubes Provide Clear Path for Light</a:t>
            </a:r>
          </a:p>
        </p:txBody>
      </p:sp>
      <p:pic>
        <p:nvPicPr>
          <p:cNvPr id="49155" name="Picture 4" descr="bak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676400"/>
            <a:ext cx="4546600" cy="2624138"/>
          </a:xfrm>
        </p:spPr>
      </p:pic>
      <p:pic>
        <p:nvPicPr>
          <p:cNvPr id="49156" name="Picture 5" descr="bak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3657600"/>
            <a:ext cx="3886200" cy="2540000"/>
          </a:xfrm>
        </p:spPr>
      </p:pic>
      <p:pic>
        <p:nvPicPr>
          <p:cNvPr id="49157" name="Picture 6" descr="livtub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304800" y="44196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P&lt; 10</a:t>
            </a:r>
            <a:r>
              <a:rPr lang="en-US" baseline="30000"/>
              <a:t>-9</a:t>
            </a:r>
            <a:r>
              <a:rPr lang="en-US"/>
              <a:t> Torr</a:t>
            </a: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6934200" y="4572000"/>
            <a:ext cx="1600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Portable power supply for bakeout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3A711-01DE-9C4D-A766-AD87BDAC1B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0204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6019800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Vacuum Chambers Provide Quiet Homes for Mirrors</a:t>
            </a:r>
          </a:p>
        </p:txBody>
      </p:sp>
      <p:pic>
        <p:nvPicPr>
          <p:cNvPr id="50179" name="Picture 3" descr="lvea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/>
          <a:stretch>
            <a:fillRect/>
          </a:stretch>
        </p:blipFill>
        <p:spPr bwMode="auto">
          <a:xfrm>
            <a:off x="3733800" y="1590675"/>
            <a:ext cx="488156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lve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"/>
          <a:stretch>
            <a:fillRect/>
          </a:stretch>
        </p:blipFill>
        <p:spPr bwMode="auto">
          <a:xfrm>
            <a:off x="381000" y="1676400"/>
            <a:ext cx="48815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BS_with_Wo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273367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297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View inside Corner Station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00800" y="5486400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Standing at vertex beam splitter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85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BSC Internal Seismic Isolator</a:t>
            </a:r>
          </a:p>
        </p:txBody>
      </p:sp>
      <p:sp>
        <p:nvSpPr>
          <p:cNvPr id="5222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Bright Future of GWA</a:t>
            </a: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96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3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Bright Future of GWA</a:t>
            </a:r>
          </a:p>
        </p:txBody>
      </p:sp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r="29143"/>
          <a:stretch>
            <a:fillRect/>
          </a:stretch>
        </p:blipFill>
        <p:spPr bwMode="auto">
          <a:xfrm>
            <a:off x="1066800" y="1600200"/>
            <a:ext cx="32004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1447800" y="457200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chemeClr val="tx2"/>
                </a:solidFill>
              </a:rPr>
              <a:t>Advanced LIGO Monolithic Suspension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9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dirty="0"/>
              <a:t>A new era of astrophysics has dawned with great fanfare, but more importantly, it is poised to rapidly accelerate.</a:t>
            </a:r>
          </a:p>
          <a:p>
            <a:r>
              <a:rPr lang="en-US" dirty="0"/>
              <a:t>The rate of discovery over the next decades – </a:t>
            </a:r>
            <a:r>
              <a:rPr lang="en-US" dirty="0">
                <a:solidFill>
                  <a:srgbClr val="C00000"/>
                </a:solidFill>
              </a:rPr>
              <a:t>your professional lifetimes</a:t>
            </a:r>
            <a:r>
              <a:rPr lang="en-US" dirty="0"/>
              <a:t> – and the science that can be extracted from discoveries will be driven by an international community of </a:t>
            </a:r>
            <a:r>
              <a:rPr lang="en-US" dirty="0">
                <a:solidFill>
                  <a:srgbClr val="FF0000"/>
                </a:solidFill>
              </a:rPr>
              <a:t>experimental physicists and engineers</a:t>
            </a:r>
            <a:r>
              <a:rPr lang="en-US" dirty="0"/>
              <a:t> developing better understanding of detector physics and new detector technologies.</a:t>
            </a:r>
          </a:p>
          <a:p>
            <a:r>
              <a:rPr lang="en-US" dirty="0"/>
              <a:t>India will be an important stage for these developments. 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31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Advanced LIGO installation in progress </a:t>
            </a:r>
          </a:p>
        </p:txBody>
      </p:sp>
      <p:pic>
        <p:nvPicPr>
          <p:cNvPr id="54274" name="Content Placeholder 8" descr="QuadMate_08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14400" b="13503"/>
          <a:stretch>
            <a:fillRect/>
          </a:stretch>
        </p:blipFill>
        <p:spPr>
          <a:xfrm>
            <a:off x="990600" y="1438275"/>
            <a:ext cx="6934200" cy="4962525"/>
          </a:xfrm>
        </p:spPr>
      </p:pic>
      <p:sp>
        <p:nvSpPr>
          <p:cNvPr id="54275" name="TextBox 9"/>
          <p:cNvSpPr txBox="1">
            <a:spLocks noChangeArrowheads="1"/>
          </p:cNvSpPr>
          <p:nvPr/>
        </p:nvSpPr>
        <p:spPr bwMode="auto">
          <a:xfrm>
            <a:off x="6324600" y="14478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rgbClr val="FFFF00"/>
                </a:solidFill>
              </a:rPr>
              <a:t>17-Aug-11</a:t>
            </a:r>
          </a:p>
        </p:txBody>
      </p:sp>
      <p:sp>
        <p:nvSpPr>
          <p:cNvPr id="54276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Bright Future of GWA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4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371600" y="227013"/>
            <a:ext cx="6400800" cy="1220787"/>
          </a:xfrm>
        </p:spPr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Putting it together:</a:t>
            </a:r>
            <a:b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Seismic &amp; Suspension &amp; Optics</a:t>
            </a:r>
          </a:p>
        </p:txBody>
      </p:sp>
      <p:pic>
        <p:nvPicPr>
          <p:cNvPr id="5529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538288"/>
            <a:ext cx="5426075" cy="5076825"/>
          </a:xfrm>
        </p:spPr>
      </p:pic>
      <p:sp>
        <p:nvSpPr>
          <p:cNvPr id="55299" name="AutoShape 4" descr="imap://dhs@newligo.mit.edu:993/fetch%3EUID%3E/INBOX%3E85862?part=1.2&amp;type=image/jpeg&amp;filename=Installation_2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0" name="Content Placeholder 2"/>
          <p:cNvSpPr txBox="1">
            <a:spLocks/>
          </p:cNvSpPr>
          <p:nvPr/>
        </p:nvSpPr>
        <p:spPr bwMode="auto">
          <a:xfrm>
            <a:off x="23813" y="1106488"/>
            <a:ext cx="397827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</p:txBody>
      </p:sp>
      <p:sp>
        <p:nvSpPr>
          <p:cNvPr id="55301" name="TextBox 1"/>
          <p:cNvSpPr txBox="1">
            <a:spLocks noChangeArrowheads="1"/>
          </p:cNvSpPr>
          <p:nvPr/>
        </p:nvSpPr>
        <p:spPr bwMode="auto">
          <a:xfrm>
            <a:off x="804863" y="1949450"/>
            <a:ext cx="1557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Seismic isolation</a:t>
            </a:r>
          </a:p>
        </p:txBody>
      </p:sp>
      <p:sp>
        <p:nvSpPr>
          <p:cNvPr id="55302" name="TextBox 10"/>
          <p:cNvSpPr txBox="1">
            <a:spLocks noChangeArrowheads="1"/>
          </p:cNvSpPr>
          <p:nvPr/>
        </p:nvSpPr>
        <p:spPr bwMode="auto">
          <a:xfrm>
            <a:off x="539750" y="5602288"/>
            <a:ext cx="2051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Folding mirror suspension</a:t>
            </a:r>
          </a:p>
        </p:txBody>
      </p:sp>
      <p:sp>
        <p:nvSpPr>
          <p:cNvPr id="55303" name="TextBox 11"/>
          <p:cNvSpPr txBox="1">
            <a:spLocks noChangeArrowheads="1"/>
          </p:cNvSpPr>
          <p:nvPr/>
        </p:nvSpPr>
        <p:spPr bwMode="auto">
          <a:xfrm>
            <a:off x="493713" y="3200400"/>
            <a:ext cx="2020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Test mass suspension</a:t>
            </a:r>
          </a:p>
        </p:txBody>
      </p:sp>
      <p:cxnSp>
        <p:nvCxnSpPr>
          <p:cNvPr id="55304" name="Straight Arrow Connector 4"/>
          <p:cNvCxnSpPr>
            <a:cxnSpLocks noChangeShapeType="1"/>
          </p:cNvCxnSpPr>
          <p:nvPr/>
        </p:nvCxnSpPr>
        <p:spPr bwMode="auto">
          <a:xfrm flipV="1">
            <a:off x="2438400" y="1981200"/>
            <a:ext cx="2238375" cy="200025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305" name="Straight Arrow Connector 14"/>
          <p:cNvCxnSpPr>
            <a:cxnSpLocks noChangeShapeType="1"/>
          </p:cNvCxnSpPr>
          <p:nvPr/>
        </p:nvCxnSpPr>
        <p:spPr bwMode="auto">
          <a:xfrm>
            <a:off x="2667000" y="5943600"/>
            <a:ext cx="1219200" cy="76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306" name="Straight Arrow Connector 15"/>
          <p:cNvCxnSpPr>
            <a:cxnSpLocks noChangeShapeType="1"/>
          </p:cNvCxnSpPr>
          <p:nvPr/>
        </p:nvCxnSpPr>
        <p:spPr bwMode="auto">
          <a:xfrm>
            <a:off x="2514600" y="3886200"/>
            <a:ext cx="2819400" cy="2057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307" name="Footer Placeholder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Bright Future of GWA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1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5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Lock Acquisition:  Arm Locking Subsystem</a:t>
            </a:r>
          </a:p>
        </p:txBody>
      </p:sp>
      <p:sp>
        <p:nvSpPr>
          <p:cNvPr id="563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Bright Future of GWA</a:t>
            </a:r>
          </a:p>
        </p:txBody>
      </p:sp>
      <p:pic>
        <p:nvPicPr>
          <p:cNvPr id="56323" name="Picture 7" descr="GreenLaserBeamInIT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2390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46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1524000" y="204788"/>
            <a:ext cx="5715000" cy="1319212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aLIGO Pre-stabilized laser </a:t>
            </a:r>
          </a:p>
        </p:txBody>
      </p:sp>
      <p:pic>
        <p:nvPicPr>
          <p:cNvPr id="57346" name="Picture 6" descr="RS14399_P1030636-l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8" b="9503"/>
          <a:stretch>
            <a:fillRect/>
          </a:stretch>
        </p:blipFill>
        <p:spPr bwMode="auto">
          <a:xfrm>
            <a:off x="801688" y="2133600"/>
            <a:ext cx="74707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Bright Future of GWA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76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noise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1048"/>
            <a:ext cx="6570941" cy="49559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29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37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1371600" y="152280"/>
            <a:ext cx="6399360" cy="129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Strategy:  Build Facilities That Could House Evolving Generations of More Powerful Detectors as Part of an International Network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182880" y="1974220"/>
            <a:ext cx="4344120" cy="32305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LIGO proposed in 1989.</a:t>
            </a: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LIGO Observatories constructed from 1994-2000.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b="0" strike="noStrike" spc="-1" dirty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LIGO establishes international LIGO Scientific Collaboration (LSC) in 1997.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Initial LIGO operated from 2002-2010.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b="0" strike="noStrike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Advanced LIGO construction 2008-2015.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3800" y="5257800"/>
            <a:ext cx="528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LSC and Virgo Collaboration established an MOU for joint operations in 2007.</a:t>
            </a:r>
          </a:p>
        </p:txBody>
      </p:sp>
      <p:sp>
        <p:nvSpPr>
          <p:cNvPr id="12" name="TextShape 1"/>
          <p:cNvSpPr txBox="1"/>
          <p:nvPr/>
        </p:nvSpPr>
        <p:spPr>
          <a:xfrm>
            <a:off x="4527000" y="1974220"/>
            <a:ext cx="4344120" cy="32305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proposed in 1989.</a:t>
            </a: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construction from 1996 to 2003.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spc="-1" dirty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spc="-1" dirty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Virgo and LIGO establish a common data format for GW observatories.</a:t>
            </a:r>
          </a:p>
          <a:p>
            <a:pPr marL="224640">
              <a:lnSpc>
                <a:spcPct val="100000"/>
              </a:lnSpc>
              <a:buClr>
                <a:srgbClr val="114FFB"/>
              </a:buClr>
              <a:buSzPct val="171000"/>
            </a:pPr>
            <a:endParaRPr lang="en-US" sz="1800" spc="-1" dirty="0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</a:endParaRP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Initial Virgo operated from 2007 to 2011.</a:t>
            </a:r>
          </a:p>
          <a:p>
            <a:pPr marL="510390" indent="-285750">
              <a:lnSpc>
                <a:spcPct val="100000"/>
              </a:lnSpc>
              <a:buClr>
                <a:srgbClr val="114FFB"/>
              </a:buClr>
              <a:buSzPct val="171000"/>
              <a:buFont typeface="Arial"/>
              <a:buChar char="•"/>
            </a:pPr>
            <a:r>
              <a:rPr lang="en-US" sz="1800" spc="-1" dirty="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Advanced Virgo construction from 2011 to 2016.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17B6D-0A43-5C4F-A03B-53740839F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08CAF-BEC7-E541-AB5C-59D808CF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556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1600200" y="273431"/>
            <a:ext cx="6400800" cy="11708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447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Laser Interferometer Gravitational-wave Observatory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6710760" y="6302160"/>
            <a:ext cx="2355480" cy="647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160" tIns="65160" rIns="65160" bIns="65160"/>
          <a:lstStyle/>
          <a:p>
            <a:pPr>
              <a:lnSpc>
                <a:spcPct val="100000"/>
              </a:lnSpc>
            </a:pPr>
            <a:r>
              <a:rPr lang="en-US" sz="3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Livingston, LA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3152" y="1610210"/>
            <a:ext cx="2422817" cy="1761321"/>
            <a:chOff x="241200" y="1656680"/>
            <a:chExt cx="2900468" cy="1761321"/>
          </a:xfrm>
        </p:grpSpPr>
        <p:pic>
          <p:nvPicPr>
            <p:cNvPr id="415" name="image7.png"/>
            <p:cNvPicPr/>
            <p:nvPr/>
          </p:nvPicPr>
          <p:blipFill>
            <a:blip r:embed="rId2"/>
            <a:srcRect l="19084" b="40781"/>
            <a:stretch/>
          </p:blipFill>
          <p:spPr>
            <a:xfrm>
              <a:off x="241200" y="1656680"/>
              <a:ext cx="2900468" cy="1761321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047692" y="1684285"/>
              <a:ext cx="1093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LHO</a:t>
              </a:r>
            </a:p>
          </p:txBody>
        </p:sp>
      </p:grpSp>
      <p:pic>
        <p:nvPicPr>
          <p:cNvPr id="2" name="Picture 1" descr="LIGO-USm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69" y="1610209"/>
            <a:ext cx="6433199" cy="47393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01200" y="5029460"/>
            <a:ext cx="2409145" cy="1842345"/>
            <a:chOff x="241200" y="3888362"/>
            <a:chExt cx="2900469" cy="2284640"/>
          </a:xfrm>
        </p:grpSpPr>
        <p:pic>
          <p:nvPicPr>
            <p:cNvPr id="417" name="image8.jpg"/>
            <p:cNvPicPr/>
            <p:nvPr/>
          </p:nvPicPr>
          <p:blipFill>
            <a:blip r:embed="rId4"/>
            <a:stretch/>
          </p:blipFill>
          <p:spPr>
            <a:xfrm>
              <a:off x="241200" y="3888362"/>
              <a:ext cx="2900468" cy="22846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109959" y="3915973"/>
              <a:ext cx="1031710" cy="57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LLO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2A23F-5A50-CA45-9AF5-0851A341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0D6AA7-AD53-634E-AA98-85EFFE50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9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1371600" y="807720"/>
            <a:ext cx="6324600" cy="716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447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LIGO Scientific Collaboration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6710760" y="6302160"/>
            <a:ext cx="2355480" cy="647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160" tIns="65160" rIns="65160" bIns="65160"/>
          <a:lstStyle/>
          <a:p>
            <a:pPr>
              <a:lnSpc>
                <a:spcPct val="100000"/>
              </a:lnSpc>
            </a:pPr>
            <a:r>
              <a:rPr lang="en-US" sz="3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Livingston, LA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38200" y="1828800"/>
            <a:ext cx="7673259" cy="4796804"/>
            <a:chOff x="-2" y="2816777"/>
            <a:chExt cx="5901105" cy="4041223"/>
          </a:xfrm>
        </p:grpSpPr>
        <p:pic>
          <p:nvPicPr>
            <p:cNvPr id="8" name="Picture 7" descr="LSC-Jun2018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2816777"/>
              <a:ext cx="5901105" cy="40412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3648" y="2816777"/>
              <a:ext cx="1865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LSC Institutions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DA03E2-0B98-014E-A498-56AADC24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A926BCB-D530-EA41-A2A2-FEAA6B7C4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78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3566160" y="365760"/>
            <a:ext cx="218059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VIRGO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216000" y="1712160"/>
            <a:ext cx="8595000" cy="103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dirty="0"/>
              <a:t>The Virgo Collaboration is currently composed of approximately 350 scientists, engineers and technicians from about 70 institutes from </a:t>
            </a:r>
            <a:r>
              <a:rPr lang="en-US" sz="1800" u="sng" dirty="0"/>
              <a:t>Belgium, France, Germany, Hungary, Italy, the Netherlands, Poland and Spain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DE3ACF-E5A7-1643-AD56-8027AF0C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108301-16DB-0C4C-8732-CAD66350F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F11A4E-CDDA-744D-8C1E-DE6D73A25EC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83912" y="2986800"/>
            <a:ext cx="5473048" cy="326160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0EE68A-85E3-8F44-8499-71E2F85AED8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5320" y="2986800"/>
            <a:ext cx="4331160" cy="3261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6291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F4D6-9C34-BE4F-9AF7-62DCC9F74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Astronomy 3.0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55958-4685-9644-9BF9-37E1098C8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Astronomy 1.0 – millennia of naked-eye astronomy</a:t>
            </a:r>
          </a:p>
          <a:p>
            <a:r>
              <a:rPr lang="en-US" dirty="0"/>
              <a:t>Astronomy 2.0 – four centuries developing new telescopes to view “light” across the electromagnetic spectrum</a:t>
            </a:r>
          </a:p>
          <a:p>
            <a:r>
              <a:rPr lang="en-US" dirty="0"/>
              <a:t>Astronomy 3.0 – multi-messenger astronomy, viewing the universe across the electromagnetic spectrum, hearing the universe across the spectrum of gravity, and using </a:t>
            </a:r>
            <a:r>
              <a:rPr lang="en-US" dirty="0" err="1"/>
              <a:t>astro</a:t>
            </a:r>
            <a:r>
              <a:rPr lang="en-US" dirty="0"/>
              <a:t>-particle detectors to study the universe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93FF6-F9FA-594C-ACA0-85F58BB7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521F2-223D-6D44-8E98-8FF24331A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67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Breakthroughs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Opening a New Window on the Universe</a:t>
            </a:r>
          </a:p>
        </p:txBody>
      </p:sp>
    </p:spTree>
    <p:extLst>
      <p:ext uri="{BB962C8B-B14F-4D97-AF65-F5344CB8AC3E}">
        <p14:creationId xmlns:p14="http://schemas.microsoft.com/office/powerpoint/2010/main" val="3409145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_Split_v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3" y="893755"/>
            <a:ext cx="7374199" cy="5867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199" y="152400"/>
            <a:ext cx="5715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GW150914:  What was observed?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7033" y="685800"/>
            <a:ext cx="37151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B. P. Abbott </a:t>
            </a:r>
            <a:r>
              <a:rPr lang="en-US" sz="1400" b="1" i="1" dirty="0"/>
              <a:t>et al.,</a:t>
            </a:r>
            <a:r>
              <a:rPr lang="en-US" sz="1400" b="1" dirty="0"/>
              <a:t> Phys. Rev. </a:t>
            </a:r>
            <a:r>
              <a:rPr lang="en-US" sz="1400" b="1" dirty="0" err="1"/>
              <a:t>Lett</a:t>
            </a:r>
            <a:r>
              <a:rPr lang="en-US" sz="1400" b="1" dirty="0"/>
              <a:t>. 116, 061102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19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48" y="1271720"/>
            <a:ext cx="4933152" cy="497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 from h(t)?</a:t>
            </a:r>
          </a:p>
        </p:txBody>
      </p:sp>
      <p:sp>
        <p:nvSpPr>
          <p:cNvPr id="8" name="Rectangular Callout 7"/>
          <p:cNvSpPr/>
          <p:nvPr/>
        </p:nvSpPr>
        <p:spPr bwMode="auto">
          <a:xfrm>
            <a:off x="5664200" y="4750314"/>
            <a:ext cx="3314700" cy="1106426"/>
          </a:xfrm>
          <a:prstGeom prst="wedgeRectCallout">
            <a:avLst>
              <a:gd name="adj1" fmla="val -40263"/>
              <a:gd name="adj2" fmla="val -16155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solidFill>
                  <a:schemeClr val="accent4"/>
                </a:solidFill>
                <a:latin typeface="Arial"/>
                <a:cs typeface="Arial"/>
              </a:rPr>
              <a:t>Ringdown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 frequency and </a:t>
            </a:r>
            <a:r>
              <a:rPr lang="en-US" sz="1800" i="1" dirty="0">
                <a:solidFill>
                  <a:schemeClr val="accent4"/>
                </a:solidFill>
                <a:latin typeface="Arial"/>
                <a:cs typeface="Arial"/>
              </a:rPr>
              <a:t>Q </a:t>
            </a:r>
            <a:b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give mass and spin </a:t>
            </a:r>
            <a:b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of final black hole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786852" y="1273440"/>
            <a:ext cx="2949412" cy="1106426"/>
          </a:xfrm>
          <a:prstGeom prst="wedgeRectCallout">
            <a:avLst>
              <a:gd name="adj1" fmla="val 35273"/>
              <a:gd name="adj2" fmla="val 111630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/>
                <a:cs typeface="Arial"/>
              </a:rPr>
              <a:t>Phase evolution gives chirp mass and aligned components of spin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04208" y="50043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Modulation of amplitude gives nonaligned spin components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4384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B. P. Abbott et al. (LIGO Scientific Collaboration and Virgo Collaboration), </a:t>
            </a:r>
            <a:r>
              <a:rPr lang="en-US" sz="1200" i="1" dirty="0">
                <a:solidFill>
                  <a:schemeClr val="tx2"/>
                </a:solidFill>
              </a:rPr>
              <a:t>Observation of Gravitational Waves from a Binary Black Hole Merger</a:t>
            </a:r>
            <a:r>
              <a:rPr lang="en-US" sz="1200" dirty="0">
                <a:solidFill>
                  <a:schemeClr val="tx2"/>
                </a:solidFill>
              </a:rPr>
              <a:t>, Phys. Rev. Lett. 116, 061102 (2016)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819400" y="51567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Highest frequency gives sizes of objects just before merger.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6EB4D2C6-1995-E443-965E-F1D54CB7FEA1}"/>
              </a:ext>
            </a:extLst>
          </p:cNvPr>
          <p:cNvSpPr/>
          <p:nvPr/>
        </p:nvSpPr>
        <p:spPr bwMode="auto">
          <a:xfrm>
            <a:off x="0" y="4343400"/>
            <a:ext cx="2799392" cy="663966"/>
          </a:xfrm>
          <a:prstGeom prst="wedgeRectCallout">
            <a:avLst>
              <a:gd name="adj1" fmla="val 24681"/>
              <a:gd name="adj2" fmla="val -9020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Signal size gives distance to the source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Comparison of BBH GW Waveforms from GWTC-1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102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FFF0725-FF71-4548-8B86-2D1E363CDF0E}" type="slidenum">
              <a:rPr lang="en-US" sz="1400">
                <a:latin typeface="Helvetica" charset="0"/>
              </a:rPr>
              <a:pPr/>
              <a:t>33</a:t>
            </a:fld>
            <a:endParaRPr lang="en-US" sz="1400">
              <a:latin typeface="Helvetica" charset="0"/>
            </a:endParaRPr>
          </a:p>
        </p:txBody>
      </p:sp>
      <p:pic>
        <p:nvPicPr>
          <p:cNvPr id="2" name="LIGO_Orrery_v5_faster_no_individuals.mp4">
            <a:hlinkClick r:id="" action="ppaction://media"/>
            <a:extLst>
              <a:ext uri="{FF2B5EF4-FFF2-40B4-BE49-F238E27FC236}">
                <a16:creationId xmlns:a16="http://schemas.microsoft.com/office/drawing/2014/main" id="{7752BB16-2CE4-3846-9C1F-6DB3E00FD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383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Multi-Messenger Astronomy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first observations of dynamic extreme spacetimes with BBHs show us that GR is reasonably accurate in this regime and can be used as a tool for examining and interpreting extreme states of matter.</a:t>
            </a:r>
          </a:p>
          <a:p>
            <a:r>
              <a:rPr lang="en-US" dirty="0"/>
              <a:t>There are a rich collection of sources still to be examined!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03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 the study of the most extreme states of matter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86" y="1447800"/>
            <a:ext cx="9144000" cy="5143500"/>
            <a:chOff x="5686" y="1485900"/>
            <a:chExt cx="9144000" cy="5143500"/>
          </a:xfrm>
        </p:grpSpPr>
        <p:pic>
          <p:nvPicPr>
            <p:cNvPr id="6" name="Picture 5" descr="Fermi-LIGO_INTEGRAL_Graph_Still_Tim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" y="1485900"/>
              <a:ext cx="9144000" cy="5143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81200" y="1524000"/>
              <a:ext cx="716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Credit: NASA's Goddard Space Flight Center, Caltech/MIT/LIGO Lab and ESA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282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019800" cy="1371600"/>
          </a:xfrm>
        </p:spPr>
        <p:txBody>
          <a:bodyPr/>
          <a:lstStyle/>
          <a:p>
            <a:r>
              <a:rPr lang="en-US" sz="2800" dirty="0"/>
              <a:t>LIGO-Virgo network localization enables discovery of optical counterpart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91360" y="1676400"/>
            <a:ext cx="6933440" cy="4724400"/>
            <a:chOff x="991360" y="1676400"/>
            <a:chExt cx="6933440" cy="4724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360" y="1676400"/>
              <a:ext cx="6933440" cy="463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43000" y="5877580"/>
              <a:ext cx="6781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/>
                <a:t>Figure 1 from Multi-messenger Observations of a Binary Neutron Star Merger</a:t>
              </a:r>
            </a:p>
            <a:p>
              <a:pPr eaLnBrk="1" hangingPunct="1"/>
              <a:r>
                <a:rPr lang="en-US" sz="1400" dirty="0"/>
                <a:t>B. P. Abbott et al. 2017 </a:t>
              </a:r>
              <a:r>
                <a:rPr lang="en-US" sz="1400" dirty="0" err="1"/>
                <a:t>ApJL</a:t>
              </a:r>
              <a:r>
                <a:rPr lang="en-US" sz="1400" dirty="0"/>
                <a:t> 848 L12 doi:10.3847/2041-8213/aa91c9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472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Masses of Stellar Remnants – GWTC-1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F12382-83A2-6846-A1BE-A6A3BAB28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7224052" cy="4981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1600200"/>
            <a:ext cx="2514600" cy="2971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/>
              <a:t>Non-LIGO Data Sources: Neutron Stars:           http://</a:t>
            </a:r>
            <a:r>
              <a:rPr lang="en-US" sz="1400" i="1" dirty="0" err="1"/>
              <a:t>xtreme.as.arizona.edu</a:t>
            </a:r>
            <a:r>
              <a:rPr lang="en-US" sz="1400" i="1" dirty="0"/>
              <a:t>/</a:t>
            </a:r>
            <a:r>
              <a:rPr lang="en-US" sz="1400" i="1" dirty="0" err="1"/>
              <a:t>NeutronStars</a:t>
            </a:r>
            <a:r>
              <a:rPr lang="en-US" sz="1400" i="1" dirty="0"/>
              <a:t>/data/</a:t>
            </a:r>
            <a:r>
              <a:rPr lang="en-US" sz="1400" i="1" dirty="0" err="1"/>
              <a:t>pulsar_masses.dat</a:t>
            </a:r>
            <a:r>
              <a:rPr lang="en-US" sz="1400" i="1" dirty="0"/>
              <a:t> </a:t>
            </a:r>
          </a:p>
          <a:p>
            <a:endParaRPr lang="en-US" sz="1400" i="1" dirty="0"/>
          </a:p>
          <a:p>
            <a:r>
              <a:rPr lang="en-US" sz="1400" i="1" dirty="0"/>
              <a:t>Black Holes: https://</a:t>
            </a:r>
            <a:r>
              <a:rPr lang="en-US" sz="1400" i="1" dirty="0" err="1"/>
              <a:t>stellarcollapse.org</a:t>
            </a:r>
            <a:r>
              <a:rPr lang="en-US" sz="1400" i="1" dirty="0"/>
              <a:t>/sites/default/files/</a:t>
            </a:r>
            <a:r>
              <a:rPr lang="en-US" sz="1400" i="1" dirty="0" err="1"/>
              <a:t>table.pdf</a:t>
            </a:r>
            <a:r>
              <a:rPr lang="en-US" sz="1400" i="1" dirty="0"/>
              <a:t> | </a:t>
            </a:r>
          </a:p>
          <a:p>
            <a:endParaRPr lang="en-US" sz="1400" i="1" dirty="0"/>
          </a:p>
          <a:p>
            <a:r>
              <a:rPr lang="en-US" sz="1400" i="1" dirty="0"/>
              <a:t>LIGO-Virgo Data: https://</a:t>
            </a:r>
            <a:r>
              <a:rPr lang="en-US" sz="1400" i="1" dirty="0" err="1"/>
              <a:t>www.gw-openscience.org</a:t>
            </a:r>
            <a:r>
              <a:rPr lang="en-US" sz="1400" i="1" dirty="0"/>
              <a:t>/catalog/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90993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3B59-38BB-164F-BDC3-3848FC19B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993775"/>
          </a:xfrm>
        </p:spPr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20A3C-2DFA-5B44-A182-6FE6B9B4E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/>
          <a:p>
            <a:r>
              <a:rPr lang="en-US" b="1" dirty="0"/>
              <a:t>Headline:  “</a:t>
            </a:r>
            <a:r>
              <a:rPr lang="en-US" b="1" i="1" dirty="0"/>
              <a:t>Get Ready For Gravitational Waves All Day, Every Day” – Sophia Chen, Wired 2/20/19</a:t>
            </a:r>
          </a:p>
          <a:p>
            <a:r>
              <a:rPr lang="en-US" sz="1400" b="1" dirty="0"/>
              <a:t>https://</a:t>
            </a:r>
            <a:r>
              <a:rPr lang="en-US" sz="1400" b="1" dirty="0" err="1"/>
              <a:t>www.wired.com</a:t>
            </a:r>
            <a:r>
              <a:rPr lang="en-US" sz="1400" b="1" dirty="0"/>
              <a:t>/story/get-ready-for-gravitational-waves-all-day-every-day/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60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0EBBD-DE8D-4244-9E55-EAA7E6FD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22BFE-9BD1-1043-B48E-7275C6286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out the terrestrial network of kilometer-scale GW observatories</a:t>
            </a:r>
          </a:p>
          <a:p>
            <a:r>
              <a:rPr lang="en-US" dirty="0"/>
              <a:t>Extend the reach of GW observatories</a:t>
            </a:r>
          </a:p>
          <a:p>
            <a:pPr lvl="1"/>
            <a:r>
              <a:rPr lang="en-US" dirty="0"/>
              <a:t>Upgrade detector technologies to fully exploit the facilities limits of the kilometer-scale facilities</a:t>
            </a:r>
          </a:p>
          <a:p>
            <a:pPr lvl="1"/>
            <a:r>
              <a:rPr lang="en-US" dirty="0"/>
              <a:t>Build a new generation of tens-of-kilometer-scale facilities</a:t>
            </a:r>
          </a:p>
          <a:p>
            <a:r>
              <a:rPr lang="en-US" dirty="0"/>
              <a:t>Extend the spectrum of GW observatories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1C32A-F5DA-CF4B-8BE7-D64108A5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31257-CA8E-BC4E-B880-DCB030691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3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Basics of General Relativity and Gravitational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Wherein it is realized that space and time are things whose properties are manifested by phenomena that we collectively refer to as “gravity”.</a:t>
            </a:r>
          </a:p>
        </p:txBody>
      </p:sp>
    </p:spTree>
    <p:extLst>
      <p:ext uri="{BB962C8B-B14F-4D97-AF65-F5344CB8AC3E}">
        <p14:creationId xmlns:p14="http://schemas.microsoft.com/office/powerpoint/2010/main" val="3461219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DACAB0A-60E5-A44A-94AD-4BFE796F75D9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2470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71600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94370DCA-CDB5-6C4F-84BC-66DBA0C370B7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2476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6713" y="138113"/>
            <a:ext cx="69548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Helvetica"/>
              </a:rPr>
              <a:t>The advanced GW detector network:</a:t>
            </a:r>
          </a:p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</a:rPr>
              <a:t>2015-2025</a:t>
            </a:r>
          </a:p>
        </p:txBody>
      </p:sp>
      <p:sp>
        <p:nvSpPr>
          <p:cNvPr id="62480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2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3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2017</a:t>
            </a:r>
          </a:p>
        </p:txBody>
      </p:sp>
      <p:sp>
        <p:nvSpPr>
          <p:cNvPr id="62484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107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2025</a:t>
            </a:r>
          </a:p>
        </p:txBody>
      </p:sp>
      <p:sp>
        <p:nvSpPr>
          <p:cNvPr id="62485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2020</a:t>
            </a:r>
          </a:p>
        </p:txBody>
      </p:sp>
      <p:graphicFrame>
        <p:nvGraphicFramePr>
          <p:cNvPr id="62486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02C136-A621-B64D-A789-78C9BFDF051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The Bright Future of GWA</a:t>
            </a:r>
          </a:p>
        </p:txBody>
      </p:sp>
    </p:spTree>
    <p:extLst>
      <p:ext uri="{BB962C8B-B14F-4D97-AF65-F5344CB8AC3E}">
        <p14:creationId xmlns:p14="http://schemas.microsoft.com/office/powerpoint/2010/main" val="4105329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51CD-4DB1-EC49-87F3-1FDC5879D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LIGO-India</a:t>
            </a:r>
            <a:br>
              <a:rPr lang="en-US" dirty="0"/>
            </a:br>
            <a:r>
              <a:rPr lang="en-US" sz="1600" dirty="0">
                <a:hlinkClick r:id="rId2"/>
              </a:rPr>
              <a:t>http://www.ligo-india.in</a:t>
            </a:r>
            <a:br>
              <a:rPr lang="en-US" dirty="0"/>
            </a:br>
            <a:r>
              <a:rPr lang="en-US" sz="1600" dirty="0"/>
              <a:t>http://</a:t>
            </a:r>
            <a:r>
              <a:rPr lang="en-US" sz="1600" dirty="0" err="1"/>
              <a:t>www.gw-indigo.org</a:t>
            </a:r>
            <a:r>
              <a:rPr lang="en-US" sz="1600" dirty="0"/>
              <a:t>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000DF-5A72-F54C-A5E1-C643669AC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343400" cy="4648200"/>
          </a:xfrm>
        </p:spPr>
        <p:txBody>
          <a:bodyPr/>
          <a:lstStyle/>
          <a:p>
            <a:r>
              <a:rPr lang="en-US" sz="2000" dirty="0"/>
              <a:t>Partner Agencies</a:t>
            </a:r>
          </a:p>
          <a:p>
            <a:pPr lvl="1"/>
            <a:r>
              <a:rPr lang="en-US" sz="1600" dirty="0"/>
              <a:t>Department of Atomic Energy</a:t>
            </a:r>
          </a:p>
          <a:p>
            <a:pPr lvl="1"/>
            <a:r>
              <a:rPr lang="en-US" sz="1600" dirty="0"/>
              <a:t>Department of Science &amp; Technology</a:t>
            </a:r>
          </a:p>
          <a:p>
            <a:pPr lvl="1"/>
            <a:r>
              <a:rPr lang="en-US" sz="1600" dirty="0"/>
              <a:t>US National Science Foundation</a:t>
            </a:r>
          </a:p>
          <a:p>
            <a:r>
              <a:rPr lang="en-US" sz="2000" dirty="0"/>
              <a:t>LIGO-India Institutes:</a:t>
            </a:r>
          </a:p>
          <a:p>
            <a:pPr lvl="1"/>
            <a:r>
              <a:rPr lang="en-US" sz="1600" dirty="0"/>
              <a:t>Institute for Plasma Research(IPR), Gandhinagar</a:t>
            </a:r>
          </a:p>
          <a:p>
            <a:pPr lvl="1"/>
            <a:r>
              <a:rPr lang="en-US" sz="1600" dirty="0"/>
              <a:t>Inter-University Centre for A&amp;A (IUCAA), Pune</a:t>
            </a:r>
          </a:p>
          <a:p>
            <a:pPr lvl="1"/>
            <a:r>
              <a:rPr lang="en-US" sz="1600" dirty="0"/>
              <a:t>Raja </a:t>
            </a:r>
            <a:r>
              <a:rPr lang="en-US" sz="1600" dirty="0" err="1"/>
              <a:t>Ramanna</a:t>
            </a:r>
            <a:r>
              <a:rPr lang="en-US" sz="1600" dirty="0"/>
              <a:t> Centre for Advanced Technology (RRCAT), Indore</a:t>
            </a:r>
          </a:p>
          <a:p>
            <a:pPr lvl="1"/>
            <a:r>
              <a:rPr lang="en-US" sz="1600" dirty="0"/>
              <a:t>Directorate of Construction, Services and Estate Management (DCSEM), Mumbai</a:t>
            </a:r>
          </a:p>
          <a:p>
            <a:pPr lvl="1"/>
            <a:r>
              <a:rPr lang="en-US" sz="1600" dirty="0"/>
              <a:t>LIGO Laboratory, Caltech &amp; MIT</a:t>
            </a:r>
          </a:p>
          <a:p>
            <a:r>
              <a:rPr lang="en-US" sz="2000" dirty="0"/>
              <a:t>R&amp;D at institutes across India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7B5928-427F-3E4C-8F74-1E834E391F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37327" y="1828800"/>
            <a:ext cx="4330473" cy="434339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6CBCB-489E-014A-A63F-74E86881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17B42-8FD5-9D4E-B79C-D5647531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4310B-EE97-7442-930E-12E436E4C0A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79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172200" cy="1143000"/>
          </a:xfrm>
        </p:spPr>
        <p:txBody>
          <a:bodyPr/>
          <a:lstStyle/>
          <a:p>
            <a:r>
              <a:rPr lang="en-US" sz="2800" dirty="0"/>
              <a:t>GW170817 Landed in a Good Region of Sky When 3 Detectors Were Up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The Bright Future of GWA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8001-7D8D-E245-864E-17CE8BC46569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7000" y="1905000"/>
            <a:ext cx="9017000" cy="3431977"/>
            <a:chOff x="127000" y="1905000"/>
            <a:chExt cx="9017000" cy="3431977"/>
          </a:xfrm>
        </p:grpSpPr>
        <p:pic>
          <p:nvPicPr>
            <p:cNvPr id="6" name="Picture 5" descr="GW170817-ChrisNorthLocalizati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905000"/>
              <a:ext cx="4572000" cy="2992268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27000" y="2032000"/>
              <a:ext cx="4578350" cy="2768600"/>
              <a:chOff x="127000" y="2032000"/>
              <a:chExt cx="4578350" cy="2768600"/>
            </a:xfrm>
          </p:grpSpPr>
          <p:pic>
            <p:nvPicPr>
              <p:cNvPr id="5" name="Picture 4" descr="HHLVnetworkFromP120005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000" y="2032000"/>
                <a:ext cx="4578350" cy="261620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066800" y="4495800"/>
                <a:ext cx="2667000" cy="304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S. </a:t>
                </a:r>
                <a:r>
                  <a:rPr lang="en-US" sz="1400" dirty="0" err="1"/>
                  <a:t>Fairhurst</a:t>
                </a:r>
                <a:r>
                  <a:rPr lang="en-US" sz="1400" dirty="0"/>
                  <a:t> - P1200054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486400" y="5029200"/>
              <a:ext cx="312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Visualization courtesy of Chris North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2F7D31-5E5D-264D-A7C9-C3CC1B165002}"/>
              </a:ext>
            </a:extLst>
          </p:cNvPr>
          <p:cNvGrpSpPr/>
          <p:nvPr/>
        </p:nvGrpSpPr>
        <p:grpSpPr>
          <a:xfrm>
            <a:off x="184071" y="1814682"/>
            <a:ext cx="4387929" cy="3421140"/>
            <a:chOff x="184071" y="1814682"/>
            <a:chExt cx="4387929" cy="342114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71DF4CB-956F-804D-96E2-FEF433A3B7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" r="6578"/>
            <a:stretch/>
          </p:blipFill>
          <p:spPr bwMode="auto">
            <a:xfrm>
              <a:off x="184071" y="1814682"/>
              <a:ext cx="4387929" cy="2909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1E0C53-17D0-654A-87CB-4CEF2C33AAF3}"/>
                </a:ext>
              </a:extLst>
            </p:cNvPr>
            <p:cNvSpPr txBox="1"/>
            <p:nvPr/>
          </p:nvSpPr>
          <p:spPr>
            <a:xfrm>
              <a:off x="228600" y="4897268"/>
              <a:ext cx="434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Effect of adding LIGO-India to LIGO + Virgo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1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Extending the Reach:</a:t>
            </a:r>
            <a:r>
              <a:rPr lang="en-US" sz="2800" dirty="0">
                <a:solidFill>
                  <a:srgbClr val="3333CC"/>
                </a:solidFill>
              </a:rPr>
              <a:t>  Science goals </a:t>
            </a:r>
            <a:r>
              <a:rPr lang="en-US" sz="2800" dirty="0"/>
              <a:t>drive </a:t>
            </a:r>
            <a:r>
              <a:rPr lang="en-US" sz="2800" dirty="0">
                <a:solidFill>
                  <a:srgbClr val="C00000"/>
                </a:solidFill>
              </a:rPr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4400" cy="45259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Stellar Evolution at High Red-Shift: Black Holes from the first stars (Population III)</a:t>
            </a:r>
          </a:p>
          <a:p>
            <a:pPr lvl="1"/>
            <a:r>
              <a:rPr lang="en-US" sz="2000" dirty="0"/>
              <a:t>Reach </a:t>
            </a:r>
            <a:r>
              <a:rPr lang="en-US" sz="2000" dirty="0">
                <a:solidFill>
                  <a:srgbClr val="C00000"/>
                </a:solidFill>
              </a:rPr>
              <a:t>z &gt; ~10</a:t>
            </a:r>
          </a:p>
          <a:p>
            <a:pPr lvl="1"/>
            <a:r>
              <a:rPr lang="en-US" sz="2000" dirty="0"/>
              <a:t>At least moderate GW </a:t>
            </a:r>
            <a:r>
              <a:rPr lang="en-US" sz="2000" dirty="0">
                <a:solidFill>
                  <a:srgbClr val="C00000"/>
                </a:solidFill>
              </a:rPr>
              <a:t>luminosity distance </a:t>
            </a:r>
            <a:r>
              <a:rPr lang="en-US" sz="2000" dirty="0"/>
              <a:t>precision</a:t>
            </a:r>
          </a:p>
          <a:p>
            <a:r>
              <a:rPr lang="en-US" b="1" dirty="0">
                <a:solidFill>
                  <a:srgbClr val="3333CC"/>
                </a:solidFill>
              </a:rPr>
              <a:t>Independent Cosmology and the Dark Energy Equation of State</a:t>
            </a:r>
          </a:p>
          <a:p>
            <a:pPr lvl="1"/>
            <a:r>
              <a:rPr lang="en-US" sz="2000" dirty="0"/>
              <a:t>Needs precision GW </a:t>
            </a:r>
            <a:r>
              <a:rPr lang="en-US" sz="2000" dirty="0">
                <a:solidFill>
                  <a:srgbClr val="C00000"/>
                </a:solidFill>
              </a:rPr>
              <a:t>luminosity distance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00000"/>
                </a:solidFill>
              </a:rPr>
              <a:t>localization</a:t>
            </a:r>
            <a:r>
              <a:rPr lang="en-US" sz="2000" dirty="0"/>
              <a:t> for EM follow-ups (for redshift)</a:t>
            </a:r>
            <a:endParaRPr lang="en-US" sz="2000" b="1" dirty="0"/>
          </a:p>
          <a:p>
            <a:r>
              <a:rPr lang="en-US" b="1" dirty="0">
                <a:solidFill>
                  <a:srgbClr val="3333CC"/>
                </a:solidFill>
              </a:rPr>
              <a:t>Checking GR in extreme regime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High SNR </a:t>
            </a:r>
            <a:r>
              <a:rPr lang="en-US" sz="2000" dirty="0"/>
              <a:t>needed</a:t>
            </a:r>
          </a:p>
          <a:p>
            <a:pPr lvl="1"/>
            <a:r>
              <a:rPr lang="en-US" sz="2000" dirty="0"/>
              <a:t>GW luminosity distance and localization not essential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5A735-6A6E-C148-859B-D6E8B795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53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Technological path to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19600"/>
          </a:xfrm>
        </p:spPr>
        <p:txBody>
          <a:bodyPr/>
          <a:lstStyle/>
          <a:p>
            <a:r>
              <a:rPr lang="en-US" dirty="0"/>
              <a:t>Advanced LIGO is limited by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quantum noise</a:t>
            </a:r>
            <a:r>
              <a:rPr lang="en-US" dirty="0"/>
              <a:t> &amp; </a:t>
            </a:r>
            <a:r>
              <a:rPr lang="en-US" dirty="0">
                <a:solidFill>
                  <a:srgbClr val="C00000"/>
                </a:solidFill>
              </a:rPr>
              <a:t>mirror coating Brownian noise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Squeezed vacuum</a:t>
            </a:r>
            <a:r>
              <a:rPr lang="en-US" dirty="0"/>
              <a:t> can reduce quantum noise</a:t>
            </a:r>
          </a:p>
          <a:p>
            <a:endParaRPr lang="en-US" dirty="0"/>
          </a:p>
          <a:p>
            <a:r>
              <a:rPr lang="en-US" dirty="0"/>
              <a:t>Options for Brownian noise: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Better mirror coatings </a:t>
            </a:r>
            <a:r>
              <a:rPr lang="en-US" sz="2000" dirty="0">
                <a:solidFill>
                  <a:schemeClr val="accent4"/>
                </a:solidFill>
              </a:rPr>
              <a:t>(high optical quality; low mechanical losses)</a:t>
            </a:r>
            <a:endParaRPr lang="en-US" sz="2000" dirty="0">
              <a:solidFill>
                <a:srgbClr val="C00000"/>
              </a:solidFill>
            </a:endParaRP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Cryogenic operation </a:t>
            </a:r>
            <a:r>
              <a:rPr lang="en-US" sz="2000" dirty="0">
                <a:solidFill>
                  <a:schemeClr val="accent4"/>
                </a:solidFill>
              </a:rPr>
              <a:t>(new mirror materials &amp; coatings, new lasers, photo-detectors, vacuum-squeezers, etc.)</a:t>
            </a:r>
            <a:endParaRPr lang="en-US" sz="2000" dirty="0">
              <a:solidFill>
                <a:srgbClr val="C00000"/>
              </a:solidFill>
            </a:endParaRP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Longer arms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4"/>
                </a:solidFill>
              </a:rPr>
              <a:t>(new longer-arm observatory facilities)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4FC81-E5E9-E344-BC7E-3615B097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45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019800" cy="609600"/>
          </a:xfrm>
        </p:spPr>
        <p:txBody>
          <a:bodyPr/>
          <a:lstStyle/>
          <a:p>
            <a:r>
              <a:rPr lang="en-US" dirty="0"/>
              <a:t>Upgrade possibilities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F302E7-1F77-F041-8357-43AB9C29A05E}"/>
              </a:ext>
            </a:extLst>
          </p:cNvPr>
          <p:cNvGrpSpPr/>
          <p:nvPr/>
        </p:nvGrpSpPr>
        <p:grpSpPr>
          <a:xfrm>
            <a:off x="1162950" y="1633674"/>
            <a:ext cx="6818100" cy="5224326"/>
            <a:chOff x="1162950" y="1633674"/>
            <a:chExt cx="6818100" cy="5224326"/>
          </a:xfrm>
        </p:grpSpPr>
        <p:pic>
          <p:nvPicPr>
            <p:cNvPr id="7" name="Shape 294">
              <a:extLst>
                <a:ext uri="{FF2B5EF4-FFF2-40B4-BE49-F238E27FC236}">
                  <a16:creationId xmlns:a16="http://schemas.microsoft.com/office/drawing/2014/main" id="{8BBDCC53-219F-F748-AE8F-C2A8151EB36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62950" y="1633674"/>
              <a:ext cx="6818100" cy="5224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438400" y="5572780"/>
              <a:ext cx="541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err="1"/>
                <a:t>Exploring</a:t>
              </a:r>
              <a:r>
                <a:rPr lang="pt-BR" sz="1400" dirty="0"/>
                <a:t> </a:t>
              </a:r>
              <a:r>
                <a:rPr lang="pt-BR" sz="1400" dirty="0" err="1"/>
                <a:t>the</a:t>
              </a:r>
              <a:r>
                <a:rPr lang="pt-BR" sz="1400" dirty="0"/>
                <a:t> </a:t>
              </a:r>
              <a:r>
                <a:rPr lang="pt-BR" sz="1400" dirty="0" err="1"/>
                <a:t>sensitivity</a:t>
              </a:r>
              <a:r>
                <a:rPr lang="pt-BR" sz="1400" dirty="0"/>
                <a:t> </a:t>
              </a:r>
              <a:r>
                <a:rPr lang="pt-BR" sz="1400" dirty="0" err="1"/>
                <a:t>of</a:t>
              </a:r>
              <a:r>
                <a:rPr lang="pt-BR" sz="1400" dirty="0"/>
                <a:t> </a:t>
              </a:r>
              <a:r>
                <a:rPr lang="pt-BR" sz="1400" dirty="0" err="1"/>
                <a:t>next</a:t>
              </a:r>
              <a:r>
                <a:rPr lang="pt-BR" sz="1400" dirty="0"/>
                <a:t> </a:t>
              </a:r>
              <a:r>
                <a:rPr lang="pt-BR" sz="1400" dirty="0" err="1"/>
                <a:t>generation</a:t>
              </a:r>
              <a:r>
                <a:rPr lang="pt-BR" sz="1400" dirty="0"/>
                <a:t> </a:t>
              </a:r>
              <a:r>
                <a:rPr lang="pt-BR" sz="1400" dirty="0" err="1"/>
                <a:t>gravitational</a:t>
              </a:r>
              <a:r>
                <a:rPr lang="pt-BR" sz="1400" dirty="0"/>
                <a:t> </a:t>
              </a:r>
              <a:r>
                <a:rPr lang="pt-BR" sz="1400" dirty="0" err="1"/>
                <a:t>wave</a:t>
              </a:r>
              <a:r>
                <a:rPr lang="pt-BR" sz="1400" dirty="0"/>
                <a:t> </a:t>
              </a:r>
              <a:r>
                <a:rPr lang="pt-BR" sz="1400" dirty="0" err="1"/>
                <a:t>detectors</a:t>
              </a:r>
              <a:r>
                <a:rPr lang="pt-BR" sz="1400" dirty="0"/>
                <a:t> (2017)  CQG 34, 044001; </a:t>
              </a:r>
              <a:r>
                <a:rPr lang="pt-BR" sz="1400" dirty="0" err="1"/>
                <a:t>www.et-gw.eu</a:t>
              </a:r>
              <a:endParaRPr lang="en-US" sz="14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5C2674-1412-E44B-858C-7022A0324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23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5" name="Picture 4" descr="The_Gravitational_wave_spectrum_Sources_and_Dete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 NASA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FE27D-E0B0-6047-B667-CB1E795E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</p:spTree>
    <p:extLst>
      <p:ext uri="{BB962C8B-B14F-4D97-AF65-F5344CB8AC3E}">
        <p14:creationId xmlns:p14="http://schemas.microsoft.com/office/powerpoint/2010/main" val="2567716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3810000"/>
          </a:xfrm>
        </p:spPr>
        <p:txBody>
          <a:bodyPr/>
          <a:lstStyle/>
          <a:p>
            <a:r>
              <a:rPr lang="en-US" dirty="0"/>
              <a:t>A new era of astrophysics has dawned with great fanfare, but it is poised to rapidly accelerate.</a:t>
            </a:r>
          </a:p>
          <a:p>
            <a:r>
              <a:rPr lang="en-US" dirty="0"/>
              <a:t>The rate of discovery over the next decades – </a:t>
            </a:r>
            <a:r>
              <a:rPr lang="en-US" dirty="0">
                <a:solidFill>
                  <a:srgbClr val="C00000"/>
                </a:solidFill>
              </a:rPr>
              <a:t>your professional lifetimes</a:t>
            </a:r>
            <a:r>
              <a:rPr lang="en-US" dirty="0"/>
              <a:t> – and the science that can be extracted from discoveries will be driven by an international community of </a:t>
            </a:r>
            <a:r>
              <a:rPr lang="en-US" dirty="0">
                <a:solidFill>
                  <a:srgbClr val="FF0000"/>
                </a:solidFill>
              </a:rPr>
              <a:t>experimental physicists and engineers</a:t>
            </a:r>
            <a:r>
              <a:rPr lang="en-US" dirty="0"/>
              <a:t> developing better understanding of detector physics and new detector technologies.</a:t>
            </a:r>
          </a:p>
          <a:p>
            <a:r>
              <a:rPr lang="en-US" dirty="0"/>
              <a:t>India will be an important stage for these developments. 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0AD4D-FD33-6C4D-8559-5E5A899ED108}"/>
              </a:ext>
            </a:extLst>
          </p:cNvPr>
          <p:cNvSpPr txBox="1"/>
          <p:nvPr/>
        </p:nvSpPr>
        <p:spPr>
          <a:xfrm>
            <a:off x="685800" y="5715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Will you ride the new wave in astronomy?</a:t>
            </a:r>
          </a:p>
        </p:txBody>
      </p:sp>
    </p:spTree>
    <p:extLst>
      <p:ext uri="{BB962C8B-B14F-4D97-AF65-F5344CB8AC3E}">
        <p14:creationId xmlns:p14="http://schemas.microsoft.com/office/powerpoint/2010/main" val="41194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074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553200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Einstein</a:t>
            </a:r>
            <a:r>
              <a:rPr lang="ja-JP" altLang="en-US" sz="3200" dirty="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200" dirty="0">
                <a:latin typeface="Helvetica" charset="0"/>
                <a:ea typeface="ＭＳ Ｐゴシック" charset="0"/>
                <a:cs typeface="ＭＳ Ｐゴシック" charset="0"/>
              </a:rPr>
              <a:t>s General Relativity re-wrote the rules of space and time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2" name="Picture 30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1910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03" name="Text Box 3079"/>
          <p:cNvSpPr txBox="1">
            <a:spLocks noChangeArrowheads="1"/>
          </p:cNvSpPr>
          <p:nvPr/>
        </p:nvSpPr>
        <p:spPr bwMode="auto">
          <a:xfrm>
            <a:off x="1066800" y="4464050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</a:rPr>
              <a:t>A massive object shifts apparent position of a star</a:t>
            </a:r>
          </a:p>
        </p:txBody>
      </p:sp>
      <p:sp>
        <p:nvSpPr>
          <p:cNvPr id="25606" name="Text Box 3085"/>
          <p:cNvSpPr txBox="1">
            <a:spLocks noChangeArrowheads="1"/>
          </p:cNvSpPr>
          <p:nvPr/>
        </p:nvSpPr>
        <p:spPr bwMode="auto">
          <a:xfrm>
            <a:off x="609600" y="5257800"/>
            <a:ext cx="807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tx2"/>
                </a:solidFill>
              </a:rPr>
              <a:t>Empty space and time are things, with real physical properties.  Space has a shape, a stiffness and a maximum speed for information transfer.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5BD74-D3CF-0748-A42B-5AACE3A7331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9A9B1-A232-4F44-B18C-C209107693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F5CB1A-6D4D-3E48-AC54-926AAF3E19D1}"/>
              </a:ext>
            </a:extLst>
          </p:cNvPr>
          <p:cNvGrpSpPr/>
          <p:nvPr/>
        </p:nvGrpSpPr>
        <p:grpSpPr>
          <a:xfrm>
            <a:off x="4195751" y="1533971"/>
            <a:ext cx="4935239" cy="3571429"/>
            <a:chOff x="4208760" y="1653160"/>
            <a:chExt cx="4935239" cy="3571429"/>
          </a:xfrm>
        </p:grpSpPr>
        <p:sp>
          <p:nvSpPr>
            <p:cNvPr id="15" name="CustomShape 6">
              <a:extLst>
                <a:ext uri="{FF2B5EF4-FFF2-40B4-BE49-F238E27FC236}">
                  <a16:creationId xmlns:a16="http://schemas.microsoft.com/office/drawing/2014/main" id="{FF740B8A-1040-0043-9811-B596731281E1}"/>
                </a:ext>
              </a:extLst>
            </p:cNvPr>
            <p:cNvSpPr/>
            <p:nvPr/>
          </p:nvSpPr>
          <p:spPr>
            <a:xfrm>
              <a:off x="5122800" y="1653160"/>
              <a:ext cx="365508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dynamic deformation of spacetime</a:t>
              </a:r>
            </a:p>
          </p:txBody>
        </p:sp>
        <p:pic>
          <p:nvPicPr>
            <p:cNvPr id="16" name="LIGO-Lab-Gravity-Waves-Video.mp4">
              <a:hlinkClick r:id="" action="ppaction://media"/>
              <a:extLst>
                <a:ext uri="{FF2B5EF4-FFF2-40B4-BE49-F238E27FC236}">
                  <a16:creationId xmlns:a16="http://schemas.microsoft.com/office/drawing/2014/main" id="{0BC2713E-CBFF-A440-963B-9C416FC0BAE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208760" y="2447661"/>
              <a:ext cx="4935239" cy="27769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568A52-3C24-1F4B-B306-2FB5C76267E6}"/>
                </a:ext>
              </a:extLst>
            </p:cNvPr>
            <p:cNvSpPr txBox="1"/>
            <p:nvPr/>
          </p:nvSpPr>
          <p:spPr>
            <a:xfrm>
              <a:off x="4226511" y="2447661"/>
              <a:ext cx="2926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Credit:  R. Hurt - Caltech / JPL: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6557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checking relativity in Einstein’s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dirty="0"/>
              <a:t>A figure of merit for manifesting  relativistic effects is </a:t>
            </a:r>
            <a:r>
              <a:rPr lang="en-US" i="1" dirty="0"/>
              <a:t>v/c.</a:t>
            </a:r>
          </a:p>
          <a:p>
            <a:r>
              <a:rPr lang="en-US" dirty="0"/>
              <a:t>In Einstein’s time, there was not a lot of </a:t>
            </a:r>
            <a:r>
              <a:rPr lang="en-US" i="1" dirty="0"/>
              <a:t>v/c </a:t>
            </a:r>
            <a:r>
              <a:rPr lang="en-US" dirty="0"/>
              <a:t>available to observe and rulers and clocks were poor.</a:t>
            </a:r>
          </a:p>
          <a:p>
            <a:pPr lvl="1"/>
            <a:r>
              <a:rPr lang="en-US" i="1" dirty="0"/>
              <a:t>v/c for a locomotive is approximately  10</a:t>
            </a:r>
            <a:r>
              <a:rPr lang="en-US" i="1" baseline="30000" dirty="0"/>
              <a:t>-7</a:t>
            </a:r>
          </a:p>
          <a:p>
            <a:pPr lvl="1"/>
            <a:r>
              <a:rPr lang="en-US" dirty="0"/>
              <a:t>Ruling engines could get down to micron resolution (</a:t>
            </a:r>
            <a:r>
              <a:rPr lang="en-US" i="1" dirty="0"/>
              <a:t>10</a:t>
            </a:r>
            <a:r>
              <a:rPr lang="en-US" i="1" baseline="30000" dirty="0"/>
              <a:t>-6</a:t>
            </a:r>
            <a:r>
              <a:rPr lang="en-US" dirty="0"/>
              <a:t> m)</a:t>
            </a:r>
          </a:p>
          <a:p>
            <a:pPr lvl="1"/>
            <a:r>
              <a:rPr lang="en-US" dirty="0"/>
              <a:t>Clocks could keep time to a second per day</a:t>
            </a:r>
          </a:p>
          <a:p>
            <a:r>
              <a:rPr lang="en-US" dirty="0"/>
              <a:t>Today</a:t>
            </a:r>
          </a:p>
          <a:p>
            <a:pPr lvl="1"/>
            <a:r>
              <a:rPr lang="en-US" i="1" dirty="0"/>
              <a:t>v/c reached 0.5 for GW150914</a:t>
            </a:r>
          </a:p>
          <a:p>
            <a:pPr lvl="1"/>
            <a:r>
              <a:rPr lang="en-US" dirty="0"/>
              <a:t>LIGO resolution is approximately </a:t>
            </a:r>
            <a:r>
              <a:rPr lang="en-US" i="1" dirty="0"/>
              <a:t>10</a:t>
            </a:r>
            <a:r>
              <a:rPr lang="en-US" i="1" baseline="30000" dirty="0"/>
              <a:t>-20 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Clocks keep time to a second per 300 million years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2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The Bright Future of GWA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2607-71A8-134C-867D-FF5FBFD33C08}" type="slidenum">
              <a:rPr lang="en-US"/>
              <a:pPr/>
              <a:t>7</a:t>
            </a:fld>
            <a:endParaRPr lang="en-US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6629400" cy="1143000"/>
          </a:xfrm>
        </p:spPr>
        <p:txBody>
          <a:bodyPr/>
          <a:lstStyle/>
          <a:p>
            <a:r>
              <a:rPr lang="en-US" dirty="0"/>
              <a:t>Gravitational waves:  </a:t>
            </a:r>
            <a:r>
              <a:rPr lang="en-US" sz="3200" dirty="0"/>
              <a:t>hard</a:t>
            </a:r>
            <a:r>
              <a:rPr lang="en-US" dirty="0"/>
              <a:t> to find because space-time is stiff!</a:t>
            </a:r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752600"/>
            <a:ext cx="50498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83804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295400" y="5334000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K ~ 10</a:t>
            </a:r>
            <a:r>
              <a:rPr lang="en-US" b="1" baseline="30000"/>
              <a:t>-44</a:t>
            </a:r>
            <a:r>
              <a:rPr lang="en-US" b="1"/>
              <a:t> N</a:t>
            </a:r>
            <a:r>
              <a:rPr lang="en-US" b="1" baseline="30000"/>
              <a:t>-1</a:t>
            </a: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647700" y="5851525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Helvetica" charset="0"/>
                <a:sym typeface="Symbol" charset="0"/>
              </a:rPr>
              <a:t></a:t>
            </a:r>
            <a:r>
              <a:rPr lang="en-US" sz="2000" b="1">
                <a:latin typeface="Helvetica" charset="0"/>
              </a:rPr>
              <a:t> Wave can carry huge energy with miniscule amplitude!</a:t>
            </a:r>
          </a:p>
        </p:txBody>
      </p:sp>
    </p:spTree>
    <p:extLst>
      <p:ext uri="{BB962C8B-B14F-4D97-AF65-F5344CB8AC3E}">
        <p14:creationId xmlns:p14="http://schemas.microsoft.com/office/powerpoint/2010/main" val="394479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Sources of Gravitational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Accelerating </a:t>
            </a:r>
            <a:r>
              <a:rPr lang="en-US" dirty="0" err="1"/>
              <a:t>Quadrupole</a:t>
            </a:r>
            <a:r>
              <a:rPr lang="en-US" dirty="0"/>
              <a:t> Mass Moments</a:t>
            </a:r>
          </a:p>
        </p:txBody>
      </p:sp>
    </p:spTree>
    <p:extLst>
      <p:ext uri="{BB962C8B-B14F-4D97-AF65-F5344CB8AC3E}">
        <p14:creationId xmlns:p14="http://schemas.microsoft.com/office/powerpoint/2010/main" val="13374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</a:rPr>
              <a:t>Astrophysical Sources of Gravitational Waves</a:t>
            </a:r>
          </a:p>
        </p:txBody>
      </p:sp>
      <p:grpSp>
        <p:nvGrpSpPr>
          <p:cNvPr id="32771" name="Group 17"/>
          <p:cNvGrpSpPr>
            <a:grpSpLocks/>
          </p:cNvGrpSpPr>
          <p:nvPr/>
        </p:nvGrpSpPr>
        <p:grpSpPr bwMode="auto">
          <a:xfrm>
            <a:off x="4940300" y="3810000"/>
            <a:ext cx="2089150" cy="2601912"/>
            <a:chOff x="3662" y="886"/>
            <a:chExt cx="1316" cy="1639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751" y="2371"/>
              <a:ext cx="101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Casey Reed, Penn State </a:t>
              </a:r>
            </a:p>
          </p:txBody>
        </p:sp>
      </p:grpSp>
      <p:grpSp>
        <p:nvGrpSpPr>
          <p:cNvPr id="32772" name="Group 13"/>
          <p:cNvGrpSpPr>
            <a:grpSpLocks/>
          </p:cNvGrpSpPr>
          <p:nvPr/>
        </p:nvGrpSpPr>
        <p:grpSpPr bwMode="auto">
          <a:xfrm>
            <a:off x="192088" y="1568450"/>
            <a:ext cx="2446337" cy="2698750"/>
            <a:chOff x="597" y="933"/>
            <a:chExt cx="1541" cy="1700"/>
          </a:xfrm>
        </p:grpSpPr>
        <p:pic>
          <p:nvPicPr>
            <p:cNvPr id="2191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597" y="2479"/>
              <a:ext cx="90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Credit: AEI, CCT, LSU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624138" y="1560512"/>
            <a:ext cx="179546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Coalescing Compact Binary Systems</a:t>
            </a:r>
            <a:r>
              <a:rPr lang="en-US" sz="1600" b="0" i="1" dirty="0">
                <a:solidFill>
                  <a:srgbClr val="000000"/>
                </a:solidFill>
                <a:latin typeface="Helvetica"/>
                <a:cs typeface="Helvetica"/>
              </a:rPr>
              <a:t>: Neutron Star-NS, Black Hole-NS, BH-BH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Strong emitters, well-modeled,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(effectively) transient</a:t>
            </a:r>
          </a:p>
        </p:txBody>
      </p:sp>
      <p:grpSp>
        <p:nvGrpSpPr>
          <p:cNvPr id="32774" name="Group 15"/>
          <p:cNvGrpSpPr>
            <a:grpSpLocks/>
          </p:cNvGrpSpPr>
          <p:nvPr/>
        </p:nvGrpSpPr>
        <p:grpSpPr bwMode="auto">
          <a:xfrm>
            <a:off x="4648200" y="1524000"/>
            <a:ext cx="2381250" cy="2381250"/>
            <a:chOff x="3557" y="2371"/>
            <a:chExt cx="1500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578" y="3652"/>
              <a:ext cx="13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chemeClr val="bg1"/>
                  </a:solidFill>
                  <a:latin typeface="Helvetica"/>
                  <a:cs typeface="Helvetica"/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00" y="1627763"/>
            <a:ext cx="190182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A</a:t>
            </a: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symmetric Core Collapse Supernovae</a:t>
            </a:r>
          </a:p>
          <a:p>
            <a:pPr>
              <a:spcBef>
                <a:spcPct val="50000"/>
              </a:spcBef>
              <a:defRPr/>
            </a:pPr>
            <a:r>
              <a:rPr lang="en-US" sz="1600" i="1" u="sng" dirty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Weak emitters, not well-modeled (‘bursts’), transient </a:t>
            </a:r>
            <a:r>
              <a:rPr lang="en-US" b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600" b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32776" name="Group 14"/>
          <p:cNvGrpSpPr>
            <a:grpSpLocks/>
          </p:cNvGrpSpPr>
          <p:nvPr/>
        </p:nvGrpSpPr>
        <p:grpSpPr bwMode="auto">
          <a:xfrm>
            <a:off x="203200" y="4422775"/>
            <a:ext cx="2355850" cy="1830388"/>
            <a:chOff x="797" y="2880"/>
            <a:chExt cx="1484" cy="1153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847" y="3879"/>
              <a:ext cx="115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2609850" y="4357688"/>
            <a:ext cx="23225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Cosmic Gravitational-wave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Residue of the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7038975" y="4381500"/>
            <a:ext cx="22050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Spinning neutron stars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(nearly) monotonic waveform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058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/>
              <a:t>Raab - The Bright Future of GWA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73567"/>
      </p:ext>
    </p:extLst>
  </p:cSld>
  <p:clrMapOvr>
    <a:masterClrMapping/>
  </p:clrMapOvr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117328</TotalTime>
  <Words>1901</Words>
  <Application>Microsoft Macintosh PowerPoint</Application>
  <PresentationFormat>On-screen Show (4:3)</PresentationFormat>
  <Paragraphs>323</Paragraphs>
  <Slides>47</Slides>
  <Notes>3</Notes>
  <HiddenSlides>2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ＭＳ Ｐゴシック</vt:lpstr>
      <vt:lpstr>Arial</vt:lpstr>
      <vt:lpstr>Arial Narrow</vt:lpstr>
      <vt:lpstr>DejaVu Sans</vt:lpstr>
      <vt:lpstr>Gill Sans</vt:lpstr>
      <vt:lpstr>Helvetica</vt:lpstr>
      <vt:lpstr>Monotype Sorts</vt:lpstr>
      <vt:lpstr>Symbol</vt:lpstr>
      <vt:lpstr>Times</vt:lpstr>
      <vt:lpstr>Times New Roman</vt:lpstr>
      <vt:lpstr>LIGO_II</vt:lpstr>
      <vt:lpstr>Photo Editor Photo</vt:lpstr>
      <vt:lpstr>Equation</vt:lpstr>
      <vt:lpstr>Image</vt:lpstr>
      <vt:lpstr>PowerPoint Presentation</vt:lpstr>
      <vt:lpstr>Main messages</vt:lpstr>
      <vt:lpstr>Astronomy 3.0</vt:lpstr>
      <vt:lpstr>Basics of General Relativity and Gravitational Waves</vt:lpstr>
      <vt:lpstr>Einstein’s General Relativity re-wrote the rules of space and time</vt:lpstr>
      <vt:lpstr>The problem with checking relativity in Einstein’s time</vt:lpstr>
      <vt:lpstr>Gravitational waves:  hard to find because space-time is stiff!</vt:lpstr>
      <vt:lpstr>Sources of Gravitational Waves</vt:lpstr>
      <vt:lpstr>Astrophysical Sources of Gravitational Waves</vt:lpstr>
      <vt:lpstr>Distinct Frequency-Time  Characteristics of GW Sources</vt:lpstr>
      <vt:lpstr>Detectors of Gravitational Waves</vt:lpstr>
      <vt:lpstr>Basic idea is simple</vt:lpstr>
      <vt:lpstr>Noise cartoon</vt:lpstr>
      <vt:lpstr>What Limits Sensitivity of Interferometers? </vt:lpstr>
      <vt:lpstr>Optical configuration</vt:lpstr>
      <vt:lpstr>Evacuated Beam Tubes Provide Clear Path for Light</vt:lpstr>
      <vt:lpstr>Vacuum Chambers Provide Quiet Homes for Mirrors</vt:lpstr>
      <vt:lpstr>BSC Internal Seismic Isolator</vt:lpstr>
      <vt:lpstr>PowerPoint Presentation</vt:lpstr>
      <vt:lpstr>Advanced LIGO installation in progress </vt:lpstr>
      <vt:lpstr>Putting it together: Seismic &amp; Suspension &amp; Optics</vt:lpstr>
      <vt:lpstr>Lock Acquisition:  Arm Locking Subsystem</vt:lpstr>
      <vt:lpstr>aLIGO Pre-stabilized laser </vt:lpstr>
      <vt:lpstr>Principal noise terms</vt:lpstr>
      <vt:lpstr>Some History</vt:lpstr>
      <vt:lpstr>PowerPoint Presentation</vt:lpstr>
      <vt:lpstr>PowerPoint Presentation</vt:lpstr>
      <vt:lpstr>PowerPoint Presentation</vt:lpstr>
      <vt:lpstr>PowerPoint Presentation</vt:lpstr>
      <vt:lpstr>Breakthroughs</vt:lpstr>
      <vt:lpstr>PowerPoint Presentation</vt:lpstr>
      <vt:lpstr>What can we learn from h(t)?</vt:lpstr>
      <vt:lpstr>Comparison of BBH GW Waveforms from GWTC-1</vt:lpstr>
      <vt:lpstr>Multi-Messenger Astronomy</vt:lpstr>
      <vt:lpstr>Onto the study of the most extreme states of matter</vt:lpstr>
      <vt:lpstr>LIGO-Virgo network localization enables discovery of optical counterpart</vt:lpstr>
      <vt:lpstr>Known Masses of Stellar Remnants – GWTC-1</vt:lpstr>
      <vt:lpstr>The Future</vt:lpstr>
      <vt:lpstr>Future directions</vt:lpstr>
      <vt:lpstr>PowerPoint Presentation</vt:lpstr>
      <vt:lpstr>LIGO-India http://www.ligo-india.in http://www.gw-indigo.org/</vt:lpstr>
      <vt:lpstr>GW170817 Landed in a Good Region of Sky When 3 Detectors Were Up</vt:lpstr>
      <vt:lpstr>Extending the Reach:  Science goals drive Requirements</vt:lpstr>
      <vt:lpstr>Technological path to the future</vt:lpstr>
      <vt:lpstr>Upgrade possibilities</vt:lpstr>
      <vt:lpstr>PowerPoint Presentation</vt:lpstr>
      <vt:lpstr>Summary</vt:lpstr>
    </vt:vector>
  </TitlesOfParts>
  <Company>Home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Raab, Frederick J. (Fred)</cp:lastModifiedBy>
  <cp:revision>411</cp:revision>
  <cp:lastPrinted>2016-03-10T22:03:29Z</cp:lastPrinted>
  <dcterms:created xsi:type="dcterms:W3CDTF">2011-03-02T00:22:05Z</dcterms:created>
  <dcterms:modified xsi:type="dcterms:W3CDTF">2019-03-15T06:44:04Z</dcterms:modified>
</cp:coreProperties>
</file>