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63" r:id="rId3"/>
    <p:sldId id="285" r:id="rId4"/>
    <p:sldId id="465" r:id="rId5"/>
    <p:sldId id="464" r:id="rId6"/>
    <p:sldId id="466" r:id="rId7"/>
    <p:sldId id="468" r:id="rId8"/>
    <p:sldId id="462" r:id="rId9"/>
    <p:sldId id="461" r:id="rId10"/>
    <p:sldId id="470" r:id="rId11"/>
    <p:sldId id="467" r:id="rId12"/>
    <p:sldId id="469" r:id="rId13"/>
    <p:sldId id="471" r:id="rId14"/>
    <p:sldId id="472" r:id="rId15"/>
  </p:sldIdLst>
  <p:sldSz cx="10080625" cy="7559675"/>
  <p:notesSz cx="7559675" cy="10691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1"/>
    <p:restoredTop sz="78304" autoAdjust="0"/>
  </p:normalViewPr>
  <p:slideViewPr>
    <p:cSldViewPr snapToGrid="0" snapToObjects="1">
      <p:cViewPr varScale="1">
        <p:scale>
          <a:sx n="84" d="100"/>
          <a:sy n="84" d="100"/>
        </p:scale>
        <p:origin x="2539" y="53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-287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/>
              <a:t>Click to edit the notes format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502687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742950" indent="-28575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9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6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4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8323262" cy="520223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8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92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757363"/>
            <a:ext cx="8455025" cy="4992687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3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0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143000" y="0"/>
            <a:ext cx="777240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16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65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9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88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35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46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7772400" cy="1262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1028" name="Line 11"/>
          <p:cNvSpPr>
            <a:spLocks noChangeShapeType="1"/>
          </p:cNvSpPr>
          <p:nvPr/>
        </p:nvSpPr>
        <p:spPr bwMode="auto">
          <a:xfrm flipV="1">
            <a:off x="0" y="7085013"/>
            <a:ext cx="10079038" cy="0"/>
          </a:xfrm>
          <a:prstGeom prst="line">
            <a:avLst/>
          </a:prstGeom>
          <a:noFill/>
          <a:ln w="3672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TextShape 13"/>
          <p:cNvSpPr txBox="1">
            <a:spLocks noChangeArrowheads="1"/>
          </p:cNvSpPr>
          <p:nvPr/>
        </p:nvSpPr>
        <p:spPr bwMode="auto">
          <a:xfrm>
            <a:off x="367649" y="7190509"/>
            <a:ext cx="9372095" cy="25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/>
            <a:r>
              <a:rPr lang="en-US" dirty="0">
                <a:solidFill>
                  <a:schemeClr val="tx2"/>
                </a:solidFill>
              </a:rPr>
              <a:t>GW and EM Observer Telecon, Feb/14/2019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20333-1D4F-F146-8F1D-7957913B56FC}"/>
              </a:ext>
            </a:extLst>
          </p:cNvPr>
          <p:cNvSpPr txBox="1"/>
          <p:nvPr userDrawn="1"/>
        </p:nvSpPr>
        <p:spPr>
          <a:xfrm>
            <a:off x="261257" y="715132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G1900213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>
              <a:lumMod val="75000"/>
            </a:schemeClr>
          </a:solidFill>
          <a:latin typeface="Arial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1pPr>
      <a:lvl2pPr marL="747713" indent="-2952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17375E"/>
          </a:solidFill>
          <a:latin typeface="Arial" charset="0"/>
          <a:ea typeface="ＭＳ Ｐゴシック" charset="0"/>
        </a:defRPr>
      </a:lvl2pPr>
      <a:lvl3pPr marL="1077913" indent="-330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3pPr>
      <a:lvl4pPr marL="1427163" indent="-400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4pPr>
      <a:lvl5pPr marL="1722438" indent="-3476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5pPr>
      <a:lvl6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6pPr>
      <a:lvl7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7pPr>
      <a:lvl8pPr marL="29146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8pPr>
      <a:lvl9pPr marL="33718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1801056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180007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57FA48-2A10-BE40-81F6-E7DC0253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7" y="1300163"/>
            <a:ext cx="7772400" cy="1262063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Detectors and observations in O3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73C78E-36DB-A642-A7E3-03076405B2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0" y="3400425"/>
            <a:ext cx="9015412" cy="18145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/>
              <a:t>Lisa Barsotti, </a:t>
            </a:r>
            <a:r>
              <a:rPr lang="en-US" sz="2600" u="sng" dirty="0"/>
              <a:t>Nicolas Leroy</a:t>
            </a:r>
            <a:r>
              <a:rPr lang="en-US" sz="2600" dirty="0"/>
              <a:t>, </a:t>
            </a:r>
          </a:p>
          <a:p>
            <a:pPr marL="0" indent="0" algn="ctr">
              <a:buNone/>
            </a:pPr>
            <a:r>
              <a:rPr lang="en-US" sz="2600" dirty="0"/>
              <a:t>Keita </a:t>
            </a:r>
            <a:r>
              <a:rPr lang="en-US" sz="2600" dirty="0" err="1"/>
              <a:t>Kawabe</a:t>
            </a:r>
            <a:r>
              <a:rPr lang="en-US" sz="2600" dirty="0"/>
              <a:t>, Brian O’Reilly, Alessio </a:t>
            </a:r>
            <a:r>
              <a:rPr lang="en-US" sz="2600" dirty="0" err="1"/>
              <a:t>Rocchi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dirty="0"/>
              <a:t>for the LIGO-VIRGO Joint Run Planning Committee</a:t>
            </a:r>
          </a:p>
          <a:p>
            <a:pPr algn="ctr"/>
            <a:endParaRPr lang="fr-FR"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582E-3B39-C843-ABFA-6AAC157F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O2 Single IFO Duty Factor for H1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277D1-1DDD-1842-9825-C71AD6DD4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951"/>
            <a:ext cx="10080625" cy="500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7FD90-A7CD-CB44-83F9-B20E2B517A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4903"/>
            <a:ext cx="3170632" cy="1741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895CD-C9E4-8F45-AD2D-49810A0CB086}"/>
              </a:ext>
            </a:extLst>
          </p:cNvPr>
          <p:cNvSpPr txBox="1"/>
          <p:nvPr/>
        </p:nvSpPr>
        <p:spPr>
          <a:xfrm>
            <a:off x="3458096" y="1080655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Planned engineering: Vacuum incursion to inspect/remove high absorption spot on one of the mirrors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CFAB0-5FCC-B94A-AA2C-9B298A20926A}"/>
              </a:ext>
            </a:extLst>
          </p:cNvPr>
          <p:cNvSpPr txBox="1"/>
          <p:nvPr/>
        </p:nvSpPr>
        <p:spPr>
          <a:xfrm>
            <a:off x="6567057" y="1862734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Environment: Recovery from Montana EQ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A7EE8B-6833-044C-9B81-415CA5E9F2E3}"/>
              </a:ext>
            </a:extLst>
          </p:cNvPr>
          <p:cNvCxnSpPr>
            <a:cxnSpLocks/>
          </p:cNvCxnSpPr>
          <p:nvPr/>
        </p:nvCxnSpPr>
        <p:spPr>
          <a:xfrm>
            <a:off x="7498080" y="2514011"/>
            <a:ext cx="0" cy="42869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B24B92-EDD1-1F41-9BCA-AD083B9FAC2E}"/>
              </a:ext>
            </a:extLst>
          </p:cNvPr>
          <p:cNvCxnSpPr>
            <a:cxnSpLocks/>
          </p:cNvCxnSpPr>
          <p:nvPr/>
        </p:nvCxnSpPr>
        <p:spPr>
          <a:xfrm>
            <a:off x="5672050" y="1764084"/>
            <a:ext cx="0" cy="101236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2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DDBA-CC81-4E4D-AB01-857E4F2D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AF85-812A-864B-85AF-54F414EFE5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Sarah/Patrick/Erik’s talk</a:t>
            </a:r>
          </a:p>
        </p:txBody>
      </p:sp>
    </p:spTree>
    <p:extLst>
      <p:ext uri="{BB962C8B-B14F-4D97-AF65-F5344CB8AC3E}">
        <p14:creationId xmlns:p14="http://schemas.microsoft.com/office/powerpoint/2010/main" val="398174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4B7F-2BAA-6545-8E68-902CAD9D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3254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AA93-A416-6C41-9548-576C94BD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upgrades since O2: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48D9-A089-C148-9E1E-F6C54A2B43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H1 ITMX replaced (high absorption spot)</a:t>
            </a:r>
          </a:p>
          <a:p>
            <a:r>
              <a:rPr lang="en-US" dirty="0"/>
              <a:t>All ETMs replaced (better coating)</a:t>
            </a:r>
          </a:p>
          <a:p>
            <a:r>
              <a:rPr lang="en-US" dirty="0"/>
              <a:t>All End Reaction Masses replaced (smaller gas film damping)</a:t>
            </a:r>
          </a:p>
          <a:p>
            <a:r>
              <a:rPr lang="en-US" dirty="0"/>
              <a:t>New monolithic Signal Recycling Mirror</a:t>
            </a:r>
          </a:p>
          <a:p>
            <a:r>
              <a:rPr lang="en-US" dirty="0"/>
              <a:t>New 70W laser (smaller acoustic noise) </a:t>
            </a:r>
          </a:p>
          <a:p>
            <a:pPr lvl="1"/>
            <a:r>
              <a:rPr lang="en-US" dirty="0"/>
              <a:t>Higher power for L1 (40-50W)</a:t>
            </a:r>
          </a:p>
          <a:p>
            <a:r>
              <a:rPr lang="en-US" dirty="0"/>
              <a:t>Squeezing</a:t>
            </a:r>
          </a:p>
          <a:p>
            <a:r>
              <a:rPr lang="en-US" dirty="0"/>
              <a:t>Stray light control improvement</a:t>
            </a:r>
          </a:p>
          <a:p>
            <a:r>
              <a:rPr lang="en-US" dirty="0"/>
              <a:t>Tuned mass damper (parametric instability control improvement)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6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AA93-A416-6C41-9548-576C94BD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upgrades since O2: Virgo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67958E-9FB9-4C3E-9BE5-8F3CC2EFC2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0100" y="1757363"/>
            <a:ext cx="8455025" cy="4992687"/>
          </a:xfrm>
        </p:spPr>
        <p:txBody>
          <a:bodyPr>
            <a:normAutofit/>
          </a:bodyPr>
          <a:lstStyle/>
          <a:p>
            <a:r>
              <a:rPr lang="en-US" dirty="0"/>
              <a:t>All TMs suspended with fused silica fibers</a:t>
            </a:r>
          </a:p>
          <a:p>
            <a:r>
              <a:rPr lang="en-US" dirty="0"/>
              <a:t>New 100W laser amplifier</a:t>
            </a:r>
          </a:p>
          <a:p>
            <a:r>
              <a:rPr lang="en-US" dirty="0"/>
              <a:t>Squeezing</a:t>
            </a:r>
          </a:p>
          <a:p>
            <a:r>
              <a:rPr lang="en-US" dirty="0"/>
              <a:t>Stray light control improvement</a:t>
            </a:r>
          </a:p>
          <a:p>
            <a:r>
              <a:rPr lang="en-US" dirty="0"/>
              <a:t>Injection optical bench seismically isolated</a:t>
            </a:r>
          </a:p>
          <a:p>
            <a:r>
              <a:rPr lang="en-US" dirty="0"/>
              <a:t>Thermally tuned </a:t>
            </a:r>
            <a:r>
              <a:rPr lang="en-US" dirty="0" err="1"/>
              <a:t>RoCs</a:t>
            </a:r>
            <a:r>
              <a:rPr lang="en-US" dirty="0"/>
              <a:t> of ETMs (increased darkness of interferometer output port)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5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362B-F915-6549-922B-67C227BD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Status and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4F08-F606-A643-BED1-58DCE17A90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6388" y="1262062"/>
            <a:ext cx="9409112" cy="57102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Have seen better sensitivities from all instruments.</a:t>
            </a:r>
          </a:p>
          <a:p>
            <a:pPr lvl="1"/>
            <a:r>
              <a:rPr lang="en-US" dirty="0"/>
              <a:t>So far, L1 up to 135Mpc with SQZ, H1 up to 90Mpc, V1 up to 55Mpc with SQZ</a:t>
            </a:r>
          </a:p>
          <a:p>
            <a:pPr lvl="1"/>
            <a:r>
              <a:rPr lang="en-US" dirty="0"/>
              <a:t>(In O2, L1~100, H1~80/70, V1~27 </a:t>
            </a:r>
            <a:r>
              <a:rPr lang="en-US" dirty="0" err="1"/>
              <a:t>Mpc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We’re still working hard on reliability and SQZ of H1. This will continue in the first half of ER14.</a:t>
            </a:r>
          </a:p>
          <a:p>
            <a:r>
              <a:rPr lang="en-US" dirty="0"/>
              <a:t>ER14 planned from Mar 04, 2019</a:t>
            </a:r>
          </a:p>
          <a:p>
            <a:pPr lvl="1"/>
            <a:r>
              <a:rPr lang="en-US" dirty="0"/>
              <a:t>Finalize instruments’ configuration, calibration etc.</a:t>
            </a:r>
          </a:p>
          <a:p>
            <a:pPr lvl="1"/>
            <a:r>
              <a:rPr lang="en-US" dirty="0"/>
              <a:t>End-to-end test of instruments/software.</a:t>
            </a:r>
          </a:p>
          <a:p>
            <a:r>
              <a:rPr lang="en-US" dirty="0"/>
              <a:t>O3 planned from Apr 01, 2019</a:t>
            </a:r>
          </a:p>
          <a:p>
            <a:pPr lvl="1"/>
            <a:r>
              <a:rPr lang="en-US" dirty="0"/>
              <a:t>24/7 operation is the goal, except planned downtime.</a:t>
            </a:r>
          </a:p>
          <a:p>
            <a:pPr lvl="1"/>
            <a:r>
              <a:rPr lang="en-US" dirty="0"/>
              <a:t>Past experience suggest ~50-60% triple observation availability</a:t>
            </a:r>
          </a:p>
          <a:p>
            <a:pPr lvl="1"/>
            <a:r>
              <a:rPr lang="en-US" dirty="0"/>
              <a:t>Planning to be flexible about H1 commissioning for reliable operation if necessary.</a:t>
            </a:r>
          </a:p>
          <a:p>
            <a:pPr lvl="1"/>
            <a:r>
              <a:rPr lang="en-US" dirty="0"/>
              <a:t>Open Public Alert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1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Performance So Far: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L1 135 </a:t>
            </a:r>
            <a:r>
              <a:rPr lang="en-US" dirty="0" err="1">
                <a:solidFill>
                  <a:schemeClr val="accent1"/>
                </a:solidFill>
              </a:rPr>
              <a:t>Mpc</a:t>
            </a:r>
            <a:r>
              <a:rPr lang="en-US" dirty="0">
                <a:solidFill>
                  <a:schemeClr val="accent1"/>
                </a:solidFill>
              </a:rPr>
              <a:t>, ~3dB SQZ</a:t>
            </a:r>
            <a:endParaRPr lang="en-US" noProof="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08DE2-17D8-264C-894B-381FF2972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3" y="1636058"/>
            <a:ext cx="10573374" cy="52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Performance So Far: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H1 up to 90 </a:t>
            </a:r>
            <a:r>
              <a:rPr lang="en-US" dirty="0" err="1">
                <a:solidFill>
                  <a:srgbClr val="FF0000"/>
                </a:solidFill>
              </a:rPr>
              <a:t>Mpc</a:t>
            </a:r>
            <a:r>
              <a:rPr lang="en-US" dirty="0">
                <a:solidFill>
                  <a:srgbClr val="FF0000"/>
                </a:solidFill>
              </a:rPr>
              <a:t>, no SQZ</a:t>
            </a:r>
            <a:endParaRPr lang="en-US" noProof="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0A7D7-CD2F-6440-A520-D29B2D60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0201"/>
            <a:ext cx="10634133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5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BB57-FA27-8547-B6A6-752E82FE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1" y="271462"/>
            <a:ext cx="7772400" cy="1262160"/>
          </a:xfrm>
        </p:spPr>
        <p:txBody>
          <a:bodyPr/>
          <a:lstStyle/>
          <a:p>
            <a:r>
              <a:rPr lang="en-US" dirty="0"/>
              <a:t>But we observed 0.9dB squeezing last week.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A11D8-2C7E-DE46-8E97-BD8487BA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61077"/>
            <a:ext cx="10080625" cy="48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Performance So Far: V1</a:t>
            </a:r>
            <a:br>
              <a:rPr lang="en-US" dirty="0"/>
            </a:br>
            <a:r>
              <a:rPr lang="en-US" dirty="0"/>
              <a:t>up to 55 </a:t>
            </a:r>
            <a:r>
              <a:rPr lang="en-US" dirty="0" err="1"/>
              <a:t>Mpc</a:t>
            </a:r>
            <a:r>
              <a:rPr lang="en-US" dirty="0"/>
              <a:t> with SQZ</a:t>
            </a:r>
            <a:endParaRPr lang="en-US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AA35F9-7E31-C941-B6D6-60EDD8E5FB8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7210"/>
          <a:stretch/>
        </p:blipFill>
        <p:spPr bwMode="auto">
          <a:xfrm>
            <a:off x="264646" y="1415496"/>
            <a:ext cx="9271931" cy="43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05873-FFD9-5141-AB78-D724FC02BDBE}"/>
              </a:ext>
            </a:extLst>
          </p:cNvPr>
          <p:cNvSpPr txBox="1"/>
          <p:nvPr/>
        </p:nvSpPr>
        <p:spPr>
          <a:xfrm>
            <a:off x="2049168" y="1801258"/>
            <a:ext cx="412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ORANGE: Sensitivity in O2</a:t>
            </a:r>
          </a:p>
          <a:p>
            <a:r>
              <a:rPr lang="en-US" dirty="0">
                <a:solidFill>
                  <a:srgbClr val="0070C0"/>
                </a:solidFill>
              </a:rPr>
              <a:t>BLUE: Best current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248F1-4287-0F40-8981-63166D706D97}"/>
              </a:ext>
            </a:extLst>
          </p:cNvPr>
          <p:cNvSpPr txBox="1"/>
          <p:nvPr/>
        </p:nvSpPr>
        <p:spPr>
          <a:xfrm>
            <a:off x="942975" y="5737449"/>
            <a:ext cx="8593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Best range observed so far close to 55 </a:t>
            </a:r>
            <a:r>
              <a:rPr lang="en-US" sz="2400" dirty="0" err="1"/>
              <a:t>Mpc</a:t>
            </a:r>
            <a:r>
              <a:rPr lang="en-US" sz="2400" dirty="0"/>
              <a:t> for BNS, 650 </a:t>
            </a:r>
            <a:r>
              <a:rPr lang="en-US" sz="2400" dirty="0" err="1"/>
              <a:t>Mpc</a:t>
            </a:r>
            <a:r>
              <a:rPr lang="en-US" sz="2400" dirty="0"/>
              <a:t> for BBH (30 M</a:t>
            </a:r>
            <a:r>
              <a:rPr lang="en-US" sz="2400" baseline="-25000" dirty="0"/>
              <a:t>☉</a:t>
            </a:r>
            <a:r>
              <a:rPr lang="en-US" sz="2400" dirty="0"/>
              <a:t>)</a:t>
            </a:r>
          </a:p>
          <a:p>
            <a:r>
              <a:rPr lang="en-US" sz="2400" dirty="0"/>
              <a:t>Squeezing is routinely injected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771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98C72-D64D-0C44-B103-27B266EC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1" y="275590"/>
            <a:ext cx="7917297" cy="6126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7682E7-E413-2043-B876-B1A63DD78932}"/>
              </a:ext>
            </a:extLst>
          </p:cNvPr>
          <p:cNvSpPr/>
          <p:nvPr/>
        </p:nvSpPr>
        <p:spPr>
          <a:xfrm>
            <a:off x="6799642" y="275590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70C0"/>
                </a:solidFill>
                <a:hlinkClick r:id="rId3"/>
              </a:rPr>
              <a:t>LIGO-G1801056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EA1100-8222-CA48-89B0-FEF503B57CF6}"/>
              </a:ext>
            </a:extLst>
          </p:cNvPr>
          <p:cNvCxnSpPr/>
          <p:nvPr/>
        </p:nvCxnSpPr>
        <p:spPr>
          <a:xfrm>
            <a:off x="4263654" y="1201480"/>
            <a:ext cx="0" cy="3710763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4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4ECB-8228-7A4B-A990-431EB1A7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ER14 Observing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47708-5367-AF4F-A2B6-538125538C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3" y="1133573"/>
            <a:ext cx="9937750" cy="55386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Planned Mar 04,2019 – Mar 31, 2019</a:t>
            </a:r>
          </a:p>
          <a:p>
            <a:r>
              <a:rPr lang="fr-FR" dirty="0"/>
              <a:t>Part of the time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stabilize</a:t>
            </a:r>
            <a:r>
              <a:rPr lang="fr-FR" dirty="0"/>
              <a:t> and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last </a:t>
            </a:r>
            <a:r>
              <a:rPr lang="fr-FR" dirty="0" err="1"/>
              <a:t>improvements</a:t>
            </a:r>
            <a:r>
              <a:rPr lang="fr-FR" dirty="0"/>
              <a:t> on the </a:t>
            </a:r>
            <a:r>
              <a:rPr lang="fr-FR" dirty="0" err="1"/>
              <a:t>interferometers</a:t>
            </a:r>
            <a:endParaRPr lang="fr-FR" dirty="0"/>
          </a:p>
          <a:p>
            <a:r>
              <a:rPr lang="en-US" dirty="0">
                <a:solidFill>
                  <a:srgbClr val="C00000"/>
                </a:solidFill>
              </a:rPr>
              <a:t>We will shift to 24/7 operation</a:t>
            </a:r>
            <a:r>
              <a:rPr lang="en-US" dirty="0"/>
              <a:t>, with </a:t>
            </a:r>
            <a:r>
              <a:rPr lang="en-US" dirty="0">
                <a:solidFill>
                  <a:srgbClr val="C00000"/>
                </a:solidFill>
              </a:rPr>
              <a:t>planned downtime</a:t>
            </a:r>
            <a:r>
              <a:rPr lang="en-US" dirty="0"/>
              <a:t> for maintenance and commissioning</a:t>
            </a:r>
          </a:p>
          <a:p>
            <a:pPr lvl="1"/>
            <a:r>
              <a:rPr lang="en-US" dirty="0"/>
              <a:t>Hanford and Livingston maintenance, </a:t>
            </a:r>
            <a:r>
              <a:rPr lang="fr-FR" dirty="0"/>
              <a:t>Tuesday 15:00 – 20:00 UTC </a:t>
            </a:r>
          </a:p>
          <a:p>
            <a:pPr lvl="1"/>
            <a:r>
              <a:rPr lang="en-US" dirty="0"/>
              <a:t>Virgo maintenance, </a:t>
            </a:r>
            <a:r>
              <a:rPr lang="fr-FR" dirty="0"/>
              <a:t>Tuesday 07:00 – 11:00 UTC </a:t>
            </a:r>
            <a:endParaRPr lang="en-US" dirty="0"/>
          </a:p>
          <a:p>
            <a:r>
              <a:rPr lang="en-US" dirty="0"/>
              <a:t>No automatic alert is expected, we will transmit highly interesting triggers after human vetting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34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088B-6D0F-3046-9867-6CEE9A10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O3 Observing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36F4-87ED-ED44-A740-E76165D998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877" y="1262160"/>
            <a:ext cx="9722645" cy="56635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“Good” single IFO duty factor meant &gt;80% in the past, expect no significant change.</a:t>
            </a:r>
          </a:p>
          <a:p>
            <a:pPr lvl="1"/>
            <a:r>
              <a:rPr lang="en-US" dirty="0"/>
              <a:t>Planned down time = maintenance and short commissioning, about 6%. (We ended up using ~10% for this under the same plan in O2.)</a:t>
            </a:r>
          </a:p>
          <a:p>
            <a:pPr lvl="1"/>
            <a:r>
              <a:rPr lang="en-US" dirty="0"/>
              <a:t>Short commissioning often improves reliability and/or noise, and informs post-run interventions.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 have unplanned down time (EQ, high wind, relocking etc.).</a:t>
            </a:r>
          </a:p>
          <a:p>
            <a:r>
              <a:rPr lang="en-US" dirty="0">
                <a:solidFill>
                  <a:schemeClr val="tx2"/>
                </a:solidFill>
              </a:rPr>
              <a:t>Coordination between the sites to </a:t>
            </a:r>
            <a:r>
              <a:rPr lang="en-US" dirty="0">
                <a:solidFill>
                  <a:srgbClr val="C00000"/>
                </a:solidFill>
              </a:rPr>
              <a:t>maximize triple coincidence</a:t>
            </a:r>
            <a:r>
              <a:rPr lang="en-US" dirty="0">
                <a:solidFill>
                  <a:schemeClr val="tx2"/>
                </a:solidFill>
              </a:rPr>
              <a:t>. </a:t>
            </a:r>
            <a:r>
              <a:rPr lang="en-US" sz="1300" dirty="0">
                <a:solidFill>
                  <a:schemeClr val="tx2"/>
                </a:solidFill>
                <a:hlinkClick r:id="rId2"/>
              </a:rPr>
              <a:t>https://</a:t>
            </a:r>
            <a:r>
              <a:rPr lang="en-US" sz="1300" dirty="0" err="1">
                <a:solidFill>
                  <a:schemeClr val="tx2"/>
                </a:solidFill>
                <a:hlinkClick r:id="rId2"/>
              </a:rPr>
              <a:t>dcc.ligo.org</a:t>
            </a:r>
            <a:r>
              <a:rPr lang="en-US" sz="1300" dirty="0">
                <a:solidFill>
                  <a:schemeClr val="tx2"/>
                </a:solidFill>
                <a:hlinkClick r:id="rId2"/>
              </a:rPr>
              <a:t>/</a:t>
            </a:r>
            <a:r>
              <a:rPr lang="en-US" sz="1300" dirty="0">
                <a:hlinkClick r:id="rId2"/>
              </a:rPr>
              <a:t>L1800079</a:t>
            </a:r>
            <a:endParaRPr lang="en-US" sz="1300" dirty="0">
              <a:solidFill>
                <a:schemeClr val="tx2"/>
              </a:solidFill>
            </a:endParaRPr>
          </a:p>
          <a:p>
            <a:r>
              <a:rPr lang="en-US" dirty="0"/>
              <a:t>We hope H1 operates reliably with SQZ by then, but we’ll be flexible to spend more time if necessary.</a:t>
            </a:r>
          </a:p>
          <a:p>
            <a:r>
              <a:rPr lang="en-US" dirty="0"/>
              <a:t>Planned engineering: We WILL spend time on problems that need immediate attention, or if we think we can make significant improvement in short period. </a:t>
            </a:r>
          </a:p>
          <a:p>
            <a:pPr lvl="1"/>
            <a:r>
              <a:rPr lang="en-US" dirty="0"/>
              <a:t>Ex) H1 vacuum incursion in O2 to diagnose and remove a point absorber from ITMX.</a:t>
            </a:r>
          </a:p>
        </p:txBody>
      </p:sp>
    </p:spTree>
    <p:extLst>
      <p:ext uri="{BB962C8B-B14F-4D97-AF65-F5344CB8AC3E}">
        <p14:creationId xmlns:p14="http://schemas.microsoft.com/office/powerpoint/2010/main" val="3363877083"/>
      </p:ext>
    </p:extLst>
  </p:cSld>
  <p:clrMapOvr>
    <a:masterClrMapping/>
  </p:clrMapOvr>
</p:sld>
</file>

<file path=ppt/theme/theme1.xml><?xml version="1.0" encoding="utf-8"?>
<a:theme xmlns:a="http://schemas.openxmlformats.org/drawingml/2006/main" name="Kawabe_OldStyleLI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Kawabe_OldStyleLIGO.potx</Template>
  <TotalTime>48903</TotalTime>
  <Words>600</Words>
  <Application>Microsoft Office PowerPoint</Application>
  <PresentationFormat>Personalizzato</PresentationFormat>
  <Paragraphs>65</Paragraphs>
  <Slides>14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Arial</vt:lpstr>
      <vt:lpstr>Kawabe_OldStyleLIGO</vt:lpstr>
      <vt:lpstr>Detectors and observations in O3</vt:lpstr>
      <vt:lpstr>Instrument Status and Plans</vt:lpstr>
      <vt:lpstr>Detector Performance So Far:  L1 135 Mpc, ~3dB SQZ</vt:lpstr>
      <vt:lpstr>Detector Performance So Far:  H1 up to 90 Mpc, no SQZ</vt:lpstr>
      <vt:lpstr>But we observed 0.9dB squeezing last week.</vt:lpstr>
      <vt:lpstr>Detector Performance So Far: V1 up to 55 Mpc with SQZ</vt:lpstr>
      <vt:lpstr>Presentazione standard di PowerPoint</vt:lpstr>
      <vt:lpstr>ER14 Observing strategy</vt:lpstr>
      <vt:lpstr>O3 Observing strategy</vt:lpstr>
      <vt:lpstr> O2 Single IFO Duty Factor for H1</vt:lpstr>
      <vt:lpstr>OPA</vt:lpstr>
      <vt:lpstr>Bonus Slides</vt:lpstr>
      <vt:lpstr>Main upgrades since O2: LIGO</vt:lpstr>
      <vt:lpstr>Main upgrades since O2: Virgo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Alessio Rocchi</dc:creator>
  <cp:lastModifiedBy>Alessio Rocchi</cp:lastModifiedBy>
  <cp:revision>406</cp:revision>
  <cp:lastPrinted>2019-02-13T19:03:40Z</cp:lastPrinted>
  <dcterms:modified xsi:type="dcterms:W3CDTF">2019-02-14T09:07:41Z</dcterms:modified>
</cp:coreProperties>
</file>