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8" r:id="rId3"/>
    <p:sldId id="276" r:id="rId4"/>
    <p:sldId id="277" r:id="rId5"/>
    <p:sldId id="278" r:id="rId6"/>
    <p:sldId id="287" r:id="rId7"/>
    <p:sldId id="260" r:id="rId8"/>
    <p:sldId id="261" r:id="rId9"/>
    <p:sldId id="286" r:id="rId10"/>
    <p:sldId id="293" r:id="rId11"/>
    <p:sldId id="289" r:id="rId12"/>
    <p:sldId id="291" r:id="rId13"/>
    <p:sldId id="295" r:id="rId14"/>
    <p:sldId id="292" r:id="rId15"/>
    <p:sldId id="296" r:id="rId16"/>
    <p:sldId id="274" r:id="rId17"/>
    <p:sldId id="273" r:id="rId18"/>
    <p:sldId id="284" r:id="rId19"/>
    <p:sldId id="283" r:id="rId20"/>
    <p:sldId id="285" r:id="rId21"/>
    <p:sldId id="290" r:id="rId22"/>
    <p:sldId id="294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0D824B-7616-45C1-A0FD-4774F5A3F9F7}">
  <a:tblStyle styleId="{E70D824B-7616-45C1-A0FD-4774F5A3F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8624"/>
    <p:restoredTop sz="93710"/>
  </p:normalViewPr>
  <p:slideViewPr>
    <p:cSldViewPr snapToGrid="0">
      <p:cViewPr>
        <p:scale>
          <a:sx n="111" d="100"/>
          <a:sy n="111" d="100"/>
        </p:scale>
        <p:origin x="400" y="576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43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95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415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772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5865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39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491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c5e33dac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c5e33dac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c5e33dac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c5e33dac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166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5e33dac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5e33dac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6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e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e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572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490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e33dac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c5e33dac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71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e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e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4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e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e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2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e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e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58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5e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5e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6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5e33dac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5e33dac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c5e33dac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c5e33dac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c5e33dac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c5e33dac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94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.png"/><Relationship Id="rId10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gw-openscience.org/detector_status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gw-openscience.org/detector_status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gw-openscience.org/detector_status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gw-openscience.org/detector_status/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28" y="1227318"/>
            <a:ext cx="4139349" cy="286108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763145" y="4234406"/>
            <a:ext cx="5235448" cy="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+mj-lt"/>
                <a:ea typeface="Abadi MT Condensed Light" charset="0"/>
                <a:cs typeface="Abadi MT Condensed Light" charset="0"/>
              </a:rPr>
              <a:t>APS April Meeting 2019 in </a:t>
            </a:r>
            <a:r>
              <a:rPr lang="en-US" sz="1800" dirty="0" smtClean="0">
                <a:latin typeface="+mj-lt"/>
                <a:ea typeface="Abadi MT Condensed Light" charset="0"/>
                <a:cs typeface="Abadi MT Condensed Light" charset="0"/>
              </a:rPr>
              <a:t>Denver, Colorado</a:t>
            </a:r>
            <a:endParaRPr sz="1800" dirty="0">
              <a:latin typeface="+mj-lt"/>
              <a:ea typeface="Abadi MT Condensed Light" charset="0"/>
              <a:cs typeface="Abadi MT Condensed Light" charset="0"/>
            </a:endParaRPr>
          </a:p>
          <a:p>
            <a:pPr algn="ctr"/>
            <a:endParaRPr lang="en-US" sz="1100" dirty="0" smtClean="0">
              <a:latin typeface="+mj-lt"/>
            </a:endParaRPr>
          </a:p>
          <a:p>
            <a:pPr algn="ctr"/>
            <a:r>
              <a:rPr lang="en" sz="1100" dirty="0" smtClean="0">
                <a:latin typeface="+mj-lt"/>
              </a:rPr>
              <a:t>LIGO DCC</a:t>
            </a:r>
            <a:r>
              <a:rPr lang="en-US" sz="1100" dirty="0" smtClean="0">
                <a:latin typeface="+mj-lt"/>
              </a:rPr>
              <a:t> </a:t>
            </a:r>
            <a:r>
              <a:rPr lang="fi-FI" sz="1100" dirty="0" smtClean="0">
                <a:latin typeface="+mj-lt"/>
              </a:rPr>
              <a:t>G1802340</a:t>
            </a:r>
            <a:endParaRPr lang="fi-FI" sz="1100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5380" t="15218" r="6264" b="16508"/>
          <a:stretch/>
        </p:blipFill>
        <p:spPr>
          <a:xfrm>
            <a:off x="4284060" y="1166090"/>
            <a:ext cx="4158893" cy="24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age result for caltech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88"/>
            <a:ext cx="1811555" cy="7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8328" y="1280589"/>
            <a:ext cx="566929" cy="241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2058555" y="2008901"/>
            <a:ext cx="942545" cy="350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58095" y="3527729"/>
            <a:ext cx="8520600" cy="772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J.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McIver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T.J.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Massinger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D.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Davis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L.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Nuttall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dirty="0" smtClean="0">
                <a:latin typeface="Montserrat"/>
                <a:ea typeface="Montserrat"/>
                <a:cs typeface="Montserrat"/>
                <a:sym typeface="Montserrat"/>
              </a:rPr>
              <a:t>V. Raymond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US" sz="1800" dirty="0" smtClean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" sz="1800" dirty="0" smtClean="0">
                <a:latin typeface="Montserrat"/>
                <a:ea typeface="Montserrat"/>
                <a:cs typeface="Montserrat"/>
                <a:sym typeface="Montserrat"/>
              </a:rPr>
              <a:t>Smith</a:t>
            </a:r>
            <a:r>
              <a:rPr lang="en-US" sz="1800" baseline="30000" dirty="0" smtClean="0"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marL="0" lvl="0" indent="0"/>
            <a:r>
              <a:rPr lang="en-US" sz="1300" baseline="30000" dirty="0" smtClean="0"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en-US" sz="1300" dirty="0" smtClean="0">
                <a:latin typeface="Montserrat"/>
                <a:ea typeface="Montserrat"/>
                <a:cs typeface="Montserrat"/>
                <a:sym typeface="Montserrat"/>
              </a:rPr>
              <a:t>LIGO Laboratory, Caltech; </a:t>
            </a:r>
            <a:r>
              <a:rPr lang="en-US" sz="1300" baseline="30000" dirty="0" smtClean="0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-US" sz="1300" dirty="0" smtClean="0">
                <a:latin typeface="Montserrat"/>
                <a:ea typeface="Montserrat"/>
                <a:cs typeface="Montserrat"/>
                <a:sym typeface="Montserrat"/>
              </a:rPr>
              <a:t>Syracuse University; </a:t>
            </a:r>
            <a:r>
              <a:rPr lang="en-US" sz="1300" baseline="30000" dirty="0" smtClean="0"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US" sz="1300" dirty="0" smtClean="0">
                <a:latin typeface="Montserrat"/>
                <a:ea typeface="Montserrat"/>
                <a:cs typeface="Montserrat"/>
                <a:sym typeface="Montserrat"/>
              </a:rPr>
              <a:t>University of Portsmouth; </a:t>
            </a:r>
            <a:r>
              <a:rPr lang="en-US" sz="1300" baseline="30000" dirty="0" smtClean="0"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US" sz="1300" dirty="0" smtClean="0">
                <a:latin typeface="Montserrat"/>
                <a:ea typeface="Montserrat"/>
                <a:cs typeface="Montserrat"/>
                <a:sym typeface="Montserrat"/>
              </a:rPr>
              <a:t>Cardiff University; </a:t>
            </a:r>
            <a:r>
              <a:rPr lang="en-US" sz="1300" baseline="30000" dirty="0" smtClean="0"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US" sz="1300" dirty="0" smtClean="0">
                <a:latin typeface="Montserrat"/>
                <a:ea typeface="Montserrat"/>
                <a:cs typeface="Montserrat"/>
                <a:sym typeface="Montserrat"/>
              </a:rPr>
              <a:t>Monash University</a:t>
            </a: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2474000" y="-453706"/>
            <a:ext cx="449845" cy="3426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69803" y="164239"/>
            <a:ext cx="7697183" cy="9974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The impact of LIGO noise transients on accurate gravitational-wave event </a:t>
            </a:r>
            <a:r>
              <a:rPr lang="en-US" sz="2800" dirty="0" err="1"/>
              <a:t>skymaps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Results: scattering example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9350" y="881925"/>
            <a:ext cx="6588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scattering in LIGO Livingston h(t) during O2 (clean time in LIGO Hanford)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68248" y="4552240"/>
            <a:ext cx="5070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‘Omega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’ time-frequency projection: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Chatterji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 CQG 21(20), 2010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55" y="1189702"/>
            <a:ext cx="4407383" cy="33055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329" y="2214381"/>
            <a:ext cx="1618526" cy="13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buSzPts val="1800"/>
            </a:pPr>
            <a:r>
              <a:rPr lang="en-US" b="1" dirty="0" smtClean="0"/>
              <a:t>Injected signal: </a:t>
            </a:r>
            <a:r>
              <a:rPr lang="en-US" dirty="0" smtClean="0"/>
              <a:t>BBH with component masses 7 M</a:t>
            </a:r>
            <a:r>
              <a:rPr lang="en-US" baseline="-25000" dirty="0" smtClean="0"/>
              <a:t>⨀</a:t>
            </a:r>
            <a:r>
              <a:rPr lang="en-US" dirty="0" smtClean="0"/>
              <a:t> and 12 M</a:t>
            </a:r>
            <a:r>
              <a:rPr lang="en-US" baseline="-25000" dirty="0" smtClean="0"/>
              <a:t>⨀</a:t>
            </a:r>
          </a:p>
          <a:p>
            <a:pPr marL="114300" lvl="0">
              <a:buSzPts val="1800"/>
            </a:pPr>
            <a:r>
              <a:rPr lang="en-US" baseline="-25000" dirty="0" smtClean="0"/>
              <a:t>(“GW170608-like”)</a:t>
            </a:r>
            <a:endParaRPr lang="en" baseline="-25000" dirty="0"/>
          </a:p>
        </p:txBody>
      </p:sp>
    </p:spTree>
    <p:extLst>
      <p:ext uri="{BB962C8B-B14F-4D97-AF65-F5344CB8AC3E}">
        <p14:creationId xmlns:p14="http://schemas.microsoft.com/office/powerpoint/2010/main" val="2078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5958" r="8626"/>
          <a:stretch/>
        </p:blipFill>
        <p:spPr>
          <a:xfrm>
            <a:off x="1668780" y="2846686"/>
            <a:ext cx="6069330" cy="2251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1967698" y="799666"/>
            <a:ext cx="5770412" cy="2132956"/>
          </a:xfrm>
          <a:prstGeom prst="rect">
            <a:avLst/>
          </a:prstGeom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Recovery by a matched filter search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2892406"/>
            <a:ext cx="13563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Recovered for L1 data 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PyCBC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Usman et al. CQG 33(21), 2016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8604" y="1064589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-29395" y="1320847"/>
            <a:ext cx="4639496" cy="1714928"/>
          </a:xfrm>
          <a:prstGeom prst="rect">
            <a:avLst/>
          </a:prstGeom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Recovery of mass posteriors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76772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3845" y="1161802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2967"/>
          <a:stretch/>
        </p:blipFill>
        <p:spPr>
          <a:xfrm>
            <a:off x="1" y="3148974"/>
            <a:ext cx="4610100" cy="1701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r="1343"/>
          <a:stretch/>
        </p:blipFill>
        <p:spPr>
          <a:xfrm>
            <a:off x="4400705" y="1317808"/>
            <a:ext cx="4743295" cy="171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6659" r="2031"/>
          <a:stretch/>
        </p:blipFill>
        <p:spPr>
          <a:xfrm>
            <a:off x="4456387" y="3233399"/>
            <a:ext cx="4687613" cy="16131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5965" y="1582778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8365" y="4313082"/>
            <a:ext cx="1140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Chirp mass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5461" y="1582778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6695" y="4297151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700" y="854387"/>
            <a:ext cx="58303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Recovered for H1L1 network 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lalinference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J. Veitch et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al. </a:t>
            </a:r>
            <a:r>
              <a:rPr lang="is-IS" sz="1200" dirty="0">
                <a:latin typeface="Times New Roman" charset="0"/>
                <a:ea typeface="Times New Roman" charset="0"/>
                <a:cs typeface="Times New Roman" charset="0"/>
              </a:rPr>
              <a:t>Phys. Rev. D 91, 042003 (2015</a:t>
            </a:r>
            <a:r>
              <a:rPr lang="is-IS" sz="1200" dirty="0"/>
              <a:t>)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41613" y="3928533"/>
            <a:ext cx="4112592" cy="6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89782" y="2661027"/>
            <a:ext cx="4112592" cy="6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26184" y="3866558"/>
            <a:ext cx="4112592" cy="6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1144" y="1226806"/>
            <a:ext cx="220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solidFill>
                  <a:srgbClr val="FF0000"/>
                </a:solidFill>
              </a:rPr>
              <a:t>Injected values overlaid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-29395" y="1320847"/>
            <a:ext cx="4639496" cy="1714928"/>
          </a:xfrm>
          <a:prstGeom prst="rect">
            <a:avLst/>
          </a:prstGeom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Recovery of component spins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76772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3845" y="1161802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965" y="1582778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8365" y="4313082"/>
            <a:ext cx="1140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Chirp mass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5461" y="1582778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6695" y="4297151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700" y="854387"/>
            <a:ext cx="58303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Recovered for H1L1 network 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lalinference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J. Veitch et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al. </a:t>
            </a:r>
            <a:r>
              <a:rPr lang="is-IS" sz="1200" dirty="0">
                <a:latin typeface="Times New Roman" charset="0"/>
                <a:ea typeface="Times New Roman" charset="0"/>
                <a:cs typeface="Times New Roman" charset="0"/>
              </a:rPr>
              <a:t>Phys. Rev. D 91, 042003 (2015</a:t>
            </a:r>
            <a:r>
              <a:rPr lang="is-IS" sz="1200" dirty="0"/>
              <a:t>)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2374"/>
          <a:stretch/>
        </p:blipFill>
        <p:spPr>
          <a:xfrm>
            <a:off x="-55899" y="3072351"/>
            <a:ext cx="4727229" cy="1717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3950" r="3409"/>
          <a:stretch/>
        </p:blipFill>
        <p:spPr>
          <a:xfrm>
            <a:off x="4483714" y="1386843"/>
            <a:ext cx="4635062" cy="16494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23659" y="3300607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baseline="-25000" dirty="0" smtClean="0">
                <a:solidFill>
                  <a:schemeClr val="bg1"/>
                </a:solidFill>
              </a:rPr>
              <a:t>1z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71188" y="1480420"/>
            <a:ext cx="410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z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637465" y="2173539"/>
            <a:ext cx="4160970" cy="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3037" y="3930238"/>
            <a:ext cx="4160970" cy="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03176" y="1226494"/>
            <a:ext cx="220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solidFill>
                  <a:srgbClr val="FF0000"/>
                </a:solidFill>
              </a:rPr>
              <a:t>Injected values overlaid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338252" y="1488411"/>
            <a:ext cx="4581091" cy="1693340"/>
          </a:xfrm>
          <a:prstGeom prst="rect">
            <a:avLst/>
          </a:prstGeom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Recovery of source sky location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76772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53845" y="1161802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6071" y="1727467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8365" y="4313082"/>
            <a:ext cx="1140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Chirp mass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5461" y="1582778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6695" y="4297151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700" y="854387"/>
            <a:ext cx="58303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Recovered for H1L1 network with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lalinference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J. Veitch et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al. </a:t>
            </a:r>
            <a:r>
              <a:rPr lang="is-IS" sz="1200" dirty="0">
                <a:latin typeface="Times New Roman" charset="0"/>
                <a:ea typeface="Times New Roman" charset="0"/>
                <a:cs typeface="Times New Roman" charset="0"/>
              </a:rPr>
              <a:t>Phys. Rev. D 91, 042003 (2015</a:t>
            </a:r>
            <a:r>
              <a:rPr lang="is-IS" sz="1200" dirty="0"/>
              <a:t>)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t="3686" r="8371"/>
          <a:stretch/>
        </p:blipFill>
        <p:spPr>
          <a:xfrm>
            <a:off x="39364" y="3191097"/>
            <a:ext cx="4879979" cy="1827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3950" r="2375"/>
          <a:stretch/>
        </p:blipFill>
        <p:spPr>
          <a:xfrm>
            <a:off x="4944296" y="1640236"/>
            <a:ext cx="4199704" cy="1508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3950" r="2251"/>
          <a:stretch/>
        </p:blipFill>
        <p:spPr>
          <a:xfrm>
            <a:off x="4846320" y="3304855"/>
            <a:ext cx="4297680" cy="15017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01952" y="2394571"/>
            <a:ext cx="434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19875" y="4159193"/>
            <a:ext cx="503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5965" y="3516593"/>
            <a:ext cx="1667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90% sky map area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44966" y="3575619"/>
            <a:ext cx="37368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44966" y="2189303"/>
            <a:ext cx="37368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15328" y="1470645"/>
            <a:ext cx="220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solidFill>
                  <a:srgbClr val="FF0000"/>
                </a:solidFill>
              </a:rPr>
              <a:t>Injected values overlaid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3681" r="7344"/>
          <a:stretch/>
        </p:blipFill>
        <p:spPr>
          <a:xfrm>
            <a:off x="1505759" y="2674084"/>
            <a:ext cx="6701448" cy="246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2000765" y="580893"/>
            <a:ext cx="6058957" cy="2239613"/>
          </a:xfrm>
          <a:prstGeom prst="rect">
            <a:avLst/>
          </a:prstGeom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Jensen-Shannon</a:t>
            </a:r>
            <a:r>
              <a:rPr lang="en-US" dirty="0" smtClean="0"/>
              <a:t> (JS) divergence of posteriors 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756" y="2820506"/>
            <a:ext cx="13381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JS divergence,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calculated relative to a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clean reference time: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D.M.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Endres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 IEEE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ToIT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49(7), 2003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8604" y="999704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LIGO </a:t>
            </a:r>
            <a:r>
              <a:rPr lang="en-US" dirty="0" smtClean="0">
                <a:solidFill>
                  <a:schemeClr val="bg1"/>
                </a:solidFill>
              </a:rPr>
              <a:t>Livingston h(t)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3282" y="3023747"/>
            <a:ext cx="4906237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JS divergence in quadrature for m</a:t>
            </a:r>
            <a:r>
              <a:rPr lang="en-US" baseline="-25000" dirty="0" smtClean="0"/>
              <a:t>1</a:t>
            </a:r>
            <a:r>
              <a:rPr lang="en-US" dirty="0" smtClean="0"/>
              <a:t>, m</a:t>
            </a:r>
            <a:r>
              <a:rPr lang="en-US" baseline="-25000" dirty="0" smtClean="0"/>
              <a:t>2</a:t>
            </a:r>
            <a:r>
              <a:rPr lang="en-US" dirty="0" smtClean="0"/>
              <a:t>, m</a:t>
            </a:r>
            <a:r>
              <a:rPr lang="en-US" baseline="-25000" dirty="0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ra</a:t>
            </a:r>
            <a:r>
              <a:rPr lang="en-US" dirty="0" smtClean="0"/>
              <a:t>, </a:t>
            </a:r>
            <a:r>
              <a:rPr lang="en-US" dirty="0" err="1" smtClean="0"/>
              <a:t>dec</a:t>
            </a:r>
            <a:r>
              <a:rPr lang="en-US" dirty="0" smtClean="0"/>
              <a:t>, a</a:t>
            </a:r>
            <a:r>
              <a:rPr lang="en-US" baseline="-25000" dirty="0" smtClean="0"/>
              <a:t>z1</a:t>
            </a:r>
            <a:r>
              <a:rPr lang="en-US" dirty="0" smtClean="0"/>
              <a:t>, a</a:t>
            </a:r>
            <a:r>
              <a:rPr lang="en-US" baseline="-25000" dirty="0" smtClean="0"/>
              <a:t>z2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521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Future studies</a:t>
            </a:r>
            <a:endParaRPr dirty="0"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700" y="818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Paper in prep. that builds statistics for the three targeted </a:t>
            </a:r>
            <a:r>
              <a:rPr lang="en-US" dirty="0" err="1" smtClean="0"/>
              <a:t>aLIGO</a:t>
            </a:r>
            <a:r>
              <a:rPr lang="en-US" dirty="0" smtClean="0"/>
              <a:t> glitch classes. </a:t>
            </a:r>
            <a:endParaRPr lang="en-US" dirty="0"/>
          </a:p>
          <a:p>
            <a:pPr lvl="0">
              <a:spcBef>
                <a:spcPts val="1600"/>
              </a:spcBef>
            </a:pPr>
            <a:r>
              <a:rPr lang="en-US" dirty="0"/>
              <a:t>How far away from merger time does a </a:t>
            </a:r>
            <a:r>
              <a:rPr lang="en-US" dirty="0" smtClean="0"/>
              <a:t>well-localized glitch </a:t>
            </a:r>
            <a:r>
              <a:rPr lang="en-US" dirty="0"/>
              <a:t>need to be for the </a:t>
            </a:r>
            <a:r>
              <a:rPr lang="en-US" dirty="0" err="1"/>
              <a:t>skymap</a:t>
            </a:r>
            <a:r>
              <a:rPr lang="en-US" dirty="0"/>
              <a:t> to be unaffected, and how does this vary by template length?</a:t>
            </a:r>
          </a:p>
          <a:p>
            <a:pPr lvl="0"/>
            <a:r>
              <a:rPr lang="en-US" dirty="0"/>
              <a:t>What types of noise introduce bias to </a:t>
            </a:r>
            <a:r>
              <a:rPr lang="en-US" dirty="0" err="1"/>
              <a:t>skymap</a:t>
            </a:r>
            <a:r>
              <a:rPr lang="en-US" dirty="0"/>
              <a:t> estimates for BNS or NSBH signals? </a:t>
            </a:r>
          </a:p>
          <a:p>
            <a:pPr lvl="0"/>
            <a:r>
              <a:rPr lang="en-US" dirty="0"/>
              <a:t>Would we </a:t>
            </a:r>
            <a:r>
              <a:rPr lang="en-US" dirty="0" err="1"/>
              <a:t>mis</a:t>
            </a:r>
            <a:r>
              <a:rPr lang="en-US" dirty="0"/>
              <a:t>-characterize a signal as high mass instead of EM bright due to a nearby </a:t>
            </a:r>
            <a:r>
              <a:rPr lang="en-US" dirty="0" smtClean="0"/>
              <a:t>glitch</a:t>
            </a:r>
            <a:r>
              <a:rPr lang="en-US" dirty="0"/>
              <a:t>?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Future targets: </a:t>
            </a:r>
          </a:p>
          <a:p>
            <a:pPr marL="0" lvl="0" indent="0">
              <a:buNone/>
            </a:pPr>
            <a:r>
              <a:rPr lang="en-US" dirty="0" smtClean="0"/>
              <a:t>● 3-detector </a:t>
            </a:r>
            <a:r>
              <a:rPr lang="en-US" dirty="0"/>
              <a:t>scenarios </a:t>
            </a:r>
            <a:r>
              <a:rPr lang="en-US" dirty="0" smtClean="0"/>
              <a:t>    ● </a:t>
            </a:r>
            <a:r>
              <a:rPr lang="en-US" dirty="0"/>
              <a:t>Expanding to target other models/glitches </a:t>
            </a:r>
          </a:p>
          <a:p>
            <a:pPr marL="0" lvl="0" indent="0">
              <a:buNone/>
            </a:pPr>
            <a:r>
              <a:rPr lang="en-US" dirty="0" smtClean="0"/>
              <a:t>● </a:t>
            </a:r>
            <a:r>
              <a:rPr lang="en-US" dirty="0"/>
              <a:t>Incorporating spin </a:t>
            </a:r>
            <a:r>
              <a:rPr lang="en-US" dirty="0" smtClean="0"/>
              <a:t>effects 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2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mage result for monash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65" y="3849698"/>
            <a:ext cx="1807893" cy="115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24497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Thank you!</a:t>
            </a:r>
            <a:endParaRPr dirty="0"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1866180" y="137160"/>
            <a:ext cx="3894540" cy="6309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dirty="0" smtClean="0"/>
              <a:t>Questions are welcome!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050" name="Picture 2" descr="mage result for tj mass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83794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ge result for derek davis syracu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10" r="1896" b="29934"/>
          <a:stretch/>
        </p:blipFill>
        <p:spPr bwMode="auto">
          <a:xfrm>
            <a:off x="2078759" y="1828080"/>
            <a:ext cx="1387282" cy="14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ge result for laura nuttall portsmout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5"/>
          <a:stretch/>
        </p:blipFill>
        <p:spPr bwMode="auto">
          <a:xfrm>
            <a:off x="3799882" y="1828080"/>
            <a:ext cx="1527211" cy="14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ge result for vivien raymond cardif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0"/>
          <a:stretch/>
        </p:blipFill>
        <p:spPr bwMode="auto">
          <a:xfrm>
            <a:off x="5679222" y="1828080"/>
            <a:ext cx="1347837" cy="14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ge result for rory smith monas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8223" r="13763" b="10321"/>
          <a:stretch/>
        </p:blipFill>
        <p:spPr bwMode="auto">
          <a:xfrm>
            <a:off x="7456808" y="1846368"/>
            <a:ext cx="1317897" cy="14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700" y="3355848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Dr. TJ Massinger</a:t>
            </a:r>
          </a:p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LIGO Lab - Caltech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1034" y="3355848"/>
            <a:ext cx="17255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(Future Dr.) Derek Davis</a:t>
            </a:r>
          </a:p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Syracuse University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8441" y="3355848"/>
            <a:ext cx="16452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Dr. Laura Nuttall</a:t>
            </a:r>
          </a:p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University of Portsmouth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765" y="3346481"/>
            <a:ext cx="15071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Dr. Vivien Raymond</a:t>
            </a:r>
          </a:p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Cardiff University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40813" y="3358747"/>
            <a:ext cx="142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Dr. Rory Smith</a:t>
            </a:r>
          </a:p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Monash University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2" descr="mage result for caltech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2" y="3849699"/>
            <a:ext cx="1175097" cy="5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ge result for syracuse university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53" y="3896066"/>
            <a:ext cx="963951" cy="9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ge result for university of portsmouth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38" y="3756181"/>
            <a:ext cx="1200987" cy="13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ge result for ligo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0" y="4258731"/>
            <a:ext cx="902502" cy="6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age result for cardiff university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69" y="3924297"/>
            <a:ext cx="1779982" cy="100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0" descr="mage result for monash university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2" descr="mage result for monash university logo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24497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Extra slides</a:t>
            </a:r>
            <a:endParaRPr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" name="AutoShape 20" descr="mage result for monash university logo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2" descr="mage result for monash university logo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Approach</a:t>
            </a:r>
            <a:endParaRPr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1168025"/>
            <a:ext cx="861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Inject simulated </a:t>
            </a:r>
            <a:r>
              <a:rPr lang="en-US" dirty="0"/>
              <a:t>signals </a:t>
            </a:r>
            <a:r>
              <a:rPr lang="en-US" dirty="0" smtClean="0"/>
              <a:t>into real LIGO data and use ‘vanilla’ parameter estimation to recover properties.  </a:t>
            </a: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Detector</a:t>
            </a:r>
            <a:r>
              <a:rPr lang="en" dirty="0" smtClean="0"/>
              <a:t> </a:t>
            </a:r>
            <a:r>
              <a:rPr lang="en" dirty="0"/>
              <a:t>network: H1, L1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Four model templates </a:t>
            </a:r>
            <a:r>
              <a:rPr lang="en" dirty="0"/>
              <a:t>chosen to sample different template lengths: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/>
              <a:t>GW170817-like</a:t>
            </a:r>
            <a:r>
              <a:rPr lang="en" dirty="0"/>
              <a:t>: 1.4 and 1.4 solar masses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/>
              <a:t>NSBH</a:t>
            </a:r>
            <a:r>
              <a:rPr lang="en" dirty="0"/>
              <a:t>: 30 and 1.4 solar masses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/>
              <a:t>GW170608-like</a:t>
            </a:r>
            <a:r>
              <a:rPr lang="en" dirty="0"/>
              <a:t>: 12 and 7 solar masses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/>
              <a:t>GW150914-like</a:t>
            </a:r>
            <a:r>
              <a:rPr lang="en" dirty="0"/>
              <a:t>: 36 and 29 solar masses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Injected coherently with network </a:t>
            </a:r>
            <a:r>
              <a:rPr lang="en" dirty="0" smtClean="0"/>
              <a:t>SNR=</a:t>
            </a:r>
            <a:r>
              <a:rPr lang="en-US" dirty="0" smtClean="0"/>
              <a:t>15</a:t>
            </a:r>
            <a:r>
              <a:rPr lang="en" dirty="0" smtClean="0"/>
              <a:t> </a:t>
            </a:r>
            <a:r>
              <a:rPr lang="en" dirty="0"/>
              <a:t>and zero spin. </a:t>
            </a: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3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Motivation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29" y="609849"/>
            <a:ext cx="4019330" cy="416996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>
            <a:softEdge rad="12700"/>
          </a:effectLst>
        </p:spPr>
      </p:pic>
      <p:sp>
        <p:nvSpPr>
          <p:cNvPr id="3" name="Rectangle 2"/>
          <p:cNvSpPr/>
          <p:nvPr/>
        </p:nvSpPr>
        <p:spPr>
          <a:xfrm>
            <a:off x="5132607" y="4779818"/>
            <a:ext cx="2943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B.P. Abbott et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al (LIGO-Virgo) 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PRL. (2017)</a:t>
            </a:r>
          </a:p>
        </p:txBody>
      </p:sp>
      <p:sp>
        <p:nvSpPr>
          <p:cNvPr id="9" name="Google Shape;65;p14"/>
          <p:cNvSpPr txBox="1">
            <a:spLocks noGrp="1"/>
          </p:cNvSpPr>
          <p:nvPr>
            <p:ph type="body" idx="1"/>
          </p:nvPr>
        </p:nvSpPr>
        <p:spPr>
          <a:xfrm>
            <a:off x="220260" y="1090946"/>
            <a:ext cx="414142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US" dirty="0" smtClean="0"/>
              <a:t>What happens to our ability to estimate the properties of an astrophysical GW source that overlaps with a </a:t>
            </a:r>
            <a:r>
              <a:rPr lang="en-US" i="1" dirty="0" smtClean="0"/>
              <a:t>glitch</a:t>
            </a:r>
            <a:r>
              <a:rPr lang="en-US" dirty="0" smtClean="0"/>
              <a:t>?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 smtClean="0"/>
          </a:p>
          <a:p>
            <a:pPr marL="114300" lvl="0" indent="0">
              <a:buNone/>
            </a:pP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Pankow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et al. 2018 (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>
                <a:latin typeface="Times New Roman" charset="0"/>
                <a:ea typeface="Times New Roman" charset="0"/>
                <a:cs typeface="Times New Roman" charset="0"/>
              </a:rPr>
              <a:t>1808.03619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marL="114300" lvl="0" indent="0">
              <a:buNone/>
            </a:pP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explored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the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impact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glitch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mitigation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methods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114300" lvl="0" indent="0">
              <a:buNone/>
            </a:pPr>
            <a:endParaRPr lang="hr-HR" sz="1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4300" lvl="0" indent="0">
              <a:buNone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Powell 2018 (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>
                <a:latin typeface="Times New Roman" charset="0"/>
                <a:ea typeface="Times New Roman" charset="0"/>
                <a:cs typeface="Times New Roman" charset="0"/>
              </a:rPr>
              <a:t>1803.11346)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studied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>
                <a:latin typeface="Times New Roman" charset="0"/>
                <a:ea typeface="Times New Roman" charset="0"/>
                <a:cs typeface="Times New Roman" charset="0"/>
              </a:rPr>
              <a:t>glitch</a:t>
            </a:r>
            <a:r>
              <a:rPr lang="hr-HR" sz="1400" dirty="0">
                <a:latin typeface="Times New Roman" charset="0"/>
                <a:ea typeface="Times New Roman" charset="0"/>
                <a:cs typeface="Times New Roman" charset="0"/>
              </a:rPr>
              <a:t> amplitude </a:t>
            </a:r>
            <a:r>
              <a:rPr lang="hr-HR" sz="1400" dirty="0" err="1">
                <a:latin typeface="Times New Roman" charset="0"/>
                <a:ea typeface="Times New Roman" charset="0"/>
                <a:cs typeface="Times New Roman" charset="0"/>
              </a:rPr>
              <a:t>relative</a:t>
            </a:r>
            <a:r>
              <a:rPr lang="hr-HR" sz="1400" dirty="0">
                <a:latin typeface="Times New Roman" charset="0"/>
                <a:ea typeface="Times New Roman" charset="0"/>
                <a:cs typeface="Times New Roman" charset="0"/>
              </a:rPr>
              <a:t> to </a:t>
            </a:r>
            <a:r>
              <a:rPr lang="hr-HR" sz="1400" dirty="0" err="1">
                <a:latin typeface="Times New Roman" charset="0"/>
                <a:ea typeface="Times New Roman" charset="0"/>
                <a:cs typeface="Times New Roman" charset="0"/>
              </a:rPr>
              <a:t>injected</a:t>
            </a:r>
            <a:r>
              <a:rPr lang="hr-HR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signal for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glitches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directly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overlapping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merger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times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114300" lvl="0" indent="0">
              <a:buNone/>
            </a:pPr>
            <a:endParaRPr lang="hr-HR" sz="1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114300" lvl="0" indent="0">
              <a:buNone/>
            </a:pP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See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also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Sumeet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hr-HR" sz="1400" dirty="0" err="1" smtClean="0">
                <a:latin typeface="Times New Roman" charset="0"/>
                <a:ea typeface="Times New Roman" charset="0"/>
                <a:cs typeface="Times New Roman" charset="0"/>
              </a:rPr>
              <a:t>Kulkarni’s</a:t>
            </a:r>
            <a:r>
              <a:rPr lang="hr-HR" sz="1400" dirty="0" smtClean="0">
                <a:latin typeface="Times New Roman" charset="0"/>
                <a:ea typeface="Times New Roman" charset="0"/>
                <a:cs typeface="Times New Roman" charset="0"/>
              </a:rPr>
              <a:t> NNETFIX talk. </a:t>
            </a:r>
            <a:endParaRPr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Results: a guide</a:t>
            </a:r>
            <a:endParaRPr dirty="0"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700" y="9532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For </a:t>
            </a:r>
            <a:r>
              <a:rPr lang="en" dirty="0"/>
              <a:t>each example, all results are shown on the same time axis.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 smtClean="0"/>
              <a:t>Omegascan</a:t>
            </a:r>
            <a:r>
              <a:rPr lang="en-US" baseline="30000" dirty="0" smtClean="0"/>
              <a:t>1</a:t>
            </a:r>
            <a:r>
              <a:rPr lang="en" dirty="0" smtClean="0"/>
              <a:t> </a:t>
            </a:r>
            <a:r>
              <a:rPr lang="en" dirty="0"/>
              <a:t>of </a:t>
            </a:r>
            <a:r>
              <a:rPr lang="en" dirty="0" err="1"/>
              <a:t>ifo</a:t>
            </a:r>
            <a:r>
              <a:rPr lang="en" dirty="0"/>
              <a:t> with the glitch example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Example </a:t>
            </a:r>
            <a:r>
              <a:rPr lang="en" dirty="0" err="1"/>
              <a:t>posteriogram</a:t>
            </a:r>
            <a:r>
              <a:rPr lang="en" dirty="0"/>
              <a:t> for one of the targeted parameters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Jensen-Shannon (JS) </a:t>
            </a:r>
            <a:r>
              <a:rPr lang="en" dirty="0" smtClean="0"/>
              <a:t>divergence</a:t>
            </a:r>
            <a:r>
              <a:rPr lang="en-US" baseline="30000" dirty="0" smtClean="0"/>
              <a:t>2</a:t>
            </a:r>
            <a:r>
              <a:rPr lang="en" dirty="0" smtClean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PyCBC</a:t>
            </a:r>
            <a:r>
              <a:rPr lang="en" dirty="0"/>
              <a:t> single template </a:t>
            </a:r>
            <a:r>
              <a:rPr lang="en" dirty="0" err="1" smtClean="0"/>
              <a:t>newSNR</a:t>
            </a:r>
            <a:r>
              <a:rPr lang="en-US" baseline="30000" dirty="0" smtClean="0"/>
              <a:t>3</a:t>
            </a:r>
            <a:r>
              <a:rPr lang="en" dirty="0" smtClean="0"/>
              <a:t> </a:t>
            </a:r>
            <a:r>
              <a:rPr lang="en" dirty="0"/>
              <a:t>(single </a:t>
            </a:r>
            <a:r>
              <a:rPr lang="en-US" dirty="0" smtClean="0"/>
              <a:t>detector</a:t>
            </a:r>
            <a:r>
              <a:rPr lang="en" dirty="0" smtClean="0"/>
              <a:t>)</a:t>
            </a:r>
            <a:endParaRPr lang="en-US" dirty="0" smtClean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/>
              <a:t>For </a:t>
            </a:r>
            <a:r>
              <a:rPr lang="en" dirty="0"/>
              <a:t>two distributions, P_1 and P_2, the JS divergence is: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900" y="3418185"/>
            <a:ext cx="7840249" cy="66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2"/>
          <p:cNvCxnSpPr/>
          <p:nvPr/>
        </p:nvCxnSpPr>
        <p:spPr>
          <a:xfrm flipH="1">
            <a:off x="6515848" y="2862785"/>
            <a:ext cx="599100" cy="42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p22"/>
          <p:cNvSpPr txBox="1"/>
          <p:nvPr/>
        </p:nvSpPr>
        <p:spPr>
          <a:xfrm>
            <a:off x="7126248" y="1399335"/>
            <a:ext cx="1944600" cy="18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We can </a:t>
            </a:r>
            <a:r>
              <a:rPr lang="en" sz="1200" b="1" dirty="0">
                <a:latin typeface="Calibri"/>
                <a:ea typeface="Calibri"/>
                <a:cs typeface="Calibri"/>
                <a:sym typeface="Calibri"/>
              </a:rPr>
              <a:t>add the JS divergence in quadrature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for multiple parameters (i.e. </a:t>
            </a:r>
            <a:r>
              <a:rPr lang="en-US" sz="1200" dirty="0" smtClean="0"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" sz="1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200" dirty="0" err="1">
                <a:latin typeface="Calibri"/>
                <a:ea typeface="Calibri"/>
                <a:cs typeface="Calibri"/>
                <a:sym typeface="Calibri"/>
              </a:rPr>
              <a:t>dec</a:t>
            </a:r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; or chirp mass and component masses, or all parameters of interest) for a single-value summary of the divergence of the PE posteriors relative to a clean reference time 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148" y="4408734"/>
            <a:ext cx="711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Chatterji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CQG 21(20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2010</a:t>
            </a:r>
          </a:p>
          <a:p>
            <a:r>
              <a:rPr lang="en-US" sz="12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D.M.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Endres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et al. IEEE </a:t>
            </a:r>
            <a:r>
              <a:rPr lang="en-US" sz="1200" dirty="0" err="1" smtClean="0">
                <a:latin typeface="Times New Roman" charset="0"/>
                <a:ea typeface="Times New Roman" charset="0"/>
                <a:cs typeface="Times New Roman" charset="0"/>
              </a:rPr>
              <a:t>ToIT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49(7), 2003</a:t>
            </a:r>
          </a:p>
          <a:p>
            <a:r>
              <a:rPr lang="en-US" sz="1200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 S. Usman et al. CQG 33(21), 2016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5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Results: scattering example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5446" y="1123612"/>
            <a:ext cx="6428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scattering in LIGO Livingston h(t) during O2 (clean time in LIGO Hanford)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479"/>
            <a:ext cx="4407383" cy="330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69" y="948690"/>
            <a:ext cx="5985124" cy="44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Results: scattering example</a:t>
            </a:r>
            <a:endParaRPr dirty="0"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" name="AutoShape 2" descr="https://ldas-jobs.ligo.caltech.edu/~thomas.massinger/notebook/glitch-PE/GW170608-scatter1/GW170608-scatter1-omega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-42" r="3409"/>
          <a:stretch/>
        </p:blipFill>
        <p:spPr>
          <a:xfrm>
            <a:off x="22539" y="1055032"/>
            <a:ext cx="9121461" cy="3371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446" y="1123612"/>
            <a:ext cx="6588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scattering in LIGO Livingston h(t) during O2 (clean time in LIGO Hanford)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5294" y="4749040"/>
            <a:ext cx="5070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‘Omega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’ time-frequency projection: </a:t>
            </a:r>
            <a:r>
              <a:rPr lang="en-US" sz="12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200" dirty="0" err="1">
                <a:latin typeface="Times New Roman" charset="0"/>
                <a:ea typeface="Times New Roman" charset="0"/>
                <a:cs typeface="Times New Roman" charset="0"/>
              </a:rPr>
              <a:t>Chatterji</a:t>
            </a: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 et al. CQG 21(20), 2010</a:t>
            </a:r>
          </a:p>
        </p:txBody>
      </p:sp>
    </p:spTree>
    <p:extLst>
      <p:ext uri="{BB962C8B-B14F-4D97-AF65-F5344CB8AC3E}">
        <p14:creationId xmlns:p14="http://schemas.microsoft.com/office/powerpoint/2010/main" val="15470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Motivation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074" name="Picture 2" descr="https://www.gw-openscience.org/s/summary_pages/detector_status/cache/day/20190403/H1L1V1-OBSERVING_BNS_INSPIRAL_RANGE-1238284818-86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780" b="4265"/>
          <a:stretch/>
        </p:blipFill>
        <p:spPr bwMode="auto">
          <a:xfrm>
            <a:off x="393192" y="791043"/>
            <a:ext cx="8353616" cy="39632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32991" y="4719389"/>
            <a:ext cx="6098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Public detector status pages for a day of O3 on the Gravitational Wave Open Science Center (GWOSC): </a:t>
            </a:r>
          </a:p>
          <a:p>
            <a:pPr algn="ctr"/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://www.gw-openscience.org/detector_status/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Motivation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074" name="Picture 2" descr="https://www.gw-openscience.org/s/summary_pages/detector_status/cache/day/20190403/H1L1V1-OBSERVING_BNS_INSPIRAL_RANGE-1238284818-86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780" b="4265"/>
          <a:stretch/>
        </p:blipFill>
        <p:spPr bwMode="auto">
          <a:xfrm>
            <a:off x="393192" y="791043"/>
            <a:ext cx="8353616" cy="39632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32991" y="4719389"/>
            <a:ext cx="6098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Public detector status pages for a day of O3 on the Gravitational Wave Open Science Center (GWOSC): </a:t>
            </a:r>
          </a:p>
          <a:p>
            <a:pPr algn="ctr"/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://www.gw-openscience.org/detector_status/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3352" y="1363742"/>
            <a:ext cx="320040" cy="9039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9999" y="1363742"/>
            <a:ext cx="2781777" cy="6753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4228" y="1083397"/>
            <a:ext cx="325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Light </a:t>
            </a:r>
            <a:r>
              <a:rPr lang="en-US">
                <a:solidFill>
                  <a:srgbClr val="0070C0"/>
                </a:solidFill>
              </a:rPr>
              <a:t>s</a:t>
            </a:r>
            <a:r>
              <a:rPr lang="en-US" smtClean="0">
                <a:solidFill>
                  <a:srgbClr val="0070C0"/>
                </a:solidFill>
              </a:rPr>
              <a:t>cattering </a:t>
            </a:r>
            <a:r>
              <a:rPr lang="en-US" dirty="0" smtClean="0">
                <a:solidFill>
                  <a:srgbClr val="0070C0"/>
                </a:solidFill>
              </a:rPr>
              <a:t>in LIGO-Livingston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Motivation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074" name="Picture 2" descr="https://www.gw-openscience.org/s/summary_pages/detector_status/cache/day/20190403/H1L1V1-OBSERVING_BNS_INSPIRAL_RANGE-1238284818-86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780" b="4265"/>
          <a:stretch/>
        </p:blipFill>
        <p:spPr bwMode="auto">
          <a:xfrm>
            <a:off x="393192" y="791043"/>
            <a:ext cx="8353616" cy="39632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32991" y="4719389"/>
            <a:ext cx="6098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Public detector status pages for a day of O3 on the Gravitational Wave Open Science Center (GWOSC): </a:t>
            </a:r>
          </a:p>
          <a:p>
            <a:pPr algn="ctr"/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://www.gw-openscience.org/detector_status/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3352" y="1363742"/>
            <a:ext cx="320040" cy="9039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9999" y="1363742"/>
            <a:ext cx="2781777" cy="6753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4228" y="1083397"/>
            <a:ext cx="325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Light </a:t>
            </a:r>
            <a:r>
              <a:rPr lang="en-US">
                <a:solidFill>
                  <a:srgbClr val="0070C0"/>
                </a:solidFill>
              </a:rPr>
              <a:t>s</a:t>
            </a:r>
            <a:r>
              <a:rPr lang="en-US" smtClean="0">
                <a:solidFill>
                  <a:srgbClr val="0070C0"/>
                </a:solidFill>
              </a:rPr>
              <a:t>cattering </a:t>
            </a:r>
            <a:r>
              <a:rPr lang="en-US" dirty="0" smtClean="0">
                <a:solidFill>
                  <a:srgbClr val="0070C0"/>
                </a:solidFill>
              </a:rPr>
              <a:t>in LIGO-Livingston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2075688"/>
            <a:ext cx="1746504" cy="411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45210" y="2461154"/>
            <a:ext cx="290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Light </a:t>
            </a:r>
            <a:r>
              <a:rPr lang="en-US">
                <a:solidFill>
                  <a:srgbClr val="C00000"/>
                </a:solidFill>
              </a:rPr>
              <a:t>s</a:t>
            </a:r>
            <a:r>
              <a:rPr lang="en-US" smtClean="0">
                <a:solidFill>
                  <a:srgbClr val="C00000"/>
                </a:solidFill>
              </a:rPr>
              <a:t>cattering in LIGO-Hanford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Motivation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074" name="Picture 2" descr="https://www.gw-openscience.org/s/summary_pages/detector_status/cache/day/20190403/H1L1V1-OBSERVING_BNS_INSPIRAL_RANGE-1238284818-864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2780" b="4265"/>
          <a:stretch/>
        </p:blipFill>
        <p:spPr bwMode="auto">
          <a:xfrm>
            <a:off x="393192" y="791043"/>
            <a:ext cx="8353616" cy="396329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32991" y="4719389"/>
            <a:ext cx="6098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Public detector status pages for a day of O3 on the Gravitational Wave Open Science Center (GWOSC): </a:t>
            </a:r>
          </a:p>
          <a:p>
            <a:pPr algn="ctr"/>
            <a:r>
              <a:rPr lang="en-US" sz="1100" dirty="0" smtClean="0">
                <a:hlinkClick r:id="rId4"/>
              </a:rPr>
              <a:t>https</a:t>
            </a:r>
            <a:r>
              <a:rPr lang="en-US" sz="1100" dirty="0">
                <a:hlinkClick r:id="rId4"/>
              </a:rPr>
              <a:t>://www.gw-openscience.org/detector_status/</a:t>
            </a:r>
            <a:endParaRPr lang="en-US" sz="1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3352" y="1363742"/>
            <a:ext cx="320040" cy="9039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9999" y="1363742"/>
            <a:ext cx="2781777" cy="6753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4228" y="1083397"/>
            <a:ext cx="325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Light </a:t>
            </a:r>
            <a:r>
              <a:rPr lang="en-US">
                <a:solidFill>
                  <a:srgbClr val="0070C0"/>
                </a:solidFill>
              </a:rPr>
              <a:t>s</a:t>
            </a:r>
            <a:r>
              <a:rPr lang="en-US" smtClean="0">
                <a:solidFill>
                  <a:srgbClr val="0070C0"/>
                </a:solidFill>
              </a:rPr>
              <a:t>cattering </a:t>
            </a:r>
            <a:r>
              <a:rPr lang="en-US" dirty="0" smtClean="0">
                <a:solidFill>
                  <a:srgbClr val="0070C0"/>
                </a:solidFill>
              </a:rPr>
              <a:t>in LIGO-Livingston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2075688"/>
            <a:ext cx="1746504" cy="4114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45210" y="2461154"/>
            <a:ext cx="2902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Light </a:t>
            </a:r>
            <a:r>
              <a:rPr lang="en-US">
                <a:solidFill>
                  <a:srgbClr val="C00000"/>
                </a:solidFill>
              </a:rPr>
              <a:t>s</a:t>
            </a:r>
            <a:r>
              <a:rPr lang="en-US" smtClean="0">
                <a:solidFill>
                  <a:srgbClr val="C00000"/>
                </a:solidFill>
              </a:rPr>
              <a:t>cattering in LIGO-Hanford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791" y="2478733"/>
            <a:ext cx="2924788" cy="225823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44360" y="2493193"/>
            <a:ext cx="23539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O2 LIGO-Livingston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44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202051" y="13980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Approach</a:t>
            </a: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258" y="2025572"/>
            <a:ext cx="4341200" cy="307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475" y="2257094"/>
            <a:ext cx="3807876" cy="285590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202051" y="712504"/>
            <a:ext cx="8520600" cy="2039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hr-HR" sz="1600" b="1" dirty="0" err="1" smtClean="0"/>
              <a:t>Method</a:t>
            </a:r>
            <a:r>
              <a:rPr lang="hr-HR" sz="1600" b="1" dirty="0" smtClean="0"/>
              <a:t>: </a:t>
            </a:r>
            <a:r>
              <a:rPr lang="hr-HR" sz="1600" dirty="0" smtClean="0"/>
              <a:t>s</a:t>
            </a:r>
            <a:r>
              <a:rPr lang="en" sz="1600" dirty="0" err="1" smtClean="0"/>
              <a:t>lide</a:t>
            </a:r>
            <a:r>
              <a:rPr lang="en" sz="1600" dirty="0" smtClean="0"/>
              <a:t> </a:t>
            </a:r>
            <a:r>
              <a:rPr lang="en" sz="1600" dirty="0"/>
              <a:t>simulated signals over examples of common/problematic LIGO glitches to assess how glitches impact </a:t>
            </a:r>
            <a:r>
              <a:rPr lang="en-US" sz="1600" dirty="0" smtClean="0"/>
              <a:t>parameter estimation</a:t>
            </a:r>
            <a:r>
              <a:rPr lang="en" sz="1600" dirty="0" smtClean="0"/>
              <a:t> </a:t>
            </a:r>
            <a:r>
              <a:rPr lang="en" sz="1600" dirty="0"/>
              <a:t>for CBC signals. </a:t>
            </a:r>
            <a:endParaRPr lang="en-US" sz="1600" dirty="0"/>
          </a:p>
          <a:p>
            <a:pPr marL="0" lvl="0" indent="0">
              <a:buNone/>
            </a:pPr>
            <a:r>
              <a:rPr lang="en-US" sz="1600" b="1" dirty="0" smtClean="0"/>
              <a:t> </a:t>
            </a:r>
            <a:endParaRPr lang="en-US" sz="1600" b="1" dirty="0"/>
          </a:p>
          <a:p>
            <a:pPr marL="0" indent="0">
              <a:buNone/>
            </a:pPr>
            <a:r>
              <a:rPr lang="en" sz="1600" b="1" dirty="0" smtClean="0"/>
              <a:t>Targeted </a:t>
            </a:r>
            <a:r>
              <a:rPr lang="en" sz="1600" b="1" dirty="0"/>
              <a:t>source properties</a:t>
            </a:r>
            <a:r>
              <a:rPr lang="en" sz="1600" dirty="0"/>
              <a:t>: </a:t>
            </a:r>
            <a:r>
              <a:rPr lang="en" sz="1600" dirty="0" smtClean="0"/>
              <a:t>masses</a:t>
            </a:r>
            <a:r>
              <a:rPr lang="en-US" sz="1600" dirty="0" smtClean="0"/>
              <a:t> (m</a:t>
            </a:r>
            <a:r>
              <a:rPr lang="en-US" sz="1600" baseline="-25000" dirty="0" smtClean="0"/>
              <a:t>1</a:t>
            </a:r>
            <a:r>
              <a:rPr lang="en" sz="1600" dirty="0" smtClean="0"/>
              <a:t>,</a:t>
            </a:r>
            <a:r>
              <a:rPr lang="en-US" sz="1600" dirty="0" smtClean="0"/>
              <a:t> m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,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chirp</a:t>
            </a:r>
            <a:r>
              <a:rPr lang="en-US" sz="1600" dirty="0" smtClean="0"/>
              <a:t>),</a:t>
            </a:r>
            <a:r>
              <a:rPr lang="en" sz="1600" dirty="0" smtClean="0"/>
              <a:t> spins</a:t>
            </a:r>
            <a:r>
              <a:rPr lang="en-US" sz="1600" dirty="0" smtClean="0"/>
              <a:t> (a</a:t>
            </a:r>
            <a:r>
              <a:rPr lang="en-US" sz="1600" baseline="-25000" dirty="0" smtClean="0"/>
              <a:t>z1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z2</a:t>
            </a:r>
            <a:r>
              <a:rPr lang="en-US" sz="1600" dirty="0" smtClean="0"/>
              <a:t>)</a:t>
            </a:r>
            <a:r>
              <a:rPr lang="en" sz="1600" dirty="0" smtClean="0"/>
              <a:t>, </a:t>
            </a:r>
            <a:r>
              <a:rPr lang="en" sz="1600" dirty="0"/>
              <a:t>and sky </a:t>
            </a:r>
            <a:r>
              <a:rPr lang="en" sz="1600" dirty="0" smtClean="0"/>
              <a:t>localization</a:t>
            </a:r>
            <a:r>
              <a:rPr lang="en-US" sz="1600" dirty="0" smtClean="0"/>
              <a:t> (RA, </a:t>
            </a:r>
            <a:r>
              <a:rPr lang="en-US" sz="1600" dirty="0" err="1" smtClean="0"/>
              <a:t>dec</a:t>
            </a:r>
            <a:r>
              <a:rPr lang="en-US" sz="1600" dirty="0" smtClean="0"/>
              <a:t>, and 90% </a:t>
            </a:r>
            <a:r>
              <a:rPr lang="en-US" sz="1600" dirty="0" err="1" smtClean="0"/>
              <a:t>skymap</a:t>
            </a:r>
            <a:r>
              <a:rPr lang="en-US" sz="1600" dirty="0" smtClean="0"/>
              <a:t> area)</a:t>
            </a:r>
            <a:r>
              <a:rPr lang="en" sz="1600" dirty="0" smtClean="0"/>
              <a:t>. </a:t>
            </a:r>
            <a:endParaRPr lang="en" sz="1600" dirty="0"/>
          </a:p>
          <a:p>
            <a:pPr marL="0" lvl="0" indent="0">
              <a:buNone/>
            </a:pPr>
            <a:endParaRPr sz="1600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Approach: O2 LIGO glitch set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953225"/>
            <a:ext cx="8520600" cy="738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Targeted glitches: 3 examples each of blips, scattering, “blue mountains” (9 total)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All are known to affect CBC signals, all are difficult to veto with aux channels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286808" y="4220055"/>
            <a:ext cx="8460000" cy="88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All glitch examples have clean data in the other LIGO detector for the same time </a:t>
            </a:r>
            <a:r>
              <a:rPr lang="en" sz="1800" dirty="0" smtClean="0">
                <a:solidFill>
                  <a:schemeClr val="dk2"/>
                </a:solidFill>
              </a:rPr>
              <a:t>interval</a:t>
            </a:r>
            <a:r>
              <a:rPr lang="en-US" sz="1800" dirty="0" smtClean="0">
                <a:solidFill>
                  <a:schemeClr val="dk2"/>
                </a:solidFill>
              </a:rPr>
              <a:t>. </a:t>
            </a:r>
            <a:endParaRPr lang="en-US" dirty="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4854"/>
            <a:ext cx="2992200" cy="207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800" y="2060351"/>
            <a:ext cx="2992200" cy="215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5908" y="2104854"/>
            <a:ext cx="2992192" cy="2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938275" y="3381554"/>
            <a:ext cx="1096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blip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729813" y="2468404"/>
            <a:ext cx="17190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light scattering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788388" y="3389504"/>
            <a:ext cx="17190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“blue mountain”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2736" y="1637970"/>
            <a:ext cx="5349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B.P. Abbott et al. (LIGO-Virgo) CQG (2017) </a:t>
            </a:r>
            <a:r>
              <a:rPr lang="en-US" dirty="0" err="1" smtClean="0"/>
              <a:t>arXiv</a:t>
            </a:r>
            <a:r>
              <a:rPr lang="en-US" dirty="0" smtClean="0"/>
              <a:t> </a:t>
            </a:r>
            <a:r>
              <a:rPr lang="is-IS" dirty="0"/>
              <a:t>/1710.02185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24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Approach: O2 LIGO glitch set</a:t>
            </a:r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953225"/>
            <a:ext cx="8520600" cy="7385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Targeted glitches: 3 examples each of blips, scattering, “blue mountains” (9 total)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All are known to affect CBC signals, all are difficult to veto with aux channels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286808" y="4220055"/>
            <a:ext cx="8460000" cy="88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dirty="0">
                <a:solidFill>
                  <a:schemeClr val="dk2"/>
                </a:solidFill>
              </a:rPr>
              <a:t>All glitch examples have clean data in the other LIGO detector for the same time </a:t>
            </a:r>
            <a:r>
              <a:rPr lang="en" sz="1800" dirty="0" smtClean="0">
                <a:solidFill>
                  <a:schemeClr val="dk2"/>
                </a:solidFill>
              </a:rPr>
              <a:t>interval</a:t>
            </a:r>
            <a:r>
              <a:rPr lang="en-US" sz="1800" dirty="0" smtClean="0">
                <a:solidFill>
                  <a:schemeClr val="dk2"/>
                </a:solidFill>
              </a:rPr>
              <a:t>. </a:t>
            </a:r>
            <a:endParaRPr lang="en-US" dirty="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4854"/>
            <a:ext cx="2992200" cy="207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800" y="2060351"/>
            <a:ext cx="2992200" cy="215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5908" y="2104854"/>
            <a:ext cx="2992192" cy="2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938275" y="3381554"/>
            <a:ext cx="10965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blip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729813" y="2468404"/>
            <a:ext cx="17190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light scattering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788388" y="3389504"/>
            <a:ext cx="17190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“blue mountain”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2736" y="1637970"/>
            <a:ext cx="5349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B.P. Abbott et al. (LIGO-Virgo) CQG (2017) </a:t>
            </a:r>
            <a:r>
              <a:rPr lang="en-US" dirty="0" err="1" smtClean="0"/>
              <a:t>arXiv</a:t>
            </a:r>
            <a:r>
              <a:rPr lang="en-US" dirty="0" smtClean="0"/>
              <a:t> </a:t>
            </a:r>
            <a:r>
              <a:rPr lang="is-IS" dirty="0"/>
              <a:t>/1710.02185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934249" y="1945747"/>
            <a:ext cx="3310128" cy="23610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5692</TotalTime>
  <Words>1181</Words>
  <Application>Microsoft Macintosh PowerPoint</Application>
  <PresentationFormat>On-screen Show (16:9)</PresentationFormat>
  <Paragraphs>171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Montserrat</vt:lpstr>
      <vt:lpstr>Arial</vt:lpstr>
      <vt:lpstr>Calibri</vt:lpstr>
      <vt:lpstr>Simple Light</vt:lpstr>
      <vt:lpstr> The impact of LIGO noise transients on accurate gravitational-wave event skymaps</vt:lpstr>
      <vt:lpstr>Motivation</vt:lpstr>
      <vt:lpstr>Motivation</vt:lpstr>
      <vt:lpstr>Motivation</vt:lpstr>
      <vt:lpstr>Motivation</vt:lpstr>
      <vt:lpstr>Motivation</vt:lpstr>
      <vt:lpstr>Approach</vt:lpstr>
      <vt:lpstr>Approach: O2 LIGO glitch set</vt:lpstr>
      <vt:lpstr>Approach: O2 LIGO glitch set</vt:lpstr>
      <vt:lpstr>Results: scattering example</vt:lpstr>
      <vt:lpstr>Recovery by a matched filter search</vt:lpstr>
      <vt:lpstr>Recovery of mass posteriors</vt:lpstr>
      <vt:lpstr>Recovery of component spins</vt:lpstr>
      <vt:lpstr>Recovery of source sky location</vt:lpstr>
      <vt:lpstr>Jensen-Shannon (JS) divergence of posteriors </vt:lpstr>
      <vt:lpstr>Future studies</vt:lpstr>
      <vt:lpstr>Thank you!</vt:lpstr>
      <vt:lpstr>Extra slides</vt:lpstr>
      <vt:lpstr>Approach</vt:lpstr>
      <vt:lpstr>Results: a guide</vt:lpstr>
      <vt:lpstr>Results: scattering example</vt:lpstr>
      <vt:lpstr>Results: scattering example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LIGO glitches on the parameter estimation of CBC signals </dc:title>
  <cp:lastModifiedBy>Microsoft Office User</cp:lastModifiedBy>
  <cp:revision>37</cp:revision>
  <cp:lastPrinted>2019-04-14T03:41:00Z</cp:lastPrinted>
  <dcterms:modified xsi:type="dcterms:W3CDTF">2019-04-15T21:42:25Z</dcterms:modified>
</cp:coreProperties>
</file>