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71" r:id="rId6"/>
    <p:sldId id="259" r:id="rId7"/>
    <p:sldId id="260" r:id="rId8"/>
    <p:sldId id="261" r:id="rId9"/>
    <p:sldId id="268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Cadona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2"/>
  </p:normalViewPr>
  <p:slideViewPr>
    <p:cSldViewPr snapToGrid="0">
      <p:cViewPr varScale="1">
        <p:scale>
          <a:sx n="145" d="100"/>
          <a:sy n="145" d="100"/>
        </p:scale>
        <p:origin x="9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26T20:53:05.931" idx="1">
    <p:pos x="196" y="280"/>
    <p:text>Can we include the bar chart from JRPC?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953c8660b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953c8660b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3117120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3117120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83117120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83117120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83117120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83117120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4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78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3117120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3117120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83117120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83117120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83117120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83117120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83117120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83117120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7CE52-1E0C-9948-81C3-A6B2137DA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9" y="102954"/>
            <a:ext cx="1087005" cy="893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34530" y="445025"/>
            <a:ext cx="64255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460A1-C410-024C-9103-4C267E499B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6579" y="164180"/>
            <a:ext cx="1087005" cy="8939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-openscience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follow.docs.ligo.org/userguide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virgo-spokesperson@ego-gw.it" TargetMode="External"/><Relationship Id="rId5" Type="http://schemas.openxmlformats.org/officeDocument/2006/relationships/hyperlink" Target="mailto:lsc-spokesperson@ligo.org" TargetMode="External"/><Relationship Id="rId4" Type="http://schemas.openxmlformats.org/officeDocument/2006/relationships/hyperlink" Target="https://dcc.ligo.org/LIGO-G1802186/publi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conten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mfollow.docs.ligo.org/userguide/content.html" TargetMode="External"/><Relationship Id="rId5" Type="http://schemas.openxmlformats.org/officeDocument/2006/relationships/hyperlink" Target="https://emfollow.docs.ligo.org/userguide/glossary.html#term-nsbh" TargetMode="External"/><Relationship Id="rId4" Type="http://schemas.openxmlformats.org/officeDocument/2006/relationships/hyperlink" Target="https://emfollow.docs.ligo.org/userguide/glossary.html#term-b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conten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follow.docs.ligo.org/userguide/glossary.html#term-b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glossary.html#term-nsb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/>
              <a:t>LSC and Virgo plans for </a:t>
            </a:r>
            <a:br>
              <a:rPr lang="en-US" sz="4000" dirty="0"/>
            </a:br>
            <a:r>
              <a:rPr lang="en-US" sz="4000" dirty="0"/>
              <a:t>data sharing</a:t>
            </a:r>
            <a:endParaRPr sz="4000" dirty="0"/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David Shoemaker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For Virgo and LSC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1 December 2018</a:t>
            </a:r>
          </a:p>
          <a:p>
            <a:pPr marL="0" lvl="0" indent="0"/>
            <a:r>
              <a:rPr lang="en-US" sz="1600" dirty="0"/>
              <a:t>G1802254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EDD3F-5AB7-E94C-BFB4-24ED7A4514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title"/>
          </p:nvPr>
        </p:nvSpPr>
        <p:spPr>
          <a:xfrm>
            <a:off x="1459522" y="445025"/>
            <a:ext cx="73727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Bulk Data Releases for O3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Bulk Releases are planned to be (no later than) 18 months after the end of a 6-month data acquisition period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E.g., if O3 starts in April 2019, the first planned  bulk data release would be April 2021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(O2 data will be public </a:t>
            </a:r>
            <a:r>
              <a:rPr lang="en">
                <a:solidFill>
                  <a:schemeClr val="tx1"/>
                </a:solidFill>
              </a:rPr>
              <a:t>at end-February 2019)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1" name="Google Shape;1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912" y="2429649"/>
            <a:ext cx="7228175" cy="2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96014-02D1-6249-BB41-26B2DD8843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1397976" y="445025"/>
            <a:ext cx="74343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Bulk Data Releases for O3</a:t>
            </a:r>
            <a:endParaRPr dirty="0"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Release will take the same format as previous releases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The 18-month proprietary period serves to enable preparation of the data for analysis (re-calibration, subtraction of linearly-related auxiliary channels, data quality assessment and flagging) and internal processing by the Collaborations</a:t>
            </a:r>
          </a:p>
          <a:p>
            <a:pPr lvl="1" indent="-330200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As laid out in the  </a:t>
            </a:r>
            <a:r>
              <a:rPr lang="en" sz="1600" dirty="0">
                <a:solidFill>
                  <a:schemeClr val="tx1"/>
                </a:solidFill>
              </a:rPr>
              <a:t>LIGO Laboratory-NSF Data Management Plan</a:t>
            </a:r>
            <a:endParaRPr sz="1600" dirty="0">
              <a:solidFill>
                <a:srgbClr val="FF0000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000000"/>
                </a:solidFill>
              </a:rPr>
              <a:t>We will strive to complete these steps as quickly as possible, which could enable an earlier bulk release of data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9A63B-871D-1548-AC98-4E53DCDF92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1230922" y="445025"/>
            <a:ext cx="76013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Gravitational-Wave Open Science Center</a:t>
            </a:r>
            <a:endParaRPr dirty="0"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GWOSC -- </a:t>
            </a:r>
            <a:r>
              <a:rPr lang="en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https://www.gw-openscience.org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 and Virgo’s portal for 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Bulk data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Event 1-hour time-series data, etc.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papers, data behind figures, posterior samples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analysis codes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Workshop materials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The nominal scope is determined by the LIGO Laboratory-NSF Data Management Plan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Some postings beyond the DMP scope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Community requests to GWOSC on other elements of interest welcome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723" y="1249204"/>
            <a:ext cx="4307277" cy="10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1B5CD-FFE3-E947-BED2-57452B4A50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1494692" y="445025"/>
            <a:ext cx="73376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Network, the Future</a:t>
            </a:r>
            <a:endParaRPr dirty="0"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 and Virgo coordinating closely on O3 planning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Observing, Analysis and publication, Data releases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KAGRA hoping to join toward the end of O3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Working toward joint analysis</a:t>
            </a:r>
            <a:endParaRPr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O4 Currently foreseen for early-2021 to mid-2022, at design sensitivity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Hoping it will be the 4-detector network of 2xLIGO, Virgo, KAGRA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LSC, Lab, NSF considering shorter periods before release of data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Decisions will depend on ability to shorten preparation and analysis times, scope of key core collaboration analysis goals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A+ Upgrade follows for LIGO, </a:t>
            </a:r>
            <a:r>
              <a:rPr lang="en" sz="1600" dirty="0" err="1">
                <a:solidFill>
                  <a:schemeClr val="tx1"/>
                </a:solidFill>
              </a:rPr>
              <a:t>AdV</a:t>
            </a:r>
            <a:r>
              <a:rPr lang="en" sz="1600" dirty="0">
                <a:solidFill>
                  <a:schemeClr val="tx1"/>
                </a:solidFill>
              </a:rPr>
              <a:t>+ for Virgo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LIGO-India comes into play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Network planning to be done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17865-0272-BB42-A56C-6C861A740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1354014" y="445025"/>
            <a:ext cx="747828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closing,</a:t>
            </a:r>
            <a:endParaRPr dirty="0"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Alerts: Please see </a:t>
            </a:r>
            <a:r>
              <a:rPr lang="en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Alerts User Guide</a:t>
            </a:r>
            <a:r>
              <a:rPr lang="en" sz="1600" dirty="0">
                <a:solidFill>
                  <a:schemeClr val="tx1"/>
                </a:solidFill>
              </a:rPr>
              <a:t> for additional information -- that site will continue to be updated </a:t>
            </a:r>
            <a:endParaRPr sz="1600" dirty="0">
              <a:solidFill>
                <a:schemeClr val="tx1"/>
              </a:solidFill>
            </a:endParaRPr>
          </a:p>
          <a:p>
            <a:pPr lvl="1" indent="-330200">
              <a:spcBef>
                <a:spcPts val="0"/>
              </a:spcBef>
              <a:buSzPts val="1600"/>
            </a:pPr>
            <a:r>
              <a:rPr lang="en-US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https://emfollow.docs.ligo.org/userguide/index.html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"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Questions/comments for Public Alerts welcomed at page above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Presentation on Alerts for Observers: </a:t>
            </a:r>
            <a:r>
              <a:rPr lang="en" sz="16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LIGO-G1802186-v3</a:t>
            </a:r>
            <a:r>
              <a:rPr lang="en" sz="1600" dirty="0">
                <a:solidFill>
                  <a:schemeClr val="tx1"/>
                </a:solidFill>
              </a:rPr>
              <a:t> 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More general Observer/Data access questions/comments to Spokespersons</a:t>
            </a:r>
            <a:endParaRPr sz="1600" dirty="0">
              <a:solidFill>
                <a:schemeClr val="tx1"/>
              </a:solidFill>
            </a:endParaRPr>
          </a:p>
          <a:p>
            <a:pPr marL="1371600" marR="508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" sz="1200" dirty="0">
                <a:solidFill>
                  <a:schemeClr val="tx1"/>
                </a:solidFill>
              </a:rPr>
              <a:t> </a:t>
            </a:r>
            <a:r>
              <a:rPr lang="en" sz="12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lsc-spokesperson@ligo.org</a:t>
            </a:r>
            <a:r>
              <a:rPr lang="en" sz="1200" dirty="0">
                <a:solidFill>
                  <a:schemeClr val="tx1"/>
                </a:solidFill>
              </a:rPr>
              <a:t>  - </a:t>
            </a:r>
            <a:r>
              <a:rPr lang="en" sz="1200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virgo-spokesperson@ego-gw.it</a:t>
            </a:r>
            <a:r>
              <a:rPr lang="en" sz="1200" dirty="0">
                <a:solidFill>
                  <a:schemeClr val="tx1"/>
                </a:solidFill>
              </a:rPr>
              <a:t> </a:t>
            </a:r>
            <a:endParaRPr sz="1200" dirty="0">
              <a:solidFill>
                <a:schemeClr val="tx1"/>
              </a:solidFill>
            </a:endParaRPr>
          </a:p>
          <a:p>
            <a:pPr marL="457200" marR="508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  <a:p>
            <a:pPr marL="457200" marR="50800" lvl="0" indent="-330200" algn="l" rtl="0">
              <a:spcBef>
                <a:spcPts val="1100"/>
              </a:spcBef>
              <a:spcAft>
                <a:spcPts val="0"/>
              </a:spcAft>
              <a:buClr>
                <a:srgbClr val="33669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Hope to nourish a flourishing community doing science with GW data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910D9-E8C4-334B-9FDC-9DE786BB9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4CFAC23-7CE6-A740-BA5F-F5B2C362598B}"/>
              </a:ext>
            </a:extLst>
          </p:cNvPr>
          <p:cNvSpPr/>
          <p:nvPr/>
        </p:nvSpPr>
        <p:spPr>
          <a:xfrm>
            <a:off x="5483074" y="445025"/>
            <a:ext cx="2989384" cy="1858560"/>
          </a:xfrm>
          <a:prstGeom prst="wedgeRoundRectCallout">
            <a:avLst>
              <a:gd name="adj1" fmla="val -99657"/>
              <a:gd name="adj2" fmla="val 49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SzPts val="1600"/>
              <a:buFont typeface="Georgia"/>
              <a:buChar char="●"/>
            </a:pPr>
            <a:r>
              <a:rPr lang="en-US" b="1" dirty="0">
                <a:solidFill>
                  <a:schemeClr val="tx1"/>
                </a:solidFill>
              </a:rPr>
              <a:t>Within 1–10 minutes after GW trigger time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 notice</a:t>
            </a:r>
            <a:r>
              <a:rPr lang="en-US" dirty="0">
                <a:solidFill>
                  <a:schemeClr val="tx1"/>
                </a:solidFill>
              </a:rPr>
              <a:t> will be sent autonomously, with a </a:t>
            </a:r>
            <a:r>
              <a:rPr lang="en-US" dirty="0" err="1">
                <a:solidFill>
                  <a:schemeClr val="tx1"/>
                </a:solidFill>
              </a:rPr>
              <a:t>skymap</a:t>
            </a:r>
            <a:r>
              <a:rPr lang="en-US" dirty="0">
                <a:solidFill>
                  <a:schemeClr val="tx1"/>
                </a:solidFill>
              </a:rPr>
              <a:t> as soon as it is available</a:t>
            </a:r>
          </a:p>
        </p:txBody>
      </p:sp>
    </p:spTree>
    <p:extLst>
      <p:ext uri="{BB962C8B-B14F-4D97-AF65-F5344CB8AC3E}">
        <p14:creationId xmlns:p14="http://schemas.microsoft.com/office/powerpoint/2010/main" val="410865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72F7793-D5A9-2044-885F-4EF416F4C03E}"/>
              </a:ext>
            </a:extLst>
          </p:cNvPr>
          <p:cNvSpPr/>
          <p:nvPr/>
        </p:nvSpPr>
        <p:spPr>
          <a:xfrm>
            <a:off x="4176347" y="64085"/>
            <a:ext cx="4844812" cy="3019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b="1" dirty="0">
                <a:solidFill>
                  <a:schemeClr val="tx1"/>
                </a:solidFill>
              </a:rPr>
              <a:t>Within 24 hours after the GW trigger time</a:t>
            </a:r>
            <a:r>
              <a:rPr lang="en-US" dirty="0">
                <a:solidFill>
                  <a:schemeClr val="tx1"/>
                </a:solidFill>
              </a:rPr>
              <a:t> (goal: within 4 hours for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BNS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NSBH</a:t>
            </a:r>
            <a:r>
              <a:rPr lang="en-US" dirty="0">
                <a:solidFill>
                  <a:schemeClr val="tx1"/>
                </a:solidFill>
              </a:rPr>
              <a:t> sources), the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Initial notices and circulars</a:t>
            </a:r>
            <a:r>
              <a:rPr lang="en-US" dirty="0">
                <a:solidFill>
                  <a:schemeClr val="tx1"/>
                </a:solidFill>
              </a:rPr>
              <a:t> will be distributed with an update for the sky localization area and the source classification. </a:t>
            </a:r>
          </a:p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They are vetted by human instrument scientists and analysts.</a:t>
            </a:r>
          </a:p>
          <a:p>
            <a:pPr marL="45720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The initial circular will be labeled as </a:t>
            </a:r>
            <a:r>
              <a:rPr lang="en-US" b="1" dirty="0">
                <a:solidFill>
                  <a:schemeClr val="tx1"/>
                </a:solidFill>
              </a:rPr>
              <a:t>retracted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confirmed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Note that the initial circular is considered the first LIGO/Virgo publication of a GW candidate, appropriate to cite in publications.</a:t>
            </a:r>
          </a:p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CEB04F0-13DE-954C-B43F-A90791F8E83B}"/>
              </a:ext>
            </a:extLst>
          </p:cNvPr>
          <p:cNvSpPr/>
          <p:nvPr/>
        </p:nvSpPr>
        <p:spPr>
          <a:xfrm>
            <a:off x="5483074" y="1872762"/>
            <a:ext cx="3538084" cy="1608992"/>
          </a:xfrm>
          <a:prstGeom prst="wedgeRoundRectCallout">
            <a:avLst>
              <a:gd name="adj1" fmla="val 11814"/>
              <a:gd name="adj2" fmla="val 99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notice and circulars</a:t>
            </a:r>
            <a:r>
              <a:rPr lang="en-US" dirty="0">
                <a:solidFill>
                  <a:schemeClr val="tx1"/>
                </a:solidFill>
              </a:rPr>
              <a:t> are sent whenever the sky localization area or significance accuracy improves (e.g. as a result of improved calibration, de-glitching, or computationally deeper parameter estimation). </a:t>
            </a:r>
          </a:p>
        </p:txBody>
      </p:sp>
    </p:spTree>
    <p:extLst>
      <p:ext uri="{BB962C8B-B14F-4D97-AF65-F5344CB8AC3E}">
        <p14:creationId xmlns:p14="http://schemas.microsoft.com/office/powerpoint/2010/main" val="293227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1433146" y="445025"/>
            <a:ext cx="73991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Notice Contents</a:t>
            </a:r>
            <a:endParaRPr dirty="0"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Date, Author, Where/When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FAR - 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Estimated false alarm rate in Hz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 err="1">
                <a:solidFill>
                  <a:schemeClr val="tx1"/>
                </a:solidFill>
                <a:highlight>
                  <a:srgbClr val="FFFFFF"/>
                </a:highlight>
              </a:rPr>
              <a:t>SkyMap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 - URL of HEALPix FITS localization file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Group -- CBC or Burst; Pipeline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If Burst: Central Frequency, Duration, Fluence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If CBC: </a:t>
            </a: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Probability that the source is a </a:t>
            </a:r>
            <a:r>
              <a:rPr lang="en" sz="1600" dirty="0">
                <a:solidFill>
                  <a:schemeClr val="tx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BNS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en" sz="1600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NSBH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en" sz="1600" dirty="0">
                <a:solidFill>
                  <a:schemeClr val="tx1"/>
                </a:solidFill>
              </a:rPr>
              <a:t>BBH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 merger, or noise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Probability of a neutron star, and ejection of neutron star matter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The objective is to provide the information needed to find a host 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The circular update available within 24 hours will include text with an expert evaluation of the impact of any data quality issues 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77F97-F236-6749-8E3E-DDAB9E7FE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1389184" y="445025"/>
            <a:ext cx="74431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Engineering Runs</a:t>
            </a:r>
            <a:endParaRPr dirty="0"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ER13: 08:00 PT 14 Dec → 06:00 PT 18 Dec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ER14: Earliest start 1 March, up to 4 weeks in duration; O3 follows directly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We see ERs as a way to fully exercise our instruments, data quality, calibration, pipelines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During Engineering Runs and other times of stable instruments before the start of O3, </a:t>
            </a:r>
            <a:r>
              <a:rPr lang="en" sz="1600" b="1" dirty="0">
                <a:solidFill>
                  <a:schemeClr val="tx1"/>
                </a:solidFill>
              </a:rPr>
              <a:t>no automatic alerts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 will be sent except as non-astrophysical tests.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dirty="0">
                <a:solidFill>
                  <a:schemeClr val="tx1"/>
                </a:solidFill>
              </a:rPr>
              <a:t>If</a:t>
            </a:r>
            <a:r>
              <a:rPr lang="en" sz="1600" dirty="0">
                <a:solidFill>
                  <a:schemeClr val="tx1"/>
                </a:solidFill>
              </a:rPr>
              <a:t> triggers of interest during the ERs, we will otherwise follow through as planned for the Observing run for all aspects that are ready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GCNs will be distributed with the lowest feasible latency</a:t>
            </a:r>
            <a:r>
              <a:rPr lang="en" sz="1600" dirty="0">
                <a:solidFill>
                  <a:schemeClr val="tx1"/>
                </a:solidFill>
              </a:rPr>
              <a:t>, and (as usual) should be cited by other papers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As in O3, retraction will be made if we learn a trigger was not astrophysical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If of sufficient interest, LVC will publish as quickly as feasible papers on ER events, releasing (as usual) data around the event and data packages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D9D31-D3CF-2640-AEAF-8636338455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title"/>
          </p:nvPr>
        </p:nvSpPr>
        <p:spPr>
          <a:xfrm>
            <a:off x="1573822" y="445025"/>
            <a:ext cx="72584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Significance</a:t>
            </a:r>
            <a:endParaRPr dirty="0"/>
          </a:p>
        </p:txBody>
      </p:sp>
      <p:sp>
        <p:nvSpPr>
          <p:cNvPr id="137" name="Google Shape;13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Target estimated contamination (non-astrophysical triggers): ~10% of public alerts across all categories together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BNS, NSBH &amp; other transients may individually have higher contamination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final significance of the candidate will be estimated in the offline analysis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False Alarm Rates are currently anticipated to be 1/month for </a:t>
            </a:r>
            <a:r>
              <a:rPr lang="en" sz="1600" dirty="0" err="1">
                <a:solidFill>
                  <a:srgbClr val="000000"/>
                </a:solidFill>
              </a:rPr>
              <a:t>cbc</a:t>
            </a:r>
            <a:r>
              <a:rPr lang="en" sz="1600" dirty="0">
                <a:solidFill>
                  <a:srgbClr val="000000"/>
                </a:solidFill>
              </a:rPr>
              <a:t> and 1/</a:t>
            </a:r>
            <a:r>
              <a:rPr lang="en" sz="1600" dirty="0" err="1">
                <a:solidFill>
                  <a:srgbClr val="000000"/>
                </a:solidFill>
              </a:rPr>
              <a:t>yr</a:t>
            </a:r>
            <a:r>
              <a:rPr lang="en" sz="1600" dirty="0">
                <a:solidFill>
                  <a:srgbClr val="000000"/>
                </a:solidFill>
              </a:rPr>
              <a:t> for burst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These thresholds will change as the sensitivity of the instruments improves if we hold the contamination fixed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A52DE-C5DB-B348-8B59-514C55BB1E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79BB-B24F-9544-987C-BF8B8506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068" y="445025"/>
            <a:ext cx="7311231" cy="572700"/>
          </a:xfrm>
        </p:spPr>
        <p:txBody>
          <a:bodyPr/>
          <a:lstStyle/>
          <a:p>
            <a:r>
              <a:rPr lang="en" dirty="0"/>
              <a:t>Expected Detection rates in O3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2C876-7AAE-3C4A-8881-48E8CCC46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Binary neutron stars (BNS)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1/month to 1/year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Median 90% credible localization 120-180 deg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; 12-21% localized &lt; 20 deg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Binary black holes (BBH)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few/week to few/month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Neutron-star black-hole binaries (NSBH)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Uncertain, estimates include zero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Other transients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Unknown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797EC-D7B4-F944-B851-44B06F6F0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935678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974</Words>
  <Application>Microsoft Macintosh PowerPoint</Application>
  <PresentationFormat>On-screen Show (16:9)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Georgia</vt:lpstr>
      <vt:lpstr>Roboto</vt:lpstr>
      <vt:lpstr>Simple Light</vt:lpstr>
      <vt:lpstr>LSC and Virgo plans for  data sharing</vt:lpstr>
      <vt:lpstr>Alert timeline for O3</vt:lpstr>
      <vt:lpstr>Alert timeline for O3</vt:lpstr>
      <vt:lpstr>Alert timeline for O3</vt:lpstr>
      <vt:lpstr>Alert timeline for O3</vt:lpstr>
      <vt:lpstr>Notice Contents</vt:lpstr>
      <vt:lpstr>Engineering Runs</vt:lpstr>
      <vt:lpstr>Significance</vt:lpstr>
      <vt:lpstr>Expected Detection rates in O3</vt:lpstr>
      <vt:lpstr>Bulk Data Releases for O3</vt:lpstr>
      <vt:lpstr>Bulk Data Releases for O3</vt:lpstr>
      <vt:lpstr>Gravitational-Wave Open Science Center</vt:lpstr>
      <vt:lpstr>The Network, the Future</vt:lpstr>
      <vt:lpstr>In closing,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LSC and Virgo plans for  data sharing</dc:title>
  <cp:lastModifiedBy>David H Shoemaker</cp:lastModifiedBy>
  <cp:revision>14</cp:revision>
  <cp:lastPrinted>2018-12-01T11:12:00Z</cp:lastPrinted>
  <dcterms:modified xsi:type="dcterms:W3CDTF">2018-12-01T15:07:17Z</dcterms:modified>
</cp:coreProperties>
</file>