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298" r:id="rId4"/>
    <p:sldId id="295" r:id="rId5"/>
    <p:sldId id="299" r:id="rId6"/>
    <p:sldId id="300" r:id="rId7"/>
    <p:sldId id="301" r:id="rId8"/>
    <p:sldId id="294" r:id="rId9"/>
    <p:sldId id="303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3D5"/>
    <a:srgbClr val="8A39C5"/>
    <a:srgbClr val="44F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0"/>
    <p:restoredTop sz="94808"/>
  </p:normalViewPr>
  <p:slideViewPr>
    <p:cSldViewPr snapToGrid="0" snapToObjects="1">
      <p:cViewPr>
        <p:scale>
          <a:sx n="179" d="100"/>
          <a:sy n="179" d="100"/>
        </p:scale>
        <p:origin x="17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774A1-2F96-D54D-BCC5-710DA7A0CE9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BB0BB-8C2F-7143-BE71-7996FC9A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42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DBD67-0621-5447-8F88-E76750E0A804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DC797-02BF-B545-9784-D2360EE8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C797-02BF-B545-9784-D2360EE882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C797-02BF-B545-9784-D2360EE882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2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hyperlink" Target="https://dcc.ligo.org/LIGO-G180105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LIGO and Virgo instrument status and timeline of ER13, ER14 and O3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0315"/>
            <a:ext cx="7086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600" u="sng" dirty="0" smtClean="0"/>
              <a:t>Lisa Barsotti</a:t>
            </a:r>
            <a:r>
              <a:rPr lang="en-US" sz="2600" dirty="0" smtClean="0"/>
              <a:t>, Nicolas </a:t>
            </a:r>
            <a:r>
              <a:rPr lang="en-US" sz="2600" dirty="0" smtClean="0"/>
              <a:t>Leroy, </a:t>
            </a:r>
          </a:p>
          <a:p>
            <a:r>
              <a:rPr lang="en-US" sz="2600" dirty="0" smtClean="0"/>
              <a:t>Keita </a:t>
            </a:r>
            <a:r>
              <a:rPr lang="en-US" sz="2600" dirty="0" err="1" smtClean="0"/>
              <a:t>Kawabe</a:t>
            </a:r>
            <a:r>
              <a:rPr lang="en-US" sz="2600" dirty="0"/>
              <a:t>, Brian </a:t>
            </a:r>
            <a:r>
              <a:rPr lang="en-US" sz="2600" dirty="0" smtClean="0"/>
              <a:t>O’Reilly, </a:t>
            </a:r>
            <a:r>
              <a:rPr lang="en-US" sz="2600" dirty="0" err="1" smtClean="0"/>
              <a:t>Alessio</a:t>
            </a:r>
            <a:r>
              <a:rPr lang="en-US" sz="2600" dirty="0" smtClean="0"/>
              <a:t> </a:t>
            </a:r>
            <a:r>
              <a:rPr lang="en-US" sz="2600" dirty="0" err="1" smtClean="0"/>
              <a:t>Rocchi</a:t>
            </a:r>
            <a:endParaRPr lang="en-US" sz="2600" dirty="0" smtClean="0"/>
          </a:p>
          <a:p>
            <a:r>
              <a:rPr lang="en-US" dirty="0"/>
              <a:t>f</a:t>
            </a:r>
            <a:r>
              <a:rPr lang="en-US" dirty="0" smtClean="0"/>
              <a:t>or the LIGO-VIRGO</a:t>
            </a:r>
          </a:p>
          <a:p>
            <a:r>
              <a:rPr lang="en-US" dirty="0" smtClean="0"/>
              <a:t>Joint Run Planning Committee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2599" y="5638800"/>
            <a:ext cx="217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LIGO-G1802174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98" y="1328115"/>
            <a:ext cx="8781803" cy="4649775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Intense hardware changes at all of the three sites after O2 </a:t>
            </a:r>
            <a:endParaRPr lang="en-US" sz="2400" dirty="0"/>
          </a:p>
          <a:p>
            <a:pPr lvl="1"/>
            <a:r>
              <a:rPr lang="en-US" sz="2000" dirty="0" smtClean="0"/>
              <a:t>some delays, but good progress</a:t>
            </a:r>
          </a:p>
          <a:p>
            <a:pPr lvl="1"/>
            <a:r>
              <a:rPr lang="en-US" sz="2000" dirty="0" smtClean="0"/>
              <a:t>all of the instruments have now surpassed previous best noise performance 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arget is: 120Mpc</a:t>
            </a:r>
            <a:r>
              <a:rPr lang="en-US" sz="2000" dirty="0"/>
              <a:t>+ for LIGO, 60+ </a:t>
            </a:r>
            <a:r>
              <a:rPr lang="en-US" sz="2000" dirty="0" err="1"/>
              <a:t>Mpc</a:t>
            </a:r>
            <a:r>
              <a:rPr lang="en-US" sz="2000" dirty="0"/>
              <a:t> for VIRGO</a:t>
            </a:r>
          </a:p>
          <a:p>
            <a:r>
              <a:rPr lang="en-US" sz="2400" dirty="0" smtClean="0"/>
              <a:t>ER13 schedule established: </a:t>
            </a:r>
          </a:p>
          <a:p>
            <a:pPr lvl="1"/>
            <a:r>
              <a:rPr lang="en-US" sz="2000" b="1" dirty="0" smtClean="0"/>
              <a:t>8amPT Dec 14, 2018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6amPT Dec 18, 2018</a:t>
            </a:r>
          </a:p>
          <a:p>
            <a:r>
              <a:rPr lang="en-US" sz="2400" dirty="0" smtClean="0"/>
              <a:t>ER14+O3 schedule shifted by 6 weeks: </a:t>
            </a:r>
          </a:p>
          <a:p>
            <a:pPr lvl="1"/>
            <a:r>
              <a:rPr lang="en-US" sz="2200" dirty="0" smtClean="0"/>
              <a:t>ER14 (up to 4 weeks) starting around March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, then transitioning into O3 late March/early April</a:t>
            </a:r>
          </a:p>
          <a:p>
            <a:pPr lvl="1"/>
            <a:r>
              <a:rPr lang="en-US" sz="2200" dirty="0" smtClean="0"/>
              <a:t>Change necessary to further improve noise, data quality, robustness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316"/>
            <a:ext cx="8229600" cy="1143000"/>
          </a:xfrm>
        </p:spPr>
        <p:txBody>
          <a:bodyPr/>
          <a:lstStyle/>
          <a:p>
            <a:r>
              <a:rPr lang="en-US" dirty="0" smtClean="0"/>
              <a:t>BNS Range in O2: LIGO L1 and H1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044"/>
            <a:ext cx="6246421" cy="3120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1" y="3816091"/>
            <a:ext cx="6174179" cy="31002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40928" y="1130974"/>
            <a:ext cx="2707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LIGO-LIVINGSTON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/>
            <a:r>
              <a:rPr lang="en-US" sz="2000" dirty="0" smtClean="0"/>
              <a:t>100 </a:t>
            </a:r>
            <a:r>
              <a:rPr lang="en-US" sz="2000" dirty="0" err="1" smtClean="0"/>
              <a:t>Mpc</a:t>
            </a:r>
            <a:r>
              <a:rPr lang="en-US" sz="2000" dirty="0" smtClean="0"/>
              <a:t> </a:t>
            </a:r>
            <a:r>
              <a:rPr lang="en-US" sz="2000" dirty="0"/>
              <a:t>towards the end of </a:t>
            </a:r>
            <a:r>
              <a:rPr lang="en-US" sz="2000" dirty="0" smtClean="0"/>
              <a:t>O2, </a:t>
            </a:r>
            <a:r>
              <a:rPr lang="en-US" sz="2000" dirty="0"/>
              <a:t>best sensitivity </a:t>
            </a:r>
            <a:r>
              <a:rPr lang="en-US" sz="2000" dirty="0" smtClean="0"/>
              <a:t>ever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-31500" y="4282708"/>
            <a:ext cx="309854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LIGO-HANFORD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/>
            <a:r>
              <a:rPr lang="en-US" sz="2000" dirty="0" smtClean="0"/>
              <a:t>noise </a:t>
            </a:r>
            <a:r>
              <a:rPr lang="en-US" sz="2000" dirty="0"/>
              <a:t>performance degraded during </a:t>
            </a:r>
            <a:r>
              <a:rPr lang="en-US" sz="2000" dirty="0" smtClean="0"/>
              <a:t>O2, some instrumental noise </a:t>
            </a:r>
          </a:p>
          <a:p>
            <a:pPr algn="ctr"/>
            <a:r>
              <a:rPr lang="en-US" sz="2000" dirty="0" smtClean="0"/>
              <a:t>removed offline</a:t>
            </a:r>
          </a:p>
          <a:p>
            <a:pPr algn="ctr"/>
            <a:r>
              <a:rPr lang="en-US" sz="2000" dirty="0" smtClean="0"/>
              <a:t>(“data cleaning”)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0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BNS Range in O2: </a:t>
            </a:r>
            <a:r>
              <a:rPr lang="en-US" dirty="0" smtClean="0"/>
              <a:t>VIRGO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17" y="117268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</a:t>
            </a:r>
            <a:r>
              <a:rPr lang="en-US" sz="2800" dirty="0"/>
              <a:t>lock in March 2017, joined O2 in August with </a:t>
            </a:r>
            <a:r>
              <a:rPr lang="en-US" sz="2800" dirty="0">
                <a:solidFill>
                  <a:srgbClr val="FFFF00"/>
                </a:solidFill>
              </a:rPr>
              <a:t>25-30 </a:t>
            </a:r>
            <a:r>
              <a:rPr lang="en-US" sz="2800" dirty="0" err="1">
                <a:solidFill>
                  <a:srgbClr val="FFFF00"/>
                </a:solidFill>
              </a:rPr>
              <a:t>Mpc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BNS </a:t>
            </a:r>
            <a:r>
              <a:rPr lang="en-US" sz="2800" dirty="0" smtClean="0"/>
              <a:t>(</a:t>
            </a:r>
            <a:r>
              <a:rPr lang="en-US" sz="2800" dirty="0"/>
              <a:t>only </a:t>
            </a:r>
            <a:r>
              <a:rPr lang="en-US" sz="2800" dirty="0" smtClean="0"/>
              <a:t>3 </a:t>
            </a:r>
            <a:r>
              <a:rPr lang="en-US" sz="2800" dirty="0"/>
              <a:t>months of “noise hunting”!)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6753" b="5716"/>
          <a:stretch/>
        </p:blipFill>
        <p:spPr>
          <a:xfrm>
            <a:off x="0" y="2149435"/>
            <a:ext cx="9138338" cy="4708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071" y="3664385"/>
            <a:ext cx="8965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 </a:t>
            </a:r>
            <a:r>
              <a:rPr lang="en-US" dirty="0" err="1" smtClean="0">
                <a:solidFill>
                  <a:schemeClr val="bg1"/>
                </a:solidFill>
              </a:rPr>
              <a:t>Mpc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71" y="3108460"/>
            <a:ext cx="89658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 </a:t>
            </a:r>
            <a:r>
              <a:rPr lang="en-US" dirty="0" err="1" smtClean="0">
                <a:solidFill>
                  <a:schemeClr val="bg1"/>
                </a:solidFill>
              </a:rPr>
              <a:t>Mpc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821"/>
            <a:ext cx="90489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Instrument work after O2</a:t>
            </a:r>
            <a:br>
              <a:rPr lang="en-US" dirty="0" smtClean="0"/>
            </a:br>
            <a:r>
              <a:rPr lang="en-US" sz="3600" dirty="0" smtClean="0"/>
              <a:t>(O3 goals: 120+Mpc LIGO, 60+ </a:t>
            </a:r>
            <a:r>
              <a:rPr lang="en-US" sz="3600" dirty="0" err="1" smtClean="0"/>
              <a:t>Mpc</a:t>
            </a:r>
            <a:r>
              <a:rPr lang="en-US" sz="3600" dirty="0" smtClean="0"/>
              <a:t> Virgo)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324" b="2652"/>
          <a:stretch/>
        </p:blipFill>
        <p:spPr>
          <a:xfrm>
            <a:off x="241561" y="2115079"/>
            <a:ext cx="5119435" cy="4040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6426" y="1591859"/>
            <a:ext cx="5309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Noise performance in August 2017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8690" y="1591859"/>
            <a:ext cx="3685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Basic plan at all sites: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Improve the high frequency performance by increasing the amount of circulating laser power + squeezed light injection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Mitigate back scattered light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Identify and reduce other technical noises at low frequency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53573" y="4681430"/>
            <a:ext cx="35954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Some specific interventions: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Virgo: replace mirror suspension steel wires with fibers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Hanford: track the origin of excess noise at both high and low frequency</a:t>
            </a:r>
          </a:p>
        </p:txBody>
      </p:sp>
    </p:spTree>
    <p:extLst>
      <p:ext uri="{BB962C8B-B14F-4D97-AF65-F5344CB8AC3E}">
        <p14:creationId xmlns:p14="http://schemas.microsoft.com/office/powerpoint/2010/main" val="17429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Status: L1 (Nov 2018)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2263" y="1579979"/>
            <a:ext cx="33174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Best range observed so far close to </a:t>
            </a:r>
            <a:r>
              <a:rPr lang="en-US" dirty="0" smtClean="0">
                <a:solidFill>
                  <a:srgbClr val="FFFF00"/>
                </a:solidFill>
              </a:rPr>
              <a:t>115 </a:t>
            </a:r>
            <a:r>
              <a:rPr lang="en-US" dirty="0" err="1" smtClean="0">
                <a:solidFill>
                  <a:srgbClr val="FFFF00"/>
                </a:solidFill>
              </a:rPr>
              <a:t>Mpc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odest increase in laser power so far, plus 25% shot-noise reduction with squeezed light injection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Some successful mitigation of technical noises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Work still in progress on all fronts (more power, higher levels of squeezing, noise hunting)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parallel: data quality improvements and interferometer robustness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59167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Status: H1 (Nov 2018)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0071" y="1653131"/>
            <a:ext cx="3317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Recovered from late O2 noise excess, improved over best O1 performance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Best range observed so far close to </a:t>
            </a:r>
            <a:r>
              <a:rPr lang="en-US" dirty="0" smtClean="0">
                <a:solidFill>
                  <a:srgbClr val="FFFF00"/>
                </a:solidFill>
              </a:rPr>
              <a:t>90 </a:t>
            </a:r>
            <a:r>
              <a:rPr lang="en-US" dirty="0" err="1" smtClean="0">
                <a:solidFill>
                  <a:srgbClr val="FFFF00"/>
                </a:solidFill>
              </a:rPr>
              <a:t>Mpc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odest increase in laser power so far, squeezing not yet injected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Work still in progress on all fronts (more power, squeezing, noise hunting)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parallel: data quality improvements and interferometer robustness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900"/>
            <a:ext cx="59167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Status: VIRGO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r="8508" b="1464"/>
          <a:stretch/>
        </p:blipFill>
        <p:spPr>
          <a:xfrm>
            <a:off x="49887" y="1669860"/>
            <a:ext cx="5870854" cy="398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3089" y="4681822"/>
            <a:ext cx="262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ORANGE: Sensitivity in O2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BLU: Best current status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0741" y="1936610"/>
            <a:ext cx="3317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Successfully replaced steel fibers with fused silica fibers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Exposed low frequency noise, some fixed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Power </a:t>
            </a:r>
            <a:r>
              <a:rPr lang="en-US" dirty="0" smtClean="0"/>
              <a:t>doubled </a:t>
            </a:r>
            <a:r>
              <a:rPr lang="en-US" dirty="0" err="1" smtClean="0"/>
              <a:t>wrt</a:t>
            </a:r>
            <a:r>
              <a:rPr lang="en-US" dirty="0" smtClean="0"/>
              <a:t> O2, </a:t>
            </a:r>
            <a:r>
              <a:rPr lang="en-US" dirty="0"/>
              <a:t>squeezing not yet </a:t>
            </a:r>
            <a:r>
              <a:rPr lang="en-US" dirty="0" smtClean="0"/>
              <a:t>injected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Best range observed so far close to </a:t>
            </a:r>
            <a:r>
              <a:rPr lang="en-US" dirty="0" smtClean="0">
                <a:solidFill>
                  <a:srgbClr val="FFFF00"/>
                </a:solidFill>
              </a:rPr>
              <a:t>35 </a:t>
            </a:r>
            <a:r>
              <a:rPr lang="en-US" dirty="0" err="1" smtClean="0">
                <a:solidFill>
                  <a:srgbClr val="FFFF00"/>
                </a:solidFill>
              </a:rPr>
              <a:t>Mpc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parallel: data quality improvements and interferometer robustness</a:t>
            </a:r>
          </a:p>
        </p:txBody>
      </p:sp>
    </p:spTree>
    <p:extLst>
      <p:ext uri="{BB962C8B-B14F-4D97-AF65-F5344CB8AC3E}">
        <p14:creationId xmlns:p14="http://schemas.microsoft.com/office/powerpoint/2010/main" val="10316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1" y="275590"/>
            <a:ext cx="7917297" cy="6126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99642" y="275590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rgbClr val="0070C0"/>
                </a:solidFill>
                <a:hlinkClick r:id="rId3"/>
              </a:rPr>
              <a:t>LIGO-G1801056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O3 Observing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24/7 operation</a:t>
            </a:r>
            <a:r>
              <a:rPr lang="en-US" sz="2400" dirty="0" smtClean="0"/>
              <a:t>, with </a:t>
            </a:r>
            <a:r>
              <a:rPr lang="en-US" sz="2400" dirty="0" smtClean="0">
                <a:solidFill>
                  <a:srgbClr val="FFFF00"/>
                </a:solidFill>
              </a:rPr>
              <a:t>planned downtime </a:t>
            </a:r>
            <a:r>
              <a:rPr lang="en-US" sz="2400" dirty="0" smtClean="0"/>
              <a:t>for maintenance and (minimal) commissioning: 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f the </a:t>
            </a:r>
            <a:r>
              <a:rPr lang="en-US" sz="2000" dirty="0"/>
              <a:t>weekly </a:t>
            </a:r>
            <a:r>
              <a:rPr lang="en-US" sz="2000" dirty="0" smtClean="0"/>
              <a:t>168h, loss up to 21h (12%) of triple coincidence 	         (21h </a:t>
            </a:r>
            <a:r>
              <a:rPr lang="en-US" sz="2000" dirty="0" smtClean="0">
                <a:sym typeface="Wingdings"/>
              </a:rPr>
              <a:t> 12h double coincidence, 9h Virgo only)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sym typeface="Wingdings"/>
              </a:rPr>
              <a:t>U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nplanned downtime</a:t>
            </a:r>
            <a:r>
              <a:rPr lang="en-US" sz="2400" dirty="0" smtClean="0">
                <a:sym typeface="Wingdings"/>
              </a:rPr>
              <a:t>: environmental disturbances, some of which are simultaneous (large earthquakes), some are local (storms, power outage)  up to 10% downtime in O2 for single interferometer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Extraordinary downtime</a:t>
            </a:r>
            <a:r>
              <a:rPr lang="en-US" sz="2400" dirty="0" smtClean="0">
                <a:sym typeface="Wingdings"/>
              </a:rPr>
              <a:t>: if major problem is observed during the run and need immediate fix, or major noise/data quality problem is identified and we think we can quickly fix it (example in O2: cleaning of one of the input arm mirrors in H1)</a:t>
            </a:r>
          </a:p>
          <a:p>
            <a:pPr lvl="1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15,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LV-EM Open Forum Telecon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Custom 2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63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16038</TotalTime>
  <Words>588</Words>
  <Application>Microsoft Macintosh PowerPoint</Application>
  <PresentationFormat>On-screen Show (4:3)</PresentationFormat>
  <Paragraphs>95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Mangal</vt:lpstr>
      <vt:lpstr>Wingdings</vt:lpstr>
      <vt:lpstr>Arial</vt:lpstr>
      <vt:lpstr> Black </vt:lpstr>
      <vt:lpstr>LIGO and Virgo instrument status and timeline of ER13, ER14 and O3</vt:lpstr>
      <vt:lpstr>BNS Range in O2: LIGO L1 and H1</vt:lpstr>
      <vt:lpstr>BNS Range in O2: VIRGO</vt:lpstr>
      <vt:lpstr>Instrument work after O2 (O3 goals: 120+Mpc LIGO, 60+ Mpc Virgo)</vt:lpstr>
      <vt:lpstr>Current Status: L1 (Nov 2018)</vt:lpstr>
      <vt:lpstr>Current Status: H1 (Nov 2018)</vt:lpstr>
      <vt:lpstr>Current Status: VIRGO</vt:lpstr>
      <vt:lpstr>PowerPoint Presentation</vt:lpstr>
      <vt:lpstr>O3 Observing Strategy</vt:lpstr>
      <vt:lpstr>Conclusions</vt:lpstr>
    </vt:vector>
  </TitlesOfParts>
  <Company>MIT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O3 preparation</dc:title>
  <dc:creator>Lisa Barsotti</dc:creator>
  <cp:lastModifiedBy>Microsoft Office User</cp:lastModifiedBy>
  <cp:revision>331</cp:revision>
  <cp:lastPrinted>2018-11-14T16:52:21Z</cp:lastPrinted>
  <dcterms:created xsi:type="dcterms:W3CDTF">2018-04-10T04:35:13Z</dcterms:created>
  <dcterms:modified xsi:type="dcterms:W3CDTF">2018-11-14T16:56:55Z</dcterms:modified>
</cp:coreProperties>
</file>