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3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2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3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69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35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01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41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04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4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9E151-EBED-A244-9C51-0FF25EAF153E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3F890-76E0-444F-82BF-2EA4E827955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8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Session IV</a:t>
            </a:r>
            <a:br>
              <a:rPr lang="en-US" dirty="0" smtClean="0"/>
            </a:br>
            <a:r>
              <a:rPr lang="en-US" dirty="0" smtClean="0"/>
              <a:t>Wrap up and 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M. Landry, H </a:t>
            </a:r>
            <a:r>
              <a:rPr lang="en-US" dirty="0" err="1" smtClean="0"/>
              <a:t>Lueck</a:t>
            </a:r>
            <a:endParaRPr lang="en-US" dirty="0" smtClean="0"/>
          </a:p>
          <a:p>
            <a:r>
              <a:rPr lang="en-US" dirty="0" smtClean="0"/>
              <a:t>Dawn IV, 31 Aug 2018, Amsterdam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4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3G Vacuum meeting – </a:t>
            </a:r>
            <a:r>
              <a:rPr lang="en-US" dirty="0" err="1" smtClean="0"/>
              <a:t>Rai</a:t>
            </a:r>
            <a:r>
              <a:rPr lang="en-US" dirty="0" smtClean="0"/>
              <a:t> Weiss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NSF-sponsored workshop on Vacuum technologies, @LLO late Jan or early Feb 2019 (3 days)</a:t>
            </a:r>
          </a:p>
          <a:p>
            <a:r>
              <a:rPr lang="en-US" dirty="0" smtClean="0"/>
              <a:t>Invitees in vacuum technology include people from 3G GW projects, BNL, </a:t>
            </a:r>
            <a:r>
              <a:rPr lang="en-US" dirty="0" err="1" smtClean="0"/>
              <a:t>Fermilab</a:t>
            </a:r>
            <a:r>
              <a:rPr lang="en-US" dirty="0" smtClean="0"/>
              <a:t>, Argonne, CERN, Jefferson Lab</a:t>
            </a:r>
          </a:p>
          <a:p>
            <a:r>
              <a:rPr lang="en-US" dirty="0" smtClean="0"/>
              <a:t>Considering salient issues such as: GW VAC systems cost 5-8X more than conventional industry pipelines - consider cheaper alternatives, e.g. cold-rolled steel envelope, nested systems,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76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outreach an engagement -  </a:t>
            </a:r>
            <a:r>
              <a:rPr lang="en-US" dirty="0" err="1" smtClean="0"/>
              <a:t>Samaya</a:t>
            </a:r>
            <a:r>
              <a:rPr lang="en-US" dirty="0" smtClean="0"/>
              <a:t> </a:t>
            </a:r>
            <a:r>
              <a:rPr lang="en-US" dirty="0" err="1" smtClean="0"/>
              <a:t>Nissanke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Designing a GW telescope over 20 years in a rapidly evolving and emerging observationally-driven scientific field</a:t>
            </a:r>
          </a:p>
          <a:p>
            <a:r>
              <a:rPr lang="en-US" sz="2800" dirty="0" smtClean="0"/>
              <a:t>“MMA is not just EM follow-up” –SN</a:t>
            </a:r>
          </a:p>
          <a:p>
            <a:pPr lvl="1"/>
            <a:r>
              <a:rPr lang="en-US" sz="2400" dirty="0" smtClean="0"/>
              <a:t>correlate GW observations with galaxy catalogues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979167"/>
            <a:ext cx="8449774" cy="251107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Reviewed challenges, and </a:t>
            </a:r>
            <a:r>
              <a:rPr lang="en-US" sz="2800" dirty="0" smtClean="0"/>
              <a:t>overview of facilities </a:t>
            </a:r>
            <a:r>
              <a:rPr lang="en-US" sz="2800" dirty="0" smtClean="0"/>
              <a:t>landscapes 2020-30</a:t>
            </a:r>
          </a:p>
          <a:p>
            <a:r>
              <a:rPr lang="en-US" sz="2800" dirty="0" smtClean="0"/>
              <a:t>Build community and </a:t>
            </a:r>
            <a:r>
              <a:rPr lang="en-US" sz="2800" dirty="0" smtClean="0"/>
              <a:t>widen base. Think big! Build on current excitement.</a:t>
            </a:r>
            <a:endParaRPr lang="en-US" sz="2800" dirty="0" smtClean="0"/>
          </a:p>
          <a:p>
            <a:r>
              <a:rPr lang="en-US" sz="2800" i="1" dirty="0" smtClean="0">
                <a:solidFill>
                  <a:srgbClr val="FF0000"/>
                </a:solidFill>
              </a:rPr>
              <a:t>ACTION: Need to have an Advocacy and Communications WG in the GWIC 3G activity: Materials, coordination of session/speaker proposals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ACTION: Develop and disseminate the most compelling </a:t>
            </a:r>
            <a:r>
              <a:rPr lang="en-US" sz="2800" i="1" dirty="0" smtClean="0">
                <a:solidFill>
                  <a:srgbClr val="FF0000"/>
                </a:solidFill>
              </a:rPr>
              <a:t>(how </a:t>
            </a:r>
            <a:r>
              <a:rPr lang="en-US" sz="2800" i="1" dirty="0" smtClean="0">
                <a:solidFill>
                  <a:srgbClr val="FF0000"/>
                </a:solidFill>
              </a:rPr>
              <a:t>many?) motivations for key audiences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13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with and between funding agencies – Sheila Rowan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Reviewed relevant funding agency bodies (Who are they? What role do they play?</a:t>
            </a:r>
          </a:p>
          <a:p>
            <a:pPr lvl="1"/>
            <a:r>
              <a:rPr lang="en-US" sz="2000" dirty="0" smtClean="0"/>
              <a:t>Europe: APPEC ‐ ‘</a:t>
            </a:r>
            <a:r>
              <a:rPr lang="en-US" sz="2000" dirty="0" err="1" smtClean="0"/>
              <a:t>Astro</a:t>
            </a:r>
            <a:r>
              <a:rPr lang="en-US" sz="2000" dirty="0" smtClean="0"/>
              <a:t>‐particle Physics European Consortium’</a:t>
            </a:r>
          </a:p>
          <a:p>
            <a:pPr lvl="1"/>
            <a:r>
              <a:rPr lang="en-US" sz="2000" dirty="0" smtClean="0"/>
              <a:t>GWAC ‘Gravitational Waves Agency Correspondents’</a:t>
            </a:r>
          </a:p>
          <a:p>
            <a:pPr lvl="1"/>
            <a:r>
              <a:rPr lang="en-US" sz="2000" dirty="0" smtClean="0"/>
              <a:t>GSO ‘Group of Senior Officials’</a:t>
            </a:r>
          </a:p>
          <a:p>
            <a:pPr lvl="1"/>
            <a:r>
              <a:rPr lang="en-US" sz="2000" dirty="0" smtClean="0"/>
              <a:t>APIF ‘</a:t>
            </a:r>
            <a:r>
              <a:rPr lang="en-US" sz="2000" dirty="0" err="1" smtClean="0"/>
              <a:t>Astro</a:t>
            </a:r>
            <a:r>
              <a:rPr lang="en-US" sz="2000" dirty="0" smtClean="0"/>
              <a:t>‐particle Physics International forum’</a:t>
            </a:r>
          </a:p>
          <a:p>
            <a:r>
              <a:rPr lang="en-US" sz="2400" dirty="0" smtClean="0"/>
              <a:t>Sheila summarized “As a community we need to be well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to have clear, coherent input to the variety of </a:t>
            </a:r>
            <a:r>
              <a:rPr lang="en-US" sz="2400" dirty="0" smtClean="0"/>
              <a:t>foreseen </a:t>
            </a:r>
            <a:r>
              <a:rPr lang="en-US" sz="2400" dirty="0" smtClean="0"/>
              <a:t>international </a:t>
            </a:r>
            <a:r>
              <a:rPr lang="en-US" sz="2400" dirty="0" smtClean="0"/>
              <a:t>road-mapping </a:t>
            </a:r>
            <a:r>
              <a:rPr lang="en-US" sz="2400" dirty="0" smtClean="0"/>
              <a:t>exercises”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Michele P, action: </a:t>
            </a:r>
            <a:r>
              <a:rPr lang="en-US" sz="24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) prepare Nov talk, and prep metrics asked for by </a:t>
            </a:r>
            <a:r>
              <a:rPr lang="en-US" sz="2400" dirty="0" smtClean="0">
                <a:solidFill>
                  <a:srgbClr val="FF0000"/>
                </a:solidFill>
              </a:rPr>
              <a:t>GSO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Input to CERN roadmap: 10 pages &lt; Dec 2018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Jo De </a:t>
            </a:r>
            <a:r>
              <a:rPr lang="en-US" sz="2400" dirty="0" err="1" smtClean="0">
                <a:solidFill>
                  <a:srgbClr val="FF0000"/>
                </a:solidFill>
              </a:rPr>
              <a:t>Kleuver</a:t>
            </a:r>
            <a:r>
              <a:rPr lang="en-US" sz="2400" dirty="0" smtClean="0">
                <a:solidFill>
                  <a:srgbClr val="FF0000"/>
                </a:solidFill>
              </a:rPr>
              <a:t>, action regarding statement of APPEC support. Define what is needed for the 3G endeavor so that APPEC can support.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295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682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Panel on 3G designs and </a:t>
            </a:r>
            <a:r>
              <a:rPr lang="en-US" dirty="0"/>
              <a:t>C</a:t>
            </a:r>
            <a:r>
              <a:rPr lang="en-US" dirty="0" smtClean="0"/>
              <a:t>ommon Strategies – </a:t>
            </a:r>
            <a:r>
              <a:rPr lang="en-US" sz="4000" dirty="0" smtClean="0"/>
              <a:t>B. </a:t>
            </a:r>
            <a:r>
              <a:rPr lang="en-US" sz="4000" dirty="0" err="1" smtClean="0"/>
              <a:t>Sathyaprakash</a:t>
            </a:r>
            <a:r>
              <a:rPr lang="en-US" sz="4000" dirty="0" smtClean="0"/>
              <a:t>, Michele </a:t>
            </a:r>
            <a:r>
              <a:rPr lang="en-US" sz="4000" dirty="0" err="1" smtClean="0"/>
              <a:t>Punturo</a:t>
            </a:r>
            <a:r>
              <a:rPr lang="en-US" sz="4000" dirty="0" smtClean="0"/>
              <a:t>, Matt Evans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3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Discussion centers on “how do we make decisions on pathways for 3G detectors?”</a:t>
            </a:r>
          </a:p>
          <a:p>
            <a:r>
              <a:rPr lang="en-US" sz="2800" dirty="0" smtClean="0"/>
              <a:t>Some argue that controlling costs my drive us to common detector designs; budget details are required. Others suggest overarching design not necessarily common, but </a:t>
            </a:r>
            <a:r>
              <a:rPr lang="en-US" sz="2800" i="1" dirty="0" smtClean="0">
                <a:solidFill>
                  <a:srgbClr val="FF0000"/>
                </a:solidFill>
              </a:rPr>
              <a:t>common</a:t>
            </a:r>
            <a:r>
              <a:rPr lang="en-US" sz="2800" dirty="0" smtClean="0"/>
              <a:t> key elements such as lasers, optics, coatings etc. will be critical.</a:t>
            </a:r>
          </a:p>
          <a:p>
            <a:r>
              <a:rPr lang="en-US" sz="2800" dirty="0" smtClean="0"/>
              <a:t>Role of Voyager, India, test facilities raised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ACTION: Address Voyager. E.g., one detector as a </a:t>
            </a:r>
            <a:r>
              <a:rPr lang="en-US" sz="2800" dirty="0" err="1" smtClean="0">
                <a:solidFill>
                  <a:srgbClr val="FF0000"/>
                </a:solidFill>
              </a:rPr>
              <a:t>testbed</a:t>
            </a:r>
            <a:r>
              <a:rPr lang="en-US" sz="2800" dirty="0" smtClean="0">
                <a:solidFill>
                  <a:srgbClr val="FF0000"/>
                </a:solidFill>
              </a:rPr>
              <a:t> for 3G? Two to increase the astrophysical reach? None to unburden the funding agency, and work on several limited-scope prototypes (analog of 40m and LASTI)? </a:t>
            </a:r>
          </a:p>
          <a:p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24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426&quot;&gt;&lt;/object&gt;&lt;object type=&quot;2&quot; unique_id=&quot;10427&quot;&gt;&lt;object type=&quot;3&quot; unique_id=&quot;10428&quot;&gt;&lt;property id=&quot;20148&quot; value=&quot;5&quot;/&gt;&lt;property id=&quot;20300&quot; value=&quot;Folie 1 - &amp;quot;Summary of Session IV Wrap up and Actions&amp;quot;&quot;/&gt;&lt;property id=&quot;20307&quot; value=&quot;256&quot;/&gt;&lt;/object&gt;&lt;object type=&quot;3&quot; unique_id=&quot;10429&quot;&gt;&lt;property id=&quot;20148&quot; value=&quot;5&quot;/&gt;&lt;property id=&quot;20300&quot; value=&quot;Folie 2 - &amp;quot;3G Vacuum meeting – Rai Weiss&amp;quot;&quot;/&gt;&lt;property id=&quot;20307&quot; value=&quot;258&quot;/&gt;&lt;/object&gt;&lt;object type=&quot;3&quot; unique_id=&quot;10430&quot;&gt;&lt;property id=&quot;20148&quot; value=&quot;5&quot;/&gt;&lt;property id=&quot;20300&quot; value=&quot;Folie 3 - &amp;quot;Community outreach an engagement -  Samaya Nissanke&amp;quot;&quot;/&gt;&lt;property id=&quot;20307&quot; value=&quot;257&quot;/&gt;&lt;/object&gt;&lt;object type=&quot;3&quot; unique_id=&quot;10431&quot;&gt;&lt;property id=&quot;20148&quot; value=&quot;5&quot;/&gt;&lt;property id=&quot;20300&quot; value=&quot;Folie 4 - &amp;quot;Communication with and between funding agencies – Sheila Rowan&amp;quot;&quot;/&gt;&lt;property id=&quot;20307&quot; value=&quot;259&quot;/&gt;&lt;/object&gt;&lt;object type=&quot;3&quot; unique_id=&quot;10432&quot;&gt;&lt;property id=&quot;20148&quot; value=&quot;5&quot;/&gt;&lt;property id=&quot;20300&quot; value=&quot;Folie 5 - &amp;quot;Panel on 3G designs and Common Strategies – B. Sathyaprakash, Michele Punturo, Matt Evans&amp;quot;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349</Words>
  <Application>Microsoft Office PowerPoint</Application>
  <PresentationFormat>Bildschirmpräsentation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Summary of Session IV Wrap up and Actions</vt:lpstr>
      <vt:lpstr>3G Vacuum meeting – Rai Weiss</vt:lpstr>
      <vt:lpstr>Community outreach an engagement -  Samaya Nissanke</vt:lpstr>
      <vt:lpstr>Communication with and between funding agencies – Sheila Rowan</vt:lpstr>
      <vt:lpstr>Panel on 3G designs and Common Strategies – B. Sathyaprakash, Michele Punturo, Matt Evans</vt:lpstr>
    </vt:vector>
  </TitlesOfParts>
  <Company>LIGO Hanford - Caltech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Landry</dc:creator>
  <cp:lastModifiedBy>Harald Harald</cp:lastModifiedBy>
  <cp:revision>32</cp:revision>
  <dcterms:created xsi:type="dcterms:W3CDTF">2018-08-31T14:08:11Z</dcterms:created>
  <dcterms:modified xsi:type="dcterms:W3CDTF">2018-08-31T15:32:43Z</dcterms:modified>
</cp:coreProperties>
</file>