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ff0d3f2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ff0d3f2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ff91b1a7b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ff91b1a7b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ff91b1a7b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ff91b1a7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ff91b1a7b_0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ff91b1a7b_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ff91b1a7b_0_8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ff91b1a7b_0_8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ff91b1a7b_0_7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ff91b1a7b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ff91b1a7b_0_8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ff91b1a7b_0_8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ff91b1a7b_0_1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ff91b1a7b_0_1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ff91b1a7b_0_1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ff91b1a7b_0_1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ff91b1a7b_0_1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ff91b1a7b_0_1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ff91b1a7b_0_1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ff91b1a7b_0_1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ff91b1a7b_0_1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ff91b1a7b_0_1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ff91b1a7b_0_1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ff91b1a7b_0_1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ff91b1a7b_0_1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ff91b1a7b_0_1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efa87faf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efa87faf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ff91b1a7b_0_1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ff91b1a7b_0_1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efa87faf3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efa87faf3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ff91b1a7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ff91b1a7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ff91b1a7b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ff91b1a7b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ff91b1a7b_0_9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ff91b1a7b_0_9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ff91b1a7b_0_1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ff91b1a7b_0_1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eed011d2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eed011d2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ff91b1a7b_0_7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ff91b1a7b_0_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ff91b1a7b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3ff91b1a7b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ff91b1a7b_0_1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ff91b1a7b_0_1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ff91b1a7b_0_1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ff91b1a7b_0_1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ff0d3f250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ff0d3f250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ff91b1a7b_0_7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ff91b1a7b_0_7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ff91b1a7b_0_1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3ff91b1a7b_0_1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ff91b1a7b_0_1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3ff91b1a7b_0_1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ff0d3f25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3ff0d3f25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ff91b1a7b_0_1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ff91b1a7b_0_1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ff91b1a7b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ff91b1a7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ff91b1a7b_0_1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ff91b1a7b_0_1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ff91b1a7b_0_1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ff91b1a7b_0_1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ff91b1a7b_0_1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ff91b1a7b_0_1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ff91b1a7b_0_1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ff91b1a7b_0_1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3ff91b1a7b_0_1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3ff91b1a7b_0_1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ff91b1a7b_0_1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3ff91b1a7b_0_1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ff91b1a7b_0_1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ff91b1a7b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ff91b1a7b_0_1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3ff91b1a7b_0_1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ff91b1a7b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ff91b1a7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ff91b1a7b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ff91b1a7b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ff91b1a7b_0_9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ff91b1a7b_0_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e71ae25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e71ae25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eed011d2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eed011d2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hyperlink" Target="https://ldas-jobs.ligo.caltech.edu/~detchar/summary/O2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alog.ligo-la.caltech.edu/aLOG/index.php?callRep=34878" TargetMode="External"/><Relationship Id="rId4" Type="http://schemas.openxmlformats.org/officeDocument/2006/relationships/hyperlink" Target="https://dcc.ligo.org/LIGO-G1700331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dcc.ligo.org/LIGO-T1500122" TargetMode="External"/><Relationship Id="rId4" Type="http://schemas.openxmlformats.org/officeDocument/2006/relationships/hyperlink" Target="https://dcc.ligo.org/LIGO-E990303" TargetMode="External"/><Relationship Id="rId5" Type="http://schemas.openxmlformats.org/officeDocument/2006/relationships/hyperlink" Target="https://dcc.ligo.org/LIGO-T1000216" TargetMode="External"/><Relationship Id="rId6" Type="http://schemas.openxmlformats.org/officeDocument/2006/relationships/hyperlink" Target="https://dcc.ligo.org/LIGO-P1200040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4.jp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3.jpg"/><Relationship Id="rId5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47675" y="973175"/>
            <a:ext cx="7953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8761D"/>
                </a:solidFill>
              </a:rPr>
              <a:t>Integration of </a:t>
            </a:r>
            <a:endParaRPr sz="3600">
              <a:solidFill>
                <a:srgbClr val="38761D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8761D"/>
                </a:solidFill>
              </a:rPr>
              <a:t>Beam Rotation Sensors </a:t>
            </a:r>
            <a:endParaRPr sz="3600">
              <a:solidFill>
                <a:srgbClr val="38761D"/>
              </a:solidFill>
            </a:endParaRPr>
          </a:p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8761D"/>
                </a:solidFill>
              </a:rPr>
              <a:t>to seismic isolation</a:t>
            </a:r>
            <a:endParaRPr sz="3600">
              <a:solidFill>
                <a:srgbClr val="38761D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23875" y="2681725"/>
            <a:ext cx="8384700" cy="17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Arnaud Pele</a:t>
            </a:r>
            <a:endParaRPr sz="2400">
              <a:solidFill>
                <a:srgbClr val="000000"/>
              </a:solidFill>
            </a:endParaRPr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Michael Ross</a:t>
            </a:r>
            <a:endParaRPr sz="2400">
              <a:solidFill>
                <a:srgbClr val="000000"/>
              </a:solidFill>
            </a:endParaRPr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99999"/>
                </a:solidFill>
              </a:rPr>
              <a:t>Low frequency workshop</a:t>
            </a:r>
            <a:endParaRPr sz="2400">
              <a:solidFill>
                <a:srgbClr val="999999"/>
              </a:solidFill>
            </a:endParaRPr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Birmingham, Aug 30th 2018</a:t>
            </a:r>
            <a:endParaRPr sz="1800">
              <a:solidFill>
                <a:srgbClr val="999999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2775" y="382625"/>
            <a:ext cx="1190625" cy="295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3"/>
          <p:cNvGrpSpPr/>
          <p:nvPr/>
        </p:nvGrpSpPr>
        <p:grpSpPr>
          <a:xfrm>
            <a:off x="5035662" y="3216374"/>
            <a:ext cx="2762402" cy="1758327"/>
            <a:chOff x="3569575" y="445025"/>
            <a:chExt cx="3945725" cy="2729050"/>
          </a:xfrm>
        </p:grpSpPr>
        <p:pic>
          <p:nvPicPr>
            <p:cNvPr id="58" name="Google Shape;58;p13"/>
            <p:cNvPicPr preferRelativeResize="0"/>
            <p:nvPr/>
          </p:nvPicPr>
          <p:blipFill rotWithShape="1">
            <a:blip r:embed="rId4">
              <a:alphaModFix/>
            </a:blip>
            <a:srcRect b="38933" l="0" r="29918" t="-1830"/>
            <a:stretch/>
          </p:blipFill>
          <p:spPr>
            <a:xfrm>
              <a:off x="3569575" y="445025"/>
              <a:ext cx="3869450" cy="2580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59;p13"/>
            <p:cNvSpPr/>
            <p:nvPr/>
          </p:nvSpPr>
          <p:spPr>
            <a:xfrm>
              <a:off x="6743700" y="1323975"/>
              <a:ext cx="771600" cy="1747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 rot="-5400000">
              <a:off x="5855700" y="2171775"/>
              <a:ext cx="507000" cy="1497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BRS_IY.jpg" id="62" name="Google Shape;62;p13"/>
          <p:cNvPicPr preferRelativeResize="0"/>
          <p:nvPr/>
        </p:nvPicPr>
        <p:blipFill rotWithShape="1">
          <a:blip r:embed="rId5">
            <a:alphaModFix amt="16000"/>
          </a:blip>
          <a:srcRect b="0" l="0" r="0" t="0"/>
          <a:stretch/>
        </p:blipFill>
        <p:spPr>
          <a:xfrm>
            <a:off x="0" y="12"/>
            <a:ext cx="6857998" cy="51414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idx="1" type="body"/>
          </p:nvPr>
        </p:nvSpPr>
        <p:spPr>
          <a:xfrm>
            <a:off x="311700" y="572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1-2 µm-rms typical microseismic amplitude suppressed by a factor of 5-10 [2]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Below 0.1Hz, less clearly defined requirements, hard to measure motion at those frequencies with seismometers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 reality: hard to lock with&gt;2-3um rms microseism motion (100mHz-400mHz)</a:t>
            </a:r>
            <a:br>
              <a:rPr lang="en"/>
            </a:br>
            <a:r>
              <a:rPr lang="en"/>
              <a:t>					      &gt;1um rms    earthquake motion ( 30mHz-100mHz)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Down time from low-frequency input motion (wind/microseism/earthquakes) : 5-10% at both sites + 10% locking </a:t>
            </a:r>
            <a:endParaRPr/>
          </a:p>
          <a:p>
            <a:pPr indent="0" lvl="0" marL="45720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2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for seismic isolation : &lt;1Hz</a:t>
            </a:r>
            <a:endParaRPr/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67597"/>
            <a:ext cx="4386599" cy="227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4450" y="2867600"/>
            <a:ext cx="4465725" cy="22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/>
          <p:nvPr/>
        </p:nvSpPr>
        <p:spPr>
          <a:xfrm>
            <a:off x="2627175" y="3746700"/>
            <a:ext cx="1119600" cy="2424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2"/>
          <p:cNvSpPr/>
          <p:nvPr/>
        </p:nvSpPr>
        <p:spPr>
          <a:xfrm>
            <a:off x="7102775" y="3768870"/>
            <a:ext cx="1064100" cy="2424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2"/>
          <p:cNvSpPr txBox="1"/>
          <p:nvPr/>
        </p:nvSpPr>
        <p:spPr>
          <a:xfrm>
            <a:off x="3225775" y="4801325"/>
            <a:ext cx="15741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Detchar summary pages</a:t>
            </a:r>
            <a:endParaRPr sz="1000"/>
          </a:p>
        </p:txBody>
      </p:sp>
      <p:sp>
        <p:nvSpPr>
          <p:cNvPr id="164" name="Google Shape;16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isolation, general control scheme</a:t>
            </a:r>
            <a:br>
              <a:rPr lang="en"/>
            </a:br>
            <a:endParaRPr sz="1800">
              <a:solidFill>
                <a:schemeClr val="dk2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Feedback: Blending of sensors, one or two inertial sensors &gt; 0.1Hz with position sensors &lt; 0.1Hz, (similar scheme in all 6 dofs)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0" name="Google Shape;170;p23"/>
          <p:cNvGrpSpPr/>
          <p:nvPr/>
        </p:nvGrpSpPr>
        <p:grpSpPr>
          <a:xfrm>
            <a:off x="1147643" y="1456214"/>
            <a:ext cx="7011911" cy="3582746"/>
            <a:chOff x="971403" y="1248550"/>
            <a:chExt cx="7623300" cy="3547625"/>
          </a:xfrm>
        </p:grpSpPr>
        <p:grpSp>
          <p:nvGrpSpPr>
            <p:cNvPr id="171" name="Google Shape;171;p23"/>
            <p:cNvGrpSpPr/>
            <p:nvPr/>
          </p:nvGrpSpPr>
          <p:grpSpPr>
            <a:xfrm>
              <a:off x="5179929" y="3658758"/>
              <a:ext cx="1018200" cy="747368"/>
              <a:chOff x="4455429" y="2754908"/>
              <a:chExt cx="1018200" cy="747368"/>
            </a:xfrm>
          </p:grpSpPr>
          <p:sp>
            <p:nvSpPr>
              <p:cNvPr id="172" name="Google Shape;172;p23"/>
              <p:cNvSpPr/>
              <p:nvPr/>
            </p:nvSpPr>
            <p:spPr>
              <a:xfrm>
                <a:off x="4455429" y="2754908"/>
                <a:ext cx="1018200" cy="7473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rgbClr val="1F497D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73" name="Google Shape;173;p23"/>
              <p:cNvCxnSpPr/>
              <p:nvPr/>
            </p:nvCxnSpPr>
            <p:spPr>
              <a:xfrm rot="10800000">
                <a:off x="4977091" y="2943164"/>
                <a:ext cx="341400" cy="3132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cxnSp>
          <p:cxnSp>
            <p:nvCxnSpPr>
              <p:cNvPr id="174" name="Google Shape;174;p23"/>
              <p:cNvCxnSpPr/>
              <p:nvPr/>
            </p:nvCxnSpPr>
            <p:spPr>
              <a:xfrm flipH="1" rot="10800000">
                <a:off x="4618650" y="2943050"/>
                <a:ext cx="358500" cy="66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cxnSp>
          <p:cxnSp>
            <p:nvCxnSpPr>
              <p:cNvPr id="175" name="Google Shape;175;p23"/>
              <p:cNvCxnSpPr/>
              <p:nvPr/>
            </p:nvCxnSpPr>
            <p:spPr>
              <a:xfrm>
                <a:off x="4977241" y="2821691"/>
                <a:ext cx="0" cy="501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1F497D"/>
                </a:solidFill>
                <a:prstDash val="dash"/>
                <a:round/>
                <a:headEnd len="med" w="med" type="none"/>
                <a:tailEnd len="med" w="med" type="none"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cxnSp>
          <p:sp>
            <p:nvSpPr>
              <p:cNvPr id="176" name="Google Shape;176;p23"/>
              <p:cNvSpPr txBox="1"/>
              <p:nvPr/>
            </p:nvSpPr>
            <p:spPr>
              <a:xfrm>
                <a:off x="4650404" y="3218476"/>
                <a:ext cx="718200" cy="283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0.1 Hz</a:t>
                </a:r>
                <a:endParaRPr sz="1200"/>
              </a:p>
            </p:txBody>
          </p:sp>
        </p:grpSp>
        <p:grpSp>
          <p:nvGrpSpPr>
            <p:cNvPr id="177" name="Google Shape;177;p23"/>
            <p:cNvGrpSpPr/>
            <p:nvPr/>
          </p:nvGrpSpPr>
          <p:grpSpPr>
            <a:xfrm>
              <a:off x="971403" y="1248550"/>
              <a:ext cx="7623300" cy="3547625"/>
              <a:chOff x="971403" y="1248550"/>
              <a:chExt cx="7623300" cy="3547625"/>
            </a:xfrm>
          </p:grpSpPr>
          <p:grpSp>
            <p:nvGrpSpPr>
              <p:cNvPr id="178" name="Google Shape;178;p23"/>
              <p:cNvGrpSpPr/>
              <p:nvPr/>
            </p:nvGrpSpPr>
            <p:grpSpPr>
              <a:xfrm>
                <a:off x="5176499" y="2648242"/>
                <a:ext cx="1187344" cy="723518"/>
                <a:chOff x="1938705" y="3430825"/>
                <a:chExt cx="2374687" cy="1451100"/>
              </a:xfrm>
            </p:grpSpPr>
            <p:sp>
              <p:nvSpPr>
                <p:cNvPr id="179" name="Google Shape;179;p23"/>
                <p:cNvSpPr/>
                <p:nvPr/>
              </p:nvSpPr>
              <p:spPr>
                <a:xfrm>
                  <a:off x="1952425" y="3430825"/>
                  <a:ext cx="2036400" cy="1451100"/>
                </a:xfrm>
                <a:prstGeom prst="rect">
                  <a:avLst/>
                </a:prstGeom>
                <a:solidFill>
                  <a:srgbClr val="C9DAF8"/>
                </a:solidFill>
                <a:ln cap="flat" cmpd="sng" w="9525">
                  <a:solidFill>
                    <a:srgbClr val="1F497D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80" name="Google Shape;180;p23"/>
                <p:cNvCxnSpPr/>
                <p:nvPr/>
              </p:nvCxnSpPr>
              <p:spPr>
                <a:xfrm flipH="1" rot="10800000">
                  <a:off x="2112225" y="3782950"/>
                  <a:ext cx="482700" cy="5103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1F497D"/>
                  </a:solidFill>
                  <a:prstDash val="solid"/>
                  <a:round/>
                  <a:headEnd len="med" w="med" type="none"/>
                  <a:tailEnd len="med" w="med" type="none"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  <p:cxnSp>
              <p:nvCxnSpPr>
                <p:cNvPr id="181" name="Google Shape;181;p23"/>
                <p:cNvCxnSpPr/>
                <p:nvPr/>
              </p:nvCxnSpPr>
              <p:spPr>
                <a:xfrm flipH="1" rot="10800000">
                  <a:off x="2594950" y="3778950"/>
                  <a:ext cx="630000" cy="39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1F497D"/>
                  </a:solidFill>
                  <a:prstDash val="solid"/>
                  <a:round/>
                  <a:headEnd len="med" w="med" type="none"/>
                  <a:tailEnd len="med" w="med" type="none"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  <p:cxnSp>
              <p:nvCxnSpPr>
                <p:cNvPr id="182" name="Google Shape;182;p23"/>
                <p:cNvCxnSpPr/>
                <p:nvPr/>
              </p:nvCxnSpPr>
              <p:spPr>
                <a:xfrm>
                  <a:off x="2594950" y="3526025"/>
                  <a:ext cx="0" cy="9747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1F497D"/>
                  </a:solidFill>
                  <a:prstDash val="dash"/>
                  <a:round/>
                  <a:headEnd len="med" w="med" type="none"/>
                  <a:tailEnd len="med" w="med" type="none"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  <p:sp>
              <p:nvSpPr>
                <p:cNvPr id="183" name="Google Shape;183;p23"/>
                <p:cNvSpPr txBox="1"/>
                <p:nvPr/>
              </p:nvSpPr>
              <p:spPr>
                <a:xfrm>
                  <a:off x="1938705" y="4293373"/>
                  <a:ext cx="1385700" cy="5103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/>
                    <a:t>0.1 Hz</a:t>
                  </a:r>
                  <a:endParaRPr sz="1200"/>
                </a:p>
              </p:txBody>
            </p:sp>
            <p:cxnSp>
              <p:nvCxnSpPr>
                <p:cNvPr id="184" name="Google Shape;184;p23"/>
                <p:cNvCxnSpPr/>
                <p:nvPr/>
              </p:nvCxnSpPr>
              <p:spPr>
                <a:xfrm rot="10800000">
                  <a:off x="3224950" y="3785050"/>
                  <a:ext cx="525000" cy="5061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1F497D"/>
                  </a:solidFill>
                  <a:prstDash val="solid"/>
                  <a:round/>
                  <a:headEnd len="med" w="med" type="none"/>
                  <a:tailEnd len="med" w="med" type="none"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  <p:cxnSp>
              <p:nvCxnSpPr>
                <p:cNvPr id="185" name="Google Shape;185;p23"/>
                <p:cNvCxnSpPr/>
                <p:nvPr/>
              </p:nvCxnSpPr>
              <p:spPr>
                <a:xfrm>
                  <a:off x="3224938" y="3491700"/>
                  <a:ext cx="0" cy="9747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1F497D"/>
                  </a:solidFill>
                  <a:prstDash val="dash"/>
                  <a:round/>
                  <a:headEnd len="med" w="med" type="none"/>
                  <a:tailEnd len="med" w="med" type="none"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  <p:sp>
              <p:nvSpPr>
                <p:cNvPr id="186" name="Google Shape;186;p23"/>
                <p:cNvSpPr txBox="1"/>
                <p:nvPr/>
              </p:nvSpPr>
              <p:spPr>
                <a:xfrm>
                  <a:off x="2927693" y="4291164"/>
                  <a:ext cx="1385700" cy="5061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/>
                    <a:t>1 Hz</a:t>
                  </a:r>
                  <a:endParaRPr sz="1200"/>
                </a:p>
              </p:txBody>
            </p:sp>
          </p:grpSp>
          <p:grpSp>
            <p:nvGrpSpPr>
              <p:cNvPr id="187" name="Google Shape;187;p23"/>
              <p:cNvGrpSpPr/>
              <p:nvPr/>
            </p:nvGrpSpPr>
            <p:grpSpPr>
              <a:xfrm>
                <a:off x="5176504" y="1614891"/>
                <a:ext cx="1064899" cy="714554"/>
                <a:chOff x="4504625" y="199450"/>
                <a:chExt cx="2129797" cy="1451165"/>
              </a:xfrm>
            </p:grpSpPr>
            <p:sp>
              <p:nvSpPr>
                <p:cNvPr id="188" name="Google Shape;188;p23"/>
                <p:cNvSpPr/>
                <p:nvPr/>
              </p:nvSpPr>
              <p:spPr>
                <a:xfrm>
                  <a:off x="4504625" y="199450"/>
                  <a:ext cx="2036400" cy="1451100"/>
                </a:xfrm>
                <a:prstGeom prst="rect">
                  <a:avLst/>
                </a:prstGeom>
                <a:solidFill>
                  <a:srgbClr val="C9DAF8"/>
                </a:solidFill>
                <a:ln cap="flat" cmpd="sng" w="9525">
                  <a:solidFill>
                    <a:srgbClr val="1F497D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89" name="Google Shape;189;p23"/>
                <p:cNvCxnSpPr/>
                <p:nvPr/>
              </p:nvCxnSpPr>
              <p:spPr>
                <a:xfrm flipH="1" rot="10800000">
                  <a:off x="4746050" y="575850"/>
                  <a:ext cx="629700" cy="6717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1F497D"/>
                  </a:solidFill>
                  <a:prstDash val="solid"/>
                  <a:round/>
                  <a:headEnd len="med" w="med" type="none"/>
                  <a:tailEnd len="med" w="med" type="none"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  <p:cxnSp>
              <p:nvCxnSpPr>
                <p:cNvPr id="190" name="Google Shape;190;p23"/>
                <p:cNvCxnSpPr/>
                <p:nvPr/>
              </p:nvCxnSpPr>
              <p:spPr>
                <a:xfrm flipH="1" rot="10800000">
                  <a:off x="5375750" y="569550"/>
                  <a:ext cx="829500" cy="63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1F497D"/>
                  </a:solidFill>
                  <a:prstDash val="solid"/>
                  <a:round/>
                  <a:headEnd len="med" w="med" type="none"/>
                  <a:tailEnd len="med" w="med" type="none"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  <p:cxnSp>
              <p:nvCxnSpPr>
                <p:cNvPr id="191" name="Google Shape;191;p23"/>
                <p:cNvCxnSpPr/>
                <p:nvPr/>
              </p:nvCxnSpPr>
              <p:spPr>
                <a:xfrm>
                  <a:off x="5375750" y="319025"/>
                  <a:ext cx="0" cy="9747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1F497D"/>
                  </a:solidFill>
                  <a:prstDash val="dash"/>
                  <a:round/>
                  <a:headEnd len="med" w="med" type="none"/>
                  <a:tailEnd len="med" w="med" type="none"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  <p:sp>
              <p:nvSpPr>
                <p:cNvPr id="192" name="Google Shape;192;p23"/>
                <p:cNvSpPr txBox="1"/>
                <p:nvPr/>
              </p:nvSpPr>
              <p:spPr>
                <a:xfrm>
                  <a:off x="4946622" y="1044615"/>
                  <a:ext cx="1687800" cy="6060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/>
                    <a:t>1 Hz</a:t>
                  </a:r>
                  <a:endParaRPr sz="1200"/>
                </a:p>
              </p:txBody>
            </p:sp>
          </p:grpSp>
          <p:cxnSp>
            <p:nvCxnSpPr>
              <p:cNvPr id="193" name="Google Shape;193;p23"/>
              <p:cNvCxnSpPr>
                <a:stCxn id="194" idx="0"/>
                <a:endCxn id="188" idx="1"/>
              </p:cNvCxnSpPr>
              <p:nvPr/>
            </p:nvCxnSpPr>
            <p:spPr>
              <a:xfrm rot="-5400000">
                <a:off x="2829875" y="883700"/>
                <a:ext cx="1257900" cy="3435000"/>
              </a:xfrm>
              <a:prstGeom prst="bentConnector2">
                <a:avLst/>
              </a:prstGeom>
              <a:noFill/>
              <a:ln cap="flat" cmpd="sng" w="2857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195" name="Google Shape;195;p23"/>
              <p:cNvCxnSpPr>
                <a:stCxn id="196" idx="0"/>
                <a:endCxn id="172" idx="1"/>
              </p:cNvCxnSpPr>
              <p:nvPr/>
            </p:nvCxnSpPr>
            <p:spPr>
              <a:xfrm rot="-5400000">
                <a:off x="4436025" y="3431000"/>
                <a:ext cx="142500" cy="1345500"/>
              </a:xfrm>
              <a:prstGeom prst="bentConnector2">
                <a:avLst/>
              </a:prstGeom>
              <a:noFill/>
              <a:ln cap="flat" cmpd="sng" w="2857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grpSp>
            <p:nvGrpSpPr>
              <p:cNvPr id="197" name="Google Shape;197;p23"/>
              <p:cNvGrpSpPr/>
              <p:nvPr/>
            </p:nvGrpSpPr>
            <p:grpSpPr>
              <a:xfrm>
                <a:off x="4664225" y="3932700"/>
                <a:ext cx="220500" cy="199500"/>
                <a:chOff x="7025275" y="993650"/>
                <a:chExt cx="220500" cy="199500"/>
              </a:xfrm>
            </p:grpSpPr>
            <p:sp>
              <p:nvSpPr>
                <p:cNvPr id="198" name="Google Shape;198;p23"/>
                <p:cNvSpPr/>
                <p:nvPr/>
              </p:nvSpPr>
              <p:spPr>
                <a:xfrm>
                  <a:off x="7025275" y="993650"/>
                  <a:ext cx="220500" cy="199500"/>
                </a:xfrm>
                <a:prstGeom prst="mathPlus">
                  <a:avLst>
                    <a:gd fmla="val 23520" name="adj1"/>
                  </a:avLst>
                </a:prstGeom>
                <a:solidFill>
                  <a:srgbClr val="EEECE1"/>
                </a:solidFill>
                <a:ln cap="flat" cmpd="sng" w="9525">
                  <a:solidFill>
                    <a:srgbClr val="1F497D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9" name="Google Shape;199;p23"/>
                <p:cNvSpPr/>
                <p:nvPr/>
              </p:nvSpPr>
              <p:spPr>
                <a:xfrm>
                  <a:off x="7037125" y="993650"/>
                  <a:ext cx="196800" cy="199500"/>
                </a:xfrm>
                <a:prstGeom prst="ellipse">
                  <a:avLst/>
                </a:prstGeom>
                <a:noFill/>
                <a:ln cap="flat" cmpd="sng" w="9525">
                  <a:solidFill>
                    <a:srgbClr val="1F497D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00" name="Google Shape;200;p23"/>
              <p:cNvGrpSpPr/>
              <p:nvPr/>
            </p:nvGrpSpPr>
            <p:grpSpPr>
              <a:xfrm>
                <a:off x="4664225" y="1872425"/>
                <a:ext cx="220500" cy="199500"/>
                <a:chOff x="7025275" y="993650"/>
                <a:chExt cx="220500" cy="199500"/>
              </a:xfrm>
            </p:grpSpPr>
            <p:sp>
              <p:nvSpPr>
                <p:cNvPr id="201" name="Google Shape;201;p23"/>
                <p:cNvSpPr/>
                <p:nvPr/>
              </p:nvSpPr>
              <p:spPr>
                <a:xfrm>
                  <a:off x="7025275" y="993650"/>
                  <a:ext cx="220500" cy="199500"/>
                </a:xfrm>
                <a:prstGeom prst="mathPlus">
                  <a:avLst>
                    <a:gd fmla="val 23520" name="adj1"/>
                  </a:avLst>
                </a:prstGeom>
                <a:solidFill>
                  <a:srgbClr val="EEECE1"/>
                </a:solidFill>
                <a:ln cap="flat" cmpd="sng" w="9525">
                  <a:solidFill>
                    <a:srgbClr val="1F497D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2" name="Google Shape;202;p23"/>
                <p:cNvSpPr/>
                <p:nvPr/>
              </p:nvSpPr>
              <p:spPr>
                <a:xfrm>
                  <a:off x="7037125" y="993650"/>
                  <a:ext cx="196800" cy="199500"/>
                </a:xfrm>
                <a:prstGeom prst="ellipse">
                  <a:avLst/>
                </a:prstGeom>
                <a:noFill/>
                <a:ln cap="flat" cmpd="sng" w="9525">
                  <a:solidFill>
                    <a:srgbClr val="1F497D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cxnSp>
            <p:nvCxnSpPr>
              <p:cNvPr id="203" name="Google Shape;203;p23"/>
              <p:cNvCxnSpPr>
                <a:stCxn id="204" idx="0"/>
                <a:endCxn id="179" idx="1"/>
              </p:cNvCxnSpPr>
              <p:nvPr/>
            </p:nvCxnSpPr>
            <p:spPr>
              <a:xfrm rot="-5400000">
                <a:off x="4262009" y="2306129"/>
                <a:ext cx="217500" cy="1625100"/>
              </a:xfrm>
              <a:prstGeom prst="bentConnector2">
                <a:avLst/>
              </a:prstGeom>
              <a:noFill/>
              <a:ln cap="flat" cmpd="sng" w="2857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grpSp>
            <p:nvGrpSpPr>
              <p:cNvPr id="205" name="Google Shape;205;p23"/>
              <p:cNvGrpSpPr/>
              <p:nvPr/>
            </p:nvGrpSpPr>
            <p:grpSpPr>
              <a:xfrm>
                <a:off x="1319928" y="3083175"/>
                <a:ext cx="2756097" cy="1713000"/>
                <a:chOff x="1251128" y="976200"/>
                <a:chExt cx="2756097" cy="1713000"/>
              </a:xfrm>
            </p:grpSpPr>
            <p:sp>
              <p:nvSpPr>
                <p:cNvPr id="206" name="Google Shape;206;p23"/>
                <p:cNvSpPr/>
                <p:nvPr/>
              </p:nvSpPr>
              <p:spPr>
                <a:xfrm>
                  <a:off x="1660235" y="1609163"/>
                  <a:ext cx="251020" cy="754917"/>
                </a:xfrm>
                <a:custGeom>
                  <a:rect b="b" l="l" r="r" t="t"/>
                  <a:pathLst>
                    <a:path extrusionOk="0" h="909538" w="429094">
                      <a:moveTo>
                        <a:pt x="188801" y="0"/>
                      </a:moveTo>
                      <a:lnTo>
                        <a:pt x="188801" y="188772"/>
                      </a:lnTo>
                      <a:lnTo>
                        <a:pt x="394766" y="257417"/>
                      </a:lnTo>
                      <a:lnTo>
                        <a:pt x="17163" y="343222"/>
                      </a:lnTo>
                      <a:lnTo>
                        <a:pt x="394766" y="429028"/>
                      </a:lnTo>
                      <a:lnTo>
                        <a:pt x="0" y="514833"/>
                      </a:lnTo>
                      <a:lnTo>
                        <a:pt x="429094" y="600638"/>
                      </a:lnTo>
                      <a:lnTo>
                        <a:pt x="17163" y="703605"/>
                      </a:lnTo>
                      <a:lnTo>
                        <a:pt x="274620" y="755088"/>
                      </a:lnTo>
                      <a:lnTo>
                        <a:pt x="274620" y="909538"/>
                      </a:lnTo>
                    </a:path>
                  </a:pathLst>
                </a:custGeom>
                <a:noFill/>
                <a:ln cap="flat" cmpd="sng" w="25400">
                  <a:solidFill>
                    <a:srgbClr val="4F81BD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5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23"/>
                <p:cNvGrpSpPr/>
                <p:nvPr/>
              </p:nvGrpSpPr>
              <p:grpSpPr>
                <a:xfrm>
                  <a:off x="3391791" y="1613357"/>
                  <a:ext cx="330291" cy="754668"/>
                  <a:chOff x="3930504" y="3552256"/>
                  <a:chExt cx="446400" cy="1149882"/>
                </a:xfrm>
              </p:grpSpPr>
              <p:cxnSp>
                <p:nvCxnSpPr>
                  <p:cNvPr id="208" name="Google Shape;208;p23"/>
                  <p:cNvCxnSpPr/>
                  <p:nvPr/>
                </p:nvCxnSpPr>
                <p:spPr>
                  <a:xfrm rot="10800000">
                    <a:off x="4170797" y="4273138"/>
                    <a:ext cx="0" cy="4290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209" name="Google Shape;209;p23"/>
                  <p:cNvCxnSpPr/>
                  <p:nvPr/>
                </p:nvCxnSpPr>
                <p:spPr>
                  <a:xfrm rot="10800000">
                    <a:off x="4170797" y="3552256"/>
                    <a:ext cx="0" cy="4806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210" name="Google Shape;210;p23"/>
                  <p:cNvCxnSpPr/>
                  <p:nvPr/>
                </p:nvCxnSpPr>
                <p:spPr>
                  <a:xfrm>
                    <a:off x="3930504" y="4032856"/>
                    <a:ext cx="4464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211" name="Google Shape;211;p23"/>
                  <p:cNvCxnSpPr/>
                  <p:nvPr/>
                </p:nvCxnSpPr>
                <p:spPr>
                  <a:xfrm>
                    <a:off x="3930504" y="4271061"/>
                    <a:ext cx="4464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212" name="Google Shape;212;p23"/>
                <p:cNvSpPr/>
                <p:nvPr/>
              </p:nvSpPr>
              <p:spPr>
                <a:xfrm>
                  <a:off x="2933147" y="1613449"/>
                  <a:ext cx="251020" cy="754917"/>
                </a:xfrm>
                <a:custGeom>
                  <a:rect b="b" l="l" r="r" t="t"/>
                  <a:pathLst>
                    <a:path extrusionOk="0" h="909538" w="429094">
                      <a:moveTo>
                        <a:pt x="188801" y="0"/>
                      </a:moveTo>
                      <a:lnTo>
                        <a:pt x="188801" y="188772"/>
                      </a:lnTo>
                      <a:lnTo>
                        <a:pt x="394766" y="257417"/>
                      </a:lnTo>
                      <a:lnTo>
                        <a:pt x="17163" y="343222"/>
                      </a:lnTo>
                      <a:lnTo>
                        <a:pt x="394766" y="429028"/>
                      </a:lnTo>
                      <a:lnTo>
                        <a:pt x="0" y="514833"/>
                      </a:lnTo>
                      <a:lnTo>
                        <a:pt x="429094" y="600638"/>
                      </a:lnTo>
                      <a:lnTo>
                        <a:pt x="17163" y="703605"/>
                      </a:lnTo>
                      <a:lnTo>
                        <a:pt x="274620" y="755088"/>
                      </a:lnTo>
                      <a:lnTo>
                        <a:pt x="274620" y="909538"/>
                      </a:lnTo>
                    </a:path>
                  </a:pathLst>
                </a:custGeom>
                <a:noFill/>
                <a:ln cap="flat" cmpd="sng" w="25400">
                  <a:solidFill>
                    <a:srgbClr val="4F81BD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5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13" name="Google Shape;213;p23"/>
                <p:cNvCxnSpPr/>
                <p:nvPr/>
              </p:nvCxnSpPr>
              <p:spPr>
                <a:xfrm flipH="1" rot="10800000">
                  <a:off x="1251128" y="2388067"/>
                  <a:ext cx="168000" cy="1167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4" name="Google Shape;214;p23"/>
                <p:cNvCxnSpPr/>
                <p:nvPr/>
              </p:nvCxnSpPr>
              <p:spPr>
                <a:xfrm flipH="1" rot="10800000">
                  <a:off x="1442511" y="2384838"/>
                  <a:ext cx="168000" cy="12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5" name="Google Shape;215;p23"/>
                <p:cNvCxnSpPr/>
                <p:nvPr/>
              </p:nvCxnSpPr>
              <p:spPr>
                <a:xfrm flipH="1" rot="10800000">
                  <a:off x="1633895" y="2388067"/>
                  <a:ext cx="168000" cy="1167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6" name="Google Shape;216;p23"/>
                <p:cNvCxnSpPr/>
                <p:nvPr/>
              </p:nvCxnSpPr>
              <p:spPr>
                <a:xfrm flipH="1" rot="10800000">
                  <a:off x="1825278" y="2384838"/>
                  <a:ext cx="168000" cy="12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7" name="Google Shape;217;p23"/>
                <p:cNvCxnSpPr/>
                <p:nvPr/>
              </p:nvCxnSpPr>
              <p:spPr>
                <a:xfrm flipH="1" rot="10800000">
                  <a:off x="2016662" y="2388067"/>
                  <a:ext cx="168000" cy="1167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8" name="Google Shape;218;p23"/>
                <p:cNvCxnSpPr/>
                <p:nvPr/>
              </p:nvCxnSpPr>
              <p:spPr>
                <a:xfrm flipH="1" rot="10800000">
                  <a:off x="2208045" y="2384838"/>
                  <a:ext cx="168000" cy="12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9" name="Google Shape;219;p23"/>
                <p:cNvCxnSpPr/>
                <p:nvPr/>
              </p:nvCxnSpPr>
              <p:spPr>
                <a:xfrm flipH="1" rot="10800000">
                  <a:off x="2399428" y="2388067"/>
                  <a:ext cx="168000" cy="1167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0" name="Google Shape;220;p23"/>
                <p:cNvCxnSpPr/>
                <p:nvPr/>
              </p:nvCxnSpPr>
              <p:spPr>
                <a:xfrm flipH="1" rot="10800000">
                  <a:off x="2590812" y="2384838"/>
                  <a:ext cx="168000" cy="12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1" name="Google Shape;221;p23"/>
                <p:cNvCxnSpPr/>
                <p:nvPr/>
              </p:nvCxnSpPr>
              <p:spPr>
                <a:xfrm flipH="1" rot="10800000">
                  <a:off x="2782195" y="2388067"/>
                  <a:ext cx="168000" cy="1167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2" name="Google Shape;222;p23"/>
                <p:cNvCxnSpPr/>
                <p:nvPr/>
              </p:nvCxnSpPr>
              <p:spPr>
                <a:xfrm flipH="1" rot="10800000">
                  <a:off x="2973579" y="2384838"/>
                  <a:ext cx="168000" cy="12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3" name="Google Shape;223;p23"/>
                <p:cNvCxnSpPr/>
                <p:nvPr/>
              </p:nvCxnSpPr>
              <p:spPr>
                <a:xfrm flipH="1" rot="10800000">
                  <a:off x="3164962" y="2388067"/>
                  <a:ext cx="168000" cy="1167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4" name="Google Shape;224;p23"/>
                <p:cNvCxnSpPr/>
                <p:nvPr/>
              </p:nvCxnSpPr>
              <p:spPr>
                <a:xfrm flipH="1" rot="10800000">
                  <a:off x="3356345" y="2384838"/>
                  <a:ext cx="168000" cy="12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5" name="Google Shape;225;p23"/>
                <p:cNvCxnSpPr/>
                <p:nvPr/>
              </p:nvCxnSpPr>
              <p:spPr>
                <a:xfrm flipH="1" rot="10800000">
                  <a:off x="3547729" y="2388067"/>
                  <a:ext cx="168000" cy="1167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6" name="Google Shape;226;p23"/>
                <p:cNvCxnSpPr/>
                <p:nvPr/>
              </p:nvCxnSpPr>
              <p:spPr>
                <a:xfrm flipH="1" rot="10800000">
                  <a:off x="3739112" y="2384838"/>
                  <a:ext cx="168000" cy="123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FA8D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7" name="Google Shape;227;p23"/>
                <p:cNvCxnSpPr/>
                <p:nvPr/>
              </p:nvCxnSpPr>
              <p:spPr>
                <a:xfrm>
                  <a:off x="1296018" y="2381665"/>
                  <a:ext cx="2651100" cy="63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9FC5E8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228" name="Google Shape;228;p23"/>
                <p:cNvSpPr/>
                <p:nvPr/>
              </p:nvSpPr>
              <p:spPr>
                <a:xfrm rot="5398796">
                  <a:off x="2553276" y="1536750"/>
                  <a:ext cx="1713000" cy="591900"/>
                </a:xfrm>
                <a:prstGeom prst="chord">
                  <a:avLst>
                    <a:gd fmla="val 8898409" name="adj1"/>
                    <a:gd fmla="val 12702240" name="adj2"/>
                  </a:avLst>
                </a:prstGeom>
                <a:solidFill>
                  <a:srgbClr val="B6D7A8"/>
                </a:solidFill>
                <a:ln cap="flat" cmpd="sng" w="9525">
                  <a:solidFill>
                    <a:srgbClr val="1F497D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4" name="Google Shape;204;p23"/>
                <p:cNvSpPr txBox="1"/>
                <p:nvPr/>
              </p:nvSpPr>
              <p:spPr>
                <a:xfrm>
                  <a:off x="3168259" y="1120454"/>
                  <a:ext cx="642300" cy="15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/>
                    <a:t>T240</a:t>
                  </a:r>
                  <a:endParaRPr sz="1000"/>
                </a:p>
              </p:txBody>
            </p:sp>
            <p:sp>
              <p:nvSpPr>
                <p:cNvPr id="229" name="Google Shape;229;p23"/>
                <p:cNvSpPr/>
                <p:nvPr/>
              </p:nvSpPr>
              <p:spPr>
                <a:xfrm rot="5400000">
                  <a:off x="1524923" y="990873"/>
                  <a:ext cx="295200" cy="559800"/>
                </a:xfrm>
                <a:prstGeom prst="can">
                  <a:avLst>
                    <a:gd fmla="val 25000" name="adj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23"/>
                <p:cNvSpPr txBox="1"/>
                <p:nvPr/>
              </p:nvSpPr>
              <p:spPr>
                <a:xfrm>
                  <a:off x="1431025" y="1123175"/>
                  <a:ext cx="483000" cy="21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/>
                    <a:t>L4C</a:t>
                  </a:r>
                  <a:endParaRPr sz="1000"/>
                </a:p>
              </p:txBody>
            </p:sp>
            <p:sp>
              <p:nvSpPr>
                <p:cNvPr id="230" name="Google Shape;230;p23"/>
                <p:cNvSpPr/>
                <p:nvPr/>
              </p:nvSpPr>
              <p:spPr>
                <a:xfrm>
                  <a:off x="1351954" y="1418158"/>
                  <a:ext cx="2412600" cy="212700"/>
                </a:xfrm>
                <a:prstGeom prst="rect">
                  <a:avLst/>
                </a:prstGeom>
                <a:gradFill>
                  <a:gsLst>
                    <a:gs pos="0">
                      <a:srgbClr val="3E7FCD"/>
                    </a:gs>
                    <a:gs pos="100000">
                      <a:srgbClr val="96C0FF"/>
                    </a:gs>
                  </a:gsLst>
                  <a:lin ang="16200038" scaled="0"/>
                </a:gradFill>
                <a:ln cap="flat" cmpd="sng" w="9525">
                  <a:solidFill>
                    <a:srgbClr val="4A7DBA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3000">
                    <a:srgbClr val="000000">
                      <a:alpha val="349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23"/>
                <p:cNvSpPr txBox="1"/>
                <p:nvPr/>
              </p:nvSpPr>
              <p:spPr>
                <a:xfrm>
                  <a:off x="3524225" y="2068025"/>
                  <a:ext cx="483000" cy="29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/>
                    <a:t>CPS</a:t>
                  </a:r>
                  <a:endParaRPr sz="1000"/>
                </a:p>
              </p:txBody>
            </p:sp>
          </p:grpSp>
          <p:grpSp>
            <p:nvGrpSpPr>
              <p:cNvPr id="231" name="Google Shape;231;p23"/>
              <p:cNvGrpSpPr/>
              <p:nvPr/>
            </p:nvGrpSpPr>
            <p:grpSpPr>
              <a:xfrm>
                <a:off x="4664225" y="2910250"/>
                <a:ext cx="220500" cy="199500"/>
                <a:chOff x="7025275" y="993650"/>
                <a:chExt cx="220500" cy="199500"/>
              </a:xfrm>
            </p:grpSpPr>
            <p:sp>
              <p:nvSpPr>
                <p:cNvPr id="232" name="Google Shape;232;p23"/>
                <p:cNvSpPr/>
                <p:nvPr/>
              </p:nvSpPr>
              <p:spPr>
                <a:xfrm>
                  <a:off x="7025275" y="993650"/>
                  <a:ext cx="220500" cy="199500"/>
                </a:xfrm>
                <a:prstGeom prst="mathPlus">
                  <a:avLst>
                    <a:gd fmla="val 23520" name="adj1"/>
                  </a:avLst>
                </a:prstGeom>
                <a:solidFill>
                  <a:srgbClr val="EEECE1"/>
                </a:solidFill>
                <a:ln cap="flat" cmpd="sng" w="9525">
                  <a:solidFill>
                    <a:srgbClr val="1F497D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3" name="Google Shape;233;p23"/>
                <p:cNvSpPr/>
                <p:nvPr/>
              </p:nvSpPr>
              <p:spPr>
                <a:xfrm>
                  <a:off x="7037125" y="993650"/>
                  <a:ext cx="196800" cy="199500"/>
                </a:xfrm>
                <a:prstGeom prst="ellipse">
                  <a:avLst/>
                </a:prstGeom>
                <a:noFill/>
                <a:ln cap="flat" cmpd="sng" w="9525">
                  <a:solidFill>
                    <a:srgbClr val="1F497D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cxnSp>
            <p:nvCxnSpPr>
              <p:cNvPr id="234" name="Google Shape;234;p23"/>
              <p:cNvCxnSpPr>
                <a:endCxn id="202" idx="0"/>
              </p:cNvCxnSpPr>
              <p:nvPr/>
            </p:nvCxnSpPr>
            <p:spPr>
              <a:xfrm>
                <a:off x="4772075" y="1571825"/>
                <a:ext cx="2400" cy="300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35" name="Google Shape;235;p23"/>
              <p:cNvCxnSpPr/>
              <p:nvPr/>
            </p:nvCxnSpPr>
            <p:spPr>
              <a:xfrm>
                <a:off x="4772975" y="2609350"/>
                <a:ext cx="3000" cy="300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36" name="Google Shape;236;p23"/>
              <p:cNvCxnSpPr/>
              <p:nvPr/>
            </p:nvCxnSpPr>
            <p:spPr>
              <a:xfrm>
                <a:off x="4771550" y="3631800"/>
                <a:ext cx="3000" cy="300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37" name="Google Shape;237;p23"/>
              <p:cNvCxnSpPr>
                <a:stCxn id="179" idx="3"/>
                <a:endCxn id="238" idx="1"/>
              </p:cNvCxnSpPr>
              <p:nvPr/>
            </p:nvCxnSpPr>
            <p:spPr>
              <a:xfrm>
                <a:off x="6201558" y="3010001"/>
                <a:ext cx="1375200" cy="600"/>
              </a:xfrm>
              <a:prstGeom prst="bentConnector3">
                <a:avLst>
                  <a:gd fmla="val 49991" name="adj1"/>
                </a:avLst>
              </a:prstGeom>
              <a:noFill/>
              <a:ln cap="flat" cmpd="sng" w="2857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grpSp>
            <p:nvGrpSpPr>
              <p:cNvPr id="239" name="Google Shape;239;p23"/>
              <p:cNvGrpSpPr/>
              <p:nvPr/>
            </p:nvGrpSpPr>
            <p:grpSpPr>
              <a:xfrm>
                <a:off x="6643075" y="2910250"/>
                <a:ext cx="220500" cy="199500"/>
                <a:chOff x="7025275" y="993650"/>
                <a:chExt cx="220500" cy="199500"/>
              </a:xfrm>
            </p:grpSpPr>
            <p:sp>
              <p:nvSpPr>
                <p:cNvPr id="240" name="Google Shape;240;p23"/>
                <p:cNvSpPr/>
                <p:nvPr/>
              </p:nvSpPr>
              <p:spPr>
                <a:xfrm>
                  <a:off x="7025275" y="993650"/>
                  <a:ext cx="220500" cy="199500"/>
                </a:xfrm>
                <a:prstGeom prst="mathPlus">
                  <a:avLst>
                    <a:gd fmla="val 23520" name="adj1"/>
                  </a:avLst>
                </a:prstGeom>
                <a:solidFill>
                  <a:srgbClr val="EEECE1"/>
                </a:solidFill>
                <a:ln cap="flat" cmpd="sng" w="9525">
                  <a:solidFill>
                    <a:srgbClr val="1F497D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1" name="Google Shape;241;p23"/>
                <p:cNvSpPr/>
                <p:nvPr/>
              </p:nvSpPr>
              <p:spPr>
                <a:xfrm>
                  <a:off x="7037125" y="993650"/>
                  <a:ext cx="196800" cy="199500"/>
                </a:xfrm>
                <a:prstGeom prst="ellipse">
                  <a:avLst/>
                </a:prstGeom>
                <a:noFill/>
                <a:ln cap="flat" cmpd="sng" w="9525">
                  <a:solidFill>
                    <a:srgbClr val="1F497D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cxnSp>
            <p:nvCxnSpPr>
              <p:cNvPr id="242" name="Google Shape;242;p23"/>
              <p:cNvCxnSpPr>
                <a:stCxn id="188" idx="3"/>
                <a:endCxn id="241" idx="0"/>
              </p:cNvCxnSpPr>
              <p:nvPr/>
            </p:nvCxnSpPr>
            <p:spPr>
              <a:xfrm>
                <a:off x="6194704" y="1972152"/>
                <a:ext cx="558600" cy="938100"/>
              </a:xfrm>
              <a:prstGeom prst="bentConnector2">
                <a:avLst/>
              </a:prstGeom>
              <a:noFill/>
              <a:ln cap="flat" cmpd="sng" w="2857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243" name="Google Shape;243;p23"/>
              <p:cNvCxnSpPr>
                <a:stCxn id="172" idx="3"/>
                <a:endCxn id="241" idx="4"/>
              </p:cNvCxnSpPr>
              <p:nvPr/>
            </p:nvCxnSpPr>
            <p:spPr>
              <a:xfrm flipH="1" rot="10800000">
                <a:off x="6198129" y="3109608"/>
                <a:ext cx="555000" cy="922800"/>
              </a:xfrm>
              <a:prstGeom prst="bentConnector2">
                <a:avLst/>
              </a:prstGeom>
              <a:noFill/>
              <a:ln cap="flat" cmpd="sng" w="2857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sp>
            <p:nvSpPr>
              <p:cNvPr id="238" name="Google Shape;238;p23"/>
              <p:cNvSpPr/>
              <p:nvPr/>
            </p:nvSpPr>
            <p:spPr>
              <a:xfrm>
                <a:off x="7576503" y="2736959"/>
                <a:ext cx="1018200" cy="545178"/>
              </a:xfrm>
              <a:prstGeom prst="rect">
                <a:avLst/>
              </a:prstGeom>
              <a:solidFill>
                <a:srgbClr val="CFE2F3"/>
              </a:solidFill>
              <a:ln cap="flat" cmpd="sng" w="9525">
                <a:solidFill>
                  <a:srgbClr val="1F497D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CTRL</a:t>
                </a:r>
                <a:endParaRPr/>
              </a:p>
            </p:txBody>
          </p:sp>
          <p:sp>
            <p:nvSpPr>
              <p:cNvPr id="244" name="Google Shape;244;p23"/>
              <p:cNvSpPr txBox="1"/>
              <p:nvPr/>
            </p:nvSpPr>
            <p:spPr>
              <a:xfrm>
                <a:off x="4496825" y="1248550"/>
                <a:ext cx="555300" cy="39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n</a:t>
                </a:r>
                <a:r>
                  <a:rPr lang="en" sz="800"/>
                  <a:t>L4C</a:t>
                </a:r>
                <a:endParaRPr sz="800"/>
              </a:p>
            </p:txBody>
          </p:sp>
          <p:sp>
            <p:nvSpPr>
              <p:cNvPr id="245" name="Google Shape;245;p23"/>
              <p:cNvSpPr txBox="1"/>
              <p:nvPr/>
            </p:nvSpPr>
            <p:spPr>
              <a:xfrm>
                <a:off x="4495409" y="2265073"/>
                <a:ext cx="642300" cy="39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n</a:t>
                </a:r>
                <a:r>
                  <a:rPr lang="en" sz="800"/>
                  <a:t>T240</a:t>
                </a:r>
                <a:endParaRPr sz="800"/>
              </a:p>
            </p:txBody>
          </p:sp>
          <p:sp>
            <p:nvSpPr>
              <p:cNvPr id="246" name="Google Shape;246;p23"/>
              <p:cNvSpPr txBox="1"/>
              <p:nvPr/>
            </p:nvSpPr>
            <p:spPr>
              <a:xfrm>
                <a:off x="4496825" y="3305575"/>
                <a:ext cx="555300" cy="39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n</a:t>
                </a:r>
                <a:r>
                  <a:rPr lang="en" sz="800"/>
                  <a:t>CPS</a:t>
                </a:r>
                <a:endParaRPr sz="800"/>
              </a:p>
            </p:txBody>
          </p:sp>
          <p:sp>
            <p:nvSpPr>
              <p:cNvPr id="247" name="Google Shape;247;p23"/>
              <p:cNvSpPr txBox="1"/>
              <p:nvPr/>
            </p:nvSpPr>
            <p:spPr>
              <a:xfrm>
                <a:off x="971550" y="3609000"/>
                <a:ext cx="399000" cy="34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1F497D"/>
                    </a:solidFill>
                  </a:rPr>
                  <a:t>F</a:t>
                </a:r>
                <a:r>
                  <a:rPr lang="en" sz="800">
                    <a:solidFill>
                      <a:srgbClr val="1F497D"/>
                    </a:solidFill>
                  </a:rPr>
                  <a:t>1</a:t>
                </a:r>
                <a:endParaRPr sz="800">
                  <a:solidFill>
                    <a:srgbClr val="1F497D"/>
                  </a:solidFill>
                </a:endParaRPr>
              </a:p>
            </p:txBody>
          </p:sp>
          <p:sp>
            <p:nvSpPr>
              <p:cNvPr id="248" name="Google Shape;248;p23"/>
              <p:cNvSpPr txBox="1"/>
              <p:nvPr/>
            </p:nvSpPr>
            <p:spPr>
              <a:xfrm>
                <a:off x="4039375" y="3456700"/>
                <a:ext cx="399000" cy="34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1F497D"/>
                    </a:solidFill>
                  </a:rPr>
                  <a:t>X</a:t>
                </a:r>
                <a:r>
                  <a:rPr lang="en" sz="800">
                    <a:solidFill>
                      <a:srgbClr val="1F497D"/>
                    </a:solidFill>
                  </a:rPr>
                  <a:t>1</a:t>
                </a:r>
                <a:endParaRPr sz="800">
                  <a:solidFill>
                    <a:srgbClr val="1F497D"/>
                  </a:solidFill>
                </a:endParaRPr>
              </a:p>
            </p:txBody>
          </p:sp>
          <p:cxnSp>
            <p:nvCxnSpPr>
              <p:cNvPr id="249" name="Google Shape;249;p23"/>
              <p:cNvCxnSpPr>
                <a:endCxn id="248" idx="1"/>
              </p:cNvCxnSpPr>
              <p:nvPr/>
            </p:nvCxnSpPr>
            <p:spPr>
              <a:xfrm flipH="1" rot="10800000">
                <a:off x="3511375" y="3629950"/>
                <a:ext cx="528000" cy="9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1F497D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50" name="Google Shape;250;p23"/>
              <p:cNvCxnSpPr>
                <a:stCxn id="238" idx="3"/>
                <a:endCxn id="247" idx="1"/>
              </p:cNvCxnSpPr>
              <p:nvPr/>
            </p:nvCxnSpPr>
            <p:spPr>
              <a:xfrm flipH="1">
                <a:off x="971403" y="3009549"/>
                <a:ext cx="7623300" cy="772800"/>
              </a:xfrm>
              <a:prstGeom prst="bentConnector5">
                <a:avLst>
                  <a:gd fmla="val -3396" name="adj1"/>
                  <a:gd fmla="val -215609" name="adj2"/>
                  <a:gd fmla="val 103394" name="adj3"/>
                </a:avLst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</p:grpSp>
      </p:grpSp>
      <p:sp>
        <p:nvSpPr>
          <p:cNvPr id="251" name="Google Shape;25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noise and blend filters</a:t>
            </a:r>
            <a:endParaRPr/>
          </a:p>
        </p:txBody>
      </p:sp>
      <p:sp>
        <p:nvSpPr>
          <p:cNvPr id="257" name="Google Shape;257;p24"/>
          <p:cNvSpPr txBox="1"/>
          <p:nvPr>
            <p:ph idx="1" type="body"/>
          </p:nvPr>
        </p:nvSpPr>
        <p:spPr>
          <a:xfrm>
            <a:off x="311700" y="11746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988975" y="630788"/>
            <a:ext cx="3611175" cy="469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43999" y="532800"/>
            <a:ext cx="3612100" cy="470010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5" name="Google Shape;265;p25"/>
          <p:cNvCxnSpPr/>
          <p:nvPr/>
        </p:nvCxnSpPr>
        <p:spPr>
          <a:xfrm>
            <a:off x="4273475" y="4474320"/>
            <a:ext cx="771600" cy="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66" name="Google Shape;266;p25"/>
          <p:cNvSpPr txBox="1"/>
          <p:nvPr>
            <p:ph type="title"/>
          </p:nvPr>
        </p:nvSpPr>
        <p:spPr>
          <a:xfrm>
            <a:off x="311700" y="22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isolation, general control scheme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7" name="Google Shape;267;p25"/>
          <p:cNvGrpSpPr/>
          <p:nvPr/>
        </p:nvGrpSpPr>
        <p:grpSpPr>
          <a:xfrm>
            <a:off x="6174485" y="3380970"/>
            <a:ext cx="726282" cy="559405"/>
            <a:chOff x="4562256" y="2754908"/>
            <a:chExt cx="1018200" cy="747368"/>
          </a:xfrm>
        </p:grpSpPr>
        <p:sp>
          <p:nvSpPr>
            <p:cNvPr id="268" name="Google Shape;268;p25"/>
            <p:cNvSpPr/>
            <p:nvPr/>
          </p:nvSpPr>
          <p:spPr>
            <a:xfrm>
              <a:off x="4562256" y="2754908"/>
              <a:ext cx="1018200" cy="7473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69" name="Google Shape;269;p25"/>
            <p:cNvCxnSpPr/>
            <p:nvPr/>
          </p:nvCxnSpPr>
          <p:spPr>
            <a:xfrm rot="10800000">
              <a:off x="4977091" y="2943164"/>
              <a:ext cx="341400" cy="3132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270" name="Google Shape;270;p25"/>
            <p:cNvCxnSpPr/>
            <p:nvPr/>
          </p:nvCxnSpPr>
          <p:spPr>
            <a:xfrm flipH="1" rot="10800000">
              <a:off x="4618650" y="2943050"/>
              <a:ext cx="358500" cy="66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271" name="Google Shape;271;p25"/>
            <p:cNvCxnSpPr/>
            <p:nvPr/>
          </p:nvCxnSpPr>
          <p:spPr>
            <a:xfrm>
              <a:off x="4977241" y="2821691"/>
              <a:ext cx="0" cy="5019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272" name="Google Shape;272;p25"/>
            <p:cNvSpPr txBox="1"/>
            <p:nvPr/>
          </p:nvSpPr>
          <p:spPr>
            <a:xfrm>
              <a:off x="4650404" y="3218476"/>
              <a:ext cx="718200" cy="283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0.1 Hz</a:t>
              </a:r>
              <a:endParaRPr sz="800"/>
            </a:p>
          </p:txBody>
        </p:sp>
      </p:grpSp>
      <p:grpSp>
        <p:nvGrpSpPr>
          <p:cNvPr id="273" name="Google Shape;273;p25"/>
          <p:cNvGrpSpPr/>
          <p:nvPr/>
        </p:nvGrpSpPr>
        <p:grpSpPr>
          <a:xfrm>
            <a:off x="6174588" y="2548336"/>
            <a:ext cx="827104" cy="580585"/>
            <a:chOff x="1938705" y="3430825"/>
            <a:chExt cx="2374687" cy="1451100"/>
          </a:xfrm>
        </p:grpSpPr>
        <p:sp>
          <p:nvSpPr>
            <p:cNvPr id="274" name="Google Shape;274;p25"/>
            <p:cNvSpPr/>
            <p:nvPr/>
          </p:nvSpPr>
          <p:spPr>
            <a:xfrm>
              <a:off x="1952425" y="3430825"/>
              <a:ext cx="2036400" cy="14511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75" name="Google Shape;275;p25"/>
            <p:cNvCxnSpPr/>
            <p:nvPr/>
          </p:nvCxnSpPr>
          <p:spPr>
            <a:xfrm flipH="1" rot="10800000">
              <a:off x="2112225" y="3782950"/>
              <a:ext cx="482700" cy="5103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276" name="Google Shape;276;p25"/>
            <p:cNvCxnSpPr/>
            <p:nvPr/>
          </p:nvCxnSpPr>
          <p:spPr>
            <a:xfrm flipH="1" rot="10800000">
              <a:off x="2594950" y="3778950"/>
              <a:ext cx="630000" cy="39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277" name="Google Shape;277;p25"/>
            <p:cNvCxnSpPr/>
            <p:nvPr/>
          </p:nvCxnSpPr>
          <p:spPr>
            <a:xfrm>
              <a:off x="2594950" y="3526025"/>
              <a:ext cx="0" cy="9747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278" name="Google Shape;278;p25"/>
            <p:cNvSpPr txBox="1"/>
            <p:nvPr/>
          </p:nvSpPr>
          <p:spPr>
            <a:xfrm>
              <a:off x="1938705" y="4293373"/>
              <a:ext cx="1385700" cy="5103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0.1 Hz</a:t>
              </a:r>
              <a:endParaRPr sz="800"/>
            </a:p>
          </p:txBody>
        </p:sp>
        <p:cxnSp>
          <p:nvCxnSpPr>
            <p:cNvPr id="279" name="Google Shape;279;p25"/>
            <p:cNvCxnSpPr/>
            <p:nvPr/>
          </p:nvCxnSpPr>
          <p:spPr>
            <a:xfrm rot="10800000">
              <a:off x="3224950" y="3785050"/>
              <a:ext cx="525000" cy="5061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280" name="Google Shape;280;p25"/>
            <p:cNvCxnSpPr/>
            <p:nvPr/>
          </p:nvCxnSpPr>
          <p:spPr>
            <a:xfrm>
              <a:off x="3224938" y="3491700"/>
              <a:ext cx="0" cy="9747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281" name="Google Shape;281;p25"/>
            <p:cNvSpPr txBox="1"/>
            <p:nvPr/>
          </p:nvSpPr>
          <p:spPr>
            <a:xfrm>
              <a:off x="2927693" y="4291164"/>
              <a:ext cx="1385700" cy="5061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 Hz</a:t>
              </a:r>
              <a:endParaRPr sz="800"/>
            </a:p>
          </p:txBody>
        </p:sp>
      </p:grpSp>
      <p:grpSp>
        <p:nvGrpSpPr>
          <p:cNvPr id="282" name="Google Shape;282;p25"/>
          <p:cNvGrpSpPr/>
          <p:nvPr/>
        </p:nvGrpSpPr>
        <p:grpSpPr>
          <a:xfrm>
            <a:off x="6169696" y="1795397"/>
            <a:ext cx="735845" cy="553910"/>
            <a:chOff x="4504625" y="199450"/>
            <a:chExt cx="2129797" cy="1451165"/>
          </a:xfrm>
        </p:grpSpPr>
        <p:sp>
          <p:nvSpPr>
            <p:cNvPr id="283" name="Google Shape;283;p25"/>
            <p:cNvSpPr/>
            <p:nvPr/>
          </p:nvSpPr>
          <p:spPr>
            <a:xfrm>
              <a:off x="4504625" y="199450"/>
              <a:ext cx="2036400" cy="14511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84" name="Google Shape;284;p25"/>
            <p:cNvCxnSpPr/>
            <p:nvPr/>
          </p:nvCxnSpPr>
          <p:spPr>
            <a:xfrm flipH="1" rot="10800000">
              <a:off x="4746050" y="575850"/>
              <a:ext cx="629700" cy="6717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285" name="Google Shape;285;p25"/>
            <p:cNvCxnSpPr/>
            <p:nvPr/>
          </p:nvCxnSpPr>
          <p:spPr>
            <a:xfrm flipH="1" rot="10800000">
              <a:off x="5375750" y="569550"/>
              <a:ext cx="829500" cy="63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286" name="Google Shape;286;p25"/>
            <p:cNvCxnSpPr/>
            <p:nvPr/>
          </p:nvCxnSpPr>
          <p:spPr>
            <a:xfrm>
              <a:off x="5375750" y="319025"/>
              <a:ext cx="0" cy="9747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287" name="Google Shape;287;p25"/>
            <p:cNvSpPr txBox="1"/>
            <p:nvPr/>
          </p:nvSpPr>
          <p:spPr>
            <a:xfrm>
              <a:off x="4946622" y="1044615"/>
              <a:ext cx="1687800" cy="606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 Hz</a:t>
              </a:r>
              <a:endParaRPr sz="800"/>
            </a:p>
          </p:txBody>
        </p:sp>
      </p:grpSp>
      <p:cxnSp>
        <p:nvCxnSpPr>
          <p:cNvPr id="288" name="Google Shape;288;p25"/>
          <p:cNvCxnSpPr>
            <a:stCxn id="289" idx="0"/>
            <a:endCxn id="283" idx="1"/>
          </p:cNvCxnSpPr>
          <p:nvPr/>
        </p:nvCxnSpPr>
        <p:spPr>
          <a:xfrm rot="-5400000">
            <a:off x="3329735" y="609482"/>
            <a:ext cx="1377300" cy="4302900"/>
          </a:xfrm>
          <a:prstGeom prst="bentConnector2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90" name="Google Shape;290;p25"/>
          <p:cNvCxnSpPr>
            <a:endCxn id="268" idx="1"/>
          </p:cNvCxnSpPr>
          <p:nvPr/>
        </p:nvCxnSpPr>
        <p:spPr>
          <a:xfrm flipH="1" rot="10800000">
            <a:off x="3771785" y="3660647"/>
            <a:ext cx="2402700" cy="572400"/>
          </a:xfrm>
          <a:prstGeom prst="bentConnector3">
            <a:avLst>
              <a:gd fmla="val 24187" name="adj1"/>
            </a:avLst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291" name="Google Shape;291;p25"/>
          <p:cNvGrpSpPr/>
          <p:nvPr/>
        </p:nvGrpSpPr>
        <p:grpSpPr>
          <a:xfrm>
            <a:off x="4555401" y="3549487"/>
            <a:ext cx="202816" cy="201475"/>
            <a:chOff x="7025275" y="993650"/>
            <a:chExt cx="220500" cy="199500"/>
          </a:xfrm>
        </p:grpSpPr>
        <p:sp>
          <p:nvSpPr>
            <p:cNvPr id="292" name="Google Shape;292;p25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4" name="Google Shape;294;p25"/>
          <p:cNvGrpSpPr/>
          <p:nvPr/>
        </p:nvGrpSpPr>
        <p:grpSpPr>
          <a:xfrm>
            <a:off x="4552126" y="1971616"/>
            <a:ext cx="202816" cy="201475"/>
            <a:chOff x="7025275" y="993650"/>
            <a:chExt cx="220500" cy="199500"/>
          </a:xfrm>
        </p:grpSpPr>
        <p:sp>
          <p:nvSpPr>
            <p:cNvPr id="295" name="Google Shape;295;p25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97" name="Google Shape;297;p25"/>
          <p:cNvCxnSpPr>
            <a:stCxn id="298" idx="0"/>
            <a:endCxn id="274" idx="1"/>
          </p:cNvCxnSpPr>
          <p:nvPr/>
        </p:nvCxnSpPr>
        <p:spPr>
          <a:xfrm rot="-5400000">
            <a:off x="4554594" y="1822184"/>
            <a:ext cx="608100" cy="2641200"/>
          </a:xfrm>
          <a:prstGeom prst="bentConnector2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99" name="Google Shape;299;p25"/>
          <p:cNvSpPr/>
          <p:nvPr/>
        </p:nvSpPr>
        <p:spPr>
          <a:xfrm>
            <a:off x="1855613" y="3940382"/>
            <a:ext cx="230638" cy="761738"/>
          </a:xfrm>
          <a:custGeom>
            <a:rect b="b" l="l" r="r" t="t"/>
            <a:pathLst>
              <a:path extrusionOk="0" h="909538" w="429094">
                <a:moveTo>
                  <a:pt x="188801" y="0"/>
                </a:moveTo>
                <a:lnTo>
                  <a:pt x="188801" y="188772"/>
                </a:lnTo>
                <a:lnTo>
                  <a:pt x="394766" y="257417"/>
                </a:lnTo>
                <a:lnTo>
                  <a:pt x="17163" y="343222"/>
                </a:lnTo>
                <a:lnTo>
                  <a:pt x="394766" y="429028"/>
                </a:lnTo>
                <a:lnTo>
                  <a:pt x="0" y="514833"/>
                </a:lnTo>
                <a:lnTo>
                  <a:pt x="429094" y="600638"/>
                </a:lnTo>
                <a:lnTo>
                  <a:pt x="17163" y="703605"/>
                </a:lnTo>
                <a:lnTo>
                  <a:pt x="274620" y="755088"/>
                </a:lnTo>
                <a:lnTo>
                  <a:pt x="274620" y="909538"/>
                </a:lnTo>
              </a:path>
            </a:pathLst>
          </a:cu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25"/>
          <p:cNvGrpSpPr/>
          <p:nvPr/>
        </p:nvGrpSpPr>
        <p:grpSpPr>
          <a:xfrm>
            <a:off x="3448456" y="3944627"/>
            <a:ext cx="303820" cy="762142"/>
            <a:chOff x="3930504" y="3552256"/>
            <a:chExt cx="446400" cy="1149882"/>
          </a:xfrm>
        </p:grpSpPr>
        <p:cxnSp>
          <p:nvCxnSpPr>
            <p:cNvPr id="301" name="Google Shape;301;p25"/>
            <p:cNvCxnSpPr/>
            <p:nvPr/>
          </p:nvCxnSpPr>
          <p:spPr>
            <a:xfrm rot="10800000">
              <a:off x="4170797" y="4273138"/>
              <a:ext cx="0" cy="4290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2" name="Google Shape;302;p25"/>
            <p:cNvCxnSpPr/>
            <p:nvPr/>
          </p:nvCxnSpPr>
          <p:spPr>
            <a:xfrm rot="10800000">
              <a:off x="4170797" y="3552256"/>
              <a:ext cx="0" cy="4806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3" name="Google Shape;303;p25"/>
            <p:cNvCxnSpPr/>
            <p:nvPr/>
          </p:nvCxnSpPr>
          <p:spPr>
            <a:xfrm>
              <a:off x="3930504" y="4032856"/>
              <a:ext cx="4464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4" name="Google Shape;304;p25"/>
            <p:cNvCxnSpPr/>
            <p:nvPr/>
          </p:nvCxnSpPr>
          <p:spPr>
            <a:xfrm>
              <a:off x="3930504" y="4271061"/>
              <a:ext cx="4464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05" name="Google Shape;305;p25"/>
          <p:cNvSpPr/>
          <p:nvPr/>
        </p:nvSpPr>
        <p:spPr>
          <a:xfrm>
            <a:off x="3026438" y="3944709"/>
            <a:ext cx="230638" cy="761738"/>
          </a:xfrm>
          <a:custGeom>
            <a:rect b="b" l="l" r="r" t="t"/>
            <a:pathLst>
              <a:path extrusionOk="0" h="909538" w="429094">
                <a:moveTo>
                  <a:pt x="188801" y="0"/>
                </a:moveTo>
                <a:lnTo>
                  <a:pt x="188801" y="188772"/>
                </a:lnTo>
                <a:lnTo>
                  <a:pt x="394766" y="257417"/>
                </a:lnTo>
                <a:lnTo>
                  <a:pt x="17163" y="343222"/>
                </a:lnTo>
                <a:lnTo>
                  <a:pt x="394766" y="429028"/>
                </a:lnTo>
                <a:lnTo>
                  <a:pt x="0" y="514833"/>
                </a:lnTo>
                <a:lnTo>
                  <a:pt x="429094" y="600638"/>
                </a:lnTo>
                <a:lnTo>
                  <a:pt x="17163" y="703605"/>
                </a:lnTo>
                <a:lnTo>
                  <a:pt x="274620" y="755088"/>
                </a:lnTo>
                <a:lnTo>
                  <a:pt x="274620" y="909538"/>
                </a:lnTo>
              </a:path>
            </a:pathLst>
          </a:cu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6" name="Google Shape;306;p25"/>
          <p:cNvCxnSpPr/>
          <p:nvPr/>
        </p:nvCxnSpPr>
        <p:spPr>
          <a:xfrm flipH="1" rot="10800000">
            <a:off x="1479316" y="4726951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7" name="Google Shape;307;p25"/>
          <p:cNvCxnSpPr/>
          <p:nvPr/>
        </p:nvCxnSpPr>
        <p:spPr>
          <a:xfrm flipH="1" rot="10800000">
            <a:off x="1655351" y="4723753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25"/>
          <p:cNvCxnSpPr/>
          <p:nvPr/>
        </p:nvCxnSpPr>
        <p:spPr>
          <a:xfrm flipH="1" rot="10800000">
            <a:off x="1831385" y="4726951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9" name="Google Shape;309;p25"/>
          <p:cNvCxnSpPr/>
          <p:nvPr/>
        </p:nvCxnSpPr>
        <p:spPr>
          <a:xfrm flipH="1" rot="10800000">
            <a:off x="2007420" y="4723753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0" name="Google Shape;310;p25"/>
          <p:cNvCxnSpPr/>
          <p:nvPr/>
        </p:nvCxnSpPr>
        <p:spPr>
          <a:xfrm flipH="1" rot="10800000">
            <a:off x="2183454" y="4726951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25"/>
          <p:cNvCxnSpPr/>
          <p:nvPr/>
        </p:nvCxnSpPr>
        <p:spPr>
          <a:xfrm flipH="1" rot="10800000">
            <a:off x="2359488" y="4723753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2" name="Google Shape;312;p25"/>
          <p:cNvCxnSpPr/>
          <p:nvPr/>
        </p:nvCxnSpPr>
        <p:spPr>
          <a:xfrm flipH="1" rot="10800000">
            <a:off x="2535523" y="4726951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25"/>
          <p:cNvCxnSpPr/>
          <p:nvPr/>
        </p:nvCxnSpPr>
        <p:spPr>
          <a:xfrm flipH="1" rot="10800000">
            <a:off x="2711557" y="4723753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25"/>
          <p:cNvCxnSpPr/>
          <p:nvPr/>
        </p:nvCxnSpPr>
        <p:spPr>
          <a:xfrm flipH="1" rot="10800000">
            <a:off x="2887592" y="4726951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25"/>
          <p:cNvCxnSpPr/>
          <p:nvPr/>
        </p:nvCxnSpPr>
        <p:spPr>
          <a:xfrm flipH="1" rot="10800000">
            <a:off x="3063626" y="4723753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25"/>
          <p:cNvCxnSpPr/>
          <p:nvPr/>
        </p:nvCxnSpPr>
        <p:spPr>
          <a:xfrm flipH="1" rot="10800000">
            <a:off x="3239661" y="4726951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25"/>
          <p:cNvCxnSpPr/>
          <p:nvPr/>
        </p:nvCxnSpPr>
        <p:spPr>
          <a:xfrm flipH="1" rot="10800000">
            <a:off x="3415695" y="4723753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25"/>
          <p:cNvCxnSpPr/>
          <p:nvPr/>
        </p:nvCxnSpPr>
        <p:spPr>
          <a:xfrm flipH="1" rot="10800000">
            <a:off x="3591730" y="4726951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25"/>
          <p:cNvCxnSpPr/>
          <p:nvPr/>
        </p:nvCxnSpPr>
        <p:spPr>
          <a:xfrm flipH="1" rot="10800000">
            <a:off x="3767764" y="4723753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25"/>
          <p:cNvCxnSpPr/>
          <p:nvPr/>
        </p:nvCxnSpPr>
        <p:spPr>
          <a:xfrm>
            <a:off x="1520606" y="4720531"/>
            <a:ext cx="3203700" cy="7800"/>
          </a:xfrm>
          <a:prstGeom prst="straightConnector1">
            <a:avLst/>
          </a:prstGeom>
          <a:noFill/>
          <a:ln cap="flat" cmpd="sng" w="38100">
            <a:solidFill>
              <a:srgbClr val="9FC5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25"/>
          <p:cNvSpPr/>
          <p:nvPr/>
        </p:nvSpPr>
        <p:spPr>
          <a:xfrm rot="5398808">
            <a:off x="2599780" y="3893952"/>
            <a:ext cx="1730100" cy="544500"/>
          </a:xfrm>
          <a:prstGeom prst="chord">
            <a:avLst>
              <a:gd fmla="val 8898409" name="adj1"/>
              <a:gd fmla="val 12702240" name="adj2"/>
            </a:avLst>
          </a:prstGeom>
          <a:solidFill>
            <a:srgbClr val="B6D7A8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5"/>
          <p:cNvSpPr txBox="1"/>
          <p:nvPr/>
        </p:nvSpPr>
        <p:spPr>
          <a:xfrm>
            <a:off x="3242694" y="3446834"/>
            <a:ext cx="590700" cy="1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T240</a:t>
            </a:r>
            <a:endParaRPr sz="1000"/>
          </a:p>
        </p:txBody>
      </p:sp>
      <p:sp>
        <p:nvSpPr>
          <p:cNvPr id="322" name="Google Shape;322;p25"/>
          <p:cNvSpPr/>
          <p:nvPr/>
        </p:nvSpPr>
        <p:spPr>
          <a:xfrm rot="5400000">
            <a:off x="1717867" y="3341280"/>
            <a:ext cx="298200" cy="514800"/>
          </a:xfrm>
          <a:prstGeom prst="can">
            <a:avLst>
              <a:gd fmla="val 25000" name="adj"/>
            </a:avLst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5"/>
          <p:cNvSpPr txBox="1"/>
          <p:nvPr/>
        </p:nvSpPr>
        <p:spPr>
          <a:xfrm>
            <a:off x="1644785" y="3449582"/>
            <a:ext cx="444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L4C</a:t>
            </a:r>
            <a:endParaRPr sz="1000"/>
          </a:p>
        </p:txBody>
      </p:sp>
      <p:sp>
        <p:nvSpPr>
          <p:cNvPr id="323" name="Google Shape;323;p25"/>
          <p:cNvSpPr/>
          <p:nvPr/>
        </p:nvSpPr>
        <p:spPr>
          <a:xfrm>
            <a:off x="1572056" y="3747486"/>
            <a:ext cx="2219100" cy="214800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5"/>
          <p:cNvSpPr txBox="1"/>
          <p:nvPr/>
        </p:nvSpPr>
        <p:spPr>
          <a:xfrm>
            <a:off x="3570111" y="4403786"/>
            <a:ext cx="4443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CPS</a:t>
            </a:r>
            <a:endParaRPr sz="1000"/>
          </a:p>
        </p:txBody>
      </p:sp>
      <p:grpSp>
        <p:nvGrpSpPr>
          <p:cNvPr id="325" name="Google Shape;325;p25"/>
          <p:cNvGrpSpPr/>
          <p:nvPr/>
        </p:nvGrpSpPr>
        <p:grpSpPr>
          <a:xfrm>
            <a:off x="4547501" y="2751040"/>
            <a:ext cx="202816" cy="201475"/>
            <a:chOff x="7025275" y="993650"/>
            <a:chExt cx="220500" cy="199500"/>
          </a:xfrm>
        </p:grpSpPr>
        <p:sp>
          <p:nvSpPr>
            <p:cNvPr id="326" name="Google Shape;326;p25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28" name="Google Shape;328;p25"/>
          <p:cNvCxnSpPr>
            <a:endCxn id="296" idx="0"/>
          </p:cNvCxnSpPr>
          <p:nvPr/>
        </p:nvCxnSpPr>
        <p:spPr>
          <a:xfrm>
            <a:off x="4651434" y="1668016"/>
            <a:ext cx="2100" cy="303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9" name="Google Shape;329;p25"/>
          <p:cNvCxnSpPr/>
          <p:nvPr/>
        </p:nvCxnSpPr>
        <p:spPr>
          <a:xfrm>
            <a:off x="4647529" y="2447161"/>
            <a:ext cx="2700" cy="3039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0" name="Google Shape;330;p25"/>
          <p:cNvCxnSpPr/>
          <p:nvPr/>
        </p:nvCxnSpPr>
        <p:spPr>
          <a:xfrm>
            <a:off x="4654118" y="3245608"/>
            <a:ext cx="2700" cy="3039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1" name="Google Shape;331;p25"/>
          <p:cNvCxnSpPr>
            <a:stCxn id="274" idx="3"/>
          </p:cNvCxnSpPr>
          <p:nvPr/>
        </p:nvCxnSpPr>
        <p:spPr>
          <a:xfrm>
            <a:off x="6888645" y="2838629"/>
            <a:ext cx="1488300" cy="6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332" name="Google Shape;332;p25"/>
          <p:cNvGrpSpPr/>
          <p:nvPr/>
        </p:nvGrpSpPr>
        <p:grpSpPr>
          <a:xfrm>
            <a:off x="7157634" y="2737890"/>
            <a:ext cx="202816" cy="201475"/>
            <a:chOff x="7025275" y="993650"/>
            <a:chExt cx="220500" cy="199500"/>
          </a:xfrm>
        </p:grpSpPr>
        <p:sp>
          <p:nvSpPr>
            <p:cNvPr id="333" name="Google Shape;333;p25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35" name="Google Shape;335;p25"/>
          <p:cNvCxnSpPr>
            <a:stCxn id="283" idx="3"/>
            <a:endCxn id="334" idx="0"/>
          </p:cNvCxnSpPr>
          <p:nvPr/>
        </p:nvCxnSpPr>
        <p:spPr>
          <a:xfrm>
            <a:off x="6873272" y="2072339"/>
            <a:ext cx="385800" cy="665700"/>
          </a:xfrm>
          <a:prstGeom prst="bentConnector2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36" name="Google Shape;336;p25"/>
          <p:cNvCxnSpPr>
            <a:stCxn id="268" idx="3"/>
            <a:endCxn id="334" idx="4"/>
          </p:cNvCxnSpPr>
          <p:nvPr/>
        </p:nvCxnSpPr>
        <p:spPr>
          <a:xfrm flipH="1" rot="10800000">
            <a:off x="6900767" y="2939447"/>
            <a:ext cx="358200" cy="721200"/>
          </a:xfrm>
          <a:prstGeom prst="bentConnector2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37" name="Google Shape;337;p25"/>
          <p:cNvSpPr/>
          <p:nvPr/>
        </p:nvSpPr>
        <p:spPr>
          <a:xfrm>
            <a:off x="7516364" y="2563372"/>
            <a:ext cx="936600" cy="5505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CTRL</a:t>
            </a:r>
            <a:endParaRPr/>
          </a:p>
        </p:txBody>
      </p:sp>
      <p:sp>
        <p:nvSpPr>
          <p:cNvPr id="338" name="Google Shape;338;p25"/>
          <p:cNvSpPr txBox="1"/>
          <p:nvPr/>
        </p:nvSpPr>
        <p:spPr>
          <a:xfrm>
            <a:off x="4401376" y="1392189"/>
            <a:ext cx="5109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r>
              <a:rPr lang="en" sz="800"/>
              <a:t>L4C</a:t>
            </a:r>
            <a:endParaRPr sz="800"/>
          </a:p>
        </p:txBody>
      </p:sp>
      <p:sp>
        <p:nvSpPr>
          <p:cNvPr id="339" name="Google Shape;339;p25"/>
          <p:cNvSpPr txBox="1"/>
          <p:nvPr/>
        </p:nvSpPr>
        <p:spPr>
          <a:xfrm>
            <a:off x="4361474" y="2159726"/>
            <a:ext cx="5907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r>
              <a:rPr lang="en" sz="800"/>
              <a:t>T240</a:t>
            </a:r>
            <a:endParaRPr sz="800"/>
          </a:p>
        </p:txBody>
      </p:sp>
      <p:sp>
        <p:nvSpPr>
          <p:cNvPr id="340" name="Google Shape;340;p25"/>
          <p:cNvSpPr txBox="1"/>
          <p:nvPr/>
        </p:nvSpPr>
        <p:spPr>
          <a:xfrm>
            <a:off x="4401426" y="2916154"/>
            <a:ext cx="5109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r>
              <a:rPr lang="en" sz="800"/>
              <a:t>CPS</a:t>
            </a:r>
            <a:endParaRPr sz="800"/>
          </a:p>
        </p:txBody>
      </p:sp>
      <p:sp>
        <p:nvSpPr>
          <p:cNvPr id="341" name="Google Shape;341;p25"/>
          <p:cNvSpPr txBox="1"/>
          <p:nvPr/>
        </p:nvSpPr>
        <p:spPr>
          <a:xfrm>
            <a:off x="1158878" y="3832183"/>
            <a:ext cx="3669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497D"/>
                </a:solidFill>
              </a:rPr>
              <a:t>F</a:t>
            </a:r>
            <a:r>
              <a:rPr lang="en" sz="800">
                <a:solidFill>
                  <a:srgbClr val="1F497D"/>
                </a:solidFill>
              </a:rPr>
              <a:t>1</a:t>
            </a:r>
            <a:endParaRPr sz="800">
              <a:solidFill>
                <a:srgbClr val="1F497D"/>
              </a:solidFill>
            </a:endParaRPr>
          </a:p>
        </p:txBody>
      </p:sp>
      <p:sp>
        <p:nvSpPr>
          <p:cNvPr id="342" name="Google Shape;342;p25"/>
          <p:cNvSpPr txBox="1"/>
          <p:nvPr/>
        </p:nvSpPr>
        <p:spPr>
          <a:xfrm>
            <a:off x="3980664" y="3678375"/>
            <a:ext cx="3669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497D"/>
                </a:solidFill>
              </a:rPr>
              <a:t>X</a:t>
            </a:r>
            <a:r>
              <a:rPr lang="en" sz="800">
                <a:solidFill>
                  <a:srgbClr val="1F497D"/>
                </a:solidFill>
              </a:rPr>
              <a:t>1</a:t>
            </a:r>
            <a:endParaRPr sz="800">
              <a:solidFill>
                <a:srgbClr val="1F497D"/>
              </a:solidFill>
            </a:endParaRPr>
          </a:p>
        </p:txBody>
      </p:sp>
      <p:cxnSp>
        <p:nvCxnSpPr>
          <p:cNvPr id="343" name="Google Shape;343;p25"/>
          <p:cNvCxnSpPr>
            <a:endCxn id="342" idx="1"/>
          </p:cNvCxnSpPr>
          <p:nvPr/>
        </p:nvCxnSpPr>
        <p:spPr>
          <a:xfrm flipH="1" rot="10800000">
            <a:off x="3494964" y="3853275"/>
            <a:ext cx="485700" cy="9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4" name="Google Shape;344;p25"/>
          <p:cNvCxnSpPr>
            <a:stCxn id="337" idx="3"/>
            <a:endCxn id="341" idx="1"/>
          </p:cNvCxnSpPr>
          <p:nvPr/>
        </p:nvCxnSpPr>
        <p:spPr>
          <a:xfrm flipH="1">
            <a:off x="1158764" y="2838622"/>
            <a:ext cx="7294200" cy="1168500"/>
          </a:xfrm>
          <a:prstGeom prst="bentConnector5">
            <a:avLst>
              <a:gd fmla="val -3265" name="adj1"/>
              <a:gd fmla="val -119326" name="adj2"/>
              <a:gd fmla="val 103263" name="adj3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345" name="Google Shape;345;p25"/>
          <p:cNvGrpSpPr/>
          <p:nvPr/>
        </p:nvGrpSpPr>
        <p:grpSpPr>
          <a:xfrm>
            <a:off x="5015897" y="4199319"/>
            <a:ext cx="858515" cy="537962"/>
            <a:chOff x="6788715" y="3610289"/>
            <a:chExt cx="1092119" cy="730629"/>
          </a:xfrm>
        </p:grpSpPr>
        <p:sp>
          <p:nvSpPr>
            <p:cNvPr id="346" name="Google Shape;346;p25"/>
            <p:cNvSpPr/>
            <p:nvPr/>
          </p:nvSpPr>
          <p:spPr>
            <a:xfrm>
              <a:off x="6795024" y="3610289"/>
              <a:ext cx="936540" cy="730629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47" name="Google Shape;347;p25"/>
            <p:cNvCxnSpPr/>
            <p:nvPr/>
          </p:nvCxnSpPr>
          <p:spPr>
            <a:xfrm flipH="1" rot="10800000">
              <a:off x="6868516" y="3787584"/>
              <a:ext cx="221994" cy="256936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48" name="Google Shape;348;p25"/>
            <p:cNvCxnSpPr/>
            <p:nvPr/>
          </p:nvCxnSpPr>
          <p:spPr>
            <a:xfrm flipH="1" rot="10800000">
              <a:off x="7090522" y="3785570"/>
              <a:ext cx="289737" cy="1964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49" name="Google Shape;349;p25"/>
            <p:cNvCxnSpPr/>
            <p:nvPr/>
          </p:nvCxnSpPr>
          <p:spPr>
            <a:xfrm>
              <a:off x="7090522" y="3658223"/>
              <a:ext cx="0" cy="490761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350" name="Google Shape;350;p25"/>
            <p:cNvSpPr txBox="1"/>
            <p:nvPr/>
          </p:nvSpPr>
          <p:spPr>
            <a:xfrm>
              <a:off x="6788715" y="4044582"/>
              <a:ext cx="637283" cy="25693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0.1 Hz</a:t>
              </a:r>
              <a:endParaRPr sz="800"/>
            </a:p>
          </p:txBody>
        </p:sp>
        <p:cxnSp>
          <p:nvCxnSpPr>
            <p:cNvPr id="351" name="Google Shape;351;p25"/>
            <p:cNvCxnSpPr/>
            <p:nvPr/>
          </p:nvCxnSpPr>
          <p:spPr>
            <a:xfrm rot="10800000">
              <a:off x="7380259" y="3788642"/>
              <a:ext cx="241448" cy="254821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52" name="Google Shape;352;p25"/>
            <p:cNvCxnSpPr/>
            <p:nvPr/>
          </p:nvCxnSpPr>
          <p:spPr>
            <a:xfrm>
              <a:off x="7380253" y="3640940"/>
              <a:ext cx="0" cy="490761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353" name="Google Shape;353;p25"/>
            <p:cNvSpPr txBox="1"/>
            <p:nvPr/>
          </p:nvSpPr>
          <p:spPr>
            <a:xfrm>
              <a:off x="7243550" y="4043470"/>
              <a:ext cx="637283" cy="25482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10 Hz</a:t>
              </a:r>
              <a:endParaRPr sz="800"/>
            </a:p>
          </p:txBody>
        </p:sp>
      </p:grpSp>
      <p:cxnSp>
        <p:nvCxnSpPr>
          <p:cNvPr id="354" name="Google Shape;354;p25"/>
          <p:cNvCxnSpPr/>
          <p:nvPr/>
        </p:nvCxnSpPr>
        <p:spPr>
          <a:xfrm flipH="1" rot="10800000">
            <a:off x="3931873" y="4744364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5" name="Google Shape;355;p25"/>
          <p:cNvSpPr/>
          <p:nvPr/>
        </p:nvSpPr>
        <p:spPr>
          <a:xfrm rot="5398541">
            <a:off x="3521728" y="4840550"/>
            <a:ext cx="1414200" cy="419100"/>
          </a:xfrm>
          <a:prstGeom prst="chord">
            <a:avLst>
              <a:gd fmla="val 8898409" name="adj1"/>
              <a:gd fmla="val 12702240" name="adj2"/>
            </a:avLst>
          </a:prstGeom>
          <a:solidFill>
            <a:srgbClr val="B6D7A8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6" name="Google Shape;356;p25"/>
          <p:cNvCxnSpPr/>
          <p:nvPr/>
        </p:nvCxnSpPr>
        <p:spPr>
          <a:xfrm flipH="1" rot="10800000">
            <a:off x="4107908" y="4741166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25"/>
          <p:cNvCxnSpPr/>
          <p:nvPr/>
        </p:nvCxnSpPr>
        <p:spPr>
          <a:xfrm flipH="1" rot="10800000">
            <a:off x="4283942" y="4744364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8" name="Google Shape;358;p25"/>
          <p:cNvCxnSpPr/>
          <p:nvPr/>
        </p:nvCxnSpPr>
        <p:spPr>
          <a:xfrm flipH="1" rot="10800000">
            <a:off x="4459977" y="4741166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25"/>
          <p:cNvSpPr txBox="1"/>
          <p:nvPr/>
        </p:nvSpPr>
        <p:spPr>
          <a:xfrm>
            <a:off x="4013919" y="4378947"/>
            <a:ext cx="590700" cy="1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STS</a:t>
            </a:r>
            <a:endParaRPr sz="1000"/>
          </a:p>
        </p:txBody>
      </p:sp>
      <p:grpSp>
        <p:nvGrpSpPr>
          <p:cNvPr id="360" name="Google Shape;360;p25"/>
          <p:cNvGrpSpPr/>
          <p:nvPr/>
        </p:nvGrpSpPr>
        <p:grpSpPr>
          <a:xfrm>
            <a:off x="5728088" y="3560572"/>
            <a:ext cx="202816" cy="201475"/>
            <a:chOff x="7025275" y="993650"/>
            <a:chExt cx="220500" cy="199500"/>
          </a:xfrm>
        </p:grpSpPr>
        <p:sp>
          <p:nvSpPr>
            <p:cNvPr id="361" name="Google Shape;361;p25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63" name="Google Shape;363;p25"/>
          <p:cNvCxnSpPr>
            <a:stCxn id="346" idx="3"/>
            <a:endCxn id="362" idx="4"/>
          </p:cNvCxnSpPr>
          <p:nvPr/>
        </p:nvCxnSpPr>
        <p:spPr>
          <a:xfrm flipH="1" rot="10800000">
            <a:off x="5757071" y="3762100"/>
            <a:ext cx="72300" cy="706200"/>
          </a:xfrm>
          <a:prstGeom prst="bentConnector2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64" name="Google Shape;36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5" name="Google Shape;365;p25"/>
          <p:cNvSpPr txBox="1"/>
          <p:nvPr/>
        </p:nvSpPr>
        <p:spPr>
          <a:xfrm>
            <a:off x="399775" y="612725"/>
            <a:ext cx="82749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Feedforward: Ground seismometer feeds to CPS path to make it "inertial" </a:t>
            </a:r>
            <a:endParaRPr sz="1800">
              <a:solidFill>
                <a:schemeClr val="dk2"/>
              </a:solidFill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0" name="Google Shape;370;p26"/>
          <p:cNvCxnSpPr/>
          <p:nvPr/>
        </p:nvCxnSpPr>
        <p:spPr>
          <a:xfrm>
            <a:off x="4287350" y="4488195"/>
            <a:ext cx="771600" cy="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71" name="Google Shape;371;p2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isolation, general control scheme</a:t>
            </a:r>
            <a:endParaRPr sz="1400"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372" name="Google Shape;372;p26"/>
          <p:cNvGrpSpPr/>
          <p:nvPr/>
        </p:nvGrpSpPr>
        <p:grpSpPr>
          <a:xfrm>
            <a:off x="6188360" y="3394845"/>
            <a:ext cx="726282" cy="559405"/>
            <a:chOff x="4562256" y="2754908"/>
            <a:chExt cx="1018200" cy="747368"/>
          </a:xfrm>
        </p:grpSpPr>
        <p:sp>
          <p:nvSpPr>
            <p:cNvPr id="373" name="Google Shape;373;p26"/>
            <p:cNvSpPr/>
            <p:nvPr/>
          </p:nvSpPr>
          <p:spPr>
            <a:xfrm>
              <a:off x="4562256" y="2754908"/>
              <a:ext cx="1018200" cy="7473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74" name="Google Shape;374;p26"/>
            <p:cNvCxnSpPr/>
            <p:nvPr/>
          </p:nvCxnSpPr>
          <p:spPr>
            <a:xfrm rot="10800000">
              <a:off x="4977091" y="2943164"/>
              <a:ext cx="341400" cy="3132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75" name="Google Shape;375;p26"/>
            <p:cNvCxnSpPr/>
            <p:nvPr/>
          </p:nvCxnSpPr>
          <p:spPr>
            <a:xfrm flipH="1" rot="10800000">
              <a:off x="4618650" y="2943050"/>
              <a:ext cx="358500" cy="66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76" name="Google Shape;376;p26"/>
            <p:cNvCxnSpPr/>
            <p:nvPr/>
          </p:nvCxnSpPr>
          <p:spPr>
            <a:xfrm>
              <a:off x="4977241" y="2821691"/>
              <a:ext cx="0" cy="5019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377" name="Google Shape;377;p26"/>
            <p:cNvSpPr txBox="1"/>
            <p:nvPr/>
          </p:nvSpPr>
          <p:spPr>
            <a:xfrm>
              <a:off x="4650404" y="3218476"/>
              <a:ext cx="718200" cy="283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0.1 Hz</a:t>
              </a:r>
              <a:endParaRPr sz="800"/>
            </a:p>
          </p:txBody>
        </p:sp>
      </p:grpSp>
      <p:grpSp>
        <p:nvGrpSpPr>
          <p:cNvPr id="378" name="Google Shape;378;p26"/>
          <p:cNvGrpSpPr/>
          <p:nvPr/>
        </p:nvGrpSpPr>
        <p:grpSpPr>
          <a:xfrm>
            <a:off x="6188463" y="2562211"/>
            <a:ext cx="827104" cy="580585"/>
            <a:chOff x="1938705" y="3430825"/>
            <a:chExt cx="2374687" cy="1451100"/>
          </a:xfrm>
        </p:grpSpPr>
        <p:sp>
          <p:nvSpPr>
            <p:cNvPr id="379" name="Google Shape;379;p26"/>
            <p:cNvSpPr/>
            <p:nvPr/>
          </p:nvSpPr>
          <p:spPr>
            <a:xfrm>
              <a:off x="1952425" y="3430825"/>
              <a:ext cx="2036400" cy="14511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80" name="Google Shape;380;p26"/>
            <p:cNvCxnSpPr/>
            <p:nvPr/>
          </p:nvCxnSpPr>
          <p:spPr>
            <a:xfrm flipH="1" rot="10800000">
              <a:off x="2112225" y="3782950"/>
              <a:ext cx="482700" cy="5103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81" name="Google Shape;381;p26"/>
            <p:cNvCxnSpPr/>
            <p:nvPr/>
          </p:nvCxnSpPr>
          <p:spPr>
            <a:xfrm flipH="1" rot="10800000">
              <a:off x="2594950" y="3778950"/>
              <a:ext cx="630000" cy="39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82" name="Google Shape;382;p26"/>
            <p:cNvCxnSpPr/>
            <p:nvPr/>
          </p:nvCxnSpPr>
          <p:spPr>
            <a:xfrm>
              <a:off x="2594950" y="3526025"/>
              <a:ext cx="0" cy="9747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383" name="Google Shape;383;p26"/>
            <p:cNvSpPr txBox="1"/>
            <p:nvPr/>
          </p:nvSpPr>
          <p:spPr>
            <a:xfrm>
              <a:off x="1938705" y="4293373"/>
              <a:ext cx="1385700" cy="5103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0.1 Hz</a:t>
              </a:r>
              <a:endParaRPr sz="800"/>
            </a:p>
          </p:txBody>
        </p:sp>
        <p:cxnSp>
          <p:nvCxnSpPr>
            <p:cNvPr id="384" name="Google Shape;384;p26"/>
            <p:cNvCxnSpPr/>
            <p:nvPr/>
          </p:nvCxnSpPr>
          <p:spPr>
            <a:xfrm rot="10800000">
              <a:off x="3224950" y="3785050"/>
              <a:ext cx="525000" cy="5061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85" name="Google Shape;385;p26"/>
            <p:cNvCxnSpPr/>
            <p:nvPr/>
          </p:nvCxnSpPr>
          <p:spPr>
            <a:xfrm>
              <a:off x="3224938" y="3491700"/>
              <a:ext cx="0" cy="9747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386" name="Google Shape;386;p26"/>
            <p:cNvSpPr txBox="1"/>
            <p:nvPr/>
          </p:nvSpPr>
          <p:spPr>
            <a:xfrm>
              <a:off x="2927693" y="4291164"/>
              <a:ext cx="1385700" cy="5061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 Hz</a:t>
              </a:r>
              <a:endParaRPr sz="800"/>
            </a:p>
          </p:txBody>
        </p:sp>
      </p:grpSp>
      <p:grpSp>
        <p:nvGrpSpPr>
          <p:cNvPr id="387" name="Google Shape;387;p26"/>
          <p:cNvGrpSpPr/>
          <p:nvPr/>
        </p:nvGrpSpPr>
        <p:grpSpPr>
          <a:xfrm>
            <a:off x="6183571" y="1809272"/>
            <a:ext cx="735845" cy="553910"/>
            <a:chOff x="4504625" y="199450"/>
            <a:chExt cx="2129797" cy="1451165"/>
          </a:xfrm>
        </p:grpSpPr>
        <p:sp>
          <p:nvSpPr>
            <p:cNvPr id="388" name="Google Shape;388;p26"/>
            <p:cNvSpPr/>
            <p:nvPr/>
          </p:nvSpPr>
          <p:spPr>
            <a:xfrm>
              <a:off x="4504625" y="199450"/>
              <a:ext cx="2036400" cy="14511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89" name="Google Shape;389;p26"/>
            <p:cNvCxnSpPr/>
            <p:nvPr/>
          </p:nvCxnSpPr>
          <p:spPr>
            <a:xfrm flipH="1" rot="10800000">
              <a:off x="4746050" y="575850"/>
              <a:ext cx="629700" cy="6717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90" name="Google Shape;390;p26"/>
            <p:cNvCxnSpPr/>
            <p:nvPr/>
          </p:nvCxnSpPr>
          <p:spPr>
            <a:xfrm flipH="1" rot="10800000">
              <a:off x="5375750" y="569550"/>
              <a:ext cx="829500" cy="63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91" name="Google Shape;391;p26"/>
            <p:cNvCxnSpPr/>
            <p:nvPr/>
          </p:nvCxnSpPr>
          <p:spPr>
            <a:xfrm>
              <a:off x="5375750" y="319025"/>
              <a:ext cx="0" cy="9747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392" name="Google Shape;392;p26"/>
            <p:cNvSpPr txBox="1"/>
            <p:nvPr/>
          </p:nvSpPr>
          <p:spPr>
            <a:xfrm>
              <a:off x="4946622" y="1044615"/>
              <a:ext cx="1687800" cy="606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 Hz</a:t>
              </a:r>
              <a:endParaRPr sz="800"/>
            </a:p>
          </p:txBody>
        </p:sp>
      </p:grpSp>
      <p:cxnSp>
        <p:nvCxnSpPr>
          <p:cNvPr id="393" name="Google Shape;393;p26"/>
          <p:cNvCxnSpPr>
            <a:stCxn id="394" idx="0"/>
            <a:endCxn id="388" idx="1"/>
          </p:cNvCxnSpPr>
          <p:nvPr/>
        </p:nvCxnSpPr>
        <p:spPr>
          <a:xfrm rot="-5400000">
            <a:off x="3388662" y="625355"/>
            <a:ext cx="1333800" cy="4255800"/>
          </a:xfrm>
          <a:prstGeom prst="bentConnector2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95" name="Google Shape;395;p26"/>
          <p:cNvCxnSpPr>
            <a:endCxn id="373" idx="1"/>
          </p:cNvCxnSpPr>
          <p:nvPr/>
        </p:nvCxnSpPr>
        <p:spPr>
          <a:xfrm flipH="1" rot="10800000">
            <a:off x="3785660" y="3674522"/>
            <a:ext cx="2402700" cy="572400"/>
          </a:xfrm>
          <a:prstGeom prst="bentConnector3">
            <a:avLst>
              <a:gd fmla="val 24187" name="adj1"/>
            </a:avLst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396" name="Google Shape;396;p26"/>
          <p:cNvGrpSpPr/>
          <p:nvPr/>
        </p:nvGrpSpPr>
        <p:grpSpPr>
          <a:xfrm>
            <a:off x="4569276" y="3563362"/>
            <a:ext cx="202816" cy="201475"/>
            <a:chOff x="7025275" y="993650"/>
            <a:chExt cx="220500" cy="199500"/>
          </a:xfrm>
        </p:grpSpPr>
        <p:sp>
          <p:nvSpPr>
            <p:cNvPr id="397" name="Google Shape;397;p26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6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9" name="Google Shape;399;p26"/>
          <p:cNvGrpSpPr/>
          <p:nvPr/>
        </p:nvGrpSpPr>
        <p:grpSpPr>
          <a:xfrm>
            <a:off x="4566001" y="1985491"/>
            <a:ext cx="202816" cy="201475"/>
            <a:chOff x="7025275" y="993650"/>
            <a:chExt cx="220500" cy="199500"/>
          </a:xfrm>
        </p:grpSpPr>
        <p:sp>
          <p:nvSpPr>
            <p:cNvPr id="400" name="Google Shape;400;p26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02" name="Google Shape;402;p26"/>
          <p:cNvCxnSpPr>
            <a:stCxn id="403" idx="0"/>
            <a:endCxn id="379" idx="1"/>
          </p:cNvCxnSpPr>
          <p:nvPr/>
        </p:nvCxnSpPr>
        <p:spPr>
          <a:xfrm rot="-5400000">
            <a:off x="4476269" y="1867534"/>
            <a:ext cx="732000" cy="2701800"/>
          </a:xfrm>
          <a:prstGeom prst="bentConnector2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04" name="Google Shape;404;p26"/>
          <p:cNvSpPr/>
          <p:nvPr/>
        </p:nvSpPr>
        <p:spPr>
          <a:xfrm>
            <a:off x="1869488" y="3954257"/>
            <a:ext cx="230638" cy="761738"/>
          </a:xfrm>
          <a:custGeom>
            <a:rect b="b" l="l" r="r" t="t"/>
            <a:pathLst>
              <a:path extrusionOk="0" h="909538" w="429094">
                <a:moveTo>
                  <a:pt x="188801" y="0"/>
                </a:moveTo>
                <a:lnTo>
                  <a:pt x="188801" y="188772"/>
                </a:lnTo>
                <a:lnTo>
                  <a:pt x="394766" y="257417"/>
                </a:lnTo>
                <a:lnTo>
                  <a:pt x="17163" y="343222"/>
                </a:lnTo>
                <a:lnTo>
                  <a:pt x="394766" y="429028"/>
                </a:lnTo>
                <a:lnTo>
                  <a:pt x="0" y="514833"/>
                </a:lnTo>
                <a:lnTo>
                  <a:pt x="429094" y="600638"/>
                </a:lnTo>
                <a:lnTo>
                  <a:pt x="17163" y="703605"/>
                </a:lnTo>
                <a:lnTo>
                  <a:pt x="274620" y="755088"/>
                </a:lnTo>
                <a:lnTo>
                  <a:pt x="274620" y="909538"/>
                </a:lnTo>
              </a:path>
            </a:pathLst>
          </a:cu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5" name="Google Shape;405;p26"/>
          <p:cNvGrpSpPr/>
          <p:nvPr/>
        </p:nvGrpSpPr>
        <p:grpSpPr>
          <a:xfrm>
            <a:off x="3462331" y="3958502"/>
            <a:ext cx="303820" cy="762142"/>
            <a:chOff x="3930504" y="3552256"/>
            <a:chExt cx="446400" cy="1149882"/>
          </a:xfrm>
        </p:grpSpPr>
        <p:cxnSp>
          <p:nvCxnSpPr>
            <p:cNvPr id="406" name="Google Shape;406;p26"/>
            <p:cNvCxnSpPr/>
            <p:nvPr/>
          </p:nvCxnSpPr>
          <p:spPr>
            <a:xfrm rot="10800000">
              <a:off x="4170797" y="4273138"/>
              <a:ext cx="0" cy="4290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7" name="Google Shape;407;p26"/>
            <p:cNvCxnSpPr/>
            <p:nvPr/>
          </p:nvCxnSpPr>
          <p:spPr>
            <a:xfrm rot="10800000">
              <a:off x="4170797" y="3552256"/>
              <a:ext cx="0" cy="4806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8" name="Google Shape;408;p26"/>
            <p:cNvCxnSpPr/>
            <p:nvPr/>
          </p:nvCxnSpPr>
          <p:spPr>
            <a:xfrm>
              <a:off x="3930504" y="4032856"/>
              <a:ext cx="4464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9" name="Google Shape;409;p26"/>
            <p:cNvCxnSpPr/>
            <p:nvPr/>
          </p:nvCxnSpPr>
          <p:spPr>
            <a:xfrm>
              <a:off x="3930504" y="4271061"/>
              <a:ext cx="4464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10" name="Google Shape;410;p26"/>
          <p:cNvSpPr/>
          <p:nvPr/>
        </p:nvSpPr>
        <p:spPr>
          <a:xfrm>
            <a:off x="3040313" y="3958584"/>
            <a:ext cx="230638" cy="761738"/>
          </a:xfrm>
          <a:custGeom>
            <a:rect b="b" l="l" r="r" t="t"/>
            <a:pathLst>
              <a:path extrusionOk="0" h="909538" w="429094">
                <a:moveTo>
                  <a:pt x="188801" y="0"/>
                </a:moveTo>
                <a:lnTo>
                  <a:pt x="188801" y="188772"/>
                </a:lnTo>
                <a:lnTo>
                  <a:pt x="394766" y="257417"/>
                </a:lnTo>
                <a:lnTo>
                  <a:pt x="17163" y="343222"/>
                </a:lnTo>
                <a:lnTo>
                  <a:pt x="394766" y="429028"/>
                </a:lnTo>
                <a:lnTo>
                  <a:pt x="0" y="514833"/>
                </a:lnTo>
                <a:lnTo>
                  <a:pt x="429094" y="600638"/>
                </a:lnTo>
                <a:lnTo>
                  <a:pt x="17163" y="703605"/>
                </a:lnTo>
                <a:lnTo>
                  <a:pt x="274620" y="755088"/>
                </a:lnTo>
                <a:lnTo>
                  <a:pt x="274620" y="909538"/>
                </a:lnTo>
              </a:path>
            </a:pathLst>
          </a:cu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1" name="Google Shape;411;p26"/>
          <p:cNvCxnSpPr/>
          <p:nvPr/>
        </p:nvCxnSpPr>
        <p:spPr>
          <a:xfrm flipH="1" rot="10800000">
            <a:off x="1493191" y="474082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2" name="Google Shape;412;p26"/>
          <p:cNvCxnSpPr/>
          <p:nvPr/>
        </p:nvCxnSpPr>
        <p:spPr>
          <a:xfrm flipH="1" rot="10800000">
            <a:off x="1669226" y="473762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3" name="Google Shape;413;p26"/>
          <p:cNvCxnSpPr/>
          <p:nvPr/>
        </p:nvCxnSpPr>
        <p:spPr>
          <a:xfrm flipH="1" rot="10800000">
            <a:off x="1845260" y="474082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4" name="Google Shape;414;p26"/>
          <p:cNvCxnSpPr/>
          <p:nvPr/>
        </p:nvCxnSpPr>
        <p:spPr>
          <a:xfrm flipH="1" rot="10800000">
            <a:off x="2021295" y="473762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5" name="Google Shape;415;p26"/>
          <p:cNvCxnSpPr/>
          <p:nvPr/>
        </p:nvCxnSpPr>
        <p:spPr>
          <a:xfrm flipH="1" rot="10800000">
            <a:off x="2197329" y="474082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" name="Google Shape;416;p26"/>
          <p:cNvCxnSpPr/>
          <p:nvPr/>
        </p:nvCxnSpPr>
        <p:spPr>
          <a:xfrm flipH="1" rot="10800000">
            <a:off x="2373363" y="473762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Google Shape;417;p26"/>
          <p:cNvCxnSpPr/>
          <p:nvPr/>
        </p:nvCxnSpPr>
        <p:spPr>
          <a:xfrm flipH="1" rot="10800000">
            <a:off x="2549398" y="474082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8" name="Google Shape;418;p26"/>
          <p:cNvCxnSpPr/>
          <p:nvPr/>
        </p:nvCxnSpPr>
        <p:spPr>
          <a:xfrm flipH="1" rot="10800000">
            <a:off x="2725432" y="473762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9" name="Google Shape;419;p26"/>
          <p:cNvCxnSpPr/>
          <p:nvPr/>
        </p:nvCxnSpPr>
        <p:spPr>
          <a:xfrm flipH="1" rot="10800000">
            <a:off x="2901467" y="474082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0" name="Google Shape;420;p26"/>
          <p:cNvCxnSpPr/>
          <p:nvPr/>
        </p:nvCxnSpPr>
        <p:spPr>
          <a:xfrm flipH="1" rot="10800000">
            <a:off x="3077501" y="473762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1" name="Google Shape;421;p26"/>
          <p:cNvCxnSpPr/>
          <p:nvPr/>
        </p:nvCxnSpPr>
        <p:spPr>
          <a:xfrm flipH="1" rot="10800000">
            <a:off x="3253536" y="474082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2" name="Google Shape;422;p26"/>
          <p:cNvCxnSpPr/>
          <p:nvPr/>
        </p:nvCxnSpPr>
        <p:spPr>
          <a:xfrm flipH="1" rot="10800000">
            <a:off x="3429570" y="473762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3" name="Google Shape;423;p26"/>
          <p:cNvCxnSpPr/>
          <p:nvPr/>
        </p:nvCxnSpPr>
        <p:spPr>
          <a:xfrm flipH="1" rot="10800000">
            <a:off x="3605605" y="474082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4" name="Google Shape;424;p26"/>
          <p:cNvCxnSpPr/>
          <p:nvPr/>
        </p:nvCxnSpPr>
        <p:spPr>
          <a:xfrm flipH="1" rot="10800000">
            <a:off x="3781639" y="473762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5" name="Google Shape;425;p26"/>
          <p:cNvCxnSpPr/>
          <p:nvPr/>
        </p:nvCxnSpPr>
        <p:spPr>
          <a:xfrm>
            <a:off x="1534481" y="4734406"/>
            <a:ext cx="3203700" cy="7800"/>
          </a:xfrm>
          <a:prstGeom prst="straightConnector1">
            <a:avLst/>
          </a:prstGeom>
          <a:noFill/>
          <a:ln cap="flat" cmpd="sng" w="38100">
            <a:solidFill>
              <a:srgbClr val="9FC5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6" name="Google Shape;426;p26"/>
          <p:cNvSpPr/>
          <p:nvPr/>
        </p:nvSpPr>
        <p:spPr>
          <a:xfrm rot="5942944">
            <a:off x="2527738" y="4107487"/>
            <a:ext cx="1730032" cy="544404"/>
          </a:xfrm>
          <a:prstGeom prst="chord">
            <a:avLst>
              <a:gd fmla="val 8898409" name="adj1"/>
              <a:gd fmla="val 12702240" name="adj2"/>
            </a:avLst>
          </a:prstGeom>
          <a:solidFill>
            <a:srgbClr val="B6D7A8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6"/>
          <p:cNvSpPr txBox="1"/>
          <p:nvPr/>
        </p:nvSpPr>
        <p:spPr>
          <a:xfrm>
            <a:off x="3196019" y="3584434"/>
            <a:ext cx="590700" cy="1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T240</a:t>
            </a:r>
            <a:endParaRPr sz="1000"/>
          </a:p>
        </p:txBody>
      </p:sp>
      <p:sp>
        <p:nvSpPr>
          <p:cNvPr id="427" name="Google Shape;427;p26"/>
          <p:cNvSpPr/>
          <p:nvPr/>
        </p:nvSpPr>
        <p:spPr>
          <a:xfrm rot="5400000">
            <a:off x="1731742" y="3355155"/>
            <a:ext cx="298200" cy="514800"/>
          </a:xfrm>
          <a:prstGeom prst="can">
            <a:avLst>
              <a:gd fmla="val 25000" name="adj"/>
            </a:avLst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6"/>
          <p:cNvSpPr txBox="1"/>
          <p:nvPr/>
        </p:nvSpPr>
        <p:spPr>
          <a:xfrm rot="543307">
            <a:off x="1688344" y="3418791"/>
            <a:ext cx="444135" cy="2196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L4C</a:t>
            </a:r>
            <a:endParaRPr sz="1000"/>
          </a:p>
        </p:txBody>
      </p:sp>
      <p:sp>
        <p:nvSpPr>
          <p:cNvPr id="428" name="Google Shape;428;p26"/>
          <p:cNvSpPr/>
          <p:nvPr/>
        </p:nvSpPr>
        <p:spPr>
          <a:xfrm rot="544132">
            <a:off x="1558769" y="3841477"/>
            <a:ext cx="2219241" cy="214792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6"/>
          <p:cNvSpPr txBox="1"/>
          <p:nvPr/>
        </p:nvSpPr>
        <p:spPr>
          <a:xfrm>
            <a:off x="3583986" y="4417661"/>
            <a:ext cx="4443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CPS</a:t>
            </a:r>
            <a:endParaRPr sz="1000"/>
          </a:p>
        </p:txBody>
      </p:sp>
      <p:grpSp>
        <p:nvGrpSpPr>
          <p:cNvPr id="430" name="Google Shape;430;p26"/>
          <p:cNvGrpSpPr/>
          <p:nvPr/>
        </p:nvGrpSpPr>
        <p:grpSpPr>
          <a:xfrm>
            <a:off x="4561376" y="2764915"/>
            <a:ext cx="202816" cy="201475"/>
            <a:chOff x="7025275" y="993650"/>
            <a:chExt cx="220500" cy="199500"/>
          </a:xfrm>
        </p:grpSpPr>
        <p:sp>
          <p:nvSpPr>
            <p:cNvPr id="431" name="Google Shape;431;p26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6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33" name="Google Shape;433;p26"/>
          <p:cNvCxnSpPr>
            <a:endCxn id="401" idx="0"/>
          </p:cNvCxnSpPr>
          <p:nvPr/>
        </p:nvCxnSpPr>
        <p:spPr>
          <a:xfrm>
            <a:off x="4665309" y="1681891"/>
            <a:ext cx="2100" cy="303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4" name="Google Shape;434;p26"/>
          <p:cNvCxnSpPr/>
          <p:nvPr/>
        </p:nvCxnSpPr>
        <p:spPr>
          <a:xfrm>
            <a:off x="4661404" y="2461036"/>
            <a:ext cx="2700" cy="3039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5" name="Google Shape;435;p26"/>
          <p:cNvCxnSpPr/>
          <p:nvPr/>
        </p:nvCxnSpPr>
        <p:spPr>
          <a:xfrm>
            <a:off x="4667993" y="3259483"/>
            <a:ext cx="2700" cy="3039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6" name="Google Shape;436;p26"/>
          <p:cNvCxnSpPr>
            <a:stCxn id="379" idx="3"/>
          </p:cNvCxnSpPr>
          <p:nvPr/>
        </p:nvCxnSpPr>
        <p:spPr>
          <a:xfrm>
            <a:off x="6902520" y="2852504"/>
            <a:ext cx="1488300" cy="6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437" name="Google Shape;437;p26"/>
          <p:cNvGrpSpPr/>
          <p:nvPr/>
        </p:nvGrpSpPr>
        <p:grpSpPr>
          <a:xfrm>
            <a:off x="7171509" y="2751765"/>
            <a:ext cx="202816" cy="201475"/>
            <a:chOff x="7025275" y="993650"/>
            <a:chExt cx="220500" cy="199500"/>
          </a:xfrm>
        </p:grpSpPr>
        <p:sp>
          <p:nvSpPr>
            <p:cNvPr id="438" name="Google Shape;438;p26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6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40" name="Google Shape;440;p26"/>
          <p:cNvCxnSpPr>
            <a:stCxn id="388" idx="3"/>
            <a:endCxn id="439" idx="0"/>
          </p:cNvCxnSpPr>
          <p:nvPr/>
        </p:nvCxnSpPr>
        <p:spPr>
          <a:xfrm>
            <a:off x="6887147" y="2086214"/>
            <a:ext cx="385800" cy="665700"/>
          </a:xfrm>
          <a:prstGeom prst="bentConnector2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41" name="Google Shape;441;p26"/>
          <p:cNvCxnSpPr>
            <a:stCxn id="373" idx="3"/>
            <a:endCxn id="439" idx="4"/>
          </p:cNvCxnSpPr>
          <p:nvPr/>
        </p:nvCxnSpPr>
        <p:spPr>
          <a:xfrm flipH="1" rot="10800000">
            <a:off x="6914642" y="2953322"/>
            <a:ext cx="358200" cy="721200"/>
          </a:xfrm>
          <a:prstGeom prst="bentConnector2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42" name="Google Shape;442;p26"/>
          <p:cNvSpPr/>
          <p:nvPr/>
        </p:nvSpPr>
        <p:spPr>
          <a:xfrm>
            <a:off x="7530239" y="2577247"/>
            <a:ext cx="936600" cy="5505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CTRL</a:t>
            </a:r>
            <a:endParaRPr/>
          </a:p>
        </p:txBody>
      </p:sp>
      <p:sp>
        <p:nvSpPr>
          <p:cNvPr id="443" name="Google Shape;443;p26"/>
          <p:cNvSpPr txBox="1"/>
          <p:nvPr/>
        </p:nvSpPr>
        <p:spPr>
          <a:xfrm>
            <a:off x="4415251" y="1406064"/>
            <a:ext cx="5109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r>
              <a:rPr lang="en" sz="800"/>
              <a:t>L4C</a:t>
            </a:r>
            <a:endParaRPr sz="800"/>
          </a:p>
        </p:txBody>
      </p:sp>
      <p:sp>
        <p:nvSpPr>
          <p:cNvPr id="444" name="Google Shape;444;p26"/>
          <p:cNvSpPr txBox="1"/>
          <p:nvPr/>
        </p:nvSpPr>
        <p:spPr>
          <a:xfrm>
            <a:off x="4375349" y="2173601"/>
            <a:ext cx="5907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r>
              <a:rPr lang="en" sz="800"/>
              <a:t>T240</a:t>
            </a:r>
            <a:endParaRPr sz="800"/>
          </a:p>
        </p:txBody>
      </p:sp>
      <p:sp>
        <p:nvSpPr>
          <p:cNvPr id="445" name="Google Shape;445;p26"/>
          <p:cNvSpPr txBox="1"/>
          <p:nvPr/>
        </p:nvSpPr>
        <p:spPr>
          <a:xfrm>
            <a:off x="4415301" y="2930029"/>
            <a:ext cx="5109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r>
              <a:rPr lang="en" sz="800"/>
              <a:t>CPS</a:t>
            </a:r>
            <a:endParaRPr sz="800"/>
          </a:p>
        </p:txBody>
      </p:sp>
      <p:sp>
        <p:nvSpPr>
          <p:cNvPr id="446" name="Google Shape;446;p26"/>
          <p:cNvSpPr txBox="1"/>
          <p:nvPr/>
        </p:nvSpPr>
        <p:spPr>
          <a:xfrm>
            <a:off x="1172753" y="3846058"/>
            <a:ext cx="3669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497D"/>
                </a:solidFill>
              </a:rPr>
              <a:t>F</a:t>
            </a:r>
            <a:r>
              <a:rPr lang="en" sz="800">
                <a:solidFill>
                  <a:srgbClr val="1F497D"/>
                </a:solidFill>
              </a:rPr>
              <a:t>1</a:t>
            </a:r>
            <a:endParaRPr sz="800">
              <a:solidFill>
                <a:srgbClr val="1F497D"/>
              </a:solidFill>
            </a:endParaRPr>
          </a:p>
        </p:txBody>
      </p:sp>
      <p:sp>
        <p:nvSpPr>
          <p:cNvPr id="447" name="Google Shape;447;p26"/>
          <p:cNvSpPr txBox="1"/>
          <p:nvPr/>
        </p:nvSpPr>
        <p:spPr>
          <a:xfrm>
            <a:off x="3844089" y="3826150"/>
            <a:ext cx="3669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497D"/>
                </a:solidFill>
              </a:rPr>
              <a:t>X</a:t>
            </a:r>
            <a:r>
              <a:rPr lang="en" sz="800">
                <a:solidFill>
                  <a:srgbClr val="1F497D"/>
                </a:solidFill>
              </a:rPr>
              <a:t>1</a:t>
            </a:r>
            <a:endParaRPr sz="800">
              <a:solidFill>
                <a:srgbClr val="1F497D"/>
              </a:solidFill>
            </a:endParaRPr>
          </a:p>
        </p:txBody>
      </p:sp>
      <p:cxnSp>
        <p:nvCxnSpPr>
          <p:cNvPr id="448" name="Google Shape;448;p26"/>
          <p:cNvCxnSpPr/>
          <p:nvPr/>
        </p:nvCxnSpPr>
        <p:spPr>
          <a:xfrm flipH="1" rot="10800000">
            <a:off x="3412464" y="4075737"/>
            <a:ext cx="485700" cy="9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9" name="Google Shape;449;p26"/>
          <p:cNvCxnSpPr>
            <a:stCxn id="442" idx="3"/>
            <a:endCxn id="446" idx="1"/>
          </p:cNvCxnSpPr>
          <p:nvPr/>
        </p:nvCxnSpPr>
        <p:spPr>
          <a:xfrm flipH="1">
            <a:off x="1172639" y="2852497"/>
            <a:ext cx="7294200" cy="1168500"/>
          </a:xfrm>
          <a:prstGeom prst="bentConnector5">
            <a:avLst>
              <a:gd fmla="val -3265" name="adj1"/>
              <a:gd fmla="val 189309" name="adj2"/>
              <a:gd fmla="val 103263" name="adj3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450" name="Google Shape;450;p26"/>
          <p:cNvGrpSpPr/>
          <p:nvPr/>
        </p:nvGrpSpPr>
        <p:grpSpPr>
          <a:xfrm>
            <a:off x="5029772" y="4213194"/>
            <a:ext cx="858449" cy="537867"/>
            <a:chOff x="6788715" y="3610289"/>
            <a:chExt cx="1092035" cy="730500"/>
          </a:xfrm>
        </p:grpSpPr>
        <p:sp>
          <p:nvSpPr>
            <p:cNvPr id="451" name="Google Shape;451;p26"/>
            <p:cNvSpPr/>
            <p:nvPr/>
          </p:nvSpPr>
          <p:spPr>
            <a:xfrm>
              <a:off x="6795024" y="3610289"/>
              <a:ext cx="936600" cy="7305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52" name="Google Shape;452;p26"/>
            <p:cNvCxnSpPr/>
            <p:nvPr/>
          </p:nvCxnSpPr>
          <p:spPr>
            <a:xfrm flipH="1" rot="10800000">
              <a:off x="6868516" y="3787720"/>
              <a:ext cx="222000" cy="2568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453" name="Google Shape;453;p26"/>
            <p:cNvCxnSpPr/>
            <p:nvPr/>
          </p:nvCxnSpPr>
          <p:spPr>
            <a:xfrm flipH="1" rot="10800000">
              <a:off x="7090522" y="3785434"/>
              <a:ext cx="289800" cy="21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454" name="Google Shape;454;p26"/>
            <p:cNvCxnSpPr/>
            <p:nvPr/>
          </p:nvCxnSpPr>
          <p:spPr>
            <a:xfrm>
              <a:off x="7090522" y="3658223"/>
              <a:ext cx="0" cy="4908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455" name="Google Shape;455;p26"/>
            <p:cNvSpPr txBox="1"/>
            <p:nvPr/>
          </p:nvSpPr>
          <p:spPr>
            <a:xfrm>
              <a:off x="6788715" y="4044582"/>
              <a:ext cx="637200" cy="256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0.1 Hz</a:t>
              </a:r>
              <a:endParaRPr sz="800"/>
            </a:p>
          </p:txBody>
        </p:sp>
        <p:cxnSp>
          <p:nvCxnSpPr>
            <p:cNvPr id="456" name="Google Shape;456;p26"/>
            <p:cNvCxnSpPr/>
            <p:nvPr/>
          </p:nvCxnSpPr>
          <p:spPr>
            <a:xfrm rot="10800000">
              <a:off x="7380206" y="3788763"/>
              <a:ext cx="241500" cy="2547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457" name="Google Shape;457;p26"/>
            <p:cNvCxnSpPr/>
            <p:nvPr/>
          </p:nvCxnSpPr>
          <p:spPr>
            <a:xfrm>
              <a:off x="7380253" y="3640940"/>
              <a:ext cx="0" cy="4908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458" name="Google Shape;458;p26"/>
            <p:cNvSpPr txBox="1"/>
            <p:nvPr/>
          </p:nvSpPr>
          <p:spPr>
            <a:xfrm>
              <a:off x="7243550" y="4043470"/>
              <a:ext cx="637200" cy="2547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10 Hz</a:t>
              </a:r>
              <a:endParaRPr sz="800"/>
            </a:p>
          </p:txBody>
        </p:sp>
      </p:grpSp>
      <p:cxnSp>
        <p:nvCxnSpPr>
          <p:cNvPr id="459" name="Google Shape;459;p26"/>
          <p:cNvCxnSpPr/>
          <p:nvPr/>
        </p:nvCxnSpPr>
        <p:spPr>
          <a:xfrm flipH="1" rot="10800000">
            <a:off x="3945748" y="4758239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0" name="Google Shape;460;p26"/>
          <p:cNvCxnSpPr/>
          <p:nvPr/>
        </p:nvCxnSpPr>
        <p:spPr>
          <a:xfrm flipH="1" rot="10800000">
            <a:off x="4121783" y="4755041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1" name="Google Shape;461;p26"/>
          <p:cNvCxnSpPr/>
          <p:nvPr/>
        </p:nvCxnSpPr>
        <p:spPr>
          <a:xfrm flipH="1" rot="10800000">
            <a:off x="4297817" y="4758239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2" name="Google Shape;462;p26"/>
          <p:cNvCxnSpPr/>
          <p:nvPr/>
        </p:nvCxnSpPr>
        <p:spPr>
          <a:xfrm flipH="1" rot="10800000">
            <a:off x="4473852" y="4755041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63" name="Google Shape;463;p26"/>
          <p:cNvGrpSpPr/>
          <p:nvPr/>
        </p:nvGrpSpPr>
        <p:grpSpPr>
          <a:xfrm>
            <a:off x="3716419" y="4294667"/>
            <a:ext cx="891010" cy="1474800"/>
            <a:chOff x="3691459" y="3965777"/>
            <a:chExt cx="891010" cy="1474800"/>
          </a:xfrm>
        </p:grpSpPr>
        <p:sp>
          <p:nvSpPr>
            <p:cNvPr id="464" name="Google Shape;464;p26"/>
            <p:cNvSpPr/>
            <p:nvPr/>
          </p:nvSpPr>
          <p:spPr>
            <a:xfrm rot="6298422">
              <a:off x="3369399" y="4493668"/>
              <a:ext cx="1414220" cy="419018"/>
            </a:xfrm>
            <a:prstGeom prst="chord">
              <a:avLst>
                <a:gd fmla="val 8898409" name="adj1"/>
                <a:gd fmla="val 12702240" name="adj2"/>
              </a:avLst>
            </a:prstGeom>
            <a:solidFill>
              <a:srgbClr val="B6D7A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6"/>
            <p:cNvSpPr txBox="1"/>
            <p:nvPr/>
          </p:nvSpPr>
          <p:spPr>
            <a:xfrm>
              <a:off x="3991769" y="4062330"/>
              <a:ext cx="5907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STS</a:t>
              </a:r>
              <a:endParaRPr sz="1000"/>
            </a:p>
          </p:txBody>
        </p:sp>
      </p:grpSp>
      <p:grpSp>
        <p:nvGrpSpPr>
          <p:cNvPr id="466" name="Google Shape;466;p26"/>
          <p:cNvGrpSpPr/>
          <p:nvPr/>
        </p:nvGrpSpPr>
        <p:grpSpPr>
          <a:xfrm>
            <a:off x="5741963" y="3574447"/>
            <a:ext cx="202816" cy="201475"/>
            <a:chOff x="7025275" y="993650"/>
            <a:chExt cx="220500" cy="199500"/>
          </a:xfrm>
        </p:grpSpPr>
        <p:sp>
          <p:nvSpPr>
            <p:cNvPr id="467" name="Google Shape;467;p26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69" name="Google Shape;469;p26"/>
          <p:cNvCxnSpPr>
            <a:stCxn id="451" idx="3"/>
            <a:endCxn id="468" idx="4"/>
          </p:cNvCxnSpPr>
          <p:nvPr/>
        </p:nvCxnSpPr>
        <p:spPr>
          <a:xfrm flipH="1" rot="10800000">
            <a:off x="5770993" y="3775928"/>
            <a:ext cx="72300" cy="706200"/>
          </a:xfrm>
          <a:prstGeom prst="bentConnector2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70" name="Google Shape;470;p26"/>
          <p:cNvCxnSpPr>
            <a:endCxn id="471" idx="4"/>
          </p:cNvCxnSpPr>
          <p:nvPr/>
        </p:nvCxnSpPr>
        <p:spPr>
          <a:xfrm rot="10800000">
            <a:off x="4744497" y="4581730"/>
            <a:ext cx="2700" cy="2298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472" name="Google Shape;472;p26"/>
          <p:cNvGrpSpPr/>
          <p:nvPr/>
        </p:nvGrpSpPr>
        <p:grpSpPr>
          <a:xfrm>
            <a:off x="4552101" y="4380255"/>
            <a:ext cx="510900" cy="568451"/>
            <a:chOff x="4499250" y="3997325"/>
            <a:chExt cx="510900" cy="568451"/>
          </a:xfrm>
        </p:grpSpPr>
        <p:grpSp>
          <p:nvGrpSpPr>
            <p:cNvPr id="473" name="Google Shape;473;p26"/>
            <p:cNvGrpSpPr/>
            <p:nvPr/>
          </p:nvGrpSpPr>
          <p:grpSpPr>
            <a:xfrm>
              <a:off x="4590238" y="3997325"/>
              <a:ext cx="202816" cy="201475"/>
              <a:chOff x="7025275" y="993650"/>
              <a:chExt cx="220500" cy="199500"/>
            </a:xfrm>
          </p:grpSpPr>
          <p:sp>
            <p:nvSpPr>
              <p:cNvPr id="474" name="Google Shape;474;p26"/>
              <p:cNvSpPr/>
              <p:nvPr/>
            </p:nvSpPr>
            <p:spPr>
              <a:xfrm>
                <a:off x="7025275" y="993650"/>
                <a:ext cx="220500" cy="199500"/>
              </a:xfrm>
              <a:prstGeom prst="mathPlus">
                <a:avLst>
                  <a:gd fmla="val 23520" name="adj1"/>
                </a:avLst>
              </a:prstGeom>
              <a:solidFill>
                <a:srgbClr val="EEECE1"/>
              </a:solidFill>
              <a:ln cap="flat" cmpd="sng" w="9525">
                <a:solidFill>
                  <a:srgbClr val="1F497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26"/>
              <p:cNvSpPr/>
              <p:nvPr/>
            </p:nvSpPr>
            <p:spPr>
              <a:xfrm>
                <a:off x="7037125" y="993650"/>
                <a:ext cx="196800" cy="199500"/>
              </a:xfrm>
              <a:prstGeom prst="ellipse">
                <a:avLst/>
              </a:prstGeom>
              <a:noFill/>
              <a:ln cap="flat" cmpd="sng" w="9525">
                <a:solidFill>
                  <a:srgbClr val="1F497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75" name="Google Shape;475;p26"/>
            <p:cNvSpPr txBox="1"/>
            <p:nvPr/>
          </p:nvSpPr>
          <p:spPr>
            <a:xfrm>
              <a:off x="4499250" y="4267576"/>
              <a:ext cx="510900" cy="29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</a:t>
              </a:r>
              <a:r>
                <a:rPr lang="en" sz="800"/>
                <a:t>tilt</a:t>
              </a:r>
              <a:endParaRPr sz="800"/>
            </a:p>
          </p:txBody>
        </p:sp>
      </p:grpSp>
      <p:grpSp>
        <p:nvGrpSpPr>
          <p:cNvPr id="476" name="Google Shape;476;p26"/>
          <p:cNvGrpSpPr/>
          <p:nvPr/>
        </p:nvGrpSpPr>
        <p:grpSpPr>
          <a:xfrm>
            <a:off x="3732203" y="2729412"/>
            <a:ext cx="590700" cy="529774"/>
            <a:chOff x="3718328" y="2368662"/>
            <a:chExt cx="590700" cy="529774"/>
          </a:xfrm>
        </p:grpSpPr>
        <p:grpSp>
          <p:nvGrpSpPr>
            <p:cNvPr id="477" name="Google Shape;477;p26"/>
            <p:cNvGrpSpPr/>
            <p:nvPr/>
          </p:nvGrpSpPr>
          <p:grpSpPr>
            <a:xfrm>
              <a:off x="3899245" y="2368662"/>
              <a:ext cx="228574" cy="227083"/>
              <a:chOff x="7025275" y="993650"/>
              <a:chExt cx="220500" cy="199500"/>
            </a:xfrm>
          </p:grpSpPr>
          <p:sp>
            <p:nvSpPr>
              <p:cNvPr id="478" name="Google Shape;478;p26"/>
              <p:cNvSpPr/>
              <p:nvPr/>
            </p:nvSpPr>
            <p:spPr>
              <a:xfrm>
                <a:off x="7025275" y="993650"/>
                <a:ext cx="220500" cy="199500"/>
              </a:xfrm>
              <a:prstGeom prst="mathPlus">
                <a:avLst>
                  <a:gd fmla="val 23520" name="adj1"/>
                </a:avLst>
              </a:prstGeom>
              <a:solidFill>
                <a:srgbClr val="EEECE1"/>
              </a:solidFill>
              <a:ln cap="flat" cmpd="sng" w="9525">
                <a:solidFill>
                  <a:srgbClr val="1F497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6"/>
              <p:cNvSpPr/>
              <p:nvPr/>
            </p:nvSpPr>
            <p:spPr>
              <a:xfrm>
                <a:off x="7037125" y="993650"/>
                <a:ext cx="196800" cy="199500"/>
              </a:xfrm>
              <a:prstGeom prst="ellipse">
                <a:avLst/>
              </a:prstGeom>
              <a:noFill/>
              <a:ln cap="flat" cmpd="sng" w="9525">
                <a:solidFill>
                  <a:srgbClr val="1F497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0" name="Google Shape;480;p26"/>
            <p:cNvGrpSpPr/>
            <p:nvPr/>
          </p:nvGrpSpPr>
          <p:grpSpPr>
            <a:xfrm>
              <a:off x="3718328" y="2588649"/>
              <a:ext cx="590700" cy="309787"/>
              <a:chOff x="3718355" y="2588670"/>
              <a:chExt cx="590700" cy="593917"/>
            </a:xfrm>
          </p:grpSpPr>
          <p:sp>
            <p:nvSpPr>
              <p:cNvPr id="481" name="Google Shape;481;p26"/>
              <p:cNvSpPr txBox="1"/>
              <p:nvPr/>
            </p:nvSpPr>
            <p:spPr>
              <a:xfrm>
                <a:off x="3718355" y="2832788"/>
                <a:ext cx="590700" cy="34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n</a:t>
                </a:r>
                <a:r>
                  <a:rPr lang="en" sz="800"/>
                  <a:t>pt_tilt</a:t>
                </a:r>
                <a:endParaRPr sz="800"/>
              </a:p>
            </p:txBody>
          </p:sp>
          <p:cxnSp>
            <p:nvCxnSpPr>
              <p:cNvPr id="482" name="Google Shape;482;p26"/>
              <p:cNvCxnSpPr/>
              <p:nvPr/>
            </p:nvCxnSpPr>
            <p:spPr>
              <a:xfrm rot="10800000">
                <a:off x="4012938" y="2588670"/>
                <a:ext cx="1200" cy="389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</p:grpSp>
      <p:grpSp>
        <p:nvGrpSpPr>
          <p:cNvPr id="483" name="Google Shape;483;p26"/>
          <p:cNvGrpSpPr/>
          <p:nvPr/>
        </p:nvGrpSpPr>
        <p:grpSpPr>
          <a:xfrm>
            <a:off x="2155278" y="1960966"/>
            <a:ext cx="590700" cy="529733"/>
            <a:chOff x="3718328" y="2368703"/>
            <a:chExt cx="590700" cy="529733"/>
          </a:xfrm>
        </p:grpSpPr>
        <p:grpSp>
          <p:nvGrpSpPr>
            <p:cNvPr id="484" name="Google Shape;484;p26"/>
            <p:cNvGrpSpPr/>
            <p:nvPr/>
          </p:nvGrpSpPr>
          <p:grpSpPr>
            <a:xfrm>
              <a:off x="3899142" y="2368703"/>
              <a:ext cx="228570" cy="227091"/>
              <a:chOff x="7025275" y="993650"/>
              <a:chExt cx="220500" cy="199500"/>
            </a:xfrm>
          </p:grpSpPr>
          <p:sp>
            <p:nvSpPr>
              <p:cNvPr id="485" name="Google Shape;485;p26"/>
              <p:cNvSpPr/>
              <p:nvPr/>
            </p:nvSpPr>
            <p:spPr>
              <a:xfrm>
                <a:off x="7025275" y="993650"/>
                <a:ext cx="220500" cy="199500"/>
              </a:xfrm>
              <a:prstGeom prst="mathPlus">
                <a:avLst>
                  <a:gd fmla="val 23520" name="adj1"/>
                </a:avLst>
              </a:prstGeom>
              <a:solidFill>
                <a:srgbClr val="EEECE1"/>
              </a:solidFill>
              <a:ln cap="flat" cmpd="sng" w="9525">
                <a:solidFill>
                  <a:srgbClr val="1F497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26"/>
              <p:cNvSpPr/>
              <p:nvPr/>
            </p:nvSpPr>
            <p:spPr>
              <a:xfrm>
                <a:off x="7037125" y="993650"/>
                <a:ext cx="196800" cy="199500"/>
              </a:xfrm>
              <a:prstGeom prst="ellipse">
                <a:avLst/>
              </a:prstGeom>
              <a:noFill/>
              <a:ln cap="flat" cmpd="sng" w="9525">
                <a:solidFill>
                  <a:srgbClr val="1F497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7" name="Google Shape;487;p26"/>
            <p:cNvGrpSpPr/>
            <p:nvPr/>
          </p:nvGrpSpPr>
          <p:grpSpPr>
            <a:xfrm>
              <a:off x="3718328" y="2588649"/>
              <a:ext cx="590700" cy="309787"/>
              <a:chOff x="3718355" y="2588670"/>
              <a:chExt cx="590700" cy="593917"/>
            </a:xfrm>
          </p:grpSpPr>
          <p:sp>
            <p:nvSpPr>
              <p:cNvPr id="488" name="Google Shape;488;p26"/>
              <p:cNvSpPr txBox="1"/>
              <p:nvPr/>
            </p:nvSpPr>
            <p:spPr>
              <a:xfrm>
                <a:off x="3718355" y="2832788"/>
                <a:ext cx="590700" cy="34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n</a:t>
                </a:r>
                <a:r>
                  <a:rPr lang="en" sz="800"/>
                  <a:t>pt_tilt</a:t>
                </a:r>
                <a:endParaRPr sz="800"/>
              </a:p>
            </p:txBody>
          </p:sp>
          <p:cxnSp>
            <p:nvCxnSpPr>
              <p:cNvPr id="489" name="Google Shape;489;p26"/>
              <p:cNvCxnSpPr/>
              <p:nvPr/>
            </p:nvCxnSpPr>
            <p:spPr>
              <a:xfrm rot="10800000">
                <a:off x="4012938" y="2588670"/>
                <a:ext cx="1200" cy="389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</p:grpSp>
      <p:sp>
        <p:nvSpPr>
          <p:cNvPr id="490" name="Google Shape;49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1" name="Google Shape;491;p26"/>
          <p:cNvSpPr txBox="1"/>
          <p:nvPr/>
        </p:nvSpPr>
        <p:spPr>
          <a:xfrm>
            <a:off x="413650" y="467850"/>
            <a:ext cx="82749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In the corner station, same seismometer signal fed to all platform: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Advantage of moving all platforms in common (llo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34878</a:t>
            </a:r>
            <a:r>
              <a:rPr lang="en" sz="1800">
                <a:solidFill>
                  <a:schemeClr val="dk2"/>
                </a:solidFill>
              </a:rPr>
              <a:t>), even w tilt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If relying on T240 at low-f, large relative motion (B.Lantz,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G1700331</a:t>
            </a:r>
            <a:r>
              <a:rPr lang="en" sz="1800">
                <a:solidFill>
                  <a:schemeClr val="dk2"/>
                </a:solidFill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7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BSC-ISI stage 1 r</a:t>
            </a:r>
            <a:r>
              <a:rPr lang="en"/>
              <a:t>otation dof, windy</a:t>
            </a:r>
            <a:endParaRPr/>
          </a:p>
        </p:txBody>
      </p:sp>
      <p:sp>
        <p:nvSpPr>
          <p:cNvPr id="497" name="Google Shape;497;p27"/>
          <p:cNvSpPr txBox="1"/>
          <p:nvPr>
            <p:ph idx="1" type="body"/>
          </p:nvPr>
        </p:nvSpPr>
        <p:spPr>
          <a:xfrm>
            <a:off x="311700" y="572700"/>
            <a:ext cx="2850600" cy="39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Tilt measured by differential vertical T240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Limited by :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T240 noise &lt; 100mHz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ps noise 0.5Hz-1Hz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Not well understood between 0.1Hz-0.5Hz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Varies with useism, not with ground tilt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98" name="Google Shape;49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854600" y="-130199"/>
            <a:ext cx="4597050" cy="598174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05" name="Google Shape;50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75024"/>
            <a:ext cx="9143999" cy="463545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2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BSC-ISI stage 1 rotation dof, windy</a:t>
            </a:r>
            <a:endParaRPr/>
          </a:p>
        </p:txBody>
      </p:sp>
      <p:sp>
        <p:nvSpPr>
          <p:cNvPr id="507" name="Google Shape;50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9"/>
          <p:cNvSpPr txBox="1"/>
          <p:nvPr>
            <p:ph idx="1" type="body"/>
          </p:nvPr>
        </p:nvSpPr>
        <p:spPr>
          <a:xfrm>
            <a:off x="311700" y="607375"/>
            <a:ext cx="2968200" cy="39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Model matches T240 signal</a:t>
            </a:r>
            <a:endParaRPr/>
          </a:p>
        </p:txBody>
      </p:sp>
      <p:sp>
        <p:nvSpPr>
          <p:cNvPr id="513" name="Google Shape;51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p29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BSC-ISI stage 1 horizontal dof, windy</a:t>
            </a:r>
            <a:endParaRPr/>
          </a:p>
        </p:txBody>
      </p:sp>
      <p:pic>
        <p:nvPicPr>
          <p:cNvPr id="515" name="Google Shape;5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958613" y="-71349"/>
            <a:ext cx="4506576" cy="5864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0"/>
          <p:cNvSpPr txBox="1"/>
          <p:nvPr>
            <p:ph idx="1" type="body"/>
          </p:nvPr>
        </p:nvSpPr>
        <p:spPr>
          <a:xfrm>
            <a:off x="311700" y="592125"/>
            <a:ext cx="2928600" cy="39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matches T240 signal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T240 dominated by platform tilt below 50mHz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2" name="Google Shape;52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966250" y="-48576"/>
            <a:ext cx="4500049" cy="5855551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0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BSC-ISI stage 1 horizontal dof, windy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9" name="Google Shape;529;p31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BSC-ISI stage 1 horizontal dof, windy</a:t>
            </a:r>
            <a:endParaRPr/>
          </a:p>
        </p:txBody>
      </p:sp>
      <p:pic>
        <p:nvPicPr>
          <p:cNvPr id="530" name="Google Shape;53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966226" y="-30850"/>
            <a:ext cx="4500049" cy="5855498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1"/>
          <p:cNvSpPr txBox="1"/>
          <p:nvPr>
            <p:ph idx="1" type="body"/>
          </p:nvPr>
        </p:nvSpPr>
        <p:spPr>
          <a:xfrm>
            <a:off x="311700" y="592125"/>
            <a:ext cx="2928600" cy="39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matches T240 signal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T240 dominated by platform tilt below 50mHz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T240 dominated by tilt from feedforward (STS) between 50-100mHz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1456925"/>
            <a:ext cx="8520600" cy="31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on seismic isolation at LIGO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BRS installation and challenges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BRS integration to ISI, some projections</a:t>
            </a:r>
            <a:endParaRPr/>
          </a:p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4"/>
          <p:cNvSpPr txBox="1"/>
          <p:nvPr/>
        </p:nvSpPr>
        <p:spPr>
          <a:xfrm rot="-256513">
            <a:off x="377895" y="1936053"/>
            <a:ext cx="4334160" cy="3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What limits us at low-f 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7" name="Google Shape;537;p32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BSC-ISI stage 1 horizontal dof, windy</a:t>
            </a:r>
            <a:endParaRPr/>
          </a:p>
        </p:txBody>
      </p:sp>
      <p:sp>
        <p:nvSpPr>
          <p:cNvPr id="538" name="Google Shape;538;p32"/>
          <p:cNvSpPr txBox="1"/>
          <p:nvPr>
            <p:ph idx="1" type="body"/>
          </p:nvPr>
        </p:nvSpPr>
        <p:spPr>
          <a:xfrm>
            <a:off x="311700" y="592125"/>
            <a:ext cx="2928600" cy="39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matches T240 signal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T240 dominated by platform tilt below 50mHz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T240 dominated by tilt from feedforward (STS) between 50-100mHz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Ground motion via CPS path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39" name="Google Shape;5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904875" y="-93624"/>
            <a:ext cx="4553376" cy="592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5" name="Google Shape;545;p33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BSC-ISI stage 1 horizontal dof, windy</a:t>
            </a:r>
            <a:endParaRPr/>
          </a:p>
        </p:txBody>
      </p:sp>
      <p:pic>
        <p:nvPicPr>
          <p:cNvPr id="546" name="Google Shape;54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889913" y="-110236"/>
            <a:ext cx="4566374" cy="59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33"/>
          <p:cNvSpPr txBox="1"/>
          <p:nvPr>
            <p:ph idx="1" type="body"/>
          </p:nvPr>
        </p:nvSpPr>
        <p:spPr>
          <a:xfrm>
            <a:off x="311700" y="592125"/>
            <a:ext cx="2928600" cy="39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matches T240 signal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T240 dominated by platform tilt below 50mHz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T240 dominated by tilt from feedforward (STS) between 50-100mHz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Ground motion via CPS path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CPS noise above 2Hz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3" name="Google Shape;553;p3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BSC-ISI stage 1 horizontal dof, windy</a:t>
            </a:r>
            <a:endParaRPr/>
          </a:p>
        </p:txBody>
      </p:sp>
      <p:pic>
        <p:nvPicPr>
          <p:cNvPr id="554" name="Google Shape;5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898100" y="-113936"/>
            <a:ext cx="4559249" cy="593252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4"/>
          <p:cNvSpPr txBox="1"/>
          <p:nvPr>
            <p:ph idx="1" type="body"/>
          </p:nvPr>
        </p:nvSpPr>
        <p:spPr>
          <a:xfrm>
            <a:off x="311700" y="592125"/>
            <a:ext cx="2928600" cy="39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Estimated platform motion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Ground tilt via STS feedforward limits performance between 30-80mHz (earthquake band)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BRS can help reducing this noise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BRS Basics</a:t>
            </a:r>
            <a:endParaRPr/>
          </a:p>
        </p:txBody>
      </p:sp>
      <p:pic>
        <p:nvPicPr>
          <p:cNvPr id="561" name="Google Shape;56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9575" y="445025"/>
            <a:ext cx="5521125" cy="41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3" name="Google Shape;563;p35"/>
          <p:cNvSpPr txBox="1"/>
          <p:nvPr>
            <p:ph idx="1" type="body"/>
          </p:nvPr>
        </p:nvSpPr>
        <p:spPr>
          <a:xfrm>
            <a:off x="311700" y="1331650"/>
            <a:ext cx="299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Beam: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~1 m long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4.5 kg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10-15 μm thick flexures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3-8 mHz resonance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Autocollimator Readout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~0.1 nrad/√Hz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Capacitive Active Dampers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350" y="0"/>
            <a:ext cx="64633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0" name="Google Shape;570;p36"/>
          <p:cNvGrpSpPr/>
          <p:nvPr/>
        </p:nvGrpSpPr>
        <p:grpSpPr>
          <a:xfrm>
            <a:off x="5943155" y="1698753"/>
            <a:ext cx="482155" cy="79887"/>
            <a:chOff x="5845984" y="1612062"/>
            <a:chExt cx="754546" cy="125039"/>
          </a:xfrm>
        </p:grpSpPr>
        <p:sp>
          <p:nvSpPr>
            <p:cNvPr id="571" name="Google Shape;571;p36"/>
            <p:cNvSpPr/>
            <p:nvPr/>
          </p:nvSpPr>
          <p:spPr>
            <a:xfrm>
              <a:off x="5845984" y="1621001"/>
              <a:ext cx="116100" cy="1161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72" name="Google Shape;572;p36"/>
            <p:cNvCxnSpPr>
              <a:stCxn id="571" idx="3"/>
            </p:cNvCxnSpPr>
            <p:nvPr/>
          </p:nvCxnSpPr>
          <p:spPr>
            <a:xfrm>
              <a:off x="5962084" y="1679051"/>
              <a:ext cx="539400" cy="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73" name="Google Shape;573;p36"/>
            <p:cNvSpPr/>
            <p:nvPr/>
          </p:nvSpPr>
          <p:spPr>
            <a:xfrm>
              <a:off x="6484430" y="1612062"/>
              <a:ext cx="116100" cy="1161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4" name="Google Shape;574;p36"/>
          <p:cNvGrpSpPr/>
          <p:nvPr/>
        </p:nvGrpSpPr>
        <p:grpSpPr>
          <a:xfrm>
            <a:off x="7002338" y="1657127"/>
            <a:ext cx="482155" cy="79887"/>
            <a:chOff x="5845984" y="1612062"/>
            <a:chExt cx="754546" cy="125039"/>
          </a:xfrm>
        </p:grpSpPr>
        <p:sp>
          <p:nvSpPr>
            <p:cNvPr id="575" name="Google Shape;575;p36"/>
            <p:cNvSpPr/>
            <p:nvPr/>
          </p:nvSpPr>
          <p:spPr>
            <a:xfrm>
              <a:off x="5845984" y="1621001"/>
              <a:ext cx="116100" cy="1161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76" name="Google Shape;576;p36"/>
            <p:cNvCxnSpPr>
              <a:stCxn id="575" idx="3"/>
            </p:cNvCxnSpPr>
            <p:nvPr/>
          </p:nvCxnSpPr>
          <p:spPr>
            <a:xfrm>
              <a:off x="5962084" y="1679051"/>
              <a:ext cx="539400" cy="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77" name="Google Shape;577;p36"/>
            <p:cNvSpPr/>
            <p:nvPr/>
          </p:nvSpPr>
          <p:spPr>
            <a:xfrm>
              <a:off x="6484430" y="1612062"/>
              <a:ext cx="116100" cy="1161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8" name="Google Shape;578;p36"/>
          <p:cNvGrpSpPr/>
          <p:nvPr/>
        </p:nvGrpSpPr>
        <p:grpSpPr>
          <a:xfrm rot="5400000">
            <a:off x="5599760" y="463605"/>
            <a:ext cx="482155" cy="79887"/>
            <a:chOff x="5845984" y="1612062"/>
            <a:chExt cx="754546" cy="125039"/>
          </a:xfrm>
        </p:grpSpPr>
        <p:sp>
          <p:nvSpPr>
            <p:cNvPr id="579" name="Google Shape;579;p36"/>
            <p:cNvSpPr/>
            <p:nvPr/>
          </p:nvSpPr>
          <p:spPr>
            <a:xfrm>
              <a:off x="5845984" y="1621001"/>
              <a:ext cx="116100" cy="1161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80" name="Google Shape;580;p36"/>
            <p:cNvCxnSpPr>
              <a:stCxn id="579" idx="3"/>
            </p:cNvCxnSpPr>
            <p:nvPr/>
          </p:nvCxnSpPr>
          <p:spPr>
            <a:xfrm rot="10800000">
              <a:off x="6231784" y="1409351"/>
              <a:ext cx="0" cy="539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81" name="Google Shape;581;p36"/>
            <p:cNvSpPr/>
            <p:nvPr/>
          </p:nvSpPr>
          <p:spPr>
            <a:xfrm>
              <a:off x="6484430" y="1612062"/>
              <a:ext cx="116100" cy="1161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2" name="Google Shape;582;p36"/>
          <p:cNvGrpSpPr/>
          <p:nvPr/>
        </p:nvGrpSpPr>
        <p:grpSpPr>
          <a:xfrm rot="5400000">
            <a:off x="5613636" y="1431604"/>
            <a:ext cx="482155" cy="79887"/>
            <a:chOff x="5845984" y="1612062"/>
            <a:chExt cx="754546" cy="125039"/>
          </a:xfrm>
        </p:grpSpPr>
        <p:sp>
          <p:nvSpPr>
            <p:cNvPr id="583" name="Google Shape;583;p36"/>
            <p:cNvSpPr/>
            <p:nvPr/>
          </p:nvSpPr>
          <p:spPr>
            <a:xfrm>
              <a:off x="5845984" y="1621001"/>
              <a:ext cx="116100" cy="1161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84" name="Google Shape;584;p36"/>
            <p:cNvCxnSpPr>
              <a:stCxn id="583" idx="3"/>
            </p:cNvCxnSpPr>
            <p:nvPr/>
          </p:nvCxnSpPr>
          <p:spPr>
            <a:xfrm rot="10800000">
              <a:off x="6231784" y="1409351"/>
              <a:ext cx="0" cy="5394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85" name="Google Shape;585;p36"/>
            <p:cNvSpPr/>
            <p:nvPr/>
          </p:nvSpPr>
          <p:spPr>
            <a:xfrm>
              <a:off x="6484430" y="1612062"/>
              <a:ext cx="116100" cy="1161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6" name="Google Shape;586;p36"/>
          <p:cNvSpPr/>
          <p:nvPr/>
        </p:nvSpPr>
        <p:spPr>
          <a:xfrm>
            <a:off x="1234925" y="2691850"/>
            <a:ext cx="2830500" cy="245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36"/>
          <p:cNvSpPr/>
          <p:nvPr/>
        </p:nvSpPr>
        <p:spPr>
          <a:xfrm>
            <a:off x="1340350" y="0"/>
            <a:ext cx="2239500" cy="92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36"/>
          <p:cNvSpPr txBox="1"/>
          <p:nvPr>
            <p:ph idx="1" type="body"/>
          </p:nvPr>
        </p:nvSpPr>
        <p:spPr>
          <a:xfrm>
            <a:off x="224200" y="262475"/>
            <a:ext cx="2994900" cy="13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4 BRS installed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2 corner station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1 per end station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Practical Challenges and Lessons</a:t>
            </a:r>
            <a:endParaRPr/>
          </a:p>
        </p:txBody>
      </p:sp>
      <p:pic>
        <p:nvPicPr>
          <p:cNvPr id="594" name="Google Shape;5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475" y="642700"/>
            <a:ext cx="5440324" cy="4435951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37"/>
          <p:cNvSpPr txBox="1"/>
          <p:nvPr>
            <p:ph idx="1" type="body"/>
          </p:nvPr>
        </p:nvSpPr>
        <p:spPr>
          <a:xfrm>
            <a:off x="311700" y="1152475"/>
            <a:ext cx="299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Machinists make mistakes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Mass adjustments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Temperature variations become more important at lower frequencies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Tilts lose coherence over short distances (~meters)</a:t>
            </a:r>
            <a:endParaRPr/>
          </a:p>
        </p:txBody>
      </p:sp>
      <p:sp>
        <p:nvSpPr>
          <p:cNvPr id="596" name="Google Shape;59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LLO BRS spectrum (LLO corner station)</a:t>
            </a:r>
            <a:endParaRPr/>
          </a:p>
        </p:txBody>
      </p:sp>
      <p:sp>
        <p:nvSpPr>
          <p:cNvPr id="602" name="Google Shape;602;p38"/>
          <p:cNvSpPr txBox="1"/>
          <p:nvPr>
            <p:ph idx="1" type="body"/>
          </p:nvPr>
        </p:nvSpPr>
        <p:spPr>
          <a:xfrm>
            <a:off x="311700" y="1152475"/>
            <a:ext cx="299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Both BRS see same level of tilt</a:t>
            </a:r>
            <a:br>
              <a:rPr lang="en"/>
            </a:br>
            <a:r>
              <a:rPr lang="en"/>
              <a:t> 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Quiet spectra assumed to be instrument noise (not coherent with STS)</a:t>
            </a:r>
            <a:endParaRPr/>
          </a:p>
        </p:txBody>
      </p:sp>
      <p:pic>
        <p:nvPicPr>
          <p:cNvPr id="603" name="Google Shape;60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3837" y="575275"/>
            <a:ext cx="5770174" cy="45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9"/>
          <p:cNvSpPr txBox="1"/>
          <p:nvPr>
            <p:ph idx="1" type="body"/>
          </p:nvPr>
        </p:nvSpPr>
        <p:spPr>
          <a:xfrm>
            <a:off x="311700" y="572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39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BRS : First subtraction (LLO corner)</a:t>
            </a:r>
            <a:endParaRPr/>
          </a:p>
        </p:txBody>
      </p:sp>
      <p:pic>
        <p:nvPicPr>
          <p:cNvPr id="611" name="Google Shape;611;p39"/>
          <p:cNvPicPr preferRelativeResize="0"/>
          <p:nvPr/>
        </p:nvPicPr>
        <p:blipFill rotWithShape="1">
          <a:blip r:embed="rId3">
            <a:alphaModFix/>
          </a:blip>
          <a:srcRect b="6900" l="1739" r="0" t="4289"/>
          <a:stretch/>
        </p:blipFill>
        <p:spPr>
          <a:xfrm>
            <a:off x="79600" y="685825"/>
            <a:ext cx="8984801" cy="416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7" name="Google Shape;617;p40"/>
          <p:cNvCxnSpPr/>
          <p:nvPr/>
        </p:nvCxnSpPr>
        <p:spPr>
          <a:xfrm flipH="1" rot="10800000">
            <a:off x="3550873" y="4387964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8" name="Google Shape;618;p40"/>
          <p:cNvCxnSpPr>
            <a:endCxn id="619" idx="4"/>
          </p:cNvCxnSpPr>
          <p:nvPr/>
        </p:nvCxnSpPr>
        <p:spPr>
          <a:xfrm rot="10800000">
            <a:off x="4502533" y="3537690"/>
            <a:ext cx="2700" cy="32940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20" name="Google Shape;620;p40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isolation, general control scheme</a:t>
            </a:r>
            <a:endParaRPr/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Feedforward: Ground seismometer signal feeds to CPS path to make it "inertial" </a:t>
            </a:r>
            <a:endParaRPr sz="1800">
              <a:solidFill>
                <a:schemeClr val="dk2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1" name="Google Shape;621;p40"/>
          <p:cNvGrpSpPr/>
          <p:nvPr/>
        </p:nvGrpSpPr>
        <p:grpSpPr>
          <a:xfrm>
            <a:off x="6517385" y="2595945"/>
            <a:ext cx="726282" cy="559405"/>
            <a:chOff x="4562256" y="2754908"/>
            <a:chExt cx="1018200" cy="747368"/>
          </a:xfrm>
        </p:grpSpPr>
        <p:sp>
          <p:nvSpPr>
            <p:cNvPr id="622" name="Google Shape;622;p40"/>
            <p:cNvSpPr/>
            <p:nvPr/>
          </p:nvSpPr>
          <p:spPr>
            <a:xfrm>
              <a:off x="4562256" y="2754908"/>
              <a:ext cx="1018200" cy="7473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23" name="Google Shape;623;p40"/>
            <p:cNvCxnSpPr/>
            <p:nvPr/>
          </p:nvCxnSpPr>
          <p:spPr>
            <a:xfrm rot="10800000">
              <a:off x="5057212" y="2943164"/>
              <a:ext cx="341400" cy="3132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624" name="Google Shape;624;p40"/>
            <p:cNvCxnSpPr/>
            <p:nvPr/>
          </p:nvCxnSpPr>
          <p:spPr>
            <a:xfrm flipH="1" rot="10800000">
              <a:off x="4698771" y="2943050"/>
              <a:ext cx="358500" cy="66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625" name="Google Shape;625;p40"/>
            <p:cNvCxnSpPr/>
            <p:nvPr/>
          </p:nvCxnSpPr>
          <p:spPr>
            <a:xfrm>
              <a:off x="5057362" y="2821691"/>
              <a:ext cx="0" cy="5019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626" name="Google Shape;626;p40"/>
            <p:cNvSpPr txBox="1"/>
            <p:nvPr/>
          </p:nvSpPr>
          <p:spPr>
            <a:xfrm>
              <a:off x="4730524" y="3218476"/>
              <a:ext cx="718200" cy="283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0.1 Hz</a:t>
              </a:r>
              <a:endParaRPr sz="800"/>
            </a:p>
          </p:txBody>
        </p:sp>
      </p:grpSp>
      <p:grpSp>
        <p:nvGrpSpPr>
          <p:cNvPr id="627" name="Google Shape;627;p40"/>
          <p:cNvGrpSpPr/>
          <p:nvPr/>
        </p:nvGrpSpPr>
        <p:grpSpPr>
          <a:xfrm>
            <a:off x="6517488" y="1953811"/>
            <a:ext cx="827104" cy="580585"/>
            <a:chOff x="1938705" y="3430825"/>
            <a:chExt cx="2374687" cy="1451100"/>
          </a:xfrm>
        </p:grpSpPr>
        <p:sp>
          <p:nvSpPr>
            <p:cNvPr id="628" name="Google Shape;628;p40"/>
            <p:cNvSpPr/>
            <p:nvPr/>
          </p:nvSpPr>
          <p:spPr>
            <a:xfrm>
              <a:off x="1952425" y="3430825"/>
              <a:ext cx="2036400" cy="14511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29" name="Google Shape;629;p40"/>
            <p:cNvCxnSpPr/>
            <p:nvPr/>
          </p:nvCxnSpPr>
          <p:spPr>
            <a:xfrm flipH="1" rot="10800000">
              <a:off x="2112225" y="3782950"/>
              <a:ext cx="482700" cy="5103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630" name="Google Shape;630;p40"/>
            <p:cNvCxnSpPr/>
            <p:nvPr/>
          </p:nvCxnSpPr>
          <p:spPr>
            <a:xfrm flipH="1" rot="10800000">
              <a:off x="2594950" y="3778950"/>
              <a:ext cx="630000" cy="39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631" name="Google Shape;631;p40"/>
            <p:cNvCxnSpPr/>
            <p:nvPr/>
          </p:nvCxnSpPr>
          <p:spPr>
            <a:xfrm>
              <a:off x="2594950" y="3526025"/>
              <a:ext cx="0" cy="9747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632" name="Google Shape;632;p40"/>
            <p:cNvSpPr txBox="1"/>
            <p:nvPr/>
          </p:nvSpPr>
          <p:spPr>
            <a:xfrm>
              <a:off x="1938705" y="4293373"/>
              <a:ext cx="1385700" cy="5103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0.1 Hz</a:t>
              </a:r>
              <a:endParaRPr sz="800"/>
            </a:p>
          </p:txBody>
        </p:sp>
        <p:cxnSp>
          <p:nvCxnSpPr>
            <p:cNvPr id="633" name="Google Shape;633;p40"/>
            <p:cNvCxnSpPr/>
            <p:nvPr/>
          </p:nvCxnSpPr>
          <p:spPr>
            <a:xfrm rot="10800000">
              <a:off x="3224950" y="3785050"/>
              <a:ext cx="525000" cy="5061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634" name="Google Shape;634;p40"/>
            <p:cNvCxnSpPr/>
            <p:nvPr/>
          </p:nvCxnSpPr>
          <p:spPr>
            <a:xfrm>
              <a:off x="3224938" y="3491700"/>
              <a:ext cx="0" cy="9747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635" name="Google Shape;635;p40"/>
            <p:cNvSpPr txBox="1"/>
            <p:nvPr/>
          </p:nvSpPr>
          <p:spPr>
            <a:xfrm>
              <a:off x="2927693" y="4291164"/>
              <a:ext cx="1385700" cy="5061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 Hz</a:t>
              </a:r>
              <a:endParaRPr sz="800"/>
            </a:p>
          </p:txBody>
        </p:sp>
      </p:grpSp>
      <p:grpSp>
        <p:nvGrpSpPr>
          <p:cNvPr id="636" name="Google Shape;636;p40"/>
          <p:cNvGrpSpPr/>
          <p:nvPr/>
        </p:nvGrpSpPr>
        <p:grpSpPr>
          <a:xfrm>
            <a:off x="6512596" y="1296122"/>
            <a:ext cx="735845" cy="553910"/>
            <a:chOff x="4504625" y="199450"/>
            <a:chExt cx="2129797" cy="1451165"/>
          </a:xfrm>
        </p:grpSpPr>
        <p:sp>
          <p:nvSpPr>
            <p:cNvPr id="637" name="Google Shape;637;p40"/>
            <p:cNvSpPr/>
            <p:nvPr/>
          </p:nvSpPr>
          <p:spPr>
            <a:xfrm>
              <a:off x="4504625" y="199450"/>
              <a:ext cx="2036400" cy="14511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38" name="Google Shape;638;p40"/>
            <p:cNvCxnSpPr/>
            <p:nvPr/>
          </p:nvCxnSpPr>
          <p:spPr>
            <a:xfrm flipH="1" rot="10800000">
              <a:off x="4746050" y="575850"/>
              <a:ext cx="629700" cy="6717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639" name="Google Shape;639;p40"/>
            <p:cNvCxnSpPr/>
            <p:nvPr/>
          </p:nvCxnSpPr>
          <p:spPr>
            <a:xfrm flipH="1" rot="10800000">
              <a:off x="5375750" y="569550"/>
              <a:ext cx="829500" cy="63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640" name="Google Shape;640;p40"/>
            <p:cNvCxnSpPr/>
            <p:nvPr/>
          </p:nvCxnSpPr>
          <p:spPr>
            <a:xfrm>
              <a:off x="5375750" y="319025"/>
              <a:ext cx="0" cy="9747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641" name="Google Shape;641;p40"/>
            <p:cNvSpPr txBox="1"/>
            <p:nvPr/>
          </p:nvSpPr>
          <p:spPr>
            <a:xfrm>
              <a:off x="4946622" y="1044615"/>
              <a:ext cx="1687800" cy="606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 Hz</a:t>
              </a:r>
              <a:endParaRPr sz="800"/>
            </a:p>
          </p:txBody>
        </p:sp>
      </p:grpSp>
      <p:cxnSp>
        <p:nvCxnSpPr>
          <p:cNvPr id="642" name="Google Shape;642;p40"/>
          <p:cNvCxnSpPr>
            <a:stCxn id="643" idx="0"/>
            <a:endCxn id="637" idx="1"/>
          </p:cNvCxnSpPr>
          <p:nvPr/>
        </p:nvCxnSpPr>
        <p:spPr>
          <a:xfrm rot="-5400000">
            <a:off x="3234485" y="-175543"/>
            <a:ext cx="1529700" cy="5026800"/>
          </a:xfrm>
          <a:prstGeom prst="bentConnector2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44" name="Google Shape;644;p40"/>
          <p:cNvCxnSpPr/>
          <p:nvPr/>
        </p:nvCxnSpPr>
        <p:spPr>
          <a:xfrm flipH="1" rot="10800000">
            <a:off x="3457700" y="2722310"/>
            <a:ext cx="2654400" cy="1020900"/>
          </a:xfrm>
          <a:prstGeom prst="bentConnector3">
            <a:avLst>
              <a:gd fmla="val 16502" name="adj1"/>
            </a:avLst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645" name="Google Shape;645;p40"/>
          <p:cNvGrpSpPr/>
          <p:nvPr/>
        </p:nvGrpSpPr>
        <p:grpSpPr>
          <a:xfrm>
            <a:off x="4641126" y="2612062"/>
            <a:ext cx="202816" cy="201475"/>
            <a:chOff x="7025275" y="993650"/>
            <a:chExt cx="220500" cy="199500"/>
          </a:xfrm>
        </p:grpSpPr>
        <p:sp>
          <p:nvSpPr>
            <p:cNvPr id="646" name="Google Shape;646;p40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40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8" name="Google Shape;648;p40"/>
          <p:cNvGrpSpPr/>
          <p:nvPr/>
        </p:nvGrpSpPr>
        <p:grpSpPr>
          <a:xfrm>
            <a:off x="4637851" y="1472341"/>
            <a:ext cx="202816" cy="201475"/>
            <a:chOff x="7025275" y="993650"/>
            <a:chExt cx="220500" cy="199500"/>
          </a:xfrm>
        </p:grpSpPr>
        <p:sp>
          <p:nvSpPr>
            <p:cNvPr id="649" name="Google Shape;649;p40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40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51" name="Google Shape;651;p40"/>
          <p:cNvCxnSpPr/>
          <p:nvPr/>
        </p:nvCxnSpPr>
        <p:spPr>
          <a:xfrm flipH="1" rot="10800000">
            <a:off x="3157167" y="2167904"/>
            <a:ext cx="3365100" cy="855900"/>
          </a:xfrm>
          <a:prstGeom prst="bentConnector3">
            <a:avLst>
              <a:gd fmla="val -2395" name="adj1"/>
            </a:avLst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52" name="Google Shape;652;p40"/>
          <p:cNvSpPr/>
          <p:nvPr/>
        </p:nvSpPr>
        <p:spPr>
          <a:xfrm>
            <a:off x="1474613" y="3593507"/>
            <a:ext cx="230638" cy="761738"/>
          </a:xfrm>
          <a:custGeom>
            <a:rect b="b" l="l" r="r" t="t"/>
            <a:pathLst>
              <a:path extrusionOk="0" h="909538" w="429094">
                <a:moveTo>
                  <a:pt x="188801" y="0"/>
                </a:moveTo>
                <a:lnTo>
                  <a:pt x="188801" y="188772"/>
                </a:lnTo>
                <a:lnTo>
                  <a:pt x="394766" y="257417"/>
                </a:lnTo>
                <a:lnTo>
                  <a:pt x="17163" y="343222"/>
                </a:lnTo>
                <a:lnTo>
                  <a:pt x="394766" y="429028"/>
                </a:lnTo>
                <a:lnTo>
                  <a:pt x="0" y="514833"/>
                </a:lnTo>
                <a:lnTo>
                  <a:pt x="429094" y="600638"/>
                </a:lnTo>
                <a:lnTo>
                  <a:pt x="17163" y="703605"/>
                </a:lnTo>
                <a:lnTo>
                  <a:pt x="274620" y="755088"/>
                </a:lnTo>
                <a:lnTo>
                  <a:pt x="274620" y="909538"/>
                </a:lnTo>
              </a:path>
            </a:pathLst>
          </a:cu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3" name="Google Shape;653;p40"/>
          <p:cNvGrpSpPr/>
          <p:nvPr/>
        </p:nvGrpSpPr>
        <p:grpSpPr>
          <a:xfrm>
            <a:off x="3067456" y="3597752"/>
            <a:ext cx="303820" cy="762142"/>
            <a:chOff x="3930504" y="3552256"/>
            <a:chExt cx="446400" cy="1149882"/>
          </a:xfrm>
        </p:grpSpPr>
        <p:cxnSp>
          <p:nvCxnSpPr>
            <p:cNvPr id="654" name="Google Shape;654;p40"/>
            <p:cNvCxnSpPr/>
            <p:nvPr/>
          </p:nvCxnSpPr>
          <p:spPr>
            <a:xfrm rot="10800000">
              <a:off x="4170797" y="4273138"/>
              <a:ext cx="0" cy="4290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5" name="Google Shape;655;p40"/>
            <p:cNvCxnSpPr/>
            <p:nvPr/>
          </p:nvCxnSpPr>
          <p:spPr>
            <a:xfrm rot="10800000">
              <a:off x="4170797" y="3552256"/>
              <a:ext cx="0" cy="4806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6" name="Google Shape;656;p40"/>
            <p:cNvCxnSpPr/>
            <p:nvPr/>
          </p:nvCxnSpPr>
          <p:spPr>
            <a:xfrm>
              <a:off x="3930504" y="4032856"/>
              <a:ext cx="4464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7" name="Google Shape;657;p40"/>
            <p:cNvCxnSpPr/>
            <p:nvPr/>
          </p:nvCxnSpPr>
          <p:spPr>
            <a:xfrm>
              <a:off x="3930504" y="4271061"/>
              <a:ext cx="4464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58" name="Google Shape;658;p40"/>
          <p:cNvSpPr/>
          <p:nvPr/>
        </p:nvSpPr>
        <p:spPr>
          <a:xfrm>
            <a:off x="2645438" y="3597834"/>
            <a:ext cx="230638" cy="761738"/>
          </a:xfrm>
          <a:custGeom>
            <a:rect b="b" l="l" r="r" t="t"/>
            <a:pathLst>
              <a:path extrusionOk="0" h="909538" w="429094">
                <a:moveTo>
                  <a:pt x="188801" y="0"/>
                </a:moveTo>
                <a:lnTo>
                  <a:pt x="188801" y="188772"/>
                </a:lnTo>
                <a:lnTo>
                  <a:pt x="394766" y="257417"/>
                </a:lnTo>
                <a:lnTo>
                  <a:pt x="17163" y="343222"/>
                </a:lnTo>
                <a:lnTo>
                  <a:pt x="394766" y="429028"/>
                </a:lnTo>
                <a:lnTo>
                  <a:pt x="0" y="514833"/>
                </a:lnTo>
                <a:lnTo>
                  <a:pt x="429094" y="600638"/>
                </a:lnTo>
                <a:lnTo>
                  <a:pt x="17163" y="703605"/>
                </a:lnTo>
                <a:lnTo>
                  <a:pt x="274620" y="755088"/>
                </a:lnTo>
                <a:lnTo>
                  <a:pt x="274620" y="909538"/>
                </a:lnTo>
              </a:path>
            </a:pathLst>
          </a:cu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9" name="Google Shape;659;p40"/>
          <p:cNvCxnSpPr/>
          <p:nvPr/>
        </p:nvCxnSpPr>
        <p:spPr>
          <a:xfrm flipH="1" rot="10800000">
            <a:off x="1098316" y="438007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0" name="Google Shape;660;p40"/>
          <p:cNvCxnSpPr/>
          <p:nvPr/>
        </p:nvCxnSpPr>
        <p:spPr>
          <a:xfrm flipH="1" rot="10800000">
            <a:off x="1274351" y="437687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1" name="Google Shape;661;p40"/>
          <p:cNvCxnSpPr/>
          <p:nvPr/>
        </p:nvCxnSpPr>
        <p:spPr>
          <a:xfrm flipH="1" rot="10800000">
            <a:off x="1450385" y="438007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2" name="Google Shape;662;p40"/>
          <p:cNvCxnSpPr/>
          <p:nvPr/>
        </p:nvCxnSpPr>
        <p:spPr>
          <a:xfrm flipH="1" rot="10800000">
            <a:off x="1626420" y="437687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3" name="Google Shape;663;p40"/>
          <p:cNvCxnSpPr/>
          <p:nvPr/>
        </p:nvCxnSpPr>
        <p:spPr>
          <a:xfrm flipH="1" rot="10800000">
            <a:off x="1802454" y="438007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4" name="Google Shape;664;p40"/>
          <p:cNvCxnSpPr/>
          <p:nvPr/>
        </p:nvCxnSpPr>
        <p:spPr>
          <a:xfrm flipH="1" rot="10800000">
            <a:off x="1978488" y="437687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5" name="Google Shape;665;p40"/>
          <p:cNvCxnSpPr/>
          <p:nvPr/>
        </p:nvCxnSpPr>
        <p:spPr>
          <a:xfrm flipH="1" rot="10800000">
            <a:off x="2154523" y="438007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6" name="Google Shape;666;p40"/>
          <p:cNvCxnSpPr/>
          <p:nvPr/>
        </p:nvCxnSpPr>
        <p:spPr>
          <a:xfrm flipH="1" rot="10800000">
            <a:off x="2330557" y="437687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7" name="Google Shape;667;p40"/>
          <p:cNvCxnSpPr/>
          <p:nvPr/>
        </p:nvCxnSpPr>
        <p:spPr>
          <a:xfrm flipH="1" rot="10800000">
            <a:off x="2506592" y="438007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8" name="Google Shape;668;p40"/>
          <p:cNvCxnSpPr/>
          <p:nvPr/>
        </p:nvCxnSpPr>
        <p:spPr>
          <a:xfrm flipH="1" rot="10800000">
            <a:off x="2682626" y="437687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9" name="Google Shape;669;p40"/>
          <p:cNvCxnSpPr/>
          <p:nvPr/>
        </p:nvCxnSpPr>
        <p:spPr>
          <a:xfrm flipH="1" rot="10800000">
            <a:off x="2858661" y="438007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0" name="Google Shape;670;p40"/>
          <p:cNvCxnSpPr/>
          <p:nvPr/>
        </p:nvCxnSpPr>
        <p:spPr>
          <a:xfrm flipH="1" rot="10800000">
            <a:off x="3034695" y="437687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1" name="Google Shape;671;p40"/>
          <p:cNvCxnSpPr/>
          <p:nvPr/>
        </p:nvCxnSpPr>
        <p:spPr>
          <a:xfrm flipH="1" rot="10800000">
            <a:off x="3210730" y="4380076"/>
            <a:ext cx="154500" cy="1179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2" name="Google Shape;672;p40"/>
          <p:cNvCxnSpPr/>
          <p:nvPr/>
        </p:nvCxnSpPr>
        <p:spPr>
          <a:xfrm flipH="1" rot="10800000">
            <a:off x="3386764" y="4376878"/>
            <a:ext cx="154500" cy="124200"/>
          </a:xfrm>
          <a:prstGeom prst="straightConnector1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3" name="Google Shape;673;p40"/>
          <p:cNvSpPr/>
          <p:nvPr/>
        </p:nvSpPr>
        <p:spPr>
          <a:xfrm rot="5398808">
            <a:off x="2218780" y="3547077"/>
            <a:ext cx="1730100" cy="544500"/>
          </a:xfrm>
          <a:prstGeom prst="chord">
            <a:avLst>
              <a:gd fmla="val 8898409" name="adj1"/>
              <a:gd fmla="val 12702240" name="adj2"/>
            </a:avLst>
          </a:prstGeom>
          <a:solidFill>
            <a:srgbClr val="B6D7A8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4" name="Google Shape;674;p40"/>
          <p:cNvCxnSpPr/>
          <p:nvPr/>
        </p:nvCxnSpPr>
        <p:spPr>
          <a:xfrm>
            <a:off x="1139606" y="4373656"/>
            <a:ext cx="3203700" cy="7800"/>
          </a:xfrm>
          <a:prstGeom prst="straightConnector1">
            <a:avLst/>
          </a:prstGeom>
          <a:noFill/>
          <a:ln cap="flat" cmpd="sng" w="38100">
            <a:solidFill>
              <a:srgbClr val="9FC5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5" name="Google Shape;675;p40"/>
          <p:cNvSpPr txBox="1"/>
          <p:nvPr/>
        </p:nvSpPr>
        <p:spPr>
          <a:xfrm>
            <a:off x="2861694" y="3099959"/>
            <a:ext cx="590700" cy="1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T240</a:t>
            </a:r>
            <a:endParaRPr sz="1000"/>
          </a:p>
        </p:txBody>
      </p:sp>
      <p:sp>
        <p:nvSpPr>
          <p:cNvPr id="676" name="Google Shape;676;p40"/>
          <p:cNvSpPr/>
          <p:nvPr/>
        </p:nvSpPr>
        <p:spPr>
          <a:xfrm rot="5400000">
            <a:off x="1336867" y="2994405"/>
            <a:ext cx="298200" cy="514800"/>
          </a:xfrm>
          <a:prstGeom prst="can">
            <a:avLst>
              <a:gd fmla="val 25000" name="adj"/>
            </a:avLst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40"/>
          <p:cNvSpPr txBox="1"/>
          <p:nvPr/>
        </p:nvSpPr>
        <p:spPr>
          <a:xfrm>
            <a:off x="1263785" y="3102707"/>
            <a:ext cx="444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L4C</a:t>
            </a:r>
            <a:endParaRPr sz="1000"/>
          </a:p>
        </p:txBody>
      </p:sp>
      <p:sp>
        <p:nvSpPr>
          <p:cNvPr id="677" name="Google Shape;677;p40"/>
          <p:cNvSpPr/>
          <p:nvPr/>
        </p:nvSpPr>
        <p:spPr>
          <a:xfrm>
            <a:off x="1191056" y="3400611"/>
            <a:ext cx="2219100" cy="214800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40"/>
          <p:cNvSpPr txBox="1"/>
          <p:nvPr/>
        </p:nvSpPr>
        <p:spPr>
          <a:xfrm>
            <a:off x="3189111" y="4056911"/>
            <a:ext cx="4443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CPS</a:t>
            </a:r>
            <a:endParaRPr sz="1000"/>
          </a:p>
        </p:txBody>
      </p:sp>
      <p:grpSp>
        <p:nvGrpSpPr>
          <p:cNvPr id="679" name="Google Shape;679;p40"/>
          <p:cNvGrpSpPr/>
          <p:nvPr/>
        </p:nvGrpSpPr>
        <p:grpSpPr>
          <a:xfrm>
            <a:off x="4633226" y="2061265"/>
            <a:ext cx="202816" cy="201475"/>
            <a:chOff x="7025275" y="993650"/>
            <a:chExt cx="220500" cy="199500"/>
          </a:xfrm>
        </p:grpSpPr>
        <p:sp>
          <p:nvSpPr>
            <p:cNvPr id="680" name="Google Shape;680;p40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82" name="Google Shape;682;p40"/>
          <p:cNvCxnSpPr>
            <a:stCxn id="683" idx="2"/>
            <a:endCxn id="650" idx="0"/>
          </p:cNvCxnSpPr>
          <p:nvPr/>
        </p:nvCxnSpPr>
        <p:spPr>
          <a:xfrm>
            <a:off x="4734300" y="1269645"/>
            <a:ext cx="5100" cy="2028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4" name="Google Shape;684;p40"/>
          <p:cNvCxnSpPr>
            <a:stCxn id="685" idx="2"/>
          </p:cNvCxnSpPr>
          <p:nvPr/>
        </p:nvCxnSpPr>
        <p:spPr>
          <a:xfrm>
            <a:off x="4728199" y="1854501"/>
            <a:ext cx="7800" cy="206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6" name="Google Shape;686;p40"/>
          <p:cNvCxnSpPr/>
          <p:nvPr/>
        </p:nvCxnSpPr>
        <p:spPr>
          <a:xfrm>
            <a:off x="4742450" y="2476802"/>
            <a:ext cx="0" cy="1923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7" name="Google Shape;687;p40"/>
          <p:cNvCxnSpPr>
            <a:stCxn id="628" idx="3"/>
            <a:endCxn id="688" idx="1"/>
          </p:cNvCxnSpPr>
          <p:nvPr/>
        </p:nvCxnSpPr>
        <p:spPr>
          <a:xfrm flipH="1" rot="10800000">
            <a:off x="7231545" y="2239004"/>
            <a:ext cx="599100" cy="5100"/>
          </a:xfrm>
          <a:prstGeom prst="bentConnector3">
            <a:avLst>
              <a:gd fmla="val 50005" name="adj1"/>
            </a:avLst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689" name="Google Shape;689;p40"/>
          <p:cNvGrpSpPr/>
          <p:nvPr/>
        </p:nvGrpSpPr>
        <p:grpSpPr>
          <a:xfrm>
            <a:off x="7414809" y="2137465"/>
            <a:ext cx="202816" cy="201475"/>
            <a:chOff x="7025275" y="993650"/>
            <a:chExt cx="220500" cy="199500"/>
          </a:xfrm>
        </p:grpSpPr>
        <p:sp>
          <p:nvSpPr>
            <p:cNvPr id="690" name="Google Shape;690;p40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92" name="Google Shape;692;p40"/>
          <p:cNvCxnSpPr>
            <a:stCxn id="637" idx="3"/>
            <a:endCxn id="691" idx="0"/>
          </p:cNvCxnSpPr>
          <p:nvPr/>
        </p:nvCxnSpPr>
        <p:spPr>
          <a:xfrm>
            <a:off x="7216172" y="1573064"/>
            <a:ext cx="300000" cy="564300"/>
          </a:xfrm>
          <a:prstGeom prst="bentConnector2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93" name="Google Shape;693;p40"/>
          <p:cNvCxnSpPr>
            <a:stCxn id="622" idx="3"/>
            <a:endCxn id="691" idx="4"/>
          </p:cNvCxnSpPr>
          <p:nvPr/>
        </p:nvCxnSpPr>
        <p:spPr>
          <a:xfrm flipH="1" rot="10800000">
            <a:off x="7243667" y="2338922"/>
            <a:ext cx="272700" cy="536700"/>
          </a:xfrm>
          <a:prstGeom prst="bentConnector2">
            <a:avLst/>
          </a:prstGeom>
          <a:noFill/>
          <a:ln cap="flat" cmpd="sng" w="28575">
            <a:solidFill>
              <a:srgbClr val="1F497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88" name="Google Shape;688;p40"/>
          <p:cNvSpPr/>
          <p:nvPr/>
        </p:nvSpPr>
        <p:spPr>
          <a:xfrm>
            <a:off x="7830700" y="2064100"/>
            <a:ext cx="684600" cy="3498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CTRL</a:t>
            </a:r>
            <a:endParaRPr/>
          </a:p>
        </p:txBody>
      </p:sp>
      <p:sp>
        <p:nvSpPr>
          <p:cNvPr id="683" name="Google Shape;683;p40"/>
          <p:cNvSpPr txBox="1"/>
          <p:nvPr/>
        </p:nvSpPr>
        <p:spPr>
          <a:xfrm>
            <a:off x="4582350" y="1054845"/>
            <a:ext cx="303900" cy="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r>
              <a:rPr lang="en" sz="800"/>
              <a:t>L4C</a:t>
            </a:r>
            <a:endParaRPr sz="800"/>
          </a:p>
        </p:txBody>
      </p:sp>
      <p:sp>
        <p:nvSpPr>
          <p:cNvPr id="685" name="Google Shape;685;p40"/>
          <p:cNvSpPr txBox="1"/>
          <p:nvPr/>
        </p:nvSpPr>
        <p:spPr>
          <a:xfrm>
            <a:off x="4549099" y="1652901"/>
            <a:ext cx="3582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r>
              <a:rPr lang="en" sz="800"/>
              <a:t>T240</a:t>
            </a:r>
            <a:endParaRPr sz="800"/>
          </a:p>
        </p:txBody>
      </p:sp>
      <p:sp>
        <p:nvSpPr>
          <p:cNvPr id="694" name="Google Shape;694;p40"/>
          <p:cNvSpPr txBox="1"/>
          <p:nvPr/>
        </p:nvSpPr>
        <p:spPr>
          <a:xfrm>
            <a:off x="4563350" y="2293052"/>
            <a:ext cx="358200" cy="2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r>
              <a:rPr lang="en" sz="800"/>
              <a:t>CPS</a:t>
            </a:r>
            <a:endParaRPr sz="800"/>
          </a:p>
        </p:txBody>
      </p:sp>
      <p:sp>
        <p:nvSpPr>
          <p:cNvPr id="695" name="Google Shape;695;p40"/>
          <p:cNvSpPr txBox="1"/>
          <p:nvPr/>
        </p:nvSpPr>
        <p:spPr>
          <a:xfrm>
            <a:off x="844553" y="3332908"/>
            <a:ext cx="3669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497D"/>
                </a:solidFill>
              </a:rPr>
              <a:t>F</a:t>
            </a:r>
            <a:r>
              <a:rPr lang="en" sz="800">
                <a:solidFill>
                  <a:srgbClr val="1F497D"/>
                </a:solidFill>
              </a:rPr>
              <a:t>1</a:t>
            </a:r>
            <a:endParaRPr sz="800">
              <a:solidFill>
                <a:srgbClr val="1F497D"/>
              </a:solidFill>
            </a:endParaRPr>
          </a:p>
        </p:txBody>
      </p:sp>
      <p:sp>
        <p:nvSpPr>
          <p:cNvPr id="696" name="Google Shape;696;p40"/>
          <p:cNvSpPr txBox="1"/>
          <p:nvPr/>
        </p:nvSpPr>
        <p:spPr>
          <a:xfrm>
            <a:off x="3462975" y="3288325"/>
            <a:ext cx="230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497D"/>
                </a:solidFill>
              </a:rPr>
              <a:t>X</a:t>
            </a:r>
            <a:r>
              <a:rPr lang="en" sz="800">
                <a:solidFill>
                  <a:srgbClr val="1F497D"/>
                </a:solidFill>
              </a:rPr>
              <a:t>1</a:t>
            </a:r>
            <a:endParaRPr sz="800">
              <a:solidFill>
                <a:srgbClr val="1F497D"/>
              </a:solidFill>
            </a:endParaRPr>
          </a:p>
        </p:txBody>
      </p:sp>
      <p:cxnSp>
        <p:nvCxnSpPr>
          <p:cNvPr id="697" name="Google Shape;697;p40"/>
          <p:cNvCxnSpPr/>
          <p:nvPr/>
        </p:nvCxnSpPr>
        <p:spPr>
          <a:xfrm flipH="1" rot="10800000">
            <a:off x="3113964" y="3506400"/>
            <a:ext cx="485700" cy="9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8" name="Google Shape;698;p40"/>
          <p:cNvCxnSpPr>
            <a:stCxn id="688" idx="3"/>
            <a:endCxn id="695" idx="1"/>
          </p:cNvCxnSpPr>
          <p:nvPr/>
        </p:nvCxnSpPr>
        <p:spPr>
          <a:xfrm flipH="1">
            <a:off x="844600" y="2239000"/>
            <a:ext cx="7670700" cy="1268700"/>
          </a:xfrm>
          <a:prstGeom prst="bentConnector5">
            <a:avLst>
              <a:gd fmla="val -3104" name="adj1"/>
              <a:gd fmla="val -95397" name="adj2"/>
              <a:gd fmla="val 103105" name="adj3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699" name="Google Shape;699;p40"/>
          <p:cNvGrpSpPr/>
          <p:nvPr/>
        </p:nvGrpSpPr>
        <p:grpSpPr>
          <a:xfrm>
            <a:off x="5288297" y="2939619"/>
            <a:ext cx="858449" cy="537867"/>
            <a:chOff x="6788715" y="3610289"/>
            <a:chExt cx="1092035" cy="730500"/>
          </a:xfrm>
        </p:grpSpPr>
        <p:sp>
          <p:nvSpPr>
            <p:cNvPr id="700" name="Google Shape;700;p40"/>
            <p:cNvSpPr/>
            <p:nvPr/>
          </p:nvSpPr>
          <p:spPr>
            <a:xfrm>
              <a:off x="6795024" y="3610289"/>
              <a:ext cx="936600" cy="7305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01" name="Google Shape;701;p40"/>
            <p:cNvCxnSpPr/>
            <p:nvPr/>
          </p:nvCxnSpPr>
          <p:spPr>
            <a:xfrm flipH="1" rot="10800000">
              <a:off x="6868516" y="3787720"/>
              <a:ext cx="222000" cy="2568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702" name="Google Shape;702;p40"/>
            <p:cNvCxnSpPr/>
            <p:nvPr/>
          </p:nvCxnSpPr>
          <p:spPr>
            <a:xfrm flipH="1" rot="10800000">
              <a:off x="7090522" y="3785434"/>
              <a:ext cx="289800" cy="21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703" name="Google Shape;703;p40"/>
            <p:cNvCxnSpPr/>
            <p:nvPr/>
          </p:nvCxnSpPr>
          <p:spPr>
            <a:xfrm>
              <a:off x="7090522" y="3658223"/>
              <a:ext cx="0" cy="4908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704" name="Google Shape;704;p40"/>
            <p:cNvSpPr txBox="1"/>
            <p:nvPr/>
          </p:nvSpPr>
          <p:spPr>
            <a:xfrm>
              <a:off x="6788715" y="4044582"/>
              <a:ext cx="637200" cy="256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0.1 Hz</a:t>
              </a:r>
              <a:endParaRPr sz="800"/>
            </a:p>
          </p:txBody>
        </p:sp>
        <p:cxnSp>
          <p:nvCxnSpPr>
            <p:cNvPr id="705" name="Google Shape;705;p40"/>
            <p:cNvCxnSpPr/>
            <p:nvPr/>
          </p:nvCxnSpPr>
          <p:spPr>
            <a:xfrm rot="10800000">
              <a:off x="7380206" y="3788763"/>
              <a:ext cx="241500" cy="254700"/>
            </a:xfrm>
            <a:prstGeom prst="straightConnector1">
              <a:avLst/>
            </a:prstGeom>
            <a:noFill/>
            <a:ln cap="flat" cmpd="sng" w="2857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706" name="Google Shape;706;p40"/>
            <p:cNvCxnSpPr/>
            <p:nvPr/>
          </p:nvCxnSpPr>
          <p:spPr>
            <a:xfrm>
              <a:off x="7380253" y="3640940"/>
              <a:ext cx="0" cy="4908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dash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707" name="Google Shape;707;p40"/>
            <p:cNvSpPr txBox="1"/>
            <p:nvPr/>
          </p:nvSpPr>
          <p:spPr>
            <a:xfrm>
              <a:off x="7243550" y="4043470"/>
              <a:ext cx="637200" cy="2547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10 Hz</a:t>
              </a:r>
              <a:endParaRPr sz="800"/>
            </a:p>
          </p:txBody>
        </p:sp>
      </p:grpSp>
      <p:grpSp>
        <p:nvGrpSpPr>
          <p:cNvPr id="708" name="Google Shape;708;p40"/>
          <p:cNvGrpSpPr/>
          <p:nvPr/>
        </p:nvGrpSpPr>
        <p:grpSpPr>
          <a:xfrm>
            <a:off x="6025001" y="2621572"/>
            <a:ext cx="202816" cy="201475"/>
            <a:chOff x="7025275" y="993650"/>
            <a:chExt cx="220500" cy="199500"/>
          </a:xfrm>
        </p:grpSpPr>
        <p:sp>
          <p:nvSpPr>
            <p:cNvPr id="709" name="Google Shape;709;p40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0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711" name="Google Shape;711;p40"/>
          <p:cNvCxnSpPr>
            <a:stCxn id="700" idx="3"/>
            <a:endCxn id="710" idx="4"/>
          </p:cNvCxnSpPr>
          <p:nvPr/>
        </p:nvCxnSpPr>
        <p:spPr>
          <a:xfrm flipH="1" rot="10800000">
            <a:off x="6029518" y="2823053"/>
            <a:ext cx="96900" cy="385500"/>
          </a:xfrm>
          <a:prstGeom prst="bentConnector2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712" name="Google Shape;712;p40"/>
          <p:cNvGrpSpPr/>
          <p:nvPr/>
        </p:nvGrpSpPr>
        <p:grpSpPr>
          <a:xfrm>
            <a:off x="4399802" y="3333601"/>
            <a:ext cx="205462" cy="204089"/>
            <a:chOff x="7025275" y="993650"/>
            <a:chExt cx="220500" cy="199500"/>
          </a:xfrm>
        </p:grpSpPr>
        <p:sp>
          <p:nvSpPr>
            <p:cNvPr id="713" name="Google Shape;713;p40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4" name="Google Shape;714;p40"/>
          <p:cNvSpPr/>
          <p:nvPr/>
        </p:nvSpPr>
        <p:spPr>
          <a:xfrm>
            <a:off x="5686321" y="4161013"/>
            <a:ext cx="123900" cy="1239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40"/>
          <p:cNvSpPr txBox="1"/>
          <p:nvPr/>
        </p:nvSpPr>
        <p:spPr>
          <a:xfrm>
            <a:off x="4072725" y="3078052"/>
            <a:ext cx="358200" cy="2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r>
              <a:rPr lang="en" sz="800"/>
              <a:t>tilt</a:t>
            </a:r>
            <a:endParaRPr sz="800"/>
          </a:p>
        </p:txBody>
      </p:sp>
      <p:cxnSp>
        <p:nvCxnSpPr>
          <p:cNvPr id="716" name="Google Shape;716;p40"/>
          <p:cNvCxnSpPr>
            <a:stCxn id="619" idx="0"/>
            <a:endCxn id="700" idx="1"/>
          </p:cNvCxnSpPr>
          <p:nvPr/>
        </p:nvCxnSpPr>
        <p:spPr>
          <a:xfrm rot="-5400000">
            <a:off x="4835383" y="2875651"/>
            <a:ext cx="125100" cy="790800"/>
          </a:xfrm>
          <a:prstGeom prst="bentConnector2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17" name="Google Shape;717;p40"/>
          <p:cNvSpPr txBox="1"/>
          <p:nvPr/>
        </p:nvSpPr>
        <p:spPr>
          <a:xfrm>
            <a:off x="5218675" y="3850702"/>
            <a:ext cx="358200" cy="2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-</a:t>
            </a:r>
            <a:r>
              <a:rPr lang="en">
                <a:solidFill>
                  <a:srgbClr val="FF0000"/>
                </a:solidFill>
              </a:rPr>
              <a:t>n</a:t>
            </a:r>
            <a:r>
              <a:rPr lang="en" sz="800">
                <a:solidFill>
                  <a:srgbClr val="FF0000"/>
                </a:solidFill>
              </a:rPr>
              <a:t>tilt</a:t>
            </a:r>
            <a:endParaRPr sz="800">
              <a:solidFill>
                <a:srgbClr val="FF0000"/>
              </a:solidFill>
            </a:endParaRPr>
          </a:p>
        </p:txBody>
      </p:sp>
      <p:cxnSp>
        <p:nvCxnSpPr>
          <p:cNvPr id="718" name="Google Shape;718;p40"/>
          <p:cNvCxnSpPr>
            <a:stCxn id="715" idx="2"/>
            <a:endCxn id="619" idx="2"/>
          </p:cNvCxnSpPr>
          <p:nvPr/>
        </p:nvCxnSpPr>
        <p:spPr>
          <a:xfrm flipH="1" rot="-5400000">
            <a:off x="4253925" y="3278752"/>
            <a:ext cx="154800" cy="159000"/>
          </a:xfrm>
          <a:prstGeom prst="bentConnector2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719" name="Google Shape;719;p40"/>
          <p:cNvGrpSpPr/>
          <p:nvPr/>
        </p:nvGrpSpPr>
        <p:grpSpPr>
          <a:xfrm>
            <a:off x="3701641" y="4381153"/>
            <a:ext cx="2607057" cy="128986"/>
            <a:chOff x="1250716" y="4529278"/>
            <a:chExt cx="2607057" cy="128986"/>
          </a:xfrm>
        </p:grpSpPr>
        <p:cxnSp>
          <p:nvCxnSpPr>
            <p:cNvPr id="720" name="Google Shape;720;p40"/>
            <p:cNvCxnSpPr/>
            <p:nvPr/>
          </p:nvCxnSpPr>
          <p:spPr>
            <a:xfrm flipH="1" rot="10800000">
              <a:off x="3703273" y="4540364"/>
              <a:ext cx="154500" cy="1179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1" name="Google Shape;721;p40"/>
            <p:cNvCxnSpPr/>
            <p:nvPr/>
          </p:nvCxnSpPr>
          <p:spPr>
            <a:xfrm flipH="1" rot="10800000">
              <a:off x="1250716" y="4532476"/>
              <a:ext cx="154500" cy="1179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2" name="Google Shape;722;p40"/>
            <p:cNvCxnSpPr/>
            <p:nvPr/>
          </p:nvCxnSpPr>
          <p:spPr>
            <a:xfrm flipH="1" rot="10800000">
              <a:off x="1426751" y="4529278"/>
              <a:ext cx="154500" cy="1242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3" name="Google Shape;723;p40"/>
            <p:cNvCxnSpPr/>
            <p:nvPr/>
          </p:nvCxnSpPr>
          <p:spPr>
            <a:xfrm flipH="1" rot="10800000">
              <a:off x="1602785" y="4532476"/>
              <a:ext cx="154500" cy="1179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4" name="Google Shape;724;p40"/>
            <p:cNvCxnSpPr/>
            <p:nvPr/>
          </p:nvCxnSpPr>
          <p:spPr>
            <a:xfrm flipH="1" rot="10800000">
              <a:off x="1778820" y="4529278"/>
              <a:ext cx="154500" cy="1242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5" name="Google Shape;725;p40"/>
            <p:cNvCxnSpPr/>
            <p:nvPr/>
          </p:nvCxnSpPr>
          <p:spPr>
            <a:xfrm flipH="1" rot="10800000">
              <a:off x="1954854" y="4532476"/>
              <a:ext cx="154500" cy="1179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6" name="Google Shape;726;p40"/>
            <p:cNvCxnSpPr/>
            <p:nvPr/>
          </p:nvCxnSpPr>
          <p:spPr>
            <a:xfrm flipH="1" rot="10800000">
              <a:off x="2130888" y="4529278"/>
              <a:ext cx="154500" cy="1242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7" name="Google Shape;727;p40"/>
            <p:cNvCxnSpPr/>
            <p:nvPr/>
          </p:nvCxnSpPr>
          <p:spPr>
            <a:xfrm flipH="1" rot="10800000">
              <a:off x="2306923" y="4532476"/>
              <a:ext cx="154500" cy="1179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8" name="Google Shape;728;p40"/>
            <p:cNvCxnSpPr/>
            <p:nvPr/>
          </p:nvCxnSpPr>
          <p:spPr>
            <a:xfrm flipH="1" rot="10800000">
              <a:off x="2482957" y="4529278"/>
              <a:ext cx="154500" cy="1242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9" name="Google Shape;729;p40"/>
            <p:cNvCxnSpPr/>
            <p:nvPr/>
          </p:nvCxnSpPr>
          <p:spPr>
            <a:xfrm flipH="1" rot="10800000">
              <a:off x="2658992" y="4532476"/>
              <a:ext cx="154500" cy="1179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0" name="Google Shape;730;p40"/>
            <p:cNvCxnSpPr/>
            <p:nvPr/>
          </p:nvCxnSpPr>
          <p:spPr>
            <a:xfrm flipH="1" rot="10800000">
              <a:off x="2835026" y="4529278"/>
              <a:ext cx="154500" cy="1242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1" name="Google Shape;731;p40"/>
            <p:cNvCxnSpPr/>
            <p:nvPr/>
          </p:nvCxnSpPr>
          <p:spPr>
            <a:xfrm flipH="1" rot="10800000">
              <a:off x="3011061" y="4532476"/>
              <a:ext cx="154500" cy="1179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2" name="Google Shape;732;p40"/>
            <p:cNvCxnSpPr/>
            <p:nvPr/>
          </p:nvCxnSpPr>
          <p:spPr>
            <a:xfrm flipH="1" rot="10800000">
              <a:off x="3187095" y="4529278"/>
              <a:ext cx="154500" cy="1242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3" name="Google Shape;733;p40"/>
            <p:cNvCxnSpPr/>
            <p:nvPr/>
          </p:nvCxnSpPr>
          <p:spPr>
            <a:xfrm flipH="1" rot="10800000">
              <a:off x="3363130" y="4532476"/>
              <a:ext cx="154500" cy="1179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4" name="Google Shape;734;p40"/>
            <p:cNvCxnSpPr/>
            <p:nvPr/>
          </p:nvCxnSpPr>
          <p:spPr>
            <a:xfrm flipH="1" rot="10800000">
              <a:off x="3539164" y="4529278"/>
              <a:ext cx="154500" cy="124200"/>
            </a:xfrm>
            <a:prstGeom prst="straightConnector1">
              <a:avLst/>
            </a:prstGeom>
            <a:noFill/>
            <a:ln cap="flat" cmpd="sng" w="28575">
              <a:solidFill>
                <a:srgbClr val="6FA8D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735" name="Google Shape;735;p40"/>
          <p:cNvCxnSpPr>
            <a:stCxn id="709" idx="0"/>
            <a:endCxn id="622" idx="1"/>
          </p:cNvCxnSpPr>
          <p:nvPr/>
        </p:nvCxnSpPr>
        <p:spPr>
          <a:xfrm>
            <a:off x="6200933" y="2722310"/>
            <a:ext cx="316500" cy="153300"/>
          </a:xfrm>
          <a:prstGeom prst="bentConnector3">
            <a:avLst>
              <a:gd fmla="val 27035" name="adj1"/>
            </a:avLst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36" name="Google Shape;736;p40"/>
          <p:cNvCxnSpPr/>
          <p:nvPr/>
        </p:nvCxnSpPr>
        <p:spPr>
          <a:xfrm>
            <a:off x="3085506" y="4376156"/>
            <a:ext cx="3203700" cy="7800"/>
          </a:xfrm>
          <a:prstGeom prst="straightConnector1">
            <a:avLst/>
          </a:prstGeom>
          <a:noFill/>
          <a:ln cap="flat" cmpd="sng" w="38100">
            <a:solidFill>
              <a:srgbClr val="9FC5E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37" name="Google Shape;737;p40"/>
          <p:cNvGrpSpPr/>
          <p:nvPr/>
        </p:nvGrpSpPr>
        <p:grpSpPr>
          <a:xfrm>
            <a:off x="4638227" y="3100926"/>
            <a:ext cx="205462" cy="204088"/>
            <a:chOff x="7025275" y="993650"/>
            <a:chExt cx="220500" cy="199500"/>
          </a:xfrm>
        </p:grpSpPr>
        <p:sp>
          <p:nvSpPr>
            <p:cNvPr id="738" name="Google Shape;738;p40"/>
            <p:cNvSpPr/>
            <p:nvPr/>
          </p:nvSpPr>
          <p:spPr>
            <a:xfrm>
              <a:off x="7025275" y="993650"/>
              <a:ext cx="220500" cy="199500"/>
            </a:xfrm>
            <a:prstGeom prst="mathPlus">
              <a:avLst>
                <a:gd fmla="val 23520" name="adj1"/>
              </a:avLst>
            </a:prstGeom>
            <a:solidFill>
              <a:srgbClr val="EEECE1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40"/>
            <p:cNvSpPr/>
            <p:nvPr/>
          </p:nvSpPr>
          <p:spPr>
            <a:xfrm>
              <a:off x="7037125" y="993650"/>
              <a:ext cx="196800" cy="199500"/>
            </a:xfrm>
            <a:prstGeom prst="ellipse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740" name="Google Shape;740;p40"/>
          <p:cNvCxnSpPr>
            <a:stCxn id="717" idx="1"/>
            <a:endCxn id="739" idx="4"/>
          </p:cNvCxnSpPr>
          <p:nvPr/>
        </p:nvCxnSpPr>
        <p:spPr>
          <a:xfrm rot="10800000">
            <a:off x="4741075" y="3305002"/>
            <a:ext cx="477600" cy="647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741" name="Google Shape;741;p40"/>
          <p:cNvGrpSpPr/>
          <p:nvPr/>
        </p:nvGrpSpPr>
        <p:grpSpPr>
          <a:xfrm>
            <a:off x="3959269" y="3897192"/>
            <a:ext cx="871960" cy="1474800"/>
            <a:chOff x="3824809" y="3965777"/>
            <a:chExt cx="871960" cy="1474800"/>
          </a:xfrm>
        </p:grpSpPr>
        <p:sp>
          <p:nvSpPr>
            <p:cNvPr id="742" name="Google Shape;742;p40"/>
            <p:cNvSpPr/>
            <p:nvPr/>
          </p:nvSpPr>
          <p:spPr>
            <a:xfrm rot="6298422">
              <a:off x="3502749" y="4493668"/>
              <a:ext cx="1414220" cy="419018"/>
            </a:xfrm>
            <a:prstGeom prst="chord">
              <a:avLst>
                <a:gd fmla="val 8898409" name="adj1"/>
                <a:gd fmla="val 12702240" name="adj2"/>
              </a:avLst>
            </a:prstGeom>
            <a:solidFill>
              <a:srgbClr val="B6D7A8"/>
            </a:solidFill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40"/>
            <p:cNvSpPr txBox="1"/>
            <p:nvPr/>
          </p:nvSpPr>
          <p:spPr>
            <a:xfrm>
              <a:off x="4106069" y="4062330"/>
              <a:ext cx="590700" cy="1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STS</a:t>
              </a:r>
              <a:endParaRPr sz="1000"/>
            </a:p>
          </p:txBody>
        </p:sp>
      </p:grpSp>
      <p:sp>
        <p:nvSpPr>
          <p:cNvPr id="744" name="Google Shape;744;p40"/>
          <p:cNvSpPr/>
          <p:nvPr/>
        </p:nvSpPr>
        <p:spPr>
          <a:xfrm>
            <a:off x="4986071" y="4161013"/>
            <a:ext cx="123900" cy="1239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5" name="Google Shape;745;p40"/>
          <p:cNvCxnSpPr>
            <a:stCxn id="744" idx="3"/>
            <a:endCxn id="714" idx="1"/>
          </p:cNvCxnSpPr>
          <p:nvPr/>
        </p:nvCxnSpPr>
        <p:spPr>
          <a:xfrm>
            <a:off x="5109971" y="4222963"/>
            <a:ext cx="5763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6" name="Google Shape;746;p40"/>
          <p:cNvSpPr txBox="1"/>
          <p:nvPr/>
        </p:nvSpPr>
        <p:spPr>
          <a:xfrm>
            <a:off x="5810236" y="4103011"/>
            <a:ext cx="4443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BR</a:t>
            </a:r>
            <a:r>
              <a:rPr lang="en" sz="1000"/>
              <a:t>S</a:t>
            </a:r>
            <a:endParaRPr sz="1000"/>
          </a:p>
        </p:txBody>
      </p:sp>
      <p:sp>
        <p:nvSpPr>
          <p:cNvPr id="747" name="Google Shape;747;p40"/>
          <p:cNvSpPr/>
          <p:nvPr/>
        </p:nvSpPr>
        <p:spPr>
          <a:xfrm rot="1295719">
            <a:off x="5336186" y="4241968"/>
            <a:ext cx="123897" cy="117824"/>
          </a:xfrm>
          <a:prstGeom prst="triangle">
            <a:avLst>
              <a:gd fmla="val 50000" name="adj"/>
            </a:avLst>
          </a:prstGeom>
          <a:solidFill>
            <a:srgbClr val="BF9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4" name="Google Shape;754;p41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BSC-ISI stage 1 horizontal dof, windy, no BRS</a:t>
            </a:r>
            <a:endParaRPr/>
          </a:p>
        </p:txBody>
      </p:sp>
      <p:pic>
        <p:nvPicPr>
          <p:cNvPr id="755" name="Google Shape;75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898100" y="-113936"/>
            <a:ext cx="4559249" cy="593252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41"/>
          <p:cNvSpPr txBox="1"/>
          <p:nvPr>
            <p:ph idx="1" type="body"/>
          </p:nvPr>
        </p:nvSpPr>
        <p:spPr>
          <a:xfrm>
            <a:off x="311700" y="592125"/>
            <a:ext cx="2928600" cy="39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8600" y="367375"/>
            <a:ext cx="3176476" cy="24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8600" y="2951400"/>
            <a:ext cx="2431251" cy="202064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7102950" y="4898400"/>
            <a:ext cx="11268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F. Matichard [4]</a:t>
            </a:r>
            <a:endParaRPr sz="1000"/>
          </a:p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ISI (Internal Seismic Isolation) : Introduction</a:t>
            </a:r>
            <a:endParaRPr/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11700" y="878700"/>
            <a:ext cx="6081000" cy="42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9144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</a:t>
            </a:r>
            <a:r>
              <a:rPr lang="en"/>
              <a:t>rovide </a:t>
            </a:r>
            <a:r>
              <a:rPr b="1" lang="en"/>
              <a:t>vibration isolated support</a:t>
            </a:r>
            <a:r>
              <a:rPr lang="en"/>
              <a:t> for the suspended optics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9144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Help </a:t>
            </a:r>
            <a:r>
              <a:rPr b="1" lang="en"/>
              <a:t>maintain</a:t>
            </a:r>
            <a:r>
              <a:rPr lang="en"/>
              <a:t> and </a:t>
            </a:r>
            <a:r>
              <a:rPr b="1" lang="en"/>
              <a:t>acquire</a:t>
            </a:r>
            <a:r>
              <a:rPr lang="en"/>
              <a:t> resonance conditions for the optical cavities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9144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Distinguish</a:t>
            </a:r>
            <a:r>
              <a:rPr lang="en"/>
              <a:t> between mirror vibrations and gravitational wave signals</a:t>
            </a:r>
            <a:endParaRPr/>
          </a:p>
        </p:txBody>
      </p:sp>
      <p:sp>
        <p:nvSpPr>
          <p:cNvPr id="80" name="Google Shape;8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2" name="Google Shape;7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872974" y="-117226"/>
            <a:ext cx="4581099" cy="5960952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42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BSC-ISI stage 1 horizontal dof, windy, w BRS</a:t>
            </a:r>
            <a:endParaRPr/>
          </a:p>
        </p:txBody>
      </p:sp>
      <p:sp>
        <p:nvSpPr>
          <p:cNvPr id="764" name="Google Shape;764;p42"/>
          <p:cNvSpPr txBox="1"/>
          <p:nvPr>
            <p:ph idx="1" type="body"/>
          </p:nvPr>
        </p:nvSpPr>
        <p:spPr>
          <a:xfrm>
            <a:off x="311700" y="592125"/>
            <a:ext cx="2928600" cy="39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Assuming tilt in the ground seismometer is reduced by a factor of ~10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3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not windy (what</a:t>
            </a:r>
            <a:r>
              <a:rPr lang="en"/>
              <a:t>'s next limit at useism ?</a:t>
            </a:r>
            <a:r>
              <a:rPr lang="en"/>
              <a:t>)</a:t>
            </a:r>
            <a:endParaRPr/>
          </a:p>
        </p:txBody>
      </p:sp>
      <p:sp>
        <p:nvSpPr>
          <p:cNvPr id="770" name="Google Shape;770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1" name="Google Shape;77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967174" y="-40825"/>
            <a:ext cx="4505751" cy="586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4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not windy (what's next limit at useism ?)</a:t>
            </a:r>
            <a:endParaRPr/>
          </a:p>
        </p:txBody>
      </p:sp>
      <p:sp>
        <p:nvSpPr>
          <p:cNvPr id="777" name="Google Shape;777;p44"/>
          <p:cNvSpPr txBox="1"/>
          <p:nvPr>
            <p:ph idx="1" type="body"/>
          </p:nvPr>
        </p:nvSpPr>
        <p:spPr>
          <a:xfrm>
            <a:off x="311700" y="1152475"/>
            <a:ext cx="297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Changing the cut off frequency for the sensor correction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Large injection &lt; 50mHz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x2 improvment at 0.15Hz</a:t>
            </a:r>
            <a:endParaRPr/>
          </a:p>
        </p:txBody>
      </p:sp>
      <p:sp>
        <p:nvSpPr>
          <p:cNvPr id="778" name="Google Shape;778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9" name="Google Shape;7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987237" y="4938"/>
            <a:ext cx="4481801" cy="583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45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785" name="Google Shape;785;p45"/>
          <p:cNvSpPr txBox="1"/>
          <p:nvPr>
            <p:ph idx="1" type="body"/>
          </p:nvPr>
        </p:nvSpPr>
        <p:spPr>
          <a:xfrm>
            <a:off x="311700" y="888025"/>
            <a:ext cx="8520600" cy="3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Noise requirements are met at 10Hz, could be relaxed, if necessary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Tilt limits platform horizontal motion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Ground BRS reduces tilt injected to platform in 30mHz-100mHz band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How much injection &lt; 100mHz allowed to improve useism motion ?</a:t>
            </a:r>
            <a:endParaRPr/>
          </a:p>
        </p:txBody>
      </p:sp>
      <p:sp>
        <p:nvSpPr>
          <p:cNvPr id="786" name="Google Shape;786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[1] </a:t>
            </a:r>
            <a:r>
              <a:rPr lang="en" u="sng">
                <a:solidFill>
                  <a:schemeClr val="hlink"/>
                </a:solidFill>
                <a:hlinkClick r:id="rId3"/>
              </a:rPr>
              <a:t>T1500122</a:t>
            </a:r>
            <a:r>
              <a:rPr lang="en"/>
              <a:t> Revised BSC-ISI requirement at 10Hz</a:t>
            </a:r>
            <a:br>
              <a:rPr lang="en"/>
            </a:br>
            <a:r>
              <a:rPr lang="en"/>
              <a:t>[2] </a:t>
            </a:r>
            <a:r>
              <a:rPr lang="en" u="sng">
                <a:solidFill>
                  <a:schemeClr val="hlink"/>
                </a:solidFill>
                <a:hlinkClick r:id="rId4"/>
              </a:rPr>
              <a:t>E990303</a:t>
            </a:r>
            <a:r>
              <a:rPr lang="en"/>
              <a:t> Seismic Isolation Subsystem Design Requirements Document</a:t>
            </a:r>
            <a:br>
              <a:rPr lang="en"/>
            </a:br>
            <a:r>
              <a:rPr lang="en"/>
              <a:t>[3] </a:t>
            </a:r>
            <a:r>
              <a:rPr lang="en" u="sng">
                <a:solidFill>
                  <a:schemeClr val="hlink"/>
                </a:solidFill>
                <a:hlinkClick r:id="rId5"/>
              </a:rPr>
              <a:t>T1000216</a:t>
            </a:r>
            <a:r>
              <a:rPr lang="en"/>
              <a:t> Revised BSC-ISI requirement at 10Hz</a:t>
            </a:r>
            <a:br>
              <a:rPr lang="en"/>
            </a:br>
            <a:r>
              <a:rPr lang="en"/>
              <a:t>[4] </a:t>
            </a:r>
            <a:r>
              <a:rPr lang="en" u="sng">
                <a:solidFill>
                  <a:schemeClr val="hlink"/>
                </a:solidFill>
                <a:hlinkClick r:id="rId6"/>
              </a:rPr>
              <a:t>P1200040</a:t>
            </a:r>
            <a:r>
              <a:rPr lang="en"/>
              <a:t> Seismic isolation of Advanced LIGO gravitational waves detectors: Review of strategy, instrumentation, and performance.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47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slides</a:t>
            </a:r>
            <a:endParaRPr/>
          </a:p>
        </p:txBody>
      </p:sp>
      <p:sp>
        <p:nvSpPr>
          <p:cNvPr id="799" name="Google Shape;799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4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not windy rotation</a:t>
            </a:r>
            <a:endParaRPr/>
          </a:p>
        </p:txBody>
      </p:sp>
      <p:sp>
        <p:nvSpPr>
          <p:cNvPr id="806" name="Google Shape;806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8" name="Google Shape;80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285063" y="-115087"/>
            <a:ext cx="4573875" cy="595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5" name="Google Shape;81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900" y="1152476"/>
            <a:ext cx="7784200" cy="39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49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NB not windy rotation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0"/>
          <p:cNvSpPr txBox="1"/>
          <p:nvPr>
            <p:ph idx="1" type="body"/>
          </p:nvPr>
        </p:nvSpPr>
        <p:spPr>
          <a:xfrm>
            <a:off x="311700" y="572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600"/>
              </a:spcAft>
              <a:buSzPts val="1800"/>
              <a:buChar char="-"/>
            </a:pPr>
            <a:r>
              <a:rPr lang="en"/>
              <a:t>Similar for HAM-ISI</a:t>
            </a:r>
            <a:endParaRPr/>
          </a:p>
        </p:txBody>
      </p:sp>
      <p:sp>
        <p:nvSpPr>
          <p:cNvPr id="822" name="Google Shape;822;p50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for seismic isolation : &gt;1Hz</a:t>
            </a:r>
            <a:endParaRPr/>
          </a:p>
        </p:txBody>
      </p:sp>
      <p:sp>
        <p:nvSpPr>
          <p:cNvPr id="823" name="Google Shape;823;p50"/>
          <p:cNvSpPr txBox="1"/>
          <p:nvPr/>
        </p:nvSpPr>
        <p:spPr>
          <a:xfrm>
            <a:off x="4103175" y="4810350"/>
            <a:ext cx="14094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llo alog 36624</a:t>
            </a:r>
            <a:endParaRPr/>
          </a:p>
        </p:txBody>
      </p:sp>
      <p:pic>
        <p:nvPicPr>
          <p:cNvPr id="824" name="Google Shape;82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850" y="1257600"/>
            <a:ext cx="7203973" cy="35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51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CPS "inertial"</a:t>
            </a:r>
            <a:endParaRPr/>
          </a:p>
        </p:txBody>
      </p:sp>
      <p:sp>
        <p:nvSpPr>
          <p:cNvPr id="831" name="Google Shape;831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CPS 		= X1 - Xg</a:t>
            </a:r>
            <a:br>
              <a:rPr lang="en"/>
            </a:br>
            <a:r>
              <a:rPr lang="en"/>
              <a:t>CPSinertial 	= X1 - Xg + (Xg+nsts)*SC</a:t>
            </a:r>
            <a:br>
              <a:rPr lang="en"/>
            </a:br>
            <a:r>
              <a:rPr lang="en"/>
              <a:t>CPSinertial	= X1 - Xg*(1-SC) + nsts*SC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With X1, the platform motion</a:t>
            </a:r>
            <a:br>
              <a:rPr lang="en"/>
            </a:br>
            <a:r>
              <a:rPr lang="en"/>
              <a:t>	 Xg, the ground motion</a:t>
            </a:r>
            <a:br>
              <a:rPr lang="en"/>
            </a:br>
            <a:r>
              <a:rPr lang="en"/>
              <a:t>	 nsts, the STS noise including tilt noise	</a:t>
            </a:r>
            <a:br>
              <a:rPr lang="en"/>
            </a:br>
            <a:r>
              <a:rPr lang="en"/>
              <a:t>	 SC, the band pass filter </a:t>
            </a:r>
            <a:endParaRPr/>
          </a:p>
        </p:txBody>
      </p:sp>
      <p:sp>
        <p:nvSpPr>
          <p:cNvPr id="832" name="Google Shape;832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878700"/>
            <a:ext cx="8224200" cy="38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9144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With single or double mass-spring systems, combination of </a:t>
            </a:r>
            <a:r>
              <a:rPr b="1" lang="en"/>
              <a:t>passive</a:t>
            </a:r>
            <a:r>
              <a:rPr lang="en"/>
              <a:t> and </a:t>
            </a:r>
            <a:r>
              <a:rPr b="1" lang="en"/>
              <a:t>active isolation</a:t>
            </a:r>
            <a:r>
              <a:rPr lang="en"/>
              <a:t> to cancel ground motion</a:t>
            </a:r>
            <a:br>
              <a:rPr lang="en"/>
            </a:br>
            <a:endParaRPr/>
          </a:p>
          <a:p>
            <a:pPr indent="-342900" lvl="0" marL="9144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</a:t>
            </a:r>
            <a:r>
              <a:rPr b="1" lang="en"/>
              <a:t>teel blades</a:t>
            </a:r>
            <a:r>
              <a:rPr lang="en"/>
              <a:t> and </a:t>
            </a:r>
            <a:r>
              <a:rPr b="1" lang="en"/>
              <a:t>flexure rods</a:t>
            </a:r>
            <a:r>
              <a:rPr lang="en"/>
              <a:t> between the ISI stages for vertical and horizontal passive isolation</a:t>
            </a:r>
            <a:br>
              <a:rPr lang="en"/>
            </a:br>
            <a:endParaRPr/>
          </a:p>
          <a:p>
            <a:pPr indent="-342900" lvl="0" marL="9144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</a:t>
            </a:r>
            <a:r>
              <a:rPr lang="en"/>
              <a:t>ctively limits the input ground motion from </a:t>
            </a:r>
            <a:r>
              <a:rPr lang="en" u="sng"/>
              <a:t>0.1Hz to ~30Hz</a:t>
            </a:r>
            <a:r>
              <a:rPr lang="en"/>
              <a:t> with c</a:t>
            </a:r>
            <a:r>
              <a:rPr lang="en"/>
              <a:t>ombination of </a:t>
            </a:r>
            <a:r>
              <a:rPr b="1" lang="en"/>
              <a:t>magnetic</a:t>
            </a:r>
            <a:r>
              <a:rPr lang="en"/>
              <a:t> actuators, </a:t>
            </a:r>
            <a:r>
              <a:rPr b="1" lang="en"/>
              <a:t>position</a:t>
            </a:r>
            <a:r>
              <a:rPr lang="en"/>
              <a:t> and </a:t>
            </a:r>
            <a:r>
              <a:rPr b="1" lang="en"/>
              <a:t>inertial</a:t>
            </a:r>
            <a:r>
              <a:rPr lang="en"/>
              <a:t> sensors</a:t>
            </a:r>
            <a:br>
              <a:rPr lang="en"/>
            </a:br>
            <a:endParaRPr/>
          </a:p>
          <a:p>
            <a:pPr indent="-342900" lvl="0" marL="9144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Maximum total of </a:t>
            </a:r>
            <a:r>
              <a:rPr b="1" lang="en"/>
              <a:t>7 isolation stages</a:t>
            </a:r>
            <a:r>
              <a:rPr lang="en"/>
              <a:t> for the core optics (HEPI + BSC-ISI + QUAD)</a:t>
            </a:r>
            <a:endParaRPr/>
          </a:p>
        </p:txBody>
      </p:sp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ISI (Internal Seismic Isolation) : Introduction</a:t>
            </a:r>
            <a:endParaRPr/>
          </a:p>
        </p:txBody>
      </p:sp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2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Ground stitching</a:t>
            </a:r>
            <a:endParaRPr/>
          </a:p>
        </p:txBody>
      </p:sp>
      <p:sp>
        <p:nvSpPr>
          <p:cNvPr id="838" name="Google Shape;838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0" name="Google Shape;84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316312" y="-47285"/>
            <a:ext cx="4511376" cy="587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3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100mHz LP + broadband SC</a:t>
            </a:r>
            <a:endParaRPr/>
          </a:p>
        </p:txBody>
      </p:sp>
      <p:sp>
        <p:nvSpPr>
          <p:cNvPr id="846" name="Google Shape;846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8" name="Google Shape;84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266687" y="-111139"/>
            <a:ext cx="4425374" cy="594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5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100mHz LP + broadband SC</a:t>
            </a:r>
            <a:endParaRPr/>
          </a:p>
        </p:txBody>
      </p:sp>
      <p:sp>
        <p:nvSpPr>
          <p:cNvPr id="854" name="Google Shape;854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6" name="Google Shape;85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900" y="876750"/>
            <a:ext cx="5466202" cy="407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55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T240 50mHz blend vs common FF</a:t>
            </a:r>
            <a:endParaRPr/>
          </a:p>
        </p:txBody>
      </p:sp>
      <p:sp>
        <p:nvSpPr>
          <p:cNvPr id="862" name="Google Shape;862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3" name="Google Shape;86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4525" y="750750"/>
            <a:ext cx="5305249" cy="439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STS noise difference windy vs quiet</a:t>
            </a:r>
            <a:endParaRPr/>
          </a:p>
        </p:txBody>
      </p:sp>
      <p:sp>
        <p:nvSpPr>
          <p:cNvPr id="869" name="Google Shape;869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1" name="Google Shape;87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812" y="730000"/>
            <a:ext cx="8466379" cy="393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WIND_HISTOGRAM_LLO.png" id="878" name="Google Shape;87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0698" cy="4892376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57"/>
          <p:cNvSpPr txBox="1"/>
          <p:nvPr/>
        </p:nvSpPr>
        <p:spPr>
          <a:xfrm>
            <a:off x="1577325" y="725350"/>
            <a:ext cx="25341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99th percentile is 16mph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95th percentile is 9mph</a:t>
            </a:r>
            <a:endParaRPr/>
          </a:p>
        </p:txBody>
      </p:sp>
      <p:sp>
        <p:nvSpPr>
          <p:cNvPr id="880" name="Google Shape;880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887" name="Google Shape;887;p58"/>
          <p:cNvGrpSpPr/>
          <p:nvPr/>
        </p:nvGrpSpPr>
        <p:grpSpPr>
          <a:xfrm>
            <a:off x="-129065" y="46375"/>
            <a:ext cx="9273063" cy="5097125"/>
            <a:chOff x="-129065" y="46375"/>
            <a:chExt cx="9273063" cy="5097125"/>
          </a:xfrm>
        </p:grpSpPr>
        <p:pic>
          <p:nvPicPr>
            <p:cNvPr descr="LLO_useism_histogram.png" id="888" name="Google Shape;888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29065" y="122575"/>
              <a:ext cx="9273063" cy="502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9" name="Google Shape;889;p58"/>
            <p:cNvSpPr txBox="1"/>
            <p:nvPr/>
          </p:nvSpPr>
          <p:spPr>
            <a:xfrm>
              <a:off x="3065404" y="46375"/>
              <a:ext cx="3013200" cy="436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LLO useism histogram</a:t>
              </a:r>
              <a:endParaRPr sz="12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September 2015 -&gt; Feb 2017</a:t>
              </a:r>
              <a:endParaRPr sz="1200"/>
            </a:p>
          </p:txBody>
        </p:sp>
      </p:grpSp>
      <p:sp>
        <p:nvSpPr>
          <p:cNvPr id="890" name="Google Shape;890;p58"/>
          <p:cNvSpPr txBox="1"/>
          <p:nvPr/>
        </p:nvSpPr>
        <p:spPr>
          <a:xfrm>
            <a:off x="2142000" y="503025"/>
            <a:ext cx="38052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99th percentile is 3.1 um/s rms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95th percentile is 2 um/s rms</a:t>
            </a:r>
            <a:endParaRPr/>
          </a:p>
        </p:txBody>
      </p:sp>
      <p:sp>
        <p:nvSpPr>
          <p:cNvPr id="891" name="Google Shape;891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LLO_EQ_HISTO.png" id="898" name="Google Shape;89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6" y="0"/>
            <a:ext cx="90791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59"/>
          <p:cNvSpPr txBox="1"/>
          <p:nvPr/>
        </p:nvSpPr>
        <p:spPr>
          <a:xfrm>
            <a:off x="1574050" y="341025"/>
            <a:ext cx="3180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99th percentile is 1500 nm/s rms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95th percentile is 290 nm/s rms</a:t>
            </a:r>
            <a:endParaRPr/>
          </a:p>
        </p:txBody>
      </p:sp>
      <p:sp>
        <p:nvSpPr>
          <p:cNvPr id="900" name="Google Shape;900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HAM-ISI</a:t>
            </a:r>
            <a:endParaRPr/>
          </a:p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20500"/>
            <a:ext cx="4739376" cy="232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750" y="1265406"/>
            <a:ext cx="4404623" cy="330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488" y="572699"/>
            <a:ext cx="4204400" cy="20137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/>
          <p:nvPr/>
        </p:nvSpPr>
        <p:spPr>
          <a:xfrm>
            <a:off x="465350" y="930700"/>
            <a:ext cx="1567500" cy="1077600"/>
          </a:xfrm>
          <a:prstGeom prst="ellipse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2853425" y="979750"/>
            <a:ext cx="1200000" cy="979500"/>
          </a:xfrm>
          <a:prstGeom prst="ellipse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9" name="Google Shape;99;p17"/>
          <p:cNvCxnSpPr>
            <a:stCxn id="97" idx="4"/>
            <a:endCxn id="94" idx="0"/>
          </p:cNvCxnSpPr>
          <p:nvPr/>
        </p:nvCxnSpPr>
        <p:spPr>
          <a:xfrm flipH="1" rot="-5400000">
            <a:off x="1403300" y="1854100"/>
            <a:ext cx="812100" cy="1120500"/>
          </a:xfrm>
          <a:prstGeom prst="curvedConnector3">
            <a:avLst>
              <a:gd fmla="val 50006" name="adj1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0" name="Google Shape;100;p17"/>
          <p:cNvCxnSpPr/>
          <p:nvPr/>
        </p:nvCxnSpPr>
        <p:spPr>
          <a:xfrm>
            <a:off x="4053425" y="1470100"/>
            <a:ext cx="1604400" cy="13221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1" name="Google Shape;10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BSC-ISI</a:t>
            </a:r>
            <a:endParaRPr/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290075"/>
            <a:ext cx="4567777" cy="258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4380" y="1040700"/>
            <a:ext cx="4079615" cy="3062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18"/>
          <p:cNvGrpSpPr/>
          <p:nvPr/>
        </p:nvGrpSpPr>
        <p:grpSpPr>
          <a:xfrm>
            <a:off x="466728" y="48300"/>
            <a:ext cx="4008097" cy="2033101"/>
            <a:chOff x="466728" y="48300"/>
            <a:chExt cx="4008097" cy="2033101"/>
          </a:xfrm>
        </p:grpSpPr>
        <p:pic>
          <p:nvPicPr>
            <p:cNvPr id="111" name="Google Shape;111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6728" y="48300"/>
              <a:ext cx="3196000" cy="20331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2" name="Google Shape;112;p18"/>
            <p:cNvCxnSpPr/>
            <p:nvPr/>
          </p:nvCxnSpPr>
          <p:spPr>
            <a:xfrm rot="10800000">
              <a:off x="3698425" y="232675"/>
              <a:ext cx="0" cy="1714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sp>
          <p:nvSpPr>
            <p:cNvPr id="113" name="Google Shape;113;p18"/>
            <p:cNvSpPr txBox="1"/>
            <p:nvPr/>
          </p:nvSpPr>
          <p:spPr>
            <a:xfrm>
              <a:off x="3662725" y="1236800"/>
              <a:ext cx="812100" cy="22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5.5 m</a:t>
              </a:r>
              <a:endParaRPr/>
            </a:p>
          </p:txBody>
        </p:sp>
      </p:grpSp>
      <p:sp>
        <p:nvSpPr>
          <p:cNvPr id="114" name="Google Shape;114;p18"/>
          <p:cNvSpPr/>
          <p:nvPr/>
        </p:nvSpPr>
        <p:spPr>
          <a:xfrm>
            <a:off x="428625" y="159200"/>
            <a:ext cx="1567500" cy="1077600"/>
          </a:xfrm>
          <a:prstGeom prst="ellipse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2417975" y="257300"/>
            <a:ext cx="851700" cy="881400"/>
          </a:xfrm>
          <a:prstGeom prst="ellipse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6" name="Google Shape;116;p18"/>
          <p:cNvCxnSpPr>
            <a:stCxn id="115" idx="6"/>
          </p:cNvCxnSpPr>
          <p:nvPr/>
        </p:nvCxnSpPr>
        <p:spPr>
          <a:xfrm>
            <a:off x="3269675" y="698000"/>
            <a:ext cx="2841300" cy="19350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E6913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" name="Google Shape;117;p18"/>
          <p:cNvCxnSpPr>
            <a:stCxn id="114" idx="4"/>
          </p:cNvCxnSpPr>
          <p:nvPr/>
        </p:nvCxnSpPr>
        <p:spPr>
          <a:xfrm flipH="1" rot="-5400000">
            <a:off x="936825" y="1512350"/>
            <a:ext cx="1432800" cy="8817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E6913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8" name="Google Shape;118;p18"/>
          <p:cNvCxnSpPr>
            <a:stCxn id="114" idx="6"/>
            <a:endCxn id="115" idx="2"/>
          </p:cNvCxnSpPr>
          <p:nvPr/>
        </p:nvCxnSpPr>
        <p:spPr>
          <a:xfrm>
            <a:off x="1996125" y="698000"/>
            <a:ext cx="421800" cy="600"/>
          </a:xfrm>
          <a:prstGeom prst="curvedConnector3">
            <a:avLst>
              <a:gd fmla="val 50006" name="adj1"/>
            </a:avLst>
          </a:prstGeom>
          <a:noFill/>
          <a:ln cap="flat" cmpd="sng" w="38100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" name="Google Shape;11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350" y="0"/>
            <a:ext cx="64633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19"/>
          <p:cNvSpPr/>
          <p:nvPr/>
        </p:nvSpPr>
        <p:spPr>
          <a:xfrm>
            <a:off x="1234925" y="2691850"/>
            <a:ext cx="2830500" cy="245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9"/>
          <p:cNvSpPr/>
          <p:nvPr/>
        </p:nvSpPr>
        <p:spPr>
          <a:xfrm>
            <a:off x="1026575" y="0"/>
            <a:ext cx="2733600" cy="136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9"/>
          <p:cNvSpPr txBox="1"/>
          <p:nvPr/>
        </p:nvSpPr>
        <p:spPr>
          <a:xfrm>
            <a:off x="6035875" y="4921448"/>
            <a:ext cx="1165500" cy="1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Kissel, G1200071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for seismic isolation : &gt;1Hz</a:t>
            </a:r>
            <a:endParaRPr/>
          </a:p>
        </p:txBody>
      </p:sp>
      <p:grpSp>
        <p:nvGrpSpPr>
          <p:cNvPr id="134" name="Google Shape;134;p20"/>
          <p:cNvGrpSpPr/>
          <p:nvPr/>
        </p:nvGrpSpPr>
        <p:grpSpPr>
          <a:xfrm>
            <a:off x="0" y="2066925"/>
            <a:ext cx="4571998" cy="2705825"/>
            <a:chOff x="0" y="2066925"/>
            <a:chExt cx="4571998" cy="2705825"/>
          </a:xfrm>
        </p:grpSpPr>
        <p:pic>
          <p:nvPicPr>
            <p:cNvPr id="135" name="Google Shape;135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2066925"/>
              <a:ext cx="4571998" cy="2705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6" name="Google Shape;136;p20"/>
            <p:cNvCxnSpPr/>
            <p:nvPr/>
          </p:nvCxnSpPr>
          <p:spPr>
            <a:xfrm>
              <a:off x="3409950" y="3533775"/>
              <a:ext cx="0" cy="504900"/>
            </a:xfrm>
            <a:prstGeom prst="straightConnector1">
              <a:avLst/>
            </a:pr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triangle"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</p:cxnSp>
      </p:grpSp>
      <p:sp>
        <p:nvSpPr>
          <p:cNvPr id="137" name="Google Shape;137;p20"/>
          <p:cNvSpPr txBox="1"/>
          <p:nvPr>
            <p:ph idx="1" type="body"/>
          </p:nvPr>
        </p:nvSpPr>
        <p:spPr>
          <a:xfrm>
            <a:off x="311700" y="572700"/>
            <a:ext cx="8520600" cy="13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</a:t>
            </a:r>
            <a:r>
              <a:rPr lang="en"/>
              <a:t>t </a:t>
            </a:r>
            <a:r>
              <a:rPr b="1" lang="en"/>
              <a:t>10Hz</a:t>
            </a:r>
            <a:r>
              <a:rPr lang="en"/>
              <a:t> </a:t>
            </a:r>
            <a:r>
              <a:rPr lang="en" u="sng"/>
              <a:t>BSC-ISI</a:t>
            </a:r>
            <a:r>
              <a:rPr lang="en"/>
              <a:t> &lt;</a:t>
            </a:r>
            <a:r>
              <a:rPr lang="en"/>
              <a:t> </a:t>
            </a:r>
            <a:r>
              <a:rPr b="1" lang="en"/>
              <a:t>2e-12m/sqrt(Hz)</a:t>
            </a:r>
            <a:r>
              <a:rPr lang="en"/>
              <a:t> in all horizontal dofs [1] </a:t>
            </a:r>
            <a:br>
              <a:rPr lang="en"/>
            </a:b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At </a:t>
            </a:r>
            <a:r>
              <a:rPr b="1" lang="en"/>
              <a:t>10Hz</a:t>
            </a:r>
            <a:r>
              <a:rPr lang="en"/>
              <a:t> </a:t>
            </a:r>
            <a:r>
              <a:rPr lang="en" u="sng"/>
              <a:t>HAM-ISI</a:t>
            </a:r>
            <a:r>
              <a:rPr lang="en"/>
              <a:t> &lt; </a:t>
            </a:r>
            <a:r>
              <a:rPr b="1" lang="en"/>
              <a:t>4e-11m/sqrt(Hz)</a:t>
            </a:r>
            <a:r>
              <a:rPr lang="en"/>
              <a:t> for PRCL and </a:t>
            </a:r>
            <a:br>
              <a:rPr lang="en"/>
            </a:br>
            <a:r>
              <a:rPr lang="en"/>
              <a:t>				   </a:t>
            </a:r>
            <a:r>
              <a:rPr b="1" lang="en"/>
              <a:t>4e-12m/sqrt(Hz)</a:t>
            </a:r>
            <a:r>
              <a:rPr lang="en"/>
              <a:t> for SRCL [3]</a:t>
            </a:r>
            <a:endParaRPr/>
          </a:p>
          <a:p>
            <a:pPr indent="0" lvl="0" marL="45720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138" name="Google Shape;138;p20"/>
          <p:cNvGrpSpPr/>
          <p:nvPr/>
        </p:nvGrpSpPr>
        <p:grpSpPr>
          <a:xfrm>
            <a:off x="4363750" y="2066925"/>
            <a:ext cx="4758926" cy="2795625"/>
            <a:chOff x="4363750" y="2066925"/>
            <a:chExt cx="4758926" cy="2795625"/>
          </a:xfrm>
        </p:grpSpPr>
        <p:pic>
          <p:nvPicPr>
            <p:cNvPr id="139" name="Google Shape;1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63750" y="2066925"/>
              <a:ext cx="4758926" cy="27956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0" name="Google Shape;140;p20"/>
            <p:cNvCxnSpPr/>
            <p:nvPr/>
          </p:nvCxnSpPr>
          <p:spPr>
            <a:xfrm flipH="1">
              <a:off x="7972375" y="3555550"/>
              <a:ext cx="12300" cy="354900"/>
            </a:xfrm>
            <a:prstGeom prst="straightConnector1">
              <a:avLst/>
            </a:prstGeom>
            <a:noFill/>
            <a:ln cap="flat" cmpd="sng" w="28575">
              <a:solidFill>
                <a:srgbClr val="00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41" name="Google Shape;141;p20"/>
          <p:cNvSpPr txBox="1"/>
          <p:nvPr/>
        </p:nvSpPr>
        <p:spPr>
          <a:xfrm>
            <a:off x="2582825" y="3425300"/>
            <a:ext cx="9462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&gt;x100</a:t>
            </a:r>
            <a:endParaRPr b="1" sz="1800"/>
          </a:p>
        </p:txBody>
      </p:sp>
      <p:sp>
        <p:nvSpPr>
          <p:cNvPr id="142" name="Google Shape;142;p20"/>
          <p:cNvSpPr txBox="1"/>
          <p:nvPr/>
        </p:nvSpPr>
        <p:spPr>
          <a:xfrm>
            <a:off x="7282575" y="3367750"/>
            <a:ext cx="700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x100</a:t>
            </a:r>
            <a:endParaRPr b="1" sz="1800"/>
          </a:p>
        </p:txBody>
      </p:sp>
      <p:sp>
        <p:nvSpPr>
          <p:cNvPr id="143" name="Google Shape;14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311700" y="572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600"/>
              </a:spcAft>
              <a:buSzPts val="1800"/>
              <a:buChar char="-"/>
            </a:pPr>
            <a:r>
              <a:rPr lang="en"/>
              <a:t>Certainly good enough : </a:t>
            </a:r>
            <a:r>
              <a:rPr lang="en"/>
              <a:t>Large injections </a:t>
            </a:r>
            <a:r>
              <a:rPr lang="en"/>
              <a:t>(x10 ambient noise) from BSC-ISI </a:t>
            </a:r>
            <a:r>
              <a:rPr lang="en"/>
              <a:t>are not showing in the DARM sensitivity.</a:t>
            </a:r>
            <a:endParaRPr/>
          </a:p>
        </p:txBody>
      </p:sp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b="6575" l="1575" r="1195" t="4920"/>
          <a:stretch/>
        </p:blipFill>
        <p:spPr>
          <a:xfrm>
            <a:off x="1012213" y="1412325"/>
            <a:ext cx="7462467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3867300" y="4828725"/>
            <a:ext cx="14094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llo alog 35314</a:t>
            </a:r>
            <a:endParaRPr/>
          </a:p>
        </p:txBody>
      </p:sp>
      <p:sp>
        <p:nvSpPr>
          <p:cNvPr id="151" name="Google Shape;151;p21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for seismic isolation : &gt;1Hz</a:t>
            </a:r>
            <a:endParaRPr/>
          </a:p>
        </p:txBody>
      </p:sp>
      <p:sp>
        <p:nvSpPr>
          <p:cNvPr id="152" name="Google Shape;15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