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9" r:id="rId3"/>
    <p:sldId id="312" r:id="rId4"/>
    <p:sldId id="323" r:id="rId5"/>
    <p:sldId id="339" r:id="rId6"/>
    <p:sldId id="358" r:id="rId7"/>
    <p:sldId id="361" r:id="rId8"/>
    <p:sldId id="382" r:id="rId9"/>
    <p:sldId id="399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400" r:id="rId18"/>
    <p:sldId id="38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597FF"/>
    <a:srgbClr val="13FF12"/>
    <a:srgbClr val="0BB0E3"/>
    <a:srgbClr val="DDDDDD"/>
    <a:srgbClr val="FFFFFF"/>
    <a:srgbClr val="00FF00"/>
    <a:srgbClr val="FF00FF"/>
    <a:srgbClr val="E8A346"/>
    <a:srgbClr val="48A578"/>
    <a:srgbClr val="4F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0" autoAdjust="0"/>
    <p:restoredTop sz="50000" autoAdjust="0"/>
  </p:normalViewPr>
  <p:slideViewPr>
    <p:cSldViewPr snapToGrid="0" snapToObjects="1">
      <p:cViewPr varScale="1">
        <p:scale>
          <a:sx n="71" d="100"/>
          <a:sy n="71" d="100"/>
        </p:scale>
        <p:origin x="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CDE10-9194-A24A-B29F-0CA29F237F0D}" type="datetime1">
              <a:rPr lang="en-US" smtClean="0"/>
              <a:t>8/31/18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06412-4067-394A-A41E-EE57FE10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6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D377A-DD24-4049-A1B5-7043DE52F7B4}" type="datetime1">
              <a:rPr lang="en-US" smtClean="0"/>
              <a:t>8/31/18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A176E-1EAF-0C4D-BBA4-12369840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07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176E-1EAF-0C4D-BBA4-123698402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95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327C4B-0C8C-D949-8707-D81D28355413}" type="slidenum">
              <a:rPr lang="en-US">
                <a:solidFill>
                  <a:prstClr val="black"/>
                </a:solidFill>
                <a:latin typeface="Calibri"/>
              </a:rPr>
              <a:pPr defTabSz="91953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49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Zucker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99DA-6F64-BF45-B314-74E8F72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7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Zucker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99DA-6F64-BF45-B314-74E8F72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Zucker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99DA-6F64-BF45-B314-74E8F72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17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Zucker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99DA-6F64-BF45-B314-74E8F7222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3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Zucker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99DA-6F64-BF45-B314-74E8F72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Zucker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99DA-6F64-BF45-B314-74E8F72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3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Zucker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99DA-6F64-BF45-B314-74E8F72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7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Zucker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99DA-6F64-BF45-B314-74E8F72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Zucker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99DA-6F64-BF45-B314-74E8F72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Zucker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99DA-6F64-BF45-B314-74E8F72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Zucker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99DA-6F64-BF45-B314-74E8F72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8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Zucker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99DA-6F64-BF45-B314-74E8F72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4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LIGO-G1801680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Zucker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08999DA-6F64-BF45-B314-74E8F7222A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875" b="100000" l="2006" r="100000">
                        <a14:foregroundMark x1="71322" y1="78645" x2="71322" y2="78645"/>
                        <a14:foregroundMark x1="81204" y1="57906" x2="81204" y2="57906"/>
                        <a14:foregroundMark x1="31724" y1="62834" x2="31724" y2="62834"/>
                        <a14:foregroundMark x1="16048" y1="95072" x2="16048" y2="95072"/>
                        <a14:foregroundMark x1="56686" y1="2875" x2="56686" y2="2875"/>
                        <a14:foregroundMark x1="18128" y1="29979" x2="18128" y2="29979"/>
                        <a14:foregroundMark x1="10327" y1="16427" x2="10327" y2="16427"/>
                      </a14:backgroundRemoval>
                    </a14:imgEffect>
                    <a14:imgEffect>
                      <a14:saturation sat="2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50" y="0"/>
            <a:ext cx="952500" cy="723900"/>
          </a:xfrm>
          <a:prstGeom prst="rect">
            <a:avLst/>
          </a:prstGeom>
          <a:ln>
            <a:noFill/>
          </a:ln>
          <a:effectLst>
            <a:outerShdw blurRad="19050" dist="25400" dir="1740000" algn="tl" rotWithShape="0">
              <a:schemeClr val="tx1">
                <a:lumMod val="85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C3C1C1"/>
              </a:clrFrom>
              <a:clrTo>
                <a:srgbClr val="C3C1C1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99" b="100000" l="0" r="100000">
                        <a14:foregroundMark x1="27711" y1="45509" x2="27711" y2="45509"/>
                        <a14:foregroundMark x1="33434" y1="50299" x2="33434" y2="50299"/>
                        <a14:foregroundMark x1="37952" y1="39222" x2="37952" y2="39222"/>
                        <a14:foregroundMark x1="22289" y1="60479" x2="22289" y2="60479"/>
                        <a14:foregroundMark x1="51506" y1="48503" x2="51506" y2="48503"/>
                        <a14:foregroundMark x1="55422" y1="52395" x2="55422" y2="52395"/>
                        <a14:foregroundMark x1="57831" y1="41317" x2="57831" y2="41317"/>
                        <a14:foregroundMark x1="44578" y1="58383" x2="44578" y2="58383"/>
                        <a14:foregroundMark x1="68675" y1="41916" x2="68675" y2="41916"/>
                        <a14:foregroundMark x1="68675" y1="46108" x2="68675" y2="46108"/>
                        <a14:foregroundMark x1="67470" y1="53892" x2="67470" y2="53892"/>
                        <a14:foregroundMark x1="75602" y1="50299" x2="75602" y2="50299"/>
                        <a14:foregroundMark x1="80120" y1="39820" x2="80120" y2="39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"/>
            <a:ext cx="742950" cy="74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08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56" y="2337761"/>
            <a:ext cx="8759574" cy="1470025"/>
          </a:xfrm>
        </p:spPr>
        <p:txBody>
          <a:bodyPr>
            <a:normAutofit/>
          </a:bodyPr>
          <a:lstStyle/>
          <a:p>
            <a:r>
              <a:rPr lang="en-US" sz="3600" dirty="0"/>
              <a:t>Can you get there from here?</a:t>
            </a:r>
            <a:br>
              <a:rPr lang="en-US" sz="3600" dirty="0"/>
            </a:br>
            <a:r>
              <a:rPr lang="en-US" sz="2800" i="1" dirty="0"/>
              <a:t>Thinking about paths from </a:t>
            </a:r>
            <a:r>
              <a:rPr lang="en-US" sz="2800" i="1" dirty="0" err="1"/>
              <a:t>AdV</a:t>
            </a:r>
            <a:r>
              <a:rPr lang="en-US" sz="2800" i="1" dirty="0"/>
              <a:t>+/A+  to 3 G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117" y="4102099"/>
            <a:ext cx="6730999" cy="1718733"/>
          </a:xfrm>
        </p:spPr>
        <p:txBody>
          <a:bodyPr>
            <a:noAutofit/>
          </a:bodyPr>
          <a:lstStyle/>
          <a:p>
            <a:r>
              <a:rPr lang="en-US" sz="1800" dirty="0"/>
              <a:t>M. Zucker </a:t>
            </a:r>
          </a:p>
          <a:p>
            <a:r>
              <a:rPr lang="en-US" sz="1800" dirty="0"/>
              <a:t>with  minor additions from McClelland and Shoemaker</a:t>
            </a:r>
          </a:p>
          <a:p>
            <a:r>
              <a:rPr lang="en-US" sz="1800" dirty="0"/>
              <a:t>Dawn IV</a:t>
            </a:r>
          </a:p>
          <a:p>
            <a:r>
              <a:rPr lang="en-US" sz="1800" dirty="0"/>
              <a:t>30-31 August 2018</a:t>
            </a:r>
          </a:p>
          <a:p>
            <a:r>
              <a:rPr lang="en-US" sz="1800" dirty="0"/>
              <a:t>LIGO-G1801680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5" b="100000" l="2006" r="100000">
                        <a14:foregroundMark x1="71322" y1="78645" x2="71322" y2="78645"/>
                        <a14:foregroundMark x1="81204" y1="57906" x2="81204" y2="57906"/>
                        <a14:foregroundMark x1="31724" y1="62834" x2="31724" y2="62834"/>
                        <a14:foregroundMark x1="16048" y1="95072" x2="16048" y2="95072"/>
                        <a14:foregroundMark x1="56686" y1="2875" x2="56686" y2="2875"/>
                        <a14:foregroundMark x1="18128" y1="29979" x2="18128" y2="29979"/>
                        <a14:foregroundMark x1="10327" y1="16427" x2="10327" y2="16427"/>
                      </a14:backgroundRemoval>
                    </a14:imgEffect>
                    <a14:imgEffect>
                      <a14:saturation sat="2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72117" cy="990601"/>
          </a:xfrm>
          <a:prstGeom prst="rect">
            <a:avLst/>
          </a:prstGeom>
          <a:ln>
            <a:noFill/>
          </a:ln>
          <a:effectLst>
            <a:outerShdw blurRad="19050" dist="25400" dir="1740000" algn="tl" rotWithShape="0">
              <a:schemeClr val="tx1">
                <a:lumMod val="85000"/>
              </a:schemeClr>
            </a:outerShdw>
          </a:effectLst>
        </p:spPr>
      </p:pic>
      <p:pic>
        <p:nvPicPr>
          <p:cNvPr id="9" name="Picture 8" descr="Caltech_LOGO-Orange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9" y="6356589"/>
            <a:ext cx="1143888" cy="491141"/>
          </a:xfrm>
          <a:prstGeom prst="rect">
            <a:avLst/>
          </a:prstGeom>
        </p:spPr>
      </p:pic>
      <p:pic>
        <p:nvPicPr>
          <p:cNvPr id="10" name="Picture 9" descr="MIT-logo-red-gra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76" y="6432345"/>
            <a:ext cx="531454" cy="280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C3C1C1"/>
              </a:clrFrom>
              <a:clrTo>
                <a:srgbClr val="C3C1C1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9" b="100000" l="0" r="100000">
                        <a14:foregroundMark x1="27711" y1="45509" x2="27711" y2="45509"/>
                        <a14:foregroundMark x1="33434" y1="50299" x2="33434" y2="50299"/>
                        <a14:foregroundMark x1="37952" y1="39222" x2="37952" y2="39222"/>
                        <a14:foregroundMark x1="22289" y1="60479" x2="22289" y2="60479"/>
                        <a14:foregroundMark x1="51506" y1="48503" x2="51506" y2="48503"/>
                        <a14:foregroundMark x1="55422" y1="52395" x2="55422" y2="52395"/>
                        <a14:foregroundMark x1="57831" y1="41317" x2="57831" y2="41317"/>
                        <a14:foregroundMark x1="44578" y1="58383" x2="44578" y2="58383"/>
                        <a14:foregroundMark x1="68675" y1="41916" x2="68675" y2="41916"/>
                        <a14:foregroundMark x1="68675" y1="46108" x2="68675" y2="46108"/>
                        <a14:foregroundMark x1="67470" y1="53892" x2="67470" y2="53892"/>
                        <a14:foregroundMark x1="75602" y1="50299" x2="75602" y2="50299"/>
                        <a14:foregroundMark x1="80120" y1="39820" x2="80120" y2="39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24" y="63501"/>
            <a:ext cx="922026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121676" y="6404533"/>
            <a:ext cx="818623" cy="367981"/>
            <a:chOff x="175956" y="990601"/>
            <a:chExt cx="9623956" cy="4076461"/>
          </a:xfrm>
        </p:grpSpPr>
        <p:sp>
          <p:nvSpPr>
            <p:cNvPr id="5" name="Rectangle 4"/>
            <p:cNvSpPr/>
            <p:nvPr/>
          </p:nvSpPr>
          <p:spPr>
            <a:xfrm>
              <a:off x="609600" y="1460500"/>
              <a:ext cx="6394450" cy="2393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0900056-v1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56" y="990601"/>
              <a:ext cx="9623956" cy="4076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42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37"/>
          </a:xfrm>
        </p:spPr>
        <p:txBody>
          <a:bodyPr>
            <a:noAutofit/>
          </a:bodyPr>
          <a:lstStyle/>
          <a:p>
            <a:r>
              <a:rPr lang="en-US" sz="4800" dirty="0"/>
              <a:t>A+ </a:t>
            </a:r>
            <a:r>
              <a:rPr lang="en-US" sz="4800" strike="sngStrike" dirty="0"/>
              <a:t>elevator pitch</a:t>
            </a:r>
            <a:r>
              <a:rPr lang="en-US" sz="4800" dirty="0"/>
              <a:t>  </a:t>
            </a:r>
            <a:r>
              <a:rPr lang="en-US" sz="4800" i="1" dirty="0">
                <a:solidFill>
                  <a:srgbClr val="FF0000"/>
                </a:solidFill>
                <a:latin typeface="Chalkboard"/>
                <a:cs typeface="Chalkboard"/>
              </a:rPr>
              <a:t>constraints</a:t>
            </a:r>
            <a:endParaRPr lang="en-US" sz="4800" i="1" strike="sngStrike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2342"/>
            <a:ext cx="8561395" cy="49042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FF00"/>
                </a:solidFill>
              </a:rPr>
              <a:t>incremental upgrade </a:t>
            </a:r>
            <a:r>
              <a:rPr lang="en-US" dirty="0"/>
              <a:t>to </a:t>
            </a:r>
            <a:r>
              <a:rPr lang="en-US" dirty="0" err="1"/>
              <a:t>aLIGO</a:t>
            </a:r>
            <a:r>
              <a:rPr lang="en-US" dirty="0"/>
              <a:t> that leverages </a:t>
            </a:r>
            <a:r>
              <a:rPr lang="en-US" dirty="0">
                <a:solidFill>
                  <a:srgbClr val="FFFF00"/>
                </a:solidFill>
              </a:rPr>
              <a:t>existing technology and infrastructure</a:t>
            </a:r>
            <a:r>
              <a:rPr lang="en-US" dirty="0"/>
              <a:t>, with minimal new investment, and moderate risk</a:t>
            </a:r>
          </a:p>
          <a:p>
            <a:r>
              <a:rPr lang="en-US" dirty="0"/>
              <a:t>Target:</a:t>
            </a:r>
            <a:r>
              <a:rPr lang="en-US" dirty="0">
                <a:solidFill>
                  <a:srgbClr val="FFFF00"/>
                </a:solidFill>
              </a:rPr>
              <a:t> factor of 1.7</a:t>
            </a:r>
            <a:r>
              <a:rPr lang="en-US" dirty="0"/>
              <a:t>*</a:t>
            </a:r>
            <a:r>
              <a:rPr lang="en-US" dirty="0">
                <a:solidFill>
                  <a:srgbClr val="FFFF00"/>
                </a:solidFill>
              </a:rPr>
              <a:t> increase in range </a:t>
            </a:r>
            <a:r>
              <a:rPr lang="en-US" dirty="0"/>
              <a:t>over </a:t>
            </a:r>
            <a:r>
              <a:rPr lang="en-US" dirty="0" err="1"/>
              <a:t>aLIGO</a:t>
            </a:r>
            <a:endParaRPr lang="en-US" dirty="0"/>
          </a:p>
          <a:p>
            <a:pPr algn="ctr">
              <a:buFont typeface="Wingdings" charset="0"/>
              <a:buChar char="è"/>
            </a:pPr>
            <a:r>
              <a:rPr lang="en-US" dirty="0"/>
              <a:t>About a </a:t>
            </a:r>
            <a:r>
              <a:rPr lang="en-US" dirty="0">
                <a:solidFill>
                  <a:srgbClr val="FFFF00"/>
                </a:solidFill>
              </a:rPr>
              <a:t>factor of 4-7 greater CBC event rate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Bridge to future 3G </a:t>
            </a:r>
            <a:r>
              <a:rPr lang="en-US" dirty="0">
                <a:solidFill>
                  <a:srgbClr val="FFFF00"/>
                </a:solidFill>
              </a:rPr>
              <a:t>GW astrophysics, cosmology, and nuclear physics </a:t>
            </a:r>
          </a:p>
          <a:p>
            <a:r>
              <a:rPr lang="en-US" dirty="0"/>
              <a:t>Stepping stone to </a:t>
            </a:r>
            <a:r>
              <a:rPr lang="en-US" dirty="0">
                <a:solidFill>
                  <a:srgbClr val="FFFF00"/>
                </a:solidFill>
              </a:rPr>
              <a:t>3G detector technology</a:t>
            </a:r>
          </a:p>
          <a:p>
            <a:r>
              <a:rPr lang="en-US" dirty="0">
                <a:solidFill>
                  <a:schemeClr val="bg1"/>
                </a:solidFill>
              </a:rPr>
              <a:t>Can be </a:t>
            </a:r>
            <a:r>
              <a:rPr lang="en-US" dirty="0">
                <a:solidFill>
                  <a:srgbClr val="FFFF00"/>
                </a:solidFill>
              </a:rPr>
              <a:t>observing within 6 years</a:t>
            </a:r>
            <a:r>
              <a:rPr lang="en-US" dirty="0">
                <a:solidFill>
                  <a:schemeClr val="bg1"/>
                </a:solidFill>
              </a:rPr>
              <a:t> (mid- 2024)</a:t>
            </a:r>
          </a:p>
          <a:p>
            <a:r>
              <a:rPr lang="en-US" dirty="0">
                <a:solidFill>
                  <a:schemeClr val="bg1"/>
                </a:solidFill>
              </a:rPr>
              <a:t>“Scientific breakeven” </a:t>
            </a:r>
            <a:r>
              <a:rPr lang="en-US" dirty="0">
                <a:solidFill>
                  <a:srgbClr val="FFFF00"/>
                </a:solidFill>
              </a:rPr>
              <a:t>within  1/2 year</a:t>
            </a:r>
            <a:r>
              <a:rPr lang="en-US" dirty="0">
                <a:solidFill>
                  <a:schemeClr val="bg1"/>
                </a:solidFill>
              </a:rPr>
              <a:t> of operation</a:t>
            </a:r>
          </a:p>
          <a:p>
            <a:r>
              <a:rPr lang="en-US" dirty="0">
                <a:solidFill>
                  <a:schemeClr val="bg1"/>
                </a:solidFill>
              </a:rPr>
              <a:t>Incremental cost: </a:t>
            </a:r>
            <a:r>
              <a:rPr lang="en-US" i="1" dirty="0">
                <a:solidFill>
                  <a:srgbClr val="FFFF00"/>
                </a:solidFill>
              </a:rPr>
              <a:t>a small increment on </a:t>
            </a:r>
            <a:r>
              <a:rPr lang="en-US" i="1" dirty="0" err="1">
                <a:solidFill>
                  <a:srgbClr val="FFFF00"/>
                </a:solidFill>
              </a:rPr>
              <a:t>aLIGO</a:t>
            </a:r>
            <a:r>
              <a:rPr lang="en-US" i="1" dirty="0">
                <a:solidFill>
                  <a:srgbClr val="FFFF00"/>
                </a:solidFill>
              </a:rPr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80" y="6032084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*BBH 30/30 </a:t>
            </a:r>
            <a:r>
              <a:rPr lang="en-US" sz="1400" i="1" dirty="0">
                <a:solidFill>
                  <a:srgbClr val="FFFFFF"/>
                </a:solidFill>
              </a:rPr>
              <a:t>M</a:t>
            </a:r>
            <a:r>
              <a:rPr lang="en-US" sz="1400" i="1" baseline="-25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400" dirty="0">
                <a:solidFill>
                  <a:srgbClr val="FFFFFF"/>
                </a:solidFill>
              </a:rPr>
              <a:t>: 	1.6x</a:t>
            </a:r>
          </a:p>
          <a:p>
            <a:r>
              <a:rPr lang="en-US" sz="1400" dirty="0">
                <a:solidFill>
                  <a:srgbClr val="FFFFFF"/>
                </a:solidFill>
              </a:rPr>
              <a:t>*BNS 1.4/1.4 </a:t>
            </a:r>
            <a:r>
              <a:rPr lang="en-US" sz="1400" i="1" dirty="0">
                <a:solidFill>
                  <a:srgbClr val="FFFFFF"/>
                </a:solidFill>
              </a:rPr>
              <a:t>M</a:t>
            </a:r>
            <a:r>
              <a:rPr lang="en-US" sz="1400" i="1" baseline="-25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400" dirty="0">
                <a:solidFill>
                  <a:srgbClr val="FFFFFF"/>
                </a:solidFill>
                <a:sym typeface="Wingdings"/>
              </a:rPr>
              <a:t>:</a:t>
            </a:r>
            <a:r>
              <a:rPr lang="en-US" sz="1400" dirty="0">
                <a:solidFill>
                  <a:srgbClr val="FFFFFF"/>
                </a:solidFill>
              </a:rPr>
              <a:t> 	1.9x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</p:spTree>
    <p:extLst>
      <p:ext uri="{BB962C8B-B14F-4D97-AF65-F5344CB8AC3E}">
        <p14:creationId xmlns:p14="http://schemas.microsoft.com/office/powerpoint/2010/main" val="385421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90562"/>
          </a:xfrm>
        </p:spPr>
        <p:txBody>
          <a:bodyPr>
            <a:normAutofit/>
          </a:bodyPr>
          <a:lstStyle/>
          <a:p>
            <a:r>
              <a:rPr lang="en-US" sz="3600" dirty="0"/>
              <a:t>Look at all the constraints: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846667"/>
            <a:ext cx="8229600" cy="5364163"/>
          </a:xfrm>
        </p:spPr>
        <p:txBody>
          <a:bodyPr>
            <a:normAutofit fontScale="92500"/>
          </a:bodyPr>
          <a:lstStyle/>
          <a:p>
            <a:r>
              <a:rPr lang="en-US" dirty="0"/>
              <a:t>“Your next investment should</a:t>
            </a:r>
            <a:r>
              <a:rPr lang="is-IS" dirty="0"/>
              <a:t>…</a:t>
            </a:r>
            <a:endParaRPr lang="en-US" dirty="0"/>
          </a:p>
          <a:p>
            <a:pPr lvl="1"/>
            <a:r>
              <a:rPr lang="is-IS" dirty="0"/>
              <a:t>…</a:t>
            </a:r>
            <a:r>
              <a:rPr lang="en-US" dirty="0"/>
              <a:t>be </a:t>
            </a:r>
            <a:r>
              <a:rPr lang="en-US" dirty="0">
                <a:solidFill>
                  <a:srgbClr val="FFFF00"/>
                </a:solidFill>
              </a:rPr>
              <a:t>incremental </a:t>
            </a:r>
            <a:r>
              <a:rPr lang="en-US" dirty="0"/>
              <a:t>in cost</a:t>
            </a:r>
          </a:p>
          <a:p>
            <a:pPr lvl="1"/>
            <a:r>
              <a:rPr lang="is-IS" dirty="0">
                <a:solidFill>
                  <a:schemeClr val="bg1"/>
                </a:solidFill>
              </a:rPr>
              <a:t>…</a:t>
            </a:r>
            <a:r>
              <a:rPr lang="en-US" dirty="0">
                <a:solidFill>
                  <a:schemeClr val="bg1"/>
                </a:solidFill>
              </a:rPr>
              <a:t>minimize</a:t>
            </a:r>
            <a:r>
              <a:rPr lang="en-US" dirty="0">
                <a:solidFill>
                  <a:srgbClr val="FFFF00"/>
                </a:solidFill>
              </a:rPr>
              <a:t> loss of observing </a:t>
            </a:r>
            <a:r>
              <a:rPr lang="en-US" dirty="0">
                <a:solidFill>
                  <a:schemeClr val="bg1"/>
                </a:solidFill>
              </a:rPr>
              <a:t>for existing instruments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is-IS" dirty="0"/>
              <a:t>…</a:t>
            </a:r>
            <a:r>
              <a:rPr lang="en-US" dirty="0"/>
              <a:t>provide </a:t>
            </a:r>
            <a:r>
              <a:rPr lang="en-US" dirty="0">
                <a:solidFill>
                  <a:srgbClr val="FFFF00"/>
                </a:solidFill>
              </a:rPr>
              <a:t>immediate scientific return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e.g., improved </a:t>
            </a:r>
            <a:r>
              <a:rPr lang="en-US" i="1" dirty="0"/>
              <a:t>rate*time</a:t>
            </a:r>
            <a:r>
              <a:rPr lang="en-US" dirty="0"/>
              <a:t> integral should ‘quickly’ wipe out observing hiatus due to upgrade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is-IS" dirty="0">
                <a:solidFill>
                  <a:schemeClr val="bg1"/>
                </a:solidFill>
              </a:rPr>
              <a:t>…</a:t>
            </a:r>
            <a:r>
              <a:rPr lang="en-US" dirty="0">
                <a:solidFill>
                  <a:schemeClr val="bg1"/>
                </a:solidFill>
              </a:rPr>
              <a:t>build upon and fully exploit </a:t>
            </a:r>
            <a:r>
              <a:rPr lang="en-US" i="1" dirty="0">
                <a:solidFill>
                  <a:srgbClr val="FFFF00"/>
                </a:solidFill>
              </a:rPr>
              <a:t>prior</a:t>
            </a:r>
            <a:r>
              <a:rPr lang="en-US" dirty="0">
                <a:solidFill>
                  <a:schemeClr val="bg1"/>
                </a:solidFill>
              </a:rPr>
              <a:t> investment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“we already invested 10</a:t>
            </a:r>
            <a:r>
              <a:rPr lang="en-US" baseline="30000" dirty="0">
                <a:solidFill>
                  <a:schemeClr val="bg1"/>
                </a:solidFill>
              </a:rPr>
              <a:t>9</a:t>
            </a:r>
            <a:r>
              <a:rPr lang="en-US" dirty="0">
                <a:solidFill>
                  <a:schemeClr val="bg1"/>
                </a:solidFill>
              </a:rPr>
              <a:t> $/€/£</a:t>
            </a:r>
            <a:r>
              <a:rPr lang="is-IS" dirty="0">
                <a:solidFill>
                  <a:schemeClr val="bg1"/>
                </a:solidFill>
              </a:rPr>
              <a:t>…”</a:t>
            </a:r>
            <a:r>
              <a:rPr lang="en-US" dirty="0">
                <a:solidFill>
                  <a:schemeClr val="bg1"/>
                </a:solidFill>
              </a:rPr>
              <a:t>  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is-IS" dirty="0"/>
              <a:t>…</a:t>
            </a:r>
            <a:r>
              <a:rPr lang="en-US" dirty="0"/>
              <a:t>simultaneously support </a:t>
            </a:r>
            <a:r>
              <a:rPr lang="en-US" i="1" dirty="0">
                <a:solidFill>
                  <a:srgbClr val="FFFF00"/>
                </a:solidFill>
              </a:rPr>
              <a:t>following </a:t>
            </a:r>
            <a:r>
              <a:rPr lang="en-US" dirty="0">
                <a:solidFill>
                  <a:schemeClr val="bg1"/>
                </a:solidFill>
              </a:rPr>
              <a:t>investments, e.g.,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test technology for “(n+1)G”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probe future </a:t>
            </a:r>
            <a:r>
              <a:rPr lang="en-US" dirty="0" err="1">
                <a:solidFill>
                  <a:schemeClr val="bg1"/>
                </a:solidFill>
              </a:rPr>
              <a:t>astro</a:t>
            </a:r>
            <a:r>
              <a:rPr lang="en-US" dirty="0">
                <a:solidFill>
                  <a:schemeClr val="bg1"/>
                </a:solidFill>
              </a:rPr>
              <a:t> source landscape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</p:spTree>
    <p:extLst>
      <p:ext uri="{BB962C8B-B14F-4D97-AF65-F5344CB8AC3E}">
        <p14:creationId xmlns:p14="http://schemas.microsoft.com/office/powerpoint/2010/main" val="55244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90562"/>
          </a:xfrm>
        </p:spPr>
        <p:txBody>
          <a:bodyPr>
            <a:normAutofit/>
          </a:bodyPr>
          <a:lstStyle/>
          <a:p>
            <a:r>
              <a:rPr lang="is-IS" sz="3600" dirty="0"/>
              <a:t>…</a:t>
            </a:r>
            <a:r>
              <a:rPr lang="en-US" sz="3600" dirty="0"/>
              <a:t>all the constraints (2):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2" y="1320800"/>
            <a:ext cx="7882467" cy="4890030"/>
          </a:xfrm>
        </p:spPr>
        <p:txBody>
          <a:bodyPr>
            <a:normAutofit/>
          </a:bodyPr>
          <a:lstStyle/>
          <a:p>
            <a:r>
              <a:rPr lang="en-US" dirty="0"/>
              <a:t>All good and wholesome, but taken together, recipe for a </a:t>
            </a:r>
            <a:r>
              <a:rPr lang="en-US" i="1" dirty="0">
                <a:solidFill>
                  <a:srgbClr val="FFFF00"/>
                </a:solidFill>
              </a:rPr>
              <a:t>holding pattern</a:t>
            </a:r>
          </a:p>
          <a:p>
            <a:r>
              <a:rPr lang="en-US" dirty="0"/>
              <a:t>Nothing big happens that way </a:t>
            </a:r>
          </a:p>
          <a:p>
            <a:pPr lvl="1"/>
            <a:r>
              <a:rPr lang="en-US" dirty="0"/>
              <a:t>(certainly not Initial or Advanced LIGO)</a:t>
            </a:r>
          </a:p>
          <a:p>
            <a:r>
              <a:rPr lang="en-US" dirty="0"/>
              <a:t>Which constraints to challenge here?</a:t>
            </a:r>
          </a:p>
          <a:p>
            <a:pPr lvl="1"/>
            <a:r>
              <a:rPr lang="en-US" dirty="0"/>
              <a:t>(really asking, I don’t know).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</p:spTree>
    <p:extLst>
      <p:ext uri="{BB962C8B-B14F-4D97-AF65-F5344CB8AC3E}">
        <p14:creationId xmlns:p14="http://schemas.microsoft.com/office/powerpoint/2010/main" val="250931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663786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Are there other constraints we </a:t>
            </a:r>
            <a:r>
              <a:rPr lang="en-US" i="1" dirty="0"/>
              <a:t>should be </a:t>
            </a:r>
            <a:r>
              <a:rPr lang="en-US" dirty="0"/>
              <a:t>considering?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6705"/>
            <a:ext cx="8288867" cy="4938712"/>
          </a:xfrm>
        </p:spPr>
        <p:txBody>
          <a:bodyPr>
            <a:normAutofit/>
          </a:bodyPr>
          <a:lstStyle/>
          <a:p>
            <a:r>
              <a:rPr lang="en-US" dirty="0"/>
              <a:t>For example: </a:t>
            </a:r>
          </a:p>
          <a:p>
            <a:pPr lvl="1"/>
            <a:r>
              <a:rPr lang="en-US" dirty="0"/>
              <a:t>We naturally fret about </a:t>
            </a:r>
            <a:r>
              <a:rPr lang="en-US" dirty="0">
                <a:solidFill>
                  <a:srgbClr val="FFFF00"/>
                </a:solidFill>
              </a:rPr>
              <a:t>seismic, quantum and thermal noise</a:t>
            </a:r>
          </a:p>
          <a:p>
            <a:pPr lvl="1"/>
            <a:r>
              <a:rPr lang="en-US" dirty="0"/>
              <a:t>Our reviewers (perhaps the more influential ones?) may fret about 15% cost growth in </a:t>
            </a:r>
            <a:r>
              <a:rPr lang="en-US" dirty="0">
                <a:solidFill>
                  <a:srgbClr val="FFFF00"/>
                </a:solidFill>
              </a:rPr>
              <a:t>steel, earthmoving, or concrete</a:t>
            </a:r>
          </a:p>
          <a:p>
            <a:pPr lvl="2"/>
            <a:r>
              <a:rPr lang="en-US" dirty="0"/>
              <a:t>Even “routine” roads and tunnels  see 100% overruns</a:t>
            </a:r>
          </a:p>
          <a:p>
            <a:pPr lvl="1"/>
            <a:r>
              <a:rPr lang="en-US" dirty="0"/>
              <a:t>Are we investing responsibly to bound and manage large, “conventional” risks, or are we only looking after the novel “interesting” ones?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</p:spTree>
    <p:extLst>
      <p:ext uri="{BB962C8B-B14F-4D97-AF65-F5344CB8AC3E}">
        <p14:creationId xmlns:p14="http://schemas.microsoft.com/office/powerpoint/2010/main" val="1318998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6637867" cy="1143000"/>
          </a:xfrm>
        </p:spPr>
        <p:txBody>
          <a:bodyPr>
            <a:normAutofit/>
          </a:bodyPr>
          <a:lstStyle/>
          <a:p>
            <a:r>
              <a:rPr lang="en-US" dirty="0"/>
              <a:t>Suggestion: diversify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6705"/>
            <a:ext cx="8288867" cy="493871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Increments like A+, </a:t>
            </a:r>
            <a:r>
              <a:rPr lang="en-US" dirty="0" err="1"/>
              <a:t>AdV</a:t>
            </a:r>
            <a:r>
              <a:rPr lang="en-US" dirty="0"/>
              <a:t>+ and Voyager are necessary, but too </a:t>
            </a:r>
            <a:r>
              <a:rPr lang="en-US" dirty="0" err="1"/>
              <a:t>overconstrained</a:t>
            </a:r>
            <a:r>
              <a:rPr lang="en-US" dirty="0"/>
              <a:t> to put us in the strike zone</a:t>
            </a:r>
          </a:p>
          <a:p>
            <a:r>
              <a:rPr lang="en-US" dirty="0"/>
              <a:t>Always the possibility of a visionary patron and a leap of faith; hope for this, but can’t plan on it </a:t>
            </a:r>
          </a:p>
          <a:p>
            <a:r>
              <a:rPr lang="en-US" i="1" dirty="0">
                <a:solidFill>
                  <a:srgbClr val="FFFF00"/>
                </a:solidFill>
              </a:rPr>
              <a:t>3G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rgbClr val="FFFF00"/>
                </a:solidFill>
              </a:rPr>
              <a:t>technology demonstration</a:t>
            </a:r>
            <a:r>
              <a:rPr lang="en-US" i="1" dirty="0"/>
              <a:t> </a:t>
            </a:r>
            <a:r>
              <a:rPr lang="en-US" dirty="0"/>
              <a:t>investments can retire investment risks</a:t>
            </a:r>
          </a:p>
          <a:p>
            <a:pPr lvl="1"/>
            <a:r>
              <a:rPr lang="en-US" dirty="0"/>
              <a:t>Without interfering with 2/2.1/2.5G observations</a:t>
            </a:r>
          </a:p>
          <a:p>
            <a:pPr lvl="1"/>
            <a:r>
              <a:rPr lang="en-US" dirty="0"/>
              <a:t>Without forcing ‘profitable’ integration on an existing (obsolete) instrument</a:t>
            </a:r>
          </a:p>
          <a:p>
            <a:r>
              <a:rPr lang="en-US" dirty="0"/>
              <a:t>LIGO and Virgo invested millions and decades to pre-qualify </a:t>
            </a:r>
          </a:p>
          <a:p>
            <a:pPr lvl="1"/>
            <a:r>
              <a:rPr lang="en-US" dirty="0"/>
              <a:t>beamtube construction; </a:t>
            </a:r>
          </a:p>
          <a:p>
            <a:pPr lvl="1"/>
            <a:r>
              <a:rPr lang="en-US" dirty="0"/>
              <a:t>phase noise at the MIT 5m; </a:t>
            </a:r>
          </a:p>
          <a:p>
            <a:pPr lvl="1"/>
            <a:r>
              <a:rPr lang="en-US" dirty="0"/>
              <a:t>displacement noise at the CIT 40m; </a:t>
            </a:r>
          </a:p>
          <a:p>
            <a:pPr lvl="1"/>
            <a:r>
              <a:rPr lang="en-US" dirty="0"/>
              <a:t>optic polishing, metrology &amp; coating pathfinders; 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What are the analogs for 3G?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</p:spTree>
    <p:extLst>
      <p:ext uri="{BB962C8B-B14F-4D97-AF65-F5344CB8AC3E}">
        <p14:creationId xmlns:p14="http://schemas.microsoft.com/office/powerpoint/2010/main" val="403644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8" y="211668"/>
            <a:ext cx="7188200" cy="965200"/>
          </a:xfrm>
        </p:spPr>
        <p:txBody>
          <a:bodyPr>
            <a:noAutofit/>
          </a:bodyPr>
          <a:lstStyle/>
          <a:p>
            <a:r>
              <a:rPr lang="en-US" sz="3200" dirty="0"/>
              <a:t>Possible “Large-scale” 3G technology demonstration investments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2" y="1176868"/>
            <a:ext cx="8085667" cy="49492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3G Value-Engineered Beamtube Demo</a:t>
            </a:r>
          </a:p>
          <a:p>
            <a:pPr lvl="1"/>
            <a:r>
              <a:rPr lang="en-US" dirty="0"/>
              <a:t>LIGO is planning a water vapor desorption test on a spare 7m tube section at LLO</a:t>
            </a:r>
          </a:p>
          <a:p>
            <a:pPr lvl="1"/>
            <a:r>
              <a:rPr lang="en-US" dirty="0"/>
              <a:t>NSF just funded a LIGO workshop for early ‘19 on Very Large Scale Vacuum Systems</a:t>
            </a:r>
          </a:p>
          <a:p>
            <a:pPr lvl="1"/>
            <a:r>
              <a:rPr lang="en-US" dirty="0"/>
              <a:t>What about a 500m scale 3G beamtube fabrication and degassing test?</a:t>
            </a:r>
          </a:p>
          <a:p>
            <a:r>
              <a:rPr lang="en-US" dirty="0"/>
              <a:t>3G Tunnel/Earthwork Demonstration</a:t>
            </a:r>
          </a:p>
          <a:p>
            <a:r>
              <a:rPr lang="en-US" dirty="0"/>
              <a:t>3G Very Large Optic Polishing &amp; Coating Pathfinder</a:t>
            </a:r>
          </a:p>
          <a:p>
            <a:r>
              <a:rPr lang="is-IS" dirty="0"/>
              <a:t>…?...</a:t>
            </a:r>
            <a:r>
              <a:rPr lang="en-US" dirty="0"/>
              <a:t>(ideas welcome)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</p:spTree>
    <p:extLst>
      <p:ext uri="{BB962C8B-B14F-4D97-AF65-F5344CB8AC3E}">
        <p14:creationId xmlns:p14="http://schemas.microsoft.com/office/powerpoint/2010/main" val="2516653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6637867" cy="922866"/>
          </a:xfrm>
        </p:spPr>
        <p:txBody>
          <a:bodyPr>
            <a:normAutofit/>
          </a:bodyPr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4333"/>
            <a:ext cx="8511987" cy="59171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Nobody wants to wait </a:t>
            </a:r>
          </a:p>
          <a:p>
            <a:r>
              <a:rPr lang="en-US" dirty="0"/>
              <a:t>Nobody wants to invest 10-100M $/€/£ in engineering demo projects that don’t detect GW’s</a:t>
            </a:r>
          </a:p>
          <a:p>
            <a:pPr marL="0" indent="0" algn="ctr">
              <a:buNone/>
            </a:pPr>
            <a:r>
              <a:rPr lang="en-US" dirty="0"/>
              <a:t>BUT</a:t>
            </a:r>
          </a:p>
          <a:p>
            <a:r>
              <a:rPr lang="en-US" dirty="0"/>
              <a:t>Moving directly to full scale design without some proofs of concept may meet resistance</a:t>
            </a:r>
          </a:p>
          <a:p>
            <a:r>
              <a:rPr lang="en-US" dirty="0"/>
              <a:t> We can’t demonstrate all of what we need on H1/L1/V1/K1/I1 </a:t>
            </a:r>
          </a:p>
          <a:p>
            <a:r>
              <a:rPr lang="en-US" dirty="0"/>
              <a:t>We probably need to break </a:t>
            </a:r>
            <a:r>
              <a:rPr lang="en-US" i="1" dirty="0"/>
              <a:t>all</a:t>
            </a:r>
            <a:r>
              <a:rPr lang="en-US" dirty="0"/>
              <a:t> the risky problems (not just the interferometry) into pieces and show what we can do in each domain separately. </a:t>
            </a:r>
          </a:p>
          <a:p>
            <a:r>
              <a:rPr lang="en-US" i="1" dirty="0"/>
              <a:t>What impact do increments like A+, </a:t>
            </a:r>
            <a:r>
              <a:rPr lang="en-US" i="1" dirty="0" err="1"/>
              <a:t>AdV</a:t>
            </a:r>
            <a:r>
              <a:rPr lang="en-US" i="1" dirty="0"/>
              <a:t>+, A+ HF and Voyager have on the 3G case and network  planning?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LIGO-G1801680</a:t>
            </a:r>
          </a:p>
        </p:txBody>
      </p:sp>
    </p:spTree>
    <p:extLst>
      <p:ext uri="{BB962C8B-B14F-4D97-AF65-F5344CB8AC3E}">
        <p14:creationId xmlns:p14="http://schemas.microsoft.com/office/powerpoint/2010/main" val="232230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D4D8A-2071-DC4E-9E13-34B7463F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41F5CA-28C9-5B48-A73F-E0E7CB73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0648" y="-244382"/>
            <a:ext cx="10515600" cy="1325563"/>
          </a:xfrm>
        </p:spPr>
        <p:txBody>
          <a:bodyPr/>
          <a:lstStyle/>
          <a:p>
            <a:r>
              <a:rPr lang="en-US" sz="3200" dirty="0"/>
              <a:t>A few questions for the ‘Voyager Epoch</a:t>
            </a:r>
            <a:r>
              <a:rPr lang="en-US" dirty="0"/>
              <a:t>’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2AD0FE-C40E-5640-AA91-81B9A7065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52" y="1081180"/>
            <a:ext cx="8700248" cy="52751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how long will A+/</a:t>
            </a:r>
            <a:r>
              <a:rPr lang="en-US" dirty="0" err="1"/>
              <a:t>AdV</a:t>
            </a:r>
            <a:r>
              <a:rPr lang="en-US" dirty="0"/>
              <a:t>+ be interesting for observing</a:t>
            </a:r>
          </a:p>
          <a:p>
            <a:r>
              <a:rPr lang="en-US" dirty="0"/>
              <a:t>what cost scales are involved in making another 1.5-2x improvement in the instruments</a:t>
            </a:r>
          </a:p>
          <a:p>
            <a:r>
              <a:rPr lang="en-US" dirty="0"/>
              <a:t>when do those costs fall on funding agencies </a:t>
            </a:r>
            <a:r>
              <a:rPr lang="en-US" dirty="0" err="1"/>
              <a:t>wrt</a:t>
            </a:r>
            <a:r>
              <a:rPr lang="en-US" dirty="0"/>
              <a:t> to the CE/ET costs</a:t>
            </a:r>
          </a:p>
          <a:p>
            <a:r>
              <a:rPr lang="en-US" dirty="0"/>
              <a:t>what roles do these 2.5-2.75 generation play for CE/ET in terms of risk-reduction prototypes</a:t>
            </a:r>
          </a:p>
          <a:p>
            <a:r>
              <a:rPr lang="en-US" dirty="0"/>
              <a:t>what level of constructive and destructive interference will these projects have on parallel demands to get ET/CE designed/</a:t>
            </a:r>
            <a:r>
              <a:rPr lang="en-US" dirty="0" err="1"/>
              <a:t>fabbed</a:t>
            </a:r>
            <a:endParaRPr lang="en-US" dirty="0"/>
          </a:p>
          <a:p>
            <a:r>
              <a:rPr lang="en-US" dirty="0"/>
              <a:t>do we want to deploy one of the world network instruments as a 2.75G system as a test, or multiple ones to increase the network sensitivity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86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76" y="2460528"/>
            <a:ext cx="8759574" cy="1470025"/>
          </a:xfrm>
        </p:spPr>
        <p:txBody>
          <a:bodyPr>
            <a:normAutofit/>
          </a:bodyPr>
          <a:lstStyle/>
          <a:p>
            <a:r>
              <a:rPr lang="en-US" sz="4800" i="1" dirty="0"/>
              <a:t>THANKS</a:t>
            </a:r>
            <a:br>
              <a:rPr lang="en-US" sz="4800" i="1" dirty="0"/>
            </a:br>
            <a:r>
              <a:rPr lang="en-US" sz="2200" i="1" dirty="0"/>
              <a:t>(and sincere apologies from MZ)</a:t>
            </a:r>
            <a:endParaRPr lang="en-US" sz="4800" i="1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5" b="100000" l="2006" r="100000">
                        <a14:foregroundMark x1="71322" y1="78645" x2="71322" y2="78645"/>
                        <a14:foregroundMark x1="81204" y1="57906" x2="81204" y2="57906"/>
                        <a14:foregroundMark x1="31724" y1="62834" x2="31724" y2="62834"/>
                        <a14:foregroundMark x1="16048" y1="95072" x2="16048" y2="95072"/>
                        <a14:foregroundMark x1="56686" y1="2875" x2="56686" y2="2875"/>
                        <a14:foregroundMark x1="18128" y1="29979" x2="18128" y2="29979"/>
                        <a14:foregroundMark x1="10327" y1="16427" x2="10327" y2="16427"/>
                      </a14:backgroundRemoval>
                    </a14:imgEffect>
                    <a14:imgEffect>
                      <a14:saturation sat="2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72117" cy="990601"/>
          </a:xfrm>
          <a:prstGeom prst="rect">
            <a:avLst/>
          </a:prstGeom>
          <a:ln>
            <a:noFill/>
          </a:ln>
          <a:effectLst>
            <a:outerShdw blurRad="19050" dist="25400" dir="1740000" algn="tl" rotWithShape="0">
              <a:schemeClr val="tx1">
                <a:lumMod val="85000"/>
              </a:schemeClr>
            </a:outerShdw>
          </a:effectLst>
        </p:spPr>
      </p:pic>
      <p:pic>
        <p:nvPicPr>
          <p:cNvPr id="9" name="Picture 8" descr="Caltech_LOGO-Orange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9" y="6318489"/>
            <a:ext cx="938571" cy="402986"/>
          </a:xfrm>
          <a:prstGeom prst="rect">
            <a:avLst/>
          </a:prstGeom>
        </p:spPr>
      </p:pic>
      <p:pic>
        <p:nvPicPr>
          <p:cNvPr id="10" name="Picture 9" descr="MIT-logo-red-gra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76" y="6440985"/>
            <a:ext cx="531454" cy="280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C3C1C1"/>
              </a:clrFrom>
              <a:clrTo>
                <a:srgbClr val="C3C1C1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9" b="100000" l="0" r="100000">
                        <a14:foregroundMark x1="27711" y1="45509" x2="27711" y2="45509"/>
                        <a14:foregroundMark x1="33434" y1="50299" x2="33434" y2="50299"/>
                        <a14:foregroundMark x1="37952" y1="39222" x2="37952" y2="39222"/>
                        <a14:foregroundMark x1="22289" y1="60479" x2="22289" y2="60479"/>
                        <a14:foregroundMark x1="51506" y1="48503" x2="51506" y2="48503"/>
                        <a14:foregroundMark x1="55422" y1="52395" x2="55422" y2="52395"/>
                        <a14:foregroundMark x1="57831" y1="41317" x2="57831" y2="41317"/>
                        <a14:foregroundMark x1="44578" y1="58383" x2="44578" y2="58383"/>
                        <a14:foregroundMark x1="68675" y1="41916" x2="68675" y2="41916"/>
                        <a14:foregroundMark x1="68675" y1="46108" x2="68675" y2="46108"/>
                        <a14:foregroundMark x1="67470" y1="53892" x2="67470" y2="53892"/>
                        <a14:foregroundMark x1="75602" y1="50299" x2="75602" y2="50299"/>
                        <a14:foregroundMark x1="80120" y1="39820" x2="80120" y2="39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24" y="63501"/>
            <a:ext cx="922026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184650" y="6356589"/>
            <a:ext cx="755650" cy="415925"/>
            <a:chOff x="175956" y="990601"/>
            <a:chExt cx="9623956" cy="4076461"/>
          </a:xfrm>
        </p:grpSpPr>
        <p:sp>
          <p:nvSpPr>
            <p:cNvPr id="14" name="Rectangle 13"/>
            <p:cNvSpPr/>
            <p:nvPr/>
          </p:nvSpPr>
          <p:spPr>
            <a:xfrm>
              <a:off x="609600" y="1460500"/>
              <a:ext cx="6394450" cy="2393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F0900056-v1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56" y="990601"/>
              <a:ext cx="9623956" cy="4076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47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849"/>
            <a:ext cx="8415867" cy="517197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917" y="1479550"/>
            <a:ext cx="7677150" cy="4099983"/>
          </a:xfrm>
        </p:spPr>
        <p:txBody>
          <a:bodyPr>
            <a:normAutofit/>
          </a:bodyPr>
          <a:lstStyle/>
          <a:p>
            <a:pPr marL="0" indent="-400050"/>
            <a:r>
              <a:rPr lang="en-US" dirty="0">
                <a:sym typeface="Wingdings"/>
              </a:rPr>
              <a:t>Perspective on A+ </a:t>
            </a:r>
          </a:p>
          <a:p>
            <a:pPr marL="800100" lvl="2" indent="-400050"/>
            <a:r>
              <a:rPr lang="en-US" sz="1400" i="1" dirty="0">
                <a:sym typeface="Wingdings"/>
              </a:rPr>
              <a:t>Can  someone offer symmetrical view for </a:t>
            </a:r>
            <a:r>
              <a:rPr lang="en-US" sz="1400" i="1" dirty="0" err="1">
                <a:sym typeface="Wingdings"/>
              </a:rPr>
              <a:t>AdV</a:t>
            </a:r>
            <a:r>
              <a:rPr lang="en-US" sz="1400" i="1" dirty="0">
                <a:sym typeface="Wingdings"/>
              </a:rPr>
              <a:t>+?  Sorry,  was planning to do more homework.</a:t>
            </a:r>
          </a:p>
          <a:p>
            <a:pPr marL="0" indent="-400050"/>
            <a:r>
              <a:rPr lang="en-US" dirty="0"/>
              <a:t>Constraints: real vs. imagined </a:t>
            </a:r>
          </a:p>
          <a:p>
            <a:pPr marL="0" indent="-400050"/>
            <a:r>
              <a:rPr lang="en-US" dirty="0"/>
              <a:t>“Baby steps” vs. “Giant Leaps”</a:t>
            </a:r>
          </a:p>
          <a:p>
            <a:pPr marL="0" indent="-400050"/>
            <a:r>
              <a:rPr lang="en-US" dirty="0"/>
              <a:t>Some ideas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</p:spTree>
    <p:extLst>
      <p:ext uri="{BB962C8B-B14F-4D97-AF65-F5344CB8AC3E}">
        <p14:creationId xmlns:p14="http://schemas.microsoft.com/office/powerpoint/2010/main" val="267263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646"/>
            <a:ext cx="8229600" cy="603437"/>
          </a:xfrm>
        </p:spPr>
        <p:txBody>
          <a:bodyPr>
            <a:noAutofit/>
          </a:bodyPr>
          <a:lstStyle/>
          <a:p>
            <a:r>
              <a:rPr lang="en-US" sz="4800" dirty="0"/>
              <a:t>A+ ‘elevator pitch’</a:t>
            </a:r>
            <a:br>
              <a:rPr lang="en-US" sz="4800" dirty="0"/>
            </a:br>
            <a:r>
              <a:rPr lang="en-US" sz="2000" i="1" dirty="0">
                <a:solidFill>
                  <a:schemeClr val="bg1"/>
                </a:solidFill>
              </a:rPr>
              <a:t>(we’ll come back to this later)</a:t>
            </a:r>
            <a:endParaRPr lang="en-US" sz="2000" i="1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3750"/>
            <a:ext cx="8561395" cy="490424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FF00"/>
                </a:solidFill>
              </a:rPr>
              <a:t>incremental upgrade </a:t>
            </a:r>
            <a:r>
              <a:rPr lang="en-US" dirty="0"/>
              <a:t>to </a:t>
            </a:r>
            <a:r>
              <a:rPr lang="en-US" dirty="0" err="1"/>
              <a:t>aLIGO</a:t>
            </a:r>
            <a:r>
              <a:rPr lang="en-US" dirty="0"/>
              <a:t> that leverages </a:t>
            </a:r>
            <a:r>
              <a:rPr lang="en-US" dirty="0">
                <a:solidFill>
                  <a:srgbClr val="FFFF00"/>
                </a:solidFill>
              </a:rPr>
              <a:t>existing technology and infrastructure</a:t>
            </a:r>
            <a:r>
              <a:rPr lang="en-US" dirty="0"/>
              <a:t>, with minimal new investment, and moderate risk</a:t>
            </a:r>
          </a:p>
          <a:p>
            <a:r>
              <a:rPr lang="en-US" dirty="0"/>
              <a:t>Target:</a:t>
            </a:r>
            <a:r>
              <a:rPr lang="en-US" dirty="0">
                <a:solidFill>
                  <a:srgbClr val="FFFF00"/>
                </a:solidFill>
              </a:rPr>
              <a:t> factor of 1.7</a:t>
            </a:r>
            <a:r>
              <a:rPr lang="en-US" dirty="0"/>
              <a:t>*</a:t>
            </a:r>
            <a:r>
              <a:rPr lang="en-US" dirty="0">
                <a:solidFill>
                  <a:srgbClr val="FFFF00"/>
                </a:solidFill>
              </a:rPr>
              <a:t> increase in range </a:t>
            </a:r>
            <a:r>
              <a:rPr lang="en-US" dirty="0"/>
              <a:t>over </a:t>
            </a:r>
            <a:r>
              <a:rPr lang="en-US" dirty="0" err="1"/>
              <a:t>aLIGO</a:t>
            </a:r>
            <a:endParaRPr lang="en-US" dirty="0"/>
          </a:p>
          <a:p>
            <a:pPr algn="ctr">
              <a:buFont typeface="Wingdings" charset="0"/>
              <a:buChar char="è"/>
            </a:pPr>
            <a:r>
              <a:rPr lang="en-US" dirty="0"/>
              <a:t>About a </a:t>
            </a:r>
            <a:r>
              <a:rPr lang="en-US" dirty="0">
                <a:solidFill>
                  <a:srgbClr val="FFFF00"/>
                </a:solidFill>
              </a:rPr>
              <a:t>factor of 4-7 greater CBC event rate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Bridge to future 3G </a:t>
            </a:r>
            <a:r>
              <a:rPr lang="en-US" dirty="0">
                <a:solidFill>
                  <a:srgbClr val="FFFF00"/>
                </a:solidFill>
              </a:rPr>
              <a:t>GW astrophysics, cosmology, and nuclear physics </a:t>
            </a:r>
          </a:p>
          <a:p>
            <a:r>
              <a:rPr lang="en-US" dirty="0"/>
              <a:t>Stepping stone to </a:t>
            </a:r>
            <a:r>
              <a:rPr lang="en-US" dirty="0">
                <a:solidFill>
                  <a:srgbClr val="FFFF00"/>
                </a:solidFill>
              </a:rPr>
              <a:t>3G detector technology</a:t>
            </a:r>
          </a:p>
          <a:p>
            <a:r>
              <a:rPr lang="en-US" dirty="0">
                <a:solidFill>
                  <a:schemeClr val="bg1"/>
                </a:solidFill>
              </a:rPr>
              <a:t>Can be </a:t>
            </a:r>
            <a:r>
              <a:rPr lang="en-US" dirty="0">
                <a:solidFill>
                  <a:srgbClr val="FFFF00"/>
                </a:solidFill>
              </a:rPr>
              <a:t>observing within 6 years</a:t>
            </a:r>
            <a:r>
              <a:rPr lang="en-US" dirty="0">
                <a:solidFill>
                  <a:schemeClr val="bg1"/>
                </a:solidFill>
              </a:rPr>
              <a:t> (mid- 2024)</a:t>
            </a:r>
          </a:p>
          <a:p>
            <a:r>
              <a:rPr lang="en-US" dirty="0">
                <a:solidFill>
                  <a:schemeClr val="bg1"/>
                </a:solidFill>
              </a:rPr>
              <a:t>“Scientific breakeven” </a:t>
            </a:r>
            <a:r>
              <a:rPr lang="en-US" dirty="0">
                <a:solidFill>
                  <a:srgbClr val="FFFF00"/>
                </a:solidFill>
              </a:rPr>
              <a:t>within  1/2 year</a:t>
            </a:r>
            <a:r>
              <a:rPr lang="en-US" dirty="0">
                <a:solidFill>
                  <a:schemeClr val="bg1"/>
                </a:solidFill>
              </a:rPr>
              <a:t> of operation</a:t>
            </a:r>
          </a:p>
          <a:p>
            <a:r>
              <a:rPr lang="en-US" dirty="0">
                <a:solidFill>
                  <a:schemeClr val="bg1"/>
                </a:solidFill>
              </a:rPr>
              <a:t>Incremental cost: </a:t>
            </a:r>
            <a:r>
              <a:rPr lang="en-US" i="1" dirty="0">
                <a:solidFill>
                  <a:srgbClr val="FFFF00"/>
                </a:solidFill>
              </a:rPr>
              <a:t>a small increment on </a:t>
            </a:r>
            <a:r>
              <a:rPr lang="en-US" i="1" dirty="0" err="1">
                <a:solidFill>
                  <a:srgbClr val="FFFF00"/>
                </a:solidFill>
              </a:rPr>
              <a:t>aLIGO</a:t>
            </a:r>
            <a:r>
              <a:rPr lang="en-US" i="1" dirty="0">
                <a:solidFill>
                  <a:srgbClr val="FFFF00"/>
                </a:solidFill>
              </a:rPr>
              <a:t> </a:t>
            </a:r>
          </a:p>
          <a:p>
            <a:r>
              <a:rPr lang="en-US" i="1" dirty="0">
                <a:solidFill>
                  <a:schemeClr val="bg1"/>
                </a:solidFill>
              </a:rPr>
              <a:t>Joint international effort</a:t>
            </a:r>
            <a:r>
              <a:rPr lang="en-US" i="1" dirty="0">
                <a:solidFill>
                  <a:srgbClr val="FFFF00"/>
                </a:solidFill>
              </a:rPr>
              <a:t>: ~ 35% UK and Australia funding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80" y="6032084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*BBH 30/30 </a:t>
            </a:r>
            <a:r>
              <a:rPr lang="en-US" sz="1400" i="1" dirty="0">
                <a:solidFill>
                  <a:srgbClr val="FFFFFF"/>
                </a:solidFill>
              </a:rPr>
              <a:t>M</a:t>
            </a:r>
            <a:r>
              <a:rPr lang="en-US" sz="1400" i="1" baseline="-25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400" dirty="0">
                <a:solidFill>
                  <a:srgbClr val="FFFFFF"/>
                </a:solidFill>
              </a:rPr>
              <a:t>: 	1.6x</a:t>
            </a:r>
          </a:p>
          <a:p>
            <a:r>
              <a:rPr lang="en-US" sz="1400" dirty="0">
                <a:solidFill>
                  <a:srgbClr val="FFFFFF"/>
                </a:solidFill>
              </a:rPr>
              <a:t>*BNS 1.4/1.4 </a:t>
            </a:r>
            <a:r>
              <a:rPr lang="en-US" sz="1400" i="1" dirty="0">
                <a:solidFill>
                  <a:srgbClr val="FFFFFF"/>
                </a:solidFill>
              </a:rPr>
              <a:t>M</a:t>
            </a:r>
            <a:r>
              <a:rPr lang="en-US" sz="1400" i="1" baseline="-25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400" dirty="0">
                <a:solidFill>
                  <a:srgbClr val="FFFFFF"/>
                </a:solidFill>
                <a:sym typeface="Wingdings"/>
              </a:rPr>
              <a:t>:</a:t>
            </a:r>
            <a:r>
              <a:rPr lang="en-US" sz="1400" dirty="0">
                <a:solidFill>
                  <a:srgbClr val="FFFFFF"/>
                </a:solidFill>
              </a:rPr>
              <a:t> 	1.9x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</p:spTree>
    <p:extLst>
      <p:ext uri="{BB962C8B-B14F-4D97-AF65-F5344CB8AC3E}">
        <p14:creationId xmlns:p14="http://schemas.microsoft.com/office/powerpoint/2010/main" val="417616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868"/>
            <a:ext cx="8229600" cy="918392"/>
          </a:xfrm>
        </p:spPr>
        <p:txBody>
          <a:bodyPr>
            <a:noAutofit/>
          </a:bodyPr>
          <a:lstStyle/>
          <a:p>
            <a:r>
              <a:rPr lang="en-US" sz="3600" dirty="0"/>
              <a:t>A+: a mid-scale upgrade to </a:t>
            </a:r>
            <a:br>
              <a:rPr lang="en-US" sz="3600" dirty="0"/>
            </a:br>
            <a:r>
              <a:rPr lang="en-US" sz="3600" dirty="0"/>
              <a:t>Advanced LIGO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0" y="1904851"/>
            <a:ext cx="3213100" cy="3456516"/>
          </a:xfrm>
        </p:spPr>
        <p:txBody>
          <a:bodyPr>
            <a:noAutofit/>
          </a:bodyPr>
          <a:lstStyle/>
          <a:p>
            <a:r>
              <a:rPr lang="en-US" sz="2000" dirty="0"/>
              <a:t>Reduced </a:t>
            </a:r>
            <a:r>
              <a:rPr lang="en-US" sz="2000" dirty="0">
                <a:solidFill>
                  <a:srgbClr val="FFFF00"/>
                </a:solidFill>
              </a:rPr>
              <a:t>quantum noise</a:t>
            </a:r>
          </a:p>
          <a:p>
            <a:pPr lvl="1"/>
            <a:r>
              <a:rPr lang="en-US" sz="1800" dirty="0"/>
              <a:t>Improved optical losses</a:t>
            </a:r>
          </a:p>
          <a:p>
            <a:pPr lvl="1"/>
            <a:r>
              <a:rPr lang="en-US" sz="1800" dirty="0"/>
              <a:t>Improved readout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Frequency-Dependent Squeezing</a:t>
            </a:r>
          </a:p>
          <a:p>
            <a:r>
              <a:rPr lang="en-US" sz="2000" dirty="0"/>
              <a:t>Reduced </a:t>
            </a:r>
            <a:r>
              <a:rPr lang="en-US" sz="2000" dirty="0">
                <a:solidFill>
                  <a:srgbClr val="FFFF00"/>
                </a:solidFill>
              </a:rPr>
              <a:t>thermal noise</a:t>
            </a:r>
          </a:p>
          <a:p>
            <a:pPr lvl="1"/>
            <a:r>
              <a:rPr lang="en-US" sz="1800" dirty="0"/>
              <a:t>Improved </a:t>
            </a:r>
            <a:r>
              <a:rPr lang="en-US" sz="1800" dirty="0">
                <a:solidFill>
                  <a:srgbClr val="FFFF00"/>
                </a:solidFill>
              </a:rPr>
              <a:t>mirror coatings </a:t>
            </a:r>
          </a:p>
          <a:p>
            <a:r>
              <a:rPr lang="en-US" sz="2000" dirty="0"/>
              <a:t>Observing by </a:t>
            </a:r>
            <a:r>
              <a:rPr lang="en-US" sz="2000" dirty="0">
                <a:solidFill>
                  <a:srgbClr val="FFFF00"/>
                </a:solidFill>
              </a:rPr>
              <a:t>mid-2024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24200" y="1572684"/>
            <a:ext cx="6062009" cy="4684280"/>
            <a:chOff x="2940050" y="1426537"/>
            <a:chExt cx="6062009" cy="4684280"/>
          </a:xfrm>
        </p:grpSpPr>
        <p:pic>
          <p:nvPicPr>
            <p:cNvPr id="6" name="Picture 5" descr="AdvLIGOPlu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050" y="1426537"/>
              <a:ext cx="6062009" cy="46842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210050" y="4161367"/>
              <a:ext cx="5866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+mn-lt"/>
                </a:rPr>
                <a:t>A+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9809596">
              <a:off x="6755145" y="3625963"/>
              <a:ext cx="15185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C68705"/>
                  </a:solidFill>
                  <a:latin typeface="+mn-lt"/>
                </a:rPr>
                <a:t>aLIGO</a:t>
              </a:r>
              <a:r>
                <a:rPr lang="en-US" sz="1600" b="1" dirty="0">
                  <a:solidFill>
                    <a:srgbClr val="C68705"/>
                  </a:solidFill>
                  <a:latin typeface="+mn-lt"/>
                </a:rPr>
                <a:t> design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20597" y="4573368"/>
              <a:ext cx="149271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8000"/>
                  </a:solidFill>
                  <a:latin typeface="+mn-lt"/>
                </a:rPr>
                <a:t>BNS: 325 </a:t>
              </a:r>
              <a:r>
                <a:rPr lang="en-US" sz="1600" b="1" dirty="0" err="1">
                  <a:solidFill>
                    <a:srgbClr val="008000"/>
                  </a:solidFill>
                  <a:latin typeface="+mn-lt"/>
                </a:rPr>
                <a:t>Mpc</a:t>
              </a:r>
              <a:endParaRPr lang="en-US" sz="1600" b="1" dirty="0">
                <a:solidFill>
                  <a:srgbClr val="008000"/>
                </a:solidFill>
                <a:latin typeface="+mn-lt"/>
              </a:endParaRPr>
            </a:p>
            <a:p>
              <a:r>
                <a:rPr lang="en-US" sz="1600" b="1" dirty="0">
                  <a:solidFill>
                    <a:srgbClr val="008000"/>
                  </a:solidFill>
                  <a:latin typeface="+mn-lt"/>
                </a:rPr>
                <a:t>BBH: 2563 </a:t>
              </a:r>
              <a:r>
                <a:rPr lang="en-US" sz="1600" b="1" dirty="0" err="1">
                  <a:solidFill>
                    <a:srgbClr val="008000"/>
                  </a:solidFill>
                  <a:latin typeface="+mn-lt"/>
                </a:rPr>
                <a:t>Mpc</a:t>
              </a:r>
              <a:endParaRPr lang="en-US" sz="1600" b="1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71243" y="4366283"/>
              <a:ext cx="149271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C68705"/>
                  </a:solidFill>
                  <a:latin typeface="+mn-lt"/>
                </a:rPr>
                <a:t>BNS: 173 Mpc</a:t>
              </a:r>
            </a:p>
            <a:p>
              <a:pPr algn="r"/>
              <a:r>
                <a:rPr lang="en-US" sz="1600" b="1" dirty="0">
                  <a:solidFill>
                    <a:srgbClr val="C68705"/>
                  </a:solidFill>
                  <a:latin typeface="+mn-lt"/>
                </a:rPr>
                <a:t>BBH: 1607 </a:t>
              </a:r>
              <a:r>
                <a:rPr lang="en-US" sz="1600" b="1" dirty="0" err="1">
                  <a:solidFill>
                    <a:srgbClr val="C68705"/>
                  </a:solidFill>
                  <a:latin typeface="+mn-lt"/>
                </a:rPr>
                <a:t>Mpc</a:t>
              </a:r>
              <a:endParaRPr lang="en-US" sz="1600" b="1" dirty="0">
                <a:solidFill>
                  <a:srgbClr val="C68705"/>
                </a:solidFill>
                <a:latin typeface="+mn-lt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842250" y="3888317"/>
              <a:ext cx="247650" cy="565150"/>
            </a:xfrm>
            <a:prstGeom prst="straightConnector1">
              <a:avLst/>
            </a:prstGeom>
            <a:ln>
              <a:solidFill>
                <a:srgbClr val="C6870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62450" y="2896410"/>
              <a:ext cx="457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O2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</p:spTree>
    <p:extLst>
      <p:ext uri="{BB962C8B-B14F-4D97-AF65-F5344CB8AC3E}">
        <p14:creationId xmlns:p14="http://schemas.microsoft.com/office/powerpoint/2010/main" val="261529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cintosh HD:Users:mike:Desktop:BHmassChart111517.jpg"/>
          <p:cNvPicPr/>
          <p:nvPr/>
        </p:nvPicPr>
        <p:blipFill rotWithShape="1"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16274" b="18586"/>
          <a:stretch/>
        </p:blipFill>
        <p:spPr bwMode="auto">
          <a:xfrm>
            <a:off x="63501" y="711200"/>
            <a:ext cx="9067799" cy="42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201" y="711200"/>
            <a:ext cx="8762999" cy="5772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Based on P170608 and P170817 rate density estimates:</a:t>
            </a:r>
          </a:p>
          <a:p>
            <a:r>
              <a:rPr lang="en-US" sz="2400" dirty="0">
                <a:solidFill>
                  <a:schemeClr val="bg1"/>
                </a:solidFill>
              </a:rPr>
              <a:t>BBH rate 4.1x </a:t>
            </a:r>
            <a:r>
              <a:rPr lang="en-US" sz="2400" dirty="0" err="1">
                <a:solidFill>
                  <a:schemeClr val="bg1"/>
                </a:solidFill>
              </a:rPr>
              <a:t>aLIGO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400" b="1" i="1" dirty="0">
                <a:solidFill>
                  <a:srgbClr val="3366FF"/>
                </a:solidFill>
              </a:rPr>
              <a:t>17-300 BBH/month</a:t>
            </a:r>
          </a:p>
          <a:p>
            <a:r>
              <a:rPr lang="en-US" sz="2000" dirty="0">
                <a:solidFill>
                  <a:schemeClr val="bg1"/>
                </a:solidFill>
              </a:rPr>
              <a:t>Off-axis observations </a:t>
            </a:r>
            <a:r>
              <a:rPr lang="en-US" sz="2000" dirty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000" i="1" dirty="0">
                <a:solidFill>
                  <a:srgbClr val="3366FF"/>
                </a:solidFill>
                <a:sym typeface="Wingdings"/>
              </a:rPr>
              <a:t>BH component spins</a:t>
            </a:r>
            <a:endParaRPr lang="en-US" sz="2000" i="1" dirty="0">
              <a:solidFill>
                <a:srgbClr val="3366FF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ea typeface="Wingdings"/>
                <a:cs typeface="Wingdings"/>
                <a:sym typeface="Wingdings"/>
              </a:rPr>
              <a:t>BH Spins </a:t>
            </a:r>
            <a:r>
              <a:rPr lang="en-US" sz="2000" dirty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1" dirty="0">
                <a:solidFill>
                  <a:srgbClr val="3366FF"/>
                </a:solidFill>
              </a:rPr>
              <a:t>  Origins of stellar-mass BH 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Z</a:t>
            </a:r>
            <a:r>
              <a:rPr lang="en-US" sz="2000" baseline="-25000" dirty="0" err="1">
                <a:solidFill>
                  <a:schemeClr val="bg1"/>
                </a:solidFill>
              </a:rPr>
              <a:t>max</a:t>
            </a:r>
            <a:r>
              <a:rPr lang="en-US" sz="2000" dirty="0">
                <a:solidFill>
                  <a:schemeClr val="bg1"/>
                </a:solidFill>
              </a:rPr>
              <a:t> ~ 1.5 </a:t>
            </a:r>
            <a:r>
              <a:rPr lang="en-US" sz="2000" dirty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000" i="1" dirty="0">
                <a:solidFill>
                  <a:srgbClr val="3366FF"/>
                </a:solidFill>
              </a:rPr>
              <a:t>BBH cosmological evolution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SNR ~ 100 </a:t>
            </a:r>
            <a:r>
              <a:rPr lang="en-US" sz="2000" dirty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000" i="1" dirty="0">
                <a:solidFill>
                  <a:srgbClr val="3366FF"/>
                </a:solidFill>
                <a:ea typeface="Wingdings"/>
                <a:cs typeface="Wingdings"/>
                <a:sym typeface="Wingdings"/>
              </a:rPr>
              <a:t>Ultra-precision tests of GR</a:t>
            </a:r>
            <a:endParaRPr lang="en-US" sz="2000" i="1" dirty="0">
              <a:solidFill>
                <a:srgbClr val="3366FF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BNS rate 6.7x </a:t>
            </a:r>
            <a:r>
              <a:rPr lang="en-US" sz="2400" dirty="0" err="1">
                <a:solidFill>
                  <a:schemeClr val="bg1"/>
                </a:solidFill>
              </a:rPr>
              <a:t>aLIGO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solidFill>
                  <a:srgbClr val="3366FF"/>
                </a:solidFill>
                <a:sym typeface="Wingdings"/>
              </a:rPr>
              <a:t>  </a:t>
            </a:r>
            <a:r>
              <a:rPr lang="en-US" sz="2400" b="1" i="1" dirty="0">
                <a:solidFill>
                  <a:srgbClr val="3366FF"/>
                </a:solidFill>
              </a:rPr>
              <a:t>1-13 BNS/month</a:t>
            </a:r>
          </a:p>
          <a:p>
            <a:r>
              <a:rPr lang="en-US" sz="2400" b="1" i="1" dirty="0">
                <a:solidFill>
                  <a:srgbClr val="3366FF"/>
                </a:solidFill>
              </a:rPr>
              <a:t>(</a:t>
            </a:r>
            <a:r>
              <a:rPr lang="en-US" sz="2400" i="1" dirty="0">
                <a:solidFill>
                  <a:srgbClr val="3366FF"/>
                </a:solidFill>
              </a:rPr>
              <a:t>2-11 BNS x SGRB coincidences/year)</a:t>
            </a:r>
            <a:r>
              <a:rPr lang="en-US" sz="2400" i="1" dirty="0">
                <a:solidFill>
                  <a:srgbClr val="FFFF00"/>
                </a:solidFill>
              </a:rPr>
              <a:t>*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Multimessenger coincidences </a:t>
            </a:r>
            <a:r>
              <a:rPr lang="en-US" sz="2000" dirty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rgbClr val="3366FF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en-US" sz="2000" i="1" dirty="0">
                <a:solidFill>
                  <a:srgbClr val="3366FF"/>
                </a:solidFill>
                <a:ea typeface="Wingdings"/>
                <a:cs typeface="Wingdings"/>
                <a:sym typeface="Wingdings"/>
              </a:rPr>
              <a:t>precision</a:t>
            </a:r>
            <a:r>
              <a:rPr lang="en-US" sz="2000" dirty="0">
                <a:solidFill>
                  <a:srgbClr val="3366FF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en-US" sz="2000" i="1" dirty="0">
                <a:solidFill>
                  <a:srgbClr val="3366FF"/>
                </a:solidFill>
              </a:rPr>
              <a:t>H</a:t>
            </a:r>
            <a:r>
              <a:rPr lang="en-US" sz="2000" i="1" baseline="-25000" dirty="0">
                <a:solidFill>
                  <a:srgbClr val="3366FF"/>
                </a:solidFill>
              </a:rPr>
              <a:t>0</a:t>
            </a:r>
            <a:r>
              <a:rPr lang="en-US" sz="2000" i="1" dirty="0">
                <a:solidFill>
                  <a:srgbClr val="3366FF"/>
                </a:solidFill>
              </a:rPr>
              <a:t>  measurement, </a:t>
            </a:r>
            <a:r>
              <a:rPr lang="en-US" sz="2000" i="1" dirty="0" err="1">
                <a:solidFill>
                  <a:srgbClr val="3366FF"/>
                </a:solidFill>
              </a:rPr>
              <a:t>kilonovae</a:t>
            </a:r>
            <a:r>
              <a:rPr lang="en-US" sz="2000" i="1" dirty="0">
                <a:solidFill>
                  <a:srgbClr val="3366FF"/>
                </a:solidFill>
              </a:rPr>
              <a:t>, etc</a:t>
            </a:r>
            <a:r>
              <a:rPr lang="en-US" sz="2000" i="1" dirty="0">
                <a:solidFill>
                  <a:srgbClr val="FF00FF"/>
                </a:solidFill>
              </a:rPr>
              <a:t>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High inspiral SNR  </a:t>
            </a:r>
            <a:r>
              <a:rPr lang="en-US" sz="2000" dirty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000" i="1" dirty="0">
                <a:solidFill>
                  <a:srgbClr val="3366FF"/>
                </a:solidFill>
              </a:rPr>
              <a:t>BNS tidal deformation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BNS remnant “</a:t>
            </a:r>
            <a:r>
              <a:rPr lang="en-US" sz="2000" dirty="0" err="1">
                <a:solidFill>
                  <a:schemeClr val="bg1"/>
                </a:solidFill>
              </a:rPr>
              <a:t>ringdown</a:t>
            </a:r>
            <a:r>
              <a:rPr lang="en-US" sz="2000" dirty="0">
                <a:solidFill>
                  <a:schemeClr val="bg1"/>
                </a:solidFill>
              </a:rPr>
              <a:t>” </a:t>
            </a:r>
            <a:r>
              <a:rPr lang="en-US" sz="2000" dirty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000" i="1" dirty="0">
                <a:solidFill>
                  <a:srgbClr val="3366FF"/>
                </a:solidFill>
                <a:ea typeface="Wingdings"/>
                <a:cs typeface="Wingdings"/>
                <a:sym typeface="Wingdings"/>
              </a:rPr>
              <a:t>NS matter equation of state</a:t>
            </a:r>
            <a:endParaRPr lang="en-US" sz="2000" i="1" dirty="0">
              <a:solidFill>
                <a:srgbClr val="3366FF"/>
              </a:solidFill>
            </a:endParaRPr>
          </a:p>
          <a:p>
            <a:pPr marL="342900" indent="-342900">
              <a:buFont typeface="Wingdings" charset="0"/>
              <a:buChar char="è"/>
            </a:pPr>
            <a:endParaRPr lang="en-US" sz="2000" i="1" dirty="0">
              <a:solidFill>
                <a:srgbClr val="3366FF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rgbClr val="FFFF00"/>
                </a:solidFill>
              </a:rPr>
              <a:t>*(or more, if GW170817 represents hidden sub-threshold SGRB population)</a:t>
            </a:r>
          </a:p>
          <a:p>
            <a:endParaRPr lang="en-US" sz="16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69716"/>
            <a:ext cx="8415867" cy="517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Selected A+ Discovery Targets</a:t>
            </a:r>
          </a:p>
        </p:txBody>
      </p:sp>
    </p:spTree>
    <p:extLst>
      <p:ext uri="{BB962C8B-B14F-4D97-AF65-F5344CB8AC3E}">
        <p14:creationId xmlns:p14="http://schemas.microsoft.com/office/powerpoint/2010/main" val="178687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https://lh6.googleusercontent.com/mQM-4lOYM4UaAGdl2Y-Z0BOFC7k59_rrYzUuruML9T-OC5Z3dNxl95deBxxKPWwgfLHxojoFd30ZuHIMzW-LhS4geZ5BEThawxXmgjq-buvWarXY5HFxEDcy1bFc_Fvm6XZsjg8H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3" b="-1443"/>
          <a:stretch/>
        </p:blipFill>
        <p:spPr bwMode="auto">
          <a:xfrm>
            <a:off x="340108" y="630020"/>
            <a:ext cx="8657167" cy="54451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17476" y="5291235"/>
            <a:ext cx="3479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S. Vitale, M1800040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350" y="5973544"/>
            <a:ext cx="66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Figure 7: Redshift distribution of binary black hole sources detectable with SNR &gt; 10 in a single A+ detector, as compared to baseline </a:t>
            </a: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aLIGO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at design sensitivity.</a:t>
            </a:r>
          </a:p>
          <a:p>
            <a:endParaRPr lang="en-U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</p:spTree>
    <p:extLst>
      <p:ext uri="{BB962C8B-B14F-4D97-AF65-F5344CB8AC3E}">
        <p14:creationId xmlns:p14="http://schemas.microsoft.com/office/powerpoint/2010/main" val="306357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22767"/>
            <a:ext cx="8953500" cy="533400"/>
          </a:xfrm>
        </p:spPr>
        <p:txBody>
          <a:bodyPr>
            <a:noAutofit/>
          </a:bodyPr>
          <a:lstStyle/>
          <a:p>
            <a:r>
              <a:rPr lang="en-US" sz="3200" dirty="0"/>
              <a:t>BNS post-merger “ringing” vs. NS EOS</a:t>
            </a:r>
          </a:p>
        </p:txBody>
      </p:sp>
      <p:pic>
        <p:nvPicPr>
          <p:cNvPr id="7" name="Content Placeholder 6" descr="Macintosh HD:Users:mike:Desktop:Aplus_BNS_postmerger_v3_preview.jpe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44" r="-6644"/>
          <a:stretch/>
        </p:blipFill>
        <p:spPr bwMode="auto">
          <a:xfrm>
            <a:off x="457200" y="723191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68300" y="5249154"/>
            <a:ext cx="855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Figure 6: BNS post-merger signal models vs. </a:t>
            </a: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aLIGO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A+ detector noise for a range of speculated neutron-star equations of state (labeled 2H - B). A+ will have significantly improved capacity to detect post-merger "ringing" modes, whose characteristic frequencies are determined by the equation of state of super-nuclear matter. The low-frequency inspiral waveform component, which can also bear signatures of tidal deformability in the progenitor stars, is not shown. Simulations presume a reference BNS coalescence at 100 Mpc. (courtesy J. </a:t>
            </a: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Veitch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S. Vitale, adapted from Read et al. [31])</a:t>
            </a:r>
          </a:p>
          <a:p>
            <a:endParaRPr lang="en-U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</p:spTree>
    <p:extLst>
      <p:ext uri="{BB962C8B-B14F-4D97-AF65-F5344CB8AC3E}">
        <p14:creationId xmlns:p14="http://schemas.microsoft.com/office/powerpoint/2010/main" val="202578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33" y="0"/>
            <a:ext cx="7797800" cy="775229"/>
          </a:xfrm>
        </p:spPr>
        <p:txBody>
          <a:bodyPr>
            <a:normAutofit/>
          </a:bodyPr>
          <a:lstStyle/>
          <a:p>
            <a:r>
              <a:rPr lang="en-US" sz="3600" dirty="0"/>
              <a:t>A+ Upgrade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200"/>
            <a:ext cx="8449733" cy="5387446"/>
          </a:xfrm>
        </p:spPr>
        <p:txBody>
          <a:bodyPr>
            <a:noAutofit/>
          </a:bodyPr>
          <a:lstStyle/>
          <a:p>
            <a:r>
              <a:rPr lang="en-US" sz="2400" dirty="0"/>
              <a:t>NSF awarded US funds, </a:t>
            </a:r>
            <a:r>
              <a:rPr lang="en-US" sz="2400" dirty="0">
                <a:solidFill>
                  <a:srgbClr val="FFFF00"/>
                </a:solidFill>
              </a:rPr>
              <a:t>18 months earlier </a:t>
            </a:r>
            <a:r>
              <a:rPr lang="en-US" sz="2400" dirty="0"/>
              <a:t>than original request</a:t>
            </a:r>
          </a:p>
          <a:p>
            <a:pPr lvl="1"/>
            <a:r>
              <a:rPr lang="en-US" sz="1800" dirty="0"/>
              <a:t>Same end date (4QFY2023, limited by COC coatings) but </a:t>
            </a:r>
            <a:r>
              <a:rPr lang="en-US" sz="1800" i="1" dirty="0">
                <a:solidFill>
                  <a:srgbClr val="FFFF00"/>
                </a:solidFill>
              </a:rPr>
              <a:t>much faster start</a:t>
            </a:r>
          </a:p>
          <a:p>
            <a:pPr lvl="1"/>
            <a:r>
              <a:rPr lang="en-US" sz="1800" dirty="0"/>
              <a:t>Acceleration may  allow </a:t>
            </a:r>
            <a:r>
              <a:rPr lang="en-US" sz="1800" dirty="0">
                <a:solidFill>
                  <a:srgbClr val="FFFF00"/>
                </a:solidFill>
              </a:rPr>
              <a:t>facility and vacuum upgrades </a:t>
            </a:r>
            <a:r>
              <a:rPr lang="en-US" sz="1800" dirty="0"/>
              <a:t>between O3 and O4 </a:t>
            </a:r>
          </a:p>
          <a:p>
            <a:pPr lvl="1"/>
            <a:r>
              <a:rPr lang="en-US" sz="1800" dirty="0"/>
              <a:t>Retires risk,  may well accelerate commissioning  and O5 (no promises!)</a:t>
            </a:r>
          </a:p>
          <a:p>
            <a:pPr lvl="1"/>
            <a:r>
              <a:rPr lang="en-US" sz="1800" dirty="0"/>
              <a:t>LIGO Lab team has formed and mobilized; formal start in 1 month,  </a:t>
            </a:r>
            <a:r>
              <a:rPr lang="en-US" sz="1800" dirty="0">
                <a:solidFill>
                  <a:srgbClr val="FFFF00"/>
                </a:solidFill>
              </a:rPr>
              <a:t>10/1/2018</a:t>
            </a:r>
            <a:endParaRPr lang="en-US" sz="1800" dirty="0"/>
          </a:p>
          <a:p>
            <a:r>
              <a:rPr lang="en-US" sz="2400" dirty="0"/>
              <a:t>Australian ARC funding has already been awarded</a:t>
            </a:r>
            <a:r>
              <a:rPr lang="en-US" sz="2000" dirty="0"/>
              <a:t> </a:t>
            </a:r>
          </a:p>
          <a:p>
            <a:r>
              <a:rPr lang="en-US" sz="2400" dirty="0"/>
              <a:t>Companion UK proposal is now under UKRI/STFC review</a:t>
            </a:r>
          </a:p>
          <a:p>
            <a:pPr lvl="1"/>
            <a:r>
              <a:rPr lang="en-US" sz="1800" dirty="0"/>
              <a:t>We are cautiously optimistic for a similar accelerated  UK start</a:t>
            </a:r>
          </a:p>
          <a:p>
            <a:pPr lvl="1"/>
            <a:r>
              <a:rPr lang="en-US" sz="1800" dirty="0"/>
              <a:t>This would relieve schedule pressure on core optics polishing (sequential fabrication) and suspension design pipelines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dirty="0"/>
              <a:t>Big picture: we expect LIGO will be observing with A+ sensitivity  by </a:t>
            </a:r>
            <a:r>
              <a:rPr lang="en-US" dirty="0">
                <a:solidFill>
                  <a:srgbClr val="FFFF00"/>
                </a:solidFill>
              </a:rPr>
              <a:t>late 2024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</p:spTree>
    <p:extLst>
      <p:ext uri="{BB962C8B-B14F-4D97-AF65-F5344CB8AC3E}">
        <p14:creationId xmlns:p14="http://schemas.microsoft.com/office/powerpoint/2010/main" val="414803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A598-D1CD-5846-8B38-6718A5B9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A+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30022-B778-AA43-9AD8-FED1356E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LIGO-G1801680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C68DB-6542-D846-AD1C-51D077C33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0" y="1327150"/>
            <a:ext cx="4814561" cy="3799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383915-E025-9D43-A689-DCA749A3B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717" y="1616863"/>
            <a:ext cx="3613603" cy="307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150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1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49056</TotalTime>
  <Words>1362</Words>
  <Application>Microsoft Macintosh PowerPoint</Application>
  <PresentationFormat>On-screen Show (4:3)</PresentationFormat>
  <Paragraphs>163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Chalkboard</vt:lpstr>
      <vt:lpstr>Wingdings</vt:lpstr>
      <vt:lpstr>1_Office Theme</vt:lpstr>
      <vt:lpstr>Can you get there from here? Thinking about paths from AdV+/A+  to 3 G</vt:lpstr>
      <vt:lpstr>Outline</vt:lpstr>
      <vt:lpstr>A+ ‘elevator pitch’ (we’ll come back to this later)</vt:lpstr>
      <vt:lpstr>A+: a mid-scale upgrade to  Advanced LIGO</vt:lpstr>
      <vt:lpstr>PowerPoint Presentation</vt:lpstr>
      <vt:lpstr>PowerPoint Presentation</vt:lpstr>
      <vt:lpstr>BNS post-merger “ringing” vs. NS EOS</vt:lpstr>
      <vt:lpstr>A+ Upgrade Status</vt:lpstr>
      <vt:lpstr>Beyond A+</vt:lpstr>
      <vt:lpstr>A+ elevator pitch  constraints</vt:lpstr>
      <vt:lpstr>Look at all the constraints:</vt:lpstr>
      <vt:lpstr>…all the constraints (2):</vt:lpstr>
      <vt:lpstr>Are there other constraints we should be considering?</vt:lpstr>
      <vt:lpstr>Suggestion: diversify</vt:lpstr>
      <vt:lpstr>Possible “Large-scale” 3G technology demonstration investments  </vt:lpstr>
      <vt:lpstr>Discussion points</vt:lpstr>
      <vt:lpstr>A few questions for the ‘Voyager Epoch’</vt:lpstr>
      <vt:lpstr>THANKS (and sincere apologies from MZ)</vt:lpstr>
    </vt:vector>
  </TitlesOfParts>
  <Company>MIT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Barsotti</dc:creator>
  <cp:lastModifiedBy>David McClelland</cp:lastModifiedBy>
  <cp:revision>556</cp:revision>
  <dcterms:created xsi:type="dcterms:W3CDTF">2016-05-12T14:55:42Z</dcterms:created>
  <dcterms:modified xsi:type="dcterms:W3CDTF">2018-08-31T09:26:54Z</dcterms:modified>
</cp:coreProperties>
</file>