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4"/>
  </p:notesMasterIdLst>
  <p:handoutMasterIdLst>
    <p:handoutMasterId r:id="rId45"/>
  </p:handoutMasterIdLst>
  <p:sldIdLst>
    <p:sldId id="256" r:id="rId2"/>
    <p:sldId id="379" r:id="rId3"/>
    <p:sldId id="312" r:id="rId4"/>
    <p:sldId id="323" r:id="rId5"/>
    <p:sldId id="339" r:id="rId6"/>
    <p:sldId id="358" r:id="rId7"/>
    <p:sldId id="361" r:id="rId8"/>
    <p:sldId id="382" r:id="rId9"/>
    <p:sldId id="391" r:id="rId10"/>
    <p:sldId id="392" r:id="rId11"/>
    <p:sldId id="393" r:id="rId12"/>
    <p:sldId id="394" r:id="rId13"/>
    <p:sldId id="395" r:id="rId14"/>
    <p:sldId id="396" r:id="rId15"/>
    <p:sldId id="397" r:id="rId16"/>
    <p:sldId id="387" r:id="rId17"/>
    <p:sldId id="398" r:id="rId18"/>
    <p:sldId id="367" r:id="rId19"/>
    <p:sldId id="366" r:id="rId20"/>
    <p:sldId id="380" r:id="rId21"/>
    <p:sldId id="362" r:id="rId22"/>
    <p:sldId id="330" r:id="rId23"/>
    <p:sldId id="359" r:id="rId24"/>
    <p:sldId id="373" r:id="rId25"/>
    <p:sldId id="275" r:id="rId26"/>
    <p:sldId id="327" r:id="rId27"/>
    <p:sldId id="310" r:id="rId28"/>
    <p:sldId id="356" r:id="rId29"/>
    <p:sldId id="329" r:id="rId30"/>
    <p:sldId id="277" r:id="rId31"/>
    <p:sldId id="357" r:id="rId32"/>
    <p:sldId id="354" r:id="rId33"/>
    <p:sldId id="352" r:id="rId34"/>
    <p:sldId id="384" r:id="rId35"/>
    <p:sldId id="342" r:id="rId36"/>
    <p:sldId id="383" r:id="rId37"/>
    <p:sldId id="300" r:id="rId38"/>
    <p:sldId id="351" r:id="rId39"/>
    <p:sldId id="372" r:id="rId40"/>
    <p:sldId id="388" r:id="rId41"/>
    <p:sldId id="390" r:id="rId42"/>
    <p:sldId id="389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597FF"/>
    <a:srgbClr val="13FF12"/>
    <a:srgbClr val="0BB0E3"/>
    <a:srgbClr val="DDDDDD"/>
    <a:srgbClr val="FFFFFF"/>
    <a:srgbClr val="00FF00"/>
    <a:srgbClr val="FF00FF"/>
    <a:srgbClr val="E8A346"/>
    <a:srgbClr val="48A578"/>
    <a:srgbClr val="4FFF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57" autoAdjust="0"/>
    <p:restoredTop sz="99216" autoAdjust="0"/>
  </p:normalViewPr>
  <p:slideViewPr>
    <p:cSldViewPr snapToGrid="0" snapToObjects="1">
      <p:cViewPr>
        <p:scale>
          <a:sx n="150" d="100"/>
          <a:sy n="150" d="100"/>
        </p:scale>
        <p:origin x="-840" y="-6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9" d="100"/>
        <a:sy n="119" d="100"/>
      </p:scale>
      <p:origin x="0" y="16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2CDE10-9194-A24A-B29F-0CA29F237F0D}" type="datetime1">
              <a:rPr lang="en-US" smtClean="0"/>
              <a:t>8/30/18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606412-4067-394A-A41E-EE57FE103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163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D377A-DD24-4049-A1B5-7043DE52F7B4}" type="datetime1">
              <a:rPr lang="en-US" smtClean="0"/>
              <a:t>8/30/18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A176E-1EAF-0C4D-BBA4-123698402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075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A176E-1EAF-0C4D-BBA4-123698402E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38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953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3327C4B-0C8C-D949-8707-D81D28355413}" type="slidenum">
              <a:rPr lang="en-US">
                <a:solidFill>
                  <a:prstClr val="black"/>
                </a:solidFill>
                <a:latin typeface="Calibri"/>
              </a:rPr>
              <a:pPr defTabSz="91953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1495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91BBA9-A2A8-024A-9905-8236F9165812}" type="slidenum">
              <a:rPr lang="en-US"/>
              <a:pPr/>
              <a:t>29</a:t>
            </a:fld>
            <a:endParaRPr lang="en-US"/>
          </a:p>
        </p:txBody>
      </p:sp>
      <p:sp>
        <p:nvSpPr>
          <p:cNvPr id="3614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921" y="4343400"/>
            <a:ext cx="5028161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HAM ISI insertion in HAM6 at Livingston with guidance from Jeff Kissel (LSU, left) and Brian O’Reilly (LLO, right).  March 2008.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LIGO-G1801680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Zucker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275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LIGO-G1801680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Zucker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087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LIGO-G1801680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Zucker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417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LIGO-G1801680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Zucker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31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LIGO-G1801680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Zucker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96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LIGO-G1801680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Zucker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431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LIGO-G1801680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Zucker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179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LIGO-G1801680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Zucker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174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LIGO-G1801680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Zucker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61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LIGO-G1801680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Zucker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72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LIGO-G1801680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Zucker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784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LIGO-G1801680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Zucker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444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microsoft.com/office/2007/relationships/hdphoto" Target="../media/hdphoto1.wdp"/><Relationship Id="rId16" Type="http://schemas.openxmlformats.org/officeDocument/2006/relationships/image" Target="../media/image2.png"/><Relationship Id="rId17" Type="http://schemas.microsoft.com/office/2007/relationships/hdphoto" Target="../media/hdphoto2.wdp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LIGO-G1801680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Zucker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E08999DA-6F64-BF45-B314-74E8F7222AA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/>
          <p:nvPr userDrawn="1"/>
        </p:nvPicPr>
        <p:blipFill>
          <a:blip r:embed="rId14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875" b="100000" l="2006" r="100000">
                        <a14:foregroundMark x1="71322" y1="78645" x2="71322" y2="78645"/>
                        <a14:foregroundMark x1="81204" y1="57906" x2="81204" y2="57906"/>
                        <a14:foregroundMark x1="31724" y1="62834" x2="31724" y2="62834"/>
                        <a14:foregroundMark x1="16048" y1="95072" x2="16048" y2="95072"/>
                        <a14:foregroundMark x1="56686" y1="2875" x2="56686" y2="2875"/>
                        <a14:foregroundMark x1="18128" y1="29979" x2="18128" y2="29979"/>
                        <a14:foregroundMark x1="10327" y1="16427" x2="10327" y2="16427"/>
                      </a14:backgroundRemoval>
                    </a14:imgEffect>
                    <a14:imgEffect>
                      <a14:saturation sat="24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050" y="0"/>
            <a:ext cx="952500" cy="723900"/>
          </a:xfrm>
          <a:prstGeom prst="rect">
            <a:avLst/>
          </a:prstGeom>
          <a:ln>
            <a:noFill/>
          </a:ln>
          <a:effectLst>
            <a:outerShdw blurRad="19050" dist="25400" dir="1740000" algn="tl" rotWithShape="0">
              <a:schemeClr val="tx1">
                <a:lumMod val="85000"/>
              </a:schemeClr>
            </a:outerShdw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>
            <a:clrChange>
              <a:clrFrom>
                <a:srgbClr val="C3C1C1"/>
              </a:clrFrom>
              <a:clrTo>
                <a:srgbClr val="C3C1C1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99" b="100000" l="0" r="100000">
                        <a14:foregroundMark x1="27711" y1="45509" x2="27711" y2="45509"/>
                        <a14:foregroundMark x1="33434" y1="50299" x2="33434" y2="50299"/>
                        <a14:foregroundMark x1="37952" y1="39222" x2="37952" y2="39222"/>
                        <a14:foregroundMark x1="22289" y1="60479" x2="22289" y2="60479"/>
                        <a14:foregroundMark x1="51506" y1="48503" x2="51506" y2="48503"/>
                        <a14:foregroundMark x1="55422" y1="52395" x2="55422" y2="52395"/>
                        <a14:foregroundMark x1="57831" y1="41317" x2="57831" y2="41317"/>
                        <a14:foregroundMark x1="44578" y1="58383" x2="44578" y2="58383"/>
                        <a14:foregroundMark x1="68675" y1="41916" x2="68675" y2="41916"/>
                        <a14:foregroundMark x1="68675" y1="46108" x2="68675" y2="46108"/>
                        <a14:foregroundMark x1="67470" y1="53892" x2="67470" y2="53892"/>
                        <a14:foregroundMark x1="75602" y1="50299" x2="75602" y2="50299"/>
                        <a14:foregroundMark x1="80120" y1="39820" x2="80120" y2="398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0" y="1"/>
            <a:ext cx="742950" cy="74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3080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2.png"/><Relationship Id="rId8" Type="http://schemas.microsoft.com/office/2007/relationships/hdphoto" Target="../media/hdphoto2.wdp"/><Relationship Id="rId9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2.png"/><Relationship Id="rId8" Type="http://schemas.microsoft.com/office/2007/relationships/hdphoto" Target="../media/hdphoto2.wdp"/><Relationship Id="rId9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2.png"/><Relationship Id="rId8" Type="http://schemas.microsoft.com/office/2007/relationships/hdphoto" Target="../media/hdphoto2.wdp"/><Relationship Id="rId9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microsoft.com/office/2007/relationships/hdphoto" Target="../media/hdphoto3.wdp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56" y="2337761"/>
            <a:ext cx="8759574" cy="14700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Can you get there from here?</a:t>
            </a:r>
            <a:br>
              <a:rPr lang="en-US" sz="3600" dirty="0" smtClean="0"/>
            </a:br>
            <a:r>
              <a:rPr lang="en-US" sz="2800" i="1" dirty="0" smtClean="0"/>
              <a:t>Thinking about paths from </a:t>
            </a:r>
            <a:r>
              <a:rPr lang="en-US" sz="2800" i="1" dirty="0" err="1" smtClean="0"/>
              <a:t>AdV</a:t>
            </a:r>
            <a:r>
              <a:rPr lang="en-US" sz="2800" i="1" dirty="0" smtClean="0"/>
              <a:t>+/A+  to 3 G</a:t>
            </a:r>
            <a:endParaRPr lang="en-US" sz="3600" i="1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2117" y="4102099"/>
            <a:ext cx="6730999" cy="1718733"/>
          </a:xfrm>
        </p:spPr>
        <p:txBody>
          <a:bodyPr>
            <a:noAutofit/>
          </a:bodyPr>
          <a:lstStyle/>
          <a:p>
            <a:r>
              <a:rPr lang="en-US" sz="1800" dirty="0" smtClean="0"/>
              <a:t>D. McClelland, M. Zucker</a:t>
            </a:r>
            <a:endParaRPr lang="en-US" sz="1800" dirty="0" smtClean="0"/>
          </a:p>
          <a:p>
            <a:r>
              <a:rPr lang="en-US" sz="1800" dirty="0" smtClean="0"/>
              <a:t>Dawn IV</a:t>
            </a:r>
          </a:p>
          <a:p>
            <a:r>
              <a:rPr lang="en-US" sz="1800" dirty="0" smtClean="0"/>
              <a:t>30-31 August 2018</a:t>
            </a:r>
            <a:endParaRPr lang="en-US" sz="1800" dirty="0" smtClean="0"/>
          </a:p>
          <a:p>
            <a:r>
              <a:rPr lang="en-US" sz="1800" dirty="0" smtClean="0"/>
              <a:t>LIGO-</a:t>
            </a:r>
            <a:r>
              <a:rPr lang="en-US" sz="1800" dirty="0" smtClean="0"/>
              <a:t>G1801680</a:t>
            </a:r>
            <a:endParaRPr lang="en-US" sz="1800" dirty="0"/>
          </a:p>
        </p:txBody>
      </p:sp>
      <p:pic>
        <p:nvPicPr>
          <p:cNvPr id="8" name="Picture 7"/>
          <p:cNvPicPr/>
          <p:nvPr/>
        </p:nvPicPr>
        <p:blipFill>
          <a:blip r:embed="rId3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75" b="100000" l="2006" r="100000">
                        <a14:foregroundMark x1="71322" y1="78645" x2="71322" y2="78645"/>
                        <a14:foregroundMark x1="81204" y1="57906" x2="81204" y2="57906"/>
                        <a14:foregroundMark x1="31724" y1="62834" x2="31724" y2="62834"/>
                        <a14:foregroundMark x1="16048" y1="95072" x2="16048" y2="95072"/>
                        <a14:foregroundMark x1="56686" y1="2875" x2="56686" y2="2875"/>
                        <a14:foregroundMark x1="18128" y1="29979" x2="18128" y2="29979"/>
                        <a14:foregroundMark x1="10327" y1="16427" x2="10327" y2="16427"/>
                      </a14:backgroundRemoval>
                    </a14:imgEffect>
                    <a14:imgEffect>
                      <a14:saturation sat="24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72117" cy="990601"/>
          </a:xfrm>
          <a:prstGeom prst="rect">
            <a:avLst/>
          </a:prstGeom>
          <a:ln>
            <a:noFill/>
          </a:ln>
          <a:effectLst>
            <a:outerShdw blurRad="19050" dist="25400" dir="1740000" algn="tl" rotWithShape="0">
              <a:schemeClr val="tx1">
                <a:lumMod val="85000"/>
              </a:schemeClr>
            </a:outerShdw>
          </a:effectLst>
        </p:spPr>
      </p:pic>
      <p:pic>
        <p:nvPicPr>
          <p:cNvPr id="9" name="Picture 8" descr="Caltech_LOGO-Orange_RG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29" y="6356589"/>
            <a:ext cx="1143888" cy="491141"/>
          </a:xfrm>
          <a:prstGeom prst="rect">
            <a:avLst/>
          </a:prstGeom>
        </p:spPr>
      </p:pic>
      <p:pic>
        <p:nvPicPr>
          <p:cNvPr id="10" name="Picture 9" descr="MIT-logo-red-gra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076" y="6432345"/>
            <a:ext cx="531454" cy="2804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clrChange>
              <a:clrFrom>
                <a:srgbClr val="C3C1C1"/>
              </a:clrFrom>
              <a:clrTo>
                <a:srgbClr val="C3C1C1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9" b="100000" l="0" r="100000">
                        <a14:foregroundMark x1="27711" y1="45509" x2="27711" y2="45509"/>
                        <a14:foregroundMark x1="33434" y1="50299" x2="33434" y2="50299"/>
                        <a14:foregroundMark x1="37952" y1="39222" x2="37952" y2="39222"/>
                        <a14:foregroundMark x1="22289" y1="60479" x2="22289" y2="60479"/>
                        <a14:foregroundMark x1="51506" y1="48503" x2="51506" y2="48503"/>
                        <a14:foregroundMark x1="55422" y1="52395" x2="55422" y2="52395"/>
                        <a14:foregroundMark x1="57831" y1="41317" x2="57831" y2="41317"/>
                        <a14:foregroundMark x1="44578" y1="58383" x2="44578" y2="58383"/>
                        <a14:foregroundMark x1="68675" y1="41916" x2="68675" y2="41916"/>
                        <a14:foregroundMark x1="68675" y1="46108" x2="68675" y2="46108"/>
                        <a14:foregroundMark x1="67470" y1="53892" x2="67470" y2="53892"/>
                        <a14:foregroundMark x1="75602" y1="50299" x2="75602" y2="50299"/>
                        <a14:foregroundMark x1="80120" y1="39820" x2="80120" y2="398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424" y="63501"/>
            <a:ext cx="922026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121676" y="6404533"/>
            <a:ext cx="818623" cy="367981"/>
            <a:chOff x="175956" y="990601"/>
            <a:chExt cx="9623956" cy="4076461"/>
          </a:xfrm>
        </p:grpSpPr>
        <p:sp>
          <p:nvSpPr>
            <p:cNvPr id="5" name="Rectangle 4"/>
            <p:cNvSpPr/>
            <p:nvPr/>
          </p:nvSpPr>
          <p:spPr>
            <a:xfrm>
              <a:off x="609600" y="1460500"/>
              <a:ext cx="6394450" cy="2393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F0900056-v1.jpg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956" y="990601"/>
              <a:ext cx="9623956" cy="40764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2422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690562"/>
          </a:xfrm>
        </p:spPr>
        <p:txBody>
          <a:bodyPr>
            <a:normAutofit/>
          </a:bodyPr>
          <a:lstStyle/>
          <a:p>
            <a:r>
              <a:rPr lang="en-US" sz="3600" dirty="0"/>
              <a:t>L</a:t>
            </a:r>
            <a:r>
              <a:rPr lang="en-US" sz="3600" dirty="0" smtClean="0"/>
              <a:t>ook at all the constraints: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00" y="846667"/>
            <a:ext cx="8229600" cy="53641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“Your next investment should</a:t>
            </a:r>
            <a:r>
              <a:rPr lang="is-IS" dirty="0" smtClean="0"/>
              <a:t>…</a:t>
            </a:r>
            <a:endParaRPr lang="en-US" dirty="0" smtClean="0"/>
          </a:p>
          <a:p>
            <a:pPr lvl="1"/>
            <a:r>
              <a:rPr lang="is-IS" dirty="0" smtClean="0"/>
              <a:t>…</a:t>
            </a:r>
            <a:r>
              <a:rPr lang="en-US" dirty="0" smtClean="0"/>
              <a:t>be </a:t>
            </a:r>
            <a:r>
              <a:rPr lang="en-US" dirty="0" smtClean="0">
                <a:solidFill>
                  <a:srgbClr val="FFFF00"/>
                </a:solidFill>
              </a:rPr>
              <a:t>incremental </a:t>
            </a:r>
            <a:r>
              <a:rPr lang="en-US" dirty="0" smtClean="0"/>
              <a:t>in cost</a:t>
            </a:r>
          </a:p>
          <a:p>
            <a:pPr lvl="1"/>
            <a:r>
              <a:rPr lang="is-IS" dirty="0" smtClean="0">
                <a:solidFill>
                  <a:schemeClr val="bg1"/>
                </a:solidFill>
              </a:rPr>
              <a:t>…</a:t>
            </a:r>
            <a:r>
              <a:rPr lang="en-US" dirty="0" smtClean="0">
                <a:solidFill>
                  <a:schemeClr val="bg1"/>
                </a:solidFill>
              </a:rPr>
              <a:t>minimize</a:t>
            </a:r>
            <a:r>
              <a:rPr lang="en-US" dirty="0" smtClean="0">
                <a:solidFill>
                  <a:srgbClr val="FFFF00"/>
                </a:solidFill>
              </a:rPr>
              <a:t> loss of observing </a:t>
            </a:r>
            <a:r>
              <a:rPr lang="en-US" dirty="0" smtClean="0">
                <a:solidFill>
                  <a:schemeClr val="bg1"/>
                </a:solidFill>
              </a:rPr>
              <a:t>for existing instruments</a:t>
            </a:r>
            <a:endParaRPr lang="en-US" dirty="0" smtClean="0">
              <a:solidFill>
                <a:srgbClr val="FFFF00"/>
              </a:solidFill>
            </a:endParaRPr>
          </a:p>
          <a:p>
            <a:pPr lvl="1"/>
            <a:r>
              <a:rPr lang="is-IS" dirty="0" smtClean="0"/>
              <a:t>…</a:t>
            </a:r>
            <a:r>
              <a:rPr lang="en-US" dirty="0" smtClean="0"/>
              <a:t>provide </a:t>
            </a:r>
            <a:r>
              <a:rPr lang="en-US" dirty="0" smtClean="0">
                <a:solidFill>
                  <a:srgbClr val="FFFF00"/>
                </a:solidFill>
              </a:rPr>
              <a:t>immediate scientific return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e.g., improved </a:t>
            </a:r>
            <a:r>
              <a:rPr lang="en-US" i="1" dirty="0" smtClean="0"/>
              <a:t>rate*time</a:t>
            </a:r>
            <a:r>
              <a:rPr lang="en-US" dirty="0" smtClean="0"/>
              <a:t> integral should ‘quickly’ wipe out observing hiatus due to upgrade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is-IS" dirty="0" smtClean="0">
                <a:solidFill>
                  <a:schemeClr val="bg1"/>
                </a:solidFill>
              </a:rPr>
              <a:t>…</a:t>
            </a:r>
            <a:r>
              <a:rPr lang="en-US" dirty="0" smtClean="0">
                <a:solidFill>
                  <a:schemeClr val="bg1"/>
                </a:solidFill>
              </a:rPr>
              <a:t>build upon and fully exploit </a:t>
            </a:r>
            <a:r>
              <a:rPr lang="en-US" i="1" dirty="0">
                <a:solidFill>
                  <a:srgbClr val="FFFF00"/>
                </a:solidFill>
              </a:rPr>
              <a:t>prior</a:t>
            </a:r>
            <a:r>
              <a:rPr lang="en-US" dirty="0">
                <a:solidFill>
                  <a:schemeClr val="bg1"/>
                </a:solidFill>
              </a:rPr>
              <a:t> investment </a:t>
            </a:r>
            <a:endParaRPr lang="en-US" dirty="0" smtClean="0">
              <a:solidFill>
                <a:schemeClr val="bg1"/>
              </a:solidFill>
            </a:endParaRP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“we already invested 10</a:t>
            </a:r>
            <a:r>
              <a:rPr lang="en-US" baseline="30000" dirty="0" smtClean="0">
                <a:solidFill>
                  <a:schemeClr val="bg1"/>
                </a:solidFill>
              </a:rPr>
              <a:t>9</a:t>
            </a:r>
            <a:r>
              <a:rPr lang="en-US" dirty="0" smtClean="0">
                <a:solidFill>
                  <a:schemeClr val="bg1"/>
                </a:solidFill>
              </a:rPr>
              <a:t> $/€/£</a:t>
            </a:r>
            <a:r>
              <a:rPr lang="is-IS" dirty="0" smtClean="0">
                <a:solidFill>
                  <a:schemeClr val="bg1"/>
                </a:solidFill>
              </a:rPr>
              <a:t>…”</a:t>
            </a:r>
            <a:r>
              <a:rPr lang="en-US" dirty="0" smtClean="0">
                <a:solidFill>
                  <a:schemeClr val="bg1"/>
                </a:solidFill>
              </a:rPr>
              <a:t>  </a:t>
            </a:r>
            <a:endParaRPr lang="en-US" dirty="0">
              <a:solidFill>
                <a:srgbClr val="FFFF00"/>
              </a:solidFill>
            </a:endParaRPr>
          </a:p>
          <a:p>
            <a:pPr lvl="1"/>
            <a:r>
              <a:rPr lang="is-IS" dirty="0" smtClean="0"/>
              <a:t>…</a:t>
            </a:r>
            <a:r>
              <a:rPr lang="en-US" dirty="0"/>
              <a:t>s</a:t>
            </a:r>
            <a:r>
              <a:rPr lang="en-US" dirty="0" smtClean="0"/>
              <a:t>imultaneously support </a:t>
            </a:r>
            <a:r>
              <a:rPr lang="en-US" i="1" dirty="0" smtClean="0">
                <a:solidFill>
                  <a:srgbClr val="FFFF00"/>
                </a:solidFill>
              </a:rPr>
              <a:t>following </a:t>
            </a:r>
            <a:r>
              <a:rPr lang="en-US" dirty="0" smtClean="0">
                <a:solidFill>
                  <a:schemeClr val="bg1"/>
                </a:solidFill>
              </a:rPr>
              <a:t>investments, e.g., 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test technology for “(n+1)G”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probe future </a:t>
            </a:r>
            <a:r>
              <a:rPr lang="en-US" dirty="0" err="1" smtClean="0">
                <a:solidFill>
                  <a:schemeClr val="bg1"/>
                </a:solidFill>
              </a:rPr>
              <a:t>astro</a:t>
            </a:r>
            <a:r>
              <a:rPr lang="en-US" dirty="0" smtClean="0">
                <a:solidFill>
                  <a:schemeClr val="bg1"/>
                </a:solidFill>
              </a:rPr>
              <a:t> source landscape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LIGO-G1801680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447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690562"/>
          </a:xfrm>
        </p:spPr>
        <p:txBody>
          <a:bodyPr>
            <a:normAutofit/>
          </a:bodyPr>
          <a:lstStyle/>
          <a:p>
            <a:r>
              <a:rPr lang="is-IS" sz="3600" dirty="0" smtClean="0"/>
              <a:t>…</a:t>
            </a:r>
            <a:r>
              <a:rPr lang="en-US" sz="3600" dirty="0" smtClean="0"/>
              <a:t>all the constraints (2):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5932" y="1320800"/>
            <a:ext cx="7882467" cy="4890030"/>
          </a:xfrm>
        </p:spPr>
        <p:txBody>
          <a:bodyPr>
            <a:normAutofit/>
          </a:bodyPr>
          <a:lstStyle/>
          <a:p>
            <a:r>
              <a:rPr lang="en-US" dirty="0" smtClean="0"/>
              <a:t>All good and wholesome, but taken together, recipe for a </a:t>
            </a:r>
            <a:r>
              <a:rPr lang="en-US" i="1" dirty="0" smtClean="0">
                <a:solidFill>
                  <a:srgbClr val="FFFF00"/>
                </a:solidFill>
              </a:rPr>
              <a:t>holding pattern</a:t>
            </a:r>
          </a:p>
          <a:p>
            <a:r>
              <a:rPr lang="en-US" dirty="0" smtClean="0"/>
              <a:t>Nothing big happens that way </a:t>
            </a:r>
          </a:p>
          <a:p>
            <a:pPr lvl="1"/>
            <a:r>
              <a:rPr lang="en-US" dirty="0" smtClean="0"/>
              <a:t>(certainly not Initial or Advanced LIGO)</a:t>
            </a:r>
          </a:p>
          <a:p>
            <a:r>
              <a:rPr lang="en-US" dirty="0" smtClean="0"/>
              <a:t>Which constraints to challenge here?</a:t>
            </a:r>
          </a:p>
          <a:p>
            <a:pPr lvl="1"/>
            <a:r>
              <a:rPr lang="en-US" dirty="0" smtClean="0"/>
              <a:t>(really asking, I don’t know).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LIGO-G1801680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14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0"/>
            <a:ext cx="6637867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Are there other constraints we </a:t>
            </a:r>
            <a:r>
              <a:rPr lang="en-US" i="1" dirty="0" smtClean="0"/>
              <a:t>should be </a:t>
            </a:r>
            <a:r>
              <a:rPr lang="en-US" dirty="0" smtClean="0"/>
              <a:t>considering?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46705"/>
            <a:ext cx="8288867" cy="4938712"/>
          </a:xfrm>
        </p:spPr>
        <p:txBody>
          <a:bodyPr>
            <a:normAutofit/>
          </a:bodyPr>
          <a:lstStyle/>
          <a:p>
            <a:r>
              <a:rPr lang="en-US" dirty="0" smtClean="0"/>
              <a:t>For example: </a:t>
            </a:r>
          </a:p>
          <a:p>
            <a:pPr lvl="1"/>
            <a:r>
              <a:rPr lang="en-US" dirty="0" smtClean="0"/>
              <a:t>We naturally fret about </a:t>
            </a:r>
            <a:r>
              <a:rPr lang="en-US" dirty="0" smtClean="0">
                <a:solidFill>
                  <a:srgbClr val="FFFF00"/>
                </a:solidFill>
              </a:rPr>
              <a:t>seismic, quantum and thermal noise</a:t>
            </a:r>
          </a:p>
          <a:p>
            <a:pPr lvl="1"/>
            <a:r>
              <a:rPr lang="en-US" dirty="0" smtClean="0"/>
              <a:t>Our reviewers (perhaps the more influential ones?) may fret about 15% cost growth in </a:t>
            </a:r>
            <a:r>
              <a:rPr lang="en-US" dirty="0" smtClean="0">
                <a:solidFill>
                  <a:srgbClr val="FFFF00"/>
                </a:solidFill>
              </a:rPr>
              <a:t>steel, earthmoving, or concrete</a:t>
            </a:r>
          </a:p>
          <a:p>
            <a:pPr lvl="2"/>
            <a:r>
              <a:rPr lang="en-US" dirty="0" smtClean="0"/>
              <a:t>Even “routine” roads and tunnels  see 100% overruns</a:t>
            </a:r>
          </a:p>
          <a:p>
            <a:pPr lvl="1"/>
            <a:r>
              <a:rPr lang="en-US" dirty="0" smtClean="0"/>
              <a:t>Are we investing responsibly to bound and manage large, “conventional” risks, or are we only looking after the novel “interesting” ones?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LIGO-G1801680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998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0"/>
            <a:ext cx="6637867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Suggestion: diversify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46705"/>
            <a:ext cx="8288867" cy="493871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Increments like A+, </a:t>
            </a:r>
            <a:r>
              <a:rPr lang="en-US" dirty="0" err="1" smtClean="0"/>
              <a:t>AdV</a:t>
            </a:r>
            <a:r>
              <a:rPr lang="en-US" dirty="0" smtClean="0"/>
              <a:t>+ and Voyager are necessary, but too </a:t>
            </a:r>
            <a:r>
              <a:rPr lang="en-US" dirty="0" err="1" smtClean="0"/>
              <a:t>overconstrained</a:t>
            </a:r>
            <a:r>
              <a:rPr lang="en-US" dirty="0" smtClean="0"/>
              <a:t> to put us in the strike zone</a:t>
            </a:r>
          </a:p>
          <a:p>
            <a:r>
              <a:rPr lang="en-US" dirty="0" smtClean="0"/>
              <a:t>Always the possibility of a visionary patron and a leap of faith; hope for this, but can’t plan on it </a:t>
            </a:r>
          </a:p>
          <a:p>
            <a:r>
              <a:rPr lang="en-US" i="1" dirty="0" smtClean="0">
                <a:solidFill>
                  <a:srgbClr val="FFFF00"/>
                </a:solidFill>
              </a:rPr>
              <a:t>3G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i="1" dirty="0" smtClean="0">
                <a:solidFill>
                  <a:srgbClr val="FFFF00"/>
                </a:solidFill>
              </a:rPr>
              <a:t>technology demonstration</a:t>
            </a:r>
            <a:r>
              <a:rPr lang="en-US" i="1" dirty="0" smtClean="0"/>
              <a:t> </a:t>
            </a:r>
            <a:r>
              <a:rPr lang="en-US" dirty="0" smtClean="0"/>
              <a:t>investments can retire investment risks</a:t>
            </a:r>
          </a:p>
          <a:p>
            <a:pPr lvl="1"/>
            <a:r>
              <a:rPr lang="en-US" dirty="0" smtClean="0"/>
              <a:t>Without interfering with 2/2.1/2.5G observations</a:t>
            </a:r>
          </a:p>
          <a:p>
            <a:pPr lvl="1"/>
            <a:r>
              <a:rPr lang="en-US" dirty="0" smtClean="0"/>
              <a:t>Without forcing ‘profitable’ integration on an existing (obsolete) instrument</a:t>
            </a:r>
          </a:p>
          <a:p>
            <a:r>
              <a:rPr lang="en-US" dirty="0" smtClean="0"/>
              <a:t>LIGO and Virgo invested millions and decades to pre-qualify </a:t>
            </a:r>
          </a:p>
          <a:p>
            <a:pPr lvl="1"/>
            <a:r>
              <a:rPr lang="en-US" dirty="0" smtClean="0"/>
              <a:t>beamtube construction; </a:t>
            </a:r>
          </a:p>
          <a:p>
            <a:pPr lvl="1"/>
            <a:r>
              <a:rPr lang="en-US" dirty="0" smtClean="0"/>
              <a:t>phase noise at the MIT 5m; </a:t>
            </a:r>
          </a:p>
          <a:p>
            <a:pPr lvl="1"/>
            <a:r>
              <a:rPr lang="en-US" dirty="0" smtClean="0"/>
              <a:t>displacement noise at the CIT 40m; </a:t>
            </a:r>
          </a:p>
          <a:p>
            <a:pPr lvl="1"/>
            <a:r>
              <a:rPr lang="en-US" dirty="0" smtClean="0"/>
              <a:t>optic polishing, metrology &amp; coating pathfinders; </a:t>
            </a:r>
          </a:p>
          <a:p>
            <a:pPr lvl="1"/>
            <a:r>
              <a:rPr lang="en-US" dirty="0" smtClean="0"/>
              <a:t>etc.</a:t>
            </a:r>
          </a:p>
          <a:p>
            <a:r>
              <a:rPr lang="en-US" dirty="0" smtClean="0"/>
              <a:t>What are the analogs for 3G?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LIGO-G1801680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448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2268" y="211668"/>
            <a:ext cx="7188200" cy="965200"/>
          </a:xfrm>
        </p:spPr>
        <p:txBody>
          <a:bodyPr>
            <a:noAutofit/>
          </a:bodyPr>
          <a:lstStyle/>
          <a:p>
            <a:r>
              <a:rPr lang="en-US" sz="3200" dirty="0" smtClean="0"/>
              <a:t>Possible “Large-scale” 3G technology demonstration investments 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132" y="1176868"/>
            <a:ext cx="8085667" cy="494929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3G Value-Engineered Beamtube Demo</a:t>
            </a:r>
          </a:p>
          <a:p>
            <a:pPr lvl="1"/>
            <a:r>
              <a:rPr lang="en-US" dirty="0" smtClean="0"/>
              <a:t>LIGO is planning a water vapor desorption test on a spare 7m tube section at LLO</a:t>
            </a:r>
          </a:p>
          <a:p>
            <a:pPr lvl="1"/>
            <a:r>
              <a:rPr lang="en-US" dirty="0" smtClean="0"/>
              <a:t>NSF just funded a LIGO workshop for early ‘19 on Very Large Scale Vacuum Systems</a:t>
            </a:r>
          </a:p>
          <a:p>
            <a:pPr lvl="1"/>
            <a:r>
              <a:rPr lang="en-US" dirty="0" smtClean="0"/>
              <a:t>What about a 500m scale 3G beamtube fabrication and degassing test?</a:t>
            </a:r>
          </a:p>
          <a:p>
            <a:r>
              <a:rPr lang="en-US" dirty="0" smtClean="0"/>
              <a:t>3G Tunnel/Earthwork Demonstration</a:t>
            </a:r>
          </a:p>
          <a:p>
            <a:r>
              <a:rPr lang="en-US" dirty="0" smtClean="0"/>
              <a:t>3G Very Large Optic Polishing &amp; Coating Pathfinder</a:t>
            </a:r>
          </a:p>
          <a:p>
            <a:r>
              <a:rPr lang="is-IS" dirty="0" smtClean="0"/>
              <a:t>…?...</a:t>
            </a:r>
            <a:r>
              <a:rPr lang="en-US" dirty="0" smtClean="0"/>
              <a:t>(ideas welcome)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LIGO-G1801680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653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0"/>
            <a:ext cx="6637867" cy="922866"/>
          </a:xfrm>
        </p:spPr>
        <p:txBody>
          <a:bodyPr>
            <a:normAutofit/>
          </a:bodyPr>
          <a:lstStyle/>
          <a:p>
            <a:r>
              <a:rPr lang="en-US" dirty="0" smtClean="0"/>
              <a:t>Discussion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804334"/>
            <a:ext cx="8365066" cy="555201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Nobody wants to wait </a:t>
            </a:r>
          </a:p>
          <a:p>
            <a:r>
              <a:rPr lang="en-US" dirty="0" smtClean="0"/>
              <a:t>Nobody wants to invest 10-100M $/€/£ in engineering demo projects that don’t detect GW’s</a:t>
            </a:r>
          </a:p>
          <a:p>
            <a:pPr marL="0" indent="0" algn="ctr">
              <a:buNone/>
            </a:pPr>
            <a:r>
              <a:rPr lang="en-US" dirty="0" smtClean="0"/>
              <a:t>BUT</a:t>
            </a:r>
          </a:p>
          <a:p>
            <a:r>
              <a:rPr lang="en-US" dirty="0" smtClean="0"/>
              <a:t>Moving directly to full scale design without some proofs of concept may meet resistance</a:t>
            </a:r>
          </a:p>
          <a:p>
            <a:r>
              <a:rPr lang="en-US" dirty="0" smtClean="0"/>
              <a:t> We can’t demonstrate all of what we need on H1/L1/V1/K1/I1 </a:t>
            </a:r>
          </a:p>
          <a:p>
            <a:r>
              <a:rPr lang="en-US" dirty="0" smtClean="0"/>
              <a:t>We probably need to break </a:t>
            </a:r>
            <a:r>
              <a:rPr lang="en-US" i="1" dirty="0" smtClean="0"/>
              <a:t>all</a:t>
            </a:r>
            <a:r>
              <a:rPr lang="en-US" dirty="0" smtClean="0"/>
              <a:t> the risky problems (not just the interferometry) into pieces and show what we can do in each domain separately. </a:t>
            </a:r>
          </a:p>
          <a:p>
            <a:r>
              <a:rPr lang="en-US" dirty="0" smtClean="0"/>
              <a:t>We hope that increments like A+, </a:t>
            </a:r>
            <a:r>
              <a:rPr lang="en-US" dirty="0" err="1" smtClean="0"/>
              <a:t>AdV</a:t>
            </a:r>
            <a:r>
              <a:rPr lang="en-US" dirty="0" smtClean="0"/>
              <a:t>+, and Voyager will buy us time and let us hold our place at the forefront of modern astrophysics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LIGO-G1801680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30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1876" y="2460528"/>
            <a:ext cx="8759574" cy="1470025"/>
          </a:xfrm>
        </p:spPr>
        <p:txBody>
          <a:bodyPr>
            <a:normAutofit/>
          </a:bodyPr>
          <a:lstStyle/>
          <a:p>
            <a:r>
              <a:rPr lang="en-US" sz="4800" i="1" dirty="0" smtClean="0"/>
              <a:t>THANKS</a:t>
            </a:r>
            <a:br>
              <a:rPr lang="en-US" sz="4800" i="1" dirty="0" smtClean="0"/>
            </a:br>
            <a:r>
              <a:rPr lang="en-US" sz="2200" i="1" dirty="0" smtClean="0"/>
              <a:t>(and sincere apologies from MZ)</a:t>
            </a:r>
            <a:endParaRPr lang="en-US" sz="4800" i="1" dirty="0">
              <a:solidFill>
                <a:srgbClr val="FFFF00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3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75" b="100000" l="2006" r="100000">
                        <a14:foregroundMark x1="71322" y1="78645" x2="71322" y2="78645"/>
                        <a14:foregroundMark x1="81204" y1="57906" x2="81204" y2="57906"/>
                        <a14:foregroundMark x1="31724" y1="62834" x2="31724" y2="62834"/>
                        <a14:foregroundMark x1="16048" y1="95072" x2="16048" y2="95072"/>
                        <a14:foregroundMark x1="56686" y1="2875" x2="56686" y2="2875"/>
                        <a14:foregroundMark x1="18128" y1="29979" x2="18128" y2="29979"/>
                        <a14:foregroundMark x1="10327" y1="16427" x2="10327" y2="16427"/>
                      </a14:backgroundRemoval>
                    </a14:imgEffect>
                    <a14:imgEffect>
                      <a14:saturation sat="24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72117" cy="990601"/>
          </a:xfrm>
          <a:prstGeom prst="rect">
            <a:avLst/>
          </a:prstGeom>
          <a:ln>
            <a:noFill/>
          </a:ln>
          <a:effectLst>
            <a:outerShdw blurRad="19050" dist="25400" dir="1740000" algn="tl" rotWithShape="0">
              <a:schemeClr val="tx1">
                <a:lumMod val="85000"/>
              </a:schemeClr>
            </a:outerShdw>
          </a:effectLst>
        </p:spPr>
      </p:pic>
      <p:pic>
        <p:nvPicPr>
          <p:cNvPr id="9" name="Picture 8" descr="Caltech_LOGO-Orange_RG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9" y="6318489"/>
            <a:ext cx="938571" cy="402986"/>
          </a:xfrm>
          <a:prstGeom prst="rect">
            <a:avLst/>
          </a:prstGeom>
        </p:spPr>
      </p:pic>
      <p:pic>
        <p:nvPicPr>
          <p:cNvPr id="10" name="Picture 9" descr="MIT-logo-red-gra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076" y="6440985"/>
            <a:ext cx="531454" cy="2804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clrChange>
              <a:clrFrom>
                <a:srgbClr val="C3C1C1"/>
              </a:clrFrom>
              <a:clrTo>
                <a:srgbClr val="C3C1C1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9" b="100000" l="0" r="100000">
                        <a14:foregroundMark x1="27711" y1="45509" x2="27711" y2="45509"/>
                        <a14:foregroundMark x1="33434" y1="50299" x2="33434" y2="50299"/>
                        <a14:foregroundMark x1="37952" y1="39222" x2="37952" y2="39222"/>
                        <a14:foregroundMark x1="22289" y1="60479" x2="22289" y2="60479"/>
                        <a14:foregroundMark x1="51506" y1="48503" x2="51506" y2="48503"/>
                        <a14:foregroundMark x1="55422" y1="52395" x2="55422" y2="52395"/>
                        <a14:foregroundMark x1="57831" y1="41317" x2="57831" y2="41317"/>
                        <a14:foregroundMark x1="44578" y1="58383" x2="44578" y2="58383"/>
                        <a14:foregroundMark x1="68675" y1="41916" x2="68675" y2="41916"/>
                        <a14:foregroundMark x1="68675" y1="46108" x2="68675" y2="46108"/>
                        <a14:foregroundMark x1="67470" y1="53892" x2="67470" y2="53892"/>
                        <a14:foregroundMark x1="75602" y1="50299" x2="75602" y2="50299"/>
                        <a14:foregroundMark x1="80120" y1="39820" x2="80120" y2="398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424" y="63501"/>
            <a:ext cx="922026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4184650" y="6356589"/>
            <a:ext cx="755650" cy="415925"/>
            <a:chOff x="175956" y="990601"/>
            <a:chExt cx="9623956" cy="4076461"/>
          </a:xfrm>
        </p:grpSpPr>
        <p:sp>
          <p:nvSpPr>
            <p:cNvPr id="14" name="Rectangle 13"/>
            <p:cNvSpPr/>
            <p:nvPr/>
          </p:nvSpPr>
          <p:spPr>
            <a:xfrm>
              <a:off x="609600" y="1460500"/>
              <a:ext cx="6394450" cy="2393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F0900056-v1.jpg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956" y="990601"/>
              <a:ext cx="9623956" cy="40764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4478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1876" y="2460528"/>
            <a:ext cx="8759574" cy="1470025"/>
          </a:xfrm>
        </p:spPr>
        <p:txBody>
          <a:bodyPr>
            <a:normAutofit/>
          </a:bodyPr>
          <a:lstStyle/>
          <a:p>
            <a:r>
              <a:rPr lang="en-US" sz="4800" i="1" dirty="0" smtClean="0"/>
              <a:t>Spare Slides</a:t>
            </a:r>
            <a:endParaRPr lang="en-US" sz="4800" i="1" dirty="0">
              <a:solidFill>
                <a:srgbClr val="FFFF00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3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75" b="100000" l="2006" r="100000">
                        <a14:foregroundMark x1="71322" y1="78645" x2="71322" y2="78645"/>
                        <a14:foregroundMark x1="81204" y1="57906" x2="81204" y2="57906"/>
                        <a14:foregroundMark x1="31724" y1="62834" x2="31724" y2="62834"/>
                        <a14:foregroundMark x1="16048" y1="95072" x2="16048" y2="95072"/>
                        <a14:foregroundMark x1="56686" y1="2875" x2="56686" y2="2875"/>
                        <a14:foregroundMark x1="18128" y1="29979" x2="18128" y2="29979"/>
                        <a14:foregroundMark x1="10327" y1="16427" x2="10327" y2="16427"/>
                      </a14:backgroundRemoval>
                    </a14:imgEffect>
                    <a14:imgEffect>
                      <a14:saturation sat="24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72117" cy="990601"/>
          </a:xfrm>
          <a:prstGeom prst="rect">
            <a:avLst/>
          </a:prstGeom>
          <a:ln>
            <a:noFill/>
          </a:ln>
          <a:effectLst>
            <a:outerShdw blurRad="19050" dist="25400" dir="1740000" algn="tl" rotWithShape="0">
              <a:schemeClr val="tx1">
                <a:lumMod val="85000"/>
              </a:schemeClr>
            </a:outerShdw>
          </a:effectLst>
        </p:spPr>
      </p:pic>
      <p:pic>
        <p:nvPicPr>
          <p:cNvPr id="9" name="Picture 8" descr="Caltech_LOGO-Orange_RG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9" y="6318489"/>
            <a:ext cx="938571" cy="402986"/>
          </a:xfrm>
          <a:prstGeom prst="rect">
            <a:avLst/>
          </a:prstGeom>
        </p:spPr>
      </p:pic>
      <p:pic>
        <p:nvPicPr>
          <p:cNvPr id="10" name="Picture 9" descr="MIT-logo-red-gra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076" y="6440985"/>
            <a:ext cx="531454" cy="2804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clrChange>
              <a:clrFrom>
                <a:srgbClr val="C3C1C1"/>
              </a:clrFrom>
              <a:clrTo>
                <a:srgbClr val="C3C1C1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9" b="100000" l="0" r="100000">
                        <a14:foregroundMark x1="27711" y1="45509" x2="27711" y2="45509"/>
                        <a14:foregroundMark x1="33434" y1="50299" x2="33434" y2="50299"/>
                        <a14:foregroundMark x1="37952" y1="39222" x2="37952" y2="39222"/>
                        <a14:foregroundMark x1="22289" y1="60479" x2="22289" y2="60479"/>
                        <a14:foregroundMark x1="51506" y1="48503" x2="51506" y2="48503"/>
                        <a14:foregroundMark x1="55422" y1="52395" x2="55422" y2="52395"/>
                        <a14:foregroundMark x1="57831" y1="41317" x2="57831" y2="41317"/>
                        <a14:foregroundMark x1="44578" y1="58383" x2="44578" y2="58383"/>
                        <a14:foregroundMark x1="68675" y1="41916" x2="68675" y2="41916"/>
                        <a14:foregroundMark x1="68675" y1="46108" x2="68675" y2="46108"/>
                        <a14:foregroundMark x1="67470" y1="53892" x2="67470" y2="53892"/>
                        <a14:foregroundMark x1="75602" y1="50299" x2="75602" y2="50299"/>
                        <a14:foregroundMark x1="80120" y1="39820" x2="80120" y2="398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424" y="63501"/>
            <a:ext cx="922026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4184650" y="6356589"/>
            <a:ext cx="755650" cy="415925"/>
            <a:chOff x="175956" y="990601"/>
            <a:chExt cx="9623956" cy="4076461"/>
          </a:xfrm>
        </p:grpSpPr>
        <p:sp>
          <p:nvSpPr>
            <p:cNvPr id="14" name="Rectangle 13"/>
            <p:cNvSpPr/>
            <p:nvPr/>
          </p:nvSpPr>
          <p:spPr>
            <a:xfrm>
              <a:off x="609600" y="1460500"/>
              <a:ext cx="6394450" cy="2393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F0900056-v1.jpg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956" y="990601"/>
              <a:ext cx="9623956" cy="40764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8549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A+ WBS &amp; foreign </a:t>
            </a:r>
            <a:r>
              <a:rPr lang="en-US" sz="3600" dirty="0"/>
              <a:t>e</a:t>
            </a:r>
            <a:r>
              <a:rPr lang="en-US" sz="3600" dirty="0" smtClean="0"/>
              <a:t>ffort</a:t>
            </a:r>
            <a:endParaRPr lang="en-US" sz="3600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59318" y="1417638"/>
            <a:ext cx="3256982" cy="45259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UK ISC</a:t>
            </a:r>
          </a:p>
          <a:p>
            <a:pPr lvl="1"/>
            <a:r>
              <a:rPr lang="en-US" dirty="0" smtClean="0"/>
              <a:t>BHD readout</a:t>
            </a:r>
          </a:p>
          <a:p>
            <a:r>
              <a:rPr lang="en-US" dirty="0" smtClean="0"/>
              <a:t>UK COC</a:t>
            </a:r>
          </a:p>
          <a:p>
            <a:pPr lvl="1"/>
            <a:r>
              <a:rPr lang="en-US" dirty="0" smtClean="0"/>
              <a:t>Large beamsplitter</a:t>
            </a:r>
          </a:p>
          <a:p>
            <a:pPr lvl="1"/>
            <a:r>
              <a:rPr lang="en-US" dirty="0" smtClean="0"/>
              <a:t>COC substrates, polish, coatings</a:t>
            </a:r>
          </a:p>
          <a:p>
            <a:r>
              <a:rPr lang="en-US" dirty="0" smtClean="0"/>
              <a:t>UK SUS</a:t>
            </a:r>
          </a:p>
          <a:p>
            <a:pPr lvl="1"/>
            <a:r>
              <a:rPr lang="en-US" dirty="0" smtClean="0"/>
              <a:t>BOSEMs</a:t>
            </a:r>
          </a:p>
          <a:p>
            <a:pPr lvl="1"/>
            <a:r>
              <a:rPr lang="en-US" dirty="0" smtClean="0"/>
              <a:t>BHD SUS</a:t>
            </a:r>
          </a:p>
          <a:p>
            <a:pPr lvl="1"/>
            <a:r>
              <a:rPr lang="en-US" dirty="0" smtClean="0"/>
              <a:t>Large BS SUS</a:t>
            </a:r>
          </a:p>
          <a:p>
            <a:r>
              <a:rPr lang="en-US" dirty="0" smtClean="0"/>
              <a:t>UK CDS</a:t>
            </a:r>
          </a:p>
          <a:p>
            <a:pPr lvl="1"/>
            <a:r>
              <a:rPr lang="en-US" dirty="0"/>
              <a:t>Coil drivers (partial</a:t>
            </a:r>
            <a:r>
              <a:rPr lang="en-US" dirty="0" smtClean="0"/>
              <a:t>)</a:t>
            </a:r>
          </a:p>
          <a:p>
            <a:r>
              <a:rPr lang="en-US" dirty="0" smtClean="0"/>
              <a:t>AUS ISC</a:t>
            </a:r>
          </a:p>
          <a:p>
            <a:pPr lvl="1"/>
            <a:r>
              <a:rPr lang="en-US" dirty="0" smtClean="0"/>
              <a:t>SQZ optics (partial)</a:t>
            </a:r>
          </a:p>
          <a:p>
            <a:pPr lvl="1"/>
            <a:r>
              <a:rPr lang="en-US" dirty="0" smtClean="0"/>
              <a:t>Adaptive mode match (partial)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b="53409"/>
          <a:stretch/>
        </p:blipFill>
        <p:spPr>
          <a:xfrm>
            <a:off x="3161887" y="1417638"/>
            <a:ext cx="5949175" cy="415766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LIGO-G1801680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029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49"/>
            <a:ext cx="8415867" cy="517197"/>
          </a:xfrm>
        </p:spPr>
        <p:txBody>
          <a:bodyPr>
            <a:normAutofit fontScale="90000"/>
          </a:bodyPr>
          <a:lstStyle/>
          <a:p>
            <a:r>
              <a:rPr lang="en-US" smtClean="0"/>
              <a:t>A+ Proposal </a:t>
            </a:r>
            <a:r>
              <a:rPr lang="en-US" dirty="0" smtClean="0"/>
              <a:t>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4050" y="657523"/>
            <a:ext cx="4038600" cy="548338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LCCL- Zucker</a:t>
            </a:r>
          </a:p>
          <a:p>
            <a:pPr lvl="1"/>
            <a:r>
              <a:rPr lang="en-US" sz="2000" dirty="0" smtClean="0"/>
              <a:t>Science targets- Vitale</a:t>
            </a:r>
          </a:p>
          <a:p>
            <a:r>
              <a:rPr lang="en-US" sz="2400" dirty="0"/>
              <a:t>Lead Engineer- </a:t>
            </a:r>
            <a:r>
              <a:rPr lang="en-US" sz="2400" dirty="0" smtClean="0"/>
              <a:t>Billingsley</a:t>
            </a:r>
          </a:p>
          <a:p>
            <a:r>
              <a:rPr lang="en-US" sz="2400" dirty="0" smtClean="0"/>
              <a:t>Project Manager- Hansen</a:t>
            </a:r>
          </a:p>
          <a:p>
            <a:pPr lvl="1"/>
            <a:r>
              <a:rPr lang="en-US" sz="2000" dirty="0"/>
              <a:t>Schedule &amp; resources- </a:t>
            </a:r>
            <a:r>
              <a:rPr lang="en-US" sz="2000" dirty="0" err="1"/>
              <a:t>Toon</a:t>
            </a:r>
            <a:endParaRPr lang="en-US" sz="2000" dirty="0"/>
          </a:p>
          <a:p>
            <a:r>
              <a:rPr lang="en-US" sz="2400" dirty="0" smtClean="0"/>
              <a:t>Subsystem Leads:</a:t>
            </a:r>
          </a:p>
          <a:p>
            <a:pPr lvl="1"/>
            <a:r>
              <a:rPr lang="en-US" sz="2000" dirty="0" smtClean="0"/>
              <a:t>Systems- </a:t>
            </a:r>
            <a:r>
              <a:rPr lang="en-US" sz="2000" dirty="0" err="1" smtClean="0"/>
              <a:t>Torrie</a:t>
            </a:r>
            <a:endParaRPr lang="en-US" sz="2000" dirty="0" smtClean="0"/>
          </a:p>
          <a:p>
            <a:pPr lvl="1"/>
            <a:r>
              <a:rPr lang="en-US" sz="2000" dirty="0" smtClean="0"/>
              <a:t>Core Optics- Billingsley</a:t>
            </a:r>
          </a:p>
          <a:p>
            <a:pPr lvl="1"/>
            <a:r>
              <a:rPr lang="en-US" sz="2000" dirty="0" smtClean="0"/>
              <a:t>Seismic- Mason</a:t>
            </a:r>
          </a:p>
          <a:p>
            <a:pPr lvl="1"/>
            <a:r>
              <a:rPr lang="en-US" sz="2000" dirty="0" smtClean="0"/>
              <a:t>Suspensions- Robertson</a:t>
            </a:r>
          </a:p>
          <a:p>
            <a:pPr lvl="1"/>
            <a:r>
              <a:rPr lang="en-US" sz="2000" dirty="0" smtClean="0"/>
              <a:t>Facilities- </a:t>
            </a:r>
            <a:r>
              <a:rPr lang="en-US" sz="2000" dirty="0" err="1" smtClean="0"/>
              <a:t>Oram</a:t>
            </a:r>
            <a:endParaRPr lang="en-US" sz="2000" dirty="0" smtClean="0"/>
          </a:p>
          <a:p>
            <a:pPr lvl="1"/>
            <a:r>
              <a:rPr lang="en-US" sz="2000" dirty="0" smtClean="0"/>
              <a:t>Vacuum- </a:t>
            </a:r>
            <a:r>
              <a:rPr lang="en-US" sz="2000" dirty="0" err="1" smtClean="0"/>
              <a:t>Romel</a:t>
            </a:r>
            <a:endParaRPr lang="en-US" sz="2000" dirty="0" smtClean="0"/>
          </a:p>
          <a:p>
            <a:pPr lvl="1"/>
            <a:r>
              <a:rPr lang="en-US" sz="2000" dirty="0" smtClean="0"/>
              <a:t>CDS- Abbott</a:t>
            </a:r>
          </a:p>
          <a:p>
            <a:pPr lvl="1"/>
            <a:r>
              <a:rPr lang="en-US" sz="2000" dirty="0" smtClean="0"/>
              <a:t>ISC- </a:t>
            </a:r>
            <a:r>
              <a:rPr lang="en-US" sz="2000" dirty="0" err="1" smtClean="0"/>
              <a:t>Barsotti</a:t>
            </a:r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endParaRPr lang="en-US" sz="2400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89501" y="1234916"/>
            <a:ext cx="3797299" cy="36926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UK</a:t>
            </a:r>
          </a:p>
          <a:p>
            <a:pPr lvl="1"/>
            <a:r>
              <a:rPr lang="en-US" sz="2000" dirty="0" smtClean="0"/>
              <a:t>Lead- Strain</a:t>
            </a:r>
          </a:p>
          <a:p>
            <a:pPr lvl="1"/>
            <a:r>
              <a:rPr lang="en-US" sz="2000" dirty="0" smtClean="0"/>
              <a:t>Science Case- J. </a:t>
            </a:r>
            <a:r>
              <a:rPr lang="en-US" sz="2000" dirty="0" err="1" smtClean="0"/>
              <a:t>Veitch</a:t>
            </a:r>
            <a:endParaRPr lang="en-US" sz="2000" dirty="0" smtClean="0"/>
          </a:p>
          <a:p>
            <a:pPr lvl="1"/>
            <a:r>
              <a:rPr lang="en-US" sz="2000" dirty="0" smtClean="0"/>
              <a:t>ISC (BHD)- </a:t>
            </a:r>
            <a:r>
              <a:rPr lang="en-US" sz="2000" dirty="0" err="1" smtClean="0"/>
              <a:t>Hild</a:t>
            </a:r>
            <a:endParaRPr lang="en-US" sz="2000" dirty="0" smtClean="0"/>
          </a:p>
          <a:p>
            <a:pPr lvl="1"/>
            <a:r>
              <a:rPr lang="en-US" sz="2000" dirty="0" smtClean="0"/>
              <a:t>SUS- O’Dell</a:t>
            </a:r>
          </a:p>
          <a:p>
            <a:pPr lvl="1"/>
            <a:r>
              <a:rPr lang="en-US" sz="2000" dirty="0" smtClean="0"/>
              <a:t>COC- Hammond</a:t>
            </a:r>
          </a:p>
          <a:p>
            <a:r>
              <a:rPr lang="en-US" sz="2400" dirty="0" smtClean="0"/>
              <a:t>Australia</a:t>
            </a:r>
          </a:p>
          <a:p>
            <a:pPr lvl="1"/>
            <a:r>
              <a:rPr lang="en-US" sz="2000" dirty="0" smtClean="0"/>
              <a:t>Lead- McClelland</a:t>
            </a:r>
          </a:p>
          <a:p>
            <a:pPr lvl="1"/>
            <a:r>
              <a:rPr lang="en-US" sz="2000" dirty="0" smtClean="0"/>
              <a:t>ISC</a:t>
            </a:r>
            <a:r>
              <a:rPr lang="en-US" sz="2000" dirty="0"/>
              <a:t>- McClelland, </a:t>
            </a:r>
            <a:r>
              <a:rPr lang="en-US" sz="2000" dirty="0" smtClean="0"/>
              <a:t>P. </a:t>
            </a:r>
            <a:r>
              <a:rPr lang="en-US" sz="2000" dirty="0" err="1" smtClean="0"/>
              <a:t>Veitch</a:t>
            </a:r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endParaRPr lang="en-US" sz="24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693488" y="5833130"/>
            <a:ext cx="46784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(CIT and MIT departments </a:t>
            </a:r>
            <a:r>
              <a:rPr lang="en-US" sz="1400" dirty="0" smtClean="0">
                <a:solidFill>
                  <a:srgbClr val="FFFFFF"/>
                </a:solidFill>
              </a:rPr>
              <a:t>covered US </a:t>
            </a:r>
            <a:r>
              <a:rPr lang="en-US" sz="1400" dirty="0">
                <a:solidFill>
                  <a:srgbClr val="FFFFFF"/>
                </a:solidFill>
              </a:rPr>
              <a:t>proposal prep costs </a:t>
            </a:r>
            <a:r>
              <a:rPr lang="en-US" sz="1400" dirty="0">
                <a:solidFill>
                  <a:srgbClr val="FFFFFF"/>
                </a:solidFill>
                <a:sym typeface="Wingdings"/>
              </a:rPr>
              <a:t></a:t>
            </a:r>
            <a:r>
              <a:rPr lang="en-US" sz="1400" dirty="0" smtClean="0">
                <a:solidFill>
                  <a:srgbClr val="FFFFFF"/>
                </a:solidFill>
                <a:sym typeface="Wingdings"/>
              </a:rPr>
              <a:t>)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LIGO-G1801680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62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2849"/>
            <a:ext cx="8415867" cy="51719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917" y="1479550"/>
            <a:ext cx="7677150" cy="4099983"/>
          </a:xfrm>
        </p:spPr>
        <p:txBody>
          <a:bodyPr>
            <a:normAutofit/>
          </a:bodyPr>
          <a:lstStyle/>
          <a:p>
            <a:pPr marL="0" indent="-400050"/>
            <a:r>
              <a:rPr lang="en-US" dirty="0" smtClean="0">
                <a:sym typeface="Wingdings"/>
              </a:rPr>
              <a:t>Perspective on A+ </a:t>
            </a:r>
          </a:p>
          <a:p>
            <a:pPr marL="800100" lvl="2" indent="-400050"/>
            <a:r>
              <a:rPr lang="en-US" sz="1400" i="1" dirty="0" smtClean="0">
                <a:sym typeface="Wingdings"/>
              </a:rPr>
              <a:t>Can  someone offer symmetrical view for </a:t>
            </a:r>
            <a:r>
              <a:rPr lang="en-US" sz="1400" i="1" dirty="0" err="1" smtClean="0">
                <a:sym typeface="Wingdings"/>
              </a:rPr>
              <a:t>AdV</a:t>
            </a:r>
            <a:r>
              <a:rPr lang="en-US" sz="1400" i="1" dirty="0" smtClean="0">
                <a:sym typeface="Wingdings"/>
              </a:rPr>
              <a:t>+?  Sorry,</a:t>
            </a:r>
            <a:r>
              <a:rPr lang="en-US" sz="1400" i="1" dirty="0">
                <a:sym typeface="Wingdings"/>
              </a:rPr>
              <a:t> </a:t>
            </a:r>
            <a:r>
              <a:rPr lang="en-US" sz="1400" i="1" dirty="0" smtClean="0">
                <a:sym typeface="Wingdings"/>
              </a:rPr>
              <a:t> was planning to do more homework.</a:t>
            </a:r>
          </a:p>
          <a:p>
            <a:pPr marL="0" indent="-400050"/>
            <a:r>
              <a:rPr lang="en-US" dirty="0" smtClean="0"/>
              <a:t>Constraints: real vs. imagined </a:t>
            </a:r>
          </a:p>
          <a:p>
            <a:pPr marL="0" indent="-400050"/>
            <a:r>
              <a:rPr lang="en-US" dirty="0" smtClean="0"/>
              <a:t>“Baby steps” vs. “Giant Leaps”</a:t>
            </a:r>
          </a:p>
          <a:p>
            <a:pPr marL="0" indent="-400050"/>
            <a:r>
              <a:rPr lang="en-US" dirty="0" smtClean="0"/>
              <a:t>Some ideas </a:t>
            </a:r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LIGO-G1801680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38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A+ </a:t>
            </a:r>
            <a:r>
              <a:rPr lang="en-US" sz="3200" dirty="0" smtClean="0"/>
              <a:t>NSF Proposal </a:t>
            </a:r>
            <a:r>
              <a:rPr lang="en-US" sz="3200" dirty="0" smtClean="0"/>
              <a:t>Review: Panel Summary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933" y="1656821"/>
            <a:ext cx="8229600" cy="403912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i="1" dirty="0" smtClean="0"/>
              <a:t>“Over </a:t>
            </a:r>
            <a:r>
              <a:rPr lang="en-US" sz="2000" i="1" dirty="0"/>
              <a:t>the last several years LIGO has made tremendous discoveries which have inspired people around the world and demonstrated the value of gravitational-wave observation as a new tool for astronomy. The proposed effort promises to make a major advance in that effort for even better science. The proposed technical improvements take careful aim at the dominant noise sources remaining at the </a:t>
            </a:r>
            <a:r>
              <a:rPr lang="en-US" sz="2000" i="1" dirty="0" err="1"/>
              <a:t>aLIGO</a:t>
            </a:r>
            <a:r>
              <a:rPr lang="en-US" sz="2000" i="1" dirty="0"/>
              <a:t> design sensitivity, with a very carefully thought through approach, deploying cutting-edge technological innovations with careful thought to mitigating risks of delay and/or lost science opportunity. While some minor concerns are </a:t>
            </a:r>
            <a:r>
              <a:rPr lang="en-US" sz="2000" i="1" dirty="0" smtClean="0"/>
              <a:t>described </a:t>
            </a:r>
            <a:r>
              <a:rPr lang="en-US" sz="2000" i="1" dirty="0"/>
              <a:t>in the section notes these are far outweighed by the overwhelming strengths of the proposal</a:t>
            </a:r>
            <a:r>
              <a:rPr lang="en-US" sz="2000" i="1" dirty="0" smtClean="0"/>
              <a:t>.   </a:t>
            </a:r>
            <a:r>
              <a:rPr lang="en-US" sz="2000" i="1" dirty="0" smtClean="0">
                <a:solidFill>
                  <a:srgbClr val="FFFF00"/>
                </a:solidFill>
              </a:rPr>
              <a:t>The panel strongly recommends funding the proposed upgrade</a:t>
            </a:r>
            <a:r>
              <a:rPr lang="en-US" sz="2000" i="1" dirty="0" smtClean="0"/>
              <a:t>.” </a:t>
            </a:r>
            <a:endParaRPr lang="en-US" sz="2000" i="1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LIGO-G1801680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27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46868"/>
            <a:ext cx="8229600" cy="918392"/>
          </a:xfrm>
        </p:spPr>
        <p:txBody>
          <a:bodyPr>
            <a:noAutofit/>
          </a:bodyPr>
          <a:lstStyle/>
          <a:p>
            <a:r>
              <a:rPr lang="en-US" sz="3600" dirty="0" smtClean="0"/>
              <a:t>A+ parameters</a:t>
            </a:r>
            <a:r>
              <a:rPr lang="en-US" sz="3600" dirty="0"/>
              <a:t> </a:t>
            </a:r>
            <a:r>
              <a:rPr lang="en-US" sz="3600" dirty="0" smtClean="0"/>
              <a:t>vs. </a:t>
            </a:r>
            <a:r>
              <a:rPr lang="en-US" sz="3600" dirty="0" err="1" smtClean="0"/>
              <a:t>aLIGO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6236" t="56566" r="8594" b="15251"/>
          <a:stretch/>
        </p:blipFill>
        <p:spPr>
          <a:xfrm>
            <a:off x="1066799" y="1524000"/>
            <a:ext cx="7389099" cy="402590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1625600" y="2743200"/>
            <a:ext cx="601133" cy="211667"/>
          </a:xfrm>
          <a:prstGeom prst="right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1265766" y="3306232"/>
            <a:ext cx="601133" cy="211667"/>
          </a:xfrm>
          <a:prstGeom prst="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Left Brace 2"/>
          <p:cNvSpPr/>
          <p:nvPr/>
        </p:nvSpPr>
        <p:spPr>
          <a:xfrm>
            <a:off x="1926166" y="3022600"/>
            <a:ext cx="359834" cy="787400"/>
          </a:xfrm>
          <a:prstGeom prst="leftBrace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LIGO-G1801680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998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illingsley_GariLynn-LIGO-B214-Zygo_Optics_Lab-9448.jpg"/>
          <p:cNvPicPr>
            <a:picLocks noChangeAspect="1"/>
          </p:cNvPicPr>
          <p:nvPr/>
        </p:nvPicPr>
        <p:blipFill>
          <a:blip r:embed="rId2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734" y="0"/>
            <a:ext cx="10258192" cy="6846228"/>
          </a:xfrm>
          <a:prstGeom prst="rect">
            <a:avLst/>
          </a:prstGeom>
        </p:spPr>
      </p:pic>
      <p:pic>
        <p:nvPicPr>
          <p:cNvPr id="6" name="Picture 5" descr="PastedGraphic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438" y="3982378"/>
            <a:ext cx="2850562" cy="28756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9488" y="196090"/>
            <a:ext cx="8229600" cy="509357"/>
          </a:xfrm>
        </p:spPr>
        <p:txBody>
          <a:bodyPr>
            <a:noAutofit/>
          </a:bodyPr>
          <a:lstStyle/>
          <a:p>
            <a:r>
              <a:rPr lang="en-US" sz="3200" dirty="0" smtClean="0"/>
              <a:t>Improved Mirror Coatings for A+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251" y="1141858"/>
            <a:ext cx="5366979" cy="4792393"/>
          </a:xfrm>
        </p:spPr>
        <p:txBody>
          <a:bodyPr>
            <a:normAutofit/>
          </a:bodyPr>
          <a:lstStyle/>
          <a:p>
            <a:r>
              <a:rPr lang="en-US" sz="1800" dirty="0" smtClean="0"/>
              <a:t>TARGET: Elastic loss angle </a:t>
            </a:r>
            <a:r>
              <a:rPr lang="en-US" sz="1800" dirty="0" err="1" smtClean="0">
                <a:solidFill>
                  <a:srgbClr val="FFFF00"/>
                </a:solidFill>
              </a:rPr>
              <a:t>φ</a:t>
            </a:r>
            <a:r>
              <a:rPr lang="en-US" sz="1800" dirty="0" smtClean="0">
                <a:solidFill>
                  <a:srgbClr val="FFFF00"/>
                </a:solidFill>
              </a:rPr>
              <a:t> &lt; 9 x 10</a:t>
            </a:r>
            <a:r>
              <a:rPr lang="en-US" sz="1800" baseline="30000" dirty="0" smtClean="0">
                <a:solidFill>
                  <a:srgbClr val="FFFF00"/>
                </a:solidFill>
              </a:rPr>
              <a:t>-5</a:t>
            </a:r>
          </a:p>
          <a:p>
            <a:pPr lvl="1"/>
            <a:r>
              <a:rPr lang="en-US" sz="1400" dirty="0" smtClean="0"/>
              <a:t>(</a:t>
            </a:r>
            <a:r>
              <a:rPr lang="en-US" sz="1400" dirty="0" err="1" smtClean="0"/>
              <a:t>aLIGO</a:t>
            </a:r>
            <a:r>
              <a:rPr lang="en-US" sz="1400" dirty="0" smtClean="0"/>
              <a:t>  </a:t>
            </a:r>
            <a:r>
              <a:rPr lang="en-US" sz="1400" dirty="0" err="1" smtClean="0"/>
              <a:t>φ</a:t>
            </a:r>
            <a:r>
              <a:rPr lang="en-US" sz="1400" dirty="0" smtClean="0"/>
              <a:t> = 3.6 </a:t>
            </a:r>
            <a:r>
              <a:rPr lang="en-US" sz="1400" dirty="0"/>
              <a:t>x 10</a:t>
            </a:r>
            <a:r>
              <a:rPr lang="en-US" sz="1400" baseline="30000" dirty="0" smtClean="0"/>
              <a:t>-4)</a:t>
            </a:r>
            <a:endParaRPr lang="en-US" sz="1400" dirty="0" smtClean="0"/>
          </a:p>
          <a:p>
            <a:r>
              <a:rPr lang="en-US" sz="1800" dirty="0" smtClean="0"/>
              <a:t>Current R&amp;D on small samples</a:t>
            </a:r>
          </a:p>
          <a:p>
            <a:r>
              <a:rPr lang="en-US" sz="1800" dirty="0" smtClean="0"/>
              <a:t>UK, Europe and US </a:t>
            </a:r>
            <a:r>
              <a:rPr lang="en-US" sz="1800" dirty="0" smtClean="0">
                <a:solidFill>
                  <a:srgbClr val="FFFF00"/>
                </a:solidFill>
              </a:rPr>
              <a:t>Center for Coatings Research </a:t>
            </a:r>
            <a:r>
              <a:rPr lang="en-US" sz="1800" dirty="0" smtClean="0"/>
              <a:t>initiative to select best low-loss coating design in about 2 years</a:t>
            </a:r>
          </a:p>
          <a:p>
            <a:r>
              <a:rPr lang="en-US" sz="1800" dirty="0" smtClean="0">
                <a:solidFill>
                  <a:srgbClr val="FFFF00"/>
                </a:solidFill>
              </a:rPr>
              <a:t>A+ Coating Pathfinder </a:t>
            </a:r>
            <a:r>
              <a:rPr lang="en-US" sz="1800" dirty="0" smtClean="0"/>
              <a:t>program will spin up industrial vendor(s) and qualify full-aperture coatings for production</a:t>
            </a:r>
          </a:p>
          <a:p>
            <a:r>
              <a:rPr lang="en-US" sz="1800" dirty="0" smtClean="0"/>
              <a:t>In parallel, new and existing spare </a:t>
            </a:r>
            <a:r>
              <a:rPr lang="en-US" sz="1800" dirty="0" err="1" smtClean="0"/>
              <a:t>aLIGO</a:t>
            </a:r>
            <a:r>
              <a:rPr lang="en-US" sz="1800" dirty="0" smtClean="0"/>
              <a:t> optics will be polished</a:t>
            </a:r>
          </a:p>
          <a:p>
            <a:r>
              <a:rPr lang="en-US" sz="1800" dirty="0"/>
              <a:t>M</a:t>
            </a:r>
            <a:r>
              <a:rPr lang="en-US" sz="1800" dirty="0" smtClean="0"/>
              <a:t>etrology</a:t>
            </a:r>
            <a:r>
              <a:rPr lang="en-US" sz="1800" dirty="0"/>
              <a:t>, QA, lab infrastructure, </a:t>
            </a:r>
            <a:r>
              <a:rPr lang="en-US" sz="1800" dirty="0" smtClean="0"/>
              <a:t>tooling</a:t>
            </a:r>
            <a:r>
              <a:rPr lang="en-US" sz="1800" dirty="0"/>
              <a:t>, </a:t>
            </a:r>
            <a:r>
              <a:rPr lang="en-US" sz="1800" dirty="0" smtClean="0"/>
              <a:t>procedures all </a:t>
            </a:r>
            <a:r>
              <a:rPr lang="en-US" sz="1800" dirty="0" smtClean="0">
                <a:solidFill>
                  <a:srgbClr val="FFFF00"/>
                </a:solidFill>
              </a:rPr>
              <a:t>same as </a:t>
            </a:r>
            <a:r>
              <a:rPr lang="en-US" sz="1800" dirty="0" err="1" smtClean="0">
                <a:solidFill>
                  <a:srgbClr val="FFFF00"/>
                </a:solidFill>
              </a:rPr>
              <a:t>aLIGO</a:t>
            </a:r>
            <a:r>
              <a:rPr lang="en-US" sz="1800" dirty="0" smtClean="0">
                <a:solidFill>
                  <a:srgbClr val="FFFF00"/>
                </a:solidFill>
              </a:rPr>
              <a:t> </a:t>
            </a:r>
            <a:r>
              <a:rPr lang="en-US" sz="1800" dirty="0" smtClean="0"/>
              <a:t>&amp; reused</a:t>
            </a:r>
          </a:p>
          <a:p>
            <a:r>
              <a:rPr lang="en-US" sz="1800" dirty="0" smtClean="0"/>
              <a:t>Replacement core optics delivered for </a:t>
            </a:r>
            <a:r>
              <a:rPr lang="en-US" sz="1800" dirty="0" smtClean="0">
                <a:solidFill>
                  <a:srgbClr val="FFFF00"/>
                </a:solidFill>
              </a:rPr>
              <a:t>final phase of A+ installation </a:t>
            </a:r>
            <a:r>
              <a:rPr lang="en-US" sz="1800" dirty="0" smtClean="0"/>
              <a:t>(mid-FY23)</a:t>
            </a:r>
          </a:p>
          <a:p>
            <a:pPr marL="457200" lvl="1" indent="0">
              <a:buNone/>
            </a:pP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5527230" y="651079"/>
            <a:ext cx="1532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+mj-lt"/>
              </a:rPr>
              <a:t>400mm LIGO Fizeau </a:t>
            </a:r>
          </a:p>
          <a:p>
            <a:r>
              <a:rPr lang="en-US" sz="1200" i="1" dirty="0" smtClean="0">
                <a:latin typeface="+mj-lt"/>
              </a:rPr>
              <a:t>interferometer at CIT  </a:t>
            </a:r>
            <a:endParaRPr lang="en-US" sz="1200" i="1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11650" y="5660823"/>
            <a:ext cx="20537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 err="1">
                <a:solidFill>
                  <a:schemeClr val="bg1"/>
                </a:solidFill>
              </a:rPr>
              <a:t>aLIGO</a:t>
            </a:r>
            <a:r>
              <a:rPr lang="en-US" sz="1000" i="1" dirty="0">
                <a:solidFill>
                  <a:schemeClr val="bg1"/>
                </a:solidFill>
              </a:rPr>
              <a:t> ETM figure map</a:t>
            </a:r>
          </a:p>
          <a:p>
            <a:pPr algn="r"/>
            <a:r>
              <a:rPr lang="en-US" sz="1000" i="1" dirty="0">
                <a:solidFill>
                  <a:schemeClr val="bg1"/>
                </a:solidFill>
              </a:rPr>
              <a:t>6.5 </a:t>
            </a:r>
            <a:r>
              <a:rPr lang="en-US" sz="1000" i="1" dirty="0" smtClean="0">
                <a:solidFill>
                  <a:schemeClr val="bg1"/>
                </a:solidFill>
              </a:rPr>
              <a:t>Å</a:t>
            </a:r>
            <a:r>
              <a:rPr lang="en-US" sz="1000" i="1" baseline="-25000" dirty="0" smtClean="0">
                <a:solidFill>
                  <a:schemeClr val="bg1"/>
                </a:solidFill>
              </a:rPr>
              <a:t>RMS</a:t>
            </a:r>
            <a:r>
              <a:rPr lang="en-US" sz="1000" i="1" dirty="0" smtClean="0">
                <a:solidFill>
                  <a:schemeClr val="bg1"/>
                </a:solidFill>
              </a:rPr>
              <a:t> </a:t>
            </a:r>
            <a:r>
              <a:rPr lang="en-US" sz="1000" i="1" dirty="0">
                <a:solidFill>
                  <a:schemeClr val="bg1"/>
                </a:solidFill>
              </a:rPr>
              <a:t>over central 160 mm </a:t>
            </a:r>
            <a:r>
              <a:rPr lang="en-US" sz="1000" i="1" dirty="0" err="1">
                <a:solidFill>
                  <a:schemeClr val="bg1"/>
                </a:solidFill>
              </a:rPr>
              <a:t>Φ</a:t>
            </a:r>
            <a:endParaRPr lang="en-US" sz="1000" i="1" dirty="0">
              <a:solidFill>
                <a:schemeClr val="bg1"/>
              </a:solidFill>
            </a:endParaRPr>
          </a:p>
          <a:p>
            <a:pPr algn="r"/>
            <a:r>
              <a:rPr lang="en-US" sz="800" i="1" dirty="0">
                <a:solidFill>
                  <a:schemeClr val="bg1"/>
                </a:solidFill>
              </a:rPr>
              <a:t>(LIGO Lab/G. Billingsley)</a:t>
            </a:r>
          </a:p>
          <a:p>
            <a:pPr algn="r"/>
            <a:endParaRPr lang="en-US" sz="1000" i="1" dirty="0">
              <a:solidFill>
                <a:schemeClr val="bg1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LIGO-G1801680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914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038" y="90553"/>
            <a:ext cx="8229600" cy="509357"/>
          </a:xfrm>
        </p:spPr>
        <p:txBody>
          <a:bodyPr>
            <a:noAutofit/>
          </a:bodyPr>
          <a:lstStyle/>
          <a:p>
            <a:r>
              <a:rPr lang="en-US" sz="3600" dirty="0" smtClean="0"/>
              <a:t>A+ Coatings</a:t>
            </a:r>
            <a:endParaRPr lang="en-US" sz="3600" dirty="0"/>
          </a:p>
        </p:txBody>
      </p:sp>
      <p:pic>
        <p:nvPicPr>
          <p:cNvPr id="12" name="Content Placeholder 11" descr="Macintosh HD:Users:mike:Library:Containers:com.apple.mail:Data:Library:Mail Downloads:9F101284-2911-4AE6-A27A-0B702950E1F6:CTN2specvA+.pdf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80" b="-3780"/>
          <a:stretch>
            <a:fillRect/>
          </a:stretch>
        </p:blipFill>
        <p:spPr bwMode="auto">
          <a:xfrm>
            <a:off x="135467" y="694268"/>
            <a:ext cx="8867314" cy="543189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504267" y="3920065"/>
            <a:ext cx="879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A+ goal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7624" y="591608"/>
            <a:ext cx="200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Gras &amp; Evans, P1700448</a:t>
            </a:r>
            <a:endParaRPr lang="en-US" sz="14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LIGO-G1801680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966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917" y="14135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Quantum Noise Reduction for A+:</a:t>
            </a:r>
            <a:br>
              <a:rPr lang="en-US" dirty="0" smtClean="0"/>
            </a:br>
            <a:r>
              <a:rPr lang="en-US" dirty="0" smtClean="0"/>
              <a:t>Frequency-Dependent Squeezing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757" y="1394425"/>
            <a:ext cx="8729048" cy="5071992"/>
          </a:xfrm>
        </p:spPr>
        <p:txBody>
          <a:bodyPr>
            <a:normAutofit/>
          </a:bodyPr>
          <a:lstStyle/>
          <a:p>
            <a:r>
              <a:rPr lang="en-US" dirty="0"/>
              <a:t>E</a:t>
            </a:r>
            <a:r>
              <a:rPr lang="en-US" dirty="0" smtClean="0"/>
              <a:t>xpect </a:t>
            </a:r>
            <a:r>
              <a:rPr lang="en-US" i="1" dirty="0" smtClean="0">
                <a:solidFill>
                  <a:srgbClr val="FFFF00"/>
                </a:solidFill>
              </a:rPr>
              <a:t>squeezed light injection</a:t>
            </a:r>
            <a:r>
              <a:rPr lang="en-US" dirty="0" smtClean="0"/>
              <a:t> to be operating soon</a:t>
            </a:r>
          </a:p>
          <a:p>
            <a:r>
              <a:rPr lang="en-US" dirty="0" smtClean="0"/>
              <a:t>Effective substitute or assist for high laser power</a:t>
            </a:r>
          </a:p>
          <a:p>
            <a:pPr lvl="1"/>
            <a:r>
              <a:rPr lang="en-US" dirty="0" smtClean="0"/>
              <a:t>Phase squeezing at HF causes amplitude anti-squeezing (radiation pressure) at LF</a:t>
            </a:r>
          </a:p>
          <a:p>
            <a:pPr lvl="1"/>
            <a:r>
              <a:rPr lang="en-US" dirty="0" smtClean="0"/>
              <a:t>Added radiation pressure bothersome as other LF noise is improved</a:t>
            </a:r>
          </a:p>
          <a:p>
            <a:r>
              <a:rPr lang="en-US" dirty="0" smtClean="0"/>
              <a:t>Solution: </a:t>
            </a:r>
            <a:r>
              <a:rPr lang="en-US" dirty="0" smtClean="0">
                <a:solidFill>
                  <a:srgbClr val="FFFF00"/>
                </a:solidFill>
              </a:rPr>
              <a:t>Frequency-dependent squeezing </a:t>
            </a:r>
            <a:r>
              <a:rPr lang="en-US" dirty="0" smtClean="0"/>
              <a:t>(FDS)</a:t>
            </a:r>
          </a:p>
          <a:p>
            <a:pPr lvl="1"/>
            <a:r>
              <a:rPr lang="en-US" dirty="0" smtClean="0"/>
              <a:t>NOTE: </a:t>
            </a:r>
            <a:r>
              <a:rPr lang="en-US" dirty="0" smtClean="0">
                <a:solidFill>
                  <a:srgbClr val="FFFF00"/>
                </a:solidFill>
              </a:rPr>
              <a:t>FDS is also key for planned future detectors </a:t>
            </a:r>
            <a:r>
              <a:rPr lang="en-US" dirty="0" smtClean="0"/>
              <a:t>(Voyager, ET, CE, etc.) </a:t>
            </a:r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LIGO-G1801680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691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18647" y="862563"/>
            <a:ext cx="3838626" cy="35745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2380" y="141198"/>
            <a:ext cx="6117619" cy="579717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Frequency-Dependent Squeezing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13" y="1078466"/>
            <a:ext cx="4689603" cy="459331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Optical “filter cavity” (FC)</a:t>
            </a:r>
          </a:p>
          <a:p>
            <a:r>
              <a:rPr lang="en-US" dirty="0" smtClean="0"/>
              <a:t>Rotates squeezing phase to both improve radiation pressure at LF </a:t>
            </a:r>
            <a:r>
              <a:rPr lang="en-US" i="1" dirty="0" smtClean="0"/>
              <a:t>and</a:t>
            </a:r>
            <a:r>
              <a:rPr lang="en-US" dirty="0" smtClean="0"/>
              <a:t> phase noise at HF</a:t>
            </a:r>
          </a:p>
          <a:p>
            <a:r>
              <a:rPr lang="en-US" dirty="0" smtClean="0"/>
              <a:t>Low-loss, high finesse cavity with bandwidth ~100 Hz</a:t>
            </a:r>
          </a:p>
          <a:p>
            <a:r>
              <a:rPr lang="en-US" dirty="0" smtClean="0"/>
              <a:t>Sensitive </a:t>
            </a:r>
            <a:r>
              <a:rPr lang="en-US" dirty="0"/>
              <a:t>to </a:t>
            </a:r>
            <a:r>
              <a:rPr lang="en-US" dirty="0" smtClean="0">
                <a:solidFill>
                  <a:srgbClr val="FFFF00"/>
                </a:solidFill>
              </a:rPr>
              <a:t>optical losses</a:t>
            </a:r>
            <a:r>
              <a:rPr lang="en-US" dirty="0">
                <a:solidFill>
                  <a:srgbClr val="FFFF00"/>
                </a:solidFill>
              </a:rPr>
              <a:t>, scattering and mirror motion</a:t>
            </a:r>
          </a:p>
          <a:p>
            <a:pPr>
              <a:buFont typeface="Wingdings" charset="0"/>
              <a:buChar char="è"/>
            </a:pPr>
            <a:r>
              <a:rPr lang="en-US" dirty="0" smtClean="0"/>
              <a:t>Requires </a:t>
            </a:r>
            <a:r>
              <a:rPr lang="en-US" i="1" dirty="0">
                <a:solidFill>
                  <a:srgbClr val="FFFF00"/>
                </a:solidFill>
              </a:rPr>
              <a:t>seismic isolation and 		quiet mirror suspension</a:t>
            </a:r>
            <a:endParaRPr lang="en-US" dirty="0">
              <a:solidFill>
                <a:srgbClr val="FFFF00"/>
              </a:solidFill>
            </a:endParaRPr>
          </a:p>
          <a:p>
            <a:pPr>
              <a:buFont typeface="Wingdings" charset="0"/>
              <a:buChar char="è"/>
            </a:pPr>
            <a:r>
              <a:rPr lang="en-US" dirty="0" smtClean="0"/>
              <a:t>Requires </a:t>
            </a:r>
            <a:r>
              <a:rPr lang="en-US" i="1" dirty="0" smtClean="0">
                <a:solidFill>
                  <a:srgbClr val="FFFF00"/>
                </a:solidFill>
              </a:rPr>
              <a:t>high-quality FC mirrors</a:t>
            </a:r>
          </a:p>
          <a:p>
            <a:pPr>
              <a:buFont typeface="Wingdings" charset="0"/>
              <a:buChar char="è"/>
            </a:pPr>
            <a:r>
              <a:rPr lang="en-US" dirty="0" smtClean="0"/>
              <a:t>Requires </a:t>
            </a:r>
            <a:r>
              <a:rPr lang="en-US" i="1" dirty="0">
                <a:solidFill>
                  <a:srgbClr val="FFFF00"/>
                </a:solidFill>
              </a:rPr>
              <a:t>L</a:t>
            </a:r>
            <a:r>
              <a:rPr lang="en-US" i="1" baseline="-25000" dirty="0">
                <a:solidFill>
                  <a:srgbClr val="FFFF00"/>
                </a:solidFill>
              </a:rPr>
              <a:t>FC</a:t>
            </a:r>
            <a:r>
              <a:rPr lang="en-US" i="1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~ </a:t>
            </a:r>
            <a:r>
              <a:rPr lang="en-US" dirty="0" smtClean="0">
                <a:solidFill>
                  <a:srgbClr val="FFFF00"/>
                </a:solidFill>
              </a:rPr>
              <a:t>300 </a:t>
            </a:r>
            <a:r>
              <a:rPr lang="en-US" dirty="0">
                <a:solidFill>
                  <a:srgbClr val="FFFF00"/>
                </a:solidFill>
              </a:rPr>
              <a:t>m</a:t>
            </a:r>
          </a:p>
          <a:p>
            <a:pPr marL="0" indent="0">
              <a:buNone/>
            </a:pPr>
            <a:endParaRPr lang="en-US" dirty="0" smtClean="0">
              <a:solidFill>
                <a:srgbClr val="FFFF0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377" y="4500563"/>
            <a:ext cx="3871895" cy="1792287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LIGO-G1801680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888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2016"/>
            <a:ext cx="8686800" cy="625562"/>
          </a:xfrm>
        </p:spPr>
        <p:txBody>
          <a:bodyPr>
            <a:noAutofit/>
          </a:bodyPr>
          <a:lstStyle/>
          <a:p>
            <a:r>
              <a:rPr lang="en-US" sz="3600" dirty="0" smtClean="0"/>
              <a:t>FDS demonstration w/ 2m filter cavity</a:t>
            </a:r>
            <a:endParaRPr lang="en-US" sz="3600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787400" y="5656935"/>
            <a:ext cx="7664504" cy="601496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LIGO demonstration of audio-band frequency dependent squeezing  </a:t>
            </a:r>
          </a:p>
          <a:p>
            <a:pPr marL="0" indent="0" algn="ctr">
              <a:buNone/>
            </a:pPr>
            <a:r>
              <a:rPr lang="en-US" dirty="0" smtClean="0"/>
              <a:t>(A+ Proposal figure 3)</a:t>
            </a:r>
            <a:endParaRPr lang="en-US" sz="18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119" y="1238198"/>
            <a:ext cx="5618609" cy="40481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26947" y="5350081"/>
            <a:ext cx="23093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5781E5"/>
                </a:solidFill>
              </a:rPr>
              <a:t>Oelker</a:t>
            </a:r>
            <a:r>
              <a:rPr lang="en-US" sz="1200" dirty="0" smtClean="0">
                <a:solidFill>
                  <a:srgbClr val="5781E5"/>
                </a:solidFill>
              </a:rPr>
              <a:t> et al, LIGO-P1500062</a:t>
            </a:r>
            <a:endParaRPr lang="en-US" sz="1200" dirty="0">
              <a:solidFill>
                <a:srgbClr val="5781E5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LIGO-G1801680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939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733" y="0"/>
            <a:ext cx="8229600" cy="78316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Filter cavity vacuum system and facility modifications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676400" y="3657600"/>
            <a:ext cx="1193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FFFF"/>
                </a:solidFill>
              </a:rPr>
              <a:t>50 </a:t>
            </a:r>
            <a:r>
              <a:rPr lang="en-US" dirty="0" err="1" smtClean="0">
                <a:solidFill>
                  <a:srgbClr val="00FFFF"/>
                </a:solidFill>
              </a:rPr>
              <a:t>m</a:t>
            </a:r>
            <a:endParaRPr lang="en-US" dirty="0">
              <a:solidFill>
                <a:srgbClr val="00FF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379412" y="3505200"/>
            <a:ext cx="4038600" cy="1601788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00FFFF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3124200" y="1557867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smtClean="0">
                <a:solidFill>
                  <a:srgbClr val="00FFFF"/>
                </a:solidFill>
              </a:rPr>
              <a:t>Corner station (Hanford)</a:t>
            </a:r>
            <a:endParaRPr lang="en-US" sz="1800" i="1" dirty="0">
              <a:solidFill>
                <a:srgbClr val="00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7570"/>
            <a:ext cx="9144000" cy="5478780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13" name="Straight Arrow Connector 12"/>
          <p:cNvCxnSpPr/>
          <p:nvPr/>
        </p:nvCxnSpPr>
        <p:spPr bwMode="auto">
          <a:xfrm flipH="1">
            <a:off x="2980267" y="1049867"/>
            <a:ext cx="3191933" cy="1837266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00FFFF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3821131" y="1557867"/>
            <a:ext cx="1193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FFFF"/>
                </a:solidFill>
              </a:rPr>
              <a:t>50 </a:t>
            </a:r>
            <a:r>
              <a:rPr lang="en-US" dirty="0" err="1" smtClean="0">
                <a:solidFill>
                  <a:srgbClr val="00FFFF"/>
                </a:solidFill>
              </a:rPr>
              <a:t>m</a:t>
            </a:r>
            <a:endParaRPr lang="en-US" dirty="0">
              <a:solidFill>
                <a:srgbClr val="00FFFF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2209800" y="3734821"/>
            <a:ext cx="1537993" cy="89432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4113430" y="1447800"/>
            <a:ext cx="3576151" cy="205842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H="1">
            <a:off x="7931150" y="1003300"/>
            <a:ext cx="552182" cy="3048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7142181" y="1976451"/>
            <a:ext cx="1193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00 m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2095500" y="4488430"/>
            <a:ext cx="144681" cy="9627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311401" y="4584700"/>
            <a:ext cx="4241799" cy="62403"/>
          </a:xfrm>
          <a:prstGeom prst="straightConnector1">
            <a:avLst/>
          </a:prstGeom>
          <a:ln>
            <a:solidFill>
              <a:srgbClr val="4FFFBD"/>
            </a:solidFill>
            <a:prstDash val="lgDashDot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6791873" y="1003299"/>
            <a:ext cx="2013460" cy="1342484"/>
          </a:xfrm>
          <a:prstGeom prst="straightConnector1">
            <a:avLst/>
          </a:prstGeom>
          <a:ln>
            <a:solidFill>
              <a:srgbClr val="4FFFBD"/>
            </a:solidFill>
            <a:prstDash val="lgDashDot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786543" y="2701384"/>
            <a:ext cx="1100157" cy="530766"/>
          </a:xfrm>
          <a:prstGeom prst="straightConnector1">
            <a:avLst/>
          </a:prstGeom>
          <a:ln>
            <a:solidFill>
              <a:srgbClr val="4FFFBD"/>
            </a:solidFill>
            <a:prstDash val="lgDashDot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6729393" y="3429000"/>
            <a:ext cx="1157307" cy="828134"/>
          </a:xfrm>
          <a:prstGeom prst="straightConnector1">
            <a:avLst/>
          </a:prstGeom>
          <a:ln>
            <a:solidFill>
              <a:srgbClr val="4FFFBD"/>
            </a:solidFill>
            <a:prstDash val="lgDashDot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759701" y="3136889"/>
            <a:ext cx="1230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(TO LLO)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20900" y="1154211"/>
            <a:ext cx="200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C. </a:t>
            </a:r>
            <a:r>
              <a:rPr lang="en-US" sz="14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Torrie</a:t>
            </a:r>
            <a:r>
              <a:rPr lang="en-US" sz="1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&amp; E. Sanchez</a:t>
            </a:r>
            <a:endParaRPr lang="en-US" sz="14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LIGO-G1801680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080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067" y="1228408"/>
            <a:ext cx="7178221" cy="4567959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437" r="-77437"/>
          <a:stretch>
            <a:fillRect/>
          </a:stretch>
        </p:blipFill>
        <p:spPr bwMode="auto">
          <a:xfrm>
            <a:off x="-4579100" y="-364066"/>
            <a:ext cx="13486035" cy="7416800"/>
          </a:xfrm>
          <a:prstGeom prst="rect">
            <a:avLst/>
          </a:prstGeom>
          <a:noFill/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5054600" y="5843482"/>
            <a:ext cx="3632200" cy="54186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smtClean="0"/>
              <a:t>View from future LLO  FC  end station back to corner 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4775200" y="241298"/>
            <a:ext cx="3651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A+ FILTER CAVITY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BEAMLINE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127431" y="6356350"/>
            <a:ext cx="2364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C. </a:t>
            </a:r>
            <a:r>
              <a:rPr lang="en-US" sz="11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Torrie</a:t>
            </a:r>
            <a:r>
              <a:rPr lang="en-US" sz="11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E. Sanchez , G. Billingsley</a:t>
            </a:r>
          </a:p>
          <a:p>
            <a:r>
              <a:rPr lang="en-US" sz="11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M1800040</a:t>
            </a:r>
            <a:endParaRPr lang="en-US" sz="11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854199" y="5758267"/>
            <a:ext cx="482600" cy="443565"/>
          </a:xfrm>
          <a:prstGeom prst="ellipse">
            <a:avLst/>
          </a:prstGeom>
          <a:noFill/>
          <a:ln w="28575" cmpd="sng">
            <a:solidFill>
              <a:srgbClr val="3366FF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854199" y="699435"/>
            <a:ext cx="482600" cy="443565"/>
          </a:xfrm>
          <a:prstGeom prst="ellipse">
            <a:avLst/>
          </a:prstGeom>
          <a:noFill/>
          <a:ln w="28575" cmpd="sng">
            <a:solidFill>
              <a:srgbClr val="3366FF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336799" y="5614882"/>
            <a:ext cx="11404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New HAM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Chamber</a:t>
            </a:r>
            <a:endParaRPr lang="en-US" dirty="0">
              <a:solidFill>
                <a:srgbClr val="3366FF"/>
              </a:solidFill>
            </a:endParaRPr>
          </a:p>
          <a:p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1012" y="583012"/>
            <a:ext cx="1143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3366FF"/>
                </a:solidFill>
              </a:rPr>
              <a:t>New HAM</a:t>
            </a:r>
          </a:p>
          <a:p>
            <a:pPr algn="r"/>
            <a:r>
              <a:rPr lang="en-US" dirty="0" smtClean="0">
                <a:solidFill>
                  <a:srgbClr val="3366FF"/>
                </a:solidFill>
              </a:rPr>
              <a:t>Chamber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93272" y="432032"/>
            <a:ext cx="1315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New station 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building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1012" y="1470569"/>
            <a:ext cx="13644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3366FF"/>
                </a:solidFill>
              </a:rPr>
              <a:t>New 20cm </a:t>
            </a:r>
          </a:p>
          <a:p>
            <a:pPr algn="r"/>
            <a:r>
              <a:rPr lang="en-US" dirty="0" smtClean="0">
                <a:solidFill>
                  <a:srgbClr val="3366FF"/>
                </a:solidFill>
              </a:rPr>
              <a:t>Beamtube &amp; </a:t>
            </a:r>
          </a:p>
          <a:p>
            <a:pPr algn="r"/>
            <a:r>
              <a:rPr lang="en-US" dirty="0" smtClean="0">
                <a:solidFill>
                  <a:srgbClr val="3366FF"/>
                </a:solidFill>
              </a:rPr>
              <a:t>Enclosure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LIGO-G1801680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986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 txBox="1">
            <a:spLocks/>
          </p:cNvSpPr>
          <p:nvPr/>
        </p:nvSpPr>
        <p:spPr>
          <a:xfrm>
            <a:off x="59267" y="0"/>
            <a:ext cx="8991599" cy="10511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 dirty="0" smtClean="0">
                <a:solidFill>
                  <a:srgbClr val="FFFFFF"/>
                </a:solidFill>
              </a:rPr>
              <a:t>A+ filter cavity: </a:t>
            </a:r>
          </a:p>
          <a:p>
            <a:r>
              <a:rPr lang="en-US" sz="2800" i="1" dirty="0" smtClean="0">
                <a:solidFill>
                  <a:srgbClr val="FFFFFF"/>
                </a:solidFill>
              </a:rPr>
              <a:t>mirror suspension &amp; seismic isolation</a:t>
            </a:r>
            <a:endParaRPr lang="en-US" sz="2800" i="1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877" y="1218518"/>
            <a:ext cx="4184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114FFB"/>
                </a:solidFill>
                <a:latin typeface="+mj-lt"/>
              </a:rPr>
              <a:t>aLIGO</a:t>
            </a:r>
            <a:r>
              <a:rPr lang="en-US" sz="1400" dirty="0" smtClean="0">
                <a:solidFill>
                  <a:srgbClr val="114FFB"/>
                </a:solidFill>
                <a:latin typeface="+mj-lt"/>
              </a:rPr>
              <a:t> HAM Small Triple Suspension (HSTS)</a:t>
            </a:r>
            <a:endParaRPr lang="en-US" sz="1400" dirty="0">
              <a:solidFill>
                <a:srgbClr val="114FFB"/>
              </a:solidFill>
              <a:latin typeface="+mj-lt"/>
            </a:endParaRPr>
          </a:p>
        </p:txBody>
      </p:sp>
      <p:pic>
        <p:nvPicPr>
          <p:cNvPr id="10" name="Picture 9" descr="RS20793_IMG_1654_v2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75" r="35611" b="19408"/>
          <a:stretch/>
        </p:blipFill>
        <p:spPr>
          <a:xfrm>
            <a:off x="0" y="1560148"/>
            <a:ext cx="3707965" cy="5297876"/>
          </a:xfrm>
          <a:prstGeom prst="rect">
            <a:avLst/>
          </a:prstGeom>
        </p:spPr>
      </p:pic>
      <p:pic>
        <p:nvPicPr>
          <p:cNvPr id="360451" name="Picture 3" descr="ham6install28"/>
          <p:cNvPicPr>
            <a:picLocks noChangeAspect="1" noChangeArrowheads="1"/>
          </p:cNvPicPr>
          <p:nvPr/>
        </p:nvPicPr>
        <p:blipFill rotWithShape="1">
          <a:blip r:embed="rId5"/>
          <a:srcRect t="1402" r="19034" b="10302"/>
          <a:stretch/>
        </p:blipFill>
        <p:spPr bwMode="auto">
          <a:xfrm>
            <a:off x="3698337" y="1694204"/>
            <a:ext cx="5956604" cy="435167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306494" y="6072963"/>
            <a:ext cx="45874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114FFB"/>
                </a:solidFill>
                <a:latin typeface="+mj-lt"/>
              </a:rPr>
              <a:t>aLIGO</a:t>
            </a:r>
            <a:r>
              <a:rPr lang="en-US" sz="1400" dirty="0" smtClean="0">
                <a:solidFill>
                  <a:srgbClr val="114FFB"/>
                </a:solidFill>
                <a:latin typeface="+mj-lt"/>
              </a:rPr>
              <a:t> HAM Internal Seismic Isolator (HAM-ISI)</a:t>
            </a:r>
            <a:endParaRPr lang="en-US" sz="1400" dirty="0">
              <a:solidFill>
                <a:srgbClr val="114FFB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12268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0646"/>
            <a:ext cx="8229600" cy="603437"/>
          </a:xfrm>
        </p:spPr>
        <p:txBody>
          <a:bodyPr>
            <a:noAutofit/>
          </a:bodyPr>
          <a:lstStyle/>
          <a:p>
            <a:r>
              <a:rPr lang="en-US" sz="4800" dirty="0" smtClean="0"/>
              <a:t>A+ </a:t>
            </a:r>
            <a:r>
              <a:rPr lang="en-US" sz="4800" dirty="0" smtClean="0"/>
              <a:t>‘elevator pitch’</a:t>
            </a:r>
            <a:br>
              <a:rPr lang="en-US" sz="4800" dirty="0" smtClean="0"/>
            </a:br>
            <a:r>
              <a:rPr lang="en-US" sz="2000" i="1" dirty="0" smtClean="0">
                <a:solidFill>
                  <a:schemeClr val="bg1"/>
                </a:solidFill>
              </a:rPr>
              <a:t>(we’ll come back to this later)</a:t>
            </a:r>
            <a:endParaRPr lang="en-US" sz="2000" i="1" dirty="0">
              <a:solidFill>
                <a:schemeClr val="bg1"/>
              </a:solidFill>
              <a:latin typeface="Chalkboard"/>
              <a:cs typeface="Chalkboar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33750"/>
            <a:ext cx="8561395" cy="490424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An </a:t>
            </a:r>
            <a:r>
              <a:rPr lang="en-US" dirty="0" smtClean="0">
                <a:solidFill>
                  <a:srgbClr val="FFFF00"/>
                </a:solidFill>
              </a:rPr>
              <a:t>incremental upgrade </a:t>
            </a:r>
            <a:r>
              <a:rPr lang="en-US" dirty="0" smtClean="0"/>
              <a:t>to </a:t>
            </a:r>
            <a:r>
              <a:rPr lang="en-US" dirty="0" err="1" smtClean="0"/>
              <a:t>aLIGO</a:t>
            </a:r>
            <a:r>
              <a:rPr lang="en-US" dirty="0" smtClean="0"/>
              <a:t> that leverages </a:t>
            </a:r>
            <a:r>
              <a:rPr lang="en-US" dirty="0" smtClean="0">
                <a:solidFill>
                  <a:srgbClr val="FFFF00"/>
                </a:solidFill>
              </a:rPr>
              <a:t>existing technology and infrastructure</a:t>
            </a:r>
            <a:r>
              <a:rPr lang="en-US" dirty="0" smtClean="0"/>
              <a:t>, with minimal new investment, and moderate risk</a:t>
            </a:r>
          </a:p>
          <a:p>
            <a:r>
              <a:rPr lang="en-US" dirty="0" smtClean="0"/>
              <a:t>Target:</a:t>
            </a:r>
            <a:r>
              <a:rPr lang="en-US" dirty="0" smtClean="0">
                <a:solidFill>
                  <a:srgbClr val="FFFF00"/>
                </a:solidFill>
              </a:rPr>
              <a:t> factor </a:t>
            </a:r>
            <a:r>
              <a:rPr lang="en-US" dirty="0">
                <a:solidFill>
                  <a:srgbClr val="FFFF00"/>
                </a:solidFill>
              </a:rPr>
              <a:t>of </a:t>
            </a:r>
            <a:r>
              <a:rPr lang="en-US" dirty="0" smtClean="0">
                <a:solidFill>
                  <a:srgbClr val="FFFF00"/>
                </a:solidFill>
              </a:rPr>
              <a:t>1.7</a:t>
            </a:r>
            <a:r>
              <a:rPr lang="en-US" dirty="0" smtClean="0"/>
              <a:t>*</a:t>
            </a:r>
            <a:r>
              <a:rPr lang="en-US" dirty="0" smtClean="0">
                <a:solidFill>
                  <a:srgbClr val="FFFF00"/>
                </a:solidFill>
              </a:rPr>
              <a:t> increase in range </a:t>
            </a:r>
            <a:r>
              <a:rPr lang="en-US" dirty="0" smtClean="0"/>
              <a:t>over </a:t>
            </a:r>
            <a:r>
              <a:rPr lang="en-US" dirty="0" err="1" smtClean="0"/>
              <a:t>aLIGO</a:t>
            </a:r>
            <a:endParaRPr lang="en-US" dirty="0" smtClean="0"/>
          </a:p>
          <a:p>
            <a:pPr algn="ctr">
              <a:buFont typeface="Wingdings" charset="0"/>
              <a:buChar char="è"/>
            </a:pPr>
            <a:r>
              <a:rPr lang="en-US" dirty="0" smtClean="0"/>
              <a:t>About a </a:t>
            </a:r>
            <a:r>
              <a:rPr lang="en-US" dirty="0" smtClean="0">
                <a:solidFill>
                  <a:srgbClr val="FFFF00"/>
                </a:solidFill>
              </a:rPr>
              <a:t>factor of 4-7 greater CBC event rate</a:t>
            </a:r>
            <a:r>
              <a:rPr lang="en-US" dirty="0" smtClean="0"/>
              <a:t>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Bridge to future 3G </a:t>
            </a:r>
            <a:r>
              <a:rPr lang="en-US" dirty="0" smtClean="0">
                <a:solidFill>
                  <a:srgbClr val="FFFF00"/>
                </a:solidFill>
              </a:rPr>
              <a:t>GW astrophysics, cosmology, and nuclear physics </a:t>
            </a:r>
          </a:p>
          <a:p>
            <a:r>
              <a:rPr lang="en-US" dirty="0"/>
              <a:t>Stepping stone to </a:t>
            </a:r>
            <a:r>
              <a:rPr lang="en-US" dirty="0" smtClean="0">
                <a:solidFill>
                  <a:srgbClr val="FFFF00"/>
                </a:solidFill>
              </a:rPr>
              <a:t>3G </a:t>
            </a:r>
            <a:r>
              <a:rPr lang="en-US" dirty="0">
                <a:solidFill>
                  <a:srgbClr val="FFFF00"/>
                </a:solidFill>
              </a:rPr>
              <a:t>detector </a:t>
            </a:r>
            <a:r>
              <a:rPr lang="en-US" dirty="0" smtClean="0">
                <a:solidFill>
                  <a:srgbClr val="FFFF00"/>
                </a:solidFill>
              </a:rPr>
              <a:t>technology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Can be </a:t>
            </a:r>
            <a:r>
              <a:rPr lang="en-US" dirty="0" smtClean="0">
                <a:solidFill>
                  <a:srgbClr val="FFFF00"/>
                </a:solidFill>
              </a:rPr>
              <a:t>observing within 6 years</a:t>
            </a:r>
            <a:r>
              <a:rPr lang="en-US" dirty="0" smtClean="0">
                <a:solidFill>
                  <a:schemeClr val="bg1"/>
                </a:solidFill>
              </a:rPr>
              <a:t> (mid- 2024)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“</a:t>
            </a:r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cientific breakeven” </a:t>
            </a:r>
            <a:r>
              <a:rPr lang="en-US" dirty="0" smtClean="0">
                <a:solidFill>
                  <a:srgbClr val="FFFF00"/>
                </a:solidFill>
              </a:rPr>
              <a:t>within  1/2 year</a:t>
            </a:r>
            <a:r>
              <a:rPr lang="en-US" dirty="0" smtClean="0">
                <a:solidFill>
                  <a:schemeClr val="bg1"/>
                </a:solidFill>
              </a:rPr>
              <a:t> of operation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Incremental cost: </a:t>
            </a:r>
            <a:r>
              <a:rPr lang="en-US" i="1" dirty="0" smtClean="0">
                <a:solidFill>
                  <a:srgbClr val="FFFF00"/>
                </a:solidFill>
              </a:rPr>
              <a:t>a small increment on </a:t>
            </a:r>
            <a:r>
              <a:rPr lang="en-US" i="1" dirty="0" err="1" smtClean="0">
                <a:solidFill>
                  <a:srgbClr val="FFFF00"/>
                </a:solidFill>
              </a:rPr>
              <a:t>aLIGO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endParaRPr lang="en-US" i="1" dirty="0" smtClean="0">
              <a:solidFill>
                <a:srgbClr val="FFFF00"/>
              </a:solidFill>
            </a:endParaRPr>
          </a:p>
          <a:p>
            <a:r>
              <a:rPr lang="en-US" i="1" dirty="0" smtClean="0">
                <a:solidFill>
                  <a:schemeClr val="bg1"/>
                </a:solidFill>
              </a:rPr>
              <a:t>Joint international effort</a:t>
            </a:r>
            <a:r>
              <a:rPr lang="en-US" i="1" dirty="0" smtClean="0">
                <a:solidFill>
                  <a:srgbClr val="FFFF00"/>
                </a:solidFill>
              </a:rPr>
              <a:t>: ~ 35% UK and Australia funding</a:t>
            </a:r>
            <a:endParaRPr lang="en-US" i="1" dirty="0" smtClean="0">
              <a:solidFill>
                <a:srgbClr val="FFFF00"/>
              </a:solidFill>
            </a:endParaRP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26480" y="6032084"/>
            <a:ext cx="256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*BBH 30/30 </a:t>
            </a:r>
            <a:r>
              <a:rPr lang="en-US" sz="1400" i="1" dirty="0" smtClean="0">
                <a:solidFill>
                  <a:srgbClr val="FFFFFF"/>
                </a:solidFill>
              </a:rPr>
              <a:t>M</a:t>
            </a:r>
            <a:r>
              <a:rPr lang="en-US" sz="1400" i="1" baseline="-25000" dirty="0" smtClean="0">
                <a:solidFill>
                  <a:srgbClr val="FFFFFF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1400" dirty="0" smtClean="0">
                <a:solidFill>
                  <a:srgbClr val="FFFFFF"/>
                </a:solidFill>
              </a:rPr>
              <a:t>: 	1.6x</a:t>
            </a:r>
          </a:p>
          <a:p>
            <a:r>
              <a:rPr lang="en-US" sz="1400" dirty="0" smtClean="0">
                <a:solidFill>
                  <a:srgbClr val="FFFFFF"/>
                </a:solidFill>
              </a:rPr>
              <a:t>*BNS </a:t>
            </a:r>
            <a:r>
              <a:rPr lang="en-US" sz="1400" dirty="0">
                <a:solidFill>
                  <a:srgbClr val="FFFFFF"/>
                </a:solidFill>
              </a:rPr>
              <a:t>1.4/1.4 </a:t>
            </a:r>
            <a:r>
              <a:rPr lang="en-US" sz="1400" i="1" dirty="0">
                <a:solidFill>
                  <a:srgbClr val="FFFFFF"/>
                </a:solidFill>
              </a:rPr>
              <a:t>M</a:t>
            </a:r>
            <a:r>
              <a:rPr lang="en-US" sz="1400" i="1" baseline="-25000" dirty="0" smtClean="0">
                <a:solidFill>
                  <a:srgbClr val="FFFFFF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1400" dirty="0" smtClean="0">
                <a:solidFill>
                  <a:srgbClr val="FFFFFF"/>
                </a:solidFill>
                <a:sym typeface="Wingdings"/>
              </a:rPr>
              <a:t>:</a:t>
            </a:r>
            <a:r>
              <a:rPr lang="en-US" sz="1400" dirty="0" smtClean="0">
                <a:solidFill>
                  <a:srgbClr val="FFFFFF"/>
                </a:solidFill>
              </a:rPr>
              <a:t> 	1.9x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LIGO-G1801680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66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-106459"/>
            <a:ext cx="8042276" cy="133695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Balanced Homodyne Readout (UK)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338" y="3566167"/>
            <a:ext cx="2861441" cy="23764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442" y="1226362"/>
            <a:ext cx="4038358" cy="48714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1522695"/>
            <a:ext cx="39008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Reduced dark-port loss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Improved backscatter immunity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Improved phase tuning flexibility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Enhanced readout dynamic range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9800" y="6077026"/>
            <a:ext cx="1647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LIGO-P1300184</a:t>
            </a:r>
          </a:p>
          <a:p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LIGO-G1801680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9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-106459"/>
            <a:ext cx="8042276" cy="133695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Balanced homodyne readout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442" y="1226362"/>
            <a:ext cx="4038358" cy="48714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2597962"/>
            <a:ext cx="39008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Revised: LO DIFFERENTIAL PHASE NOISE IS CRITICAL!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Need low-noise beam relay mirrors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OMC’s now after LO/AS interference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19800" y="6077026"/>
            <a:ext cx="1647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LIGO-P1300184</a:t>
            </a:r>
          </a:p>
          <a:p>
            <a:endParaRPr lang="en-US" dirty="0"/>
          </a:p>
        </p:txBody>
      </p:sp>
      <p:sp>
        <p:nvSpPr>
          <p:cNvPr id="10" name="Bent Arrow 9"/>
          <p:cNvSpPr/>
          <p:nvPr/>
        </p:nvSpPr>
        <p:spPr>
          <a:xfrm flipH="1" flipV="1">
            <a:off x="6841067" y="5113866"/>
            <a:ext cx="567266" cy="330200"/>
          </a:xfrm>
          <a:prstGeom prst="bentArrow">
            <a:avLst/>
          </a:prstGeom>
          <a:solidFill>
            <a:srgbClr val="FFFF00"/>
          </a:solidFill>
          <a:ln>
            <a:solidFill>
              <a:srgbClr val="C61B1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Bent Arrow 10"/>
          <p:cNvSpPr/>
          <p:nvPr/>
        </p:nvSpPr>
        <p:spPr>
          <a:xfrm rot="16200000" flipH="1">
            <a:off x="6206067" y="4470822"/>
            <a:ext cx="567266" cy="330200"/>
          </a:xfrm>
          <a:prstGeom prst="bentArrow">
            <a:avLst/>
          </a:prstGeom>
          <a:solidFill>
            <a:srgbClr val="FFFF00"/>
          </a:solidFill>
          <a:ln>
            <a:solidFill>
              <a:srgbClr val="C61B1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763933" y="4588933"/>
            <a:ext cx="745067" cy="855133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LIGO-G1801680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21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853267" y="380471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A+ BHR </a:t>
            </a:r>
            <a:br>
              <a:rPr lang="en-US" sz="3200" dirty="0" smtClean="0"/>
            </a:br>
            <a:r>
              <a:rPr lang="en-US" sz="3200" dirty="0" smtClean="0"/>
              <a:t>LO beam relay </a:t>
            </a:r>
            <a:br>
              <a:rPr lang="en-US" sz="3200" dirty="0" smtClean="0"/>
            </a:br>
            <a:r>
              <a:rPr lang="en-US" sz="3200" dirty="0" smtClean="0"/>
              <a:t>(work in progress)</a:t>
            </a:r>
            <a:endParaRPr lang="en-US" sz="3200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375564" y="2086741"/>
            <a:ext cx="3556769" cy="4277241"/>
          </a:xfrm>
        </p:spPr>
        <p:txBody>
          <a:bodyPr>
            <a:normAutofit/>
          </a:bodyPr>
          <a:lstStyle/>
          <a:p>
            <a:r>
              <a:rPr lang="en-US" sz="1800" dirty="0" smtClean="0"/>
              <a:t>POP pickoff beam used for homodyne local oscillator</a:t>
            </a:r>
          </a:p>
          <a:p>
            <a:r>
              <a:rPr lang="en-US" sz="1800" dirty="0" smtClean="0"/>
              <a:t>LO phase noise critical</a:t>
            </a:r>
          </a:p>
          <a:p>
            <a:pPr>
              <a:buFont typeface="Wingdings" charset="0"/>
              <a:buChar char="è"/>
            </a:pPr>
            <a:r>
              <a:rPr lang="en-US" sz="1800" dirty="0" smtClean="0"/>
              <a:t>Requires </a:t>
            </a:r>
            <a:r>
              <a:rPr lang="en-US" sz="1800" i="1" dirty="0" smtClean="0">
                <a:solidFill>
                  <a:srgbClr val="3366FF"/>
                </a:solidFill>
              </a:rPr>
              <a:t>sub 10</a:t>
            </a:r>
            <a:r>
              <a:rPr lang="en-US" sz="1800" i="1" baseline="30000" dirty="0" smtClean="0">
                <a:solidFill>
                  <a:srgbClr val="3366FF"/>
                </a:solidFill>
              </a:rPr>
              <a:t>-18 </a:t>
            </a:r>
            <a:r>
              <a:rPr lang="en-US" sz="1800" i="1" dirty="0" smtClean="0">
                <a:solidFill>
                  <a:srgbClr val="3366FF"/>
                </a:solidFill>
              </a:rPr>
              <a:t>m/Hz</a:t>
            </a:r>
            <a:r>
              <a:rPr lang="en-US" sz="1800" i="1" baseline="30000" dirty="0" smtClean="0">
                <a:solidFill>
                  <a:srgbClr val="3366FF"/>
                </a:solidFill>
              </a:rPr>
              <a:t>1/2</a:t>
            </a:r>
            <a:r>
              <a:rPr lang="en-US" sz="1800" i="1" dirty="0" smtClean="0">
                <a:solidFill>
                  <a:srgbClr val="3366FF"/>
                </a:solidFill>
              </a:rPr>
              <a:t> </a:t>
            </a:r>
            <a:r>
              <a:rPr lang="en-US" sz="1800" dirty="0" smtClean="0"/>
              <a:t>mirror noise at 100 Hz</a:t>
            </a:r>
            <a:endParaRPr lang="en-US" sz="1800" i="1" baseline="30000" dirty="0" smtClean="0">
              <a:solidFill>
                <a:srgbClr val="A637FF"/>
              </a:solidFill>
            </a:endParaRPr>
          </a:p>
          <a:p>
            <a:pPr>
              <a:buFont typeface="Wingdings" charset="0"/>
              <a:buChar char="è"/>
            </a:pPr>
            <a:r>
              <a:rPr lang="en-US" sz="1800" dirty="0" smtClean="0"/>
              <a:t>Triple-stage suspension for relay optics</a:t>
            </a:r>
            <a:endParaRPr lang="en-US" sz="1800" i="1" dirty="0" smtClean="0">
              <a:solidFill>
                <a:srgbClr val="A637FF"/>
              </a:solidFill>
            </a:endParaRPr>
          </a:p>
          <a:p>
            <a:r>
              <a:rPr lang="en-US" sz="1800" dirty="0" smtClean="0"/>
              <a:t>Space constraints  </a:t>
            </a:r>
            <a:r>
              <a:rPr lang="en-US" sz="1800" dirty="0" smtClean="0">
                <a:sym typeface="Wingdings"/>
              </a:rPr>
              <a:t> </a:t>
            </a:r>
            <a:r>
              <a:rPr lang="en-US" sz="1800" i="1" dirty="0" smtClean="0">
                <a:solidFill>
                  <a:srgbClr val="3366FF"/>
                </a:solidFill>
                <a:sym typeface="Wingdings"/>
              </a:rPr>
              <a:t>new compact triple suspension design is required</a:t>
            </a:r>
            <a:endParaRPr lang="en-US" sz="1800" i="1" dirty="0">
              <a:solidFill>
                <a:srgbClr val="3366FF"/>
              </a:solidFill>
            </a:endParaRPr>
          </a:p>
          <a:p>
            <a:pPr marL="0" indent="0">
              <a:buNone/>
            </a:pPr>
            <a:endParaRPr lang="en-US" sz="1800" dirty="0" smtClean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79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7" name="Picture 6" descr="pop_relay_opt1_180208.pptx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4666"/>
            <a:ext cx="5299364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LIGO-G1801680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30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265847"/>
            <a:ext cx="8415867" cy="517197"/>
          </a:xfrm>
        </p:spPr>
        <p:txBody>
          <a:bodyPr>
            <a:noAutofit/>
          </a:bodyPr>
          <a:lstStyle/>
          <a:p>
            <a:r>
              <a:rPr lang="en-US" sz="3600" dirty="0" smtClean="0"/>
              <a:t>A+ Technical Updates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150" y="1009650"/>
            <a:ext cx="8282517" cy="5526618"/>
          </a:xfrm>
        </p:spPr>
        <p:txBody>
          <a:bodyPr>
            <a:normAutofit/>
          </a:bodyPr>
          <a:lstStyle/>
          <a:p>
            <a:pPr marL="0" indent="-400050"/>
            <a:r>
              <a:rPr lang="en-US" sz="2800" dirty="0" smtClean="0"/>
              <a:t>Filter cavity length </a:t>
            </a:r>
            <a:r>
              <a:rPr lang="en-US" sz="2800" dirty="0" smtClean="0">
                <a:sym typeface="Wingdings"/>
              </a:rPr>
              <a:t> </a:t>
            </a:r>
            <a:r>
              <a:rPr lang="en-US" sz="2800" dirty="0" smtClean="0">
                <a:solidFill>
                  <a:srgbClr val="FFFF00"/>
                </a:solidFill>
                <a:sym typeface="Wingdings"/>
              </a:rPr>
              <a:t>300m</a:t>
            </a:r>
          </a:p>
          <a:p>
            <a:pPr marL="800100" lvl="2" indent="-400050"/>
            <a:r>
              <a:rPr lang="en-US" sz="2000" dirty="0" smtClean="0">
                <a:sym typeface="Wingdings"/>
              </a:rPr>
              <a:t>Model showed insufficient backscatter margin at 100m</a:t>
            </a:r>
          </a:p>
          <a:p>
            <a:pPr marL="800100" lvl="2" indent="-400050"/>
            <a:r>
              <a:rPr lang="en-US" sz="2000" dirty="0" smtClean="0">
                <a:sym typeface="Wingdings"/>
              </a:rPr>
              <a:t>Modest hit in civil &amp; vacuum cost</a:t>
            </a:r>
            <a:endParaRPr lang="en-US" sz="1800" dirty="0" smtClean="0">
              <a:solidFill>
                <a:srgbClr val="FFFF00"/>
              </a:solidFill>
            </a:endParaRPr>
          </a:p>
          <a:p>
            <a:pPr marL="0" indent="-400050"/>
            <a:r>
              <a:rPr lang="en-US" sz="2800" dirty="0" smtClean="0">
                <a:solidFill>
                  <a:srgbClr val="FFFF00"/>
                </a:solidFill>
              </a:rPr>
              <a:t>Low-noise relay optics </a:t>
            </a:r>
            <a:r>
              <a:rPr lang="en-US" sz="2800" dirty="0" smtClean="0"/>
              <a:t>for BHD local oscillator </a:t>
            </a:r>
          </a:p>
          <a:p>
            <a:pPr marL="800100" lvl="2" indent="-400050"/>
            <a:r>
              <a:rPr lang="en-US" sz="1800" dirty="0" smtClean="0"/>
              <a:t>Models revealed enhanced phase noise </a:t>
            </a:r>
            <a:r>
              <a:rPr lang="en-US" sz="1800" dirty="0" err="1" smtClean="0"/>
              <a:t>susceptibiity</a:t>
            </a:r>
            <a:endParaRPr lang="en-US" sz="1800" dirty="0" smtClean="0"/>
          </a:p>
          <a:p>
            <a:pPr marL="800100" lvl="2" indent="-400050"/>
            <a:r>
              <a:rPr lang="en-US" sz="1800" dirty="0" smtClean="0"/>
              <a:t>Now </a:t>
            </a:r>
            <a:r>
              <a:rPr lang="en-US" sz="1800" dirty="0" err="1" smtClean="0"/>
              <a:t>baselining</a:t>
            </a:r>
            <a:r>
              <a:rPr lang="en-US" sz="1800" dirty="0" smtClean="0"/>
              <a:t> ~ 11 triple-pendulum suspended small optics to deliver low-noise LO beam </a:t>
            </a:r>
            <a:r>
              <a:rPr lang="en-US" sz="1800" dirty="0"/>
              <a:t>(new </a:t>
            </a:r>
            <a:r>
              <a:rPr lang="en-US" sz="1800" dirty="0" smtClean="0"/>
              <a:t>design) </a:t>
            </a:r>
          </a:p>
          <a:p>
            <a:pPr marL="800100" lvl="2" indent="-400050"/>
            <a:r>
              <a:rPr lang="en-US" sz="1800" dirty="0" smtClean="0"/>
              <a:t>US to do design, UK to fund production</a:t>
            </a:r>
          </a:p>
          <a:p>
            <a:pPr marL="0" indent="-400050"/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FFFF00"/>
                </a:solidFill>
              </a:rPr>
              <a:t>BHD topology </a:t>
            </a:r>
            <a:r>
              <a:rPr lang="en-US" sz="2800" dirty="0" smtClean="0"/>
              <a:t>changed</a:t>
            </a:r>
            <a:endParaRPr lang="en-US" sz="1100" dirty="0"/>
          </a:p>
          <a:p>
            <a:pPr marL="800100" lvl="2" indent="-400050"/>
            <a:r>
              <a:rPr lang="en-US" sz="2000" dirty="0" smtClean="0"/>
              <a:t>AS and LO beams to be interfered </a:t>
            </a:r>
            <a:r>
              <a:rPr lang="en-US" sz="2000" i="1" dirty="0" smtClean="0"/>
              <a:t>before</a:t>
            </a:r>
            <a:r>
              <a:rPr lang="en-US" sz="2000" dirty="0" smtClean="0"/>
              <a:t> mode cleaners </a:t>
            </a:r>
          </a:p>
          <a:p>
            <a:pPr marL="800100" lvl="2" indent="-400050"/>
            <a:r>
              <a:rPr lang="en-US" sz="2000" dirty="0" smtClean="0"/>
              <a:t>Modified OMC suspensions needed</a:t>
            </a:r>
          </a:p>
          <a:p>
            <a:pPr marL="0" indent="-400050"/>
            <a:r>
              <a:rPr lang="en-US" sz="2800" dirty="0" smtClean="0"/>
              <a:t>Anticipating coating progress</a:t>
            </a:r>
            <a:r>
              <a:rPr lang="is-IS" sz="2800" dirty="0" smtClean="0"/>
              <a:t>…</a:t>
            </a:r>
            <a:endParaRPr lang="en-US" sz="2800" dirty="0" smtClean="0"/>
          </a:p>
          <a:p>
            <a:pPr marL="800100" lvl="2" indent="-400050"/>
            <a:r>
              <a:rPr lang="en-US" sz="2000" dirty="0" smtClean="0">
                <a:solidFill>
                  <a:srgbClr val="FFFF00"/>
                </a:solidFill>
              </a:rPr>
              <a:t>Looking closely at zirconia-doped tantala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LIGO-G1801680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995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46088"/>
            <a:ext cx="8373533" cy="5550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Observing scenario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scenario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1" t="17778" r="9063" b="17531"/>
          <a:stretch/>
        </p:blipFill>
        <p:spPr>
          <a:xfrm>
            <a:off x="982133" y="1227667"/>
            <a:ext cx="7239000" cy="44365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66266" y="5633535"/>
            <a:ext cx="2887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solidFill>
                  <a:schemeClr val="bg1"/>
                </a:solidFill>
              </a:rPr>
              <a:t>From P1200087-v47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9" name="Up Arrow 8"/>
          <p:cNvSpPr/>
          <p:nvPr/>
        </p:nvSpPr>
        <p:spPr>
          <a:xfrm flipV="1">
            <a:off x="5616468" y="1938866"/>
            <a:ext cx="287867" cy="397933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/>
          <p:cNvSpPr/>
          <p:nvPr/>
        </p:nvSpPr>
        <p:spPr>
          <a:xfrm flipV="1">
            <a:off x="7377534" y="1938866"/>
            <a:ext cx="287867" cy="397933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LIGO-G1801680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63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Original simplified schedule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64722"/>
            <a:ext cx="7772400" cy="50895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From ‘19-23 LIGO ops renewal proposal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02" y="1619571"/>
            <a:ext cx="8667978" cy="4495479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1634067" y="4944533"/>
            <a:ext cx="5393266" cy="1170517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LIGO-G1801680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582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471"/>
            <a:ext cx="8229600" cy="72765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Sample revised schedule (schematic)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52058"/>
            <a:ext cx="7772400" cy="508956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Advance civil &amp; vacuum construction to O3-O4 break</a:t>
            </a:r>
          </a:p>
          <a:p>
            <a:pPr marL="0" indent="0" algn="ctr">
              <a:buNone/>
            </a:pPr>
            <a:r>
              <a:rPr lang="en-US" dirty="0" smtClean="0"/>
              <a:t>Start optics integration immediately at end of O4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02" y="1619571"/>
            <a:ext cx="8667978" cy="4495479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1634067" y="4944533"/>
            <a:ext cx="5393266" cy="117051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rgbClr val="000000"/>
                </a:solidFill>
                <a:prstDash val="dash"/>
              </a:ln>
            </a:endParaRPr>
          </a:p>
        </p:txBody>
      </p:sp>
      <p:sp>
        <p:nvSpPr>
          <p:cNvPr id="9" name="Up Arrow 8"/>
          <p:cNvSpPr/>
          <p:nvPr/>
        </p:nvSpPr>
        <p:spPr>
          <a:xfrm flipV="1">
            <a:off x="248602" y="4500034"/>
            <a:ext cx="287867" cy="397933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/>
          <p:cNvSpPr/>
          <p:nvPr/>
        </p:nvSpPr>
        <p:spPr>
          <a:xfrm flipV="1">
            <a:off x="1337733" y="4041002"/>
            <a:ext cx="287867" cy="626532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/>
          <p:cNvSpPr/>
          <p:nvPr/>
        </p:nvSpPr>
        <p:spPr>
          <a:xfrm flipV="1">
            <a:off x="3843867" y="4500034"/>
            <a:ext cx="287867" cy="397933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336801" y="4667534"/>
            <a:ext cx="142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Installation  A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4072467" y="4667534"/>
            <a:ext cx="142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Installation  B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" y="4445000"/>
            <a:ext cx="804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A+ award</a:t>
            </a:r>
            <a:endParaRPr lang="en-US" sz="120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4343400" y="5765800"/>
            <a:ext cx="372533" cy="0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1456267" y="5537200"/>
            <a:ext cx="2514600" cy="0"/>
          </a:xfrm>
          <a:prstGeom prst="straightConnector1">
            <a:avLst/>
          </a:prstGeom>
          <a:ln w="57150" cmpd="sng">
            <a:solidFill>
              <a:srgbClr val="008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605863" y="5985934"/>
            <a:ext cx="372533" cy="0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863600" y="5308600"/>
            <a:ext cx="1032934" cy="0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355600" y="5071533"/>
            <a:ext cx="1540934" cy="0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456267" y="4721999"/>
            <a:ext cx="880534" cy="1385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LIGO-G1801680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155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546" y="158378"/>
            <a:ext cx="7581901" cy="1094083"/>
          </a:xfrm>
        </p:spPr>
        <p:txBody>
          <a:bodyPr/>
          <a:lstStyle/>
          <a:p>
            <a:r>
              <a:rPr lang="en-US" sz="3900" dirty="0" smtClean="0"/>
              <a:t>Context: Bridging the Gap</a:t>
            </a:r>
            <a:r>
              <a:rPr lang="en-US" sz="3900" dirty="0"/>
              <a:t/>
            </a:r>
            <a:br>
              <a:rPr lang="en-US" sz="3900" dirty="0"/>
            </a:br>
            <a:r>
              <a:rPr lang="en-US" sz="1300" dirty="0" smtClean="0"/>
              <a:t>(adapted </a:t>
            </a:r>
            <a:r>
              <a:rPr lang="en-US" sz="1300" dirty="0"/>
              <a:t>from </a:t>
            </a:r>
            <a:r>
              <a:rPr lang="en-US" sz="1300" dirty="0" smtClean="0"/>
              <a:t>G1401081</a:t>
            </a:r>
            <a:r>
              <a:rPr lang="en-US" sz="1300" dirty="0"/>
              <a:t>)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155371" y="4679070"/>
            <a:ext cx="0" cy="4368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-724228" y="3752174"/>
            <a:ext cx="3479799" cy="4572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alpha val="0"/>
                </a:schemeClr>
              </a:gs>
              <a:gs pos="34000">
                <a:schemeClr val="accent5">
                  <a:lumMod val="75000"/>
                </a:schemeClr>
              </a:gs>
              <a:gs pos="100000">
                <a:schemeClr val="accent4"/>
              </a:gs>
              <a:gs pos="51000">
                <a:schemeClr val="accent5">
                  <a:lumMod val="75000"/>
                </a:schemeClr>
              </a:gs>
              <a:gs pos="75000">
                <a:schemeClr val="accent4"/>
              </a:gs>
              <a:gs pos="19000">
                <a:schemeClr val="accent2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Advanced LIGO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-670472" y="3054521"/>
            <a:ext cx="4975443" cy="4572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0"/>
                </a:schemeClr>
              </a:gs>
              <a:gs pos="13000">
                <a:schemeClr val="tx1">
                  <a:lumMod val="65000"/>
                  <a:lumOff val="35000"/>
                </a:schemeClr>
              </a:gs>
              <a:gs pos="100000">
                <a:schemeClr val="accent1">
                  <a:lumMod val="75000"/>
                </a:schemeClr>
              </a:gs>
              <a:gs pos="34000">
                <a:schemeClr val="accent3">
                  <a:lumMod val="75000"/>
                </a:schemeClr>
              </a:gs>
              <a:gs pos="81000">
                <a:schemeClr val="accent1">
                  <a:lumMod val="75000"/>
                </a:schemeClr>
              </a:gs>
              <a:gs pos="59000">
                <a:schemeClr val="accent3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Si, </a:t>
            </a:r>
            <a:r>
              <a:rPr lang="en-US" dirty="0" err="1" smtClean="0"/>
              <a:t>Cryo</a:t>
            </a:r>
            <a:r>
              <a:rPr lang="en-US" dirty="0" smtClean="0"/>
              <a:t>, 2 µm R&amp;D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4304971" y="3054521"/>
            <a:ext cx="4076110" cy="4572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6000">
                <a:schemeClr val="accent5">
                  <a:lumMod val="75000"/>
                </a:schemeClr>
              </a:gs>
              <a:gs pos="100000">
                <a:schemeClr val="accent4">
                  <a:alpha val="0"/>
                </a:schemeClr>
              </a:gs>
              <a:gs pos="21000">
                <a:schemeClr val="accent5">
                  <a:lumMod val="75000"/>
                </a:schemeClr>
              </a:gs>
              <a:gs pos="38000">
                <a:schemeClr val="accent4"/>
              </a:gs>
              <a:gs pos="70000">
                <a:schemeClr val="accent5">
                  <a:lumMod val="75000"/>
                </a:schemeClr>
              </a:gs>
              <a:gs pos="78000">
                <a:schemeClr val="accent4"/>
              </a:gs>
              <a:gs pos="61000">
                <a:schemeClr val="accent4"/>
              </a:gs>
            </a:gsLst>
            <a:lin ang="0" scaled="1"/>
            <a:tileRect/>
          </a:gra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LIGO Voyager – Current Facility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-124788" y="2326388"/>
            <a:ext cx="7045958" cy="4572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0"/>
                </a:schemeClr>
              </a:gs>
              <a:gs pos="9000">
                <a:schemeClr val="tx1">
                  <a:lumMod val="65000"/>
                  <a:lumOff val="35000"/>
                </a:schemeClr>
              </a:gs>
              <a:gs pos="100000">
                <a:schemeClr val="accent1">
                  <a:lumMod val="75000"/>
                </a:schemeClr>
              </a:gs>
              <a:gs pos="18000">
                <a:schemeClr val="accent3">
                  <a:lumMod val="75000"/>
                </a:schemeClr>
              </a:gs>
              <a:gs pos="67000">
                <a:schemeClr val="accent1">
                  <a:lumMod val="75000"/>
                </a:schemeClr>
              </a:gs>
              <a:gs pos="29000">
                <a:schemeClr val="accent3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Ultimate Detector R&amp;D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6712574" y="2326388"/>
            <a:ext cx="2431426" cy="4572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alpha val="0"/>
                </a:schemeClr>
              </a:gs>
              <a:gs pos="59000">
                <a:schemeClr val="accent5">
                  <a:lumMod val="75000"/>
                </a:schemeClr>
              </a:gs>
              <a:gs pos="100000">
                <a:schemeClr val="accent4">
                  <a:alpha val="32000"/>
                </a:schemeClr>
              </a:gs>
              <a:gs pos="76000">
                <a:schemeClr val="accent5">
                  <a:lumMod val="75000"/>
                </a:schemeClr>
              </a:gs>
              <a:gs pos="90000">
                <a:schemeClr val="accent4"/>
              </a:gs>
              <a:gs pos="38000">
                <a:schemeClr val="accent2">
                  <a:lumMod val="75000"/>
                </a:schemeClr>
              </a:gs>
              <a:gs pos="16000">
                <a:schemeClr val="accent2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ET, CE--New Facility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755571" y="3752174"/>
            <a:ext cx="1549400" cy="457200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53" name="Straight Connector 52"/>
          <p:cNvCxnSpPr>
            <a:endCxn id="57" idx="1"/>
          </p:cNvCxnSpPr>
          <p:nvPr/>
        </p:nvCxnSpPr>
        <p:spPr>
          <a:xfrm flipV="1">
            <a:off x="1155371" y="4879926"/>
            <a:ext cx="6765667" cy="17584"/>
          </a:xfrm>
          <a:prstGeom prst="line">
            <a:avLst/>
          </a:prstGeom>
          <a:ln w="57150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7921038" y="4649093"/>
            <a:ext cx="755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time</a:t>
            </a:r>
            <a:endParaRPr lang="en-US" sz="2400" dirty="0">
              <a:solidFill>
                <a:schemeClr val="accent1"/>
              </a:solidFill>
            </a:endParaRPr>
          </a:p>
        </p:txBody>
      </p:sp>
      <p:cxnSp>
        <p:nvCxnSpPr>
          <p:cNvPr id="30" name="Straight Connector 29"/>
          <p:cNvCxnSpPr>
            <a:endCxn id="51" idx="0"/>
          </p:cNvCxnSpPr>
          <p:nvPr/>
        </p:nvCxnSpPr>
        <p:spPr>
          <a:xfrm>
            <a:off x="2383038" y="5099484"/>
            <a:ext cx="1" cy="530014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304642" y="4662604"/>
            <a:ext cx="0" cy="4368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921170" y="4635121"/>
            <a:ext cx="0" cy="4368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055016" y="5629498"/>
            <a:ext cx="2656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accent1"/>
                </a:solidFill>
              </a:rPr>
              <a:t>aL</a:t>
            </a:r>
            <a:r>
              <a:rPr lang="en-US" sz="2400" dirty="0" smtClean="0">
                <a:solidFill>
                  <a:schemeClr val="accent1"/>
                </a:solidFill>
              </a:rPr>
              <a:t> Design Target (±)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829016" y="5266721"/>
            <a:ext cx="951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2027?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445544" y="5266494"/>
            <a:ext cx="951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2037?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51053" y="5266494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2017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0933" y="1380066"/>
            <a:ext cx="8624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It may take a decade for “next-generation” GW instrument technology  to come online. 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Is extended observation at </a:t>
            </a:r>
            <a:r>
              <a:rPr lang="en-US" dirty="0" err="1" smtClean="0">
                <a:solidFill>
                  <a:schemeClr val="bg1"/>
                </a:solidFill>
              </a:rPr>
              <a:t>aLIGO</a:t>
            </a:r>
            <a:r>
              <a:rPr lang="en-US" dirty="0" smtClean="0">
                <a:solidFill>
                  <a:schemeClr val="bg1"/>
                </a:solidFill>
              </a:rPr>
              <a:t> performance limits the best we can do?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LIGO-G1801680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176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902201" y="578908"/>
            <a:ext cx="4013200" cy="52705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“New” FC HAM chambers (HAM7,8) salvaged from H2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New HAM ISI and HSTS for FC mirrors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LO beam relay to use new “HRTS” triple suspension for low phase noise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BHD OMC’s may use a common suspended platform (based on VPI)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FC pipe penetrates BSC3 (beam passes behind ITMX)</a:t>
            </a:r>
          </a:p>
        </p:txBody>
      </p:sp>
      <p:sp>
        <p:nvSpPr>
          <p:cNvPr id="3" name="Rectangle 2"/>
          <p:cNvSpPr/>
          <p:nvPr/>
        </p:nvSpPr>
        <p:spPr>
          <a:xfrm>
            <a:off x="4479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8" name="Picture 7" descr="Macintosh HD:Users:mike:Library:Containers:com.apple.mail:Data:Library:Mail Downloads:DDD702AF-53FD-4AB5-8855-CAC587E789EB:Cartoon Corner Layout-proposal-2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1" r="-1960"/>
          <a:stretch/>
        </p:blipFill>
        <p:spPr bwMode="auto">
          <a:xfrm>
            <a:off x="0" y="-76200"/>
            <a:ext cx="4479667" cy="6934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7624" y="591608"/>
            <a:ext cx="200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C. </a:t>
            </a:r>
            <a:r>
              <a:rPr lang="en-US" sz="14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Torrie</a:t>
            </a:r>
            <a:r>
              <a:rPr lang="en-US" sz="1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&amp; E. Sanchez</a:t>
            </a:r>
            <a:endParaRPr lang="en-US" sz="14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LIGO-G1801680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860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146868"/>
            <a:ext cx="8229600" cy="918392"/>
          </a:xfrm>
        </p:spPr>
        <p:txBody>
          <a:bodyPr>
            <a:noAutofit/>
          </a:bodyPr>
          <a:lstStyle/>
          <a:p>
            <a:r>
              <a:rPr lang="en-US" sz="3600" dirty="0" smtClean="0"/>
              <a:t>A+ target noise budget</a:t>
            </a:r>
            <a:endParaRPr lang="en-US" sz="3600" dirty="0"/>
          </a:p>
        </p:txBody>
      </p:sp>
      <p:pic>
        <p:nvPicPr>
          <p:cNvPr id="9" name="Content Placeholder 8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3" r="-1982"/>
          <a:stretch/>
        </p:blipFill>
        <p:spPr bwMode="auto">
          <a:xfrm>
            <a:off x="1236132" y="1260344"/>
            <a:ext cx="6409267" cy="474675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5302250" y="6294001"/>
            <a:ext cx="250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Barsotti</a:t>
            </a:r>
            <a:r>
              <a:rPr lang="en-US" sz="1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et al, T1800043</a:t>
            </a:r>
          </a:p>
          <a:p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LIGO-G1801680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455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868"/>
            <a:ext cx="8229600" cy="918392"/>
          </a:xfrm>
        </p:spPr>
        <p:txBody>
          <a:bodyPr>
            <a:noAutofit/>
          </a:bodyPr>
          <a:lstStyle/>
          <a:p>
            <a:r>
              <a:rPr lang="en-US" sz="3600" dirty="0" smtClean="0"/>
              <a:t>A+: a mid-scale upgrade to </a:t>
            </a:r>
            <a:br>
              <a:rPr lang="en-US" sz="3600" dirty="0" smtClean="0"/>
            </a:br>
            <a:r>
              <a:rPr lang="en-US" sz="3600" dirty="0" smtClean="0"/>
              <a:t>Advanced LIGO</a:t>
            </a:r>
            <a:endParaRPr lang="en-US" sz="3600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0" y="1904851"/>
            <a:ext cx="3213100" cy="3456516"/>
          </a:xfrm>
        </p:spPr>
        <p:txBody>
          <a:bodyPr>
            <a:noAutofit/>
          </a:bodyPr>
          <a:lstStyle/>
          <a:p>
            <a:r>
              <a:rPr lang="en-US" sz="2000" dirty="0" smtClean="0"/>
              <a:t>Reduced </a:t>
            </a:r>
            <a:r>
              <a:rPr lang="en-US" sz="2000" dirty="0" smtClean="0">
                <a:solidFill>
                  <a:srgbClr val="FFFF00"/>
                </a:solidFill>
              </a:rPr>
              <a:t>quantum noise</a:t>
            </a:r>
          </a:p>
          <a:p>
            <a:pPr lvl="1"/>
            <a:r>
              <a:rPr lang="en-US" sz="1800" dirty="0" smtClean="0"/>
              <a:t>Improved optical losses</a:t>
            </a:r>
          </a:p>
          <a:p>
            <a:pPr lvl="1"/>
            <a:r>
              <a:rPr lang="en-US" sz="1800" dirty="0" smtClean="0"/>
              <a:t>Improved readout</a:t>
            </a:r>
          </a:p>
          <a:p>
            <a:pPr lvl="1"/>
            <a:r>
              <a:rPr lang="en-US" sz="1800" dirty="0" smtClean="0">
                <a:solidFill>
                  <a:srgbClr val="FFFF00"/>
                </a:solidFill>
              </a:rPr>
              <a:t>Frequency-Dependent Squeezing</a:t>
            </a:r>
          </a:p>
          <a:p>
            <a:r>
              <a:rPr lang="en-US" sz="2000" dirty="0" smtClean="0"/>
              <a:t>Reduced </a:t>
            </a:r>
            <a:r>
              <a:rPr lang="en-US" sz="2000" dirty="0" smtClean="0">
                <a:solidFill>
                  <a:srgbClr val="FFFF00"/>
                </a:solidFill>
              </a:rPr>
              <a:t>thermal noise</a:t>
            </a:r>
          </a:p>
          <a:p>
            <a:pPr lvl="1"/>
            <a:r>
              <a:rPr lang="en-US" sz="1800" dirty="0" smtClean="0"/>
              <a:t>Improved </a:t>
            </a:r>
            <a:r>
              <a:rPr lang="en-US" sz="1800" dirty="0" smtClean="0">
                <a:solidFill>
                  <a:srgbClr val="FFFF00"/>
                </a:solidFill>
              </a:rPr>
              <a:t>mirror coatings </a:t>
            </a:r>
          </a:p>
          <a:p>
            <a:r>
              <a:rPr lang="en-US" sz="2000" dirty="0" smtClean="0"/>
              <a:t>Observing by </a:t>
            </a:r>
            <a:r>
              <a:rPr lang="en-US" sz="2000" dirty="0" smtClean="0">
                <a:solidFill>
                  <a:srgbClr val="FFFF00"/>
                </a:solidFill>
              </a:rPr>
              <a:t>mid-2024</a:t>
            </a:r>
            <a:endParaRPr lang="en-US" sz="2000" dirty="0">
              <a:solidFill>
                <a:srgbClr val="FFFF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124200" y="1572684"/>
            <a:ext cx="6062009" cy="4684280"/>
            <a:chOff x="2940050" y="1426537"/>
            <a:chExt cx="6062009" cy="4684280"/>
          </a:xfrm>
        </p:grpSpPr>
        <p:pic>
          <p:nvPicPr>
            <p:cNvPr id="6" name="Picture 5" descr="AdvLIGOPlus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050" y="1426537"/>
              <a:ext cx="6062009" cy="468428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210050" y="4161367"/>
              <a:ext cx="5866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  <a:latin typeface="+mn-lt"/>
                </a:rPr>
                <a:t>A+</a:t>
              </a:r>
              <a:endParaRPr lang="en-US" b="1" dirty="0">
                <a:solidFill>
                  <a:srgbClr val="008000"/>
                </a:solidFill>
                <a:latin typeface="+mn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9809596">
              <a:off x="6755145" y="3625963"/>
              <a:ext cx="15185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solidFill>
                    <a:srgbClr val="C68705"/>
                  </a:solidFill>
                  <a:latin typeface="+mn-lt"/>
                </a:rPr>
                <a:t>a</a:t>
              </a:r>
              <a:r>
                <a:rPr lang="en-US" sz="1600" b="1" dirty="0" err="1" smtClean="0">
                  <a:solidFill>
                    <a:srgbClr val="C68705"/>
                  </a:solidFill>
                  <a:latin typeface="+mn-lt"/>
                </a:rPr>
                <a:t>LIGO</a:t>
              </a:r>
              <a:r>
                <a:rPr lang="en-US" sz="1600" b="1" dirty="0" smtClean="0">
                  <a:solidFill>
                    <a:srgbClr val="C68705"/>
                  </a:solidFill>
                  <a:latin typeface="+mn-lt"/>
                </a:rPr>
                <a:t> design</a:t>
              </a:r>
              <a:endParaRPr lang="en-US" sz="1600" b="1" dirty="0">
                <a:solidFill>
                  <a:srgbClr val="C68705"/>
                </a:solidFill>
                <a:latin typeface="+mn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20597" y="4573368"/>
              <a:ext cx="149271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8000"/>
                  </a:solidFill>
                  <a:latin typeface="+mn-lt"/>
                </a:rPr>
                <a:t>BNS: 325 </a:t>
              </a:r>
              <a:r>
                <a:rPr lang="en-US" sz="1600" b="1" dirty="0" err="1" smtClean="0">
                  <a:solidFill>
                    <a:srgbClr val="008000"/>
                  </a:solidFill>
                  <a:latin typeface="+mn-lt"/>
                </a:rPr>
                <a:t>Mpc</a:t>
              </a:r>
              <a:endParaRPr lang="en-US" sz="1600" b="1" dirty="0" smtClean="0">
                <a:solidFill>
                  <a:srgbClr val="008000"/>
                </a:solidFill>
                <a:latin typeface="+mn-lt"/>
              </a:endParaRPr>
            </a:p>
            <a:p>
              <a:r>
                <a:rPr lang="en-US" sz="1600" b="1" dirty="0" smtClean="0">
                  <a:solidFill>
                    <a:srgbClr val="008000"/>
                  </a:solidFill>
                  <a:latin typeface="+mn-lt"/>
                </a:rPr>
                <a:t>BBH: 2563 </a:t>
              </a:r>
              <a:r>
                <a:rPr lang="en-US" sz="1600" b="1" dirty="0" err="1" smtClean="0">
                  <a:solidFill>
                    <a:srgbClr val="008000"/>
                  </a:solidFill>
                  <a:latin typeface="+mn-lt"/>
                </a:rPr>
                <a:t>Mpc</a:t>
              </a:r>
              <a:endParaRPr lang="en-US" sz="1600" b="1" dirty="0">
                <a:solidFill>
                  <a:srgbClr val="008000"/>
                </a:solidFill>
                <a:latin typeface="+mn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471243" y="4366283"/>
              <a:ext cx="149271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b="1" dirty="0" smtClean="0">
                  <a:solidFill>
                    <a:srgbClr val="C68705"/>
                  </a:solidFill>
                  <a:latin typeface="+mn-lt"/>
                </a:rPr>
                <a:t>BNS: 173 Mpc</a:t>
              </a:r>
            </a:p>
            <a:p>
              <a:pPr algn="r"/>
              <a:r>
                <a:rPr lang="en-US" sz="1600" b="1" dirty="0" smtClean="0">
                  <a:solidFill>
                    <a:srgbClr val="C68705"/>
                  </a:solidFill>
                  <a:latin typeface="+mn-lt"/>
                </a:rPr>
                <a:t>BBH: 1607 </a:t>
              </a:r>
              <a:r>
                <a:rPr lang="en-US" sz="1600" b="1" dirty="0" err="1" smtClean="0">
                  <a:solidFill>
                    <a:srgbClr val="C68705"/>
                  </a:solidFill>
                  <a:latin typeface="+mn-lt"/>
                </a:rPr>
                <a:t>Mpc</a:t>
              </a:r>
              <a:endParaRPr lang="en-US" sz="1600" b="1" dirty="0">
                <a:solidFill>
                  <a:srgbClr val="C68705"/>
                </a:solidFill>
                <a:latin typeface="+mn-lt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7842250" y="3888317"/>
              <a:ext cx="247650" cy="565150"/>
            </a:xfrm>
            <a:prstGeom prst="straightConnector1">
              <a:avLst/>
            </a:prstGeom>
            <a:ln>
              <a:solidFill>
                <a:srgbClr val="C6870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4362450" y="2896410"/>
              <a:ext cx="4577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+mn-lt"/>
                </a:rPr>
                <a:t>O2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+mn-lt"/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LIGO-G1801680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297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LIGO_newDesig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17" y="880533"/>
            <a:ext cx="6988235" cy="5400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111067" cy="809095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FFFFFF"/>
                </a:solidFill>
              </a:rPr>
              <a:t>aLIGO</a:t>
            </a:r>
            <a:r>
              <a:rPr lang="en-US" sz="3600" dirty="0" smtClean="0">
                <a:solidFill>
                  <a:srgbClr val="FFFFFF"/>
                </a:solidFill>
              </a:rPr>
              <a:t> </a:t>
            </a:r>
            <a:r>
              <a:rPr lang="en-US" sz="3600" dirty="0">
                <a:solidFill>
                  <a:srgbClr val="FFFFFF"/>
                </a:solidFill>
              </a:rPr>
              <a:t>D</a:t>
            </a:r>
            <a:r>
              <a:rPr lang="en-US" sz="3600" dirty="0" smtClean="0">
                <a:solidFill>
                  <a:srgbClr val="FFFFFF"/>
                </a:solidFill>
              </a:rPr>
              <a:t>esign Target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LIGO-G1801680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42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lu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34" y="880529"/>
            <a:ext cx="6988235" cy="5400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111067" cy="809095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A+ Design Target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LIGO-G1801680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99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QZonl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34" y="882265"/>
            <a:ext cx="6988235" cy="5400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111067" cy="809095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A+ FDS with no CTN improvement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LIGO-G1801680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90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acintosh HD:Users:mike:Desktop:BHmassChart111517.jpg"/>
          <p:cNvPicPr/>
          <p:nvPr/>
        </p:nvPicPr>
        <p:blipFill rotWithShape="1"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" t="16274" b="18586"/>
          <a:stretch/>
        </p:blipFill>
        <p:spPr bwMode="auto">
          <a:xfrm>
            <a:off x="63501" y="711200"/>
            <a:ext cx="9067799" cy="42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76201" y="711200"/>
            <a:ext cx="8762999" cy="57721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i="1" dirty="0" smtClean="0">
              <a:solidFill>
                <a:schemeClr val="bg1"/>
              </a:solidFill>
            </a:endParaRPr>
          </a:p>
          <a:p>
            <a:r>
              <a:rPr lang="en-US" sz="1400" i="1" dirty="0" smtClean="0">
                <a:solidFill>
                  <a:schemeClr val="bg1"/>
                </a:solidFill>
              </a:rPr>
              <a:t>Based </a:t>
            </a:r>
            <a:r>
              <a:rPr lang="en-US" sz="1400" i="1" dirty="0">
                <a:solidFill>
                  <a:schemeClr val="bg1"/>
                </a:solidFill>
              </a:rPr>
              <a:t>on P170608 and P170817 rate density </a:t>
            </a:r>
            <a:r>
              <a:rPr lang="en-US" sz="1400" i="1" dirty="0" smtClean="0">
                <a:solidFill>
                  <a:schemeClr val="bg1"/>
                </a:solidFill>
              </a:rPr>
              <a:t>estimates:</a:t>
            </a:r>
            <a:endParaRPr lang="en-US" sz="1400" i="1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BBH rate 4.1x </a:t>
            </a:r>
            <a:r>
              <a:rPr lang="en-US" sz="2400" dirty="0" err="1" smtClean="0">
                <a:solidFill>
                  <a:schemeClr val="bg1"/>
                </a:solidFill>
              </a:rPr>
              <a:t>aLIGO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rgbClr val="3366FF"/>
                </a:solidFill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sz="2400" b="1" i="1" dirty="0" smtClean="0">
                <a:solidFill>
                  <a:srgbClr val="3366FF"/>
                </a:solidFill>
              </a:rPr>
              <a:t>17</a:t>
            </a:r>
            <a:r>
              <a:rPr lang="en-US" sz="2400" b="1" i="1" dirty="0">
                <a:solidFill>
                  <a:srgbClr val="3366FF"/>
                </a:solidFill>
              </a:rPr>
              <a:t>-300 BBH/</a:t>
            </a:r>
            <a:r>
              <a:rPr lang="en-US" sz="2400" b="1" i="1" dirty="0" smtClean="0">
                <a:solidFill>
                  <a:srgbClr val="3366FF"/>
                </a:solidFill>
              </a:rPr>
              <a:t>month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Off-axis observations </a:t>
            </a:r>
            <a:r>
              <a:rPr lang="en-US" sz="2000" dirty="0" smtClean="0">
                <a:solidFill>
                  <a:srgbClr val="3366FF"/>
                </a:solidFill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sz="2000" i="1" dirty="0" smtClean="0">
                <a:solidFill>
                  <a:srgbClr val="3366FF"/>
                </a:solidFill>
                <a:sym typeface="Wingdings"/>
              </a:rPr>
              <a:t>BH component spins</a:t>
            </a:r>
            <a:endParaRPr lang="en-US" sz="2000" i="1" dirty="0">
              <a:solidFill>
                <a:srgbClr val="3366FF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  <a:ea typeface="Wingdings"/>
                <a:cs typeface="Wingdings"/>
                <a:sym typeface="Wingdings"/>
              </a:rPr>
              <a:t>BH Spins </a:t>
            </a:r>
            <a:r>
              <a:rPr lang="en-US" sz="2000" dirty="0" smtClean="0">
                <a:solidFill>
                  <a:srgbClr val="3366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i="1" dirty="0" smtClean="0">
                <a:solidFill>
                  <a:srgbClr val="3366FF"/>
                </a:solidFill>
              </a:rPr>
              <a:t>  Origins of stellar-mass BH </a:t>
            </a:r>
          </a:p>
          <a:p>
            <a:r>
              <a:rPr lang="en-US" sz="2000" dirty="0" err="1" smtClean="0">
                <a:solidFill>
                  <a:schemeClr val="bg1"/>
                </a:solidFill>
              </a:rPr>
              <a:t>Z</a:t>
            </a:r>
            <a:r>
              <a:rPr lang="en-US" sz="2000" baseline="-25000" dirty="0" err="1" smtClean="0">
                <a:solidFill>
                  <a:schemeClr val="bg1"/>
                </a:solidFill>
              </a:rPr>
              <a:t>max</a:t>
            </a:r>
            <a:r>
              <a:rPr lang="en-US" sz="2000" dirty="0" smtClean="0">
                <a:solidFill>
                  <a:schemeClr val="bg1"/>
                </a:solidFill>
              </a:rPr>
              <a:t> ~ 1.5 </a:t>
            </a:r>
            <a:r>
              <a:rPr lang="en-US" sz="2000" dirty="0" smtClean="0">
                <a:solidFill>
                  <a:srgbClr val="3366FF"/>
                </a:solidFill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sz="2000" i="1" dirty="0" smtClean="0">
                <a:solidFill>
                  <a:srgbClr val="3366FF"/>
                </a:solidFill>
              </a:rPr>
              <a:t>BBH cosmological evolution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SNR ~ 100 </a:t>
            </a:r>
            <a:r>
              <a:rPr lang="en-US" sz="2000" dirty="0" smtClean="0">
                <a:solidFill>
                  <a:srgbClr val="3366FF"/>
                </a:solidFill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sz="2000" i="1" dirty="0" smtClean="0">
                <a:solidFill>
                  <a:srgbClr val="3366FF"/>
                </a:solidFill>
                <a:ea typeface="Wingdings"/>
                <a:cs typeface="Wingdings"/>
                <a:sym typeface="Wingdings"/>
              </a:rPr>
              <a:t>Ultra-precision tests of GR</a:t>
            </a:r>
            <a:endParaRPr lang="en-US" sz="2000" i="1" dirty="0">
              <a:solidFill>
                <a:srgbClr val="3366FF"/>
              </a:solidFill>
            </a:endParaRP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BNS rate 6.7x </a:t>
            </a:r>
            <a:r>
              <a:rPr lang="en-US" sz="2400" dirty="0" err="1" smtClean="0">
                <a:solidFill>
                  <a:schemeClr val="bg1"/>
                </a:solidFill>
              </a:rPr>
              <a:t>aLIGO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rgbClr val="3366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 smtClean="0">
                <a:solidFill>
                  <a:srgbClr val="3366FF"/>
                </a:solidFill>
                <a:sym typeface="Wingdings"/>
              </a:rPr>
              <a:t>  </a:t>
            </a:r>
            <a:r>
              <a:rPr lang="en-US" sz="2400" b="1" i="1" dirty="0" smtClean="0">
                <a:solidFill>
                  <a:srgbClr val="3366FF"/>
                </a:solidFill>
              </a:rPr>
              <a:t>1-13 BNS/month</a:t>
            </a:r>
          </a:p>
          <a:p>
            <a:r>
              <a:rPr lang="en-US" sz="2400" b="1" i="1" dirty="0">
                <a:solidFill>
                  <a:srgbClr val="3366FF"/>
                </a:solidFill>
              </a:rPr>
              <a:t>(</a:t>
            </a:r>
            <a:r>
              <a:rPr lang="en-US" sz="2400" i="1" dirty="0" smtClean="0">
                <a:solidFill>
                  <a:srgbClr val="3366FF"/>
                </a:solidFill>
              </a:rPr>
              <a:t>2-11 BNS x SGRB coincidences/year)</a:t>
            </a:r>
            <a:r>
              <a:rPr lang="en-US" sz="2400" i="1" dirty="0" smtClean="0">
                <a:solidFill>
                  <a:srgbClr val="FFFF00"/>
                </a:solidFill>
              </a:rPr>
              <a:t>*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Multimessenger coincidences </a:t>
            </a:r>
            <a:r>
              <a:rPr lang="en-US" sz="2000" dirty="0" smtClean="0">
                <a:solidFill>
                  <a:srgbClr val="3366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>
                <a:solidFill>
                  <a:srgbClr val="3366FF"/>
                </a:solidFill>
                <a:ea typeface="Wingdings"/>
                <a:cs typeface="Wingdings"/>
                <a:sym typeface="Wingdings"/>
              </a:rPr>
              <a:t> </a:t>
            </a:r>
            <a:r>
              <a:rPr lang="en-US" sz="2000" i="1" dirty="0" smtClean="0">
                <a:solidFill>
                  <a:srgbClr val="3366FF"/>
                </a:solidFill>
                <a:ea typeface="Wingdings"/>
                <a:cs typeface="Wingdings"/>
                <a:sym typeface="Wingdings"/>
              </a:rPr>
              <a:t>precision</a:t>
            </a:r>
            <a:r>
              <a:rPr lang="en-US" sz="2000" dirty="0" smtClean="0">
                <a:solidFill>
                  <a:srgbClr val="3366FF"/>
                </a:solidFill>
                <a:ea typeface="Wingdings"/>
                <a:cs typeface="Wingdings"/>
                <a:sym typeface="Wingdings"/>
              </a:rPr>
              <a:t> </a:t>
            </a:r>
            <a:r>
              <a:rPr lang="en-US" sz="2000" i="1" dirty="0" smtClean="0">
                <a:solidFill>
                  <a:srgbClr val="3366FF"/>
                </a:solidFill>
              </a:rPr>
              <a:t>H</a:t>
            </a:r>
            <a:r>
              <a:rPr lang="en-US" sz="2000" i="1" baseline="-25000" dirty="0" smtClean="0">
                <a:solidFill>
                  <a:srgbClr val="3366FF"/>
                </a:solidFill>
              </a:rPr>
              <a:t>0</a:t>
            </a:r>
            <a:r>
              <a:rPr lang="en-US" sz="2000" i="1" dirty="0" smtClean="0">
                <a:solidFill>
                  <a:srgbClr val="3366FF"/>
                </a:solidFill>
              </a:rPr>
              <a:t>  measurement, </a:t>
            </a:r>
            <a:r>
              <a:rPr lang="en-US" sz="2000" i="1" dirty="0" err="1" smtClean="0">
                <a:solidFill>
                  <a:srgbClr val="3366FF"/>
                </a:solidFill>
              </a:rPr>
              <a:t>kilonovae</a:t>
            </a:r>
            <a:r>
              <a:rPr lang="en-US" sz="2000" i="1" dirty="0" smtClean="0">
                <a:solidFill>
                  <a:srgbClr val="3366FF"/>
                </a:solidFill>
              </a:rPr>
              <a:t>, etc</a:t>
            </a:r>
            <a:r>
              <a:rPr lang="en-US" sz="2000" i="1" dirty="0" smtClean="0">
                <a:solidFill>
                  <a:srgbClr val="FF00FF"/>
                </a:solidFill>
              </a:rPr>
              <a:t>.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High inspiral SNR  </a:t>
            </a:r>
            <a:r>
              <a:rPr lang="en-US" sz="2000" dirty="0" smtClean="0">
                <a:solidFill>
                  <a:srgbClr val="3366FF"/>
                </a:solidFill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sz="2000" i="1" dirty="0" smtClean="0">
                <a:solidFill>
                  <a:srgbClr val="3366FF"/>
                </a:solidFill>
              </a:rPr>
              <a:t>BNS tidal deformation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BNS remnant “</a:t>
            </a:r>
            <a:r>
              <a:rPr lang="en-US" sz="2000" dirty="0" err="1" smtClean="0">
                <a:solidFill>
                  <a:schemeClr val="bg1"/>
                </a:solidFill>
              </a:rPr>
              <a:t>ringdown</a:t>
            </a:r>
            <a:r>
              <a:rPr lang="en-US" sz="2000" dirty="0" smtClean="0">
                <a:solidFill>
                  <a:schemeClr val="bg1"/>
                </a:solidFill>
              </a:rPr>
              <a:t>” </a:t>
            </a:r>
            <a:r>
              <a:rPr lang="en-US" sz="2000" dirty="0" smtClean="0">
                <a:solidFill>
                  <a:srgbClr val="3366FF"/>
                </a:solidFill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sz="2000" i="1" dirty="0" smtClean="0">
                <a:solidFill>
                  <a:srgbClr val="3366FF"/>
                </a:solidFill>
                <a:ea typeface="Wingdings"/>
                <a:cs typeface="Wingdings"/>
                <a:sym typeface="Wingdings"/>
              </a:rPr>
              <a:t>NS matter equation of state</a:t>
            </a:r>
            <a:endParaRPr lang="en-US" sz="2000" i="1" dirty="0" smtClean="0">
              <a:solidFill>
                <a:srgbClr val="3366FF"/>
              </a:solidFill>
            </a:endParaRPr>
          </a:p>
          <a:p>
            <a:pPr marL="342900" indent="-342900">
              <a:buFont typeface="Wingdings" charset="0"/>
              <a:buChar char="è"/>
            </a:pPr>
            <a:endParaRPr lang="en-US" sz="2000" i="1" dirty="0" smtClean="0">
              <a:solidFill>
                <a:srgbClr val="3366FF"/>
              </a:solidFill>
            </a:endParaRPr>
          </a:p>
          <a:p>
            <a:endParaRPr lang="en-US" sz="2000" i="1" dirty="0">
              <a:solidFill>
                <a:schemeClr val="bg1"/>
              </a:solidFill>
            </a:endParaRPr>
          </a:p>
          <a:p>
            <a:r>
              <a:rPr lang="en-US" sz="1600" i="1" dirty="0" smtClean="0">
                <a:solidFill>
                  <a:srgbClr val="FFFF00"/>
                </a:solidFill>
              </a:rPr>
              <a:t>*(or more, if GW170817 represents hidden sub-threshold SGRB population)</a:t>
            </a:r>
          </a:p>
          <a:p>
            <a:endParaRPr lang="en-US" sz="1600" i="1" dirty="0">
              <a:solidFill>
                <a:schemeClr val="bg1"/>
              </a:solidFill>
            </a:endParaRPr>
          </a:p>
          <a:p>
            <a:endParaRPr lang="en-US" sz="2000" i="1" dirty="0" smtClean="0">
              <a:solidFill>
                <a:schemeClr val="bg1"/>
              </a:solidFill>
            </a:endParaRP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69716"/>
            <a:ext cx="8415867" cy="5171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Selected A+ Discovery Targets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873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https://lh6.googleusercontent.com/mQM-4lOYM4UaAGdl2Y-Z0BOFC7k59_rrYzUuruML9T-OC5Z3dNxl95deBxxKPWwgfLHxojoFd30ZuHIMzW-LhS4geZ5BEThawxXmgjq-buvWarXY5HFxEDcy1bFc_Fvm6XZsjg8H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3" b="-1443"/>
          <a:stretch/>
        </p:blipFill>
        <p:spPr bwMode="auto">
          <a:xfrm>
            <a:off x="340108" y="630020"/>
            <a:ext cx="8657167" cy="54451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17476" y="5291235"/>
            <a:ext cx="34797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/>
              <a:t>S. Vitale, M1800040 </a:t>
            </a:r>
            <a:endParaRPr lang="en-US" sz="14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1657350" y="5973544"/>
            <a:ext cx="6642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Figure 7: Redshift distribution of binary black hole sources detectable with SNR &gt; 10 in a single A+ detector, as compared to baseline </a:t>
            </a:r>
            <a:r>
              <a:rPr lang="en-US" sz="12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aLIGO</a:t>
            </a:r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at design sensitivity.</a:t>
            </a:r>
          </a:p>
          <a:p>
            <a:endParaRPr lang="en-US" sz="12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LIGO-G1801680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574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122767"/>
            <a:ext cx="8953500" cy="533400"/>
          </a:xfrm>
        </p:spPr>
        <p:txBody>
          <a:bodyPr>
            <a:noAutofit/>
          </a:bodyPr>
          <a:lstStyle/>
          <a:p>
            <a:r>
              <a:rPr lang="en-US" sz="3200" dirty="0" smtClean="0"/>
              <a:t>BNS post-merger “ringing” vs. NS EOS</a:t>
            </a:r>
            <a:endParaRPr lang="en-US" sz="3200" dirty="0"/>
          </a:p>
        </p:txBody>
      </p:sp>
      <p:pic>
        <p:nvPicPr>
          <p:cNvPr id="7" name="Content Placeholder 6" descr="Macintosh HD:Users:mike:Desktop:Aplus_BNS_postmerger_v3_preview.jpe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44" r="-6644"/>
          <a:stretch/>
        </p:blipFill>
        <p:spPr bwMode="auto">
          <a:xfrm>
            <a:off x="457200" y="723191"/>
            <a:ext cx="8229600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368300" y="5249154"/>
            <a:ext cx="855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Figure 6: BNS post-merger signal models vs. </a:t>
            </a:r>
            <a:r>
              <a:rPr lang="en-US" sz="12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aLIGO</a:t>
            </a:r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and A+ detector noise for a range of speculated neutron-star equations of state (labeled 2H - B). A+ will have significantly improved capacity to detect post-merger "ringing" modes, whose characteristic frequencies are determined by the equation of state of super-nuclear matter. The low-frequency inspiral waveform component, which can also bear signatures of tidal deformability in the progenitor stars, is not shown. Simulations presume a reference BNS coalescence at 100 Mpc. </a:t>
            </a:r>
            <a:r>
              <a:rPr lang="en-US" sz="12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(courtesy J. </a:t>
            </a:r>
            <a:r>
              <a:rPr lang="en-US" sz="12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Veitch</a:t>
            </a:r>
            <a:r>
              <a:rPr lang="en-US" sz="12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and S. Vitale, adapted </a:t>
            </a:r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from Read et al. [31])</a:t>
            </a:r>
          </a:p>
          <a:p>
            <a:endParaRPr lang="en-US" sz="12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LIGO-G1801680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86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933" y="0"/>
            <a:ext cx="7797800" cy="77522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A+ Upgrade Status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5200"/>
            <a:ext cx="8449733" cy="5387446"/>
          </a:xfrm>
        </p:spPr>
        <p:txBody>
          <a:bodyPr>
            <a:noAutofit/>
          </a:bodyPr>
          <a:lstStyle/>
          <a:p>
            <a:r>
              <a:rPr lang="en-US" sz="2400" dirty="0" smtClean="0"/>
              <a:t>NSF awarded US funds, </a:t>
            </a:r>
            <a:r>
              <a:rPr lang="en-US" sz="2400" dirty="0" smtClean="0">
                <a:solidFill>
                  <a:srgbClr val="FFFF00"/>
                </a:solidFill>
              </a:rPr>
              <a:t>18 months earlier </a:t>
            </a:r>
            <a:r>
              <a:rPr lang="en-US" sz="2400" dirty="0" smtClean="0"/>
              <a:t>than original request</a:t>
            </a:r>
          </a:p>
          <a:p>
            <a:pPr lvl="1"/>
            <a:r>
              <a:rPr lang="en-US" sz="1800" dirty="0" smtClean="0"/>
              <a:t>Same end date (4QFY2023, limited by COC coatings) but </a:t>
            </a:r>
            <a:r>
              <a:rPr lang="en-US" sz="1800" i="1" dirty="0" smtClean="0">
                <a:solidFill>
                  <a:srgbClr val="FFFF00"/>
                </a:solidFill>
              </a:rPr>
              <a:t>much faster start</a:t>
            </a:r>
          </a:p>
          <a:p>
            <a:pPr lvl="1"/>
            <a:r>
              <a:rPr lang="en-US" sz="1800" dirty="0" smtClean="0"/>
              <a:t>Acceleration may  allow </a:t>
            </a:r>
            <a:r>
              <a:rPr lang="en-US" sz="1800" dirty="0" smtClean="0">
                <a:solidFill>
                  <a:srgbClr val="FFFF00"/>
                </a:solidFill>
              </a:rPr>
              <a:t>facility and vacuum upgrades </a:t>
            </a:r>
            <a:r>
              <a:rPr lang="en-US" sz="1800" dirty="0" smtClean="0"/>
              <a:t>between O3 and O4 </a:t>
            </a:r>
          </a:p>
          <a:p>
            <a:pPr lvl="1"/>
            <a:r>
              <a:rPr lang="en-US" sz="1800" dirty="0" smtClean="0"/>
              <a:t>Retires risk,  may well accelerate commissioning  and O5 (no promises!)</a:t>
            </a:r>
          </a:p>
          <a:p>
            <a:pPr lvl="1"/>
            <a:r>
              <a:rPr lang="en-US" sz="1800" dirty="0"/>
              <a:t>LIGO Lab </a:t>
            </a:r>
            <a:r>
              <a:rPr lang="en-US" sz="1800" dirty="0" smtClean="0"/>
              <a:t>team has formed and mobilized; formal start in 1 month,  </a:t>
            </a:r>
            <a:r>
              <a:rPr lang="en-US" sz="1800" dirty="0">
                <a:solidFill>
                  <a:srgbClr val="FFFF00"/>
                </a:solidFill>
              </a:rPr>
              <a:t>10/1</a:t>
            </a:r>
            <a:r>
              <a:rPr lang="en-US" sz="1800" dirty="0" smtClean="0">
                <a:solidFill>
                  <a:srgbClr val="FFFF00"/>
                </a:solidFill>
              </a:rPr>
              <a:t>/2018</a:t>
            </a:r>
            <a:endParaRPr lang="en-US" sz="1800" dirty="0" smtClean="0"/>
          </a:p>
          <a:p>
            <a:r>
              <a:rPr lang="en-US" sz="2400" dirty="0" smtClean="0"/>
              <a:t>Australian ARC funding has already been awarded</a:t>
            </a:r>
            <a:r>
              <a:rPr lang="en-US" sz="2000" dirty="0" smtClean="0"/>
              <a:t> </a:t>
            </a:r>
          </a:p>
          <a:p>
            <a:r>
              <a:rPr lang="en-US" sz="2400" dirty="0" smtClean="0"/>
              <a:t>Companion UK proposal is now under UKRI/STFC review</a:t>
            </a:r>
          </a:p>
          <a:p>
            <a:pPr lvl="1"/>
            <a:r>
              <a:rPr lang="en-US" sz="1800" dirty="0" smtClean="0"/>
              <a:t>We are cautiously optimistic for a similar accelerated  UK start</a:t>
            </a:r>
          </a:p>
          <a:p>
            <a:pPr lvl="1"/>
            <a:r>
              <a:rPr lang="en-US" sz="1800" dirty="0" smtClean="0"/>
              <a:t>This would relieve schedule pressure on core optics polishing (sequential fabrication) and suspension design pipelines</a:t>
            </a:r>
          </a:p>
          <a:p>
            <a:endParaRPr lang="en-US" sz="2400" dirty="0"/>
          </a:p>
          <a:p>
            <a:pPr marL="0" indent="0" algn="ctr">
              <a:buNone/>
            </a:pPr>
            <a:r>
              <a:rPr lang="en-US" dirty="0" smtClean="0"/>
              <a:t>Big picture: we expect LIGO will be observing with A+ sensitivity  by </a:t>
            </a:r>
            <a:r>
              <a:rPr lang="en-US" dirty="0" smtClean="0">
                <a:solidFill>
                  <a:srgbClr val="FFFF00"/>
                </a:solidFill>
              </a:rPr>
              <a:t>late 2024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LIGO-G1801680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31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37"/>
          </a:xfrm>
        </p:spPr>
        <p:txBody>
          <a:bodyPr>
            <a:noAutofit/>
          </a:bodyPr>
          <a:lstStyle/>
          <a:p>
            <a:r>
              <a:rPr lang="en-US" sz="4800" dirty="0" smtClean="0"/>
              <a:t>A+ </a:t>
            </a:r>
            <a:r>
              <a:rPr lang="en-US" sz="4800" strike="sngStrike" dirty="0" smtClean="0"/>
              <a:t>elevator </a:t>
            </a:r>
            <a:r>
              <a:rPr lang="en-US" sz="4800" strike="sngStrike" dirty="0" smtClean="0"/>
              <a:t>pitch</a:t>
            </a:r>
            <a:r>
              <a:rPr lang="en-US" sz="4800" dirty="0" smtClean="0"/>
              <a:t>  </a:t>
            </a:r>
            <a:r>
              <a:rPr lang="en-US" sz="4800" i="1" dirty="0" smtClean="0">
                <a:solidFill>
                  <a:srgbClr val="FF0000"/>
                </a:solidFill>
                <a:latin typeface="Chalkboard"/>
                <a:cs typeface="Chalkboard"/>
              </a:rPr>
              <a:t>constraints</a:t>
            </a:r>
            <a:endParaRPr lang="en-US" sz="4800" i="1" strike="sngStrike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02342"/>
            <a:ext cx="8561395" cy="490424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An </a:t>
            </a:r>
            <a:r>
              <a:rPr lang="en-US" dirty="0" smtClean="0">
                <a:solidFill>
                  <a:srgbClr val="FFFF00"/>
                </a:solidFill>
              </a:rPr>
              <a:t>incremental upgrade </a:t>
            </a:r>
            <a:r>
              <a:rPr lang="en-US" dirty="0" smtClean="0"/>
              <a:t>to </a:t>
            </a:r>
            <a:r>
              <a:rPr lang="en-US" dirty="0" err="1" smtClean="0"/>
              <a:t>aLIGO</a:t>
            </a:r>
            <a:r>
              <a:rPr lang="en-US" dirty="0" smtClean="0"/>
              <a:t> that leverages </a:t>
            </a:r>
            <a:r>
              <a:rPr lang="en-US" dirty="0" smtClean="0">
                <a:solidFill>
                  <a:srgbClr val="FFFF00"/>
                </a:solidFill>
              </a:rPr>
              <a:t>existing technology and infrastructure</a:t>
            </a:r>
            <a:r>
              <a:rPr lang="en-US" dirty="0" smtClean="0"/>
              <a:t>, with minimal new investment, and moderate risk</a:t>
            </a:r>
          </a:p>
          <a:p>
            <a:r>
              <a:rPr lang="en-US" dirty="0" smtClean="0"/>
              <a:t>Target:</a:t>
            </a:r>
            <a:r>
              <a:rPr lang="en-US" dirty="0" smtClean="0">
                <a:solidFill>
                  <a:srgbClr val="FFFF00"/>
                </a:solidFill>
              </a:rPr>
              <a:t> factor </a:t>
            </a:r>
            <a:r>
              <a:rPr lang="en-US" dirty="0">
                <a:solidFill>
                  <a:srgbClr val="FFFF00"/>
                </a:solidFill>
              </a:rPr>
              <a:t>of </a:t>
            </a:r>
            <a:r>
              <a:rPr lang="en-US" dirty="0" smtClean="0">
                <a:solidFill>
                  <a:srgbClr val="FFFF00"/>
                </a:solidFill>
              </a:rPr>
              <a:t>1.7</a:t>
            </a:r>
            <a:r>
              <a:rPr lang="en-US" dirty="0" smtClean="0"/>
              <a:t>*</a:t>
            </a:r>
            <a:r>
              <a:rPr lang="en-US" dirty="0" smtClean="0">
                <a:solidFill>
                  <a:srgbClr val="FFFF00"/>
                </a:solidFill>
              </a:rPr>
              <a:t> increase in range </a:t>
            </a:r>
            <a:r>
              <a:rPr lang="en-US" dirty="0" smtClean="0"/>
              <a:t>over </a:t>
            </a:r>
            <a:r>
              <a:rPr lang="en-US" dirty="0" err="1" smtClean="0"/>
              <a:t>aLIGO</a:t>
            </a:r>
            <a:endParaRPr lang="en-US" dirty="0" smtClean="0"/>
          </a:p>
          <a:p>
            <a:pPr algn="ctr">
              <a:buFont typeface="Wingdings" charset="0"/>
              <a:buChar char="è"/>
            </a:pPr>
            <a:r>
              <a:rPr lang="en-US" dirty="0" smtClean="0"/>
              <a:t>About a </a:t>
            </a:r>
            <a:r>
              <a:rPr lang="en-US" dirty="0" smtClean="0">
                <a:solidFill>
                  <a:srgbClr val="FFFF00"/>
                </a:solidFill>
              </a:rPr>
              <a:t>factor of 4-7 greater CBC event rate</a:t>
            </a:r>
            <a:r>
              <a:rPr lang="en-US" dirty="0" smtClean="0"/>
              <a:t>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Bridge to future 3G </a:t>
            </a:r>
            <a:r>
              <a:rPr lang="en-US" dirty="0" smtClean="0">
                <a:solidFill>
                  <a:srgbClr val="FFFF00"/>
                </a:solidFill>
              </a:rPr>
              <a:t>GW astrophysics, cosmology, and nuclear physics </a:t>
            </a:r>
          </a:p>
          <a:p>
            <a:r>
              <a:rPr lang="en-US" dirty="0"/>
              <a:t>Stepping stone to </a:t>
            </a:r>
            <a:r>
              <a:rPr lang="en-US" dirty="0" smtClean="0">
                <a:solidFill>
                  <a:srgbClr val="FFFF00"/>
                </a:solidFill>
              </a:rPr>
              <a:t>3G </a:t>
            </a:r>
            <a:r>
              <a:rPr lang="en-US" dirty="0">
                <a:solidFill>
                  <a:srgbClr val="FFFF00"/>
                </a:solidFill>
              </a:rPr>
              <a:t>detector </a:t>
            </a:r>
            <a:r>
              <a:rPr lang="en-US" dirty="0" smtClean="0">
                <a:solidFill>
                  <a:srgbClr val="FFFF00"/>
                </a:solidFill>
              </a:rPr>
              <a:t>technology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Can be </a:t>
            </a:r>
            <a:r>
              <a:rPr lang="en-US" dirty="0" smtClean="0">
                <a:solidFill>
                  <a:srgbClr val="FFFF00"/>
                </a:solidFill>
              </a:rPr>
              <a:t>observing within 6 years</a:t>
            </a:r>
            <a:r>
              <a:rPr lang="en-US" dirty="0" smtClean="0">
                <a:solidFill>
                  <a:schemeClr val="bg1"/>
                </a:solidFill>
              </a:rPr>
              <a:t> (mid- 2024)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“</a:t>
            </a:r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cientific breakeven” </a:t>
            </a:r>
            <a:r>
              <a:rPr lang="en-US" dirty="0" smtClean="0">
                <a:solidFill>
                  <a:srgbClr val="FFFF00"/>
                </a:solidFill>
              </a:rPr>
              <a:t>within  1/2 year</a:t>
            </a:r>
            <a:r>
              <a:rPr lang="en-US" dirty="0" smtClean="0">
                <a:solidFill>
                  <a:schemeClr val="bg1"/>
                </a:solidFill>
              </a:rPr>
              <a:t> of operation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Incremental cost: </a:t>
            </a:r>
            <a:r>
              <a:rPr lang="en-US" i="1" dirty="0" smtClean="0">
                <a:solidFill>
                  <a:srgbClr val="FFFF00"/>
                </a:solidFill>
              </a:rPr>
              <a:t>a small increment on </a:t>
            </a:r>
            <a:r>
              <a:rPr lang="en-US" i="1" dirty="0" err="1" smtClean="0">
                <a:solidFill>
                  <a:srgbClr val="FFFF00"/>
                </a:solidFill>
              </a:rPr>
              <a:t>aLIGO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26480" y="6032084"/>
            <a:ext cx="256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*BBH 30/30 </a:t>
            </a:r>
            <a:r>
              <a:rPr lang="en-US" sz="1400" i="1" dirty="0" smtClean="0">
                <a:solidFill>
                  <a:srgbClr val="FFFFFF"/>
                </a:solidFill>
              </a:rPr>
              <a:t>M</a:t>
            </a:r>
            <a:r>
              <a:rPr lang="en-US" sz="1400" i="1" baseline="-25000" dirty="0" smtClean="0">
                <a:solidFill>
                  <a:srgbClr val="FFFFFF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1400" dirty="0" smtClean="0">
                <a:solidFill>
                  <a:srgbClr val="FFFFFF"/>
                </a:solidFill>
              </a:rPr>
              <a:t>: 	1.6x</a:t>
            </a:r>
          </a:p>
          <a:p>
            <a:r>
              <a:rPr lang="en-US" sz="1400" dirty="0" smtClean="0">
                <a:solidFill>
                  <a:srgbClr val="FFFFFF"/>
                </a:solidFill>
              </a:rPr>
              <a:t>*BNS </a:t>
            </a:r>
            <a:r>
              <a:rPr lang="en-US" sz="1400" dirty="0">
                <a:solidFill>
                  <a:srgbClr val="FFFFFF"/>
                </a:solidFill>
              </a:rPr>
              <a:t>1.4/1.4 </a:t>
            </a:r>
            <a:r>
              <a:rPr lang="en-US" sz="1400" i="1" dirty="0">
                <a:solidFill>
                  <a:srgbClr val="FFFFFF"/>
                </a:solidFill>
              </a:rPr>
              <a:t>M</a:t>
            </a:r>
            <a:r>
              <a:rPr lang="en-US" sz="1400" i="1" baseline="-25000" dirty="0" smtClean="0">
                <a:solidFill>
                  <a:srgbClr val="FFFFFF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1400" dirty="0" smtClean="0">
                <a:solidFill>
                  <a:srgbClr val="FFFFFF"/>
                </a:solidFill>
                <a:sym typeface="Wingdings"/>
              </a:rPr>
              <a:t>:</a:t>
            </a:r>
            <a:r>
              <a:rPr lang="en-US" sz="1400" dirty="0" smtClean="0">
                <a:solidFill>
                  <a:srgbClr val="FFFFFF"/>
                </a:solidFill>
              </a:rPr>
              <a:t> 	1.9x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LIGO-G1801680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19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14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48808</TotalTime>
  <Words>2584</Words>
  <Application>Microsoft Macintosh PowerPoint</Application>
  <PresentationFormat>On-screen Show (4:3)</PresentationFormat>
  <Paragraphs>353</Paragraphs>
  <Slides>42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1_Office Theme</vt:lpstr>
      <vt:lpstr>Can you get there from here? Thinking about paths from AdV+/A+  to 3 G</vt:lpstr>
      <vt:lpstr>Outline</vt:lpstr>
      <vt:lpstr>A+ ‘elevator pitch’ (we’ll come back to this later)</vt:lpstr>
      <vt:lpstr>A+: a mid-scale upgrade to  Advanced LIGO</vt:lpstr>
      <vt:lpstr>PowerPoint Presentation</vt:lpstr>
      <vt:lpstr>PowerPoint Presentation</vt:lpstr>
      <vt:lpstr>BNS post-merger “ringing” vs. NS EOS</vt:lpstr>
      <vt:lpstr>A+ Upgrade Status</vt:lpstr>
      <vt:lpstr>A+ elevator pitch  constraints</vt:lpstr>
      <vt:lpstr>Look at all the constraints:</vt:lpstr>
      <vt:lpstr>…all the constraints (2):</vt:lpstr>
      <vt:lpstr>Are there other constraints we should be considering?</vt:lpstr>
      <vt:lpstr>Suggestion: diversify</vt:lpstr>
      <vt:lpstr>Possible “Large-scale” 3G technology demonstration investments  </vt:lpstr>
      <vt:lpstr>Discussion points</vt:lpstr>
      <vt:lpstr>THANKS (and sincere apologies from MZ)</vt:lpstr>
      <vt:lpstr>Spare Slides</vt:lpstr>
      <vt:lpstr>A+ WBS &amp; foreign effort</vt:lpstr>
      <vt:lpstr>A+ Proposal Team</vt:lpstr>
      <vt:lpstr>A+ NSF Proposal Review: Panel Summary</vt:lpstr>
      <vt:lpstr>A+ parameters vs. aLIGO</vt:lpstr>
      <vt:lpstr>Improved Mirror Coatings for A+</vt:lpstr>
      <vt:lpstr>A+ Coatings</vt:lpstr>
      <vt:lpstr>Quantum Noise Reduction for A+: Frequency-Dependent Squeezing </vt:lpstr>
      <vt:lpstr>Frequency-Dependent Squeezing</vt:lpstr>
      <vt:lpstr>FDS demonstration w/ 2m filter cavity</vt:lpstr>
      <vt:lpstr>Filter cavity vacuum system and facility modifications</vt:lpstr>
      <vt:lpstr>PowerPoint Presentation</vt:lpstr>
      <vt:lpstr>PowerPoint Presentation</vt:lpstr>
      <vt:lpstr>Balanced Homodyne Readout (UK)</vt:lpstr>
      <vt:lpstr>Balanced homodyne readout</vt:lpstr>
      <vt:lpstr>A+ BHR  LO beam relay  (work in progress)</vt:lpstr>
      <vt:lpstr>A+ Technical Updates</vt:lpstr>
      <vt:lpstr>Observing scenario</vt:lpstr>
      <vt:lpstr>Original simplified schedule</vt:lpstr>
      <vt:lpstr>Sample revised schedule (schematic)</vt:lpstr>
      <vt:lpstr>Context: Bridging the Gap (adapted from G1401081)</vt:lpstr>
      <vt:lpstr>PowerPoint Presentation</vt:lpstr>
      <vt:lpstr>A+ target noise budget</vt:lpstr>
      <vt:lpstr>aLIGO Design Target</vt:lpstr>
      <vt:lpstr>A+ Design Target</vt:lpstr>
      <vt:lpstr>A+ FDS with no CTN improvement</vt:lpstr>
    </vt:vector>
  </TitlesOfParts>
  <Company>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Barsotti</dc:creator>
  <cp:lastModifiedBy>Michael Zucker</cp:lastModifiedBy>
  <cp:revision>550</cp:revision>
  <dcterms:created xsi:type="dcterms:W3CDTF">2016-05-12T14:55:42Z</dcterms:created>
  <dcterms:modified xsi:type="dcterms:W3CDTF">2018-08-30T22:34:32Z</dcterms:modified>
</cp:coreProperties>
</file>