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69" r:id="rId3"/>
    <p:sldId id="376" r:id="rId4"/>
    <p:sldId id="404" r:id="rId5"/>
    <p:sldId id="405" r:id="rId6"/>
    <p:sldId id="406" r:id="rId7"/>
    <p:sldId id="373" r:id="rId8"/>
    <p:sldId id="407" r:id="rId9"/>
    <p:sldId id="408" r:id="rId10"/>
    <p:sldId id="402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3"/>
    <p:restoredTop sz="92351" autoAdjust="0"/>
  </p:normalViewPr>
  <p:slideViewPr>
    <p:cSldViewPr snapToGrid="0" snapToObjects="1">
      <p:cViewPr varScale="1">
        <p:scale>
          <a:sx n="94" d="100"/>
          <a:sy n="94" d="100"/>
        </p:scale>
        <p:origin x="1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1C30A-59DC-7742-A93F-31B462CACAB0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8829E-B726-C342-B78D-047CB023DF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F9433-7E82-6B4D-AE7B-759523626662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804B-1476-4E47-BE23-710A55155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96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804B-1476-4E47-BE23-710A5515595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15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804B-1476-4E47-BE23-710A5515595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15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804B-1476-4E47-BE23-710A5515595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15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0E5-FD7D-2241-BB40-E93FC4AF3B55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8DFF-CE0E-704C-BA43-2DE99E28BB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4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0E5-FD7D-2241-BB40-E93FC4AF3B55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8DFF-CE0E-704C-BA43-2DE99E28BB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63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0E5-FD7D-2241-BB40-E93FC4AF3B55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8DFF-CE0E-704C-BA43-2DE99E28BB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97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0E5-FD7D-2241-BB40-E93FC4AF3B55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8DFF-CE0E-704C-BA43-2DE99E28BB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6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0E5-FD7D-2241-BB40-E93FC4AF3B55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8DFF-CE0E-704C-BA43-2DE99E28BB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40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0E5-FD7D-2241-BB40-E93FC4AF3B55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8DFF-CE0E-704C-BA43-2DE99E28BB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0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0E5-FD7D-2241-BB40-E93FC4AF3B55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8DFF-CE0E-704C-BA43-2DE99E28BB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77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0E5-FD7D-2241-BB40-E93FC4AF3B55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8DFF-CE0E-704C-BA43-2DE99E28BB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07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0E5-FD7D-2241-BB40-E93FC4AF3B55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8DFF-CE0E-704C-BA43-2DE99E28BB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94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0E5-FD7D-2241-BB40-E93FC4AF3B55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8DFF-CE0E-704C-BA43-2DE99E28BB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8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0E5-FD7D-2241-BB40-E93FC4AF3B55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8DFF-CE0E-704C-BA43-2DE99E28BB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7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BD0E5-FD7D-2241-BB40-E93FC4AF3B55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C8DFF-CE0E-704C-BA43-2DE99E28BB45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421159"/>
            <a:ext cx="2155092" cy="518818"/>
          </a:xfrm>
          <a:prstGeom prst="rect">
            <a:avLst/>
          </a:prstGeom>
        </p:spPr>
      </p:pic>
      <p:grpSp>
        <p:nvGrpSpPr>
          <p:cNvPr id="8" name="Grouper 7"/>
          <p:cNvGrpSpPr/>
          <p:nvPr userDrawn="1"/>
        </p:nvGrpSpPr>
        <p:grpSpPr>
          <a:xfrm>
            <a:off x="0" y="1"/>
            <a:ext cx="9128035" cy="6857999"/>
            <a:chOff x="0" y="1"/>
            <a:chExt cx="9128035" cy="6857999"/>
          </a:xfrm>
        </p:grpSpPr>
        <p:grpSp>
          <p:nvGrpSpPr>
            <p:cNvPr id="9" name="Grouper 8"/>
            <p:cNvGrpSpPr/>
            <p:nvPr/>
          </p:nvGrpSpPr>
          <p:grpSpPr>
            <a:xfrm>
              <a:off x="0" y="1"/>
              <a:ext cx="858507" cy="331934"/>
              <a:chOff x="214627" y="143108"/>
              <a:chExt cx="858507" cy="33193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14627" y="143108"/>
                <a:ext cx="858507" cy="2862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&lt;&lt;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4627" y="429323"/>
                <a:ext cx="858507" cy="457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10" name="Grouper 9"/>
            <p:cNvGrpSpPr/>
            <p:nvPr/>
          </p:nvGrpSpPr>
          <p:grpSpPr>
            <a:xfrm rot="16200000">
              <a:off x="595221" y="6262778"/>
              <a:ext cx="858507" cy="331934"/>
              <a:chOff x="214627" y="143108"/>
              <a:chExt cx="858507" cy="33193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14627" y="143108"/>
                <a:ext cx="858507" cy="2862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&lt;&lt;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14627" y="429323"/>
                <a:ext cx="858507" cy="457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11" name="Grouper 10"/>
            <p:cNvGrpSpPr/>
            <p:nvPr/>
          </p:nvGrpSpPr>
          <p:grpSpPr>
            <a:xfrm rot="10800000">
              <a:off x="0" y="5690602"/>
              <a:ext cx="858507" cy="331934"/>
              <a:chOff x="214627" y="143108"/>
              <a:chExt cx="858507" cy="33193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14627" y="143108"/>
                <a:ext cx="858507" cy="2862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&lt;&lt;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4627" y="429323"/>
                <a:ext cx="858507" cy="457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12" name="Grouper 11"/>
            <p:cNvGrpSpPr/>
            <p:nvPr/>
          </p:nvGrpSpPr>
          <p:grpSpPr>
            <a:xfrm rot="5400000">
              <a:off x="8532814" y="6262780"/>
              <a:ext cx="858507" cy="331934"/>
              <a:chOff x="214627" y="143108"/>
              <a:chExt cx="858507" cy="33193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14627" y="143108"/>
                <a:ext cx="858507" cy="2862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&lt;&lt;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4627" y="429323"/>
                <a:ext cx="858507" cy="457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90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307973" y="331935"/>
              <a:ext cx="136527" cy="5358667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90442" y="6413023"/>
              <a:ext cx="7605659" cy="159227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8039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9413" y="1329764"/>
            <a:ext cx="8860116" cy="197223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lang="fr-FR" sz="4000" b="1" dirty="0" err="1">
                <a:solidFill>
                  <a:srgbClr val="FF0000"/>
                </a:solidFill>
                <a:latin typeface="Cambria"/>
                <a:cs typeface="Cambria"/>
              </a:rPr>
              <a:t>View</a:t>
            </a:r>
            <a:r>
              <a:rPr lang="fr-FR" sz="4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Cambria"/>
                <a:cs typeface="Cambria"/>
              </a:rPr>
              <a:t>from</a:t>
            </a:r>
            <a:r>
              <a:rPr lang="fr-FR" sz="4000" b="1" dirty="0">
                <a:solidFill>
                  <a:srgbClr val="FF0000"/>
                </a:solidFill>
                <a:latin typeface="Cambria"/>
                <a:cs typeface="Cambria"/>
              </a:rPr>
              <a:t> Europe</a:t>
            </a:r>
            <a:br>
              <a:rPr lang="fr-FR" sz="4000" b="1" dirty="0">
                <a:solidFill>
                  <a:srgbClr val="FF0000"/>
                </a:solidFill>
                <a:latin typeface="Cambria"/>
                <a:cs typeface="Cambria"/>
              </a:rPr>
            </a:br>
            <a:endParaRPr lang="fr-FR" sz="40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00022"/>
            <a:ext cx="6400800" cy="17526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S. </a:t>
            </a:r>
            <a:r>
              <a:rPr lang="fr-FR" dirty="0" err="1">
                <a:solidFill>
                  <a:srgbClr val="000000"/>
                </a:solidFill>
              </a:rPr>
              <a:t>Katsanevas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  <a:latin typeface="Cambria"/>
                <a:cs typeface="Cambria"/>
              </a:rPr>
              <a:t>30 August 2018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" r="-17049" b="13104"/>
          <a:stretch/>
        </p:blipFill>
        <p:spPr>
          <a:xfrm>
            <a:off x="7368241" y="183776"/>
            <a:ext cx="1641288" cy="7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7506" y="2650285"/>
            <a:ext cx="6096000" cy="1325562"/>
          </a:xfrm>
        </p:spPr>
        <p:txBody>
          <a:bodyPr/>
          <a:lstStyle/>
          <a:p>
            <a:r>
              <a:rPr lang="fr-FR" dirty="0" err="1">
                <a:solidFill>
                  <a:srgbClr val="008000"/>
                </a:solidFill>
                <a:latin typeface="Cambria"/>
                <a:cs typeface="Cambria"/>
              </a:rPr>
              <a:t>Thanks</a:t>
            </a:r>
            <a:endParaRPr lang="fr-FR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9034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868706" y="194235"/>
            <a:ext cx="597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Cambria"/>
                <a:cs typeface="Cambria"/>
              </a:rPr>
              <a:t>Gravitational</a:t>
            </a:r>
            <a:r>
              <a:rPr lang="fr-FR" sz="2400" b="1" dirty="0">
                <a:solidFill>
                  <a:srgbClr val="008000"/>
                </a:solidFill>
                <a:latin typeface="Cambria"/>
                <a:cs typeface="Cambria"/>
              </a:rPr>
              <a:t> </a:t>
            </a:r>
            <a:r>
              <a:rPr lang="fr-FR" sz="2400" b="1" dirty="0" err="1">
                <a:solidFill>
                  <a:srgbClr val="008000"/>
                </a:solidFill>
                <a:latin typeface="Cambria"/>
                <a:cs typeface="Cambria"/>
              </a:rPr>
              <a:t>Wave</a:t>
            </a:r>
            <a:r>
              <a:rPr lang="fr-FR" sz="2400" b="1" dirty="0">
                <a:solidFill>
                  <a:srgbClr val="008000"/>
                </a:solidFill>
                <a:latin typeface="Cambria"/>
                <a:cs typeface="Cambria"/>
              </a:rPr>
              <a:t> </a:t>
            </a:r>
            <a:r>
              <a:rPr lang="fr-FR" sz="2400" b="1" dirty="0" err="1">
                <a:solidFill>
                  <a:srgbClr val="008000"/>
                </a:solidFill>
                <a:latin typeface="Cambria"/>
                <a:cs typeface="Cambria"/>
              </a:rPr>
              <a:t>Physics</a:t>
            </a:r>
            <a:r>
              <a:rPr lang="fr-FR" sz="2400" b="1" dirty="0">
                <a:solidFill>
                  <a:srgbClr val="008000"/>
                </a:solidFill>
                <a:latin typeface="Cambria"/>
                <a:cs typeface="Cambria"/>
              </a:rPr>
              <a:t> in Europe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86117" y="4803811"/>
            <a:ext cx="800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i="1" dirty="0"/>
              <a:t>GW:  GEO, Virgo , LIGO , LISA</a:t>
            </a:r>
          </a:p>
          <a:p>
            <a:pPr marL="342900" indent="-342900">
              <a:buFont typeface="+mj-lt"/>
              <a:buAutoNum type="arabicPeriod"/>
            </a:pPr>
            <a:r>
              <a:rPr lang="en-CA" i="1" dirty="0"/>
              <a:t>Other Large Infrastructures in the field : LOFAR/SKA, CTA, KM3NET/ICECUBE</a:t>
            </a:r>
          </a:p>
          <a:p>
            <a:pPr marL="342900" indent="-342900">
              <a:buFont typeface="+mj-lt"/>
              <a:buAutoNum type="arabicPeriod"/>
            </a:pPr>
            <a:endParaRPr lang="en-CA" i="1" dirty="0"/>
          </a:p>
          <a:p>
            <a:pPr marL="342900" indent="-342900">
              <a:buFont typeface="Arial"/>
              <a:buChar char="•"/>
            </a:pPr>
            <a:r>
              <a:rPr lang="en-CA" i="1" dirty="0"/>
              <a:t>I will concentrate here on EGO/Virgo  developments with large impact of GEO colleagues  on technology (squeezing) and 3G leadership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65" y="1015220"/>
            <a:ext cx="8008470" cy="39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3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0800" y="171413"/>
            <a:ext cx="6096000" cy="73198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30 </a:t>
            </a:r>
            <a:r>
              <a:rPr lang="fr-FR" sz="3200" b="1" dirty="0" err="1">
                <a:solidFill>
                  <a:srgbClr val="008000"/>
                </a:solidFill>
                <a:latin typeface="Cambria"/>
                <a:cs typeface="Cambria"/>
              </a:rPr>
              <a:t>years</a:t>
            </a:r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 of EGO/</a:t>
            </a:r>
            <a:r>
              <a:rPr lang="fr-FR" sz="3200" b="1" dirty="0" err="1">
                <a:solidFill>
                  <a:srgbClr val="008000"/>
                </a:solidFill>
                <a:latin typeface="Cambria"/>
                <a:cs typeface="Cambria"/>
              </a:rPr>
              <a:t>Virgo</a:t>
            </a:r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 </a:t>
            </a:r>
            <a:r>
              <a:rPr lang="fr-FR" sz="3200" b="1" dirty="0" err="1">
                <a:solidFill>
                  <a:srgbClr val="008000"/>
                </a:solidFill>
                <a:latin typeface="Cambria"/>
                <a:cs typeface="Cambria"/>
              </a:rPr>
              <a:t>History</a:t>
            </a:r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2917" y="1049456"/>
            <a:ext cx="6747435" cy="5909775"/>
          </a:xfrm>
        </p:spPr>
        <p:txBody>
          <a:bodyPr>
            <a:noAutofit/>
          </a:bodyPr>
          <a:lstStyle/>
          <a:p>
            <a:pPr marL="571500" lvl="0" indent="-571500">
              <a:buFont typeface="+mj-lt"/>
              <a:buAutoNum type="arabicParenR"/>
            </a:pPr>
            <a:endParaRPr lang="fr-FR" sz="1400" b="1" dirty="0">
              <a:latin typeface="Cambria"/>
              <a:cs typeface="Cambria"/>
            </a:endParaRPr>
          </a:p>
          <a:p>
            <a:r>
              <a:rPr lang="en-CA" sz="1600" b="1" dirty="0">
                <a:solidFill>
                  <a:srgbClr val="000000"/>
                </a:solidFill>
                <a:latin typeface="Cambria"/>
                <a:cs typeface="Cambria"/>
              </a:rPr>
              <a:t>Virgo </a:t>
            </a:r>
          </a:p>
          <a:p>
            <a:r>
              <a:rPr lang="en-CA" sz="1600" b="1" dirty="0">
                <a:solidFill>
                  <a:srgbClr val="000000"/>
                </a:solidFill>
                <a:latin typeface="Cambria"/>
                <a:cs typeface="Cambria"/>
              </a:rPr>
              <a:t>1989</a:t>
            </a:r>
            <a:r>
              <a:rPr lang="en-CA" sz="1600" b="1" dirty="0">
                <a:latin typeface="Cambria"/>
                <a:cs typeface="Cambria"/>
              </a:rPr>
              <a:t> </a:t>
            </a:r>
            <a:r>
              <a:rPr lang="en-CA" sz="1600" dirty="0">
                <a:latin typeface="Cambria"/>
                <a:cs typeface="Cambria"/>
              </a:rPr>
              <a:t>Virgo proposal </a:t>
            </a:r>
          </a:p>
          <a:p>
            <a:r>
              <a:rPr lang="en-CA" sz="1600" b="1" dirty="0">
                <a:latin typeface="Cambria"/>
                <a:cs typeface="Cambria"/>
              </a:rPr>
              <a:t>1993-1994  </a:t>
            </a:r>
            <a:r>
              <a:rPr lang="en-CA" sz="1600" dirty="0">
                <a:latin typeface="Cambria"/>
                <a:cs typeface="Cambria"/>
              </a:rPr>
              <a:t>CNRS  and INFN approve VIRGO   	(+5y)</a:t>
            </a:r>
          </a:p>
          <a:p>
            <a:r>
              <a:rPr lang="en-CA" sz="1600" b="1" dirty="0">
                <a:latin typeface="Cambria"/>
                <a:cs typeface="Cambria"/>
              </a:rPr>
              <a:t>1997 </a:t>
            </a:r>
            <a:r>
              <a:rPr lang="en-CA" sz="1600" dirty="0">
                <a:latin typeface="Cambria"/>
                <a:cs typeface="Cambria"/>
              </a:rPr>
              <a:t>Construction starts near Pisa			 (+7y)</a:t>
            </a:r>
          </a:p>
          <a:p>
            <a:r>
              <a:rPr lang="en-CA" sz="1600" b="1" dirty="0">
                <a:latin typeface="Cambria"/>
                <a:cs typeface="Cambria"/>
              </a:rPr>
              <a:t>2000 </a:t>
            </a:r>
            <a:r>
              <a:rPr lang="en-CA" sz="1600" dirty="0">
                <a:latin typeface="Cambria"/>
                <a:cs typeface="Cambria"/>
              </a:rPr>
              <a:t>Foundation of EGO (CNRS, INFN) 		(+11y)</a:t>
            </a:r>
          </a:p>
          <a:p>
            <a:r>
              <a:rPr lang="en-CA" sz="1600" b="1" dirty="0">
                <a:latin typeface="Cambria"/>
                <a:cs typeface="Cambria"/>
              </a:rPr>
              <a:t>2003 </a:t>
            </a:r>
            <a:r>
              <a:rPr lang="en-CA" sz="1600" dirty="0">
                <a:latin typeface="Cambria"/>
                <a:cs typeface="Cambria"/>
              </a:rPr>
              <a:t>Inauguration of VIRGO 				(+14y)</a:t>
            </a:r>
          </a:p>
          <a:p>
            <a:r>
              <a:rPr lang="en-CA" sz="1600" b="1" dirty="0">
                <a:latin typeface="Cambria"/>
                <a:cs typeface="Cambria"/>
              </a:rPr>
              <a:t>2004-2006 </a:t>
            </a:r>
            <a:r>
              <a:rPr lang="en-CA" sz="1600" dirty="0">
                <a:latin typeface="Cambria"/>
                <a:cs typeface="Cambria"/>
              </a:rPr>
              <a:t>Commissioning of VIRGO</a:t>
            </a:r>
          </a:p>
          <a:p>
            <a:r>
              <a:rPr lang="en-CA" sz="1600" b="1" dirty="0">
                <a:latin typeface="Cambria"/>
                <a:cs typeface="Cambria"/>
              </a:rPr>
              <a:t>2006 </a:t>
            </a:r>
            <a:r>
              <a:rPr lang="en-CA" sz="1600" dirty="0">
                <a:latin typeface="Cambria"/>
                <a:cs typeface="Cambria"/>
              </a:rPr>
              <a:t>Netherlands joins EGO as an Observer </a:t>
            </a:r>
          </a:p>
          <a:p>
            <a:r>
              <a:rPr lang="en-CA" sz="1600" b="1" dirty="0">
                <a:latin typeface="Cambria"/>
                <a:cs typeface="Cambria"/>
              </a:rPr>
              <a:t>2007 </a:t>
            </a:r>
            <a:r>
              <a:rPr lang="en-CA" sz="1600" dirty="0">
                <a:latin typeface="Cambria"/>
                <a:cs typeface="Cambria"/>
              </a:rPr>
              <a:t>Start of Virgo science runs 				(+18y)</a:t>
            </a:r>
          </a:p>
          <a:p>
            <a:r>
              <a:rPr lang="en-CA" sz="1600" b="1" dirty="0">
                <a:latin typeface="Cambria"/>
                <a:cs typeface="Cambria"/>
              </a:rPr>
              <a:t>2007 </a:t>
            </a:r>
            <a:r>
              <a:rPr lang="en-CA" sz="1600" dirty="0">
                <a:latin typeface="Cambria"/>
                <a:cs typeface="Cambria"/>
              </a:rPr>
              <a:t>LIGO-VIRGO “a single machine” </a:t>
            </a:r>
          </a:p>
          <a:p>
            <a:r>
              <a:rPr lang="en-CA" sz="1600" b="1" dirty="0" err="1">
                <a:latin typeface="Cambria"/>
                <a:cs typeface="Cambria"/>
              </a:rPr>
              <a:t>AdVirgo</a:t>
            </a:r>
            <a:endParaRPr lang="en-CA" sz="1600" b="1" dirty="0">
              <a:latin typeface="Cambria"/>
              <a:cs typeface="Cambria"/>
            </a:endParaRPr>
          </a:p>
          <a:p>
            <a:r>
              <a:rPr lang="en-CA" sz="1600" b="1" dirty="0">
                <a:latin typeface="Cambria"/>
                <a:cs typeface="Cambria"/>
              </a:rPr>
              <a:t>2009 </a:t>
            </a:r>
            <a:r>
              <a:rPr lang="en-CA" sz="1600" dirty="0">
                <a:latin typeface="Cambria"/>
                <a:cs typeface="Cambria"/>
              </a:rPr>
              <a:t>EGO Council approves </a:t>
            </a:r>
            <a:r>
              <a:rPr lang="en-CA" sz="1600" dirty="0" err="1">
                <a:latin typeface="Cambria"/>
                <a:cs typeface="Cambria"/>
              </a:rPr>
              <a:t>AdVIRGO</a:t>
            </a:r>
            <a:r>
              <a:rPr lang="en-CA" sz="1600" dirty="0">
                <a:latin typeface="Cambria"/>
                <a:cs typeface="Cambria"/>
              </a:rPr>
              <a:t>  		(+20y)</a:t>
            </a:r>
          </a:p>
          <a:p>
            <a:r>
              <a:rPr lang="en-CA" sz="1600" b="1" dirty="0">
                <a:latin typeface="Cambria"/>
                <a:cs typeface="Cambria"/>
              </a:rPr>
              <a:t>2010 </a:t>
            </a:r>
            <a:r>
              <a:rPr lang="en-CA" sz="1600" dirty="0">
                <a:latin typeface="Cambria"/>
                <a:cs typeface="Cambria"/>
              </a:rPr>
              <a:t>Polish, Hungarian and Spanish groups  join </a:t>
            </a:r>
            <a:r>
              <a:rPr lang="en-CA" sz="1600" dirty="0" err="1">
                <a:latin typeface="Cambria"/>
                <a:cs typeface="Cambria"/>
              </a:rPr>
              <a:t>AdVirgo</a:t>
            </a:r>
            <a:r>
              <a:rPr lang="en-CA" sz="1600" dirty="0">
                <a:latin typeface="Cambria"/>
                <a:cs typeface="Cambria"/>
              </a:rPr>
              <a:t> </a:t>
            </a:r>
          </a:p>
          <a:p>
            <a:r>
              <a:rPr lang="en-CA" sz="1600" b="1" dirty="0">
                <a:latin typeface="Cambria"/>
                <a:cs typeface="Cambria"/>
              </a:rPr>
              <a:t>2017 </a:t>
            </a:r>
            <a:r>
              <a:rPr lang="en-CA" sz="1600" dirty="0">
                <a:latin typeface="Cambria"/>
                <a:cs typeface="Cambria"/>
              </a:rPr>
              <a:t>Enters in operation 				  (+8y, +28y)</a:t>
            </a:r>
          </a:p>
          <a:p>
            <a:r>
              <a:rPr lang="en-CA" sz="1600" b="1" dirty="0">
                <a:latin typeface="Cambria"/>
                <a:cs typeface="Cambria"/>
              </a:rPr>
              <a:t>2019 </a:t>
            </a:r>
            <a:r>
              <a:rPr lang="en-CA" sz="1600" dirty="0">
                <a:latin typeface="Cambria"/>
                <a:cs typeface="Cambria"/>
              </a:rPr>
              <a:t>O3 RUN  BNS each  60-85 </a:t>
            </a:r>
            <a:r>
              <a:rPr lang="en-CA" sz="1600" dirty="0" err="1">
                <a:latin typeface="Cambria"/>
                <a:cs typeface="Cambria"/>
              </a:rPr>
              <a:t>Mpc</a:t>
            </a:r>
            <a:r>
              <a:rPr lang="en-CA" sz="1600" dirty="0">
                <a:latin typeface="Cambria"/>
                <a:cs typeface="Cambria"/>
              </a:rPr>
              <a:t> 		 (+10y,+30y)</a:t>
            </a:r>
          </a:p>
          <a:p>
            <a:endParaRPr lang="en-CA" sz="1600" dirty="0">
              <a:latin typeface="Cambria"/>
              <a:cs typeface="Cambria"/>
            </a:endParaRPr>
          </a:p>
          <a:p>
            <a:pPr lvl="1"/>
            <a:r>
              <a:rPr lang="en-CA" sz="1800" b="1" dirty="0">
                <a:latin typeface="Cambria"/>
                <a:cs typeface="Cambria"/>
              </a:rPr>
              <a:t>Total cost  (US costing, including HR)  near 0.5 BE</a:t>
            </a:r>
          </a:p>
          <a:p>
            <a:endParaRPr lang="en-CA" sz="1600" dirty="0">
              <a:latin typeface="Cambria"/>
              <a:cs typeface="Cambria"/>
            </a:endParaRPr>
          </a:p>
          <a:p>
            <a:endParaRPr lang="en-CA" sz="1600" dirty="0">
              <a:latin typeface="Cambria"/>
              <a:cs typeface="Cambria"/>
            </a:endParaRPr>
          </a:p>
          <a:p>
            <a:endParaRPr lang="en-CA" sz="1600" dirty="0">
              <a:latin typeface="Cambria"/>
              <a:cs typeface="Cambri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518" y="2472226"/>
            <a:ext cx="2154753" cy="11994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106" y="1070620"/>
            <a:ext cx="1744694" cy="116669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694706" y="4743640"/>
            <a:ext cx="9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Patrick Fleury</a:t>
            </a:r>
          </a:p>
        </p:txBody>
      </p:sp>
    </p:spTree>
    <p:extLst>
      <p:ext uri="{BB962C8B-B14F-4D97-AF65-F5344CB8AC3E}">
        <p14:creationId xmlns:p14="http://schemas.microsoft.com/office/powerpoint/2010/main" val="65907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0800" y="171413"/>
            <a:ext cx="6096000" cy="73198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The </a:t>
            </a:r>
            <a:r>
              <a:rPr lang="fr-FR" sz="3200" b="1" dirty="0" err="1">
                <a:solidFill>
                  <a:srgbClr val="008000"/>
                </a:solidFill>
                <a:latin typeface="Cambria"/>
                <a:cs typeface="Cambria"/>
              </a:rPr>
              <a:t>next</a:t>
            </a:r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 5 </a:t>
            </a:r>
            <a:r>
              <a:rPr lang="fr-FR" sz="3200" b="1" dirty="0" err="1">
                <a:solidFill>
                  <a:srgbClr val="008000"/>
                </a:solidFill>
                <a:latin typeface="Cambria"/>
                <a:cs typeface="Cambria"/>
              </a:rPr>
              <a:t>years</a:t>
            </a:r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152" y="895392"/>
            <a:ext cx="4760259" cy="3208311"/>
          </a:xfrm>
        </p:spPr>
        <p:txBody>
          <a:bodyPr>
            <a:noAutofit/>
          </a:bodyPr>
          <a:lstStyle/>
          <a:p>
            <a:pPr marL="571500" lvl="0" indent="-571500">
              <a:buFont typeface="+mj-lt"/>
              <a:buAutoNum type="arabicParenR"/>
            </a:pPr>
            <a:endParaRPr lang="fr-FR" sz="1400" b="1" dirty="0">
              <a:latin typeface="Cambria"/>
              <a:cs typeface="Cambria"/>
            </a:endParaRPr>
          </a:p>
          <a:p>
            <a:pPr marL="342900" lvl="1" indent="-342900">
              <a:buFont typeface="Arial"/>
              <a:buChar char="•"/>
            </a:pPr>
            <a:r>
              <a:rPr lang="en-CA" sz="1600" b="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2019   O3 Run </a:t>
            </a:r>
          </a:p>
          <a:p>
            <a:pPr marL="342900" lvl="1" indent="-342900">
              <a:buFont typeface="Arial"/>
              <a:buChar char="•"/>
            </a:pPr>
            <a:r>
              <a:rPr lang="en-CA" sz="1600" b="1" dirty="0">
                <a:latin typeface="Cambria"/>
                <a:cs typeface="Cambria"/>
              </a:rPr>
              <a:t>Range BNS  &gt;60  </a:t>
            </a:r>
            <a:r>
              <a:rPr lang="en-CA" sz="1600" b="1" dirty="0" err="1">
                <a:latin typeface="Cambria"/>
                <a:cs typeface="Cambria"/>
              </a:rPr>
              <a:t>Mpc</a:t>
            </a:r>
            <a:r>
              <a:rPr lang="en-CA" sz="1600" b="1" dirty="0">
                <a:latin typeface="Cambria"/>
                <a:cs typeface="Cambria"/>
              </a:rPr>
              <a:t> (BBH x10)</a:t>
            </a:r>
          </a:p>
          <a:p>
            <a:pPr marL="342900" lvl="1" indent="-342900">
              <a:buFont typeface="Arial"/>
              <a:buChar char="•"/>
            </a:pPr>
            <a:r>
              <a:rPr lang="en-CA" sz="1600" b="1" dirty="0">
                <a:latin typeface="Cambria"/>
                <a:cs typeface="Cambria"/>
              </a:rPr>
              <a:t>Events BNS 0(9) , BH-BH 0(35) </a:t>
            </a:r>
          </a:p>
          <a:p>
            <a:pPr marL="0" lvl="1" indent="0">
              <a:buNone/>
            </a:pPr>
            <a:r>
              <a:rPr lang="en-CA" sz="1600" b="1" dirty="0">
                <a:latin typeface="Cambria"/>
                <a:cs typeface="Cambria"/>
              </a:rPr>
              <a:t>	(Uncertainly factors of 3-5 )</a:t>
            </a:r>
            <a:endParaRPr lang="en-CA" sz="1800" b="1" dirty="0">
              <a:latin typeface="Cambria"/>
              <a:cs typeface="Cambria"/>
            </a:endParaRPr>
          </a:p>
          <a:p>
            <a:pPr lvl="1"/>
            <a:r>
              <a:rPr lang="en-CA" sz="1600" b="1" dirty="0">
                <a:latin typeface="Cambria"/>
                <a:cs typeface="Cambria"/>
              </a:rPr>
              <a:t>Monolithic suspensions, 70 to 100 W</a:t>
            </a:r>
          </a:p>
          <a:p>
            <a:pPr lvl="1"/>
            <a:r>
              <a:rPr lang="en-CA" sz="1600" b="1" dirty="0">
                <a:latin typeface="Cambria"/>
                <a:cs typeface="Cambria"/>
              </a:rPr>
              <a:t>Frequency Independent Squeezing (AEI)</a:t>
            </a:r>
          </a:p>
          <a:p>
            <a:r>
              <a:rPr lang="en-CA" sz="1800" b="1" dirty="0" err="1">
                <a:solidFill>
                  <a:srgbClr val="FF0000"/>
                </a:solidFill>
                <a:latin typeface="Cambria"/>
                <a:cs typeface="Cambria"/>
              </a:rPr>
              <a:t>Adv</a:t>
            </a:r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+  Phase I </a:t>
            </a:r>
          </a:p>
          <a:p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2024 O4 Run   </a:t>
            </a:r>
            <a:r>
              <a:rPr lang="en-CA" sz="1800" b="1" dirty="0">
                <a:latin typeface="Cambria"/>
                <a:cs typeface="Cambria"/>
              </a:rPr>
              <a:t>Range BNS &gt;120 </a:t>
            </a:r>
            <a:r>
              <a:rPr lang="en-CA" sz="1800" b="1" dirty="0" err="1">
                <a:latin typeface="Cambria"/>
                <a:cs typeface="Cambria"/>
              </a:rPr>
              <a:t>Mpc</a:t>
            </a:r>
            <a:r>
              <a:rPr lang="en-CA" sz="1800" b="1" dirty="0">
                <a:latin typeface="Cambria"/>
                <a:cs typeface="Cambria"/>
              </a:rPr>
              <a:t> 	</a:t>
            </a:r>
          </a:p>
          <a:p>
            <a:pPr lvl="1"/>
            <a:r>
              <a:rPr lang="en-CA" sz="1400" b="1" dirty="0">
                <a:latin typeface="Cambria"/>
                <a:cs typeface="Cambria"/>
              </a:rPr>
              <a:t>Complete </a:t>
            </a:r>
            <a:r>
              <a:rPr lang="en-CA" sz="1400" b="1" dirty="0" err="1">
                <a:latin typeface="Cambria"/>
                <a:cs typeface="Cambria"/>
              </a:rPr>
              <a:t>AdV</a:t>
            </a:r>
            <a:r>
              <a:rPr lang="en-CA" sz="1400" b="1" dirty="0">
                <a:latin typeface="Cambria"/>
                <a:cs typeface="Cambria"/>
              </a:rPr>
              <a:t>:   Signal recycling </a:t>
            </a:r>
          </a:p>
          <a:p>
            <a:pPr lvl="1"/>
            <a:r>
              <a:rPr lang="en-CA" sz="1400" b="1" dirty="0">
                <a:latin typeface="Cambria"/>
                <a:cs typeface="Cambria"/>
              </a:rPr>
              <a:t>Frequency Dependent </a:t>
            </a:r>
            <a:r>
              <a:rPr lang="en-CA" sz="1400" b="1" dirty="0" err="1">
                <a:latin typeface="Cambria"/>
                <a:cs typeface="Cambria"/>
              </a:rPr>
              <a:t>Sqeezing</a:t>
            </a:r>
            <a:r>
              <a:rPr lang="en-CA" sz="1400" b="1" dirty="0">
                <a:latin typeface="Cambria"/>
                <a:cs typeface="Cambria"/>
              </a:rPr>
              <a:t> (</a:t>
            </a:r>
            <a:r>
              <a:rPr lang="en-CA" sz="1400" b="1" dirty="0">
                <a:latin typeface="Cambria"/>
                <a:cs typeface="Cambria"/>
                <a:sym typeface="Wingdings"/>
              </a:rPr>
              <a:t> 150 </a:t>
            </a:r>
            <a:r>
              <a:rPr lang="en-CA" sz="1400" b="1" dirty="0" err="1">
                <a:latin typeface="Cambria"/>
                <a:cs typeface="Cambria"/>
                <a:sym typeface="Wingdings"/>
              </a:rPr>
              <a:t>Mpc</a:t>
            </a:r>
            <a:r>
              <a:rPr lang="en-CA" sz="1400" b="1" dirty="0">
                <a:latin typeface="Cambria"/>
                <a:cs typeface="Cambria"/>
                <a:sym typeface="Wingdings"/>
              </a:rPr>
              <a:t>)</a:t>
            </a:r>
          </a:p>
          <a:p>
            <a:pPr lvl="1"/>
            <a:r>
              <a:rPr lang="en-CA" sz="1400" b="1" dirty="0">
                <a:latin typeface="Cambria"/>
                <a:cs typeface="Cambria"/>
                <a:sym typeface="Wingdings"/>
              </a:rPr>
              <a:t>Newtonian Noise Cancellation    ( 160 </a:t>
            </a:r>
            <a:r>
              <a:rPr lang="en-CA" sz="1400" b="1" dirty="0" err="1">
                <a:latin typeface="Cambria"/>
                <a:cs typeface="Cambria"/>
                <a:sym typeface="Wingdings"/>
              </a:rPr>
              <a:t>Mpc</a:t>
            </a:r>
            <a:r>
              <a:rPr lang="en-CA" sz="1400" b="1" dirty="0">
                <a:latin typeface="Cambria"/>
                <a:cs typeface="Cambria"/>
                <a:sym typeface="Wingdings"/>
              </a:rPr>
              <a:t>)</a:t>
            </a:r>
          </a:p>
          <a:p>
            <a:pPr lvl="1"/>
            <a:r>
              <a:rPr lang="en-CA" sz="1400" b="1" dirty="0">
                <a:latin typeface="Cambria"/>
                <a:cs typeface="Cambria"/>
                <a:sym typeface="Wingdings"/>
              </a:rPr>
              <a:t>Events x 10</a:t>
            </a:r>
          </a:p>
          <a:p>
            <a:pPr lvl="1"/>
            <a:r>
              <a:rPr lang="en-CA" sz="1400" b="1" dirty="0">
                <a:latin typeface="Cambria"/>
                <a:cs typeface="Cambria"/>
                <a:sym typeface="Wingdings"/>
              </a:rPr>
              <a:t>Cost 0(10 M€)</a:t>
            </a:r>
            <a:endParaRPr lang="en-CA" sz="1400" b="1" dirty="0">
              <a:latin typeface="Cambria"/>
              <a:cs typeface="Cambria"/>
            </a:endParaRPr>
          </a:p>
          <a:p>
            <a:pPr lvl="1"/>
            <a:endParaRPr lang="en-CA" sz="1200" b="1" dirty="0">
              <a:latin typeface="Cambria"/>
              <a:cs typeface="Cambri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94706" y="4743640"/>
            <a:ext cx="9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Patrick Fleury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529" y="1229218"/>
            <a:ext cx="4019176" cy="19046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582" y="3411245"/>
            <a:ext cx="3310218" cy="26647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74" y="4954243"/>
            <a:ext cx="2875355" cy="17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5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0447" y="311211"/>
            <a:ext cx="6096000" cy="73198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The </a:t>
            </a:r>
            <a:r>
              <a:rPr lang="fr-FR" sz="3200" b="1" dirty="0" err="1">
                <a:solidFill>
                  <a:srgbClr val="008000"/>
                </a:solidFill>
                <a:latin typeface="Cambria"/>
                <a:cs typeface="Cambria"/>
              </a:rPr>
              <a:t>next</a:t>
            </a:r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 10 </a:t>
            </a:r>
            <a:r>
              <a:rPr lang="fr-FR" sz="3200" b="1" dirty="0" err="1">
                <a:solidFill>
                  <a:srgbClr val="008000"/>
                </a:solidFill>
                <a:latin typeface="Cambria"/>
                <a:cs typeface="Cambria"/>
              </a:rPr>
              <a:t>years</a:t>
            </a:r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 (ca 2030)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270" y="895392"/>
            <a:ext cx="4476377" cy="3208311"/>
          </a:xfrm>
        </p:spPr>
        <p:txBody>
          <a:bodyPr>
            <a:noAutofit/>
          </a:bodyPr>
          <a:lstStyle/>
          <a:p>
            <a:pPr marL="571500" lvl="0" indent="-571500">
              <a:buFont typeface="+mj-lt"/>
              <a:buAutoNum type="arabicParenR"/>
            </a:pPr>
            <a:endParaRPr lang="fr-FR" sz="1400" b="1" dirty="0">
              <a:latin typeface="Cambria"/>
              <a:cs typeface="Cambria"/>
            </a:endParaRPr>
          </a:p>
          <a:p>
            <a:pPr marL="342900" lvl="1" indent="-342900">
              <a:buFont typeface="Arial"/>
              <a:buChar char="•"/>
            </a:pPr>
            <a:r>
              <a:rPr lang="en-CA" sz="1600" b="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CA" sz="1800" b="1" dirty="0" err="1">
                <a:solidFill>
                  <a:srgbClr val="FF0000"/>
                </a:solidFill>
                <a:latin typeface="Cambria"/>
                <a:cs typeface="Cambria"/>
              </a:rPr>
              <a:t>AdV</a:t>
            </a:r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+ Phase II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latin typeface="Cambria"/>
                <a:cs typeface="Cambria"/>
              </a:rPr>
              <a:t>O4 duration not determined yet 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latin typeface="Cambria"/>
                <a:cs typeface="Cambria"/>
              </a:rPr>
              <a:t>Towards the end of decade </a:t>
            </a:r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O5  Run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latin typeface="Cambria"/>
                <a:cs typeface="Cambria"/>
              </a:rPr>
              <a:t>Larger beam, increase test masses</a:t>
            </a:r>
          </a:p>
          <a:p>
            <a:pPr marL="742950" lvl="2" indent="-342900"/>
            <a:r>
              <a:rPr lang="en-CA" sz="1800" b="1" dirty="0">
                <a:latin typeface="Cambria"/>
                <a:cs typeface="Cambria"/>
              </a:rPr>
              <a:t>Range  200-230 </a:t>
            </a:r>
            <a:r>
              <a:rPr lang="en-CA" sz="1800" b="1" dirty="0" err="1">
                <a:latin typeface="Cambria"/>
                <a:cs typeface="Cambria"/>
              </a:rPr>
              <a:t>Mpc</a:t>
            </a:r>
            <a:endParaRPr lang="en-CA" sz="1800" b="1" dirty="0">
              <a:latin typeface="Cambria"/>
              <a:cs typeface="Cambria"/>
            </a:endParaRP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latin typeface="Cambria"/>
                <a:cs typeface="Cambria"/>
              </a:rPr>
              <a:t>Better coating (x3)</a:t>
            </a:r>
          </a:p>
          <a:p>
            <a:pPr marL="742950" lvl="2" indent="-342900"/>
            <a:r>
              <a:rPr lang="en-CA" sz="1800" b="1" dirty="0">
                <a:latin typeface="Cambria"/>
                <a:cs typeface="Cambria"/>
              </a:rPr>
              <a:t>Range 260-300 </a:t>
            </a:r>
            <a:r>
              <a:rPr lang="en-CA" sz="1800" b="1" dirty="0" err="1">
                <a:latin typeface="Cambria"/>
                <a:cs typeface="Cambria"/>
              </a:rPr>
              <a:t>Mpc</a:t>
            </a:r>
            <a:endParaRPr lang="en-CA" sz="1800" b="1" dirty="0">
              <a:latin typeface="Cambria"/>
              <a:cs typeface="Cambria"/>
            </a:endParaRP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latin typeface="Cambria"/>
                <a:cs typeface="Cambria"/>
              </a:rPr>
              <a:t>Sensitivity increase x10 </a:t>
            </a:r>
            <a:r>
              <a:rPr lang="en-CA" sz="1800" b="1" dirty="0" err="1">
                <a:latin typeface="Cambria"/>
                <a:cs typeface="Cambria"/>
              </a:rPr>
              <a:t>w.r.t</a:t>
            </a:r>
            <a:r>
              <a:rPr lang="en-CA" sz="1800" b="1" dirty="0">
                <a:latin typeface="Cambria"/>
                <a:cs typeface="Cambria"/>
              </a:rPr>
              <a:t>. today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latin typeface="Cambria"/>
                <a:cs typeface="Cambria"/>
              </a:rPr>
              <a:t>Cost 0(20-30 M€)</a:t>
            </a:r>
          </a:p>
          <a:p>
            <a:pPr marL="342900" lvl="1" indent="-342900">
              <a:buFont typeface="Arial"/>
              <a:buChar char="•"/>
            </a:pPr>
            <a:endParaRPr lang="en-CA" sz="1800" b="1" dirty="0">
              <a:latin typeface="Cambria"/>
              <a:cs typeface="Cambria"/>
            </a:endParaRP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latin typeface="Cambria"/>
                <a:cs typeface="Cambria"/>
              </a:rPr>
              <a:t>Challenges:</a:t>
            </a:r>
          </a:p>
          <a:p>
            <a:pPr marL="742950" lvl="2" indent="-342900"/>
            <a:r>
              <a:rPr lang="en-CA" sz="1800" b="1" dirty="0">
                <a:latin typeface="Cambria"/>
                <a:cs typeface="Cambria"/>
              </a:rPr>
              <a:t>Grand Coater upgrade</a:t>
            </a:r>
          </a:p>
          <a:p>
            <a:pPr marL="742950" lvl="2" indent="-342900"/>
            <a:r>
              <a:rPr lang="en-CA" sz="1800" b="1" dirty="0">
                <a:latin typeface="Cambria"/>
                <a:cs typeface="Cambria"/>
              </a:rPr>
              <a:t>Vacuum infrastructure</a:t>
            </a:r>
          </a:p>
          <a:p>
            <a:pPr marL="742950" lvl="2" indent="-342900"/>
            <a:r>
              <a:rPr lang="en-CA" sz="1800" b="1" dirty="0">
                <a:latin typeface="Cambria"/>
                <a:cs typeface="Cambria"/>
              </a:rPr>
              <a:t>Payloads and attenuators</a:t>
            </a:r>
          </a:p>
          <a:p>
            <a:pPr marL="742950" lvl="2" indent="-342900"/>
            <a:r>
              <a:rPr lang="en-CA" sz="1800" b="1" dirty="0">
                <a:latin typeface="Cambria"/>
                <a:cs typeface="Cambria"/>
              </a:rPr>
              <a:t>Aberration contro</a:t>
            </a:r>
            <a:r>
              <a:rPr lang="en-CA" sz="1400" b="1" dirty="0">
                <a:latin typeface="Cambria"/>
                <a:cs typeface="Cambria"/>
              </a:rPr>
              <a:t>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694706" y="4743640"/>
            <a:ext cx="9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Patrick Fleury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647" y="1045441"/>
            <a:ext cx="4025153" cy="20520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153" y="3405012"/>
            <a:ext cx="3989294" cy="285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1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0447" y="12387"/>
            <a:ext cx="6096000" cy="731989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The </a:t>
            </a:r>
            <a:r>
              <a:rPr lang="fr-FR" sz="3200" b="1" dirty="0" err="1">
                <a:solidFill>
                  <a:srgbClr val="008000"/>
                </a:solidFill>
                <a:latin typeface="Cambria"/>
                <a:cs typeface="Cambria"/>
              </a:rPr>
              <a:t>next</a:t>
            </a:r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 25 </a:t>
            </a:r>
            <a:r>
              <a:rPr lang="fr-FR" sz="3200" b="1" dirty="0" err="1">
                <a:solidFill>
                  <a:srgbClr val="008000"/>
                </a:solidFill>
                <a:latin typeface="Cambria"/>
                <a:cs typeface="Cambria"/>
              </a:rPr>
              <a:t>years</a:t>
            </a:r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  </a:t>
            </a:r>
            <a:b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</a:br>
            <a:r>
              <a:rPr lang="fr-FR" sz="3200" b="1" dirty="0">
                <a:solidFill>
                  <a:srgbClr val="008000"/>
                </a:solidFill>
                <a:latin typeface="Cambria"/>
                <a:cs typeface="Cambria"/>
              </a:rPr>
              <a:t>3G : Einstein </a:t>
            </a:r>
            <a:r>
              <a:rPr lang="fr-FR" sz="3200" b="1" dirty="0" err="1">
                <a:solidFill>
                  <a:srgbClr val="008000"/>
                </a:solidFill>
                <a:latin typeface="Cambria"/>
                <a:cs typeface="Cambria"/>
              </a:rPr>
              <a:t>Telescope</a:t>
            </a:r>
            <a:endParaRPr lang="fr-FR" sz="3200" b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9035" y="641392"/>
            <a:ext cx="4999317" cy="5977549"/>
          </a:xfrm>
        </p:spPr>
        <p:txBody>
          <a:bodyPr>
            <a:noAutofit/>
          </a:bodyPr>
          <a:lstStyle/>
          <a:p>
            <a:pPr marL="571500" lvl="0" indent="-571500">
              <a:buFont typeface="+mj-lt"/>
              <a:buAutoNum type="arabicParenR"/>
            </a:pPr>
            <a:endParaRPr lang="fr-FR" sz="1400" b="1" dirty="0">
              <a:latin typeface="Cambria"/>
              <a:cs typeface="Cambria"/>
            </a:endParaRPr>
          </a:p>
          <a:p>
            <a:pPr marL="342900" lvl="1" indent="-342900">
              <a:buFont typeface="Arial"/>
              <a:buChar char="•"/>
            </a:pPr>
            <a:r>
              <a:rPr lang="en-CA" sz="1600" b="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ET History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2004</a:t>
            </a:r>
            <a:r>
              <a:rPr lang="en-CA" sz="1800" b="1" dirty="0">
                <a:latin typeface="Cambria"/>
                <a:cs typeface="Cambria"/>
              </a:rPr>
              <a:t>  Idea(FP6-Ilias project, EU)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2008-2011 </a:t>
            </a:r>
            <a:r>
              <a:rPr lang="en-CA" sz="1800" b="1" dirty="0">
                <a:latin typeface="Cambria"/>
                <a:cs typeface="Cambria"/>
              </a:rPr>
              <a:t>Design Study  (FP7, EU)  </a:t>
            </a:r>
            <a:r>
              <a:rPr lang="en-CA" sz="1800" b="1" dirty="0" err="1">
                <a:latin typeface="Cambria"/>
                <a:cs typeface="Cambria"/>
              </a:rPr>
              <a:t>Fr</a:t>
            </a:r>
            <a:r>
              <a:rPr lang="en-CA" sz="1800" b="1" dirty="0">
                <a:latin typeface="Cambria"/>
                <a:cs typeface="Cambria"/>
              </a:rPr>
              <a:t>, De,, It, NL, UK coordinated by EGO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latin typeface="Cambria"/>
                <a:cs typeface="Cambria"/>
              </a:rPr>
              <a:t>2012-2018 Further studies: Elite, </a:t>
            </a:r>
            <a:r>
              <a:rPr lang="en-CA" sz="1800" b="1" dirty="0" err="1">
                <a:latin typeface="Cambria"/>
                <a:cs typeface="Cambria"/>
              </a:rPr>
              <a:t>Grawiton</a:t>
            </a:r>
            <a:r>
              <a:rPr lang="en-CA" sz="1800" b="1" dirty="0">
                <a:latin typeface="Cambria"/>
                <a:cs typeface="Cambria"/>
              </a:rPr>
              <a:t> (FP8 or H2020, APPEC)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2018</a:t>
            </a:r>
            <a:r>
              <a:rPr lang="en-CA" sz="1800" b="1" dirty="0">
                <a:latin typeface="Cambria"/>
                <a:cs typeface="Cambria"/>
              </a:rPr>
              <a:t> Founding workshop: Formation of ET Collaboration 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latin typeface="Cambria"/>
                <a:cs typeface="Cambria"/>
              </a:rPr>
              <a:t>3 sites (North, South, East of Europe)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latin typeface="Cambria"/>
                <a:cs typeface="Cambria"/>
              </a:rPr>
              <a:t>Proposed scenario: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latin typeface="Cambria"/>
                <a:cs typeface="Cambria"/>
              </a:rPr>
              <a:t>2021-2022 Site selection`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2023</a:t>
            </a:r>
            <a:r>
              <a:rPr lang="en-CA" sz="1800" b="1" dirty="0">
                <a:latin typeface="Cambria"/>
                <a:cs typeface="Cambria"/>
              </a:rPr>
              <a:t> TDR</a:t>
            </a:r>
          </a:p>
          <a:p>
            <a:pPr marL="742950" lvl="2" indent="-342900"/>
            <a:r>
              <a:rPr lang="en-CA" sz="1600" b="1" dirty="0">
                <a:latin typeface="Cambria"/>
                <a:cs typeface="Cambria"/>
              </a:rPr>
              <a:t>2G</a:t>
            </a:r>
            <a:r>
              <a:rPr lang="en-CA" sz="1600" b="1" dirty="0">
                <a:latin typeface="Cambria"/>
                <a:cs typeface="Cambria"/>
                <a:sym typeface="Wingdings"/>
              </a:rPr>
              <a:t> 3G Sensitivity x10 , Cost 0(1-2 B€)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latin typeface="Cambria"/>
                <a:cs typeface="Cambria"/>
              </a:rPr>
              <a:t>2025 Start excavation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latin typeface="Cambria"/>
                <a:cs typeface="Cambria"/>
              </a:rPr>
              <a:t>2030-2031 End of  civil infrastructure</a:t>
            </a:r>
          </a:p>
          <a:p>
            <a:pPr marL="342900" lvl="1" indent="-342900">
              <a:buFont typeface="Arial"/>
              <a:buChar char="•"/>
            </a:pPr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2032+  </a:t>
            </a:r>
            <a:r>
              <a:rPr lang="en-CA" sz="1800" b="1" dirty="0">
                <a:latin typeface="Cambria"/>
                <a:cs typeface="Cambria"/>
              </a:rPr>
              <a:t>Installation, </a:t>
            </a:r>
            <a:r>
              <a:rPr lang="en-CA" sz="1800" b="1" dirty="0" err="1">
                <a:latin typeface="Cambria"/>
                <a:cs typeface="Cambria"/>
              </a:rPr>
              <a:t>Comissioning</a:t>
            </a:r>
            <a:r>
              <a:rPr lang="en-CA" sz="1800" b="1" dirty="0">
                <a:latin typeface="Cambria"/>
                <a:cs typeface="Cambria"/>
              </a:rPr>
              <a:t>, Operation (2034 Lisa launch)</a:t>
            </a:r>
          </a:p>
          <a:p>
            <a:pPr marL="0" lvl="1" indent="0">
              <a:buNone/>
            </a:pPr>
            <a:endParaRPr lang="en-CA" sz="1800" b="1" dirty="0">
              <a:latin typeface="Cambria"/>
              <a:cs typeface="Cambria"/>
            </a:endParaRPr>
          </a:p>
          <a:p>
            <a:pPr marL="342900" lvl="1" indent="-342900">
              <a:buFont typeface="Arial"/>
              <a:buChar char="•"/>
            </a:pPr>
            <a:endParaRPr lang="en-CA" sz="1800" b="1" dirty="0">
              <a:latin typeface="Cambria"/>
              <a:cs typeface="Cambria"/>
            </a:endParaRPr>
          </a:p>
          <a:p>
            <a:pPr marL="342900" lvl="1" indent="-342900">
              <a:buFont typeface="Arial"/>
              <a:buChar char="•"/>
            </a:pPr>
            <a:endParaRPr lang="en-CA" sz="1800" b="1" dirty="0">
              <a:latin typeface="Cambria"/>
              <a:cs typeface="Cambri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94706" y="4743640"/>
            <a:ext cx="9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Patrick Fleury</a:t>
            </a:r>
          </a:p>
        </p:txBody>
      </p:sp>
      <p:pic>
        <p:nvPicPr>
          <p:cNvPr id="8" name="Segnaposto contenut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588" y="985653"/>
            <a:ext cx="1658471" cy="13792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352" y="2482823"/>
            <a:ext cx="3161552" cy="2183369"/>
          </a:xfrm>
          <a:prstGeom prst="rect">
            <a:avLst/>
          </a:prstGeom>
        </p:spPr>
      </p:pic>
      <p:pic>
        <p:nvPicPr>
          <p:cNvPr id="12" name="Picture 14" descr="bigb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4086" y="4707222"/>
            <a:ext cx="2452620" cy="183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332" y="5530509"/>
            <a:ext cx="1778747" cy="3239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35476" y="4721045"/>
            <a:ext cx="26212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CA" sz="1600" b="1" dirty="0">
                <a:solidFill>
                  <a:srgbClr val="FFFF00"/>
                </a:solidFill>
                <a:latin typeface="Cambria"/>
                <a:cs typeface="Cambria"/>
                <a:sym typeface="Wingdings"/>
              </a:rPr>
              <a:t>Full coverage </a:t>
            </a:r>
          </a:p>
          <a:p>
            <a:pPr marL="342900" lvl="1" indent="-342900">
              <a:buFont typeface="Arial"/>
              <a:buChar char="•"/>
            </a:pPr>
            <a:r>
              <a:rPr lang="en-CA" sz="1600" b="1" dirty="0">
                <a:solidFill>
                  <a:srgbClr val="FFFF00"/>
                </a:solidFill>
                <a:latin typeface="Cambria"/>
                <a:cs typeface="Cambria"/>
                <a:sym typeface="Wingdings"/>
              </a:rPr>
              <a:t>of the visible Universe</a:t>
            </a:r>
            <a:endParaRPr lang="en-CA" sz="1600" b="1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8267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2138" y="274638"/>
            <a:ext cx="6741862" cy="728662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008000"/>
                </a:solidFill>
                <a:latin typeface="Cambria" charset="0"/>
                <a:ea typeface="Cambria" charset="0"/>
                <a:cs typeface="Cambria" charset="0"/>
              </a:rPr>
              <a:t>Institutional  markers in the next 5 years </a:t>
            </a:r>
            <a:endParaRPr lang="en-GB" sz="24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93060" y="1172231"/>
            <a:ext cx="8456706" cy="5685769"/>
          </a:xfrm>
        </p:spPr>
        <p:txBody>
          <a:bodyPr>
            <a:noAutofit/>
          </a:bodyPr>
          <a:lstStyle/>
          <a:p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Before the end of 2018  </a:t>
            </a:r>
          </a:p>
          <a:p>
            <a:pPr lvl="1"/>
            <a:r>
              <a:rPr lang="en-CA" sz="1800" dirty="0" err="1">
                <a:latin typeface="Cambria"/>
                <a:cs typeface="Cambria"/>
              </a:rPr>
              <a:t>AdV</a:t>
            </a:r>
            <a:r>
              <a:rPr lang="en-CA" sz="1800" dirty="0">
                <a:latin typeface="Cambria"/>
                <a:cs typeface="Cambria"/>
              </a:rPr>
              <a:t>+  hopefully phase I approval  (Sep 29, Dec 15)</a:t>
            </a:r>
          </a:p>
          <a:p>
            <a:pPr lvl="1"/>
            <a:r>
              <a:rPr lang="en-CA" sz="1800" dirty="0">
                <a:latin typeface="Cambria"/>
                <a:cs typeface="Cambria"/>
              </a:rPr>
              <a:t>Participation of GW  to the CERN European Strategy document </a:t>
            </a:r>
          </a:p>
          <a:p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Before the end of  2019 </a:t>
            </a:r>
            <a:endParaRPr lang="en-CA" sz="1800" dirty="0">
              <a:latin typeface="Cambria"/>
              <a:cs typeface="Cambria"/>
            </a:endParaRPr>
          </a:p>
          <a:p>
            <a:pPr lvl="1"/>
            <a:r>
              <a:rPr lang="en-CA" sz="1800" dirty="0">
                <a:latin typeface="Cambria"/>
                <a:cs typeface="Cambria"/>
              </a:rPr>
              <a:t>September: submission of  a proposal that the path  </a:t>
            </a:r>
            <a:r>
              <a:rPr lang="en-CA" sz="1800" b="1" i="1" dirty="0" err="1">
                <a:solidFill>
                  <a:srgbClr val="FF0000"/>
                </a:solidFill>
                <a:latin typeface="Cambria"/>
                <a:cs typeface="Cambria"/>
              </a:rPr>
              <a:t>AdV</a:t>
            </a:r>
            <a:r>
              <a:rPr lang="en-CA" sz="1800" b="1" i="1" dirty="0">
                <a:solidFill>
                  <a:srgbClr val="FF0000"/>
                </a:solidFill>
                <a:latin typeface="Cambria"/>
                <a:cs typeface="Cambria"/>
              </a:rPr>
              <a:t>+  Phase II </a:t>
            </a:r>
            <a:r>
              <a:rPr lang="en-CA" sz="1800" b="1" i="1" dirty="0">
                <a:solidFill>
                  <a:srgbClr val="FF0000"/>
                </a:solidFill>
                <a:latin typeface="Cambria"/>
                <a:cs typeface="Cambria"/>
                <a:sym typeface="Wingdings"/>
              </a:rPr>
              <a:t> </a:t>
            </a:r>
            <a:r>
              <a:rPr lang="en-CA" sz="1800" b="1" i="1" dirty="0">
                <a:solidFill>
                  <a:srgbClr val="FF0000"/>
                </a:solidFill>
                <a:latin typeface="Cambria"/>
                <a:cs typeface="Cambria"/>
              </a:rPr>
              <a:t> ET  </a:t>
            </a:r>
            <a:r>
              <a:rPr lang="en-CA" sz="1800" dirty="0">
                <a:latin typeface="Cambria"/>
                <a:cs typeface="Cambria"/>
              </a:rPr>
              <a:t>is included in the  ESFRI  Roadmap (publication date 2020). Crucial for European country acceptance. </a:t>
            </a:r>
          </a:p>
          <a:p>
            <a:pPr lvl="1"/>
            <a:r>
              <a:rPr lang="en-CA" sz="1800" dirty="0">
                <a:latin typeface="Cambria"/>
                <a:cs typeface="Cambria"/>
              </a:rPr>
              <a:t>Extension of the EGO consortium:   in time  (2020-2025)  and in space (Netherlands +)</a:t>
            </a:r>
          </a:p>
          <a:p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Before the end of 2021</a:t>
            </a:r>
          </a:p>
          <a:p>
            <a:pPr lvl="1"/>
            <a:r>
              <a:rPr lang="en-CA" sz="1800" dirty="0">
                <a:latin typeface="Cambria"/>
                <a:cs typeface="Cambria"/>
              </a:rPr>
              <a:t>Approval of </a:t>
            </a:r>
            <a:r>
              <a:rPr lang="en-CA" sz="1800" dirty="0" err="1">
                <a:latin typeface="Cambria"/>
                <a:cs typeface="Cambria"/>
              </a:rPr>
              <a:t>AdV</a:t>
            </a:r>
            <a:r>
              <a:rPr lang="en-CA" sz="1800" dirty="0">
                <a:latin typeface="Cambria"/>
                <a:cs typeface="Cambria"/>
              </a:rPr>
              <a:t>+ phase  II</a:t>
            </a:r>
          </a:p>
          <a:p>
            <a:r>
              <a:rPr lang="en-CA" sz="1800" b="1" dirty="0">
                <a:solidFill>
                  <a:srgbClr val="FF0000"/>
                </a:solidFill>
                <a:latin typeface="Cambria"/>
                <a:cs typeface="Cambria"/>
              </a:rPr>
              <a:t>Before the  end of 2023</a:t>
            </a:r>
          </a:p>
          <a:p>
            <a:pPr lvl="1"/>
            <a:r>
              <a:rPr lang="en-CA" sz="1800" dirty="0">
                <a:latin typeface="Cambria"/>
                <a:cs typeface="Cambria"/>
              </a:rPr>
              <a:t>Approval of ET construction </a:t>
            </a:r>
          </a:p>
          <a:p>
            <a:endParaRPr lang="en-CA" sz="2600" dirty="0">
              <a:latin typeface="Cambria"/>
              <a:cs typeface="Cambria"/>
            </a:endParaRPr>
          </a:p>
          <a:p>
            <a:pPr lvl="1"/>
            <a:endParaRPr lang="en-CA" sz="1800" dirty="0">
              <a:latin typeface="Cambria"/>
              <a:cs typeface="Cambria"/>
            </a:endParaRPr>
          </a:p>
          <a:p>
            <a:endParaRPr lang="en-CA" sz="1800" dirty="0">
              <a:latin typeface="Cambria"/>
              <a:cs typeface="Cambria"/>
            </a:endParaRPr>
          </a:p>
          <a:p>
            <a:endParaRPr lang="en-CA" sz="14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8094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2726" y="170049"/>
            <a:ext cx="6741862" cy="728662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008000"/>
                </a:solidFill>
                <a:latin typeface="Cambria" charset="0"/>
                <a:ea typeface="Cambria" charset="0"/>
                <a:cs typeface="Cambria" charset="0"/>
              </a:rPr>
              <a:t>Strengths and opportunities of the process</a:t>
            </a:r>
            <a:br>
              <a:rPr lang="en-GB" sz="2000" b="1" dirty="0">
                <a:solidFill>
                  <a:srgbClr val="008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GB" sz="2000" b="1" dirty="0">
                <a:solidFill>
                  <a:srgbClr val="008000"/>
                </a:solidFill>
                <a:latin typeface="Cambria" charset="0"/>
                <a:ea typeface="Cambria" charset="0"/>
                <a:cs typeface="Cambria" charset="0"/>
              </a:rPr>
              <a:t>( a personal view I )</a:t>
            </a:r>
            <a:endParaRPr lang="en-GB" sz="24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8706" y="898711"/>
            <a:ext cx="8815294" cy="5685769"/>
          </a:xfrm>
        </p:spPr>
        <p:txBody>
          <a:bodyPr>
            <a:noAutofit/>
          </a:bodyPr>
          <a:lstStyle/>
          <a:p>
            <a:r>
              <a:rPr lang="en-GB" sz="1600" b="1" dirty="0">
                <a:latin typeface="Cambria"/>
                <a:cs typeface="Cambria"/>
              </a:rPr>
              <a:t>Science</a:t>
            </a:r>
            <a:r>
              <a:rPr lang="en-GB" sz="1600" dirty="0">
                <a:latin typeface="Cambria"/>
                <a:cs typeface="Cambria"/>
              </a:rPr>
              <a:t> </a:t>
            </a:r>
          </a:p>
          <a:p>
            <a:pPr lvl="1"/>
            <a:r>
              <a:rPr lang="en-GB" sz="1600" dirty="0">
                <a:latin typeface="Cambria"/>
                <a:cs typeface="Cambria"/>
              </a:rPr>
              <a:t>It is a field where there is rare continuity between observation, upgrade and design of a new infrastructure</a:t>
            </a:r>
          </a:p>
          <a:p>
            <a:pPr lvl="1"/>
            <a:r>
              <a:rPr lang="en-GB" sz="1600" dirty="0">
                <a:latin typeface="Cambria"/>
                <a:cs typeface="Cambria"/>
              </a:rPr>
              <a:t>The global network enhances the science potential. ET and CE  are embedded in a global process and the GW community up to now has shown an exceptional unity in these matters. </a:t>
            </a:r>
          </a:p>
          <a:p>
            <a:pPr lvl="1"/>
            <a:r>
              <a:rPr lang="en-GB" sz="1600" dirty="0">
                <a:latin typeface="Cambria"/>
                <a:cs typeface="Cambria"/>
              </a:rPr>
              <a:t>GW  address many fields of fundamental science: from Astrophysics and Cosmology to Particle and Nuclear Physics but also and photonic/</a:t>
            </a:r>
            <a:r>
              <a:rPr lang="en-GB" sz="1600" dirty="0" err="1">
                <a:latin typeface="Cambria"/>
                <a:cs typeface="Cambria"/>
              </a:rPr>
              <a:t>optomechanics</a:t>
            </a:r>
            <a:r>
              <a:rPr lang="en-GB" sz="1600" dirty="0">
                <a:latin typeface="Cambria"/>
                <a:cs typeface="Cambria"/>
              </a:rPr>
              <a:t>  challenges. </a:t>
            </a:r>
          </a:p>
          <a:p>
            <a:r>
              <a:rPr lang="en-GB" sz="1600" b="1" dirty="0">
                <a:latin typeface="Cambria"/>
                <a:cs typeface="Cambria"/>
              </a:rPr>
              <a:t>Technology,   Industry  and Society</a:t>
            </a:r>
          </a:p>
          <a:p>
            <a:pPr lvl="1"/>
            <a:r>
              <a:rPr lang="en-GB" sz="1600" dirty="0" err="1">
                <a:latin typeface="Cambria"/>
                <a:cs typeface="Cambria"/>
              </a:rPr>
              <a:t>AdV</a:t>
            </a:r>
            <a:r>
              <a:rPr lang="en-GB" sz="1600" dirty="0">
                <a:latin typeface="Cambria"/>
                <a:cs typeface="Cambria"/>
              </a:rPr>
              <a:t>+ Phase II will permit to tackle the technological risks of ET (de-risking)</a:t>
            </a:r>
          </a:p>
          <a:p>
            <a:pPr lvl="1"/>
            <a:r>
              <a:rPr lang="en-GB" sz="1600" dirty="0">
                <a:latin typeface="Cambria"/>
                <a:cs typeface="Cambria"/>
              </a:rPr>
              <a:t>The interlinked sensor network monitoring and mitigating noise of the interferometers is at the avant-garde of  the technological front of “smart infrastructures”</a:t>
            </a:r>
          </a:p>
          <a:p>
            <a:pPr lvl="1"/>
            <a:r>
              <a:rPr lang="en-GB" sz="1600" dirty="0">
                <a:latin typeface="Cambria"/>
                <a:cs typeface="Cambria"/>
              </a:rPr>
              <a:t>The environmental studies can become a source of innovation in geological  and atmospheric matters  (early warnings, earth, cloud and sea monitoring). Synergies. </a:t>
            </a:r>
          </a:p>
          <a:p>
            <a:pPr lvl="1"/>
            <a:r>
              <a:rPr lang="en-GB" sz="1600" dirty="0">
                <a:latin typeface="Cambria"/>
                <a:cs typeface="Cambria"/>
              </a:rPr>
              <a:t>The 3G civil-infrastructure is a large part (&gt;90%)  of the cost, there are technological, innovation synergies to be developed with other fields (HEP ,  </a:t>
            </a:r>
            <a:r>
              <a:rPr lang="en-GB" sz="1600" dirty="0" err="1">
                <a:latin typeface="Cambria"/>
                <a:cs typeface="Cambria"/>
              </a:rPr>
              <a:t>ν</a:t>
            </a:r>
            <a:r>
              <a:rPr lang="en-GB" sz="1600" dirty="0">
                <a:latin typeface="Cambria"/>
                <a:cs typeface="Cambria"/>
              </a:rPr>
              <a:t>) with the same concerns of civil infrastructure</a:t>
            </a:r>
          </a:p>
          <a:p>
            <a:pPr lvl="1"/>
            <a:r>
              <a:rPr lang="en-GB" sz="1600" dirty="0">
                <a:latin typeface="Cambria"/>
                <a:cs typeface="Cambria"/>
              </a:rPr>
              <a:t>GW Computing is also at the </a:t>
            </a:r>
            <a:r>
              <a:rPr lang="en-GB" sz="1600" dirty="0" err="1">
                <a:latin typeface="Cambria"/>
                <a:cs typeface="Cambria"/>
              </a:rPr>
              <a:t>forefont</a:t>
            </a:r>
            <a:r>
              <a:rPr lang="en-GB" sz="1600" dirty="0">
                <a:latin typeface="Cambria"/>
                <a:cs typeface="Cambria"/>
              </a:rPr>
              <a:t> of recent developments (big data analytics, machine learning,..)</a:t>
            </a:r>
          </a:p>
          <a:p>
            <a:pPr lvl="1"/>
            <a:r>
              <a:rPr lang="en-GB" sz="1600" dirty="0">
                <a:latin typeface="Cambria"/>
                <a:cs typeface="Cambria"/>
              </a:rPr>
              <a:t>There is a huge potential of outreach and education accompanying the GW revolution</a:t>
            </a:r>
          </a:p>
        </p:txBody>
      </p:sp>
    </p:spTree>
    <p:extLst>
      <p:ext uri="{BB962C8B-B14F-4D97-AF65-F5344CB8AC3E}">
        <p14:creationId xmlns:p14="http://schemas.microsoft.com/office/powerpoint/2010/main" val="70282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2726" y="170049"/>
            <a:ext cx="6741862" cy="728662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008000"/>
                </a:solidFill>
                <a:latin typeface="Cambria" charset="0"/>
                <a:ea typeface="Cambria" charset="0"/>
                <a:cs typeface="Cambria" charset="0"/>
              </a:rPr>
              <a:t>Possible threats and a list of actions </a:t>
            </a:r>
            <a:br>
              <a:rPr lang="en-GB" sz="2000" b="1" dirty="0">
                <a:solidFill>
                  <a:srgbClr val="008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GB" sz="2000" b="1" dirty="0">
                <a:solidFill>
                  <a:srgbClr val="008000"/>
                </a:solidFill>
                <a:latin typeface="Cambria" charset="0"/>
                <a:ea typeface="Cambria" charset="0"/>
                <a:cs typeface="Cambria" charset="0"/>
              </a:rPr>
              <a:t>( a personal view  II)</a:t>
            </a:r>
            <a:endParaRPr lang="en-GB" sz="24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7882" y="1172231"/>
            <a:ext cx="8456706" cy="5685769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Cambria"/>
                <a:cs typeface="Cambria"/>
              </a:rPr>
              <a:t>There is always the danger to mix time  and space scales. </a:t>
            </a:r>
          </a:p>
          <a:p>
            <a:pPr algn="just"/>
            <a:r>
              <a:rPr lang="en-GB" sz="1800" i="1" dirty="0">
                <a:latin typeface="Cambria"/>
                <a:cs typeface="Cambria"/>
              </a:rPr>
              <a:t>In time</a:t>
            </a:r>
            <a:r>
              <a:rPr lang="en-GB" sz="1800" dirty="0">
                <a:latin typeface="Cambria"/>
                <a:cs typeface="Cambria"/>
              </a:rPr>
              <a:t>, when the present (2G and 2G+) harms the potentialities   of the future (3G)  or ‘sin of </a:t>
            </a:r>
            <a:r>
              <a:rPr lang="en-GB" sz="1800" dirty="0" err="1">
                <a:latin typeface="Cambria"/>
                <a:cs typeface="Cambria"/>
              </a:rPr>
              <a:t>rémanence</a:t>
            </a:r>
            <a:r>
              <a:rPr lang="en-GB" sz="1800" dirty="0">
                <a:latin typeface="Cambria"/>
                <a:cs typeface="Cambria"/>
              </a:rPr>
              <a:t>’ , but also vice-versa where a precipitation of the future (3G) harms the rich potential of  the current upgrades “sin of  impatience” </a:t>
            </a:r>
          </a:p>
          <a:p>
            <a:pPr algn="just"/>
            <a:r>
              <a:rPr lang="en-GB" sz="1800" i="1" dirty="0">
                <a:latin typeface="Cambria"/>
                <a:cs typeface="Cambria"/>
              </a:rPr>
              <a:t>In space</a:t>
            </a:r>
            <a:r>
              <a:rPr lang="en-GB" sz="1800" dirty="0">
                <a:latin typeface="Cambria"/>
                <a:cs typeface="Cambria"/>
              </a:rPr>
              <a:t>, if the regional initiatives advance without coordination with the global effort.  Here  GWIC, GWAC, DAWN but also APPEC, ASTRONET </a:t>
            </a:r>
            <a:r>
              <a:rPr lang="en-GB" sz="1800" dirty="0" err="1">
                <a:latin typeface="Cambria"/>
                <a:cs typeface="Cambria"/>
              </a:rPr>
              <a:t>etc</a:t>
            </a:r>
            <a:r>
              <a:rPr lang="en-GB" sz="1800" dirty="0">
                <a:latin typeface="Cambria"/>
                <a:cs typeface="Cambria"/>
              </a:rPr>
              <a:t> play a crucial role</a:t>
            </a:r>
            <a:endParaRPr lang="en-GB" sz="1800" b="1" dirty="0">
              <a:latin typeface="Cambria"/>
              <a:cs typeface="Cambria"/>
            </a:endParaRPr>
          </a:p>
          <a:p>
            <a:r>
              <a:rPr lang="en-GB" sz="1800" b="1" dirty="0">
                <a:latin typeface="Cambria"/>
                <a:cs typeface="Cambria"/>
              </a:rPr>
              <a:t>Possible actions increasing the possibilities of success  </a:t>
            </a:r>
          </a:p>
          <a:p>
            <a:r>
              <a:rPr lang="en-GB" sz="1800" dirty="0">
                <a:latin typeface="Cambria"/>
                <a:cs typeface="Cambria"/>
              </a:rPr>
              <a:t>Strengthen the ties with the Multi-messenger community  worldwide  and increase the links with the Cosmology, HEP and and Nuclear ones as well as the interdisciplinary ties with Geoscience  community at a regional and global level.</a:t>
            </a:r>
          </a:p>
          <a:p>
            <a:r>
              <a:rPr lang="en-GB" sz="1800" dirty="0">
                <a:latin typeface="Cambria"/>
                <a:cs typeface="Cambria"/>
              </a:rPr>
              <a:t>Launch common R&amp;D and Computing initiatives</a:t>
            </a:r>
          </a:p>
          <a:p>
            <a:r>
              <a:rPr lang="en-GB" sz="1800" dirty="0">
                <a:latin typeface="Cambria"/>
                <a:cs typeface="Cambria"/>
              </a:rPr>
              <a:t>Develop the synergies  on the issues of smart and  innovative civil infrastructures</a:t>
            </a:r>
          </a:p>
          <a:p>
            <a:r>
              <a:rPr lang="en-GB" sz="1800" dirty="0">
                <a:latin typeface="Cambria"/>
                <a:cs typeface="Cambria"/>
              </a:rPr>
              <a:t>Exchange on the designs and governance schemes (GWIC-3G) and collaborate on </a:t>
            </a:r>
            <a:r>
              <a:rPr lang="en-GB" sz="1800" dirty="0" err="1">
                <a:latin typeface="Cambria"/>
                <a:cs typeface="Cambria"/>
              </a:rPr>
              <a:t>roadmapping</a:t>
            </a:r>
            <a:r>
              <a:rPr lang="en-GB" sz="1800" dirty="0">
                <a:latin typeface="Cambria"/>
                <a:cs typeface="Cambria"/>
              </a:rPr>
              <a:t> exercises</a:t>
            </a:r>
          </a:p>
          <a:p>
            <a:r>
              <a:rPr lang="en-GB" sz="1800" dirty="0">
                <a:latin typeface="Cambria"/>
                <a:cs typeface="Cambria"/>
              </a:rPr>
              <a:t>Develop a common outreach and education  plan ? </a:t>
            </a:r>
          </a:p>
          <a:p>
            <a:endParaRPr lang="en-GB" sz="1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355159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16752</TotalTime>
  <Words>782</Words>
  <Application>Microsoft Macintosh PowerPoint</Application>
  <PresentationFormat>On-screen Show (4:3)</PresentationFormat>
  <Paragraphs>121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Wingdings</vt:lpstr>
      <vt:lpstr>Thème Office</vt:lpstr>
      <vt:lpstr>The View from Europe </vt:lpstr>
      <vt:lpstr>PowerPoint Presentation</vt:lpstr>
      <vt:lpstr>30 years of EGO/Virgo History </vt:lpstr>
      <vt:lpstr>The next 5 years </vt:lpstr>
      <vt:lpstr>The next 10 years (ca 2030) </vt:lpstr>
      <vt:lpstr>The next 25 years   3G : Einstein Telescope</vt:lpstr>
      <vt:lpstr>Institutional  markers in the next 5 years </vt:lpstr>
      <vt:lpstr>Strengths and opportunities of the process ( a personal view I )</vt:lpstr>
      <vt:lpstr>Possible threats and a list of actions  ( a personal view  II)</vt:lpstr>
      <vt:lpstr>Thanks</vt:lpstr>
    </vt:vector>
  </TitlesOfParts>
  <Company>IN2P3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Observatory Coordination Office</dc:title>
  <dc:creator>Stavros Katsanevas</dc:creator>
  <cp:lastModifiedBy>David H Shoemaker</cp:lastModifiedBy>
  <cp:revision>225</cp:revision>
  <cp:lastPrinted>2018-08-30T06:31:10Z</cp:lastPrinted>
  <dcterms:created xsi:type="dcterms:W3CDTF">2018-01-24T10:02:52Z</dcterms:created>
  <dcterms:modified xsi:type="dcterms:W3CDTF">2018-08-30T06:31:41Z</dcterms:modified>
</cp:coreProperties>
</file>