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86"/>
  </p:normalViewPr>
  <p:slideViewPr>
    <p:cSldViewPr snapToGrid="0" snapToObjects="1">
      <p:cViewPr varScale="1">
        <p:scale>
          <a:sx n="97" d="100"/>
          <a:sy n="97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32F0-19ED-6B43-A61E-C7E68A4FE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F35BE-EB36-DE4B-BD3B-2586BD5AB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B01AF-A778-9F4F-A69E-29F3FCD3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C86B-07EA-3041-8133-24A7F0BD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A101C-60FC-9C46-AF3B-7F13A6A68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3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9A97-2F28-7B48-BC04-FAE729483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B0D0D-543E-674D-9D9C-E03D3E6F7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19BCC-751D-CC48-9A14-9B87D8E3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57054-3B37-0F40-A003-FC042A13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A36FC-2879-2746-A0D3-03563234F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6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C7A860-1F2E-E146-8E4D-FD48F1309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F9C21-4F4D-B442-8516-FAF02A014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87523-FBC2-AD43-92D5-37CA20FA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B0648-A11F-AE43-BB6A-4DCB252FF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D1F76-19C4-0746-A582-EBA5803B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2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7B275-5618-3D47-A567-1718F2E4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1243E-94AD-2D43-9E61-8956BA332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D2F40-0AF1-EF45-9D1F-58BE9F9D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AEC6A-289D-434D-9B0F-BE3E3868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E808A-E257-3141-9A2D-8FA89294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5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C9E11-356E-754E-AECA-F7379DD48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9906C-6032-FA43-805F-6A488DE43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0D766-463C-AB46-9A44-1A15F108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ABFDE-DA13-C640-84C9-F9ACA8EF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3C819-0099-2B40-B3DA-53C1701A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8F63-01A1-2B41-8FD7-DABB3838F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B644B-7303-4942-B3CA-96FCFFD64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42F8C-168B-7341-87E3-4231C8A9B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C9AF5-02BB-5D4D-A69C-AB1715A7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9AA3B-EB1B-FE4C-9D7C-46CC0053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EDE7B-6AD6-B14C-82F4-0D6F71B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2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ED31-E357-3046-9551-D225496E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48EDD-F82E-4C48-9252-99168FC64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0D634-063A-9A46-A487-E30F9943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1A1431-3018-234E-8D78-D10AC4915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D391D-A56D-854C-9B8E-3ECB37C78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529064-C5BA-624E-8025-FD8287FD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031CF6-BB43-7748-8411-3A31DCB7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E6C17-1799-7E4B-9E49-17A4FF14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6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455D-5D5B-6E4A-93A8-3089A65E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5BD1D-6301-0B48-86B9-B861405A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3F6F77-0F66-AC46-8F96-1BCC9246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9D348-17C1-2543-A326-6659E24E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42DB25-B700-B547-9B6C-78E37FA0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D7AA1-4C88-F845-8428-A58C735F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B779F-22A6-E844-B108-D8D7A1D5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9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D7BEA-5EE5-BE4B-9E02-64BEF2C6F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25A8-B323-A843-88A3-AD2FBDFF9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091E20-EC87-D241-B8E5-3B25D36B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F6FF7-BF34-144C-94C1-305952A3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01CB4-E747-4749-95FA-9CD7B399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B7466-E4F5-CE45-90E9-FEB15295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6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9B81-A3FA-5C49-B4C5-1F490E777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6E4AA-CC31-B447-A76E-4CB19D974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16B2A-4241-914F-B065-B6BA9CF3B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3472B-F914-5B4E-A6D6-BAEBF4BF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401ED-6FCB-7448-8BD3-0B227FE0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F208E-B55F-DF41-A205-EB5F0190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4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2EB67-3E8A-0F4A-BE48-2E4B1E289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0D0C6-0961-7D44-81FF-A6FD36478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10A4F-7D38-5F43-B611-4889A79DD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30EC-4421-4F4B-938E-7DD1BA1BF59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37BFF-2C44-4941-8229-E11348A95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D2561-FAEA-9340-A2AA-A858887A0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A563-0EE1-D340-B3A1-2DCB7D7D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B39F-A101-584F-AED1-AAF47D536F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Dawn IV: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B1E5DE-2297-E347-BB86-AFB4C3C0F3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 Shoemaker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200" dirty="0"/>
              <a:t>LIGO-G1801630-v2</a:t>
            </a:r>
          </a:p>
        </p:txBody>
      </p:sp>
    </p:spTree>
    <p:extLst>
      <p:ext uri="{BB962C8B-B14F-4D97-AF65-F5344CB8AC3E}">
        <p14:creationId xmlns:p14="http://schemas.microsoft.com/office/powerpoint/2010/main" val="23735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5A519-2DF1-BA42-A772-1849A7EB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This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C2E-A8D7-8345-98A5-2FBDD8CD1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Session 1: 09:00 - 12:00 </a:t>
            </a:r>
            <a:r>
              <a:rPr lang="en-US" b="1" i="1" dirty="0"/>
              <a:t>Chair: </a:t>
            </a:r>
            <a:r>
              <a:rPr lang="en-US" b="1" i="1" dirty="0" err="1"/>
              <a:t>Reitze</a:t>
            </a:r>
            <a:endParaRPr lang="en-US" dirty="0"/>
          </a:p>
          <a:p>
            <a:pPr lvl="0" fontAlgn="base"/>
            <a:r>
              <a:rPr lang="en-US" dirty="0"/>
              <a:t>Intro/Objectives for this particular Dawn meeting (10+10): </a:t>
            </a:r>
            <a:r>
              <a:rPr lang="en-US" b="1" dirty="0"/>
              <a:t>Shoemaker</a:t>
            </a:r>
            <a:endParaRPr lang="en-US" dirty="0"/>
          </a:p>
          <a:p>
            <a:pPr lvl="0" fontAlgn="base"/>
            <a:r>
              <a:rPr lang="en-US" dirty="0"/>
              <a:t>Progress on action items in the Dawn III report (25+5): </a:t>
            </a:r>
            <a:r>
              <a:rPr lang="en-US" b="1" dirty="0"/>
              <a:t>McIver/</a:t>
            </a:r>
            <a:r>
              <a:rPr lang="en-US" b="1" dirty="0" err="1"/>
              <a:t>Cadonati</a:t>
            </a:r>
            <a:r>
              <a:rPr lang="en-US" b="1" dirty="0"/>
              <a:t> </a:t>
            </a:r>
            <a:endParaRPr lang="en-US" dirty="0"/>
          </a:p>
          <a:p>
            <a:pPr lvl="0" fontAlgn="base"/>
            <a:r>
              <a:rPr lang="en-US" dirty="0"/>
              <a:t>Time constraints and opportunities in Europe, US, Australia, Asia (10+10+10+10; each 8+2): </a:t>
            </a:r>
            <a:r>
              <a:rPr lang="en-US" b="1" dirty="0" err="1"/>
              <a:t>Reitze</a:t>
            </a:r>
            <a:r>
              <a:rPr lang="en-US" dirty="0"/>
              <a:t>/</a:t>
            </a:r>
            <a:r>
              <a:rPr lang="en-US" b="1" dirty="0" err="1"/>
              <a:t>Katsanevas</a:t>
            </a:r>
            <a:r>
              <a:rPr lang="en-US" b="1" dirty="0"/>
              <a:t>/</a:t>
            </a:r>
            <a:r>
              <a:rPr lang="en-US" dirty="0"/>
              <a:t>/</a:t>
            </a:r>
            <a:r>
              <a:rPr lang="en-US" b="1" dirty="0"/>
              <a:t>McClelland</a:t>
            </a:r>
            <a:r>
              <a:rPr lang="en-US" dirty="0"/>
              <a:t>/</a:t>
            </a:r>
            <a:r>
              <a:rPr lang="en-US" b="1" dirty="0" err="1"/>
              <a:t>Somiya</a:t>
            </a:r>
            <a:r>
              <a:rPr lang="en-US" dirty="0"/>
              <a:t> </a:t>
            </a:r>
          </a:p>
          <a:p>
            <a:pPr lvl="0" fontAlgn="base"/>
            <a:r>
              <a:rPr lang="en-US" i="1" dirty="0"/>
              <a:t>Coffee break 10:30 - 11:00</a:t>
            </a:r>
            <a:endParaRPr lang="en-US" dirty="0"/>
          </a:p>
          <a:p>
            <a:pPr lvl="0" fontAlgn="base"/>
            <a:r>
              <a:rPr lang="en-US" dirty="0"/>
              <a:t>Discussion on the evolving role of Dawn meetings (45): Moderator: </a:t>
            </a:r>
            <a:r>
              <a:rPr lang="en-US" b="1" dirty="0"/>
              <a:t>Berger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2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9C3B-59D1-964B-A84E-A20DF3CA7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this afternoon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29F63-66AD-B443-82B0-1ED9FF899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Session 2:  13:30 - 18:00 </a:t>
            </a:r>
            <a:r>
              <a:rPr lang="en-US" b="1" i="1" dirty="0"/>
              <a:t>Chair: van den Brand</a:t>
            </a:r>
            <a:endParaRPr lang="en-US" dirty="0"/>
          </a:p>
          <a:p>
            <a:pPr lvl="0" fontAlgn="base"/>
            <a:r>
              <a:rPr lang="en-US" dirty="0"/>
              <a:t>3G science case (25+20): </a:t>
            </a:r>
            <a:r>
              <a:rPr lang="en-US" b="1" dirty="0"/>
              <a:t>Sathya</a:t>
            </a:r>
            <a:r>
              <a:rPr lang="en-US" dirty="0"/>
              <a:t> </a:t>
            </a:r>
          </a:p>
          <a:p>
            <a:pPr lvl="0" fontAlgn="base"/>
            <a:r>
              <a:rPr lang="en-US" dirty="0"/>
              <a:t>Basic concepts for 3rd generation detectors (25+20): </a:t>
            </a:r>
            <a:r>
              <a:rPr lang="en-US" b="1" dirty="0"/>
              <a:t>Barsotti</a:t>
            </a:r>
            <a:endParaRPr lang="en-US" dirty="0"/>
          </a:p>
          <a:p>
            <a:pPr lvl="0" fontAlgn="base"/>
            <a:r>
              <a:rPr lang="en-US" dirty="0"/>
              <a:t>R&amp;D challenges and global progress (25+20): </a:t>
            </a:r>
            <a:r>
              <a:rPr lang="en-US" b="1" dirty="0" err="1"/>
              <a:t>Punturo</a:t>
            </a:r>
            <a:endParaRPr lang="en-US" dirty="0"/>
          </a:p>
          <a:p>
            <a:pPr lvl="0" fontAlgn="base"/>
            <a:r>
              <a:rPr lang="en-US" i="1" dirty="0"/>
              <a:t>Coffee break 15:45 - 16:15</a:t>
            </a:r>
            <a:endParaRPr lang="en-US" dirty="0"/>
          </a:p>
          <a:p>
            <a:pPr lvl="0" fontAlgn="base"/>
            <a:r>
              <a:rPr lang="en-US" dirty="0"/>
              <a:t>The APPEC roadmap APPEC chairman, </a:t>
            </a:r>
            <a:r>
              <a:rPr lang="en-US" b="1" dirty="0"/>
              <a:t>Antonio </a:t>
            </a:r>
            <a:r>
              <a:rPr lang="en-US" b="1" dirty="0" err="1"/>
              <a:t>Masiero</a:t>
            </a:r>
            <a:r>
              <a:rPr lang="en-US" dirty="0"/>
              <a:t> (30+15)</a:t>
            </a:r>
          </a:p>
          <a:p>
            <a:pPr lvl="0" fontAlgn="base"/>
            <a:r>
              <a:rPr lang="en-US" dirty="0"/>
              <a:t>Audience Discussion: What is the path forward for science on this scale? (60) Moderator: </a:t>
            </a:r>
            <a:r>
              <a:rPr lang="en-US" b="1" dirty="0"/>
              <a:t>van den Brand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87D26-1087-EC43-83ED-292F2C96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Friday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83EF-B339-6B49-99AA-7630C1B05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Session 3: 09:00 - 12:30 </a:t>
            </a:r>
            <a:r>
              <a:rPr lang="en-US" b="1" i="1" dirty="0"/>
              <a:t>Chair: </a:t>
            </a:r>
            <a:r>
              <a:rPr lang="en-US" b="1" i="1" dirty="0" err="1"/>
              <a:t>Cadonati</a:t>
            </a:r>
            <a:endParaRPr lang="en-US" dirty="0"/>
          </a:p>
          <a:p>
            <a:pPr lvl="0" fontAlgn="base"/>
            <a:r>
              <a:rPr lang="en-US" dirty="0"/>
              <a:t>Astrophysics -- 3G network performance metrics -- (20+10): </a:t>
            </a:r>
            <a:r>
              <a:rPr lang="en-US" b="1" dirty="0"/>
              <a:t>Evan Hall </a:t>
            </a:r>
            <a:endParaRPr lang="en-US" dirty="0"/>
          </a:p>
          <a:p>
            <a:pPr lvl="0" fontAlgn="base"/>
            <a:r>
              <a:rPr lang="en-US" dirty="0"/>
              <a:t>Trade of science gained at low frequencies vs. Observatory requirements (20+10): </a:t>
            </a:r>
            <a:r>
              <a:rPr lang="en-US" b="1" dirty="0"/>
              <a:t>Stefan </a:t>
            </a:r>
            <a:r>
              <a:rPr lang="en-US" b="1" dirty="0" err="1"/>
              <a:t>Hild</a:t>
            </a:r>
            <a:r>
              <a:rPr lang="en-US" b="1" dirty="0"/>
              <a:t> and Stefan Ballmer</a:t>
            </a:r>
          </a:p>
          <a:p>
            <a:pPr lvl="0" fontAlgn="base"/>
            <a:r>
              <a:rPr lang="en-US" dirty="0"/>
              <a:t>Ideas for determining the roadmap between Adv+/A+  and 3G: </a:t>
            </a:r>
            <a:r>
              <a:rPr lang="en-US" b="1" dirty="0"/>
              <a:t>McClelland</a:t>
            </a:r>
            <a:r>
              <a:rPr lang="en-US" dirty="0"/>
              <a:t> (20+10)</a:t>
            </a:r>
          </a:p>
          <a:p>
            <a:pPr lvl="0" fontAlgn="base"/>
            <a:r>
              <a:rPr lang="en-US" i="1" dirty="0"/>
              <a:t>Coffee break 10:30 - 11:00</a:t>
            </a:r>
            <a:endParaRPr lang="en-US" dirty="0"/>
          </a:p>
          <a:p>
            <a:pPr lvl="0" fontAlgn="base"/>
            <a:r>
              <a:rPr lang="en-US" dirty="0"/>
              <a:t>Coatings -- roadmap to readiness (20+10) </a:t>
            </a:r>
            <a:r>
              <a:rPr lang="en-US" b="1" dirty="0" err="1"/>
              <a:t>Fejer</a:t>
            </a:r>
            <a:endParaRPr lang="en-US" dirty="0"/>
          </a:p>
          <a:p>
            <a:pPr lvl="0" fontAlgn="base"/>
            <a:r>
              <a:rPr lang="en-US" dirty="0"/>
              <a:t>Computing requirements (20+10): </a:t>
            </a:r>
            <a:r>
              <a:rPr lang="en-US" b="1" dirty="0"/>
              <a:t>Porter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1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55FA-275F-F041-BB6A-F1294C9F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Friday afternoon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68752-D321-3F46-8517-01A91D1F8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Session 4:  14:00 - 17:30 </a:t>
            </a:r>
            <a:r>
              <a:rPr lang="en-US" b="1" i="1" dirty="0"/>
              <a:t>Chair: </a:t>
            </a:r>
            <a:r>
              <a:rPr lang="en-US" b="1" i="1" dirty="0" err="1"/>
              <a:t>Lueck</a:t>
            </a:r>
            <a:endParaRPr lang="en-US" sz="3200" dirty="0"/>
          </a:p>
          <a:p>
            <a:pPr lvl="0" fontAlgn="base"/>
            <a:r>
              <a:rPr lang="en-US" dirty="0"/>
              <a:t>Community outreach and engagement (20+10): </a:t>
            </a:r>
            <a:r>
              <a:rPr lang="en-US" b="1" dirty="0" err="1"/>
              <a:t>Nissanke</a:t>
            </a:r>
            <a:endParaRPr lang="en-US" sz="3200" dirty="0"/>
          </a:p>
          <a:p>
            <a:pPr lvl="0" fontAlgn="base"/>
            <a:r>
              <a:rPr lang="en-US" dirty="0"/>
              <a:t>Communication with and between funding agencies (20+20): </a:t>
            </a:r>
            <a:r>
              <a:rPr lang="en-US" b="1" dirty="0"/>
              <a:t>Rowan</a:t>
            </a:r>
            <a:r>
              <a:rPr lang="en-US" dirty="0"/>
              <a:t> </a:t>
            </a:r>
            <a:endParaRPr lang="en-US" sz="3200" dirty="0"/>
          </a:p>
          <a:p>
            <a:pPr lvl="0" fontAlgn="base"/>
            <a:r>
              <a:rPr lang="en-US" i="1" dirty="0"/>
              <a:t>Coffee break 15:30-16:00</a:t>
            </a:r>
            <a:endParaRPr lang="en-US" sz="3200" dirty="0"/>
          </a:p>
          <a:p>
            <a:pPr lvl="0" fontAlgn="base"/>
            <a:r>
              <a:rPr lang="en-US" dirty="0"/>
              <a:t>Discussion: summary of sessions (45): </a:t>
            </a:r>
            <a:r>
              <a:rPr lang="en-US" b="1" dirty="0"/>
              <a:t>4 Chairs</a:t>
            </a:r>
            <a:endParaRPr lang="en-US" sz="3200" dirty="0"/>
          </a:p>
          <a:p>
            <a:pPr lvl="0" fontAlgn="base"/>
            <a:r>
              <a:rPr lang="en-US" dirty="0"/>
              <a:t>Identification of action items, assignment, time scales (30): Moderator: </a:t>
            </a:r>
            <a:r>
              <a:rPr lang="en-US" b="1" dirty="0"/>
              <a:t>Shoemaker/McIver</a:t>
            </a:r>
            <a:endParaRPr lang="en-US" sz="3200" dirty="0"/>
          </a:p>
          <a:p>
            <a:pPr lvl="0" fontAlgn="base"/>
            <a:r>
              <a:rPr lang="en-US" dirty="0"/>
              <a:t>Last words (15): </a:t>
            </a:r>
            <a:r>
              <a:rPr lang="en-US" b="1" dirty="0"/>
              <a:t>Shoemaker</a:t>
            </a:r>
            <a:r>
              <a:rPr lang="en-US" dirty="0"/>
              <a:t>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9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56DE-3F3C-1D4B-A219-D1391A1A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3G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3B8A8-EF60-AA43-A377-C9C269890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ET is the trailblazer with history almost a decade deep</a:t>
            </a:r>
          </a:p>
          <a:p>
            <a:r>
              <a:rPr lang="en-US" dirty="0"/>
              <a:t>US efforts in domain were minimal until </a:t>
            </a:r>
            <a:r>
              <a:rPr lang="en-US" dirty="0" err="1"/>
              <a:t>aLIGO</a:t>
            </a:r>
            <a:r>
              <a:rPr lang="en-US" dirty="0"/>
              <a:t> was finished</a:t>
            </a:r>
          </a:p>
          <a:p>
            <a:r>
              <a:rPr lang="en-US" dirty="0"/>
              <a:t>GWIC formed a task force in late 2016 to try to help structure and drive a community-wide and global effort in 3G</a:t>
            </a:r>
          </a:p>
          <a:p>
            <a:pPr lvl="1"/>
            <a:r>
              <a:rPr lang="en-US" dirty="0"/>
              <a:t>Significant effort in the Science Case, Coordination of R&amp;D, and Governance</a:t>
            </a:r>
          </a:p>
          <a:p>
            <a:r>
              <a:rPr lang="en-US" dirty="0"/>
              <a:t>ET intends to join the ESFRI roadmap</a:t>
            </a:r>
          </a:p>
          <a:p>
            <a:r>
              <a:rPr lang="en-US" dirty="0"/>
              <a:t>3G in the US has received study funding; GWs will appear in the 2020 Decadal Review in some form</a:t>
            </a:r>
          </a:p>
          <a:p>
            <a:r>
              <a:rPr lang="en-US" b="1" dirty="0"/>
              <a:t>The coming year is important for ‘catching waves’ in funding and community interest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9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5BBEB-1C3E-8644-A443-DADC9137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goals for Dawn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201D8-A752-1F4E-B6AE-D099904E0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Facilitate discussions on a global rather than US-Centric scale for the path to 3G</a:t>
            </a:r>
          </a:p>
          <a:p>
            <a:r>
              <a:rPr lang="en-US" dirty="0"/>
              <a:t>Work toward a unified very informal single umbrella organization for 3G</a:t>
            </a:r>
          </a:p>
          <a:p>
            <a:pPr lvl="1"/>
            <a:r>
              <a:rPr lang="en-US" dirty="0"/>
              <a:t>Don’t need much more than agreement on the idea and a name for 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1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81385-23F0-8D49-9430-33F0D8D01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goals for Dawn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1ED9E-65FA-C24E-B436-3FFADACFC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/>
          </a:bodyPr>
          <a:lstStyle/>
          <a:p>
            <a:r>
              <a:rPr lang="en-US" dirty="0"/>
              <a:t>Inform and learn from funding agencies from US and Europe</a:t>
            </a:r>
          </a:p>
          <a:p>
            <a:pPr lvl="1"/>
            <a:r>
              <a:rPr lang="en-US" dirty="0"/>
              <a:t>Some representatives present esp. this afternoon</a:t>
            </a:r>
          </a:p>
          <a:p>
            <a:pPr lvl="1"/>
            <a:r>
              <a:rPr lang="en-US" dirty="0"/>
              <a:t>Have made an effort to make afternoon presentations that speak to that audience, communicate the state of the art</a:t>
            </a:r>
          </a:p>
          <a:p>
            <a:pPr lvl="2"/>
            <a:r>
              <a:rPr lang="en-US" dirty="0"/>
              <a:t>Also serves to get us all on the same page</a:t>
            </a:r>
          </a:p>
          <a:p>
            <a:pPr lvl="1"/>
            <a:r>
              <a:rPr lang="en-US" dirty="0"/>
              <a:t>Hope we get some guidance on how we can best navigate the path to funding for projects of this scale</a:t>
            </a:r>
          </a:p>
          <a:p>
            <a:r>
              <a:rPr lang="en-US" dirty="0"/>
              <a:t>Develop a plan to create roadmap for 2.5 </a:t>
            </a:r>
            <a:r>
              <a:rPr lang="en-US" dirty="0">
                <a:sym typeface="Wingdings" pitchFamily="2" charset="2"/>
              </a:rPr>
              <a:t> 3G Epoch</a:t>
            </a:r>
          </a:p>
          <a:p>
            <a:r>
              <a:rPr lang="en-US" dirty="0">
                <a:sym typeface="Wingdings" pitchFamily="2" charset="2"/>
              </a:rPr>
              <a:t>Develop a plan to create an Advocacy plan (talks, roadmaps, etc.)</a:t>
            </a:r>
          </a:p>
          <a:p>
            <a:r>
              <a:rPr lang="en-US" dirty="0"/>
              <a:t>GWIC 3G committee ‘delivers’ on initial goals by ~Dec 2018. Get </a:t>
            </a:r>
            <a:r>
              <a:rPr lang="en-US"/>
              <a:t>ideas for “What’s next”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9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424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Dawn IV: Objectives</vt:lpstr>
      <vt:lpstr>Agenda: This morning</vt:lpstr>
      <vt:lpstr>Agenda: this afternoon</vt:lpstr>
      <vt:lpstr>Agenda: Friday morning</vt:lpstr>
      <vt:lpstr>Agenda: Friday afternoon</vt:lpstr>
      <vt:lpstr>State of 3G</vt:lpstr>
      <vt:lpstr>My goals for Dawn IV</vt:lpstr>
      <vt:lpstr>My goals for Dawn IV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Dawn IV: Objectives</dc:title>
  <dc:creator>David H Shoemaker</dc:creator>
  <cp:lastModifiedBy>David H Shoemaker</cp:lastModifiedBy>
  <cp:revision>11</cp:revision>
  <cp:lastPrinted>2018-08-27T12:01:33Z</cp:lastPrinted>
  <dcterms:created xsi:type="dcterms:W3CDTF">2018-08-26T09:42:19Z</dcterms:created>
  <dcterms:modified xsi:type="dcterms:W3CDTF">2018-08-30T05:02:36Z</dcterms:modified>
</cp:coreProperties>
</file>