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4"/>
  </p:notesMasterIdLst>
  <p:sldIdLst>
    <p:sldId id="624" r:id="rId2"/>
    <p:sldId id="703" r:id="rId3"/>
    <p:sldId id="702" r:id="rId4"/>
    <p:sldId id="629" r:id="rId5"/>
    <p:sldId id="472" r:id="rId6"/>
    <p:sldId id="633" r:id="rId7"/>
    <p:sldId id="632" r:id="rId8"/>
    <p:sldId id="630" r:id="rId9"/>
    <p:sldId id="636" r:id="rId10"/>
    <p:sldId id="647" r:id="rId11"/>
    <p:sldId id="648" r:id="rId12"/>
    <p:sldId id="649" r:id="rId13"/>
    <p:sldId id="650" r:id="rId14"/>
    <p:sldId id="651" r:id="rId15"/>
    <p:sldId id="652" r:id="rId16"/>
    <p:sldId id="653" r:id="rId17"/>
    <p:sldId id="654" r:id="rId18"/>
    <p:sldId id="655" r:id="rId19"/>
    <p:sldId id="656" r:id="rId20"/>
    <p:sldId id="657" r:id="rId21"/>
    <p:sldId id="658" r:id="rId22"/>
    <p:sldId id="659" r:id="rId23"/>
    <p:sldId id="660" r:id="rId24"/>
    <p:sldId id="661" r:id="rId25"/>
    <p:sldId id="662" r:id="rId26"/>
    <p:sldId id="664" r:id="rId27"/>
    <p:sldId id="669" r:id="rId28"/>
    <p:sldId id="645" r:id="rId29"/>
    <p:sldId id="637" r:id="rId30"/>
    <p:sldId id="640" r:id="rId31"/>
    <p:sldId id="671" r:id="rId32"/>
    <p:sldId id="642" r:id="rId33"/>
    <p:sldId id="710" r:id="rId34"/>
    <p:sldId id="675" r:id="rId35"/>
    <p:sldId id="704" r:id="rId36"/>
    <p:sldId id="705" r:id="rId37"/>
    <p:sldId id="676" r:id="rId38"/>
    <p:sldId id="677" r:id="rId39"/>
    <p:sldId id="678" r:id="rId40"/>
    <p:sldId id="679" r:id="rId41"/>
    <p:sldId id="680" r:id="rId42"/>
    <p:sldId id="706" r:id="rId43"/>
    <p:sldId id="681" r:id="rId44"/>
    <p:sldId id="682" r:id="rId45"/>
    <p:sldId id="683" r:id="rId46"/>
    <p:sldId id="684" r:id="rId47"/>
    <p:sldId id="685" r:id="rId48"/>
    <p:sldId id="686" r:id="rId49"/>
    <p:sldId id="687" r:id="rId50"/>
    <p:sldId id="688" r:id="rId51"/>
    <p:sldId id="692" r:id="rId52"/>
    <p:sldId id="691" r:id="rId53"/>
    <p:sldId id="696" r:id="rId54"/>
    <p:sldId id="697" r:id="rId55"/>
    <p:sldId id="698" r:id="rId56"/>
    <p:sldId id="701" r:id="rId57"/>
    <p:sldId id="611" r:id="rId58"/>
    <p:sldId id="707" r:id="rId59"/>
    <p:sldId id="708" r:id="rId60"/>
    <p:sldId id="699" r:id="rId61"/>
    <p:sldId id="700" r:id="rId62"/>
    <p:sldId id="709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FF1A"/>
    <a:srgbClr val="0DFF50"/>
    <a:srgbClr val="1404FF"/>
    <a:srgbClr val="CFDEF0"/>
    <a:srgbClr val="DDE2F0"/>
    <a:srgbClr val="EEF0CA"/>
    <a:srgbClr val="F0F026"/>
    <a:srgbClr val="FFFFFF"/>
    <a:srgbClr val="C0C5C9"/>
    <a:srgbClr val="5F5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0"/>
    <p:restoredTop sz="94682"/>
  </p:normalViewPr>
  <p:slideViewPr>
    <p:cSldViewPr snapToGrid="0" snapToObjects="1">
      <p:cViewPr>
        <p:scale>
          <a:sx n="95" d="100"/>
          <a:sy n="95" d="100"/>
        </p:scale>
        <p:origin x="1160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70434-94A2-AD42-9703-3541DB6C318F}" type="datetimeFigureOut">
              <a:rPr lang="en-US" smtClean="0"/>
              <a:t>7/27/18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CB603-3D22-4C48-B315-E0C993D0A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8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1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751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532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01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492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24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90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384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671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8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060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88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477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43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904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800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413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8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88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869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CBE2E-A220-C44E-AAFD-0DF8596DBCAC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65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34E36-2C64-0945-B180-248431111F49}" type="datetimeFigureOut">
              <a:rPr lang="en-US" smtClean="0"/>
              <a:t>7/27/18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F0C7A-D35C-B549-B88A-2150C962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.jpe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47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alog.ligo-wa.caltech.edu/aLOG/index.php?callRep=41142" TargetMode="Externa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microsoft.com/office/2007/relationships/hdphoto" Target="../media/hdphoto3.wdp"/><Relationship Id="rId7" Type="http://schemas.microsoft.com/office/2007/relationships/hdphoto" Target="../media/hdphoto4.wdp"/><Relationship Id="rId8" Type="http://schemas.microsoft.com/office/2007/relationships/hdphoto" Target="../media/hdphoto5.wdp"/><Relationship Id="rId9" Type="http://schemas.microsoft.com/office/2007/relationships/hdphoto" Target="../media/hdphoto6.wdp"/><Relationship Id="rId1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65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9144001" cy="6858000"/>
          </a:xfrm>
          <a:prstGeom prst="rect">
            <a:avLst/>
          </a:prstGeom>
          <a:scene3d>
            <a:camera prst="orthographicFront"/>
            <a:lightRig rig="threePt" dir="t">
              <a:rot lat="0" lon="0" rev="13200000"/>
            </a:lightRig>
          </a:scene3d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30541" y="4455043"/>
            <a:ext cx="2111710" cy="21584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5374" y="5673897"/>
            <a:ext cx="7553243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Robert Schofield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Philippe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Nguyen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Kara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Merfeld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Ray Frey, Jordan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Palamos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UO,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Anamaria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Effler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Corey Austin,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Terra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Hardwick, Valery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Frolov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LLO, and many others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5600" y="185767"/>
            <a:ext cx="8503919" cy="4878703"/>
          </a:xfrm>
          <a:prstGeom prst="rect">
            <a:avLst/>
          </a:prstGeom>
          <a:solidFill>
            <a:srgbClr val="CFDEF0">
              <a:alpha val="65098"/>
            </a:srgbClr>
          </a:solidFill>
          <a:ln w="44450">
            <a:noFill/>
          </a:ln>
          <a:effectLst>
            <a:glow>
              <a:schemeClr val="bg1"/>
            </a:glow>
            <a:outerShdw sx="1000" sy="1000" algn="tl" rotWithShape="0">
              <a:schemeClr val="bg1">
                <a:lumMod val="75000"/>
              </a:schemeClr>
            </a:outerShdw>
          </a:effectLst>
          <a:scene3d>
            <a:camera prst="orthographicFront">
              <a:rot lat="21000000" lon="0" rev="0"/>
            </a:camera>
            <a:lightRig rig="threePt" dir="t"/>
          </a:scene3d>
          <a:sp3d prstMaterial="metal">
            <a:bevelT w="190500" h="190500"/>
          </a:sp3d>
        </p:spPr>
        <p:txBody>
          <a:bodyPr vert="horz" lIns="91440" tIns="45720" rIns="91440" bIns="45720" rtlCol="0" anchor="b">
            <a:noAutofit/>
            <a:sp3d contourW="762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PEM </a:t>
            </a:r>
            <a:r>
              <a:rPr lang="en-US" sz="54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update </a:t>
            </a:r>
            <a:endParaRPr lang="en-US" sz="1000" dirty="0" smtClean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>
              <a:defRPr/>
            </a:pPr>
            <a:r>
              <a:rPr lang="en-US" sz="3200" dirty="0" err="1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DetChar</a:t>
            </a:r>
            <a:r>
              <a:rPr lang="en-US" sz="32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 F2F, August, 2018</a:t>
            </a:r>
          </a:p>
          <a:p>
            <a:pPr>
              <a:defRPr/>
            </a:pP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</a:t>
            </a:r>
            <a:r>
              <a:rPr lang="en-US" sz="2800" dirty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. 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Restoration of PEM system following install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II. 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More sensors near coupling sites</a:t>
            </a: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III.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Improved PEM coupling functions</a:t>
            </a: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IV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.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Plans for BBH vetting in O3</a:t>
            </a: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V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. 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Most important PEM-related commissioning</a:t>
            </a: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VI.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Other support for astrophysical search groups</a:t>
            </a:r>
            <a:endParaRPr lang="en-US" sz="2800" dirty="0" smtClean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67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40261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151" y="298133"/>
            <a:ext cx="8504360" cy="1294606"/>
          </a:xfr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A. Philippe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Nguyen and Julia </a:t>
            </a:r>
            <a:r>
              <a:rPr lang="en-US" sz="3200" b="1" dirty="0" err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Kruck’s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code produces a single coupling function for every sensor from multiple injections 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47577" y="1911962"/>
            <a:ext cx="1124712" cy="400110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Acoustic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179663" y="1955190"/>
            <a:ext cx="1399604" cy="40011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Magnetic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331" y="2426128"/>
            <a:ext cx="4502847" cy="40372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00848" y="2436772"/>
            <a:ext cx="4388163" cy="4015958"/>
            <a:chOff x="64622" y="2523284"/>
            <a:chExt cx="4388163" cy="4272748"/>
          </a:xfrm>
        </p:grpSpPr>
        <p:grpSp>
          <p:nvGrpSpPr>
            <p:cNvPr id="27" name="Group 26"/>
            <p:cNvGrpSpPr/>
            <p:nvPr/>
          </p:nvGrpSpPr>
          <p:grpSpPr>
            <a:xfrm>
              <a:off x="64622" y="2523284"/>
              <a:ext cx="4388163" cy="4272748"/>
              <a:chOff x="66668" y="2585252"/>
              <a:chExt cx="4388163" cy="4272748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66668" y="6246719"/>
                <a:ext cx="4388163" cy="61128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70940" y="2585252"/>
                <a:ext cx="4383891" cy="4154199"/>
                <a:chOff x="3003592" y="451945"/>
                <a:chExt cx="6425252" cy="5874144"/>
              </a:xfrm>
            </p:grpSpPr>
            <p:pic>
              <p:nvPicPr>
                <p:cNvPr id="37" name="Picture 36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3592" y="451945"/>
                  <a:ext cx="6425252" cy="5289171"/>
                </a:xfrm>
                <a:prstGeom prst="rect">
                  <a:avLst/>
                </a:prstGeom>
              </p:spPr>
            </p:pic>
            <p:pic>
              <p:nvPicPr>
                <p:cNvPr id="38" name="Picture 37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057928">
                  <a:off x="6041915" y="5741116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1896916">
                  <a:off x="7120697" y="4510437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42" name="Picture 41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5757800">
                  <a:off x="4812550" y="4464109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029366">
                  <a:off x="6168270" y="4464110"/>
                  <a:ext cx="600854" cy="569091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3834799">
                  <a:off x="4739836" y="2391997"/>
                  <a:ext cx="600854" cy="569091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7575258">
                <a:off x="713135" y="5781278"/>
                <a:ext cx="424924" cy="388286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375423">
              <a:off x="1335246" y="2847497"/>
              <a:ext cx="424924" cy="38828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8858">
              <a:off x="1350633" y="3491316"/>
              <a:ext cx="424924" cy="38828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265544">
              <a:off x="3938748" y="5415577"/>
              <a:ext cx="424924" cy="388286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302983">
              <a:off x="2739755" y="2938391"/>
              <a:ext cx="424924" cy="388286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911769">
              <a:off x="3322420" y="5365611"/>
              <a:ext cx="424924" cy="38828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723303">
              <a:off x="3670023" y="5822892"/>
              <a:ext cx="424924" cy="388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197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281" y="1632184"/>
            <a:ext cx="8260897" cy="465917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62560" y="323332"/>
            <a:ext cx="8803858" cy="985521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Code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first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produces a </a:t>
            </a:r>
            <a:r>
              <a:rPr lang="en-US" sz="32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coupling </a:t>
            </a:r>
            <a:r>
              <a:rPr lang="en-US" sz="32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function (CF)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for every relevant sensor for every injection</a:t>
            </a:r>
          </a:p>
        </p:txBody>
      </p:sp>
    </p:spTree>
    <p:extLst>
      <p:ext uri="{BB962C8B-B14F-4D97-AF65-F5344CB8AC3E}">
        <p14:creationId xmlns:p14="http://schemas.microsoft.com/office/powerpoint/2010/main" val="136073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9393"/>
            <a:ext cx="9144001" cy="469959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9820" y="593775"/>
            <a:ext cx="8504360" cy="1308293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These injection CFs are combined into  a </a:t>
            </a:r>
            <a:r>
              <a:rPr lang="en-US" sz="32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single CF for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each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channel 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by taking the lowest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coupling factor at each frequency over multiple injection locations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7843"/>
            <a:ext cx="9144000" cy="48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9393"/>
            <a:ext cx="9144001" cy="469959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9820" y="425550"/>
            <a:ext cx="8504360" cy="1308293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We are currently developing more sophisticated combination methods than simply taking the lowest coupling factor</a:t>
            </a:r>
            <a:endParaRPr lang="en-US" sz="3200" b="1" dirty="0" smtClean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7843"/>
            <a:ext cx="9144000" cy="487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1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87843"/>
            <a:ext cx="9144000" cy="487015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9820" y="81280"/>
            <a:ext cx="8504360" cy="1652563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Multiple versions of each coupling function: this version has</a:t>
            </a:r>
          </a:p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physics units and injection locations</a:t>
            </a:r>
          </a:p>
        </p:txBody>
      </p:sp>
    </p:spTree>
    <p:extLst>
      <p:ext uri="{BB962C8B-B14F-4D97-AF65-F5344CB8AC3E}">
        <p14:creationId xmlns:p14="http://schemas.microsoft.com/office/powerpoint/2010/main" val="98860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67994"/>
            <a:ext cx="9144000" cy="489000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19820" y="456138"/>
            <a:ext cx="8504360" cy="1308293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Multiple versions of each coupling function: this version has m/count for easy/automated calculation</a:t>
            </a:r>
          </a:p>
        </p:txBody>
      </p:sp>
    </p:spTree>
    <p:extLst>
      <p:ext uri="{BB962C8B-B14F-4D97-AF65-F5344CB8AC3E}">
        <p14:creationId xmlns:p14="http://schemas.microsoft.com/office/powerpoint/2010/main" val="4748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94579"/>
            <a:ext cx="9144000" cy="5163421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19818" y="274608"/>
            <a:ext cx="8504360" cy="985521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And summary plots are made from </a:t>
            </a:r>
            <a:r>
              <a:rPr lang="en-US" sz="32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all sensor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channels showing highest coupling </a:t>
            </a:r>
          </a:p>
        </p:txBody>
      </p:sp>
    </p:spTree>
    <p:extLst>
      <p:ext uri="{BB962C8B-B14F-4D97-AF65-F5344CB8AC3E}">
        <p14:creationId xmlns:p14="http://schemas.microsoft.com/office/powerpoint/2010/main" val="78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120" y="1385577"/>
            <a:ext cx="7731760" cy="529847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378" y="226109"/>
            <a:ext cx="8504360" cy="985521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The data and plots are all located at PEM.LIGO.ORG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47520" y="5354320"/>
            <a:ext cx="1114528" cy="205764"/>
          </a:xfrm>
          <a:prstGeom prst="straightConnector1">
            <a:avLst/>
          </a:prstGeom>
          <a:ln w="50800">
            <a:solidFill>
              <a:srgbClr val="1404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62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965" y="640842"/>
            <a:ext cx="5894408" cy="605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3354" y="1211631"/>
            <a:ext cx="5894408" cy="550413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8826" y="2326640"/>
            <a:ext cx="1114528" cy="205764"/>
          </a:xfrm>
          <a:prstGeom prst="straightConnector1">
            <a:avLst/>
          </a:prstGeom>
          <a:ln w="50800">
            <a:solidFill>
              <a:srgbClr val="1404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1120" y="236970"/>
            <a:ext cx="9001760" cy="1021444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Count coupling functions for easy/automated estimation of </a:t>
            </a:r>
            <a:r>
              <a:rPr lang="en-US" sz="32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DARM contribution</a:t>
            </a:r>
            <a:endParaRPr lang="en-US" sz="3200" b="1" dirty="0" smtClean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3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" y="18456"/>
            <a:ext cx="9088857" cy="68501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8922213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35" y="309478"/>
            <a:ext cx="9088857" cy="927651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I. </a:t>
            </a:r>
            <a:r>
              <a:rPr lang="en-US" sz="48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Restore PEM system 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160" y="1600369"/>
            <a:ext cx="8514080" cy="501675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1. Sensors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a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Make sure accelerometers, magnetometers, microphones, narrow band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radio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broad band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radio, 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and weather stations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are connected, properly 	oriented and 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working. Trouble-shoot bad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channels </a:t>
            </a:r>
            <a:r>
              <a:rPr lang="en-US" sz="20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alng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with EE shop.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b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Get cosmic ray system working.</a:t>
            </a:r>
          </a:p>
          <a:p>
            <a:pPr lvl="1" indent="-274320"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 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2. 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LIGOCAM </a:t>
            </a:r>
            <a:r>
              <a:rPr lang="en-US" sz="20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Diponkar’s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channel monitoring system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a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Get software running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b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Add new channels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c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Establish nominal good spectra where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possible</a:t>
            </a:r>
          </a:p>
          <a:p>
            <a:pPr lvl="1" indent="-274320"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d. Turn over maintenance to CDS (Niko at LHO)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 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3. 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Jordan’s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RF scanner at LHO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a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Get it going again, solve storage problems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b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Test for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robustness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c. Upgrade?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51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676005"/>
            <a:ext cx="8280400" cy="508085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76880" y="1239520"/>
            <a:ext cx="1310640" cy="802640"/>
          </a:xfrm>
          <a:prstGeom prst="straightConnector1">
            <a:avLst/>
          </a:prstGeom>
          <a:ln w="50800">
            <a:solidFill>
              <a:srgbClr val="1404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36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" y="645014"/>
            <a:ext cx="8422640" cy="558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120" y="670559"/>
            <a:ext cx="7742861" cy="475101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844800" y="1381760"/>
            <a:ext cx="843280" cy="568960"/>
          </a:xfrm>
          <a:prstGeom prst="straightConnector1">
            <a:avLst/>
          </a:prstGeom>
          <a:ln w="50800">
            <a:solidFill>
              <a:srgbClr val="1404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54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80" y="1109450"/>
            <a:ext cx="8270240" cy="478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965" y="911876"/>
            <a:ext cx="5894408" cy="5597398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10437" y="6075680"/>
            <a:ext cx="1114528" cy="205764"/>
          </a:xfrm>
          <a:prstGeom prst="straightConnector1">
            <a:avLst/>
          </a:prstGeom>
          <a:ln w="50800">
            <a:solidFill>
              <a:srgbClr val="1404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10437" y="303737"/>
            <a:ext cx="8504360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Summary plots</a:t>
            </a:r>
          </a:p>
        </p:txBody>
      </p:sp>
    </p:spTree>
    <p:extLst>
      <p:ext uri="{BB962C8B-B14F-4D97-AF65-F5344CB8AC3E}">
        <p14:creationId xmlns:p14="http://schemas.microsoft.com/office/powerpoint/2010/main" val="81441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" y="1991360"/>
            <a:ext cx="8300720" cy="2834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8373" y="363060"/>
            <a:ext cx="37915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0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Summary plots</a:t>
            </a:r>
          </a:p>
        </p:txBody>
      </p:sp>
    </p:spTree>
    <p:extLst>
      <p:ext uri="{BB962C8B-B14F-4D97-AF65-F5344CB8AC3E}">
        <p14:creationId xmlns:p14="http://schemas.microsoft.com/office/powerpoint/2010/main" val="190096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900" y="639806"/>
            <a:ext cx="4902200" cy="597435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096000" y="3068793"/>
            <a:ext cx="1168401" cy="924560"/>
          </a:xfrm>
          <a:prstGeom prst="straightConnector1">
            <a:avLst/>
          </a:prstGeom>
          <a:ln w="50800">
            <a:solidFill>
              <a:srgbClr val="1404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264401" y="3285788"/>
            <a:ext cx="1879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Hanford input beam jitter coupling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68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20" y="1026159"/>
            <a:ext cx="8696960" cy="47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84494" y="1151170"/>
            <a:ext cx="8267334" cy="5486400"/>
            <a:chOff x="67677" y="472440"/>
            <a:chExt cx="8940968" cy="59334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1484" y="472440"/>
              <a:ext cx="4437161" cy="591312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77" y="472440"/>
              <a:ext cx="4436130" cy="5933440"/>
            </a:xfrm>
            <a:prstGeom prst="rect">
              <a:avLst/>
            </a:prstGeom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60256" y="150829"/>
            <a:ext cx="8757501" cy="1000341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B. New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low-f shaking system at LLO, with stiff connecting rod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2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22" t="31581" r="13951" b="45481"/>
          <a:stretch/>
        </p:blipFill>
        <p:spPr>
          <a:xfrm>
            <a:off x="152400" y="152401"/>
            <a:ext cx="8839200" cy="6553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5482"/>
            <a:ext cx="9144000" cy="2929428"/>
          </a:xfrm>
          <a:prstGeom prst="rect">
            <a:avLst/>
          </a:prstGeom>
        </p:spPr>
      </p:pic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7284" y="1114392"/>
            <a:ext cx="8442960" cy="267765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A. </a:t>
            </a:r>
            <a:r>
              <a:rPr lang="en-US" sz="24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LigoCAM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-based 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PEM coverage assessment by expert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Expert review of </a:t>
            </a:r>
            <a:r>
              <a:rPr lang="en-US" sz="24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DetChar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supplied links to triggered channel spectrograms using PEM configuration files. 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Rarely, coupling calculations for any PEM TF paths that are similar to </a:t>
            </a:r>
            <a:r>
              <a:rPr lang="en-US" sz="24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inspiral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using coupling functions on PEM.LIGO.ORG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5143" y="178629"/>
            <a:ext cx="8941618" cy="845812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III.  Plans for BBH vetting in O3</a:t>
            </a:r>
            <a:endParaRPr lang="en-US" sz="3200" b="1" dirty="0">
              <a:solidFill>
                <a:srgbClr val="0304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03720" y="6395441"/>
            <a:ext cx="5570088" cy="400110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Mainsmon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event similar to GW170104, 0.1s before 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392" y="-224764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91160" y="64523"/>
            <a:ext cx="9926320" cy="845812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II.  </a:t>
            </a: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More sensors near </a:t>
            </a: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coupling sites</a:t>
            </a: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593" y="1291912"/>
            <a:ext cx="7953757" cy="54398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433" y="838408"/>
            <a:ext cx="7953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$</a:t>
            </a:r>
            <a:r>
              <a:rPr lang="en-US" sz="20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90K  of proposal 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granted for new sensors and other PEM equipment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4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0" y="0"/>
            <a:ext cx="9144000" cy="6843066"/>
            <a:chOff x="222871" y="747278"/>
            <a:chExt cx="7677542" cy="5654934"/>
          </a:xfrm>
        </p:grpSpPr>
        <p:grpSp>
          <p:nvGrpSpPr>
            <p:cNvPr id="14" name="Group 13"/>
            <p:cNvGrpSpPr/>
            <p:nvPr/>
          </p:nvGrpSpPr>
          <p:grpSpPr>
            <a:xfrm>
              <a:off x="222871" y="747278"/>
              <a:ext cx="7677542" cy="5654934"/>
              <a:chOff x="100951" y="747278"/>
              <a:chExt cx="7677542" cy="5654934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951" y="747278"/>
                <a:ext cx="7677542" cy="5654934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2638901" y="3294353"/>
                <a:ext cx="1083166" cy="572721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61" dirty="0" smtClean="0">
                    <a:solidFill>
                      <a:srgbClr val="FFFF00"/>
                    </a:solidFill>
                  </a:rPr>
                  <a:t>BSC1-BSC8 flange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>
                <a:off x="3833502" y="3574744"/>
                <a:ext cx="610499" cy="28021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2664885" y="4483499"/>
                <a:ext cx="427255" cy="6668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823253" y="4390063"/>
                <a:ext cx="1841786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61" dirty="0">
                    <a:solidFill>
                      <a:srgbClr val="FFFF00"/>
                    </a:solidFill>
                  </a:rPr>
                  <a:t>ITMY elliptical baffle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60144" y="1191803"/>
                <a:ext cx="967957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61">
                    <a:solidFill>
                      <a:srgbClr val="FFFF00"/>
                    </a:solidFill>
                  </a:rPr>
                  <a:t>BSC2 </a:t>
                </a:r>
                <a:r>
                  <a:rPr lang="en-US" sz="1561" smtClean="0">
                    <a:solidFill>
                      <a:srgbClr val="FFFF00"/>
                    </a:solidFill>
                  </a:rPr>
                  <a:t>wall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56186" y="2762939"/>
                <a:ext cx="1046830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61">
                    <a:solidFill>
                      <a:srgbClr val="FFFF00"/>
                    </a:solidFill>
                  </a:rPr>
                  <a:t>ITMY </a:t>
                </a:r>
                <a:r>
                  <a:rPr lang="en-US" sz="1561" smtClean="0">
                    <a:solidFill>
                      <a:srgbClr val="FFFF00"/>
                    </a:solidFill>
                  </a:rPr>
                  <a:t>cage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379379" y="3206386"/>
                <a:ext cx="822966" cy="50846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 flipH="1">
                <a:off x="1144123" y="1575770"/>
                <a:ext cx="8751" cy="31315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306135" y="4888329"/>
              <a:ext cx="1443886" cy="1450848"/>
              <a:chOff x="7424928" y="3084576"/>
              <a:chExt cx="1443886" cy="1450848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7424928" y="3084576"/>
                <a:ext cx="1443886" cy="1450848"/>
                <a:chOff x="4953000" y="2438400"/>
                <a:chExt cx="2895600" cy="2787650"/>
              </a:xfrm>
            </p:grpSpPr>
            <p:pic>
              <p:nvPicPr>
                <p:cNvPr id="18" name="Picture 17" descr="tmpQuad1.tif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3000" y="2438400"/>
                  <a:ext cx="2895600" cy="2787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" name="Picture 18" descr="tmpcamera.tiff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251" r="-3304" b="-2908"/>
                <a:stretch>
                  <a:fillRect/>
                </a:stretch>
              </p:blipFill>
              <p:spPr bwMode="auto">
                <a:xfrm>
                  <a:off x="5638800" y="3352800"/>
                  <a:ext cx="995363" cy="906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7466838" y="3116180"/>
                <a:ext cx="1345584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Beam spot view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451" y="309478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6002" y="1953126"/>
            <a:ext cx="8077200" cy="304698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A. 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Beam jitter investigation/minimization especially at LHO</a:t>
            </a:r>
          </a:p>
          <a:p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B. Scattering investigations - feedback to Stray Light Control project</a:t>
            </a:r>
          </a:p>
          <a:p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C. New squeezer couplings</a:t>
            </a:r>
          </a:p>
          <a:p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D. 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Blip-glitches, other glitches and 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lines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64160" y="187749"/>
            <a:ext cx="8371840" cy="1077350"/>
          </a:xfrm>
          <a:prstGeom prst="rect">
            <a:avLst/>
          </a:prstGeom>
          <a:solidFill>
            <a:schemeClr val="bg1">
              <a:alpha val="81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Most important </a:t>
            </a: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PEM-related commissioning for O3</a:t>
            </a:r>
            <a:endParaRPr lang="en-US" sz="4000" b="1" dirty="0">
              <a:solidFill>
                <a:srgbClr val="0304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6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" y="1320368"/>
            <a:ext cx="8895080" cy="5394346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8480" y="212378"/>
            <a:ext cx="8067040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Status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of LHO PSL table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motion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4460" y="1290945"/>
            <a:ext cx="829056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1404FF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BLUE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: July 30, 2018,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BLACK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: no water flow Feb. 12, </a:t>
            </a:r>
            <a:r>
              <a:rPr lang="en-US" sz="2000" b="1" dirty="0" smtClean="0">
                <a:solidFill>
                  <a:srgbClr val="17FF1A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GREEN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: Aug. 17, 2017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" y="1037276"/>
            <a:ext cx="8515350" cy="581973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8258" y="490187"/>
            <a:ext cx="8515350" cy="550068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Identification of peaks in LHO jitter spectrum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4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2468" y="-90394"/>
            <a:ext cx="5439064" cy="7038788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1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409" y="1388213"/>
            <a:ext cx="86574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1.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Low-f shaker coupling measurements 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LLO/LHO</a:t>
            </a:r>
            <a:endParaRPr lang="en-US" sz="2800" b="1" dirty="0" smtClean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2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ome 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mitigation photos</a:t>
            </a:r>
          </a:p>
          <a:p>
            <a:pPr lvl="1" indent="-274320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3.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eam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spot 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photos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at LHO</a:t>
            </a:r>
          </a:p>
          <a:p>
            <a:pPr lvl="1" indent="-274320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4.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lint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ranking for wide angle 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scattering at LHO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9856" y="4065869"/>
            <a:ext cx="2825598" cy="2748134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61409" y="646533"/>
            <a:ext cx="8067040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Scattering investigations and feedback to </a:t>
            </a:r>
            <a:r>
              <a:rPr lang="en-US" sz="3200" b="1" dirty="0" err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SLiC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3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54" y="733180"/>
            <a:ext cx="8422640" cy="5967913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3249" y="170370"/>
            <a:ext cx="8757501" cy="811805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Factor 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of ~10 increase in  LLO HAM5,6 motion in 40 Hz region produces ~10 increase in DARM</a:t>
            </a:r>
            <a:endParaRPr lang="en-US" sz="28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9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038" y="2307104"/>
            <a:ext cx="5751920" cy="373189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41401" y="387187"/>
            <a:ext cx="8861196" cy="640335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1. Possible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scattering path: OFI to vacuum enclosure and back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1400" y="1027522"/>
            <a:ext cx="88611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1) Shaking produces DARM noise at vacuum enclosure resonances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2) Moving OFI, using new actuators, strong scattering, modulates chamber peak</a:t>
            </a:r>
          </a:p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3) OFI is greatest source of scattered light visible at view ports.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3915" y="6156112"/>
            <a:ext cx="8768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Block paths from OFI to vacuum enclosure?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9201" y="2148442"/>
            <a:ext cx="2825598" cy="27481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60" y="2128638"/>
            <a:ext cx="2663269" cy="2767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771" y="2148442"/>
            <a:ext cx="2679366" cy="275336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85521" y="763428"/>
            <a:ext cx="8067040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Removal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of Swiss-cheese baffle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38480" y="1007268"/>
            <a:ext cx="8067040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2. Before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and after baffling at HAM2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19" y="2080576"/>
            <a:ext cx="3992041" cy="3373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456" y="2080576"/>
            <a:ext cx="3860067" cy="33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29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85" b="20000"/>
          <a:stretch/>
        </p:blipFill>
        <p:spPr>
          <a:xfrm>
            <a:off x="134470" y="1808480"/>
            <a:ext cx="8875059" cy="458216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38479" y="458628"/>
            <a:ext cx="8067040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P-Cal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periscope baffling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5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959" y="1936376"/>
            <a:ext cx="4316099" cy="363170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6444" y="161806"/>
            <a:ext cx="8987067" cy="845812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II.  More sensors near coupling sites</a:t>
            </a:r>
            <a:endParaRPr lang="en-US" sz="4000" b="1" dirty="0">
              <a:solidFill>
                <a:srgbClr val="0304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20" name="Picture 19" descr="Web2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16" t="5565" b="5861"/>
          <a:stretch/>
        </p:blipFill>
        <p:spPr>
          <a:xfrm>
            <a:off x="94238" y="2065578"/>
            <a:ext cx="4425739" cy="350250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4179208" y="3420844"/>
            <a:ext cx="418752" cy="8156"/>
          </a:xfrm>
          <a:prstGeom prst="line">
            <a:avLst/>
          </a:prstGeom>
          <a:ln w="69850">
            <a:solidFill>
              <a:srgbClr val="1404F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719"/>
            <a:ext cx="9144000" cy="6867719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40" y="363348"/>
            <a:ext cx="8912353" cy="533400"/>
          </a:xfrm>
          <a:solidFill>
            <a:schemeClr val="bg1">
              <a:alpha val="59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Raven pecks likely couple at P-Cal periscope</a:t>
            </a:r>
            <a:endParaRPr lang="en-US" sz="32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7" t="19910" r="4203" b="20570"/>
          <a:stretch/>
        </p:blipFill>
        <p:spPr>
          <a:xfrm>
            <a:off x="111640" y="1992365"/>
            <a:ext cx="8920715" cy="45465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0238" y="1260096"/>
            <a:ext cx="8463517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Ravens peck at ice accumulating on nitrogen discharge line from </a:t>
            </a:r>
            <a:r>
              <a:rPr lang="en-US" sz="20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cryopump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10" y="2540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9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57324" y="6438126"/>
            <a:ext cx="6229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https://alog.ligo-wa.caltech.edu/aLOG/index.php?callRep=41142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3020" y="294828"/>
            <a:ext cx="6838315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Views from beam spots at LHO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25" y="1334886"/>
            <a:ext cx="8795349" cy="5151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497" y="68580"/>
            <a:ext cx="1260305" cy="12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0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0005" y="1067790"/>
            <a:ext cx="8775060" cy="5667275"/>
            <a:chOff x="222871" y="747278"/>
            <a:chExt cx="8775060" cy="5667275"/>
          </a:xfrm>
        </p:grpSpPr>
        <p:grpSp>
          <p:nvGrpSpPr>
            <p:cNvPr id="5" name="Group 4"/>
            <p:cNvGrpSpPr/>
            <p:nvPr/>
          </p:nvGrpSpPr>
          <p:grpSpPr>
            <a:xfrm>
              <a:off x="222871" y="747278"/>
              <a:ext cx="8775060" cy="5667275"/>
              <a:chOff x="100951" y="747278"/>
              <a:chExt cx="8775060" cy="566727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0951" y="747278"/>
                <a:ext cx="8750938" cy="5654934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138752" y="5521552"/>
                <a:ext cx="4737259" cy="893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203" dirty="0">
                    <a:solidFill>
                      <a:srgbClr val="FF0000"/>
                    </a:solidFill>
                  </a:rPr>
                  <a:t>BS towards ITMY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38901" y="3294353"/>
                <a:ext cx="1083166" cy="572721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61" dirty="0" smtClean="0">
                    <a:solidFill>
                      <a:srgbClr val="FFFF00"/>
                    </a:solidFill>
                  </a:rPr>
                  <a:t>BSC1-BSC8 flange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3833502" y="3574744"/>
                <a:ext cx="610499" cy="28021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2664885" y="4483499"/>
                <a:ext cx="427255" cy="66684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823253" y="4390063"/>
                <a:ext cx="1841786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61" dirty="0">
                    <a:solidFill>
                      <a:srgbClr val="FFFF00"/>
                    </a:solidFill>
                  </a:rPr>
                  <a:t>ITMY elliptical baffle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60144" y="1191803"/>
                <a:ext cx="967957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561">
                    <a:solidFill>
                      <a:srgbClr val="FFFF00"/>
                    </a:solidFill>
                  </a:rPr>
                  <a:t>BSC2 </a:t>
                </a:r>
                <a:r>
                  <a:rPr lang="en-US" sz="1561" smtClean="0">
                    <a:solidFill>
                      <a:srgbClr val="FFFF00"/>
                    </a:solidFill>
                  </a:rPr>
                  <a:t>wall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856186" y="2762939"/>
                <a:ext cx="1046830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61">
                    <a:solidFill>
                      <a:srgbClr val="FFFF00"/>
                    </a:solidFill>
                  </a:rPr>
                  <a:t>ITMY </a:t>
                </a:r>
                <a:r>
                  <a:rPr lang="en-US" sz="1561" smtClean="0">
                    <a:solidFill>
                      <a:srgbClr val="FFFF00"/>
                    </a:solidFill>
                  </a:rPr>
                  <a:t>cage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5379379" y="3206386"/>
                <a:ext cx="822966" cy="508463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6328392" y="1129479"/>
                <a:ext cx="1690372" cy="332527"/>
              </a:xfrm>
              <a:prstGeom prst="rect">
                <a:avLst/>
              </a:prstGeom>
              <a:solidFill>
                <a:srgbClr val="000000">
                  <a:alpha val="52157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561" dirty="0">
                    <a:solidFill>
                      <a:srgbClr val="FFFF00"/>
                    </a:solidFill>
                  </a:rPr>
                  <a:t>Elliptical </a:t>
                </a:r>
                <a:r>
                  <a:rPr lang="en-US" sz="1561">
                    <a:solidFill>
                      <a:srgbClr val="FFFF00"/>
                    </a:solidFill>
                  </a:rPr>
                  <a:t>baffle </a:t>
                </a:r>
                <a:r>
                  <a:rPr lang="en-US" sz="1561" smtClean="0">
                    <a:solidFill>
                      <a:srgbClr val="FFFF00"/>
                    </a:solidFill>
                  </a:rPr>
                  <a:t>top</a:t>
                </a:r>
                <a:endParaRPr lang="en-US" sz="1561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>
                <a:off x="5556636" y="1399682"/>
                <a:ext cx="822965" cy="124648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1144123" y="1575770"/>
                <a:ext cx="8751" cy="313159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306135" y="4888329"/>
              <a:ext cx="1443886" cy="1450848"/>
              <a:chOff x="7424928" y="3084576"/>
              <a:chExt cx="1443886" cy="145084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7424928" y="3084576"/>
                <a:ext cx="1443886" cy="1450848"/>
                <a:chOff x="4953000" y="2438400"/>
                <a:chExt cx="2895600" cy="2787650"/>
              </a:xfrm>
            </p:grpSpPr>
            <p:pic>
              <p:nvPicPr>
                <p:cNvPr id="22" name="Picture 21" descr="tmpQuad1.tif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3000" y="2438400"/>
                  <a:ext cx="2895600" cy="2787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3" name="Picture 22" descr="tmpcamera.tiff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l="-1251" r="-3304" b="-2908"/>
                <a:stretch>
                  <a:fillRect/>
                </a:stretch>
              </p:blipFill>
              <p:spPr bwMode="auto">
                <a:xfrm>
                  <a:off x="5638800" y="3352800"/>
                  <a:ext cx="995363" cy="9064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1" name="TextBox 20"/>
              <p:cNvSpPr txBox="1"/>
              <p:nvPr/>
            </p:nvSpPr>
            <p:spPr>
              <a:xfrm>
                <a:off x="7466838" y="3116180"/>
                <a:ext cx="1345584" cy="30777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Beam spot view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638520" y="6788"/>
            <a:ext cx="7949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4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Assessing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the importance of glints in beam-spot view photographs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7" y="1949486"/>
            <a:ext cx="4417652" cy="340741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58648" y="176124"/>
            <a:ext cx="6460501" cy="51772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4. Glint ranking </a:t>
            </a:r>
            <a:r>
              <a:rPr lang="en-US" sz="36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method</a:t>
            </a:r>
            <a:endParaRPr lang="en-US" sz="36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2152994"/>
            <a:ext cx="4139184" cy="24104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88235" y="1668834"/>
            <a:ext cx="9804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BRDF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40665" y="1690053"/>
            <a:ext cx="26865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ransfer-to-DARM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822" y="5201471"/>
            <a:ext cx="1574155" cy="14530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39032" y="5381494"/>
            <a:ext cx="61627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err="1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teradians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-of-glint: photo approx. calibrated to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steradians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per pixel using known angles, multiplied by pixels in glint. Simplified by assuming all pixels in glints have same value.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665" y="973555"/>
            <a:ext cx="8974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Weight 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= BRDF^2 * transfer-to-DARM * relative-power-on-optic * </a:t>
            </a:r>
            <a:r>
              <a:rPr lang="en-US" sz="2000" b="1" dirty="0" err="1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steradians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-of-glint * reflector-motion * normalization-factor / distance-optic-to-reflector^2</a:t>
            </a:r>
          </a:p>
        </p:txBody>
      </p:sp>
      <p:sp>
        <p:nvSpPr>
          <p:cNvPr id="6" name="Rectangle 5"/>
          <p:cNvSpPr/>
          <p:nvPr/>
        </p:nvSpPr>
        <p:spPr>
          <a:xfrm>
            <a:off x="1563827" y="639977"/>
            <a:ext cx="5555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alog.ligo-wa.caltech.edu</a:t>
            </a:r>
            <a:r>
              <a:rPr lang="en-US" sz="1600" dirty="0"/>
              <a:t>/</a:t>
            </a:r>
            <a:r>
              <a:rPr lang="en-US" sz="1600" dirty="0" err="1"/>
              <a:t>aLOG</a:t>
            </a:r>
            <a:r>
              <a:rPr lang="en-US" sz="1600" dirty="0"/>
              <a:t>/</a:t>
            </a:r>
            <a:r>
              <a:rPr lang="en-US" sz="1600" dirty="0" err="1"/>
              <a:t>index.php?callRep</a:t>
            </a:r>
            <a:r>
              <a:rPr lang="en-US" sz="1600" dirty="0"/>
              <a:t>=41142</a:t>
            </a:r>
          </a:p>
        </p:txBody>
      </p:sp>
    </p:spTree>
    <p:extLst>
      <p:ext uri="{BB962C8B-B14F-4D97-AF65-F5344CB8AC3E}">
        <p14:creationId xmlns:p14="http://schemas.microsoft.com/office/powerpoint/2010/main" val="16010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234932" y="168892"/>
            <a:ext cx="6130672" cy="51772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4. Glint r</a:t>
            </a:r>
            <a:r>
              <a:rPr lang="en-US" sz="36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anking </a:t>
            </a:r>
            <a:r>
              <a:rPr lang="en-US" sz="36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method</a:t>
            </a:r>
            <a:endParaRPr lang="en-US" sz="36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96969" y="1759833"/>
            <a:ext cx="69369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Reflector motion estimate from transfer function at 100 Hz 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92" y="2705551"/>
            <a:ext cx="3978920" cy="21428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503" y="2277393"/>
            <a:ext cx="4279243" cy="32944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" y="745339"/>
            <a:ext cx="89746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Weight 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= BRDF^2 * transfer-to-DARM * relative-power-on-optic * </a:t>
            </a:r>
            <a:r>
              <a:rPr lang="en-US" sz="2000" b="1" dirty="0" err="1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steradians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-of-glint * reflector-motion * normalization-factor / distance-optic-to-reflector^2</a:t>
            </a:r>
          </a:p>
        </p:txBody>
      </p:sp>
      <p:sp>
        <p:nvSpPr>
          <p:cNvPr id="2" name="Rectangle 1"/>
          <p:cNvSpPr/>
          <p:nvPr/>
        </p:nvSpPr>
        <p:spPr>
          <a:xfrm>
            <a:off x="194293" y="5753256"/>
            <a:ext cx="8726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Some caveats: photo is wide-band, </a:t>
            </a:r>
            <a:r>
              <a:rPr lang="en-US" b="1" dirty="0" err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doesn</a:t>
            </a:r>
            <a:r>
              <a:rPr lang="mr-IN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’</a:t>
            </a:r>
            <a:r>
              <a:rPr lang="en-US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 account for recombination at different optic, </a:t>
            </a:r>
            <a:r>
              <a:rPr lang="en-US" b="1" dirty="0" err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doesn</a:t>
            </a:r>
            <a:r>
              <a:rPr lang="mr-IN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’</a:t>
            </a:r>
            <a:r>
              <a:rPr lang="en-US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t account for stray beams (but pictures show reflectors).  </a:t>
            </a:r>
            <a:endParaRPr lang="en-US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40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2123" y="227858"/>
            <a:ext cx="7266176" cy="115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68" dirty="0">
                <a:solidFill>
                  <a:srgbClr val="FF0000"/>
                </a:solidFill>
              </a:rPr>
              <a:t>Table of weighting </a:t>
            </a:r>
            <a:r>
              <a:rPr lang="en-US" sz="3468">
                <a:solidFill>
                  <a:srgbClr val="FF0000"/>
                </a:solidFill>
              </a:rPr>
              <a:t>factors for </a:t>
            </a:r>
            <a:r>
              <a:rPr lang="en-US" sz="3468" dirty="0">
                <a:solidFill>
                  <a:srgbClr val="FF0000"/>
                </a:solidFill>
              </a:rPr>
              <a:t>wide-angle scattering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9731" y="5929256"/>
            <a:ext cx="8133906" cy="51772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High rankings of P-Cal periscope, reduction flange and BS chamber walls agree with shaking results</a:t>
            </a:r>
            <a:endParaRPr lang="en-US" sz="20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102123" y="1520201"/>
          <a:ext cx="6929122" cy="4143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7502"/>
                <a:gridCol w="2971680"/>
                <a:gridCol w="697948"/>
                <a:gridCol w="625996"/>
                <a:gridCol w="625996"/>
              </a:tblGrid>
              <a:tr h="812666"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optic from which beam is scattered and recombined, dash gives the direction of the beam being scattered if there are multiple possibilities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retro-reflecting site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weighting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Rough seismic isolation at 100 Hz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800" b="1" u="none" strike="noStrike" dirty="0" err="1" smtClean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sqrt</a:t>
                      </a:r>
                      <a:r>
                        <a:rPr lang="en-US" sz="800" b="1" u="none" strike="noStrike" dirty="0" smtClean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( weighting)</a:t>
                      </a:r>
                      <a:r>
                        <a:rPr lang="en-US" sz="800" b="1" u="none" strike="noStrike" baseline="0" dirty="0" smtClean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x </a:t>
                      </a:r>
                      <a:r>
                        <a:rPr lang="en-US" sz="800" b="1" u="none" strike="noStrike" dirty="0" smtClean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seismic</a:t>
                      </a:r>
                      <a:r>
                        <a:rPr lang="en-US" sz="800" b="1" u="none" strike="noStrike" baseline="0" dirty="0" smtClean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 isolation (rough amplitude)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/>
                </a:tc>
              </a:tr>
              <a:tr h="123795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BRDF model: 3e-6/theta^1.3 with distance^2 and isolation weighting 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ETMY-ITMY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P-Cal periscope glint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1.00E+00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1.00E+00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ITMX-ETMX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valve seat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9.48E-01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9.73E-01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ITMX-ETMX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ACB line reflections in near corner of ACB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3.10E+00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1.76E-01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ETMY-ITMY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ACB line reflection near corner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2.24E+00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1.50E-01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ITMX-ETMX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reducing flange by op lev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1.32E-02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1.15E-01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ETMX-ITMX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ACB line reflection near corner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1.31E+00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1.14E-01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ETMX-ITMX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ACB line reflection far corner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8.46E-01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9.20E-02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ETMY-ITMY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ACB line reflection far corner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2.52E-01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5.02E-02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BS--XY wall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wall with op lev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1.47E-03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3.83E-02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BS-ITMY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chamber wall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2.70E-05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5.20E-03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BS-ITMX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BSC3-7-Flange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1.03E-05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3.21E-03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BS-ITMY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Flange BSC1-8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6.50E-06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2.55E-03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ITMX-ETMX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bellows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6.07E-06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2.46E-03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CPX-BS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TCS mirror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4.28E-06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2.07E-03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CPY-BS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TCS mirror holder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3.01E-06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1.73E-03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CPY-BS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ITM elliptical baffle top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4.91E-05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7.01E-04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CPX-BS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ITM elliptical baffle top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3.06E-05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5.53E-04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BS-ITMY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elliptical baffle top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1.48E-05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3.85E-04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BS-SR3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HAM4 table edge 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7.95E-04</a:t>
                      </a:r>
                      <a:endParaRPr lang="mr-IN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0.01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2.82E-04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BS-SR3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HWFS equipment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1.72E-04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0.01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1.31E-04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SRM-BS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BSC1-8 flange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5.39E-09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1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7.34E-05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CPX-BS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front side of HAM4, lower part visible under elliptical baffle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4.41E-05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0.01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6.64E-05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SR2-SRM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baffle reflection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2.52E-05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0.01</a:t>
                      </a:r>
                      <a:endParaRPr lang="nb-NO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5.02E-05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CPX-BS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HAM4 table edge visible through elliptical baffle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2.49E-05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 dirty="0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0.01</a:t>
                      </a:r>
                      <a:endParaRPr lang="nb-NO" sz="800" b="1" i="0" u="none" strike="noStrike" dirty="0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4.99E-05</a:t>
                      </a:r>
                    </a:p>
                  </a:txBody>
                  <a:tcPr marL="6350" marR="6350" marT="6350" marB="0" anchor="b"/>
                </a:tc>
              </a:tr>
              <a:tr h="12696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BS-ITMY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cage around test mass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6.28E-05</a:t>
                      </a:r>
                      <a:endParaRPr lang="mr-IN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800" b="1" u="none" strike="noStrike"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0.003</a:t>
                      </a:r>
                      <a:endParaRPr lang="nb-NO" sz="800" b="1" i="0" u="none" strike="noStrike">
                        <a:solidFill>
                          <a:srgbClr val="000000"/>
                        </a:solidFill>
                        <a:effectLst/>
                        <a:latin typeface="Helvetica Neue" charset="0"/>
                        <a:ea typeface="Helvetica Neue" charset="0"/>
                        <a:cs typeface="Helvetica Neue" charset="0"/>
                      </a:endParaRPr>
                    </a:p>
                  </a:txBody>
                  <a:tcPr marL="2384" marR="2384" marT="23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Helvetica Neue" charset="0"/>
                          <a:ea typeface="Helvetica Neue" charset="0"/>
                          <a:cs typeface="Helvetica Neue" charset="0"/>
                        </a:rPr>
                        <a:t>2.38E-05</a:t>
                      </a: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7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3017" y="455790"/>
            <a:ext cx="8600984" cy="1266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3" dirty="0">
                <a:solidFill>
                  <a:srgbClr val="FF0000"/>
                </a:solidFill>
              </a:rPr>
              <a:t>Glints with weighting of 1</a:t>
            </a:r>
          </a:p>
          <a:p>
            <a:r>
              <a:rPr lang="en-US" sz="2428" dirty="0">
                <a:solidFill>
                  <a:srgbClr val="FF0000"/>
                </a:solidFill>
              </a:rPr>
              <a:t>ETMY towards ITMY, showing P-Cal periscope before upgrade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9" t="22616" r="50177" b="18144"/>
          <a:stretch/>
        </p:blipFill>
        <p:spPr>
          <a:xfrm>
            <a:off x="3482548" y="1763434"/>
            <a:ext cx="4727667" cy="45092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08125" y="2779601"/>
            <a:ext cx="2312471" cy="2013885"/>
          </a:xfrm>
          <a:prstGeom prst="rect">
            <a:avLst/>
          </a:prstGeom>
          <a:solidFill>
            <a:srgbClr val="000000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561" dirty="0">
                <a:solidFill>
                  <a:srgbClr val="FFFF00"/>
                </a:solidFill>
              </a:rPr>
              <a:t>Periscope glints before baffling, no isolation, about 0.06 rad, weighting factor: 1, glints thought to be responsible for raven pecks appearing in DARM. Reflection from gate valve has been blacked out.</a:t>
            </a:r>
          </a:p>
        </p:txBody>
      </p:sp>
    </p:spTree>
    <p:extLst>
      <p:ext uri="{BB962C8B-B14F-4D97-AF65-F5344CB8AC3E}">
        <p14:creationId xmlns:p14="http://schemas.microsoft.com/office/powerpoint/2010/main" val="1893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517" y="650285"/>
            <a:ext cx="8384347" cy="174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3" dirty="0">
                <a:solidFill>
                  <a:srgbClr val="FF0000"/>
                </a:solidFill>
              </a:rPr>
              <a:t>Next highest weighting factors</a:t>
            </a:r>
          </a:p>
          <a:p>
            <a:r>
              <a:rPr lang="en-US" sz="2775" dirty="0">
                <a:solidFill>
                  <a:srgbClr val="FF0000"/>
                </a:solidFill>
              </a:rPr>
              <a:t>ITMX looking towards ETMX, similar on other arm</a:t>
            </a:r>
          </a:p>
          <a:p>
            <a:endParaRPr lang="en-US" sz="2775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57034" y="2383596"/>
            <a:ext cx="2843471" cy="3020000"/>
            <a:chOff x="740781" y="930735"/>
            <a:chExt cx="3279371" cy="34829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781" y="930735"/>
              <a:ext cx="3279371" cy="2545428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>
              <a:stCxn id="9" idx="0"/>
            </p:cNvCxnSpPr>
            <p:nvPr/>
          </p:nvCxnSpPr>
          <p:spPr>
            <a:xfrm flipV="1">
              <a:off x="2380467" y="1502717"/>
              <a:ext cx="976714" cy="197344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40781" y="3476163"/>
              <a:ext cx="3279371" cy="937534"/>
            </a:xfrm>
            <a:prstGeom prst="rect">
              <a:avLst/>
            </a:prstGeom>
            <a:solidFill>
              <a:srgbClr val="000000">
                <a:alpha val="52157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561" dirty="0">
                  <a:solidFill>
                    <a:srgbClr val="FFFF00"/>
                  </a:solidFill>
                </a:rPr>
                <a:t>ACB linear structure reflections, 0.43 rad, isolated (0.1), weighting factor: 0.2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1747778" y="3299301"/>
              <a:ext cx="179161" cy="17686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2397562" y="2383596"/>
            <a:ext cx="3522690" cy="3007684"/>
            <a:chOff x="2443219" y="3507119"/>
            <a:chExt cx="4062714" cy="346875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3219" y="3507119"/>
              <a:ext cx="4062714" cy="346875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942564" y="4016400"/>
              <a:ext cx="2559651" cy="937534"/>
            </a:xfrm>
            <a:prstGeom prst="rect">
              <a:avLst/>
            </a:prstGeom>
            <a:solidFill>
              <a:srgbClr val="000000">
                <a:alpha val="52157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561" dirty="0">
                  <a:solidFill>
                    <a:srgbClr val="FFFF00"/>
                  </a:solidFill>
                </a:rPr>
                <a:t>valve seat (not isolated) 0.2 rad , weighting factor: 1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4474576" y="4803493"/>
              <a:ext cx="1613708" cy="53428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753" y="3184196"/>
            <a:ext cx="2101612" cy="22070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0753" y="2383596"/>
            <a:ext cx="2101612" cy="1319452"/>
            <a:chOff x="6413214" y="1058362"/>
            <a:chExt cx="2423786" cy="1521722"/>
          </a:xfrm>
        </p:grpSpPr>
        <p:sp>
          <p:nvSpPr>
            <p:cNvPr id="13" name="TextBox 12"/>
            <p:cNvSpPr txBox="1"/>
            <p:nvPr/>
          </p:nvSpPr>
          <p:spPr>
            <a:xfrm>
              <a:off x="6413214" y="1058362"/>
              <a:ext cx="2423786" cy="937534"/>
            </a:xfrm>
            <a:prstGeom prst="rect">
              <a:avLst/>
            </a:prstGeom>
            <a:solidFill>
              <a:srgbClr val="000000">
                <a:alpha val="52157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561" dirty="0">
                  <a:solidFill>
                    <a:srgbClr val="FFFF00"/>
                  </a:solidFill>
                </a:rPr>
                <a:t>Reducing flange (not isolated), 0.02 rad, weighting factor: 0.1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8337655" y="1938255"/>
              <a:ext cx="81696" cy="64182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0968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903" y="1310863"/>
            <a:ext cx="6474993" cy="48562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082" y="4958806"/>
            <a:ext cx="2312471" cy="572721"/>
          </a:xfrm>
          <a:prstGeom prst="rect">
            <a:avLst/>
          </a:prstGeom>
          <a:solidFill>
            <a:srgbClr val="000000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561" dirty="0">
                <a:solidFill>
                  <a:srgbClr val="FFFF00"/>
                </a:solidFill>
              </a:rPr>
              <a:t>ACB isolated (0.1), 0.43 rad, weighting factor: 0.1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1603332" y="4155785"/>
            <a:ext cx="554999" cy="80302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68450" y="2206743"/>
            <a:ext cx="2312471" cy="572721"/>
          </a:xfrm>
          <a:prstGeom prst="rect">
            <a:avLst/>
          </a:prstGeom>
          <a:solidFill>
            <a:srgbClr val="000000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561" dirty="0">
                <a:solidFill>
                  <a:srgbClr val="FFFF00"/>
                </a:solidFill>
              </a:rPr>
              <a:t>ACB isolated (0.1), 0.27 rad, weighting factor: 0.1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54282" y="2800550"/>
            <a:ext cx="61667" cy="1002855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9359" y="403870"/>
            <a:ext cx="5657383" cy="8930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3" dirty="0">
                <a:solidFill>
                  <a:srgbClr val="FF0000"/>
                </a:solidFill>
              </a:rPr>
              <a:t>ETMX towards ITMX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92053" y="4298608"/>
            <a:ext cx="1418819" cy="812915"/>
          </a:xfrm>
          <a:prstGeom prst="rect">
            <a:avLst/>
          </a:prstGeom>
          <a:solidFill>
            <a:srgbClr val="000000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561" dirty="0">
                <a:solidFill>
                  <a:srgbClr val="FFFF00"/>
                </a:solidFill>
              </a:rPr>
              <a:t>Reflections from gate valve (ignore)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4810083" y="3968328"/>
            <a:ext cx="1081970" cy="47020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912879" y="2298136"/>
            <a:ext cx="1664972" cy="812915"/>
          </a:xfrm>
          <a:prstGeom prst="rect">
            <a:avLst/>
          </a:prstGeom>
          <a:solidFill>
            <a:srgbClr val="000000">
              <a:alpha val="52157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561" dirty="0">
                <a:solidFill>
                  <a:srgbClr val="FFFF00"/>
                </a:solidFill>
              </a:rPr>
              <a:t>New </a:t>
            </a:r>
            <a:r>
              <a:rPr lang="en-US" sz="1561">
                <a:solidFill>
                  <a:srgbClr val="FFFF00"/>
                </a:solidFill>
              </a:rPr>
              <a:t>P-Cal periscope baffling not yet in place</a:t>
            </a:r>
            <a:endParaRPr lang="en-US" sz="156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7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</a:t>
            </a:fld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78941" y="0"/>
            <a:ext cx="8036409" cy="6762094"/>
            <a:chOff x="478941" y="0"/>
            <a:chExt cx="8036409" cy="6762094"/>
          </a:xfrm>
        </p:grpSpPr>
        <p:grpSp>
          <p:nvGrpSpPr>
            <p:cNvPr id="8" name="Group 7"/>
            <p:cNvGrpSpPr/>
            <p:nvPr/>
          </p:nvGrpSpPr>
          <p:grpSpPr>
            <a:xfrm>
              <a:off x="478941" y="0"/>
              <a:ext cx="8036409" cy="6762094"/>
              <a:chOff x="478941" y="0"/>
              <a:chExt cx="8036409" cy="676209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941" y="0"/>
                <a:ext cx="8036409" cy="6762094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1249680" y="4460240"/>
                <a:ext cx="3535680" cy="2092960"/>
                <a:chOff x="1249680" y="4460240"/>
                <a:chExt cx="3535680" cy="209296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3911599" y="4492956"/>
                  <a:ext cx="243840" cy="18288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4155440" y="5303519"/>
                  <a:ext cx="182880" cy="213361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1249680" y="4480560"/>
                  <a:ext cx="254000" cy="20320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3952240" y="6296965"/>
                  <a:ext cx="172720" cy="256235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3450590" y="5868352"/>
                  <a:ext cx="243205" cy="176848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4252987" y="6203632"/>
                  <a:ext cx="267970" cy="260973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4582160" y="4460240"/>
                  <a:ext cx="203200" cy="195276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3911599" y="5493714"/>
                  <a:ext cx="243841" cy="175567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3896041" y="5320993"/>
                  <a:ext cx="259399" cy="165408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4189095" y="4500269"/>
                  <a:ext cx="243840" cy="18288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1449070" y="1432560"/>
              <a:ext cx="5947410" cy="4287520"/>
              <a:chOff x="1449070" y="1432560"/>
              <a:chExt cx="5947410" cy="428752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978909" y="4377539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328670" y="438912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49070" y="46837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714750" y="56489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980814" y="3732582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735070" y="506984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475230" y="44297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862830" y="457200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999230" y="14325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11390" y="457200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498590" y="179832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6583680" y="1664900"/>
            <a:ext cx="193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= 16k, other </a:t>
            </a:r>
            <a:r>
              <a:rPr lang="en-US" sz="1200" dirty="0" err="1" smtClean="0">
                <a:latin typeface="Helvetica Neue" charset="0"/>
                <a:ea typeface="Helvetica Neue" charset="0"/>
                <a:cs typeface="Helvetica Neue" charset="0"/>
              </a:rPr>
              <a:t>accels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: 4k sample rate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956" y="5272355"/>
            <a:ext cx="1862292" cy="1394379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99954" y="179458"/>
            <a:ext cx="8794381" cy="83099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4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Redistribution/addition of accelerometers based on O2 coupling measurements</a:t>
            </a:r>
          </a:p>
        </p:txBody>
      </p:sp>
    </p:spTree>
    <p:extLst>
      <p:ext uri="{BB962C8B-B14F-4D97-AF65-F5344CB8AC3E}">
        <p14:creationId xmlns:p14="http://schemas.microsoft.com/office/powerpoint/2010/main" val="4536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100" y="620779"/>
            <a:ext cx="7542198" cy="5656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55632" y="2160534"/>
            <a:ext cx="3378297" cy="572721"/>
          </a:xfrm>
          <a:prstGeom prst="rect">
            <a:avLst/>
          </a:prstGeom>
          <a:solidFill>
            <a:srgbClr val="000000">
              <a:alpha val="52157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561" dirty="0">
                <a:solidFill>
                  <a:srgbClr val="FFFF00"/>
                </a:solidFill>
              </a:rPr>
              <a:t>BSC2 wall, dark port side (not isolated),</a:t>
            </a:r>
          </a:p>
          <a:p>
            <a:r>
              <a:rPr lang="en-US" sz="1561" dirty="0">
                <a:solidFill>
                  <a:srgbClr val="FFFF00"/>
                </a:solidFill>
              </a:rPr>
              <a:t>0.7 rad, weighting factor: 0.04</a:t>
            </a:r>
          </a:p>
        </p:txBody>
      </p:sp>
    </p:spTree>
    <p:extLst>
      <p:ext uri="{BB962C8B-B14F-4D97-AF65-F5344CB8AC3E}">
        <p14:creationId xmlns:p14="http://schemas.microsoft.com/office/powerpoint/2010/main" val="706833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6680" y="606370"/>
            <a:ext cx="6390640" cy="420353"/>
          </a:xfrm>
          <a:solidFill>
            <a:schemeClr val="bg1">
              <a:alpha val="83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667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Suggested </a:t>
            </a:r>
            <a:r>
              <a:rPr lang="en-US" sz="2667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priorities for </a:t>
            </a:r>
            <a:r>
              <a:rPr lang="en-US" sz="2667" b="1" dirty="0" err="1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SLiC</a:t>
            </a:r>
            <a:endParaRPr lang="en-US" sz="2667" b="1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50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39612" y="1061590"/>
          <a:ext cx="7478889" cy="46246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144628"/>
                <a:gridCol w="3772214"/>
                <a:gridCol w="1562047"/>
              </a:tblGrid>
              <a:tr h="272363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Stray light mitigation</a:t>
                      </a:r>
                      <a:endParaRPr lang="en-US" sz="11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Comments</a:t>
                      </a:r>
                      <a:endParaRPr lang="en-US" sz="11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Further studies</a:t>
                      </a:r>
                      <a:endParaRPr lang="en-US" sz="1100" dirty="0"/>
                    </a:p>
                  </a:txBody>
                  <a:tcPr marL="76200" marR="76200" marT="38100" marB="38100"/>
                </a:tc>
              </a:tr>
              <a:tr h="7874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</a:t>
                      </a:r>
                      <a:r>
                        <a:rPr lang="en-US" sz="1200" baseline="0" dirty="0" smtClean="0"/>
                        <a:t> OFI shroud for HAM5-6 coupling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 OFI</a:t>
                      </a:r>
                      <a:r>
                        <a:rPr lang="en-US" sz="1200" baseline="0" dirty="0" smtClean="0"/>
                        <a:t> actuator injection: lots of DARM noise</a:t>
                      </a:r>
                    </a:p>
                    <a:p>
                      <a:r>
                        <a:rPr lang="en-US" sz="1200" baseline="0" dirty="0" smtClean="0"/>
                        <a:t>2) Shaking indicates path that involves HAM5-6 vacuum enclosure (including septum)</a:t>
                      </a:r>
                    </a:p>
                    <a:p>
                      <a:r>
                        <a:rPr lang="en-US" sz="1200" baseline="0" dirty="0" smtClean="0"/>
                        <a:t>3) Lots of light seen from port with viewer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Investigate possible role of ZM path (LHO/LLO difference in O2)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</a:tr>
              <a:tr h="2723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2) Improve SQZ</a:t>
                      </a:r>
                      <a:r>
                        <a:rPr lang="en-US" sz="1200" baseline="0" dirty="0" smtClean="0"/>
                        <a:t> b</a:t>
                      </a:r>
                      <a:r>
                        <a:rPr lang="en-US" sz="1200" dirty="0" smtClean="0"/>
                        <a:t>eam</a:t>
                      </a:r>
                      <a:r>
                        <a:rPr lang="en-US" sz="1200" baseline="0" dirty="0" smtClean="0"/>
                        <a:t> diverter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Will help with diagnosis of other squeezer stray light, etc.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76200" marR="76200" marT="38100" marB="3810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3) Nozzle baffle for P-Cal</a:t>
                      </a:r>
                      <a:r>
                        <a:rPr lang="en-US" sz="1200" baseline="0" dirty="0" smtClean="0"/>
                        <a:t> port, blank reduction flange ports, blank BS ports. 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</a:t>
                      </a:r>
                      <a:r>
                        <a:rPr lang="en-US" sz="1200" baseline="0" dirty="0" smtClean="0"/>
                        <a:t> Shaking of P-Cal beam nozzle</a:t>
                      </a:r>
                    </a:p>
                    <a:p>
                      <a:r>
                        <a:rPr lang="en-US" sz="1200" baseline="0" dirty="0" smtClean="0"/>
                        <a:t>2) Moderate glint rankings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76200" marR="76200" marT="38100" marB="3810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4) Baffle</a:t>
                      </a:r>
                      <a:r>
                        <a:rPr lang="en-US" sz="1200" baseline="0" dirty="0" smtClean="0"/>
                        <a:t> r</a:t>
                      </a:r>
                      <a:r>
                        <a:rPr lang="en-US" sz="1200" dirty="0" smtClean="0"/>
                        <a:t>ing</a:t>
                      </a:r>
                      <a:r>
                        <a:rPr lang="en-US" sz="1200" baseline="0" dirty="0" smtClean="0"/>
                        <a:t> around baffle at r</a:t>
                      </a:r>
                      <a:r>
                        <a:rPr lang="en-US" sz="1200" dirty="0" smtClean="0"/>
                        <a:t>eduction flange by ITM optical levers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 Moderate </a:t>
                      </a:r>
                      <a:r>
                        <a:rPr lang="en-US" sz="1200" baseline="0" dirty="0" smtClean="0"/>
                        <a:t>glint ranking</a:t>
                      </a:r>
                    </a:p>
                    <a:p>
                      <a:r>
                        <a:rPr lang="en-US" sz="1200" baseline="0" dirty="0" smtClean="0"/>
                        <a:t>2) Shaking produces moderate coupling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76200" marR="76200" marT="38100" marB="3810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5) Baffle BSC2 walls 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 Moderate</a:t>
                      </a:r>
                      <a:r>
                        <a:rPr lang="en-US" sz="1200" baseline="0" dirty="0" smtClean="0"/>
                        <a:t> g</a:t>
                      </a:r>
                      <a:r>
                        <a:rPr lang="en-US" sz="1200" dirty="0" smtClean="0"/>
                        <a:t>lint ranking</a:t>
                      </a:r>
                    </a:p>
                    <a:p>
                      <a:r>
                        <a:rPr lang="en-US" sz="1200" dirty="0" smtClean="0"/>
                        <a:t>2) DARM</a:t>
                      </a:r>
                      <a:r>
                        <a:rPr lang="en-US" sz="1200" baseline="0" dirty="0" smtClean="0"/>
                        <a:t> noise from s</a:t>
                      </a:r>
                      <a:r>
                        <a:rPr lang="en-US" sz="1200" dirty="0" smtClean="0"/>
                        <a:t>haking</a:t>
                      </a:r>
                      <a:r>
                        <a:rPr lang="en-US" sz="1200" baseline="0" dirty="0" smtClean="0"/>
                        <a:t> of VE around BSC2 at both sites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Further shaking</a:t>
                      </a:r>
                      <a:r>
                        <a:rPr lang="en-US" sz="1200" baseline="0" dirty="0" smtClean="0"/>
                        <a:t> studies </a:t>
                      </a:r>
                      <a:r>
                        <a:rPr lang="en-US" sz="1200" baseline="0" smtClean="0"/>
                        <a:t>to test wall hypothesis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</a:tr>
              <a:tr h="53726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6) Improve Arm Cavity Baffles, baffle</a:t>
                      </a:r>
                      <a:r>
                        <a:rPr lang="en-US" sz="1200" baseline="0" dirty="0" smtClean="0"/>
                        <a:t> corner reflections and block gate valve seat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 High</a:t>
                      </a:r>
                      <a:r>
                        <a:rPr lang="en-US" sz="1200" baseline="0" dirty="0" smtClean="0"/>
                        <a:t> glint ranking</a:t>
                      </a:r>
                    </a:p>
                    <a:p>
                      <a:r>
                        <a:rPr lang="en-US" sz="1200" baseline="0" dirty="0" smtClean="0"/>
                        <a:t>2) But no evidence in HEPI shaking tests or noise from shaking gate valve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X</a:t>
                      </a:r>
                      <a:r>
                        <a:rPr lang="en-US" sz="1200" baseline="0" dirty="0" smtClean="0"/>
                        <a:t> and Y HEPI injections at test masses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7) Baffle BS-side</a:t>
                      </a:r>
                      <a:r>
                        <a:rPr lang="en-US" sz="1200" baseline="0" dirty="0" smtClean="0"/>
                        <a:t> faces of HAM3,4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1) Glint ranking fairly low,</a:t>
                      </a:r>
                    </a:p>
                    <a:p>
                      <a:r>
                        <a:rPr lang="en-US" sz="1200" dirty="0" smtClean="0"/>
                        <a:t>2) No</a:t>
                      </a:r>
                      <a:r>
                        <a:rPr lang="en-US" sz="1200" baseline="0" dirty="0" smtClean="0"/>
                        <a:t> evidence from shaking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76200" marR="76200" marT="38100" marB="38100"/>
                </a:tc>
              </a:tr>
              <a:tr h="33090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8) Angle P-</a:t>
                      </a:r>
                      <a:r>
                        <a:rPr lang="en-US" sz="1200" dirty="0" err="1" smtClean="0"/>
                        <a:t>cal</a:t>
                      </a:r>
                      <a:r>
                        <a:rPr lang="en-US" sz="1200" dirty="0" smtClean="0"/>
                        <a:t> beam windows</a:t>
                      </a:r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76200" marR="76200" marT="38100" marB="3810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62000" y="5721132"/>
            <a:ext cx="7556500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7" dirty="0">
                <a:latin typeface="Helvetica" charset="0"/>
                <a:ea typeface="Helvetica" charset="0"/>
                <a:cs typeface="Helvetica" charset="0"/>
              </a:rPr>
              <a:t>Opportunistically: ghost beam on balance mass in front of PR2, Dog clamps / table masses, SR2 Baffle Aperture to HWC</a:t>
            </a:r>
            <a:r>
              <a:rPr lang="en-US" sz="1167">
                <a:latin typeface="Helvetica" charset="0"/>
                <a:ea typeface="Helvetica" charset="0"/>
                <a:cs typeface="Helvetica" charset="0"/>
              </a:rPr>
              <a:t>, etc.</a:t>
            </a:r>
            <a:endParaRPr lang="en-US" sz="1170" dirty="0"/>
          </a:p>
        </p:txBody>
      </p:sp>
    </p:spTree>
    <p:extLst>
      <p:ext uri="{BB962C8B-B14F-4D97-AF65-F5344CB8AC3E}">
        <p14:creationId xmlns:p14="http://schemas.microsoft.com/office/powerpoint/2010/main" val="139378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1" y="580566"/>
            <a:ext cx="7620001" cy="5715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9285" y="690680"/>
            <a:ext cx="6765431" cy="420353"/>
          </a:xfrm>
          <a:solidFill>
            <a:schemeClr val="bg1">
              <a:alpha val="83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667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Summary from shaking and glint ranking</a:t>
            </a:r>
            <a:endParaRPr lang="en-US" sz="2667" b="1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500"/>
          </a:p>
        </p:txBody>
      </p:sp>
      <p:sp>
        <p:nvSpPr>
          <p:cNvPr id="11" name="Rectangle 10"/>
          <p:cNvSpPr/>
          <p:nvPr/>
        </p:nvSpPr>
        <p:spPr>
          <a:xfrm>
            <a:off x="863982" y="1348135"/>
            <a:ext cx="7416032" cy="4606326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I.  We are doing pretty well for O3, glint ranking and shaking did not uncover any limiting scattering except at LLO HAM5-6 (OFI?). </a:t>
            </a:r>
          </a:p>
          <a:p>
            <a:pPr>
              <a:defRPr/>
            </a:pP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II. However, glints from ACBs and valve seat were ranked almost as high as the P-Cal periscope and we need to double check that shaking stage zero of TMs </a:t>
            </a:r>
            <a:r>
              <a:rPr lang="en-US" sz="2000" b="1" dirty="0" err="1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doesn</a:t>
            </a:r>
            <a:r>
              <a:rPr lang="mr-IN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’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 produce noise, and that we are moving the gate valve enough when we shake it.</a:t>
            </a:r>
          </a:p>
          <a:p>
            <a:pPr>
              <a:defRPr/>
            </a:pP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III. Many of the places of concern, e.g. exposed HAM1-2 septum, are probably not significant concerns.</a:t>
            </a:r>
          </a:p>
          <a:p>
            <a:pPr>
              <a:defRPr/>
            </a:pP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IV. We suggest focus on output port scattering (OFI?) and any new scattering associated with the squeezers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And continue checking stray beams.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>
              <a:defRPr/>
            </a:pPr>
            <a:endParaRPr lang="en-US" sz="1333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60" t="2904" r="7859" b="43452"/>
          <a:stretch/>
        </p:blipFill>
        <p:spPr>
          <a:xfrm>
            <a:off x="44335" y="41357"/>
            <a:ext cx="9088857" cy="6816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5" y="309478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899" y="169083"/>
            <a:ext cx="8887151" cy="1285541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VI. Other support for astrophysical search </a:t>
            </a: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groups</a:t>
            </a:r>
            <a:endParaRPr lang="en-US" sz="2800" b="1" dirty="0" smtClean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1735417"/>
            <a:ext cx="7905750" cy="4893647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A. 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Continuous (like a calibration line) or Tuesday magnetic injection to determine coupling, for Stochastic estimates of correlated magnetic noise in DARM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B. Likely need new site for LLO LEMI, also for Stochastic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Beam tube currents and transients at LLO 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D. Line finding for CW and Stochastic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Blip glitches from environmental sources</a:t>
            </a:r>
          </a:p>
          <a:p>
            <a:pPr lvl="1" indent="-274320">
              <a:defRPr/>
            </a:pP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F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PEM at KAGRA 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workshop</a:t>
            </a: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26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28686"/>
            <a:ext cx="9110472" cy="682931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34924" y="46358"/>
            <a:ext cx="8074152" cy="6693093"/>
            <a:chOff x="304800" y="82453"/>
            <a:chExt cx="8074152" cy="6693093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82453"/>
              <a:ext cx="8074152" cy="6693093"/>
              <a:chOff x="146304" y="609122"/>
              <a:chExt cx="7303008" cy="6112354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46304" y="613283"/>
                <a:ext cx="7303008" cy="6108193"/>
                <a:chOff x="146304" y="613283"/>
                <a:chExt cx="7303008" cy="6108193"/>
              </a:xfrm>
            </p:grpSpPr>
            <p:pic>
              <p:nvPicPr>
                <p:cNvPr id="29" name="Picture 28"/>
                <p:cNvPicPr>
                  <a:picLocks noChangeAspect="1"/>
                </p:cNvPicPr>
                <p:nvPr/>
              </p:nvPicPr>
              <p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6304" y="613284"/>
                  <a:ext cx="7303008" cy="6108192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219456" y="1280160"/>
                  <a:ext cx="3194304" cy="241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146304" y="4520355"/>
                  <a:ext cx="3267456" cy="220112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4245356" y="4936955"/>
                  <a:ext cx="2838196" cy="16019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5063236" y="613283"/>
                  <a:ext cx="2386076" cy="227022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8" name="Rectangle 27"/>
              <p:cNvSpPr/>
              <p:nvPr/>
            </p:nvSpPr>
            <p:spPr>
              <a:xfrm>
                <a:off x="182880" y="609122"/>
                <a:ext cx="3194304" cy="25643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3243072" y="4352544"/>
              <a:ext cx="682752" cy="1085088"/>
            </a:xfrm>
            <a:prstGeom prst="rect">
              <a:avLst/>
            </a:pr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-39369" y="151818"/>
            <a:ext cx="9164319" cy="533400"/>
          </a:xfrm>
          <a:solidFill>
            <a:schemeClr val="bg1">
              <a:alpha val="4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A. Ratio 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of 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O2 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33-53 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Hz </a:t>
            </a:r>
            <a:r>
              <a:rPr lang="en-US" sz="2800" b="1" dirty="0" err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magnentic</a:t>
            </a:r>
            <a:r>
              <a:rPr lang="en-US" sz="28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 coupling, Aug/Nov</a:t>
            </a: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012" y="2554150"/>
            <a:ext cx="528320" cy="600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368" y="3205134"/>
            <a:ext cx="528320" cy="600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788" y="4673808"/>
            <a:ext cx="528320" cy="600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332" y="4167953"/>
            <a:ext cx="528320" cy="6003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036" y="4768317"/>
            <a:ext cx="528320" cy="600364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5747258" y="4731973"/>
            <a:ext cx="7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1/3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5861" y="2235546"/>
            <a:ext cx="7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1/13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15309" y="2824360"/>
            <a:ext cx="7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1/25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566416" y="4871126"/>
            <a:ext cx="7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1/25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127752" y="5078674"/>
            <a:ext cx="743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1/2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265358" y="932312"/>
            <a:ext cx="6722132" cy="70788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Consistent with reduced coupling in path from </a:t>
            </a:r>
            <a:r>
              <a:rPr lang="en-US" sz="2000" b="1" dirty="0" err="1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ebay</a:t>
            </a: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to vertex and remaining high coupling in output arm.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13982" y="5432174"/>
            <a:ext cx="7201757" cy="40011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 possible explanation: HV supplies on ITM ESDs were replaced</a:t>
            </a:r>
            <a:r>
              <a:rPr lang="mr-IN" sz="20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…</a:t>
            </a:r>
            <a:endParaRPr lang="en-US" sz="20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691205" y="5760778"/>
            <a:ext cx="1897088" cy="307777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R. McCarthy F. Clara</a:t>
            </a:r>
            <a:endParaRPr lang="en-US" sz="1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4924" y="6114576"/>
            <a:ext cx="8183001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Do we need to continuously inject (like a calibration line) to monitor coupling when we subtract correlated noise from Schumann resonances?</a:t>
            </a:r>
            <a:endParaRPr lang="en-US" sz="2000" b="1" dirty="0">
              <a:solidFill>
                <a:srgbClr val="FF000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88810" y="4412776"/>
            <a:ext cx="638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ebay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1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23" y="1219803"/>
            <a:ext cx="3904143" cy="2631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07617" y="1731128"/>
            <a:ext cx="7533393" cy="4420095"/>
            <a:chOff x="385069" y="2328773"/>
            <a:chExt cx="7533393" cy="44200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49999"/>
            <a:stretch/>
          </p:blipFill>
          <p:spPr>
            <a:xfrm>
              <a:off x="385069" y="3864023"/>
              <a:ext cx="7533393" cy="288484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8034" y="2328773"/>
              <a:ext cx="2514600" cy="2184400"/>
            </a:xfrm>
            <a:prstGeom prst="rect">
              <a:avLst/>
            </a:prstGeom>
            <a:ln w="57150">
              <a:solidFill>
                <a:srgbClr val="1404FF"/>
              </a:solidFill>
            </a:ln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364610" y="4520048"/>
              <a:ext cx="953425" cy="909791"/>
            </a:xfrm>
            <a:prstGeom prst="straightConnector1">
              <a:avLst/>
            </a:prstGeom>
            <a:ln w="50800">
              <a:solidFill>
                <a:srgbClr val="1404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202078" y="2573518"/>
              <a:ext cx="10999" cy="425776"/>
            </a:xfrm>
            <a:prstGeom prst="straightConnector1">
              <a:avLst/>
            </a:prstGeom>
            <a:ln w="50800">
              <a:solidFill>
                <a:srgbClr val="1404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3121" y="470737"/>
            <a:ext cx="8917757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B. Investigation of LEMI site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along entry road: 20 Hz still present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07390" y="6086456"/>
            <a:ext cx="8738646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Should we be planning off-site location?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13120" y="1382474"/>
            <a:ext cx="8917757" cy="621586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C. DEMCO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found and corrected neutral-to-ground break, </a:t>
            </a:r>
          </a:p>
          <a:p>
            <a:pPr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but no reduction seen in glitches on magnetometer - recheck beam tube currents</a:t>
            </a:r>
            <a:endParaRPr lang="en-US" sz="24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608" y="2384764"/>
            <a:ext cx="6198782" cy="43506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00399" y="2001507"/>
            <a:ext cx="2383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Paul Corban, </a:t>
            </a:r>
            <a:r>
              <a:rPr lang="en-US" dirty="0" err="1" smtClean="0"/>
              <a:t>Anamaria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57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76" y="901932"/>
            <a:ext cx="8963246" cy="1121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0465" y="2582731"/>
            <a:ext cx="3464885" cy="41360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1923" y="2057611"/>
            <a:ext cx="77405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dcc.ligo.org</a:t>
            </a:r>
            <a:r>
              <a:rPr lang="en-US" sz="1600" dirty="0"/>
              <a:t>/</a:t>
            </a:r>
            <a:r>
              <a:rPr lang="en-US" sz="1600" dirty="0" err="1"/>
              <a:t>DocDB</a:t>
            </a:r>
            <a:r>
              <a:rPr lang="en-US" sz="1600" dirty="0"/>
              <a:t>/0148/P1700440/005/</a:t>
            </a:r>
            <a:r>
              <a:rPr lang="en-US" sz="1600" dirty="0" err="1"/>
              <a:t>ALIGO_LinesCombsPaper.pdf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73" y="2940406"/>
            <a:ext cx="3802026" cy="3524252"/>
          </a:xfrm>
          <a:prstGeom prst="rect">
            <a:avLst/>
          </a:prstGeom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91573" y="296962"/>
            <a:ext cx="8160851" cy="504423"/>
          </a:xfrm>
          <a:solidFill>
            <a:schemeClr val="bg1">
              <a:alpha val="83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D. Contributions to Paper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on O1-O2 line finding</a:t>
            </a:r>
          </a:p>
        </p:txBody>
      </p:sp>
    </p:spTree>
    <p:extLst>
      <p:ext uri="{BB962C8B-B14F-4D97-AF65-F5344CB8AC3E}">
        <p14:creationId xmlns:p14="http://schemas.microsoft.com/office/powerpoint/2010/main" val="153436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58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1573" y="600215"/>
            <a:ext cx="8160851" cy="504423"/>
          </a:xfrm>
          <a:solidFill>
            <a:schemeClr val="bg1">
              <a:alpha val="83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E. O2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high blip-glitch rate with low humidity</a:t>
            </a: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982" y="1790954"/>
            <a:ext cx="8836032" cy="44069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96034" y="1263130"/>
            <a:ext cx="410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Derek Davis, Laurel White, Miriam </a:t>
            </a:r>
            <a:r>
              <a:rPr lang="en-US" dirty="0" err="1"/>
              <a:t>Cabero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24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59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0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6</a:t>
            </a:fld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78941" y="0"/>
            <a:ext cx="8036409" cy="6762094"/>
            <a:chOff x="478941" y="0"/>
            <a:chExt cx="8036409" cy="6762094"/>
          </a:xfrm>
        </p:grpSpPr>
        <p:grpSp>
          <p:nvGrpSpPr>
            <p:cNvPr id="8" name="Group 7"/>
            <p:cNvGrpSpPr/>
            <p:nvPr/>
          </p:nvGrpSpPr>
          <p:grpSpPr>
            <a:xfrm>
              <a:off x="478941" y="0"/>
              <a:ext cx="8036409" cy="6762094"/>
              <a:chOff x="478941" y="0"/>
              <a:chExt cx="8036409" cy="676209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8941" y="0"/>
                <a:ext cx="8036409" cy="6762094"/>
              </a:xfrm>
              <a:prstGeom prst="rect">
                <a:avLst/>
              </a:prstGeom>
            </p:spPr>
          </p:pic>
          <p:grpSp>
            <p:nvGrpSpPr>
              <p:cNvPr id="6" name="Group 5"/>
              <p:cNvGrpSpPr/>
              <p:nvPr/>
            </p:nvGrpSpPr>
            <p:grpSpPr>
              <a:xfrm>
                <a:off x="3450590" y="944880"/>
                <a:ext cx="4352290" cy="4872672"/>
                <a:chOff x="3450590" y="944880"/>
                <a:chExt cx="4352290" cy="4872672"/>
              </a:xfrm>
            </p:grpSpPr>
            <p:sp>
              <p:nvSpPr>
                <p:cNvPr id="5" name="Oval 4"/>
                <p:cNvSpPr/>
                <p:nvPr/>
              </p:nvSpPr>
              <p:spPr>
                <a:xfrm>
                  <a:off x="3450590" y="944880"/>
                  <a:ext cx="339090" cy="39624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269230" y="1036320"/>
                  <a:ext cx="308610" cy="25400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7347432" y="4815840"/>
                  <a:ext cx="455448" cy="31496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7321550" y="5618481"/>
                  <a:ext cx="236068" cy="199071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/>
            <p:cNvGrpSpPr/>
            <p:nvPr/>
          </p:nvGrpSpPr>
          <p:grpSpPr>
            <a:xfrm>
              <a:off x="1449070" y="1432560"/>
              <a:ext cx="5947410" cy="4287520"/>
              <a:chOff x="1449070" y="1432560"/>
              <a:chExt cx="5947410" cy="428752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978909" y="4377539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328670" y="438912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49070" y="46837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3714750" y="56489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3980814" y="3732582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735070" y="506984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475230" y="44297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862830" y="457200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999230" y="143256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311390" y="457200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6498590" y="1798320"/>
                <a:ext cx="85090" cy="7112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6583680" y="1664900"/>
            <a:ext cx="193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= 16k, other </a:t>
            </a:r>
            <a:r>
              <a:rPr lang="en-US" sz="1200" dirty="0" err="1" smtClean="0">
                <a:latin typeface="Helvetica Neue" charset="0"/>
                <a:ea typeface="Helvetica Neue" charset="0"/>
                <a:cs typeface="Helvetica Neue" charset="0"/>
              </a:rPr>
              <a:t>accels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: 4k sample rate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232910" y="4028440"/>
            <a:ext cx="339090" cy="396240"/>
          </a:xfrm>
          <a:prstGeom prst="ellipse">
            <a:avLst/>
          </a:prstGeom>
          <a:noFill/>
          <a:ln w="44450">
            <a:solidFill>
              <a:srgbClr val="140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42063" y="127287"/>
            <a:ext cx="8859874" cy="461665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New voltage 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monitoring 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channels for sensitive power supplies </a:t>
            </a:r>
            <a:endParaRPr lang="en-US" sz="2000" b="1" dirty="0" smtClean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6327" y="144205"/>
            <a:ext cx="8782492" cy="695768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.  </a:t>
            </a:r>
            <a:r>
              <a:rPr lang="en-US" sz="32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PEM at KAGRA workshop</a:t>
            </a:r>
            <a:endParaRPr lang="en-US" sz="32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6"/>
          <a:stretch/>
        </p:blipFill>
        <p:spPr>
          <a:xfrm>
            <a:off x="744280" y="984178"/>
            <a:ext cx="7850666" cy="535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1506" y="2153429"/>
            <a:ext cx="878249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A. SUGGESTED ACTIONS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1) For PEM channels, use BNC interfaces with a gain of at least 10, and a gain of 100 for the seismometers.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2) Check for clipping at likely sites (EOM/AOM) on PSL table.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3) Improve the PSL table periscope and make table connections more rigid at other optic structures with mass far above the surface (high moment of inertia around the attachment point).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4) Grout the PSL table legs to the floor.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5) Place the power supply racks on vibration isolating feet and also consider isolation for other electronics racks.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6) Improve seismometer mounting and monitor differential motion of the stations.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7) Testing equipment suggestions. 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B. AMBIENT VIBRATION AND MAGNETIC LEVELS IN THE KAGRA CORNER STATION, AND A COMPARISON TO LIGO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1) The sound level at KAGRA, with temporary equipment shut down, was measured to be a factor of 2 or 3 below LHO at low (10-100) and high (&gt;1000) frequencies.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2) The seismic signal should be amplified by about 100. The </a:t>
            </a:r>
            <a:r>
              <a:rPr lang="en-US" sz="1400" b="1" dirty="0" err="1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microseismic</a:t>
            </a: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 peak levels appear to be high at KAGRA. 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3) Magnetic levels from the mains were significantly larger at KAGRA than LIGO.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 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C. COUPLING OF ENVIRONMENTAL SIGNALS TO THE IMC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4) The dominant vibration coupling site for the IMC is in the PSL.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5) A Table resonance is responsible for the largest peak in the IMC spectrum, the 80 Hz peak</a:t>
            </a:r>
            <a:r>
              <a:rPr lang="en-US" sz="1400" b="1" dirty="0" smtClean="0">
                <a:solidFill>
                  <a:srgbClr val="000000"/>
                </a:solidFill>
                <a:latin typeface="Calibri" charset="0"/>
                <a:ea typeface="Calibri" charset="0"/>
                <a:cs typeface="Times New Roman" charset="0"/>
              </a:rPr>
              <a:t>.</a:t>
            </a:r>
            <a:endParaRPr lang="en-US" sz="1400" b="1" dirty="0">
              <a:latin typeface="Calibri" charset="0"/>
              <a:ea typeface="Calibri" charset="0"/>
              <a:cs typeface="Times New Roman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46566" y="361506"/>
            <a:ext cx="2934587" cy="1201968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Outline </a:t>
            </a:r>
            <a:r>
              <a:rPr lang="en-US" sz="3600" b="1" smtClean="0">
                <a:solidFill>
                  <a:srgbClr val="C0000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of results</a:t>
            </a:r>
            <a:endParaRPr lang="en-US" sz="3600" b="1" dirty="0">
              <a:solidFill>
                <a:srgbClr val="C0000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167" y="151824"/>
            <a:ext cx="4912242" cy="217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0"/>
            <a:ext cx="9144001" cy="6858000"/>
          </a:xfrm>
          <a:prstGeom prst="rect">
            <a:avLst/>
          </a:prstGeom>
          <a:scene3d>
            <a:camera prst="orthographicFront"/>
            <a:lightRig rig="threePt" dir="t">
              <a:rot lat="0" lon="0" rev="13200000"/>
            </a:lightRig>
          </a:scene3d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30541" y="4455043"/>
            <a:ext cx="2111710" cy="215840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5374" y="5673897"/>
            <a:ext cx="7553243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Robert Schofield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Philippe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Nguyen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Kara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Merfeld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Ray Frey, Jordan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Palamos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UO,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Anamaria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Effler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Corey Austin,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Terra 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Hardwick, Valery </a:t>
            </a:r>
            <a:r>
              <a:rPr lang="en-US" sz="2000" b="1" dirty="0" err="1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Frolov</a:t>
            </a:r>
            <a:r>
              <a:rPr lang="en-US" sz="2000" b="1" dirty="0" smtClean="0"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, LLO, and many others</a:t>
            </a:r>
            <a:endParaRPr lang="en-US" sz="2000" b="1" dirty="0"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5600" y="185767"/>
            <a:ext cx="8503919" cy="4878703"/>
          </a:xfrm>
          <a:prstGeom prst="rect">
            <a:avLst/>
          </a:prstGeom>
          <a:solidFill>
            <a:srgbClr val="CFDEF0">
              <a:alpha val="65000"/>
            </a:srgbClr>
          </a:solidFill>
          <a:ln w="44450">
            <a:noFill/>
          </a:ln>
          <a:effectLst>
            <a:glow>
              <a:schemeClr val="bg1"/>
            </a:glow>
            <a:outerShdw sx="1000" sy="1000" algn="tl" rotWithShape="0">
              <a:schemeClr val="bg1">
                <a:lumMod val="75000"/>
              </a:schemeClr>
            </a:outerShdw>
          </a:effectLst>
          <a:scene3d>
            <a:camera prst="orthographicFront">
              <a:rot lat="21000000" lon="0" rev="0"/>
            </a:camera>
            <a:lightRig rig="threePt" dir="t"/>
          </a:scene3d>
          <a:sp3d prstMaterial="metal">
            <a:bevelT w="190500" h="190500"/>
          </a:sp3d>
        </p:spPr>
        <p:txBody>
          <a:bodyPr vert="horz" lIns="91440" tIns="45720" rIns="91440" bIns="45720" rtlCol="0" anchor="b">
            <a:noAutofit/>
            <a:sp3d contourW="762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PEM </a:t>
            </a:r>
            <a:r>
              <a:rPr lang="en-US" sz="54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update </a:t>
            </a:r>
            <a:endParaRPr lang="en-US" sz="1000" dirty="0" smtClean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>
              <a:defRPr/>
            </a:pPr>
            <a:r>
              <a:rPr lang="en-US" sz="3200" dirty="0" err="1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DetChar</a:t>
            </a:r>
            <a:r>
              <a:rPr lang="en-US" sz="32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 F2F, August, 2018</a:t>
            </a:r>
          </a:p>
          <a:p>
            <a:pPr>
              <a:defRPr/>
            </a:pP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</a:t>
            </a:r>
            <a:r>
              <a:rPr lang="en-US" sz="2800" dirty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. 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Restoration of PEM system following install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 </a:t>
            </a: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II. 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More sensors near coupling sites</a:t>
            </a: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III.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Improved PEM coupling functions</a:t>
            </a: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IV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.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Plans for BBH vetting in O3</a:t>
            </a: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V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. 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Most important PEM-related commissioning</a:t>
            </a:r>
            <a:endParaRPr lang="en-US" sz="2800" dirty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  <a:p>
            <a:pPr algn="l">
              <a:lnSpc>
                <a:spcPts val="4000"/>
              </a:lnSpc>
              <a:defRPr/>
            </a:pP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VI. </a:t>
            </a:r>
            <a:r>
              <a:rPr lang="en-US" sz="2800" dirty="0" smtClean="0">
                <a:ln w="22225">
                  <a:noFill/>
                </a:ln>
                <a:effectLst>
                  <a:glow rad="25400">
                    <a:schemeClr val="bg1"/>
                  </a:glow>
                  <a:innerShdw dist="50800">
                    <a:schemeClr val="bg1"/>
                  </a:innerShdw>
                </a:effectLst>
                <a:latin typeface="Franklin Gothic Heavy" charset="0"/>
                <a:ea typeface="Franklin Gothic Heavy" charset="0"/>
                <a:cs typeface="Franklin Gothic Heavy" charset="0"/>
              </a:rPr>
              <a:t>Other support for astrophysical search groups</a:t>
            </a:r>
            <a:endParaRPr lang="en-US" sz="2800" dirty="0" smtClean="0">
              <a:ln w="22225">
                <a:noFill/>
              </a:ln>
              <a:effectLst>
                <a:glow rad="25400">
                  <a:schemeClr val="bg1"/>
                </a:glow>
                <a:innerShdw dist="50800">
                  <a:schemeClr val="bg1"/>
                </a:innerShdw>
              </a:effectLst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583680" y="1664900"/>
            <a:ext cx="1931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= 16k, other </a:t>
            </a:r>
            <a:r>
              <a:rPr lang="en-US" sz="1200" dirty="0" err="1" smtClean="0">
                <a:latin typeface="Helvetica Neue" charset="0"/>
                <a:ea typeface="Helvetica Neue" charset="0"/>
                <a:cs typeface="Helvetica Neue" charset="0"/>
              </a:rPr>
              <a:t>accels</a:t>
            </a:r>
            <a:r>
              <a:rPr lang="en-US" sz="1200" dirty="0" smtClean="0">
                <a:latin typeface="Helvetica Neue" charset="0"/>
                <a:ea typeface="Helvetica Neue" charset="0"/>
                <a:cs typeface="Helvetica Neue" charset="0"/>
              </a:rPr>
              <a:t>: 4k sample rate</a:t>
            </a:r>
            <a:endParaRPr lang="en-US" sz="12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8941" y="-13724"/>
            <a:ext cx="8036409" cy="6762094"/>
            <a:chOff x="478941" y="0"/>
            <a:chExt cx="8036409" cy="6762094"/>
          </a:xfrm>
        </p:grpSpPr>
        <p:grpSp>
          <p:nvGrpSpPr>
            <p:cNvPr id="4" name="Group 3"/>
            <p:cNvGrpSpPr/>
            <p:nvPr/>
          </p:nvGrpSpPr>
          <p:grpSpPr>
            <a:xfrm>
              <a:off x="478941" y="0"/>
              <a:ext cx="8036409" cy="6762094"/>
              <a:chOff x="478941" y="14942"/>
              <a:chExt cx="8036409" cy="676209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478941" y="14942"/>
                <a:ext cx="8036409" cy="6762094"/>
                <a:chOff x="478941" y="0"/>
                <a:chExt cx="8036409" cy="6762094"/>
              </a:xfrm>
            </p:grpSpPr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78941" y="0"/>
                  <a:ext cx="8036409" cy="6762094"/>
                </a:xfrm>
                <a:prstGeom prst="rect">
                  <a:avLst/>
                </a:prstGeom>
              </p:spPr>
            </p:pic>
            <p:sp>
              <p:nvSpPr>
                <p:cNvPr id="5" name="Oval 4"/>
                <p:cNvSpPr/>
                <p:nvPr/>
              </p:nvSpPr>
              <p:spPr>
                <a:xfrm>
                  <a:off x="3155950" y="934720"/>
                  <a:ext cx="257810" cy="375920"/>
                </a:xfrm>
                <a:prstGeom prst="ellipse">
                  <a:avLst/>
                </a:prstGeom>
                <a:noFill/>
                <a:ln w="44450">
                  <a:solidFill>
                    <a:srgbClr val="1404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449070" y="1447502"/>
                <a:ext cx="5947410" cy="4287520"/>
                <a:chOff x="1449070" y="1432560"/>
                <a:chExt cx="5947410" cy="4287520"/>
              </a:xfrm>
            </p:grpSpPr>
            <p:sp>
              <p:nvSpPr>
                <p:cNvPr id="43" name="Oval 42"/>
                <p:cNvSpPr/>
                <p:nvPr/>
              </p:nvSpPr>
              <p:spPr>
                <a:xfrm>
                  <a:off x="3978909" y="4377539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3328670" y="438912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449070" y="468376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3714750" y="564896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3980814" y="3732582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3735070" y="506984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2475230" y="442976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Oval 51"/>
                <p:cNvSpPr/>
                <p:nvPr/>
              </p:nvSpPr>
              <p:spPr>
                <a:xfrm>
                  <a:off x="4862830" y="457200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/>
                <p:cNvSpPr/>
                <p:nvPr/>
              </p:nvSpPr>
              <p:spPr>
                <a:xfrm>
                  <a:off x="3999230" y="143256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7311390" y="457200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6498590" y="1798320"/>
                  <a:ext cx="85090" cy="71120"/>
                </a:xfrm>
                <a:prstGeom prst="ellipse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0586"/>
            <a:stretch/>
          </p:blipFill>
          <p:spPr>
            <a:xfrm>
              <a:off x="3222625" y="1014660"/>
              <a:ext cx="106045" cy="275660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174809" y="113937"/>
            <a:ext cx="8794381" cy="461665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New magnetometer to monitor Electrostatic Drive site</a:t>
            </a:r>
            <a:r>
              <a:rPr lang="en-US" sz="20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	</a:t>
            </a:r>
            <a:endParaRPr lang="en-US" sz="2000" b="1" dirty="0" smtClean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59347" cy="6858001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22" y="1965160"/>
            <a:ext cx="8464100" cy="460638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lnSpc>
                <a:spcPts val="318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D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Higher sample rates on accelerometers: at least 4k (vs 2k) and additional 16k channels; note that resonances make calibrations inaccurate above 3000 Hz</a:t>
            </a: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lnSpc>
                <a:spcPts val="3180"/>
              </a:lnSpc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E. 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16 additional temporary 2k channels at the LHO corner station </a:t>
            </a:r>
          </a:p>
          <a:p>
            <a:pPr lvl="1" indent="-274320">
              <a:lnSpc>
                <a:spcPts val="3180"/>
              </a:lnSpc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F. ADCs and other CDS hardware as needed for new permanent and temporary channels</a:t>
            </a: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lnSpc>
                <a:spcPts val="3180"/>
              </a:lnSpc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G. Quadrature sum channels for magnetometers </a:t>
            </a: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lnSpc>
                <a:spcPts val="3180"/>
              </a:lnSpc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H. New 10KHz-2GHz radio scanner at LLO, upgrade for faster scan at LHO</a:t>
            </a:r>
          </a:p>
          <a:p>
            <a:pPr lvl="1" indent="-274320">
              <a:lnSpc>
                <a:spcPts val="3180"/>
              </a:lnSpc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I. </a:t>
            </a:r>
            <a:r>
              <a:rPr lang="en-US" sz="24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Mid station microphones and accelerometers at </a:t>
            </a:r>
            <a:r>
              <a:rPr lang="en-US" sz="24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LLO</a:t>
            </a:r>
            <a:endParaRPr lang="en-US" sz="24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8863" y="148516"/>
            <a:ext cx="8941618" cy="943161"/>
          </a:xfrm>
          <a:prstGeom prst="rect">
            <a:avLst/>
          </a:prstGeo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0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II.  More sensors near coupling sites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Related system improvements</a:t>
            </a:r>
            <a:endParaRPr lang="en-US" sz="3200" b="1" dirty="0">
              <a:solidFill>
                <a:srgbClr val="030460"/>
              </a:solidFill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9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40261"/>
            <a:ext cx="9110472" cy="6829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28" y="39319"/>
            <a:ext cx="9110472" cy="6829315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2CD485-B2E1-374F-AC09-C6129902A72A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2054"/>
            <a:ext cx="9088857" cy="594761"/>
          </a:xfrm>
          <a:solidFill>
            <a:schemeClr val="bg1">
              <a:alpha val="64000"/>
            </a:schemeClr>
          </a:solidFill>
          <a:effectLst>
            <a:outerShdw blurRad="63500" dist="38099" dir="2700000" algn="ctr" rotWithShape="0">
              <a:schemeClr val="bg2">
                <a:alpha val="25000"/>
              </a:schemeClr>
            </a:outerShd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30460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III. Improved PEM coupling functions</a:t>
            </a:r>
          </a:p>
        </p:txBody>
      </p:sp>
      <p:sp>
        <p:nvSpPr>
          <p:cNvPr id="86528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4160" y="1480593"/>
            <a:ext cx="7905750" cy="35394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lvl="1" indent="-274320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 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Philippe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Nguyen and Julia </a:t>
            </a:r>
            <a:r>
              <a:rPr lang="en-US" sz="2800" b="1" dirty="0" err="1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Kruck’s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coupling function code and current further development</a:t>
            </a:r>
          </a:p>
          <a:p>
            <a:pPr lvl="1" indent="-274320">
              <a:defRPr/>
            </a:pPr>
            <a:endParaRPr lang="en-US" sz="2800" b="1" dirty="0" smtClean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B.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Large low-frequency shaker</a:t>
            </a:r>
          </a:p>
          <a:p>
            <a:pPr lvl="1" indent="-274320">
              <a:defRPr/>
            </a:pPr>
            <a:endParaRPr lang="en-US" sz="28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  <a:p>
            <a:pPr lvl="1" indent="-274320">
              <a:defRPr/>
            </a:pP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C. Development </a:t>
            </a:r>
            <a:r>
              <a:rPr lang="en-US" sz="2800" b="1" dirty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of higher-field magnetic injections so we can do more than line injections</a:t>
            </a:r>
            <a:r>
              <a:rPr lang="en-US" sz="2800" b="1" dirty="0" smtClean="0">
                <a:solidFill>
                  <a:srgbClr val="0070C0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.</a:t>
            </a:r>
          </a:p>
          <a:p>
            <a:pPr lvl="1" indent="-274320">
              <a:defRPr/>
            </a:pPr>
            <a:endParaRPr lang="en-US" sz="2800" b="1" dirty="0">
              <a:solidFill>
                <a:srgbClr val="0070C0"/>
              </a:solidFill>
              <a:latin typeface="Helvetica Neue Condensed Black" charset="0"/>
              <a:ea typeface="Helvetica Neue Condensed Black" charset="0"/>
              <a:cs typeface="Helvetica Neue Condensed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47458</TotalTime>
  <Words>2247</Words>
  <Application>Microsoft Macintosh PowerPoint</Application>
  <PresentationFormat>On-screen Show (4:3)</PresentationFormat>
  <Paragraphs>414</Paragraphs>
  <Slides>62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Calibri</vt:lpstr>
      <vt:lpstr>Calibri Light</vt:lpstr>
      <vt:lpstr>Franklin Gothic Heavy</vt:lpstr>
      <vt:lpstr>Helvetica</vt:lpstr>
      <vt:lpstr>Helvetica Neue</vt:lpstr>
      <vt:lpstr>Helvetica Neue Condensed Black</vt:lpstr>
      <vt:lpstr>Times New Roman</vt:lpstr>
      <vt:lpstr>Arial</vt:lpstr>
      <vt:lpstr>Office Theme</vt:lpstr>
      <vt:lpstr>PowerPoint Presentation</vt:lpstr>
      <vt:lpstr>I. Restore PEM system </vt:lpstr>
      <vt:lpstr>II.  More sensors near coupling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Improved PEM coupling functions</vt:lpstr>
      <vt:lpstr>A. Philippe Nguyen and Julia Kruck’s code produces a single coupling function for every sensor from multiple injections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Raven pecks likely couple at P-Cal periscope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Suggested priorities for SLiC</vt:lpstr>
      <vt:lpstr>Summary from shaking and glint ranking</vt:lpstr>
      <vt:lpstr>VI. Other support for astrophysical search groups</vt:lpstr>
      <vt:lpstr>A. Ratio of O2 33-53 Hz magnentic coupling, Aug/Nov</vt:lpstr>
      <vt:lpstr>PowerPoint Presentation</vt:lpstr>
      <vt:lpstr>PowerPoint Presentation</vt:lpstr>
      <vt:lpstr>D. Contributions to Paper on O1-O2 line finding</vt:lpstr>
      <vt:lpstr>E. O2 high blip-glitch rate with low humidity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Schofield</dc:creator>
  <cp:lastModifiedBy>Robert Schofield</cp:lastModifiedBy>
  <cp:revision>631</cp:revision>
  <cp:lastPrinted>2018-04-09T19:07:56Z</cp:lastPrinted>
  <dcterms:created xsi:type="dcterms:W3CDTF">2017-08-09T00:11:33Z</dcterms:created>
  <dcterms:modified xsi:type="dcterms:W3CDTF">2018-07-30T19:14:39Z</dcterms:modified>
</cp:coreProperties>
</file>