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260" r:id="rId2"/>
    <p:sldId id="263" r:id="rId3"/>
    <p:sldId id="258" r:id="rId4"/>
    <p:sldId id="261" r:id="rId5"/>
    <p:sldId id="277" r:id="rId6"/>
    <p:sldId id="270" r:id="rId7"/>
    <p:sldId id="265" r:id="rId8"/>
    <p:sldId id="267" r:id="rId9"/>
    <p:sldId id="269" r:id="rId10"/>
    <p:sldId id="271" r:id="rId11"/>
    <p:sldId id="274" r:id="rId12"/>
    <p:sldId id="288" r:id="rId13"/>
    <p:sldId id="275" r:id="rId14"/>
    <p:sldId id="285" r:id="rId15"/>
    <p:sldId id="287" r:id="rId16"/>
    <p:sldId id="278" r:id="rId17"/>
    <p:sldId id="279" r:id="rId18"/>
    <p:sldId id="284" r:id="rId19"/>
    <p:sldId id="268" r:id="rId20"/>
    <p:sldId id="283" r:id="rId21"/>
    <p:sldId id="281" r:id="rId22"/>
    <p:sldId id="282" r:id="rId23"/>
    <p:sldId id="28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70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93" autoAdjust="0"/>
    <p:restoredTop sz="94660"/>
  </p:normalViewPr>
  <p:slideViewPr>
    <p:cSldViewPr snapToGrid="0">
      <p:cViewPr>
        <p:scale>
          <a:sx n="82" d="100"/>
          <a:sy n="82" d="100"/>
        </p:scale>
        <p:origin x="773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FA0A9F-CA5F-4152-94DA-B26733235075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90CAD0-17F2-4701-8DC5-608AC1A7BC02}">
      <dgm:prSet phldrT="[Text]"/>
      <dgm:spPr/>
      <dgm:t>
        <a:bodyPr/>
        <a:lstStyle/>
        <a:p>
          <a:r>
            <a:rPr lang="en-US" dirty="0"/>
            <a:t>Minimize number of days necessary to identify an object as a kilonova</a:t>
          </a:r>
        </a:p>
      </dgm:t>
    </dgm:pt>
    <dgm:pt modelId="{E832C743-4412-4856-A783-138A31FFCD88}" type="parTrans" cxnId="{3F3D7ED3-F873-4170-A3D8-48110B972241}">
      <dgm:prSet/>
      <dgm:spPr/>
      <dgm:t>
        <a:bodyPr/>
        <a:lstStyle/>
        <a:p>
          <a:endParaRPr lang="en-US"/>
        </a:p>
      </dgm:t>
    </dgm:pt>
    <dgm:pt modelId="{2270AF30-E2FE-4B20-9406-0030D3AC8174}" type="sibTrans" cxnId="{3F3D7ED3-F873-4170-A3D8-48110B972241}">
      <dgm:prSet/>
      <dgm:spPr/>
      <dgm:t>
        <a:bodyPr/>
        <a:lstStyle/>
        <a:p>
          <a:endParaRPr lang="en-US"/>
        </a:p>
      </dgm:t>
    </dgm:pt>
    <dgm:pt modelId="{4EBD3D3D-0690-4483-8244-8DA5940BECA6}">
      <dgm:prSet phldrT="[Text]"/>
      <dgm:spPr/>
      <dgm:t>
        <a:bodyPr/>
        <a:lstStyle/>
        <a:p>
          <a:r>
            <a:rPr lang="en-US" dirty="0"/>
            <a:t>Maximize the certainty of the estimate of the properties of the kilonova</a:t>
          </a:r>
        </a:p>
      </dgm:t>
    </dgm:pt>
    <dgm:pt modelId="{61236828-D81C-4DB2-BBC3-9A75482F308C}" type="parTrans" cxnId="{5FBE1E86-6766-4E17-B5C9-E5CBDB48360F}">
      <dgm:prSet/>
      <dgm:spPr/>
      <dgm:t>
        <a:bodyPr/>
        <a:lstStyle/>
        <a:p>
          <a:endParaRPr lang="en-US"/>
        </a:p>
      </dgm:t>
    </dgm:pt>
    <dgm:pt modelId="{8BB6D7E9-5E3C-4985-B2A6-30BE5699ADF8}" type="sibTrans" cxnId="{5FBE1E86-6766-4E17-B5C9-E5CBDB48360F}">
      <dgm:prSet/>
      <dgm:spPr/>
      <dgm:t>
        <a:bodyPr/>
        <a:lstStyle/>
        <a:p>
          <a:endParaRPr lang="en-US"/>
        </a:p>
      </dgm:t>
    </dgm:pt>
    <dgm:pt modelId="{5E5DB2BB-87A4-4C20-8BC9-94B466741658}" type="pres">
      <dgm:prSet presAssocID="{C4FA0A9F-CA5F-4152-94DA-B26733235075}" presName="Name0" presStyleCnt="0">
        <dgm:presLayoutVars>
          <dgm:dir/>
          <dgm:resizeHandles val="exact"/>
        </dgm:presLayoutVars>
      </dgm:prSet>
      <dgm:spPr/>
    </dgm:pt>
    <dgm:pt modelId="{9DAD4D8F-5168-4126-B000-55CBBF1CE91E}" type="pres">
      <dgm:prSet presAssocID="{0890CAD0-17F2-4701-8DC5-608AC1A7BC02}" presName="Name5" presStyleLbl="vennNode1" presStyleIdx="0" presStyleCnt="2">
        <dgm:presLayoutVars>
          <dgm:bulletEnabled val="1"/>
        </dgm:presLayoutVars>
      </dgm:prSet>
      <dgm:spPr/>
    </dgm:pt>
    <dgm:pt modelId="{7EF82B06-6179-40B7-83A0-5F4D91A78E47}" type="pres">
      <dgm:prSet presAssocID="{2270AF30-E2FE-4B20-9406-0030D3AC8174}" presName="space" presStyleCnt="0"/>
      <dgm:spPr/>
    </dgm:pt>
    <dgm:pt modelId="{9121E7B9-043E-44C1-BFBE-AE90BB0346A9}" type="pres">
      <dgm:prSet presAssocID="{4EBD3D3D-0690-4483-8244-8DA5940BECA6}" presName="Name5" presStyleLbl="vennNode1" presStyleIdx="1" presStyleCnt="2">
        <dgm:presLayoutVars>
          <dgm:bulletEnabled val="1"/>
        </dgm:presLayoutVars>
      </dgm:prSet>
      <dgm:spPr/>
    </dgm:pt>
  </dgm:ptLst>
  <dgm:cxnLst>
    <dgm:cxn modelId="{657F5707-CD82-419D-89C5-FFE8ACE190DD}" type="presOf" srcId="{4EBD3D3D-0690-4483-8244-8DA5940BECA6}" destId="{9121E7B9-043E-44C1-BFBE-AE90BB0346A9}" srcOrd="0" destOrd="0" presId="urn:microsoft.com/office/officeart/2005/8/layout/venn3"/>
    <dgm:cxn modelId="{5FBE1E86-6766-4E17-B5C9-E5CBDB48360F}" srcId="{C4FA0A9F-CA5F-4152-94DA-B26733235075}" destId="{4EBD3D3D-0690-4483-8244-8DA5940BECA6}" srcOrd="1" destOrd="0" parTransId="{61236828-D81C-4DB2-BBC3-9A75482F308C}" sibTransId="{8BB6D7E9-5E3C-4985-B2A6-30BE5699ADF8}"/>
    <dgm:cxn modelId="{0D4CE4B7-F7CB-41C0-943E-46872A3EDD36}" type="presOf" srcId="{C4FA0A9F-CA5F-4152-94DA-B26733235075}" destId="{5E5DB2BB-87A4-4C20-8BC9-94B466741658}" srcOrd="0" destOrd="0" presId="urn:microsoft.com/office/officeart/2005/8/layout/venn3"/>
    <dgm:cxn modelId="{3F3D7ED3-F873-4170-A3D8-48110B972241}" srcId="{C4FA0A9F-CA5F-4152-94DA-B26733235075}" destId="{0890CAD0-17F2-4701-8DC5-608AC1A7BC02}" srcOrd="0" destOrd="0" parTransId="{E832C743-4412-4856-A783-138A31FFCD88}" sibTransId="{2270AF30-E2FE-4B20-9406-0030D3AC8174}"/>
    <dgm:cxn modelId="{F93C0DF6-2863-4092-8272-6501894D6717}" type="presOf" srcId="{0890CAD0-17F2-4701-8DC5-608AC1A7BC02}" destId="{9DAD4D8F-5168-4126-B000-55CBBF1CE91E}" srcOrd="0" destOrd="0" presId="urn:microsoft.com/office/officeart/2005/8/layout/venn3"/>
    <dgm:cxn modelId="{F7B1A33B-2165-4A2F-A9B1-1C47EDD2D6B2}" type="presParOf" srcId="{5E5DB2BB-87A4-4C20-8BC9-94B466741658}" destId="{9DAD4D8F-5168-4126-B000-55CBBF1CE91E}" srcOrd="0" destOrd="0" presId="urn:microsoft.com/office/officeart/2005/8/layout/venn3"/>
    <dgm:cxn modelId="{5B2BBD0C-AFC6-442D-B168-3E07E7B1DE52}" type="presParOf" srcId="{5E5DB2BB-87A4-4C20-8BC9-94B466741658}" destId="{7EF82B06-6179-40B7-83A0-5F4D91A78E47}" srcOrd="1" destOrd="0" presId="urn:microsoft.com/office/officeart/2005/8/layout/venn3"/>
    <dgm:cxn modelId="{A8851262-CEE9-495A-BF49-89EE66F7FE8F}" type="presParOf" srcId="{5E5DB2BB-87A4-4C20-8BC9-94B466741658}" destId="{9121E7B9-043E-44C1-BFBE-AE90BB0346A9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1E3E0D-0E9A-47E0-8B0D-AC562D89D42F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C4A416D-2056-40F2-A29C-C55BEFEAB638}">
      <dgm:prSet/>
      <dgm:spPr>
        <a:solidFill>
          <a:schemeClr val="accent1"/>
        </a:solidFill>
        <a:effectLst/>
      </dgm:spPr>
      <dgm:t>
        <a:bodyPr/>
        <a:lstStyle/>
        <a:p>
          <a:r>
            <a:rPr lang="en-US"/>
            <a:t>Photometry</a:t>
          </a:r>
        </a:p>
      </dgm:t>
    </dgm:pt>
    <dgm:pt modelId="{73844890-F8DA-4A95-A410-F6D12B3A838F}" type="parTrans" cxnId="{5F6BE1BF-608E-431A-8DC2-2A6598A0F875}">
      <dgm:prSet/>
      <dgm:spPr/>
      <dgm:t>
        <a:bodyPr/>
        <a:lstStyle/>
        <a:p>
          <a:endParaRPr lang="en-US"/>
        </a:p>
      </dgm:t>
    </dgm:pt>
    <dgm:pt modelId="{66713537-FE18-4DF4-BC34-BDBF15EE76E8}" type="sibTrans" cxnId="{5F6BE1BF-608E-431A-8DC2-2A6598A0F875}">
      <dgm:prSet/>
      <dgm:spPr/>
      <dgm:t>
        <a:bodyPr/>
        <a:lstStyle/>
        <a:p>
          <a:endParaRPr lang="en-US"/>
        </a:p>
      </dgm:t>
    </dgm:pt>
    <dgm:pt modelId="{0B779EAD-3C14-461A-86EF-66B3E4D4400C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Spectra</a:t>
          </a:r>
        </a:p>
      </dgm:t>
    </dgm:pt>
    <dgm:pt modelId="{C439298B-0964-4BDF-AF70-F9652783B33B}" type="parTrans" cxnId="{C9759967-87F9-47AF-BF40-A72FB2CD7C91}">
      <dgm:prSet/>
      <dgm:spPr/>
      <dgm:t>
        <a:bodyPr/>
        <a:lstStyle/>
        <a:p>
          <a:endParaRPr lang="en-US"/>
        </a:p>
      </dgm:t>
    </dgm:pt>
    <dgm:pt modelId="{D421C486-C8A0-4D97-B440-A330B0655910}" type="sibTrans" cxnId="{C9759967-87F9-47AF-BF40-A72FB2CD7C91}">
      <dgm:prSet/>
      <dgm:spPr/>
      <dgm:t>
        <a:bodyPr/>
        <a:lstStyle/>
        <a:p>
          <a:endParaRPr lang="en-US"/>
        </a:p>
      </dgm:t>
    </dgm:pt>
    <dgm:pt modelId="{CD689EF9-3CB2-4744-9427-B8FAE5C3618F}" type="pres">
      <dgm:prSet presAssocID="{401E3E0D-0E9A-47E0-8B0D-AC562D89D42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828E196-6DC4-4321-9F9A-CAFE60C0339A}" type="pres">
      <dgm:prSet presAssocID="{0C4A416D-2056-40F2-A29C-C55BEFEAB638}" presName="hierRoot1" presStyleCnt="0">
        <dgm:presLayoutVars>
          <dgm:hierBranch val="init"/>
        </dgm:presLayoutVars>
      </dgm:prSet>
      <dgm:spPr/>
    </dgm:pt>
    <dgm:pt modelId="{C61A7B5E-9AA9-4BEE-BE9B-498EC320D4BC}" type="pres">
      <dgm:prSet presAssocID="{0C4A416D-2056-40F2-A29C-C55BEFEAB638}" presName="rootComposite1" presStyleCnt="0"/>
      <dgm:spPr/>
    </dgm:pt>
    <dgm:pt modelId="{00FF6612-16BE-4787-9B35-EAB58DB15D3C}" type="pres">
      <dgm:prSet presAssocID="{0C4A416D-2056-40F2-A29C-C55BEFEAB638}" presName="rootText1" presStyleLbl="node0" presStyleIdx="0" presStyleCnt="2">
        <dgm:presLayoutVars>
          <dgm:chPref val="3"/>
        </dgm:presLayoutVars>
      </dgm:prSet>
      <dgm:spPr/>
    </dgm:pt>
    <dgm:pt modelId="{0CA69119-2913-4D17-94D3-6D165C8CA782}" type="pres">
      <dgm:prSet presAssocID="{0C4A416D-2056-40F2-A29C-C55BEFEAB638}" presName="rootConnector1" presStyleLbl="node1" presStyleIdx="0" presStyleCnt="0"/>
      <dgm:spPr/>
    </dgm:pt>
    <dgm:pt modelId="{30C9F9F5-59F2-431E-9F0B-154EC94FC0B2}" type="pres">
      <dgm:prSet presAssocID="{0C4A416D-2056-40F2-A29C-C55BEFEAB638}" presName="hierChild2" presStyleCnt="0"/>
      <dgm:spPr/>
    </dgm:pt>
    <dgm:pt modelId="{E3529088-8D09-41F2-AE8A-1CFD18A514D3}" type="pres">
      <dgm:prSet presAssocID="{0C4A416D-2056-40F2-A29C-C55BEFEAB638}" presName="hierChild3" presStyleCnt="0"/>
      <dgm:spPr/>
    </dgm:pt>
    <dgm:pt modelId="{F2B0CD06-13BF-42CD-9812-9774678A02ED}" type="pres">
      <dgm:prSet presAssocID="{0B779EAD-3C14-461A-86EF-66B3E4D4400C}" presName="hierRoot1" presStyleCnt="0">
        <dgm:presLayoutVars>
          <dgm:hierBranch val="init"/>
        </dgm:presLayoutVars>
      </dgm:prSet>
      <dgm:spPr/>
    </dgm:pt>
    <dgm:pt modelId="{FAF85A64-4516-40B3-B445-660D2F17E95A}" type="pres">
      <dgm:prSet presAssocID="{0B779EAD-3C14-461A-86EF-66B3E4D4400C}" presName="rootComposite1" presStyleCnt="0"/>
      <dgm:spPr/>
    </dgm:pt>
    <dgm:pt modelId="{1FB59F55-8514-452D-94E1-E412C6569221}" type="pres">
      <dgm:prSet presAssocID="{0B779EAD-3C14-461A-86EF-66B3E4D4400C}" presName="rootText1" presStyleLbl="node0" presStyleIdx="1" presStyleCnt="2">
        <dgm:presLayoutVars>
          <dgm:chPref val="3"/>
        </dgm:presLayoutVars>
      </dgm:prSet>
      <dgm:spPr/>
    </dgm:pt>
    <dgm:pt modelId="{E79E7816-D8EE-45E6-A448-A7C9B19EA1A5}" type="pres">
      <dgm:prSet presAssocID="{0B779EAD-3C14-461A-86EF-66B3E4D4400C}" presName="rootConnector1" presStyleLbl="node1" presStyleIdx="0" presStyleCnt="0"/>
      <dgm:spPr/>
    </dgm:pt>
    <dgm:pt modelId="{D2A13F15-A568-44F6-B99D-E4B0B13F5E82}" type="pres">
      <dgm:prSet presAssocID="{0B779EAD-3C14-461A-86EF-66B3E4D4400C}" presName="hierChild2" presStyleCnt="0"/>
      <dgm:spPr/>
    </dgm:pt>
    <dgm:pt modelId="{15E1BEFD-28E1-4A63-8813-718458BC5AC0}" type="pres">
      <dgm:prSet presAssocID="{0B779EAD-3C14-461A-86EF-66B3E4D4400C}" presName="hierChild3" presStyleCnt="0"/>
      <dgm:spPr/>
    </dgm:pt>
  </dgm:ptLst>
  <dgm:cxnLst>
    <dgm:cxn modelId="{EE706339-EAE9-45EA-ABED-2CE1A0BEA497}" type="presOf" srcId="{0B779EAD-3C14-461A-86EF-66B3E4D4400C}" destId="{1FB59F55-8514-452D-94E1-E412C6569221}" srcOrd="0" destOrd="0" presId="urn:microsoft.com/office/officeart/2009/3/layout/HorizontalOrganizationChart"/>
    <dgm:cxn modelId="{C9759967-87F9-47AF-BF40-A72FB2CD7C91}" srcId="{401E3E0D-0E9A-47E0-8B0D-AC562D89D42F}" destId="{0B779EAD-3C14-461A-86EF-66B3E4D4400C}" srcOrd="1" destOrd="0" parTransId="{C439298B-0964-4BDF-AF70-F9652783B33B}" sibTransId="{D421C486-C8A0-4D97-B440-A330B0655910}"/>
    <dgm:cxn modelId="{0CF3E26B-6555-41FA-9260-30ACAE2225D6}" type="presOf" srcId="{0B779EAD-3C14-461A-86EF-66B3E4D4400C}" destId="{E79E7816-D8EE-45E6-A448-A7C9B19EA1A5}" srcOrd="1" destOrd="0" presId="urn:microsoft.com/office/officeart/2009/3/layout/HorizontalOrganizationChart"/>
    <dgm:cxn modelId="{ED8EEE7A-730B-4575-8CD1-80EAE9BDD7DA}" type="presOf" srcId="{0C4A416D-2056-40F2-A29C-C55BEFEAB638}" destId="{0CA69119-2913-4D17-94D3-6D165C8CA782}" srcOrd="1" destOrd="0" presId="urn:microsoft.com/office/officeart/2009/3/layout/HorizontalOrganizationChart"/>
    <dgm:cxn modelId="{30CFAA9A-F63E-4CFE-9314-E546D578875F}" type="presOf" srcId="{401E3E0D-0E9A-47E0-8B0D-AC562D89D42F}" destId="{CD689EF9-3CB2-4744-9427-B8FAE5C3618F}" srcOrd="0" destOrd="0" presId="urn:microsoft.com/office/officeart/2009/3/layout/HorizontalOrganizationChart"/>
    <dgm:cxn modelId="{52BD0CBC-2722-403E-A207-80BDA0F208C5}" type="presOf" srcId="{0C4A416D-2056-40F2-A29C-C55BEFEAB638}" destId="{00FF6612-16BE-4787-9B35-EAB58DB15D3C}" srcOrd="0" destOrd="0" presId="urn:microsoft.com/office/officeart/2009/3/layout/HorizontalOrganizationChart"/>
    <dgm:cxn modelId="{5F6BE1BF-608E-431A-8DC2-2A6598A0F875}" srcId="{401E3E0D-0E9A-47E0-8B0D-AC562D89D42F}" destId="{0C4A416D-2056-40F2-A29C-C55BEFEAB638}" srcOrd="0" destOrd="0" parTransId="{73844890-F8DA-4A95-A410-F6D12B3A838F}" sibTransId="{66713537-FE18-4DF4-BC34-BDBF15EE76E8}"/>
    <dgm:cxn modelId="{C2EA5A34-E7A7-439F-BE55-6197C17F0BB7}" type="presParOf" srcId="{CD689EF9-3CB2-4744-9427-B8FAE5C3618F}" destId="{9828E196-6DC4-4321-9F9A-CAFE60C0339A}" srcOrd="0" destOrd="0" presId="urn:microsoft.com/office/officeart/2009/3/layout/HorizontalOrganizationChart"/>
    <dgm:cxn modelId="{6C85F27C-9D6E-41AA-A308-6C99DC20A873}" type="presParOf" srcId="{9828E196-6DC4-4321-9F9A-CAFE60C0339A}" destId="{C61A7B5E-9AA9-4BEE-BE9B-498EC320D4BC}" srcOrd="0" destOrd="0" presId="urn:microsoft.com/office/officeart/2009/3/layout/HorizontalOrganizationChart"/>
    <dgm:cxn modelId="{A1FC5F34-8AB2-4F46-BF3B-410F7827FED3}" type="presParOf" srcId="{C61A7B5E-9AA9-4BEE-BE9B-498EC320D4BC}" destId="{00FF6612-16BE-4787-9B35-EAB58DB15D3C}" srcOrd="0" destOrd="0" presId="urn:microsoft.com/office/officeart/2009/3/layout/HorizontalOrganizationChart"/>
    <dgm:cxn modelId="{E5BC12CB-1CB2-4BA8-80F7-2A216EB83222}" type="presParOf" srcId="{C61A7B5E-9AA9-4BEE-BE9B-498EC320D4BC}" destId="{0CA69119-2913-4D17-94D3-6D165C8CA782}" srcOrd="1" destOrd="0" presId="urn:microsoft.com/office/officeart/2009/3/layout/HorizontalOrganizationChart"/>
    <dgm:cxn modelId="{AF21D1F6-B9E0-4E0E-ADA7-200A1219271E}" type="presParOf" srcId="{9828E196-6DC4-4321-9F9A-CAFE60C0339A}" destId="{30C9F9F5-59F2-431E-9F0B-154EC94FC0B2}" srcOrd="1" destOrd="0" presId="urn:microsoft.com/office/officeart/2009/3/layout/HorizontalOrganizationChart"/>
    <dgm:cxn modelId="{E3F4AC67-08C0-4F8C-8E7F-3A4DE668E0B6}" type="presParOf" srcId="{9828E196-6DC4-4321-9F9A-CAFE60C0339A}" destId="{E3529088-8D09-41F2-AE8A-1CFD18A514D3}" srcOrd="2" destOrd="0" presId="urn:microsoft.com/office/officeart/2009/3/layout/HorizontalOrganizationChart"/>
    <dgm:cxn modelId="{4D55261F-F083-4C0B-AC10-B17D02A0FED8}" type="presParOf" srcId="{CD689EF9-3CB2-4744-9427-B8FAE5C3618F}" destId="{F2B0CD06-13BF-42CD-9812-9774678A02ED}" srcOrd="1" destOrd="0" presId="urn:microsoft.com/office/officeart/2009/3/layout/HorizontalOrganizationChart"/>
    <dgm:cxn modelId="{2DBD07CC-E11F-468D-9E22-B57964E6C0D4}" type="presParOf" srcId="{F2B0CD06-13BF-42CD-9812-9774678A02ED}" destId="{FAF85A64-4516-40B3-B445-660D2F17E95A}" srcOrd="0" destOrd="0" presId="urn:microsoft.com/office/officeart/2009/3/layout/HorizontalOrganizationChart"/>
    <dgm:cxn modelId="{ACD9C652-BAF5-4646-AB88-F119ADEA1B43}" type="presParOf" srcId="{FAF85A64-4516-40B3-B445-660D2F17E95A}" destId="{1FB59F55-8514-452D-94E1-E412C6569221}" srcOrd="0" destOrd="0" presId="urn:microsoft.com/office/officeart/2009/3/layout/HorizontalOrganizationChart"/>
    <dgm:cxn modelId="{B0CBD82E-7F8E-4D29-916B-D91F44B91D6F}" type="presParOf" srcId="{FAF85A64-4516-40B3-B445-660D2F17E95A}" destId="{E79E7816-D8EE-45E6-A448-A7C9B19EA1A5}" srcOrd="1" destOrd="0" presId="urn:microsoft.com/office/officeart/2009/3/layout/HorizontalOrganizationChart"/>
    <dgm:cxn modelId="{3F2ECEE4-B88C-4277-A170-14C213E7C1FC}" type="presParOf" srcId="{F2B0CD06-13BF-42CD-9812-9774678A02ED}" destId="{D2A13F15-A568-44F6-B99D-E4B0B13F5E82}" srcOrd="1" destOrd="0" presId="urn:microsoft.com/office/officeart/2009/3/layout/HorizontalOrganizationChart"/>
    <dgm:cxn modelId="{BBE19E02-4E4A-47E6-997F-E727F978EA47}" type="presParOf" srcId="{F2B0CD06-13BF-42CD-9812-9774678A02ED}" destId="{15E1BEFD-28E1-4A63-8813-718458BC5AC0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4848E0-E95B-46DF-86AB-06CE064CDA46}" type="doc">
      <dgm:prSet loTypeId="urn:microsoft.com/office/officeart/2016/7/layout/BasicLinearProcessNumbered" loCatId="process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6B3D6A8-CB0B-4BB3-9A26-9B150C57634F}">
      <dgm:prSet/>
      <dgm:spPr/>
      <dgm:t>
        <a:bodyPr/>
        <a:lstStyle/>
        <a:p>
          <a:r>
            <a:rPr lang="en-US" b="0" i="0" dirty="0"/>
            <a:t>Varying number of days</a:t>
          </a:r>
          <a:endParaRPr lang="en-US" dirty="0"/>
        </a:p>
      </dgm:t>
    </dgm:pt>
    <dgm:pt modelId="{996BF354-BC6B-4E4F-9458-F98138BCFE3E}" type="parTrans" cxnId="{FE01AFF5-F920-4E7E-9CD9-B7418F2129FD}">
      <dgm:prSet/>
      <dgm:spPr/>
      <dgm:t>
        <a:bodyPr/>
        <a:lstStyle/>
        <a:p>
          <a:endParaRPr lang="en-US"/>
        </a:p>
      </dgm:t>
    </dgm:pt>
    <dgm:pt modelId="{E7ED3CE2-112A-4304-BB54-2EEAF81E78AA}" type="sibTrans" cxnId="{FE01AFF5-F920-4E7E-9CD9-B7418F2129FD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CDEE4E74-3072-4460-A9F5-50C9968C47B9}">
      <dgm:prSet/>
      <dgm:spPr/>
      <dgm:t>
        <a:bodyPr/>
        <a:lstStyle/>
        <a:p>
          <a:r>
            <a:rPr lang="en-US" b="0" i="0" dirty="0"/>
            <a:t>Varying starting day</a:t>
          </a:r>
          <a:endParaRPr lang="en-US" dirty="0"/>
        </a:p>
      </dgm:t>
    </dgm:pt>
    <dgm:pt modelId="{42D8DCC0-47DF-433E-8F56-C37242495378}" type="parTrans" cxnId="{1D7415BA-F536-4A4F-B5F3-2AAE79AB28F3}">
      <dgm:prSet/>
      <dgm:spPr/>
      <dgm:t>
        <a:bodyPr/>
        <a:lstStyle/>
        <a:p>
          <a:endParaRPr lang="en-US"/>
        </a:p>
      </dgm:t>
    </dgm:pt>
    <dgm:pt modelId="{EC673FC4-8600-4D45-8A27-BE177CADE8BE}" type="sibTrans" cxnId="{1D7415BA-F536-4A4F-B5F3-2AAE79AB28F3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623BF21F-4C8C-4E82-B006-ED4D785CF12D}">
      <dgm:prSet/>
      <dgm:spPr/>
      <dgm:t>
        <a:bodyPr/>
        <a:lstStyle/>
        <a:p>
          <a:r>
            <a:rPr lang="en-US" b="0" i="0"/>
            <a:t>Varying cadences</a:t>
          </a:r>
          <a:endParaRPr lang="en-US"/>
        </a:p>
      </dgm:t>
    </dgm:pt>
    <dgm:pt modelId="{0489F701-7647-498C-ABD2-DDA339E5B578}" type="parTrans" cxnId="{AD3BAF87-625F-49D5-B455-2CEC8C4EF162}">
      <dgm:prSet/>
      <dgm:spPr/>
      <dgm:t>
        <a:bodyPr/>
        <a:lstStyle/>
        <a:p>
          <a:endParaRPr lang="en-US"/>
        </a:p>
      </dgm:t>
    </dgm:pt>
    <dgm:pt modelId="{9A1B146D-C254-428E-AE78-34EFDADF8487}" type="sibTrans" cxnId="{AD3BAF87-625F-49D5-B455-2CEC8C4EF162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864CCB36-7FC7-4C3D-B46E-2B3472339294}">
      <dgm:prSet/>
      <dgm:spPr/>
      <dgm:t>
        <a:bodyPr/>
        <a:lstStyle/>
        <a:p>
          <a:r>
            <a:rPr lang="en-US" b="0" i="0"/>
            <a:t>Varying passbands</a:t>
          </a:r>
          <a:endParaRPr lang="en-US"/>
        </a:p>
      </dgm:t>
    </dgm:pt>
    <dgm:pt modelId="{97B33B2C-DFF1-4DDA-A13F-C87D586D8E36}" type="parTrans" cxnId="{F174E9BA-4C08-45EF-B865-3E301FABC240}">
      <dgm:prSet/>
      <dgm:spPr/>
      <dgm:t>
        <a:bodyPr/>
        <a:lstStyle/>
        <a:p>
          <a:endParaRPr lang="en-US"/>
        </a:p>
      </dgm:t>
    </dgm:pt>
    <dgm:pt modelId="{369AB7F1-4263-486B-9109-C17AD6D43568}" type="sibTrans" cxnId="{F174E9BA-4C08-45EF-B865-3E301FABC240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37D0F25D-AF7A-44F2-A8AC-0D13946CD93F}">
      <dgm:prSet/>
      <dgm:spPr/>
      <dgm:t>
        <a:bodyPr/>
        <a:lstStyle/>
        <a:p>
          <a:r>
            <a:rPr lang="en-US" dirty="0"/>
            <a:t>Varying zero point and T0</a:t>
          </a:r>
        </a:p>
      </dgm:t>
    </dgm:pt>
    <dgm:pt modelId="{6A8E3B5B-C5A6-4417-8C4A-4DC7ADE056BB}" type="parTrans" cxnId="{9E864790-DCB4-4E75-B8EE-B6E78AE4719C}">
      <dgm:prSet/>
      <dgm:spPr/>
      <dgm:t>
        <a:bodyPr/>
        <a:lstStyle/>
        <a:p>
          <a:endParaRPr lang="en-US"/>
        </a:p>
      </dgm:t>
    </dgm:pt>
    <dgm:pt modelId="{2A03544A-8306-48D5-928E-1A2108319C52}" type="sibTrans" cxnId="{9E864790-DCB4-4E75-B8EE-B6E78AE4719C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FF27C7D1-9C9D-466E-8D2D-C1944ED60E8A}" type="pres">
      <dgm:prSet presAssocID="{B74848E0-E95B-46DF-86AB-06CE064CDA46}" presName="Name0" presStyleCnt="0">
        <dgm:presLayoutVars>
          <dgm:animLvl val="lvl"/>
          <dgm:resizeHandles val="exact"/>
        </dgm:presLayoutVars>
      </dgm:prSet>
      <dgm:spPr/>
    </dgm:pt>
    <dgm:pt modelId="{59ED2BE4-B1D0-44A1-97BB-B4A265BDDE48}" type="pres">
      <dgm:prSet presAssocID="{F6B3D6A8-CB0B-4BB3-9A26-9B150C57634F}" presName="compositeNode" presStyleCnt="0">
        <dgm:presLayoutVars>
          <dgm:bulletEnabled val="1"/>
        </dgm:presLayoutVars>
      </dgm:prSet>
      <dgm:spPr/>
    </dgm:pt>
    <dgm:pt modelId="{C9625123-5A8B-4DF7-83C3-CF3BB5A4639B}" type="pres">
      <dgm:prSet presAssocID="{F6B3D6A8-CB0B-4BB3-9A26-9B150C57634F}" presName="bgRect" presStyleLbl="bgAccFollowNode1" presStyleIdx="0" presStyleCnt="5"/>
      <dgm:spPr/>
    </dgm:pt>
    <dgm:pt modelId="{75526AC4-C085-4AAF-98B6-648E87D1F37A}" type="pres">
      <dgm:prSet presAssocID="{E7ED3CE2-112A-4304-BB54-2EEAF81E78AA}" presName="sibTransNodeCircle" presStyleLbl="alignNode1" presStyleIdx="0" presStyleCnt="10">
        <dgm:presLayoutVars>
          <dgm:chMax val="0"/>
          <dgm:bulletEnabled/>
        </dgm:presLayoutVars>
      </dgm:prSet>
      <dgm:spPr/>
    </dgm:pt>
    <dgm:pt modelId="{5ECAA282-9D79-4DC2-8DBC-7A1C79F2278D}" type="pres">
      <dgm:prSet presAssocID="{F6B3D6A8-CB0B-4BB3-9A26-9B150C57634F}" presName="bottomLine" presStyleLbl="alignNode1" presStyleIdx="1" presStyleCnt="10">
        <dgm:presLayoutVars/>
      </dgm:prSet>
      <dgm:spPr/>
    </dgm:pt>
    <dgm:pt modelId="{C389F7AE-8FB9-40CB-A1AB-4AAFC483073F}" type="pres">
      <dgm:prSet presAssocID="{F6B3D6A8-CB0B-4BB3-9A26-9B150C57634F}" presName="nodeText" presStyleLbl="bgAccFollowNode1" presStyleIdx="0" presStyleCnt="5">
        <dgm:presLayoutVars>
          <dgm:bulletEnabled val="1"/>
        </dgm:presLayoutVars>
      </dgm:prSet>
      <dgm:spPr/>
    </dgm:pt>
    <dgm:pt modelId="{9DABABE8-24C4-4575-9CAC-545000E05A35}" type="pres">
      <dgm:prSet presAssocID="{E7ED3CE2-112A-4304-BB54-2EEAF81E78AA}" presName="sibTrans" presStyleCnt="0"/>
      <dgm:spPr/>
    </dgm:pt>
    <dgm:pt modelId="{3EACA132-E70F-43D9-9382-35BF3CED3C90}" type="pres">
      <dgm:prSet presAssocID="{CDEE4E74-3072-4460-A9F5-50C9968C47B9}" presName="compositeNode" presStyleCnt="0">
        <dgm:presLayoutVars>
          <dgm:bulletEnabled val="1"/>
        </dgm:presLayoutVars>
      </dgm:prSet>
      <dgm:spPr/>
    </dgm:pt>
    <dgm:pt modelId="{CBB847B7-6D2D-4FF7-97B6-E695FBEBCEBB}" type="pres">
      <dgm:prSet presAssocID="{CDEE4E74-3072-4460-A9F5-50C9968C47B9}" presName="bgRect" presStyleLbl="bgAccFollowNode1" presStyleIdx="1" presStyleCnt="5"/>
      <dgm:spPr/>
    </dgm:pt>
    <dgm:pt modelId="{B9DFAC4F-D8AC-470F-9A34-40DD232451E3}" type="pres">
      <dgm:prSet presAssocID="{EC673FC4-8600-4D45-8A27-BE177CADE8BE}" presName="sibTransNodeCircle" presStyleLbl="alignNode1" presStyleIdx="2" presStyleCnt="10">
        <dgm:presLayoutVars>
          <dgm:chMax val="0"/>
          <dgm:bulletEnabled/>
        </dgm:presLayoutVars>
      </dgm:prSet>
      <dgm:spPr/>
    </dgm:pt>
    <dgm:pt modelId="{70283B7E-54DD-4886-92DD-A2FDA288A02B}" type="pres">
      <dgm:prSet presAssocID="{CDEE4E74-3072-4460-A9F5-50C9968C47B9}" presName="bottomLine" presStyleLbl="alignNode1" presStyleIdx="3" presStyleCnt="10">
        <dgm:presLayoutVars/>
      </dgm:prSet>
      <dgm:spPr/>
    </dgm:pt>
    <dgm:pt modelId="{75AD9F2A-170A-4B6F-95D0-BE877BE08D00}" type="pres">
      <dgm:prSet presAssocID="{CDEE4E74-3072-4460-A9F5-50C9968C47B9}" presName="nodeText" presStyleLbl="bgAccFollowNode1" presStyleIdx="1" presStyleCnt="5">
        <dgm:presLayoutVars>
          <dgm:bulletEnabled val="1"/>
        </dgm:presLayoutVars>
      </dgm:prSet>
      <dgm:spPr/>
    </dgm:pt>
    <dgm:pt modelId="{5B0008BD-AC66-4E9A-BA76-0C5DCE60DFA2}" type="pres">
      <dgm:prSet presAssocID="{EC673FC4-8600-4D45-8A27-BE177CADE8BE}" presName="sibTrans" presStyleCnt="0"/>
      <dgm:spPr/>
    </dgm:pt>
    <dgm:pt modelId="{D9BF34FA-E0CE-4306-A7F0-F16FE099380E}" type="pres">
      <dgm:prSet presAssocID="{37D0F25D-AF7A-44F2-A8AC-0D13946CD93F}" presName="compositeNode" presStyleCnt="0">
        <dgm:presLayoutVars>
          <dgm:bulletEnabled val="1"/>
        </dgm:presLayoutVars>
      </dgm:prSet>
      <dgm:spPr/>
    </dgm:pt>
    <dgm:pt modelId="{EB90FF6C-5DBD-40C1-BDA1-52F95D8F8643}" type="pres">
      <dgm:prSet presAssocID="{37D0F25D-AF7A-44F2-A8AC-0D13946CD93F}" presName="bgRect" presStyleLbl="bgAccFollowNode1" presStyleIdx="2" presStyleCnt="5"/>
      <dgm:spPr/>
    </dgm:pt>
    <dgm:pt modelId="{8CF43D07-3F69-4F1A-A426-9C4536693169}" type="pres">
      <dgm:prSet presAssocID="{2A03544A-8306-48D5-928E-1A2108319C52}" presName="sibTransNodeCircle" presStyleLbl="alignNode1" presStyleIdx="4" presStyleCnt="10">
        <dgm:presLayoutVars>
          <dgm:chMax val="0"/>
          <dgm:bulletEnabled/>
        </dgm:presLayoutVars>
      </dgm:prSet>
      <dgm:spPr/>
    </dgm:pt>
    <dgm:pt modelId="{6FB3B839-9695-44EB-B8C2-9140467F54AE}" type="pres">
      <dgm:prSet presAssocID="{37D0F25D-AF7A-44F2-A8AC-0D13946CD93F}" presName="bottomLine" presStyleLbl="alignNode1" presStyleIdx="5" presStyleCnt="10">
        <dgm:presLayoutVars/>
      </dgm:prSet>
      <dgm:spPr/>
    </dgm:pt>
    <dgm:pt modelId="{9723B398-4312-4F31-973D-EC9E3BF531CA}" type="pres">
      <dgm:prSet presAssocID="{37D0F25D-AF7A-44F2-A8AC-0D13946CD93F}" presName="nodeText" presStyleLbl="bgAccFollowNode1" presStyleIdx="2" presStyleCnt="5">
        <dgm:presLayoutVars>
          <dgm:bulletEnabled val="1"/>
        </dgm:presLayoutVars>
      </dgm:prSet>
      <dgm:spPr/>
    </dgm:pt>
    <dgm:pt modelId="{F20A17E3-47C7-4DEE-A22C-496CC9162F18}" type="pres">
      <dgm:prSet presAssocID="{2A03544A-8306-48D5-928E-1A2108319C52}" presName="sibTrans" presStyleCnt="0"/>
      <dgm:spPr/>
    </dgm:pt>
    <dgm:pt modelId="{06BE6773-3495-4CB3-AA1C-16F7BE86E24F}" type="pres">
      <dgm:prSet presAssocID="{623BF21F-4C8C-4E82-B006-ED4D785CF12D}" presName="compositeNode" presStyleCnt="0">
        <dgm:presLayoutVars>
          <dgm:bulletEnabled val="1"/>
        </dgm:presLayoutVars>
      </dgm:prSet>
      <dgm:spPr/>
    </dgm:pt>
    <dgm:pt modelId="{95CD124D-A282-481A-BEF0-C89F1764C263}" type="pres">
      <dgm:prSet presAssocID="{623BF21F-4C8C-4E82-B006-ED4D785CF12D}" presName="bgRect" presStyleLbl="bgAccFollowNode1" presStyleIdx="3" presStyleCnt="5"/>
      <dgm:spPr/>
    </dgm:pt>
    <dgm:pt modelId="{CBEB13C2-A879-4965-A595-4CD0874885AA}" type="pres">
      <dgm:prSet presAssocID="{9A1B146D-C254-428E-AE78-34EFDADF8487}" presName="sibTransNodeCircle" presStyleLbl="alignNode1" presStyleIdx="6" presStyleCnt="10">
        <dgm:presLayoutVars>
          <dgm:chMax val="0"/>
          <dgm:bulletEnabled/>
        </dgm:presLayoutVars>
      </dgm:prSet>
      <dgm:spPr/>
    </dgm:pt>
    <dgm:pt modelId="{B5DD9A0E-B572-494C-8A43-E3FE6CA6D3E3}" type="pres">
      <dgm:prSet presAssocID="{623BF21F-4C8C-4E82-B006-ED4D785CF12D}" presName="bottomLine" presStyleLbl="alignNode1" presStyleIdx="7" presStyleCnt="10">
        <dgm:presLayoutVars/>
      </dgm:prSet>
      <dgm:spPr/>
    </dgm:pt>
    <dgm:pt modelId="{6A5C6DFB-73CB-4B50-974C-9D69879937D3}" type="pres">
      <dgm:prSet presAssocID="{623BF21F-4C8C-4E82-B006-ED4D785CF12D}" presName="nodeText" presStyleLbl="bgAccFollowNode1" presStyleIdx="3" presStyleCnt="5">
        <dgm:presLayoutVars>
          <dgm:bulletEnabled val="1"/>
        </dgm:presLayoutVars>
      </dgm:prSet>
      <dgm:spPr/>
    </dgm:pt>
    <dgm:pt modelId="{AB7BFF07-D72F-4D67-8091-A9854AC6A0E5}" type="pres">
      <dgm:prSet presAssocID="{9A1B146D-C254-428E-AE78-34EFDADF8487}" presName="sibTrans" presStyleCnt="0"/>
      <dgm:spPr/>
    </dgm:pt>
    <dgm:pt modelId="{F8EB6F43-7B4F-46B2-BAE5-77417F52F0AB}" type="pres">
      <dgm:prSet presAssocID="{864CCB36-7FC7-4C3D-B46E-2B3472339294}" presName="compositeNode" presStyleCnt="0">
        <dgm:presLayoutVars>
          <dgm:bulletEnabled val="1"/>
        </dgm:presLayoutVars>
      </dgm:prSet>
      <dgm:spPr/>
    </dgm:pt>
    <dgm:pt modelId="{0D3809EB-0779-4F5F-A0AE-A07FD4D6C895}" type="pres">
      <dgm:prSet presAssocID="{864CCB36-7FC7-4C3D-B46E-2B3472339294}" presName="bgRect" presStyleLbl="bgAccFollowNode1" presStyleIdx="4" presStyleCnt="5"/>
      <dgm:spPr/>
    </dgm:pt>
    <dgm:pt modelId="{35099E91-B604-4F25-8F32-9664528D72CA}" type="pres">
      <dgm:prSet presAssocID="{369AB7F1-4263-486B-9109-C17AD6D43568}" presName="sibTransNodeCircle" presStyleLbl="alignNode1" presStyleIdx="8" presStyleCnt="10">
        <dgm:presLayoutVars>
          <dgm:chMax val="0"/>
          <dgm:bulletEnabled/>
        </dgm:presLayoutVars>
      </dgm:prSet>
      <dgm:spPr/>
    </dgm:pt>
    <dgm:pt modelId="{9BFE833A-F0B7-450D-8CAF-634CB72A02A3}" type="pres">
      <dgm:prSet presAssocID="{864CCB36-7FC7-4C3D-B46E-2B3472339294}" presName="bottomLine" presStyleLbl="alignNode1" presStyleIdx="9" presStyleCnt="10">
        <dgm:presLayoutVars/>
      </dgm:prSet>
      <dgm:spPr/>
    </dgm:pt>
    <dgm:pt modelId="{A46D1184-8BF6-49C8-A84F-E7E09A9E5605}" type="pres">
      <dgm:prSet presAssocID="{864CCB36-7FC7-4C3D-B46E-2B3472339294}" presName="nodeText" presStyleLbl="bgAccFollowNode1" presStyleIdx="4" presStyleCnt="5">
        <dgm:presLayoutVars>
          <dgm:bulletEnabled val="1"/>
        </dgm:presLayoutVars>
      </dgm:prSet>
      <dgm:spPr/>
    </dgm:pt>
  </dgm:ptLst>
  <dgm:cxnLst>
    <dgm:cxn modelId="{4F64430B-2E7A-4815-B99B-ED33FD67E722}" type="presOf" srcId="{2A03544A-8306-48D5-928E-1A2108319C52}" destId="{8CF43D07-3F69-4F1A-A426-9C4536693169}" srcOrd="0" destOrd="0" presId="urn:microsoft.com/office/officeart/2016/7/layout/BasicLinearProcessNumbered"/>
    <dgm:cxn modelId="{0EDF9816-BEE2-4A82-9FB1-3CE056AB356B}" type="presOf" srcId="{E7ED3CE2-112A-4304-BB54-2EEAF81E78AA}" destId="{75526AC4-C085-4AAF-98B6-648E87D1F37A}" srcOrd="0" destOrd="0" presId="urn:microsoft.com/office/officeart/2016/7/layout/BasicLinearProcessNumbered"/>
    <dgm:cxn modelId="{CA2AB024-14EF-4168-8C71-5DB2464EB820}" type="presOf" srcId="{B74848E0-E95B-46DF-86AB-06CE064CDA46}" destId="{FF27C7D1-9C9D-466E-8D2D-C1944ED60E8A}" srcOrd="0" destOrd="0" presId="urn:microsoft.com/office/officeart/2016/7/layout/BasicLinearProcessNumbered"/>
    <dgm:cxn modelId="{19F5942A-846E-4053-84B5-26822DE8FA82}" type="presOf" srcId="{CDEE4E74-3072-4460-A9F5-50C9968C47B9}" destId="{CBB847B7-6D2D-4FF7-97B6-E695FBEBCEBB}" srcOrd="0" destOrd="0" presId="urn:microsoft.com/office/officeart/2016/7/layout/BasicLinearProcessNumbered"/>
    <dgm:cxn modelId="{38772E2D-4F72-4D92-8EFD-8DD335E191B8}" type="presOf" srcId="{37D0F25D-AF7A-44F2-A8AC-0D13946CD93F}" destId="{EB90FF6C-5DBD-40C1-BDA1-52F95D8F8643}" srcOrd="0" destOrd="0" presId="urn:microsoft.com/office/officeart/2016/7/layout/BasicLinearProcessNumbered"/>
    <dgm:cxn modelId="{DE1F2235-4178-4326-9690-858E55134656}" type="presOf" srcId="{F6B3D6A8-CB0B-4BB3-9A26-9B150C57634F}" destId="{C9625123-5A8B-4DF7-83C3-CF3BB5A4639B}" srcOrd="0" destOrd="0" presId="urn:microsoft.com/office/officeart/2016/7/layout/BasicLinearProcessNumbered"/>
    <dgm:cxn modelId="{A13FFA5C-0A17-4FEB-8476-96AEB15BF032}" type="presOf" srcId="{623BF21F-4C8C-4E82-B006-ED4D785CF12D}" destId="{95CD124D-A282-481A-BEF0-C89F1764C263}" srcOrd="0" destOrd="0" presId="urn:microsoft.com/office/officeart/2016/7/layout/BasicLinearProcessNumbered"/>
    <dgm:cxn modelId="{04304C61-6AFD-4600-830A-426DDDE50EB3}" type="presOf" srcId="{F6B3D6A8-CB0B-4BB3-9A26-9B150C57634F}" destId="{C389F7AE-8FB9-40CB-A1AB-4AAFC483073F}" srcOrd="1" destOrd="0" presId="urn:microsoft.com/office/officeart/2016/7/layout/BasicLinearProcessNumbered"/>
    <dgm:cxn modelId="{54B4CC69-1C6E-4F96-9AB6-2DF082A8921C}" type="presOf" srcId="{623BF21F-4C8C-4E82-B006-ED4D785CF12D}" destId="{6A5C6DFB-73CB-4B50-974C-9D69879937D3}" srcOrd="1" destOrd="0" presId="urn:microsoft.com/office/officeart/2016/7/layout/BasicLinearProcessNumbered"/>
    <dgm:cxn modelId="{1E5A6882-C484-4650-A225-B4947861F7AC}" type="presOf" srcId="{EC673FC4-8600-4D45-8A27-BE177CADE8BE}" destId="{B9DFAC4F-D8AC-470F-9A34-40DD232451E3}" srcOrd="0" destOrd="0" presId="urn:microsoft.com/office/officeart/2016/7/layout/BasicLinearProcessNumbered"/>
    <dgm:cxn modelId="{AD3BAF87-625F-49D5-B455-2CEC8C4EF162}" srcId="{B74848E0-E95B-46DF-86AB-06CE064CDA46}" destId="{623BF21F-4C8C-4E82-B006-ED4D785CF12D}" srcOrd="3" destOrd="0" parTransId="{0489F701-7647-498C-ABD2-DDA339E5B578}" sibTransId="{9A1B146D-C254-428E-AE78-34EFDADF8487}"/>
    <dgm:cxn modelId="{980F1A88-1FC0-428F-9E88-02813A85741F}" type="presOf" srcId="{37D0F25D-AF7A-44F2-A8AC-0D13946CD93F}" destId="{9723B398-4312-4F31-973D-EC9E3BF531CA}" srcOrd="1" destOrd="0" presId="urn:microsoft.com/office/officeart/2016/7/layout/BasicLinearProcessNumbered"/>
    <dgm:cxn modelId="{649C5C88-FF56-4C1F-8D85-95199C9BF134}" type="presOf" srcId="{864CCB36-7FC7-4C3D-B46E-2B3472339294}" destId="{0D3809EB-0779-4F5F-A0AE-A07FD4D6C895}" srcOrd="0" destOrd="0" presId="urn:microsoft.com/office/officeart/2016/7/layout/BasicLinearProcessNumbered"/>
    <dgm:cxn modelId="{9E864790-DCB4-4E75-B8EE-B6E78AE4719C}" srcId="{B74848E0-E95B-46DF-86AB-06CE064CDA46}" destId="{37D0F25D-AF7A-44F2-A8AC-0D13946CD93F}" srcOrd="2" destOrd="0" parTransId="{6A8E3B5B-C5A6-4417-8C4A-4DC7ADE056BB}" sibTransId="{2A03544A-8306-48D5-928E-1A2108319C52}"/>
    <dgm:cxn modelId="{D9055D96-13E2-4DE5-95D6-426D7C366518}" type="presOf" srcId="{369AB7F1-4263-486B-9109-C17AD6D43568}" destId="{35099E91-B604-4F25-8F32-9664528D72CA}" srcOrd="0" destOrd="0" presId="urn:microsoft.com/office/officeart/2016/7/layout/BasicLinearProcessNumbered"/>
    <dgm:cxn modelId="{2688A599-A083-41C3-A866-760554B6C76F}" type="presOf" srcId="{CDEE4E74-3072-4460-A9F5-50C9968C47B9}" destId="{75AD9F2A-170A-4B6F-95D0-BE877BE08D00}" srcOrd="1" destOrd="0" presId="urn:microsoft.com/office/officeart/2016/7/layout/BasicLinearProcessNumbered"/>
    <dgm:cxn modelId="{1D7415BA-F536-4A4F-B5F3-2AAE79AB28F3}" srcId="{B74848E0-E95B-46DF-86AB-06CE064CDA46}" destId="{CDEE4E74-3072-4460-A9F5-50C9968C47B9}" srcOrd="1" destOrd="0" parTransId="{42D8DCC0-47DF-433E-8F56-C37242495378}" sibTransId="{EC673FC4-8600-4D45-8A27-BE177CADE8BE}"/>
    <dgm:cxn modelId="{F174E9BA-4C08-45EF-B865-3E301FABC240}" srcId="{B74848E0-E95B-46DF-86AB-06CE064CDA46}" destId="{864CCB36-7FC7-4C3D-B46E-2B3472339294}" srcOrd="4" destOrd="0" parTransId="{97B33B2C-DFF1-4DDA-A13F-C87D586D8E36}" sibTransId="{369AB7F1-4263-486B-9109-C17AD6D43568}"/>
    <dgm:cxn modelId="{DDED0EBC-0081-4C0C-8D83-CB619F135CD8}" type="presOf" srcId="{9A1B146D-C254-428E-AE78-34EFDADF8487}" destId="{CBEB13C2-A879-4965-A595-4CD0874885AA}" srcOrd="0" destOrd="0" presId="urn:microsoft.com/office/officeart/2016/7/layout/BasicLinearProcessNumbered"/>
    <dgm:cxn modelId="{54EA44CC-7DAB-43E1-A644-F7B420DCDAD8}" type="presOf" srcId="{864CCB36-7FC7-4C3D-B46E-2B3472339294}" destId="{A46D1184-8BF6-49C8-A84F-E7E09A9E5605}" srcOrd="1" destOrd="0" presId="urn:microsoft.com/office/officeart/2016/7/layout/BasicLinearProcessNumbered"/>
    <dgm:cxn modelId="{FE01AFF5-F920-4E7E-9CD9-B7418F2129FD}" srcId="{B74848E0-E95B-46DF-86AB-06CE064CDA46}" destId="{F6B3D6A8-CB0B-4BB3-9A26-9B150C57634F}" srcOrd="0" destOrd="0" parTransId="{996BF354-BC6B-4E4F-9458-F98138BCFE3E}" sibTransId="{E7ED3CE2-112A-4304-BB54-2EEAF81E78AA}"/>
    <dgm:cxn modelId="{33EAA984-37D6-4302-BC37-F67CCBAA7658}" type="presParOf" srcId="{FF27C7D1-9C9D-466E-8D2D-C1944ED60E8A}" destId="{59ED2BE4-B1D0-44A1-97BB-B4A265BDDE48}" srcOrd="0" destOrd="0" presId="urn:microsoft.com/office/officeart/2016/7/layout/BasicLinearProcessNumbered"/>
    <dgm:cxn modelId="{765B2DD5-8564-4451-9F68-DB995CC48E45}" type="presParOf" srcId="{59ED2BE4-B1D0-44A1-97BB-B4A265BDDE48}" destId="{C9625123-5A8B-4DF7-83C3-CF3BB5A4639B}" srcOrd="0" destOrd="0" presId="urn:microsoft.com/office/officeart/2016/7/layout/BasicLinearProcessNumbered"/>
    <dgm:cxn modelId="{906000CD-DAA4-4ABE-9D44-9922DBC0D07B}" type="presParOf" srcId="{59ED2BE4-B1D0-44A1-97BB-B4A265BDDE48}" destId="{75526AC4-C085-4AAF-98B6-648E87D1F37A}" srcOrd="1" destOrd="0" presId="urn:microsoft.com/office/officeart/2016/7/layout/BasicLinearProcessNumbered"/>
    <dgm:cxn modelId="{EF1532C9-B109-4EE6-BECD-C070F626A5AF}" type="presParOf" srcId="{59ED2BE4-B1D0-44A1-97BB-B4A265BDDE48}" destId="{5ECAA282-9D79-4DC2-8DBC-7A1C79F2278D}" srcOrd="2" destOrd="0" presId="urn:microsoft.com/office/officeart/2016/7/layout/BasicLinearProcessNumbered"/>
    <dgm:cxn modelId="{4C6E9C54-D369-4B3B-B488-52128BA6208F}" type="presParOf" srcId="{59ED2BE4-B1D0-44A1-97BB-B4A265BDDE48}" destId="{C389F7AE-8FB9-40CB-A1AB-4AAFC483073F}" srcOrd="3" destOrd="0" presId="urn:microsoft.com/office/officeart/2016/7/layout/BasicLinearProcessNumbered"/>
    <dgm:cxn modelId="{80475EA2-C8D0-4628-9C29-FC40C0058ECC}" type="presParOf" srcId="{FF27C7D1-9C9D-466E-8D2D-C1944ED60E8A}" destId="{9DABABE8-24C4-4575-9CAC-545000E05A35}" srcOrd="1" destOrd="0" presId="urn:microsoft.com/office/officeart/2016/7/layout/BasicLinearProcessNumbered"/>
    <dgm:cxn modelId="{C3BC967E-CFD5-41E2-B668-DFD00DD9F1FD}" type="presParOf" srcId="{FF27C7D1-9C9D-466E-8D2D-C1944ED60E8A}" destId="{3EACA132-E70F-43D9-9382-35BF3CED3C90}" srcOrd="2" destOrd="0" presId="urn:microsoft.com/office/officeart/2016/7/layout/BasicLinearProcessNumbered"/>
    <dgm:cxn modelId="{EF367AA1-B2F5-4766-B706-22ED6DD58C3B}" type="presParOf" srcId="{3EACA132-E70F-43D9-9382-35BF3CED3C90}" destId="{CBB847B7-6D2D-4FF7-97B6-E695FBEBCEBB}" srcOrd="0" destOrd="0" presId="urn:microsoft.com/office/officeart/2016/7/layout/BasicLinearProcessNumbered"/>
    <dgm:cxn modelId="{6A059898-604E-4B11-B513-BF4A020780F2}" type="presParOf" srcId="{3EACA132-E70F-43D9-9382-35BF3CED3C90}" destId="{B9DFAC4F-D8AC-470F-9A34-40DD232451E3}" srcOrd="1" destOrd="0" presId="urn:microsoft.com/office/officeart/2016/7/layout/BasicLinearProcessNumbered"/>
    <dgm:cxn modelId="{30647ABD-1198-4436-9718-95B35DB79880}" type="presParOf" srcId="{3EACA132-E70F-43D9-9382-35BF3CED3C90}" destId="{70283B7E-54DD-4886-92DD-A2FDA288A02B}" srcOrd="2" destOrd="0" presId="urn:microsoft.com/office/officeart/2016/7/layout/BasicLinearProcessNumbered"/>
    <dgm:cxn modelId="{2DF5897E-4FB4-40E9-938F-F0404BE53F8D}" type="presParOf" srcId="{3EACA132-E70F-43D9-9382-35BF3CED3C90}" destId="{75AD9F2A-170A-4B6F-95D0-BE877BE08D00}" srcOrd="3" destOrd="0" presId="urn:microsoft.com/office/officeart/2016/7/layout/BasicLinearProcessNumbered"/>
    <dgm:cxn modelId="{6C8640FF-9D75-45EE-A24F-29A12DA464F2}" type="presParOf" srcId="{FF27C7D1-9C9D-466E-8D2D-C1944ED60E8A}" destId="{5B0008BD-AC66-4E9A-BA76-0C5DCE60DFA2}" srcOrd="3" destOrd="0" presId="urn:microsoft.com/office/officeart/2016/7/layout/BasicLinearProcessNumbered"/>
    <dgm:cxn modelId="{51DB9650-3847-4D34-AE37-FB1876DCA282}" type="presParOf" srcId="{FF27C7D1-9C9D-466E-8D2D-C1944ED60E8A}" destId="{D9BF34FA-E0CE-4306-A7F0-F16FE099380E}" srcOrd="4" destOrd="0" presId="urn:microsoft.com/office/officeart/2016/7/layout/BasicLinearProcessNumbered"/>
    <dgm:cxn modelId="{E7C3CC84-34E7-44BA-B789-F885DD927FFC}" type="presParOf" srcId="{D9BF34FA-E0CE-4306-A7F0-F16FE099380E}" destId="{EB90FF6C-5DBD-40C1-BDA1-52F95D8F8643}" srcOrd="0" destOrd="0" presId="urn:microsoft.com/office/officeart/2016/7/layout/BasicLinearProcessNumbered"/>
    <dgm:cxn modelId="{E4CCACF6-7AD6-4CE0-B008-84E3D56FE605}" type="presParOf" srcId="{D9BF34FA-E0CE-4306-A7F0-F16FE099380E}" destId="{8CF43D07-3F69-4F1A-A426-9C4536693169}" srcOrd="1" destOrd="0" presId="urn:microsoft.com/office/officeart/2016/7/layout/BasicLinearProcessNumbered"/>
    <dgm:cxn modelId="{F402978E-E79C-418C-A8FB-CAC8116E41FB}" type="presParOf" srcId="{D9BF34FA-E0CE-4306-A7F0-F16FE099380E}" destId="{6FB3B839-9695-44EB-B8C2-9140467F54AE}" srcOrd="2" destOrd="0" presId="urn:microsoft.com/office/officeart/2016/7/layout/BasicLinearProcessNumbered"/>
    <dgm:cxn modelId="{494DEFA5-CCBB-402B-A0CE-68C16C7785DC}" type="presParOf" srcId="{D9BF34FA-E0CE-4306-A7F0-F16FE099380E}" destId="{9723B398-4312-4F31-973D-EC9E3BF531CA}" srcOrd="3" destOrd="0" presId="urn:microsoft.com/office/officeart/2016/7/layout/BasicLinearProcessNumbered"/>
    <dgm:cxn modelId="{9E47F653-8287-448B-8695-CE50A05423FA}" type="presParOf" srcId="{FF27C7D1-9C9D-466E-8D2D-C1944ED60E8A}" destId="{F20A17E3-47C7-4DEE-A22C-496CC9162F18}" srcOrd="5" destOrd="0" presId="urn:microsoft.com/office/officeart/2016/7/layout/BasicLinearProcessNumbered"/>
    <dgm:cxn modelId="{15D85A74-F992-4722-836A-E23A66E294C7}" type="presParOf" srcId="{FF27C7D1-9C9D-466E-8D2D-C1944ED60E8A}" destId="{06BE6773-3495-4CB3-AA1C-16F7BE86E24F}" srcOrd="6" destOrd="0" presId="urn:microsoft.com/office/officeart/2016/7/layout/BasicLinearProcessNumbered"/>
    <dgm:cxn modelId="{D6679BD4-4455-4841-8E4A-CCBD65A727C9}" type="presParOf" srcId="{06BE6773-3495-4CB3-AA1C-16F7BE86E24F}" destId="{95CD124D-A282-481A-BEF0-C89F1764C263}" srcOrd="0" destOrd="0" presId="urn:microsoft.com/office/officeart/2016/7/layout/BasicLinearProcessNumbered"/>
    <dgm:cxn modelId="{79649300-794E-48B5-8C8C-B17B4AD00965}" type="presParOf" srcId="{06BE6773-3495-4CB3-AA1C-16F7BE86E24F}" destId="{CBEB13C2-A879-4965-A595-4CD0874885AA}" srcOrd="1" destOrd="0" presId="urn:microsoft.com/office/officeart/2016/7/layout/BasicLinearProcessNumbered"/>
    <dgm:cxn modelId="{9A25CDD2-C7C4-402E-9D62-956156E21FC2}" type="presParOf" srcId="{06BE6773-3495-4CB3-AA1C-16F7BE86E24F}" destId="{B5DD9A0E-B572-494C-8A43-E3FE6CA6D3E3}" srcOrd="2" destOrd="0" presId="urn:microsoft.com/office/officeart/2016/7/layout/BasicLinearProcessNumbered"/>
    <dgm:cxn modelId="{EFD3220F-5729-4F89-A33C-E6E73B1DEBE7}" type="presParOf" srcId="{06BE6773-3495-4CB3-AA1C-16F7BE86E24F}" destId="{6A5C6DFB-73CB-4B50-974C-9D69879937D3}" srcOrd="3" destOrd="0" presId="urn:microsoft.com/office/officeart/2016/7/layout/BasicLinearProcessNumbered"/>
    <dgm:cxn modelId="{3EFE4A4B-DC9C-4721-8FC1-E8546B6F86A8}" type="presParOf" srcId="{FF27C7D1-9C9D-466E-8D2D-C1944ED60E8A}" destId="{AB7BFF07-D72F-4D67-8091-A9854AC6A0E5}" srcOrd="7" destOrd="0" presId="urn:microsoft.com/office/officeart/2016/7/layout/BasicLinearProcessNumbered"/>
    <dgm:cxn modelId="{C3DEA2B5-28C8-4BAF-82FF-4D0893A72C82}" type="presParOf" srcId="{FF27C7D1-9C9D-466E-8D2D-C1944ED60E8A}" destId="{F8EB6F43-7B4F-46B2-BAE5-77417F52F0AB}" srcOrd="8" destOrd="0" presId="urn:microsoft.com/office/officeart/2016/7/layout/BasicLinearProcessNumbered"/>
    <dgm:cxn modelId="{B1D8064C-6368-48CA-B0FC-9D1740166B96}" type="presParOf" srcId="{F8EB6F43-7B4F-46B2-BAE5-77417F52F0AB}" destId="{0D3809EB-0779-4F5F-A0AE-A07FD4D6C895}" srcOrd="0" destOrd="0" presId="urn:microsoft.com/office/officeart/2016/7/layout/BasicLinearProcessNumbered"/>
    <dgm:cxn modelId="{23791B2E-CACA-407F-A7D3-C1ADA30A1FA9}" type="presParOf" srcId="{F8EB6F43-7B4F-46B2-BAE5-77417F52F0AB}" destId="{35099E91-B604-4F25-8F32-9664528D72CA}" srcOrd="1" destOrd="0" presId="urn:microsoft.com/office/officeart/2016/7/layout/BasicLinearProcessNumbered"/>
    <dgm:cxn modelId="{45C26FD3-8B74-4D18-94F4-810B728F8B25}" type="presParOf" srcId="{F8EB6F43-7B4F-46B2-BAE5-77417F52F0AB}" destId="{9BFE833A-F0B7-450D-8CAF-634CB72A02A3}" srcOrd="2" destOrd="0" presId="urn:microsoft.com/office/officeart/2016/7/layout/BasicLinearProcessNumbered"/>
    <dgm:cxn modelId="{4639475B-893D-4FDD-B7CA-A3505DC2007C}" type="presParOf" srcId="{F8EB6F43-7B4F-46B2-BAE5-77417F52F0AB}" destId="{A46D1184-8BF6-49C8-A84F-E7E09A9E5605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AD4D8F-5168-4126-B000-55CBBF1CE91E}">
      <dsp:nvSpPr>
        <dsp:cNvPr id="0" name=""/>
        <dsp:cNvSpPr/>
      </dsp:nvSpPr>
      <dsp:spPr>
        <a:xfrm>
          <a:off x="4937" y="313100"/>
          <a:ext cx="3505727" cy="350572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2932" tIns="30480" rIns="192932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Minimize number of days necessary to identify an object as a kilonova</a:t>
          </a:r>
        </a:p>
      </dsp:txBody>
      <dsp:txXfrm>
        <a:off x="518339" y="826502"/>
        <a:ext cx="2478923" cy="2478923"/>
      </dsp:txXfrm>
    </dsp:sp>
    <dsp:sp modelId="{9121E7B9-043E-44C1-BFBE-AE90BB0346A9}">
      <dsp:nvSpPr>
        <dsp:cNvPr id="0" name=""/>
        <dsp:cNvSpPr/>
      </dsp:nvSpPr>
      <dsp:spPr>
        <a:xfrm>
          <a:off x="2809519" y="313100"/>
          <a:ext cx="3505727" cy="350572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2932" tIns="30480" rIns="192932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Maximize the certainty of the estimate of the properties of the kilonova</a:t>
          </a:r>
        </a:p>
      </dsp:txBody>
      <dsp:txXfrm>
        <a:off x="3322921" y="826502"/>
        <a:ext cx="2478923" cy="24789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F6612-16BE-4787-9B35-EAB58DB15D3C}">
      <dsp:nvSpPr>
        <dsp:cNvPr id="0" name=""/>
        <dsp:cNvSpPr/>
      </dsp:nvSpPr>
      <dsp:spPr>
        <a:xfrm>
          <a:off x="139563" y="1280"/>
          <a:ext cx="6216922" cy="1896161"/>
        </a:xfrm>
        <a:prstGeom prst="rect">
          <a:avLst/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Photometry</a:t>
          </a:r>
        </a:p>
      </dsp:txBody>
      <dsp:txXfrm>
        <a:off x="139563" y="1280"/>
        <a:ext cx="6216922" cy="1896161"/>
      </dsp:txXfrm>
    </dsp:sp>
    <dsp:sp modelId="{1FB59F55-8514-452D-94E1-E412C6569221}">
      <dsp:nvSpPr>
        <dsp:cNvPr id="0" name=""/>
        <dsp:cNvSpPr/>
      </dsp:nvSpPr>
      <dsp:spPr>
        <a:xfrm>
          <a:off x="139563" y="2674557"/>
          <a:ext cx="6216922" cy="1896161"/>
        </a:xfrm>
        <a:prstGeom prst="rect">
          <a:avLst/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Spectra</a:t>
          </a:r>
        </a:p>
      </dsp:txBody>
      <dsp:txXfrm>
        <a:off x="139563" y="2674557"/>
        <a:ext cx="6216922" cy="18961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625123-5A8B-4DF7-83C3-CF3BB5A4639B}">
      <dsp:nvSpPr>
        <dsp:cNvPr id="0" name=""/>
        <dsp:cNvSpPr/>
      </dsp:nvSpPr>
      <dsp:spPr>
        <a:xfrm>
          <a:off x="3724" y="290741"/>
          <a:ext cx="2016281" cy="282279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197" tIns="330200" rIns="157197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/>
            <a:t>Varying number of days</a:t>
          </a:r>
          <a:endParaRPr lang="en-US" sz="2400" kern="1200" dirty="0"/>
        </a:p>
      </dsp:txBody>
      <dsp:txXfrm>
        <a:off x="3724" y="1363403"/>
        <a:ext cx="2016281" cy="1693676"/>
      </dsp:txXfrm>
    </dsp:sp>
    <dsp:sp modelId="{75526AC4-C085-4AAF-98B6-648E87D1F37A}">
      <dsp:nvSpPr>
        <dsp:cNvPr id="0" name=""/>
        <dsp:cNvSpPr/>
      </dsp:nvSpPr>
      <dsp:spPr>
        <a:xfrm>
          <a:off x="588445" y="573020"/>
          <a:ext cx="846838" cy="84683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6023" tIns="12700" rIns="66023" bIns="127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1</a:t>
          </a:r>
        </a:p>
      </dsp:txBody>
      <dsp:txXfrm>
        <a:off x="712462" y="697037"/>
        <a:ext cx="598804" cy="598804"/>
      </dsp:txXfrm>
    </dsp:sp>
    <dsp:sp modelId="{5ECAA282-9D79-4DC2-8DBC-7A1C79F2278D}">
      <dsp:nvSpPr>
        <dsp:cNvPr id="0" name=""/>
        <dsp:cNvSpPr/>
      </dsp:nvSpPr>
      <dsp:spPr>
        <a:xfrm>
          <a:off x="3724" y="3113463"/>
          <a:ext cx="2016281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BB847B7-6D2D-4FF7-97B6-E695FBEBCEBB}">
      <dsp:nvSpPr>
        <dsp:cNvPr id="0" name=""/>
        <dsp:cNvSpPr/>
      </dsp:nvSpPr>
      <dsp:spPr>
        <a:xfrm>
          <a:off x="2221634" y="290741"/>
          <a:ext cx="2016281" cy="282279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197" tIns="330200" rIns="157197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/>
            <a:t>Varying starting day</a:t>
          </a:r>
          <a:endParaRPr lang="en-US" sz="2400" kern="1200" dirty="0"/>
        </a:p>
      </dsp:txBody>
      <dsp:txXfrm>
        <a:off x="2221634" y="1363403"/>
        <a:ext cx="2016281" cy="1693676"/>
      </dsp:txXfrm>
    </dsp:sp>
    <dsp:sp modelId="{B9DFAC4F-D8AC-470F-9A34-40DD232451E3}">
      <dsp:nvSpPr>
        <dsp:cNvPr id="0" name=""/>
        <dsp:cNvSpPr/>
      </dsp:nvSpPr>
      <dsp:spPr>
        <a:xfrm>
          <a:off x="2806355" y="573020"/>
          <a:ext cx="846838" cy="84683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6023" tIns="12700" rIns="66023" bIns="127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2</a:t>
          </a:r>
        </a:p>
      </dsp:txBody>
      <dsp:txXfrm>
        <a:off x="2930372" y="697037"/>
        <a:ext cx="598804" cy="598804"/>
      </dsp:txXfrm>
    </dsp:sp>
    <dsp:sp modelId="{70283B7E-54DD-4886-92DD-A2FDA288A02B}">
      <dsp:nvSpPr>
        <dsp:cNvPr id="0" name=""/>
        <dsp:cNvSpPr/>
      </dsp:nvSpPr>
      <dsp:spPr>
        <a:xfrm>
          <a:off x="2221634" y="3113463"/>
          <a:ext cx="2016281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B90FF6C-5DBD-40C1-BDA1-52F95D8F8643}">
      <dsp:nvSpPr>
        <dsp:cNvPr id="0" name=""/>
        <dsp:cNvSpPr/>
      </dsp:nvSpPr>
      <dsp:spPr>
        <a:xfrm>
          <a:off x="4439544" y="290741"/>
          <a:ext cx="2016281" cy="282279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197" tIns="330200" rIns="157197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Varying zero point and T0</a:t>
          </a:r>
        </a:p>
      </dsp:txBody>
      <dsp:txXfrm>
        <a:off x="4439544" y="1363403"/>
        <a:ext cx="2016281" cy="1693676"/>
      </dsp:txXfrm>
    </dsp:sp>
    <dsp:sp modelId="{8CF43D07-3F69-4F1A-A426-9C4536693169}">
      <dsp:nvSpPr>
        <dsp:cNvPr id="0" name=""/>
        <dsp:cNvSpPr/>
      </dsp:nvSpPr>
      <dsp:spPr>
        <a:xfrm>
          <a:off x="5024265" y="573020"/>
          <a:ext cx="846838" cy="84683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6023" tIns="12700" rIns="66023" bIns="127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3</a:t>
          </a:r>
        </a:p>
      </dsp:txBody>
      <dsp:txXfrm>
        <a:off x="5148282" y="697037"/>
        <a:ext cx="598804" cy="598804"/>
      </dsp:txXfrm>
    </dsp:sp>
    <dsp:sp modelId="{6FB3B839-9695-44EB-B8C2-9140467F54AE}">
      <dsp:nvSpPr>
        <dsp:cNvPr id="0" name=""/>
        <dsp:cNvSpPr/>
      </dsp:nvSpPr>
      <dsp:spPr>
        <a:xfrm>
          <a:off x="4439544" y="3113463"/>
          <a:ext cx="2016281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CD124D-A282-481A-BEF0-C89F1764C263}">
      <dsp:nvSpPr>
        <dsp:cNvPr id="0" name=""/>
        <dsp:cNvSpPr/>
      </dsp:nvSpPr>
      <dsp:spPr>
        <a:xfrm>
          <a:off x="6657454" y="290741"/>
          <a:ext cx="2016281" cy="282279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197" tIns="330200" rIns="157197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Varying cadences</a:t>
          </a:r>
          <a:endParaRPr lang="en-US" sz="2400" kern="1200"/>
        </a:p>
      </dsp:txBody>
      <dsp:txXfrm>
        <a:off x="6657454" y="1363403"/>
        <a:ext cx="2016281" cy="1693676"/>
      </dsp:txXfrm>
    </dsp:sp>
    <dsp:sp modelId="{CBEB13C2-A879-4965-A595-4CD0874885AA}">
      <dsp:nvSpPr>
        <dsp:cNvPr id="0" name=""/>
        <dsp:cNvSpPr/>
      </dsp:nvSpPr>
      <dsp:spPr>
        <a:xfrm>
          <a:off x="7242175" y="573020"/>
          <a:ext cx="846838" cy="84683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6023" tIns="12700" rIns="66023" bIns="127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4</a:t>
          </a:r>
        </a:p>
      </dsp:txBody>
      <dsp:txXfrm>
        <a:off x="7366192" y="697037"/>
        <a:ext cx="598804" cy="598804"/>
      </dsp:txXfrm>
    </dsp:sp>
    <dsp:sp modelId="{B5DD9A0E-B572-494C-8A43-E3FE6CA6D3E3}">
      <dsp:nvSpPr>
        <dsp:cNvPr id="0" name=""/>
        <dsp:cNvSpPr/>
      </dsp:nvSpPr>
      <dsp:spPr>
        <a:xfrm>
          <a:off x="6657454" y="3113463"/>
          <a:ext cx="2016281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D3809EB-0779-4F5F-A0AE-A07FD4D6C895}">
      <dsp:nvSpPr>
        <dsp:cNvPr id="0" name=""/>
        <dsp:cNvSpPr/>
      </dsp:nvSpPr>
      <dsp:spPr>
        <a:xfrm>
          <a:off x="8875364" y="290741"/>
          <a:ext cx="2016281" cy="282279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197" tIns="330200" rIns="157197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Varying passbands</a:t>
          </a:r>
          <a:endParaRPr lang="en-US" sz="2400" kern="1200"/>
        </a:p>
      </dsp:txBody>
      <dsp:txXfrm>
        <a:off x="8875364" y="1363403"/>
        <a:ext cx="2016281" cy="1693676"/>
      </dsp:txXfrm>
    </dsp:sp>
    <dsp:sp modelId="{35099E91-B604-4F25-8F32-9664528D72CA}">
      <dsp:nvSpPr>
        <dsp:cNvPr id="0" name=""/>
        <dsp:cNvSpPr/>
      </dsp:nvSpPr>
      <dsp:spPr>
        <a:xfrm>
          <a:off x="9460085" y="573020"/>
          <a:ext cx="846838" cy="84683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6023" tIns="12700" rIns="66023" bIns="127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5</a:t>
          </a:r>
        </a:p>
      </dsp:txBody>
      <dsp:txXfrm>
        <a:off x="9584102" y="697037"/>
        <a:ext cx="598804" cy="598804"/>
      </dsp:txXfrm>
    </dsp:sp>
    <dsp:sp modelId="{9BFE833A-F0B7-450D-8CAF-634CB72A02A3}">
      <dsp:nvSpPr>
        <dsp:cNvPr id="0" name=""/>
        <dsp:cNvSpPr/>
      </dsp:nvSpPr>
      <dsp:spPr>
        <a:xfrm>
          <a:off x="8875364" y="3113463"/>
          <a:ext cx="2016281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406B5-1948-4BF8-866E-078B4FBDBDBD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7F345-E52C-48FD-96A4-F43378F74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5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8/20/2018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8/20/2018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8/20/2018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8/20/2018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8/20/2018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8/20/2018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8/20/2018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28D0172-F2E0-4763-9C35-F02266495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16">
            <a:extLst>
              <a:ext uri="{FF2B5EF4-FFF2-40B4-BE49-F238E27FC236}">
                <a16:creationId xmlns:a16="http://schemas.microsoft.com/office/drawing/2014/main" id="{9F2851FB-E841-4509-8A6D-A416376EA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1C93AC-D106-4A47-9D81-4FFF110D0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505" y="623572"/>
            <a:ext cx="10260990" cy="238358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8000" dirty="0"/>
              <a:t>Differentiating the Signal from the Noise</a:t>
            </a:r>
            <a:endParaRPr lang="en-US" sz="8000" b="0" i="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F6FB2B2-CE21-407F-B22E-302DADC2C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AFF4BD-26BE-4811-9D9A-28F2C3F070D1}"/>
              </a:ext>
            </a:extLst>
          </p:cNvPr>
          <p:cNvSpPr txBox="1"/>
          <p:nvPr/>
        </p:nvSpPr>
        <p:spPr>
          <a:xfrm>
            <a:off x="1991365" y="3140442"/>
            <a:ext cx="840326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Towards Optimal Choices of Transient Follow-up</a:t>
            </a:r>
          </a:p>
          <a:p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A22ED36-887E-437A-8BD6-BD2E0634681D}"/>
              </a:ext>
            </a:extLst>
          </p:cNvPr>
          <p:cNvSpPr txBox="1">
            <a:spLocks/>
          </p:cNvSpPr>
          <p:nvPr/>
        </p:nvSpPr>
        <p:spPr>
          <a:xfrm>
            <a:off x="1522412" y="5363659"/>
            <a:ext cx="8825658" cy="8614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Bethany Suter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Mentors: Alex Urban, Michael Coughlin</a:t>
            </a:r>
          </a:p>
        </p:txBody>
      </p:sp>
    </p:spTree>
    <p:extLst>
      <p:ext uri="{BB962C8B-B14F-4D97-AF65-F5344CB8AC3E}">
        <p14:creationId xmlns:p14="http://schemas.microsoft.com/office/powerpoint/2010/main" val="4047552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BB3D80-A065-475A-B332-9BCA03094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Methods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ADD7E06-4A18-4FED-825F-82F4AD2862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71659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9447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32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54" name="Picture 34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55" name="Oval 36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6" name="Picture 38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57" name="Picture 40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58" name="Rectangle 42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9" name="Rectangle 44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F2B64C-AA8C-4F13-B1F2-657E013EA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60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1" name="Freeform: Shape 48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2" name="Rectangle 50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5A2B4839-2454-402E-A34F-650BDEF487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206696" y="647698"/>
            <a:ext cx="5144978" cy="5562139"/>
          </a:xfrm>
          <a:prstGeom prst="rect">
            <a:avLst/>
          </a:prstGeom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87120C-3B1E-4A60-A9B3-3E41675C0F10}"/>
              </a:ext>
            </a:extLst>
          </p:cNvPr>
          <p:cNvSpPr txBox="1"/>
          <p:nvPr/>
        </p:nvSpPr>
        <p:spPr>
          <a:xfrm>
            <a:off x="8023153" y="1644691"/>
            <a:ext cx="38090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2"/>
                </a:solidFill>
              </a:rPr>
              <a:t>Varying Number of Days</a:t>
            </a:r>
          </a:p>
          <a:p>
            <a:pPr algn="ctr"/>
            <a:r>
              <a:rPr lang="en-US" sz="2400" dirty="0">
                <a:solidFill>
                  <a:schemeClr val="bg2"/>
                </a:solidFill>
              </a:rPr>
              <a:t>§</a:t>
            </a:r>
          </a:p>
          <a:p>
            <a:pPr algn="ctr"/>
            <a:r>
              <a:rPr lang="en-US" sz="2400" dirty="0">
                <a:solidFill>
                  <a:schemeClr val="bg2"/>
                </a:solidFill>
              </a:rPr>
              <a:t>GW170817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C5D0F2-19FA-4ADA-810E-E69CD0EA0E12}"/>
              </a:ext>
            </a:extLst>
          </p:cNvPr>
          <p:cNvSpPr txBox="1"/>
          <p:nvPr/>
        </p:nvSpPr>
        <p:spPr>
          <a:xfrm>
            <a:off x="7809954" y="3348304"/>
            <a:ext cx="409118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/>
                </a:solidFill>
              </a:rPr>
              <a:t>X axis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/>
                </a:solidFill>
              </a:rPr>
              <a:t>the number of days of data </a:t>
            </a:r>
          </a:p>
          <a:p>
            <a:r>
              <a:rPr lang="en-US" dirty="0">
                <a:solidFill>
                  <a:schemeClr val="bg2"/>
                </a:solidFill>
              </a:rPr>
              <a:t>		used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/>
                </a:solidFill>
              </a:rPr>
              <a:t>Beginning fixed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/>
                </a:solidFill>
              </a:rPr>
              <a:t>Y axis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/>
                </a:solidFill>
              </a:rPr>
              <a:t>the value of the parameter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/>
                </a:solidFill>
              </a:rPr>
              <a:t>Violin plots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/>
                </a:solidFill>
              </a:rPr>
              <a:t>show the distribution of the </a:t>
            </a:r>
          </a:p>
          <a:p>
            <a:pPr lvl="2"/>
            <a:r>
              <a:rPr lang="en-US" dirty="0">
                <a:solidFill>
                  <a:schemeClr val="bg2"/>
                </a:solidFill>
              </a:rPr>
              <a:t>parameter.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/>
                </a:solidFill>
              </a:rPr>
              <a:t>Shorter and fatter == better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30678B-3AFC-47D8-B55C-2B9419B10A93}"/>
              </a:ext>
            </a:extLst>
          </p:cNvPr>
          <p:cNvSpPr/>
          <p:nvPr/>
        </p:nvSpPr>
        <p:spPr>
          <a:xfrm>
            <a:off x="914400" y="4325112"/>
            <a:ext cx="5897880" cy="2240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047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32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54" name="Picture 34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55" name="Oval 36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6" name="Picture 38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57" name="Picture 40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58" name="Rectangle 42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9" name="Rectangle 44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F2B64C-AA8C-4F13-B1F2-657E013EA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60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1" name="Freeform: Shape 48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2" name="Rectangle 50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5A2B4839-2454-402E-A34F-650BDEF487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206696" y="647698"/>
            <a:ext cx="5144978" cy="5562139"/>
          </a:xfrm>
          <a:prstGeom prst="rect">
            <a:avLst/>
          </a:prstGeom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87120C-3B1E-4A60-A9B3-3E41675C0F10}"/>
              </a:ext>
            </a:extLst>
          </p:cNvPr>
          <p:cNvSpPr txBox="1"/>
          <p:nvPr/>
        </p:nvSpPr>
        <p:spPr>
          <a:xfrm>
            <a:off x="8023153" y="1644691"/>
            <a:ext cx="38090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2"/>
                </a:solidFill>
              </a:rPr>
              <a:t>Varying Number of Days</a:t>
            </a:r>
          </a:p>
          <a:p>
            <a:pPr algn="ctr"/>
            <a:r>
              <a:rPr lang="en-US" sz="2400" dirty="0">
                <a:solidFill>
                  <a:schemeClr val="bg2"/>
                </a:solidFill>
              </a:rPr>
              <a:t>§</a:t>
            </a:r>
          </a:p>
          <a:p>
            <a:pPr algn="ctr"/>
            <a:r>
              <a:rPr lang="en-US" sz="2400" dirty="0">
                <a:solidFill>
                  <a:schemeClr val="bg2"/>
                </a:solidFill>
              </a:rPr>
              <a:t>GW170817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8C5D0F2-19FA-4ADA-810E-E69CD0EA0E12}"/>
                  </a:ext>
                </a:extLst>
              </p:cNvPr>
              <p:cNvSpPr txBox="1"/>
              <p:nvPr/>
            </p:nvSpPr>
            <p:spPr>
              <a:xfrm>
                <a:off x="7905390" y="3348304"/>
                <a:ext cx="3488455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</a:rPr>
                  <a:t>Log likelihood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</a:rPr>
                  <a:t>Larger == better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χ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</a:rPr>
                  <a:t> 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</a:rPr>
                  <a:t>Smaller == better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</a:rPr>
                  <a:t>Fit worse because of more </a:t>
                </a:r>
              </a:p>
              <a:p>
                <a:pPr lvl="1"/>
                <a:r>
                  <a:rPr lang="en-US" dirty="0">
                    <a:solidFill>
                      <a:schemeClr val="bg2"/>
                    </a:solidFill>
                  </a:rPr>
                  <a:t>data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</a:rPr>
                  <a:t>4 day cutoff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8C5D0F2-19FA-4ADA-810E-E69CD0EA0E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390" y="3348304"/>
                <a:ext cx="3488455" cy="2031325"/>
              </a:xfrm>
              <a:prstGeom prst="rect">
                <a:avLst/>
              </a:prstGeom>
              <a:blipFill>
                <a:blip r:embed="rId7"/>
                <a:stretch>
                  <a:fillRect l="-1224" t="-1502" b="-3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24046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145">
            <a:extLst>
              <a:ext uri="{FF2B5EF4-FFF2-40B4-BE49-F238E27FC236}">
                <a16:creationId xmlns:a16="http://schemas.microsoft.com/office/drawing/2014/main" id="{0F7302AF-86B9-441B-8D24-AC382E2A4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99A2A6C2-D371-4C6B-B50F-CC71C6D01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0" name="Oval 149">
            <a:extLst>
              <a:ext uri="{FF2B5EF4-FFF2-40B4-BE49-F238E27FC236}">
                <a16:creationId xmlns:a16="http://schemas.microsoft.com/office/drawing/2014/main" id="{5F07A6A6-E44B-411E-AA18-65E481136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2" name="Picture 151">
            <a:extLst>
              <a:ext uri="{FF2B5EF4-FFF2-40B4-BE49-F238E27FC236}">
                <a16:creationId xmlns:a16="http://schemas.microsoft.com/office/drawing/2014/main" id="{8CC3468F-5EED-42B0-8507-F30360E1D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591711EE-029D-453C-9AE9-E87829F1D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56" name="Rectangle 155">
            <a:extLst>
              <a:ext uri="{FF2B5EF4-FFF2-40B4-BE49-F238E27FC236}">
                <a16:creationId xmlns:a16="http://schemas.microsoft.com/office/drawing/2014/main" id="{5D5A8E14-301B-40C0-A174-D2232EF95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C157F603-780C-4F12-B3EB-428407275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59">
            <a:extLst>
              <a:ext uri="{FF2B5EF4-FFF2-40B4-BE49-F238E27FC236}">
                <a16:creationId xmlns:a16="http://schemas.microsoft.com/office/drawing/2014/main" id="{7C3F7CE2-B43A-45D2-9373-25894C50C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1" name="Freeform 15">
            <a:extLst>
              <a:ext uri="{FF2B5EF4-FFF2-40B4-BE49-F238E27FC236}">
                <a16:creationId xmlns:a16="http://schemas.microsoft.com/office/drawing/2014/main" id="{8FCA8AFB-F631-49F2-BBF1-7E294F678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72" name="Freeform 5">
            <a:extLst>
              <a:ext uri="{FF2B5EF4-FFF2-40B4-BE49-F238E27FC236}">
                <a16:creationId xmlns:a16="http://schemas.microsoft.com/office/drawing/2014/main" id="{D6589E23-6653-463D-B72D-37D56DC918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4055532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B28A07-F550-4D22-8179-6510424C2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908" y="5068350"/>
            <a:ext cx="4183316" cy="11931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0" algn="ctr">
              <a:spcBef>
                <a:spcPts val="0"/>
              </a:spcBef>
            </a:pPr>
            <a:r>
              <a:rPr lang="en-US" sz="2400" dirty="0">
                <a:solidFill>
                  <a:srgbClr val="EBEBEB"/>
                </a:solidFill>
                <a:ea typeface="+mn-ea"/>
                <a:cs typeface="+mn-cs"/>
              </a:rPr>
              <a:t>Varying Number of Days</a:t>
            </a:r>
            <a:br>
              <a:rPr lang="en-US" sz="2400" dirty="0">
                <a:solidFill>
                  <a:srgbClr val="EBEBEB"/>
                </a:solidFill>
                <a:ea typeface="+mn-ea"/>
                <a:cs typeface="+mn-cs"/>
              </a:rPr>
            </a:br>
            <a:r>
              <a:rPr lang="en-US" sz="2400" dirty="0">
                <a:solidFill>
                  <a:srgbClr val="EBEBEB"/>
                </a:solidFill>
                <a:ea typeface="+mn-ea"/>
                <a:cs typeface="+mn-cs"/>
              </a:rPr>
              <a:t>§</a:t>
            </a:r>
            <a:br>
              <a:rPr lang="en-US" sz="2400" dirty="0">
                <a:solidFill>
                  <a:srgbClr val="EBEBEB"/>
                </a:solidFill>
                <a:ea typeface="+mn-ea"/>
                <a:cs typeface="+mn-cs"/>
              </a:rPr>
            </a:br>
            <a:r>
              <a:rPr lang="en-US" sz="2400" dirty="0">
                <a:solidFill>
                  <a:srgbClr val="EBEBEB"/>
                </a:solidFill>
                <a:ea typeface="+mn-ea"/>
                <a:cs typeface="+mn-cs"/>
              </a:rPr>
              <a:t>Other Transient Objects</a:t>
            </a:r>
            <a:endParaRPr lang="en-US" sz="4800" dirty="0"/>
          </a:p>
        </p:txBody>
      </p:sp>
      <p:pic>
        <p:nvPicPr>
          <p:cNvPr id="11" name="Picture 10" descr="A picture containing writing implement, stationary, table&#10;&#10;Description generated with high confidence">
            <a:extLst>
              <a:ext uri="{FF2B5EF4-FFF2-40B4-BE49-F238E27FC236}">
                <a16:creationId xmlns:a16="http://schemas.microsoft.com/office/drawing/2014/main" id="{6AEFE16C-EE93-49EA-919D-A5FF50A0F97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-5" b="3721"/>
          <a:stretch/>
        </p:blipFill>
        <p:spPr>
          <a:xfrm>
            <a:off x="8135413" y="277734"/>
            <a:ext cx="3635960" cy="3753878"/>
          </a:xfrm>
          <a:prstGeom prst="rect">
            <a:avLst/>
          </a:prstGeom>
          <a:effectLst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D9D8948-E046-4446-886D-C735E5D69C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2182" y="218152"/>
            <a:ext cx="3525318" cy="3813460"/>
          </a:xfrm>
          <a:prstGeom prst="rect">
            <a:avLst/>
          </a:prstGeom>
          <a:effectLst/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961AD9-E821-4F2C-A71F-ACF52EC68C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9"/>
          <a:srcRect r="-7" b="2944"/>
          <a:stretch/>
        </p:blipFill>
        <p:spPr>
          <a:xfrm>
            <a:off x="4204040" y="230520"/>
            <a:ext cx="3704833" cy="3825011"/>
          </a:xfrm>
          <a:prstGeom prst="rect">
            <a:avLst/>
          </a:prstGeom>
          <a:effectLst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976E08D-CB5E-469C-80C0-B17FA8756C7A}"/>
              </a:ext>
            </a:extLst>
          </p:cNvPr>
          <p:cNvSpPr txBox="1"/>
          <p:nvPr/>
        </p:nvSpPr>
        <p:spPr>
          <a:xfrm>
            <a:off x="6172200" y="4919472"/>
            <a:ext cx="374333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Types of transient objects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Possible supernova, GRBs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Irregularity of properties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Lowness of log likelihood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30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44EE02A-F0F8-4A23-B21D-CF2066B65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9F13062-7BB6-4A97-B661-CDE2EDEAE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44F3197D-248B-46C5-B6EE-003F4E0C6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FC3E649-106F-4B41-9FF5-327536E4C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9F6731C-42C0-45DB-9F9A-B831CBEC5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40549E2-C5A5-4ED5-80AB-070FEBDF53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44829D-B2FB-4B44-9C9F-7468862C1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7006" y="1299408"/>
            <a:ext cx="3342459" cy="137027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800" dirty="0"/>
              <a:t>Varying starting day</a:t>
            </a:r>
            <a:endParaRPr lang="en-US" sz="47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22BC20-EB39-4154-8AF8-69CC6D232D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516" y="997985"/>
            <a:ext cx="4532147" cy="48620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83CEEA-0370-4EA8-9FC1-6336A4E149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0190" y="340104"/>
            <a:ext cx="2785763" cy="301345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6FC209-1E6A-4230-B3D3-6BB855FBE4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/>
          <a:stretch>
            <a:fillRect/>
          </a:stretch>
        </p:blipFill>
        <p:spPr>
          <a:xfrm>
            <a:off x="5300189" y="3569952"/>
            <a:ext cx="2785763" cy="301345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42AD49A-05B5-40A2-B116-D1C8AFD74C39}"/>
              </a:ext>
            </a:extLst>
          </p:cNvPr>
          <p:cNvSpPr txBox="1"/>
          <p:nvPr/>
        </p:nvSpPr>
        <p:spPr>
          <a:xfrm>
            <a:off x="8374734" y="3009516"/>
            <a:ext cx="338105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ATLAS18qqn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Regular properties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Low likelihood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GRB051221A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Irregular properties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Low likelihood before </a:t>
            </a:r>
          </a:p>
          <a:p>
            <a:pPr lvl="2"/>
            <a:r>
              <a:rPr lang="en-US" dirty="0"/>
              <a:t>2 days after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02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7">
            <a:extLst>
              <a:ext uri="{FF2B5EF4-FFF2-40B4-BE49-F238E27FC236}">
                <a16:creationId xmlns:a16="http://schemas.microsoft.com/office/drawing/2014/main" id="{9053E132-12E5-44D2-AA0E-9353E65AC0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E3736A-681A-4813-804F-86B82075B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8071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900" dirty="0"/>
              <a:t>Varying zero point and T0</a:t>
            </a:r>
            <a:br>
              <a:rPr lang="en-US" sz="3900" dirty="0"/>
            </a:br>
            <a:endParaRPr lang="en-US" sz="3900" dirty="0"/>
          </a:p>
        </p:txBody>
      </p:sp>
      <p:sp>
        <p:nvSpPr>
          <p:cNvPr id="37" name="Rectangle 25">
            <a:extLst>
              <a:ext uri="{FF2B5EF4-FFF2-40B4-BE49-F238E27FC236}">
                <a16:creationId xmlns:a16="http://schemas.microsoft.com/office/drawing/2014/main" id="{6378B0C0-E9D7-49E7-A805-B46840F1B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5">
            <a:extLst>
              <a:ext uri="{FF2B5EF4-FFF2-40B4-BE49-F238E27FC236}">
                <a16:creationId xmlns:a16="http://schemas.microsoft.com/office/drawing/2014/main" id="{0F73E998-97DC-40F8-A6DA-FC49F068D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graphicFrame>
        <p:nvGraphicFramePr>
          <p:cNvPr id="29" name="Content Placeholder 28">
            <a:extLst>
              <a:ext uri="{FF2B5EF4-FFF2-40B4-BE49-F238E27FC236}">
                <a16:creationId xmlns:a16="http://schemas.microsoft.com/office/drawing/2014/main" id="{28A54F98-E855-4CA2-B30C-0AB5AFE684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2907451"/>
              </p:ext>
            </p:extLst>
          </p:nvPr>
        </p:nvGraphicFramePr>
        <p:xfrm>
          <a:off x="7900416" y="2468880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33510641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mpd="sng">
                      <a:solidFill>
                        <a:schemeClr val="tx1"/>
                      </a:solidFill>
                      <a:prstDash val="solid"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 w="28575" cmpd="sng">
                      <a:solidFill>
                        <a:schemeClr val="tx1"/>
                      </a:solidFill>
                      <a:prstDash val="solid"/>
                    </a:lnT>
                    <a:lnB w="28575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4760744"/>
                  </a:ext>
                </a:extLst>
              </a:tr>
            </a:tbl>
          </a:graphicData>
        </a:graphic>
      </p:graphicFrame>
      <p:sp>
        <p:nvSpPr>
          <p:cNvPr id="30" name="Rectangle 29">
            <a:extLst>
              <a:ext uri="{FF2B5EF4-FFF2-40B4-BE49-F238E27FC236}">
                <a16:creationId xmlns:a16="http://schemas.microsoft.com/office/drawing/2014/main" id="{1BAA8AC9-CC65-4F06-9D76-31A253CAB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079" y="2806543"/>
            <a:ext cx="326618" cy="26715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A868AE16-F792-4855-8C67-29B74267F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53" y="2461414"/>
            <a:ext cx="3848900" cy="4160973"/>
          </a:xfrm>
          <a:prstGeom prst="rect">
            <a:avLst/>
          </a:prstGeom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6FE149-B059-430D-8227-6D53F14DF3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0869" y="2461412"/>
            <a:ext cx="3880107" cy="4160973"/>
          </a:xfrm>
          <a:prstGeom prst="rect">
            <a:avLst/>
          </a:prstGeom>
          <a:effectLst/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73C03E1-BBC1-4435-AED9-FD86CD6ECE6C}"/>
              </a:ext>
            </a:extLst>
          </p:cNvPr>
          <p:cNvCxnSpPr>
            <a:cxnSpLocks/>
          </p:cNvCxnSpPr>
          <p:nvPr/>
        </p:nvCxnSpPr>
        <p:spPr>
          <a:xfrm>
            <a:off x="8196922" y="2498506"/>
            <a:ext cx="0" cy="413205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FA97BCE-F1CE-4776-8B3C-9C908FADA408}"/>
              </a:ext>
            </a:extLst>
          </p:cNvPr>
          <p:cNvCxnSpPr>
            <a:cxnSpLocks/>
          </p:cNvCxnSpPr>
          <p:nvPr/>
        </p:nvCxnSpPr>
        <p:spPr>
          <a:xfrm>
            <a:off x="4119422" y="2461413"/>
            <a:ext cx="0" cy="416097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564D2E47-6235-42A5-83B3-30C13DA0F272}"/>
              </a:ext>
            </a:extLst>
          </p:cNvPr>
          <p:cNvSpPr txBox="1"/>
          <p:nvPr/>
        </p:nvSpPr>
        <p:spPr>
          <a:xfrm>
            <a:off x="8378839" y="2590399"/>
            <a:ext cx="344677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Distance calculation errors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Causes lower relative </a:t>
            </a:r>
          </a:p>
          <a:p>
            <a:pPr lvl="2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magnitude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ATLAS18qqn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Regular properties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Higher log likelihood</a:t>
            </a:r>
          </a:p>
        </p:txBody>
      </p:sp>
    </p:spTree>
    <p:extLst>
      <p:ext uri="{BB962C8B-B14F-4D97-AF65-F5344CB8AC3E}">
        <p14:creationId xmlns:p14="http://schemas.microsoft.com/office/powerpoint/2010/main" val="333217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FA2755-CCDA-4D78-91AE-431237D9D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Varying Cadences</a:t>
            </a:r>
          </a:p>
        </p:txBody>
      </p:sp>
      <p:sp>
        <p:nvSpPr>
          <p:cNvPr id="81" name="Content Placeholder 60">
            <a:extLst>
              <a:ext uri="{FF2B5EF4-FFF2-40B4-BE49-F238E27FC236}">
                <a16:creationId xmlns:a16="http://schemas.microsoft.com/office/drawing/2014/main" id="{B7F76200-0982-4EFC-A082-55072E4F1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EBEBEB"/>
                </a:solidFill>
              </a:rPr>
              <a:t>X axis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EBEBEB"/>
                </a:solidFill>
              </a:rPr>
              <a:t>Number of days in between data collection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EBEBEB"/>
                </a:solidFill>
              </a:rPr>
              <a:t>Cad1 == every night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EBEBEB"/>
                </a:solidFill>
              </a:rPr>
              <a:t>Different cadences do not lose too much information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EBEBEB"/>
                </a:solidFill>
              </a:rPr>
              <a:t>Cad2 - rise in log likelihood due to less data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EBEBEB"/>
                </a:solidFill>
              </a:rPr>
              <a:t>Cad3 - fall in log likelihood due to poor fit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rgbClr val="EBEBEB"/>
              </a:solidFill>
            </a:endParaRPr>
          </a:p>
        </p:txBody>
      </p:sp>
      <p:sp>
        <p:nvSpPr>
          <p:cNvPr id="66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126C04EF-6428-472D-B316-74A19385B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0" name="Freeform 5">
            <a:extLst>
              <a:ext uri="{FF2B5EF4-FFF2-40B4-BE49-F238E27FC236}">
                <a16:creationId xmlns:a16="http://schemas.microsoft.com/office/drawing/2014/main" id="{AE50896D-AACB-4C0A-855D-ECEFB4A0D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9" name="Content Placeholder 4">
            <a:extLst>
              <a:ext uri="{FF2B5EF4-FFF2-40B4-BE49-F238E27FC236}">
                <a16:creationId xmlns:a16="http://schemas.microsoft.com/office/drawing/2014/main" id="{493B9254-D036-4039-902D-CE6F23364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6234" y="669036"/>
            <a:ext cx="5145405" cy="551992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80096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52" name="Oval 51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3F4807A-5068-4492-8025-D75F320E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EDF30F-ECAF-447A-9C38-A768A4020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5967" y="1408176"/>
            <a:ext cx="4158334" cy="105911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Varying Passbands</a:t>
            </a:r>
          </a:p>
        </p:txBody>
      </p:sp>
      <p:sp>
        <p:nvSpPr>
          <p:cNvPr id="62" name="Freeform 36">
            <a:extLst>
              <a:ext uri="{FF2B5EF4-FFF2-40B4-BE49-F238E27FC236}">
                <a16:creationId xmlns:a16="http://schemas.microsoft.com/office/drawing/2014/main" id="{B24996F8-180C-4DCB-8A26-DFA336CDE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49646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4" name="Freeform: Shape 63">
            <a:extLst>
              <a:ext uri="{FF2B5EF4-FFF2-40B4-BE49-F238E27FC236}">
                <a16:creationId xmlns:a16="http://schemas.microsoft.com/office/drawing/2014/main" id="{D8B22DE2-C518-4F77-BE90-E1B6B1909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68960" y="-68960"/>
            <a:ext cx="6858001" cy="6995918"/>
          </a:xfrm>
          <a:custGeom>
            <a:avLst/>
            <a:gdLst>
              <a:gd name="connsiteX0" fmla="*/ 6858001 w 6858001"/>
              <a:gd name="connsiteY0" fmla="*/ 1344715 h 6995918"/>
              <a:gd name="connsiteX1" fmla="*/ 6858001 w 6858001"/>
              <a:gd name="connsiteY1" fmla="*/ 1177 h 6995918"/>
              <a:gd name="connsiteX2" fmla="*/ 6702324 w 6858001"/>
              <a:gd name="connsiteY2" fmla="*/ 26222 h 6995918"/>
              <a:gd name="connsiteX3" fmla="*/ 6547333 w 6858001"/>
              <a:gd name="connsiteY3" fmla="*/ 50091 h 6995918"/>
              <a:gd name="connsiteX4" fmla="*/ 6391657 w 6858001"/>
              <a:gd name="connsiteY4" fmla="*/ 73455 h 6995918"/>
              <a:gd name="connsiteX5" fmla="*/ 6235294 w 6858001"/>
              <a:gd name="connsiteY5" fmla="*/ 93458 h 6995918"/>
              <a:gd name="connsiteX6" fmla="*/ 6079618 w 6858001"/>
              <a:gd name="connsiteY6" fmla="*/ 113629 h 6995918"/>
              <a:gd name="connsiteX7" fmla="*/ 5923255 w 6858001"/>
              <a:gd name="connsiteY7" fmla="*/ 132455 h 6995918"/>
              <a:gd name="connsiteX8" fmla="*/ 5768950 w 6858001"/>
              <a:gd name="connsiteY8" fmla="*/ 148591 h 6995918"/>
              <a:gd name="connsiteX9" fmla="*/ 5612588 w 6858001"/>
              <a:gd name="connsiteY9" fmla="*/ 163887 h 6995918"/>
              <a:gd name="connsiteX10" fmla="*/ 5456911 w 6858001"/>
              <a:gd name="connsiteY10" fmla="*/ 177839 h 6995918"/>
              <a:gd name="connsiteX11" fmla="*/ 5303978 w 6858001"/>
              <a:gd name="connsiteY11" fmla="*/ 189941 h 6995918"/>
              <a:gd name="connsiteX12" fmla="*/ 5148987 w 6858001"/>
              <a:gd name="connsiteY12" fmla="*/ 202044 h 6995918"/>
              <a:gd name="connsiteX13" fmla="*/ 4996054 w 6858001"/>
              <a:gd name="connsiteY13" fmla="*/ 212129 h 6995918"/>
              <a:gd name="connsiteX14" fmla="*/ 4843120 w 6858001"/>
              <a:gd name="connsiteY14" fmla="*/ 220029 h 6995918"/>
              <a:gd name="connsiteX15" fmla="*/ 4690873 w 6858001"/>
              <a:gd name="connsiteY15" fmla="*/ 228266 h 6995918"/>
              <a:gd name="connsiteX16" fmla="*/ 4539997 w 6858001"/>
              <a:gd name="connsiteY16" fmla="*/ 235157 h 6995918"/>
              <a:gd name="connsiteX17" fmla="*/ 4390492 w 6858001"/>
              <a:gd name="connsiteY17" fmla="*/ 240032 h 6995918"/>
              <a:gd name="connsiteX18" fmla="*/ 4240988 w 6858001"/>
              <a:gd name="connsiteY18" fmla="*/ 244234 h 6995918"/>
              <a:gd name="connsiteX19" fmla="*/ 4092855 w 6858001"/>
              <a:gd name="connsiteY19" fmla="*/ 248268 h 6995918"/>
              <a:gd name="connsiteX20" fmla="*/ 3946780 w 6858001"/>
              <a:gd name="connsiteY20" fmla="*/ 250117 h 6995918"/>
              <a:gd name="connsiteX21" fmla="*/ 3800704 w 6858001"/>
              <a:gd name="connsiteY21" fmla="*/ 252134 h 6995918"/>
              <a:gd name="connsiteX22" fmla="*/ 3656686 w 6858001"/>
              <a:gd name="connsiteY22" fmla="*/ 253143 h 6995918"/>
              <a:gd name="connsiteX23" fmla="*/ 3514040 w 6858001"/>
              <a:gd name="connsiteY23" fmla="*/ 252134 h 6995918"/>
              <a:gd name="connsiteX24" fmla="*/ 3372765 w 6858001"/>
              <a:gd name="connsiteY24" fmla="*/ 252134 h 6995918"/>
              <a:gd name="connsiteX25" fmla="*/ 3232862 w 6858001"/>
              <a:gd name="connsiteY25" fmla="*/ 250117 h 6995918"/>
              <a:gd name="connsiteX26" fmla="*/ 3095702 w 6858001"/>
              <a:gd name="connsiteY26" fmla="*/ 247092 h 6995918"/>
              <a:gd name="connsiteX27" fmla="*/ 2959914 w 6858001"/>
              <a:gd name="connsiteY27" fmla="*/ 244234 h 6995918"/>
              <a:gd name="connsiteX28" fmla="*/ 2826868 w 6858001"/>
              <a:gd name="connsiteY28" fmla="*/ 241040 h 6995918"/>
              <a:gd name="connsiteX29" fmla="*/ 2694509 w 6858001"/>
              <a:gd name="connsiteY29" fmla="*/ 236166 h 6995918"/>
              <a:gd name="connsiteX30" fmla="*/ 2564208 w 6858001"/>
              <a:gd name="connsiteY30" fmla="*/ 230955 h 6995918"/>
              <a:gd name="connsiteX31" fmla="*/ 2436649 w 6858001"/>
              <a:gd name="connsiteY31" fmla="*/ 226249 h 6995918"/>
              <a:gd name="connsiteX32" fmla="*/ 2187703 w 6858001"/>
              <a:gd name="connsiteY32" fmla="*/ 212969 h 6995918"/>
              <a:gd name="connsiteX33" fmla="*/ 1949045 w 6858001"/>
              <a:gd name="connsiteY33" fmla="*/ 198850 h 6995918"/>
              <a:gd name="connsiteX34" fmla="*/ 1719988 w 6858001"/>
              <a:gd name="connsiteY34" fmla="*/ 184058 h 6995918"/>
              <a:gd name="connsiteX35" fmla="*/ 1503275 w 6858001"/>
              <a:gd name="connsiteY35" fmla="*/ 167753 h 6995918"/>
              <a:gd name="connsiteX36" fmla="*/ 1296163 w 6858001"/>
              <a:gd name="connsiteY36" fmla="*/ 150776 h 6995918"/>
              <a:gd name="connsiteX37" fmla="*/ 1104139 w 6858001"/>
              <a:gd name="connsiteY37" fmla="*/ 132455 h 6995918"/>
              <a:gd name="connsiteX38" fmla="*/ 923774 w 6858001"/>
              <a:gd name="connsiteY38" fmla="*/ 114469 h 6995918"/>
              <a:gd name="connsiteX39" fmla="*/ 757810 w 6858001"/>
              <a:gd name="connsiteY39" fmla="*/ 96484 h 6995918"/>
              <a:gd name="connsiteX40" fmla="*/ 605563 w 6858001"/>
              <a:gd name="connsiteY40" fmla="*/ 79507 h 6995918"/>
              <a:gd name="connsiteX41" fmla="*/ 470460 w 6858001"/>
              <a:gd name="connsiteY41" fmla="*/ 63370 h 6995918"/>
              <a:gd name="connsiteX42" fmla="*/ 348388 w 6858001"/>
              <a:gd name="connsiteY42" fmla="*/ 48074 h 6995918"/>
              <a:gd name="connsiteX43" fmla="*/ 245518 w 6858001"/>
              <a:gd name="connsiteY43" fmla="*/ 35299 h 6995918"/>
              <a:gd name="connsiteX44" fmla="*/ 159107 w 6858001"/>
              <a:gd name="connsiteY44" fmla="*/ 23197 h 6995918"/>
              <a:gd name="connsiteX45" fmla="*/ 40463 w 6858001"/>
              <a:gd name="connsiteY45" fmla="*/ 5883 h 6995918"/>
              <a:gd name="connsiteX46" fmla="*/ 1 w 6858001"/>
              <a:gd name="connsiteY46" fmla="*/ 0 h 6995918"/>
              <a:gd name="connsiteX47" fmla="*/ 1 w 6858001"/>
              <a:gd name="connsiteY47" fmla="*/ 905354 h 6995918"/>
              <a:gd name="connsiteX48" fmla="*/ 0 w 6858001"/>
              <a:gd name="connsiteY48" fmla="*/ 905354 h 6995918"/>
              <a:gd name="connsiteX49" fmla="*/ 0 w 6858001"/>
              <a:gd name="connsiteY49" fmla="*/ 6995918 h 6995918"/>
              <a:gd name="connsiteX50" fmla="*/ 6858000 w 6858001"/>
              <a:gd name="connsiteY50" fmla="*/ 6995918 h 6995918"/>
              <a:gd name="connsiteX51" fmla="*/ 6858000 w 6858001"/>
              <a:gd name="connsiteY51" fmla="*/ 1344715 h 699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95918">
                <a:moveTo>
                  <a:pt x="6858001" y="1344715"/>
                </a:moveTo>
                <a:lnTo>
                  <a:pt x="6858001" y="1177"/>
                </a:lnTo>
                <a:lnTo>
                  <a:pt x="6702324" y="26222"/>
                </a:lnTo>
                <a:lnTo>
                  <a:pt x="6547333" y="50091"/>
                </a:lnTo>
                <a:lnTo>
                  <a:pt x="6391657" y="73455"/>
                </a:lnTo>
                <a:lnTo>
                  <a:pt x="6235294" y="93458"/>
                </a:lnTo>
                <a:lnTo>
                  <a:pt x="6079618" y="113629"/>
                </a:lnTo>
                <a:lnTo>
                  <a:pt x="5923255" y="132455"/>
                </a:lnTo>
                <a:lnTo>
                  <a:pt x="5768950" y="148591"/>
                </a:lnTo>
                <a:lnTo>
                  <a:pt x="5612588" y="163887"/>
                </a:lnTo>
                <a:lnTo>
                  <a:pt x="5456911" y="177839"/>
                </a:lnTo>
                <a:lnTo>
                  <a:pt x="5303978" y="189941"/>
                </a:lnTo>
                <a:lnTo>
                  <a:pt x="5148987" y="202044"/>
                </a:lnTo>
                <a:lnTo>
                  <a:pt x="4996054" y="212129"/>
                </a:lnTo>
                <a:lnTo>
                  <a:pt x="4843120" y="220029"/>
                </a:lnTo>
                <a:lnTo>
                  <a:pt x="4690873" y="228266"/>
                </a:lnTo>
                <a:lnTo>
                  <a:pt x="4539997" y="235157"/>
                </a:lnTo>
                <a:lnTo>
                  <a:pt x="4390492" y="240032"/>
                </a:lnTo>
                <a:lnTo>
                  <a:pt x="4240988" y="244234"/>
                </a:lnTo>
                <a:lnTo>
                  <a:pt x="4092855" y="248268"/>
                </a:lnTo>
                <a:lnTo>
                  <a:pt x="3946780" y="250117"/>
                </a:lnTo>
                <a:lnTo>
                  <a:pt x="3800704" y="252134"/>
                </a:lnTo>
                <a:lnTo>
                  <a:pt x="3656686" y="253143"/>
                </a:lnTo>
                <a:lnTo>
                  <a:pt x="3514040" y="252134"/>
                </a:lnTo>
                <a:lnTo>
                  <a:pt x="3372765" y="252134"/>
                </a:lnTo>
                <a:lnTo>
                  <a:pt x="3232862" y="250117"/>
                </a:lnTo>
                <a:lnTo>
                  <a:pt x="3095702" y="247092"/>
                </a:lnTo>
                <a:lnTo>
                  <a:pt x="2959914" y="244234"/>
                </a:lnTo>
                <a:lnTo>
                  <a:pt x="2826868" y="241040"/>
                </a:lnTo>
                <a:lnTo>
                  <a:pt x="2694509" y="236166"/>
                </a:lnTo>
                <a:lnTo>
                  <a:pt x="2564208" y="230955"/>
                </a:lnTo>
                <a:lnTo>
                  <a:pt x="2436649" y="226249"/>
                </a:lnTo>
                <a:lnTo>
                  <a:pt x="2187703" y="212969"/>
                </a:lnTo>
                <a:lnTo>
                  <a:pt x="1949045" y="198850"/>
                </a:lnTo>
                <a:lnTo>
                  <a:pt x="1719988" y="184058"/>
                </a:lnTo>
                <a:lnTo>
                  <a:pt x="1503275" y="167753"/>
                </a:lnTo>
                <a:lnTo>
                  <a:pt x="1296163" y="150776"/>
                </a:lnTo>
                <a:lnTo>
                  <a:pt x="1104139" y="132455"/>
                </a:lnTo>
                <a:lnTo>
                  <a:pt x="923774" y="114469"/>
                </a:lnTo>
                <a:lnTo>
                  <a:pt x="757810" y="96484"/>
                </a:lnTo>
                <a:lnTo>
                  <a:pt x="605563" y="79507"/>
                </a:lnTo>
                <a:lnTo>
                  <a:pt x="470460" y="63370"/>
                </a:lnTo>
                <a:lnTo>
                  <a:pt x="348388" y="48074"/>
                </a:lnTo>
                <a:lnTo>
                  <a:pt x="245518" y="35299"/>
                </a:lnTo>
                <a:lnTo>
                  <a:pt x="159107" y="23197"/>
                </a:lnTo>
                <a:lnTo>
                  <a:pt x="40463" y="5883"/>
                </a:lnTo>
                <a:lnTo>
                  <a:pt x="1" y="0"/>
                </a:lnTo>
                <a:lnTo>
                  <a:pt x="1" y="905354"/>
                </a:lnTo>
                <a:lnTo>
                  <a:pt x="0" y="905354"/>
                </a:lnTo>
                <a:lnTo>
                  <a:pt x="0" y="6995918"/>
                </a:lnTo>
                <a:lnTo>
                  <a:pt x="6858000" y="6995918"/>
                </a:lnTo>
                <a:lnTo>
                  <a:pt x="6858000" y="1344715"/>
                </a:lnTo>
                <a:close/>
              </a:path>
            </a:pathLst>
          </a:custGeom>
          <a:ln>
            <a:noFill/>
          </a:ln>
        </p:spPr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30182B0-3559-41D5-9EBC-0BD86BEDA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6F519D-0EFA-4527-A0D9-ABEF72693A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796643" y="647698"/>
            <a:ext cx="5144978" cy="5562139"/>
          </a:xfrm>
          <a:prstGeom prst="rect">
            <a:avLst/>
          </a:prstGeom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D07909-4973-4682-844C-FE6CA9AD0397}"/>
              </a:ext>
            </a:extLst>
          </p:cNvPr>
          <p:cNvSpPr txBox="1"/>
          <p:nvPr/>
        </p:nvSpPr>
        <p:spPr>
          <a:xfrm>
            <a:off x="6929382" y="2823051"/>
            <a:ext cx="513794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EBEBEB"/>
                </a:solidFill>
              </a:rPr>
              <a:t>  X axis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EBEBEB"/>
                </a:solidFill>
              </a:rPr>
              <a:t>  Different combinations of various </a:t>
            </a:r>
          </a:p>
          <a:p>
            <a:pPr lvl="2"/>
            <a:r>
              <a:rPr lang="en-US" dirty="0">
                <a:solidFill>
                  <a:srgbClr val="EBEBEB"/>
                </a:solidFill>
              </a:rPr>
              <a:t>wavelength filters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EBEBEB"/>
                </a:solidFill>
              </a:rPr>
              <a:t>Clearly need all passbands to accurately </a:t>
            </a:r>
          </a:p>
          <a:p>
            <a:pPr lvl="1"/>
            <a:r>
              <a:rPr lang="en-US" dirty="0">
                <a:solidFill>
                  <a:srgbClr val="EBEBEB"/>
                </a:solidFill>
              </a:rPr>
              <a:t>determine properties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EBEBEB"/>
                </a:solidFill>
              </a:rPr>
              <a:t>Rise in log likelihood again due to less </a:t>
            </a:r>
          </a:p>
          <a:p>
            <a:pPr lvl="1"/>
            <a:r>
              <a:rPr lang="en-US" dirty="0">
                <a:solidFill>
                  <a:srgbClr val="EBEBEB"/>
                </a:solidFill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19489513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E3FA6-798F-43FC-BB17-11C988BC0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F5F48-CA23-406E-B43C-00192C1D5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4474529" cy="419618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Determined best parameters to identify kilonovae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Log likelihood &gt; -10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4 days of data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Other requirements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Need early data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Need to fix zero point and T0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Need to take data at least every other day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Need all passbands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9" name="Picture 8" descr="A picture containing building, outdoor, tree&#10;&#10;Description generated with very high confidence">
            <a:extLst>
              <a:ext uri="{FF2B5EF4-FFF2-40B4-BE49-F238E27FC236}">
                <a16:creationId xmlns:a16="http://schemas.microsoft.com/office/drawing/2014/main" id="{0F827B85-0428-4C44-BD52-D909D0A08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031" y="2052214"/>
            <a:ext cx="5561021" cy="37085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2B6C561-E265-4ADE-8961-FB0DBC65538D}"/>
              </a:ext>
            </a:extLst>
          </p:cNvPr>
          <p:cNvSpPr txBox="1"/>
          <p:nvPr/>
        </p:nvSpPr>
        <p:spPr>
          <a:xfrm>
            <a:off x="8743555" y="5760720"/>
            <a:ext cx="2315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Credit: Palomar Observatory</a:t>
            </a:r>
          </a:p>
        </p:txBody>
      </p:sp>
    </p:spTree>
    <p:extLst>
      <p:ext uri="{BB962C8B-B14F-4D97-AF65-F5344CB8AC3E}">
        <p14:creationId xmlns:p14="http://schemas.microsoft.com/office/powerpoint/2010/main" val="141806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9A225-BF55-4079-9C9C-EBEF81E64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dirty="0"/>
              <a:t>Spectra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99F4C-AC6D-4D56-96DA-13D64D1FB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697480"/>
            <a:ext cx="8946541" cy="355091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Used Kasen et al 2017 model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Based on modeling the spectra of the ejecta not only as a blackbody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Determines mass of ejecta, velocity of ejecta, and lanthanide fraction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Created a whitening technique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8A9BFAA-3211-4BDE-9AED-9F79EEABB608}"/>
                  </a:ext>
                </a:extLst>
              </p:cNvPr>
              <p:cNvSpPr txBox="1"/>
              <p:nvPr/>
            </p:nvSpPr>
            <p:spPr>
              <a:xfrm>
                <a:off x="1032375" y="1470726"/>
                <a:ext cx="9988632" cy="946991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2">
                        <a:lumMod val="75000"/>
                      </a:schemeClr>
                    </a:solidFill>
                  </a:rPr>
                  <a:t>Astronomical Spectroscopy</a:t>
                </a:r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 is a method of astronomy which measures the spectrum of </a:t>
                </a:r>
              </a:p>
              <a:p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electromagnetic radiation which radiates from stars and other celestial objects in order </a:t>
                </a:r>
              </a:p>
              <a:p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to determine their various physical properties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8A9BFAA-3211-4BDE-9AED-9F79EEABB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375" y="1470726"/>
                <a:ext cx="9988632" cy="946991"/>
              </a:xfrm>
              <a:prstGeom prst="rect">
                <a:avLst/>
              </a:prstGeom>
              <a:blipFill>
                <a:blip r:embed="rId2"/>
                <a:stretch>
                  <a:fillRect l="-488" t="-3205" b="-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1CDC90-DEEA-405F-960A-155C9DFD08E5}"/>
                  </a:ext>
                </a:extLst>
              </p:cNvPr>
              <p:cNvSpPr txBox="1"/>
              <p:nvPr/>
            </p:nvSpPr>
            <p:spPr>
              <a:xfrm>
                <a:off x="9152964" y="6266782"/>
                <a:ext cx="156478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1200" dirty="0"/>
                  <a:t>Credit: Wikipedia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1CDC90-DEEA-405F-960A-155C9DFD0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2964" y="6266782"/>
                <a:ext cx="1564787" cy="276999"/>
              </a:xfrm>
              <a:prstGeom prst="rect">
                <a:avLst/>
              </a:prstGeom>
              <a:blipFill>
                <a:blip r:embed="rId3"/>
                <a:stretch>
                  <a:fillRect r="-389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365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7BCB7D-4CCC-45A6-926D-44CA42FD9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C733F-5890-49EC-BDE2-DF6DFA744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EBEBEB"/>
                </a:solidFill>
              </a:rPr>
              <a:t>GW170817 – first binary neutron star merger witnessed by LIGO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EBEBEB"/>
                </a:solidFill>
              </a:rPr>
              <a:t>GW170817 was optimal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EBEBEB"/>
                </a:solidFill>
              </a:rPr>
              <a:t>Close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EBEBEB"/>
                </a:solidFill>
              </a:rPr>
              <a:t>Strong signal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EBEBEB"/>
                </a:solidFill>
              </a:rPr>
              <a:t>Unseen in VIRGO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EBEBEB"/>
                </a:solidFill>
              </a:rPr>
              <a:t>Small localization region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EBEBEB"/>
                </a:solidFill>
              </a:rPr>
              <a:t>EM counterpart</a:t>
            </a:r>
          </a:p>
          <a:p>
            <a:pPr marL="0" indent="0">
              <a:buNone/>
            </a:pPr>
            <a:endParaRPr lang="en-US" dirty="0">
              <a:solidFill>
                <a:srgbClr val="EBEBEB"/>
              </a:solidFill>
            </a:endParaRPr>
          </a:p>
        </p:txBody>
      </p:sp>
      <p:sp>
        <p:nvSpPr>
          <p:cNvPr id="12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26C04EF-6428-472D-B316-74A19385B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Freeform 5">
            <a:extLst>
              <a:ext uri="{FF2B5EF4-FFF2-40B4-BE49-F238E27FC236}">
                <a16:creationId xmlns:a16="http://schemas.microsoft.com/office/drawing/2014/main" id="{AE50896D-AACB-4C0A-855D-ECEFB4A0D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sp>
      <p:pic>
        <p:nvPicPr>
          <p:cNvPr id="5" name="Picture 4" descr="A close up of a map&#10;&#10;Description generated with high confidence">
            <a:extLst>
              <a:ext uri="{FF2B5EF4-FFF2-40B4-BE49-F238E27FC236}">
                <a16:creationId xmlns:a16="http://schemas.microsoft.com/office/drawing/2014/main" id="{67EFECA1-D0C8-4B2A-83B8-2C88C71D4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149" y="1495613"/>
            <a:ext cx="5792920" cy="3866773"/>
          </a:xfrm>
          <a:prstGeom prst="rect">
            <a:avLst/>
          </a:prstGeom>
          <a:effectLst/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452851-B284-46D4-95AA-FAF3FEBA0905}"/>
              </a:ext>
            </a:extLst>
          </p:cNvPr>
          <p:cNvSpPr txBox="1"/>
          <p:nvPr/>
        </p:nvSpPr>
        <p:spPr>
          <a:xfrm>
            <a:off x="9305365" y="5450541"/>
            <a:ext cx="1444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Credit: LSC/LIGO</a:t>
            </a:r>
          </a:p>
        </p:txBody>
      </p:sp>
    </p:spTree>
    <p:extLst>
      <p:ext uri="{BB962C8B-B14F-4D97-AF65-F5344CB8AC3E}">
        <p14:creationId xmlns:p14="http://schemas.microsoft.com/office/powerpoint/2010/main" val="9810261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BACA7-B2AA-4AA7-9859-032D5F324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Whitening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EEEC2139-4682-4E75-B7E3-1C5A5B36CA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03312" y="2681654"/>
                <a:ext cx="8946541" cy="3566745"/>
              </a:xfrm>
            </p:spPr>
            <p:txBody>
              <a:bodyPr/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/>
                  <a:t>Our application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/>
                  <a:t>In each wavelength bin, take the average over the various days’ spectra and then divide it out.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/>
                  <a:t>Why?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/>
                  <a:t>Enhances the smaller features and lessens focus on overall magnitude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+mn-lt"/>
                          </a:rPr>
                        </m:ctrlPr>
                      </m:sSubPr>
                      <m:e>
                        <m:r>
                          <a:rPr lang="en-US" i="1">
                            <a:latin typeface="+mn-lt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+mn-lt"/>
                          </a:rPr>
                          <m:t>𝑒𝑗</m:t>
                        </m:r>
                      </m:sub>
                    </m:sSub>
                  </m:oMath>
                </a14:m>
                <a:r>
                  <a:rPr lang="en-US" dirty="0">
                    <a:latin typeface="+mn-lt"/>
                  </a:rPr>
                  <a:t> </a:t>
                </a:r>
                <a:r>
                  <a:rPr lang="en-US" dirty="0"/>
                  <a:t>determines magnitude</a:t>
                </a:r>
                <a:r>
                  <a:rPr lang="en-US" dirty="0">
                    <a:latin typeface="+mn-lt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+mn-lt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+mn-lt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+mn-lt"/>
                          </a:rPr>
                          <m:t>𝑒𝑗</m:t>
                        </m:r>
                      </m:sub>
                    </m:sSub>
                  </m:oMath>
                </a14:m>
                <a:r>
                  <a:rPr lang="en-US" dirty="0">
                    <a:latin typeface="+mn-lt"/>
                  </a:rPr>
                  <a:t> and Lanthanide fraction determine bumps and wiggles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>
                    <a:latin typeface="+mn-lt"/>
                  </a:rPr>
                  <a:t>We want a better fit of all properties, not just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+mn-lt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+mn-lt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+mn-lt"/>
                          </a:rPr>
                          <m:t>𝑒𝑗</m:t>
                        </m:r>
                      </m:sub>
                    </m:sSub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EEEC2139-4682-4E75-B7E3-1C5A5B36CA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2681654"/>
                <a:ext cx="8946541" cy="3566745"/>
              </a:xfrm>
              <a:blipFill>
                <a:blip r:embed="rId2"/>
                <a:stretch>
                  <a:fillRect l="-272" t="-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7125A06D-1D29-402D-8C6D-50BD1FB0CDDE}"/>
              </a:ext>
            </a:extLst>
          </p:cNvPr>
          <p:cNvSpPr txBox="1"/>
          <p:nvPr/>
        </p:nvSpPr>
        <p:spPr>
          <a:xfrm>
            <a:off x="1327171" y="1565031"/>
            <a:ext cx="8498821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Whitening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is a technique in which the average is divided out of a dataset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8704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A7EC7-9946-45DD-BCFD-CD1F63719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283" y="1463833"/>
            <a:ext cx="9404723" cy="140053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C75920-13C4-4E53-A21D-DCD5238AEF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92679" y="1031074"/>
            <a:ext cx="4506863" cy="56071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1FF9D8-823F-4014-900D-B82AFB53E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67" y="1031074"/>
            <a:ext cx="4608253" cy="56071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2D7DF1-D89A-4D81-B665-E2F52AFB1C22}"/>
              </a:ext>
            </a:extLst>
          </p:cNvPr>
          <p:cNvSpPr txBox="1"/>
          <p:nvPr/>
        </p:nvSpPr>
        <p:spPr>
          <a:xfrm>
            <a:off x="1134909" y="277956"/>
            <a:ext cx="3655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GW170817 (Without Whitening)</a:t>
            </a:r>
          </a:p>
          <a:p>
            <a:pPr algn="ctr"/>
            <a:r>
              <a:rPr lang="en-US" dirty="0"/>
              <a:t>Log Likelihood: -76.28 ± 0.10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8020B6-D970-4D74-878B-B55E5DAA97F2}"/>
              </a:ext>
            </a:extLst>
          </p:cNvPr>
          <p:cNvSpPr txBox="1"/>
          <p:nvPr/>
        </p:nvSpPr>
        <p:spPr>
          <a:xfrm>
            <a:off x="7377599" y="277957"/>
            <a:ext cx="2937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GW170817 (Whitened)</a:t>
            </a:r>
          </a:p>
          <a:p>
            <a:pPr algn="ctr"/>
            <a:r>
              <a:rPr lang="en-US" dirty="0"/>
              <a:t>Log Likelihood: Unknown</a:t>
            </a:r>
          </a:p>
        </p:txBody>
      </p:sp>
    </p:spTree>
    <p:extLst>
      <p:ext uri="{BB962C8B-B14F-4D97-AF65-F5344CB8AC3E}">
        <p14:creationId xmlns:p14="http://schemas.microsoft.com/office/powerpoint/2010/main" val="27901735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E96F3-121D-431D-9F24-0D86B12C5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273C0-3DFA-4A78-A2BF-17BACBB14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Test spectra model with varying numbers of days of spectra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Test spectra model on other types of transients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Test setup with LIGO open public alerts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Add other models for other transient objects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Compare log likelihoods instead of using a cutoff point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0094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C47E4-E577-44D7-B633-2F7288F4E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5B4F8-8204-4869-8066-4B353AFA7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I’d like to thank my two amazing mentors, Alex Urban and Michael Coughlin!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I’d also like to thank both LIGO Laboratory and the SFP office for supporting me throughout my journey this summer!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4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1679E-E931-4825-9AC1-843EC7A81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2EA7E-877A-41E0-A9CB-FDC1BB989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598" y="1848062"/>
            <a:ext cx="4338409" cy="419618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Third run of LIGO beginning soon, new discoveries expected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Unlikely for new discoveries to be optimal like GW170817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Large localization regions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Binary neutron star (BNS) mergers require EM follow-up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C797D5-F540-4EFC-9485-3B58CE3B31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88" b="1"/>
          <a:stretch/>
        </p:blipFill>
        <p:spPr>
          <a:xfrm>
            <a:off x="5330947" y="1371601"/>
            <a:ext cx="6212123" cy="478154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3082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B37CD-D73F-4138-BA1C-B62F146E8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4A6DD-9347-41B4-8866-C48F18349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4338409" cy="419618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Large Field of View Telescopes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ZTF – Zwicky Transient Factory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Other telescopes – Panstar, ATLAS, DECam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Can cover night sky several times in one night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Perfect for EM follow-up of BNS mergers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5FB40E-4A0F-4B31-8594-8C61BF450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062" y="2415265"/>
            <a:ext cx="5451627" cy="30721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5495B4-59C9-443B-BD25-0E20FDA34630}"/>
              </a:ext>
            </a:extLst>
          </p:cNvPr>
          <p:cNvSpPr txBox="1"/>
          <p:nvPr/>
        </p:nvSpPr>
        <p:spPr>
          <a:xfrm>
            <a:off x="8098768" y="5487417"/>
            <a:ext cx="30203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Credit: ResearchGate/Joel Johansson</a:t>
            </a:r>
          </a:p>
        </p:txBody>
      </p:sp>
    </p:spTree>
    <p:extLst>
      <p:ext uri="{BB962C8B-B14F-4D97-AF65-F5344CB8AC3E}">
        <p14:creationId xmlns:p14="http://schemas.microsoft.com/office/powerpoint/2010/main" val="441376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F1137E-83F4-430D-8749-DFDE79624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Problem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5C3FD-D573-4C12-8CB6-345FF0A87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Even with large field of view telescopes, since telescope time is limited, we still need efficient follow-up of kilonova candidates.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We must create prioritized lists based on the many identified candidates.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9100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ADC305-7388-4AB3-B05F-9EC43D084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6600" y="931986"/>
            <a:ext cx="1328928" cy="510738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9" name="Rectangle 20">
            <a:extLst>
              <a:ext uri="{FF2B5EF4-FFF2-40B4-BE49-F238E27FC236}">
                <a16:creationId xmlns:a16="http://schemas.microsoft.com/office/drawing/2014/main" id="{ABE6F9A3-300E-47F5-B41C-C8C5E758D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C658F3-315E-4987-AFAF-A276B71D5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1063417"/>
            <a:ext cx="3505495" cy="4675396"/>
          </a:xfrm>
        </p:spPr>
        <p:txBody>
          <a:bodyPr anchor="ctr">
            <a:normAutofit/>
          </a:bodyPr>
          <a:lstStyle/>
          <a:p>
            <a:pPr algn="ctr"/>
            <a:r>
              <a:rPr lang="en-US" sz="4800" dirty="0">
                <a:solidFill>
                  <a:srgbClr val="F2F2F2"/>
                </a:solidFill>
              </a:rPr>
              <a:t>Goal</a:t>
            </a:r>
          </a:p>
        </p:txBody>
      </p:sp>
      <p:sp>
        <p:nvSpPr>
          <p:cNvPr id="30" name="Rectangle 22">
            <a:extLst>
              <a:ext uri="{FF2B5EF4-FFF2-40B4-BE49-F238E27FC236}">
                <a16:creationId xmlns:a16="http://schemas.microsoft.com/office/drawing/2014/main" id="{61B4701B-39FE-43B8-86AA-D6B8789C2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1" name="Rounded Rectangle 9">
            <a:extLst>
              <a:ext uri="{FF2B5EF4-FFF2-40B4-BE49-F238E27FC236}">
                <a16:creationId xmlns:a16="http://schemas.microsoft.com/office/drawing/2014/main" id="{E9A7EF13-49FA-4355-971A-34B065F35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ln w="127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63500" dist="25400" dir="5400000" algn="tl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26">
            <a:extLst>
              <a:ext uri="{FF2B5EF4-FFF2-40B4-BE49-F238E27FC236}">
                <a16:creationId xmlns:a16="http://schemas.microsoft.com/office/drawing/2014/main" id="{92CF3C3E-0F7B-4F0C-8EBD-BDD38E9C6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14B737E-95DF-4813-ACD6-D845FDD3F8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4026002"/>
              </p:ext>
            </p:extLst>
          </p:nvPr>
        </p:nvGraphicFramePr>
        <p:xfrm>
          <a:off x="5255435" y="1419715"/>
          <a:ext cx="6320185" cy="4131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0320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9">
            <a:extLst>
              <a:ext uri="{FF2B5EF4-FFF2-40B4-BE49-F238E27FC236}">
                <a16:creationId xmlns:a16="http://schemas.microsoft.com/office/drawing/2014/main" id="{4E78424C-6FD0-41F8-9CAA-5DC19C42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5DE447-2DF0-4A1F-983C-E8FCF0752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rgbClr val="F2F2F2"/>
                </a:solidFill>
              </a:rPr>
              <a:t>Methods</a:t>
            </a:r>
            <a:br>
              <a:rPr lang="en-US" sz="3200">
                <a:solidFill>
                  <a:srgbClr val="F2F2F2"/>
                </a:solidFill>
              </a:rPr>
            </a:br>
            <a:endParaRPr lang="en-US" sz="3200" dirty="0">
              <a:solidFill>
                <a:srgbClr val="F2F2F2"/>
              </a:solidFill>
            </a:endParaRPr>
          </a:p>
        </p:txBody>
      </p:sp>
      <p:sp>
        <p:nvSpPr>
          <p:cNvPr id="26" name="Freeform: Shape 11">
            <a:extLst>
              <a:ext uri="{FF2B5EF4-FFF2-40B4-BE49-F238E27FC236}">
                <a16:creationId xmlns:a16="http://schemas.microsoft.com/office/drawing/2014/main" id="{DD136760-57DC-4301-8BEA-B71AD2D13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 11">
            <a:extLst>
              <a:ext uri="{FF2B5EF4-FFF2-40B4-BE49-F238E27FC236}">
                <a16:creationId xmlns:a16="http://schemas.microsoft.com/office/drawing/2014/main" id="{BDC58DEA-1307-4F44-AD47-E613D8B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C99B912D-1E4B-42AF-A2BE-CFEFEC916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76DFD45-A3C3-4239-A5F5-4753B8E147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5340046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82174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6D67E5A-0EE3-4AE8-8A65-7AB0357494EF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5400000" flipH="1" flipV="1">
            <a:off x="7867123" y="2455392"/>
            <a:ext cx="143896" cy="16796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052D7B-24D1-4896-93CD-F9B2AC1A9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Photometry?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EFC17F-C58D-4AB6-B809-8F2BF6BC236F}"/>
              </a:ext>
            </a:extLst>
          </p:cNvPr>
          <p:cNvSpPr txBox="1"/>
          <p:nvPr/>
        </p:nvSpPr>
        <p:spPr>
          <a:xfrm>
            <a:off x="1937463" y="3235569"/>
            <a:ext cx="835196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Especially important for studies of transient objects like kilonovae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Each type of transient has different characteristic lightcurves.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Various means for objects to emit radiation – black body, synchrotron, </a:t>
            </a:r>
          </a:p>
          <a:p>
            <a:pPr lvl="1"/>
            <a:r>
              <a:rPr lang="en-US" dirty="0"/>
              <a:t>Bremsstrahlung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E8BB3C9-01B7-4B13-85B0-3470C91A17A9}"/>
                  </a:ext>
                </a:extLst>
              </p:cNvPr>
              <p:cNvSpPr txBox="1"/>
              <p:nvPr/>
            </p:nvSpPr>
            <p:spPr>
              <a:xfrm>
                <a:off x="1635615" y="2144261"/>
                <a:ext cx="8264769" cy="66999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bg2">
                        <a:lumMod val="75000"/>
                      </a:schemeClr>
                    </a:solidFill>
                  </a:rPr>
                  <a:t>“Photometry</a:t>
                </a:r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 is a technique in astronomy concerned with measuring the flux of an astronomical object’s electromagnetic radiation over time.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E8BB3C9-01B7-4B13-85B0-3470C91A17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615" y="2144261"/>
                <a:ext cx="8264769" cy="669992"/>
              </a:xfrm>
              <a:prstGeom prst="rect">
                <a:avLst/>
              </a:prstGeom>
              <a:blipFill>
                <a:blip r:embed="rId2"/>
                <a:stretch>
                  <a:fillRect l="-590" t="-545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1015F2A-B478-4314-B740-BA62A3032779}"/>
                  </a:ext>
                </a:extLst>
              </p:cNvPr>
              <p:cNvSpPr txBox="1"/>
              <p:nvPr/>
            </p:nvSpPr>
            <p:spPr>
              <a:xfrm>
                <a:off x="8901953" y="6266782"/>
                <a:ext cx="156478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1200" dirty="0"/>
                  <a:t>Credit: Wikipedia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1015F2A-B478-4314-B740-BA62A30327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1953" y="6266782"/>
                <a:ext cx="1564787" cy="276999"/>
              </a:xfrm>
              <a:prstGeom prst="rect">
                <a:avLst/>
              </a:prstGeom>
              <a:blipFill>
                <a:blip r:embed="rId3"/>
                <a:stretch>
                  <a:fillRect r="-389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108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A739E9-2A2B-49B0-B671-596757769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207813" y="1104446"/>
            <a:ext cx="6150650" cy="46491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C54E48-1678-4165-BFCD-C4CEF75D3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E13AC-05F0-4FFE-95D4-F7E1F6CC6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670" y="1797657"/>
            <a:ext cx="5880603" cy="419548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Used Metzger 2017 model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Based on modeling the lightcurve of the ejecta as a black body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Determines mass of ejecta, velocity of ejecta, and lanthanide fraction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Ran on GW170817 data, varying parameters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Ran on various other transients – ATLAS18qqn, GRB090426 , GRB051221A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66C33E6-8F0E-4A04-8AD8-931B68DBCE44}"/>
              </a:ext>
            </a:extLst>
          </p:cNvPr>
          <p:cNvSpPr/>
          <p:nvPr/>
        </p:nvSpPr>
        <p:spPr>
          <a:xfrm>
            <a:off x="2979408" y="5481952"/>
            <a:ext cx="3116592" cy="1022373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1AB7BE-20D7-4CAA-B816-74F0F4421354}"/>
              </a:ext>
            </a:extLst>
          </p:cNvPr>
          <p:cNvSpPr txBox="1"/>
          <p:nvPr/>
        </p:nvSpPr>
        <p:spPr>
          <a:xfrm>
            <a:off x="2979408" y="5481952"/>
            <a:ext cx="3688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GW170817 Lightcurve</a:t>
            </a:r>
          </a:p>
          <a:p>
            <a:r>
              <a:rPr lang="en-US" dirty="0"/>
              <a:t>Passbands/filters: ugrizyHJK</a:t>
            </a:r>
          </a:p>
          <a:p>
            <a:r>
              <a:rPr lang="en-US" dirty="0"/>
              <a:t>14 days of data</a:t>
            </a:r>
          </a:p>
        </p:txBody>
      </p: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AC9873B3-7B9B-4891-A945-70ECC724AF47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6096000" y="5477347"/>
            <a:ext cx="764945" cy="515792"/>
          </a:xfrm>
          <a:prstGeom prst="curvedConnector3">
            <a:avLst>
              <a:gd name="adj1" fmla="val 50000"/>
            </a:avLst>
          </a:prstGeom>
          <a:ln w="15875">
            <a:solidFill>
              <a:schemeClr val="accent1">
                <a:lumMod val="75000"/>
              </a:schemeClr>
            </a:solidFill>
            <a:headEnd type="oval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9250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3282</TotalTime>
  <Words>786</Words>
  <Application>Microsoft Office PowerPoint</Application>
  <PresentationFormat>Widescreen</PresentationFormat>
  <Paragraphs>162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Cambria Math</vt:lpstr>
      <vt:lpstr>Century Gothic</vt:lpstr>
      <vt:lpstr>Wingdings</vt:lpstr>
      <vt:lpstr>Wingdings 3</vt:lpstr>
      <vt:lpstr>Ion</vt:lpstr>
      <vt:lpstr>Differentiating the Signal from the Noise</vt:lpstr>
      <vt:lpstr>Background</vt:lpstr>
      <vt:lpstr>Background</vt:lpstr>
      <vt:lpstr>Background</vt:lpstr>
      <vt:lpstr>Problem</vt:lpstr>
      <vt:lpstr>Goal</vt:lpstr>
      <vt:lpstr>Methods </vt:lpstr>
      <vt:lpstr>What is Photometry?</vt:lpstr>
      <vt:lpstr>Methods</vt:lpstr>
      <vt:lpstr>Methods</vt:lpstr>
      <vt:lpstr> </vt:lpstr>
      <vt:lpstr> </vt:lpstr>
      <vt:lpstr>Varying Number of Days § Other Transient Objects</vt:lpstr>
      <vt:lpstr>Varying starting day</vt:lpstr>
      <vt:lpstr>Varying zero point and T0 </vt:lpstr>
      <vt:lpstr>Varying Cadences</vt:lpstr>
      <vt:lpstr>Varying Passbands</vt:lpstr>
      <vt:lpstr>Discussion</vt:lpstr>
      <vt:lpstr>Spectra</vt:lpstr>
      <vt:lpstr>Whitening</vt:lpstr>
      <vt:lpstr>PowerPoint Presentation</vt:lpstr>
      <vt:lpstr>Future Work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Differentiating the Signal from the Noise</dc:title>
  <dc:creator>Bethany Suter</dc:creator>
  <cp:lastModifiedBy>Bethany Suter</cp:lastModifiedBy>
  <cp:revision>42</cp:revision>
  <dcterms:created xsi:type="dcterms:W3CDTF">2018-08-22T00:16:02Z</dcterms:created>
  <dcterms:modified xsi:type="dcterms:W3CDTF">2018-08-24T06:58:54Z</dcterms:modified>
</cp:coreProperties>
</file>