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0" r:id="rId1"/>
  </p:sldMasterIdLst>
  <p:notesMasterIdLst>
    <p:notesMasterId r:id="rId40"/>
  </p:notesMasterIdLst>
  <p:handoutMasterIdLst>
    <p:handoutMasterId r:id="rId41"/>
  </p:handoutMasterIdLst>
  <p:sldIdLst>
    <p:sldId id="256" r:id="rId2"/>
    <p:sldId id="257" r:id="rId3"/>
    <p:sldId id="274" r:id="rId4"/>
    <p:sldId id="259" r:id="rId5"/>
    <p:sldId id="258" r:id="rId6"/>
    <p:sldId id="260" r:id="rId7"/>
    <p:sldId id="275" r:id="rId8"/>
    <p:sldId id="261" r:id="rId9"/>
    <p:sldId id="278" r:id="rId10"/>
    <p:sldId id="285" r:id="rId11"/>
    <p:sldId id="277" r:id="rId12"/>
    <p:sldId id="281" r:id="rId13"/>
    <p:sldId id="276" r:id="rId14"/>
    <p:sldId id="286" r:id="rId15"/>
    <p:sldId id="282" r:id="rId16"/>
    <p:sldId id="262" r:id="rId17"/>
    <p:sldId id="300" r:id="rId18"/>
    <p:sldId id="301" r:id="rId19"/>
    <p:sldId id="302" r:id="rId20"/>
    <p:sldId id="287" r:id="rId21"/>
    <p:sldId id="263" r:id="rId22"/>
    <p:sldId id="265" r:id="rId23"/>
    <p:sldId id="288" r:id="rId24"/>
    <p:sldId id="264" r:id="rId25"/>
    <p:sldId id="266" r:id="rId26"/>
    <p:sldId id="293" r:id="rId27"/>
    <p:sldId id="296" r:id="rId28"/>
    <p:sldId id="298" r:id="rId29"/>
    <p:sldId id="297" r:id="rId30"/>
    <p:sldId id="295" r:id="rId31"/>
    <p:sldId id="267" r:id="rId32"/>
    <p:sldId id="279" r:id="rId33"/>
    <p:sldId id="268" r:id="rId34"/>
    <p:sldId id="280" r:id="rId35"/>
    <p:sldId id="269" r:id="rId36"/>
    <p:sldId id="294" r:id="rId37"/>
    <p:sldId id="273" r:id="rId38"/>
    <p:sldId id="299" r:id="rId39"/>
  </p:sldIdLst>
  <p:sldSz cx="12192000" cy="6858000"/>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445"/>
    <a:srgbClr val="3D3D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259"/>
    <p:restoredTop sz="94612"/>
  </p:normalViewPr>
  <p:slideViewPr>
    <p:cSldViewPr snapToGrid="0" snapToObjects="1">
      <p:cViewPr>
        <p:scale>
          <a:sx n="100" d="100"/>
          <a:sy n="100" d="100"/>
        </p:scale>
        <p:origin x="1192" y="2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59B2A1A-BE16-244E-BF14-228C25D4688E}"/>
              </a:ext>
            </a:extLst>
          </p:cNvPr>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3B9D310-3882-8D49-A76C-6E22A2585121}"/>
              </a:ext>
            </a:extLst>
          </p:cNvPr>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F5B0A987-D8A7-D740-875D-CA8CD84942DF}" type="datetimeFigureOut">
              <a:rPr lang="en-US" smtClean="0"/>
              <a:t>8/15/18</a:t>
            </a:fld>
            <a:endParaRPr lang="en-US"/>
          </a:p>
        </p:txBody>
      </p:sp>
      <p:sp>
        <p:nvSpPr>
          <p:cNvPr id="4" name="Footer Placeholder 3">
            <a:extLst>
              <a:ext uri="{FF2B5EF4-FFF2-40B4-BE49-F238E27FC236}">
                <a16:creationId xmlns:a16="http://schemas.microsoft.com/office/drawing/2014/main" id="{4B9454CA-FBC7-974C-AD85-0495986E817D}"/>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A5023BC-66ED-2545-A4E7-086B77A7CA61}"/>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3CE7608B-2408-7D4A-ABA2-4069B51F589B}" type="slidenum">
              <a:rPr lang="en-US" smtClean="0"/>
              <a:t>‹#›</a:t>
            </a:fld>
            <a:endParaRPr lang="en-US"/>
          </a:p>
        </p:txBody>
      </p:sp>
    </p:spTree>
    <p:extLst>
      <p:ext uri="{BB962C8B-B14F-4D97-AF65-F5344CB8AC3E}">
        <p14:creationId xmlns:p14="http://schemas.microsoft.com/office/powerpoint/2010/main" val="40292875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5912D984-9B05-D54C-99B6-E5A181FB5253}" type="datetimeFigureOut">
              <a:rPr lang="en-US" smtClean="0"/>
              <a:t>8/14/18</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1DDC5814-1C46-8F4E-B29E-DE78D1335BDE}" type="slidenum">
              <a:rPr lang="en-US" smtClean="0"/>
              <a:t>‹#›</a:t>
            </a:fld>
            <a:endParaRPr lang="en-US"/>
          </a:p>
        </p:txBody>
      </p:sp>
    </p:spTree>
    <p:extLst>
      <p:ext uri="{BB962C8B-B14F-4D97-AF65-F5344CB8AC3E}">
        <p14:creationId xmlns:p14="http://schemas.microsoft.com/office/powerpoint/2010/main" val="39394521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Hello, I’m Kaila Nathaniel, and I’ve been working with Brittany </a:t>
            </a:r>
            <a:r>
              <a:rPr lang="en-US" sz="1200" kern="1200" dirty="0" err="1">
                <a:solidFill>
                  <a:schemeClr val="tx1"/>
                </a:solidFill>
                <a:effectLst/>
                <a:latin typeface="+mn-lt"/>
                <a:ea typeface="+mn-ea"/>
                <a:cs typeface="+mn-cs"/>
              </a:rPr>
              <a:t>Kamai</a:t>
            </a:r>
            <a:r>
              <a:rPr lang="en-US" sz="1200" kern="1200" dirty="0">
                <a:solidFill>
                  <a:schemeClr val="tx1"/>
                </a:solidFill>
                <a:effectLst/>
                <a:latin typeface="+mn-lt"/>
                <a:ea typeface="+mn-ea"/>
                <a:cs typeface="+mn-cs"/>
              </a:rPr>
              <a:t>, Rana Adhikari, and </a:t>
            </a:r>
            <a:r>
              <a:rPr lang="en-US" sz="1200" kern="1200" dirty="0" err="1">
                <a:solidFill>
                  <a:schemeClr val="tx1"/>
                </a:solidFill>
                <a:effectLst/>
                <a:latin typeface="+mn-lt"/>
                <a:ea typeface="+mn-ea"/>
                <a:cs typeface="+mn-cs"/>
              </a:rPr>
              <a:t>Ayooluwa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Odemuyiwa</a:t>
            </a:r>
            <a:r>
              <a:rPr lang="en-US" sz="1200" kern="1200" dirty="0">
                <a:solidFill>
                  <a:schemeClr val="tx1"/>
                </a:solidFill>
                <a:effectLst/>
                <a:latin typeface="+mn-lt"/>
                <a:ea typeface="+mn-ea"/>
                <a:cs typeface="+mn-cs"/>
              </a:rPr>
              <a:t>[ Oh-</a:t>
            </a:r>
            <a:r>
              <a:rPr lang="en-US" sz="1200" kern="1200" dirty="0" err="1">
                <a:solidFill>
                  <a:schemeClr val="tx1"/>
                </a:solidFill>
                <a:effectLst/>
                <a:latin typeface="+mn-lt"/>
                <a:ea typeface="+mn-ea"/>
                <a:cs typeface="+mn-cs"/>
              </a:rPr>
              <a:t>deh</a:t>
            </a:r>
            <a:r>
              <a:rPr lang="en-US" sz="1200" kern="1200" dirty="0">
                <a:solidFill>
                  <a:schemeClr val="tx1"/>
                </a:solidFill>
                <a:effectLst/>
                <a:latin typeface="+mn-lt"/>
                <a:ea typeface="+mn-ea"/>
                <a:cs typeface="+mn-cs"/>
              </a:rPr>
              <a:t>-moo-</a:t>
            </a:r>
            <a:r>
              <a:rPr lang="en-US" sz="1200" kern="1200" dirty="0" err="1">
                <a:solidFill>
                  <a:schemeClr val="tx1"/>
                </a:solidFill>
                <a:effectLst/>
                <a:latin typeface="+mn-lt"/>
                <a:ea typeface="+mn-ea"/>
                <a:cs typeface="+mn-cs"/>
              </a:rPr>
              <a:t>yee</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wah</a:t>
            </a:r>
            <a:r>
              <a:rPr lang="en-US" sz="1200" kern="1200" dirty="0">
                <a:solidFill>
                  <a:schemeClr val="tx1"/>
                </a:solidFill>
                <a:effectLst/>
                <a:latin typeface="+mn-lt"/>
                <a:ea typeface="+mn-ea"/>
                <a:cs typeface="+mn-cs"/>
              </a:rPr>
              <a:t>], an FSRI participant, on seismic cloaking for LIGO</a:t>
            </a:r>
          </a:p>
        </p:txBody>
      </p:sp>
      <p:sp>
        <p:nvSpPr>
          <p:cNvPr id="4" name="Slide Number Placeholder 3"/>
          <p:cNvSpPr>
            <a:spLocks noGrp="1"/>
          </p:cNvSpPr>
          <p:nvPr>
            <p:ph type="sldNum" sz="quarter" idx="5"/>
          </p:nvPr>
        </p:nvSpPr>
        <p:spPr/>
        <p:txBody>
          <a:bodyPr/>
          <a:lstStyle/>
          <a:p>
            <a:fld id="{1DDC5814-1C46-8F4E-B29E-DE78D1335BDE}" type="slidenum">
              <a:rPr lang="en-US" smtClean="0"/>
              <a:t>1</a:t>
            </a:fld>
            <a:endParaRPr lang="en-US"/>
          </a:p>
        </p:txBody>
      </p:sp>
    </p:spTree>
    <p:extLst>
      <p:ext uri="{BB962C8B-B14F-4D97-AF65-F5344CB8AC3E}">
        <p14:creationId xmlns:p14="http://schemas.microsoft.com/office/powerpoint/2010/main" val="13524550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Now, let’s turn to seismic cloaking experiments</a:t>
            </a:r>
          </a:p>
        </p:txBody>
      </p:sp>
      <p:sp>
        <p:nvSpPr>
          <p:cNvPr id="4" name="Slide Number Placeholder 3"/>
          <p:cNvSpPr>
            <a:spLocks noGrp="1"/>
          </p:cNvSpPr>
          <p:nvPr>
            <p:ph type="sldNum" sz="quarter" idx="5"/>
          </p:nvPr>
        </p:nvSpPr>
        <p:spPr/>
        <p:txBody>
          <a:bodyPr/>
          <a:lstStyle/>
          <a:p>
            <a:fld id="{1DDC5814-1C46-8F4E-B29E-DE78D1335BDE}" type="slidenum">
              <a:rPr lang="en-US" smtClean="0"/>
              <a:t>10</a:t>
            </a:fld>
            <a:endParaRPr lang="en-US"/>
          </a:p>
        </p:txBody>
      </p:sp>
    </p:spTree>
    <p:extLst>
      <p:ext uri="{BB962C8B-B14F-4D97-AF65-F5344CB8AC3E}">
        <p14:creationId xmlns:p14="http://schemas.microsoft.com/office/powerpoint/2010/main" val="16561277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The first experiment we’ll talk about is Brule’s team</a:t>
            </a:r>
          </a:p>
          <a:p>
            <a:pPr lvl="0"/>
            <a:r>
              <a:rPr lang="en-US" sz="1200" kern="1200" dirty="0">
                <a:solidFill>
                  <a:schemeClr val="tx1"/>
                </a:solidFill>
                <a:effectLst/>
                <a:latin typeface="+mn-lt"/>
                <a:ea typeface="+mn-ea"/>
                <a:cs typeface="+mn-cs"/>
              </a:rPr>
              <a:t>He created a seismic metamaterial by drilling boreholes into the soil</a:t>
            </a:r>
          </a:p>
          <a:p>
            <a:pPr lvl="0"/>
            <a:r>
              <a:rPr lang="en-US" sz="1200" kern="1200" dirty="0">
                <a:solidFill>
                  <a:schemeClr val="tx1"/>
                </a:solidFill>
                <a:effectLst/>
                <a:latin typeface="+mn-lt"/>
                <a:ea typeface="+mn-ea"/>
                <a:cs typeface="+mn-cs"/>
              </a:rPr>
              <a:t>His boreholes were 5m deep, 0.32 across, and spaced 1.73m apart</a:t>
            </a:r>
          </a:p>
          <a:p>
            <a:pPr lvl="0"/>
            <a:r>
              <a:rPr lang="en-US" sz="1200" kern="1200" dirty="0">
                <a:solidFill>
                  <a:schemeClr val="tx1"/>
                </a:solidFill>
                <a:effectLst/>
                <a:latin typeface="+mn-lt"/>
                <a:ea typeface="+mn-ea"/>
                <a:cs typeface="+mn-cs"/>
              </a:rPr>
              <a:t>He tested his metamaterial with a 50 Hz source</a:t>
            </a:r>
          </a:p>
          <a:p>
            <a:pPr lvl="0"/>
            <a:r>
              <a:rPr lang="en-US" sz="1200" kern="1200" dirty="0">
                <a:solidFill>
                  <a:schemeClr val="tx1"/>
                </a:solidFill>
                <a:effectLst/>
                <a:latin typeface="+mn-lt"/>
                <a:ea typeface="+mn-ea"/>
                <a:cs typeface="+mn-cs"/>
              </a:rPr>
              <a:t>50 Hz is significant, because previous work with seismic cloaking has been done around 1kHz and 600 Hz, which is much higher than the 10 Hz that affects detectors</a:t>
            </a:r>
          </a:p>
        </p:txBody>
      </p:sp>
      <p:sp>
        <p:nvSpPr>
          <p:cNvPr id="4" name="Slide Number Placeholder 3"/>
          <p:cNvSpPr>
            <a:spLocks noGrp="1"/>
          </p:cNvSpPr>
          <p:nvPr>
            <p:ph type="sldNum" sz="quarter" idx="10"/>
          </p:nvPr>
        </p:nvSpPr>
        <p:spPr/>
        <p:txBody>
          <a:bodyPr/>
          <a:lstStyle/>
          <a:p>
            <a:fld id="{1DDC5814-1C46-8F4E-B29E-DE78D1335BDE}" type="slidenum">
              <a:rPr lang="en-US" smtClean="0"/>
              <a:t>11</a:t>
            </a:fld>
            <a:endParaRPr lang="en-US"/>
          </a:p>
        </p:txBody>
      </p:sp>
    </p:spTree>
    <p:extLst>
      <p:ext uri="{BB962C8B-B14F-4D97-AF65-F5344CB8AC3E}">
        <p14:creationId xmlns:p14="http://schemas.microsoft.com/office/powerpoint/2010/main" val="23188715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You can see here a diagram of the setup, and a photo of the actual experiment</a:t>
            </a:r>
          </a:p>
          <a:p>
            <a:pPr lvl="0"/>
            <a:r>
              <a:rPr lang="en-US" sz="1200" kern="1200" dirty="0">
                <a:solidFill>
                  <a:schemeClr val="tx1"/>
                </a:solidFill>
                <a:effectLst/>
                <a:latin typeface="+mn-lt"/>
                <a:ea typeface="+mn-ea"/>
                <a:cs typeface="+mn-cs"/>
              </a:rPr>
              <a:t>The green is the velocimeters, the blue is the boreholes, and the red is the source</a:t>
            </a:r>
          </a:p>
          <a:p>
            <a:pPr lvl="0"/>
            <a:r>
              <a:rPr lang="en-US" sz="1200" kern="1200" dirty="0">
                <a:solidFill>
                  <a:schemeClr val="tx1"/>
                </a:solidFill>
                <a:effectLst/>
                <a:latin typeface="+mn-lt"/>
                <a:ea typeface="+mn-ea"/>
                <a:cs typeface="+mn-cs"/>
              </a:rPr>
              <a:t>Brule found that the elastic energy was 2.3 times larger at the source than past his metamaterial</a:t>
            </a:r>
          </a:p>
          <a:p>
            <a:pPr lvl="0"/>
            <a:r>
              <a:rPr lang="en-US" sz="1200" kern="1200" dirty="0">
                <a:solidFill>
                  <a:schemeClr val="tx1"/>
                </a:solidFill>
                <a:effectLst/>
                <a:latin typeface="+mn-lt"/>
                <a:ea typeface="+mn-ea"/>
                <a:cs typeface="+mn-cs"/>
              </a:rPr>
              <a:t>This suggests that his metamaterial was highly effective at dissipating the energy from the 50 Hz source</a:t>
            </a:r>
          </a:p>
        </p:txBody>
      </p:sp>
      <p:sp>
        <p:nvSpPr>
          <p:cNvPr id="4" name="Slide Number Placeholder 3"/>
          <p:cNvSpPr>
            <a:spLocks noGrp="1"/>
          </p:cNvSpPr>
          <p:nvPr>
            <p:ph type="sldNum" sz="quarter" idx="5"/>
          </p:nvPr>
        </p:nvSpPr>
        <p:spPr/>
        <p:txBody>
          <a:bodyPr/>
          <a:lstStyle/>
          <a:p>
            <a:fld id="{1DDC5814-1C46-8F4E-B29E-DE78D1335BDE}" type="slidenum">
              <a:rPr lang="en-US" smtClean="0"/>
              <a:t>12</a:t>
            </a:fld>
            <a:endParaRPr lang="en-US"/>
          </a:p>
        </p:txBody>
      </p:sp>
    </p:spTree>
    <p:extLst>
      <p:ext uri="{BB962C8B-B14F-4D97-AF65-F5344CB8AC3E}">
        <p14:creationId xmlns:p14="http://schemas.microsoft.com/office/powerpoint/2010/main" val="675997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The next experiment I’ll discuss is </a:t>
            </a:r>
            <a:r>
              <a:rPr lang="en-US" sz="1200" kern="1200" dirty="0" err="1">
                <a:solidFill>
                  <a:schemeClr val="tx1"/>
                </a:solidFill>
                <a:effectLst/>
                <a:latin typeface="+mn-lt"/>
                <a:ea typeface="+mn-ea"/>
                <a:cs typeface="+mn-cs"/>
              </a:rPr>
              <a:t>Colombi</a:t>
            </a:r>
            <a:r>
              <a:rPr lang="en-US" sz="1200" kern="1200" dirty="0">
                <a:solidFill>
                  <a:schemeClr val="tx1"/>
                </a:solidFill>
                <a:effectLst/>
                <a:latin typeface="+mn-lt"/>
                <a:ea typeface="+mn-ea"/>
                <a:cs typeface="+mn-cs"/>
              </a:rPr>
              <a:t>, which is actually the source of this project. Brittany and Rana read this paper before I came to Caltech, and wondered if the same ideas could be applied to LIGO</a:t>
            </a:r>
          </a:p>
          <a:p>
            <a:pPr lvl="0"/>
            <a:r>
              <a:rPr lang="en-US" sz="1200" kern="1200" dirty="0">
                <a:solidFill>
                  <a:schemeClr val="tx1"/>
                </a:solidFill>
                <a:effectLst/>
                <a:latin typeface="+mn-lt"/>
                <a:ea typeface="+mn-ea"/>
                <a:cs typeface="+mn-cs"/>
              </a:rPr>
              <a:t>Brule tested boreholes, but </a:t>
            </a:r>
            <a:r>
              <a:rPr lang="en-US" sz="1200" kern="1200" dirty="0" err="1">
                <a:solidFill>
                  <a:schemeClr val="tx1"/>
                </a:solidFill>
                <a:effectLst/>
                <a:latin typeface="+mn-lt"/>
                <a:ea typeface="+mn-ea"/>
                <a:cs typeface="+mn-cs"/>
              </a:rPr>
              <a:t>Colombi</a:t>
            </a:r>
            <a:r>
              <a:rPr lang="en-US" sz="1200" kern="1200" dirty="0">
                <a:solidFill>
                  <a:schemeClr val="tx1"/>
                </a:solidFill>
                <a:effectLst/>
                <a:latin typeface="+mn-lt"/>
                <a:ea typeface="+mn-ea"/>
                <a:cs typeface="+mn-cs"/>
              </a:rPr>
              <a:t> thought to test the opposite—something poking out of the ground, like trees</a:t>
            </a:r>
          </a:p>
          <a:p>
            <a:pPr lvl="0"/>
            <a:r>
              <a:rPr lang="en-US" sz="1200" kern="1200" dirty="0">
                <a:solidFill>
                  <a:schemeClr val="tx1"/>
                </a:solidFill>
                <a:effectLst/>
                <a:latin typeface="+mn-lt"/>
                <a:ea typeface="+mn-ea"/>
                <a:cs typeface="+mn-cs"/>
              </a:rPr>
              <a:t>He did a geophysical survey on a 6000 m</a:t>
            </a:r>
            <a:r>
              <a:rPr lang="en-US" sz="1200" kern="1200" baseline="30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forest in France, using construction as his noise source</a:t>
            </a:r>
          </a:p>
        </p:txBody>
      </p:sp>
      <p:sp>
        <p:nvSpPr>
          <p:cNvPr id="4" name="Slide Number Placeholder 3"/>
          <p:cNvSpPr>
            <a:spLocks noGrp="1"/>
          </p:cNvSpPr>
          <p:nvPr>
            <p:ph type="sldNum" sz="quarter" idx="10"/>
          </p:nvPr>
        </p:nvSpPr>
        <p:spPr/>
        <p:txBody>
          <a:bodyPr/>
          <a:lstStyle/>
          <a:p>
            <a:fld id="{1DDC5814-1C46-8F4E-B29E-DE78D1335BDE}" type="slidenum">
              <a:rPr lang="en-US" smtClean="0"/>
              <a:t>13</a:t>
            </a:fld>
            <a:endParaRPr lang="en-US"/>
          </a:p>
        </p:txBody>
      </p:sp>
    </p:spTree>
    <p:extLst>
      <p:ext uri="{BB962C8B-B14F-4D97-AF65-F5344CB8AC3E}">
        <p14:creationId xmlns:p14="http://schemas.microsoft.com/office/powerpoint/2010/main" val="7621376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You can see here his configuration</a:t>
            </a:r>
          </a:p>
          <a:p>
            <a:pPr lvl="0"/>
            <a:r>
              <a:rPr lang="en-US" sz="1200" kern="1200" dirty="0">
                <a:solidFill>
                  <a:schemeClr val="tx1"/>
                </a:solidFill>
                <a:effectLst/>
                <a:latin typeface="+mn-lt"/>
                <a:ea typeface="+mn-ea"/>
                <a:cs typeface="+mn-cs"/>
              </a:rPr>
              <a:t>Seismometers in an empty field and in the forest</a:t>
            </a:r>
          </a:p>
        </p:txBody>
      </p:sp>
      <p:sp>
        <p:nvSpPr>
          <p:cNvPr id="4" name="Slide Number Placeholder 3"/>
          <p:cNvSpPr>
            <a:spLocks noGrp="1"/>
          </p:cNvSpPr>
          <p:nvPr>
            <p:ph type="sldNum" sz="quarter" idx="10"/>
          </p:nvPr>
        </p:nvSpPr>
        <p:spPr/>
        <p:txBody>
          <a:bodyPr/>
          <a:lstStyle/>
          <a:p>
            <a:fld id="{1DDC5814-1C46-8F4E-B29E-DE78D1335BDE}" type="slidenum">
              <a:rPr lang="en-US" smtClean="0"/>
              <a:t>14</a:t>
            </a:fld>
            <a:endParaRPr lang="en-US"/>
          </a:p>
        </p:txBody>
      </p:sp>
    </p:spTree>
    <p:extLst>
      <p:ext uri="{BB962C8B-B14F-4D97-AF65-F5344CB8AC3E}">
        <p14:creationId xmlns:p14="http://schemas.microsoft.com/office/powerpoint/2010/main" val="17254444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He found that the longitudinal resonance inside the trees created two highly attenuating regions around 40 Hz and 110 Hz</a:t>
            </a:r>
          </a:p>
          <a:p>
            <a:pPr lvl="0"/>
            <a:r>
              <a:rPr lang="en-US" sz="1200" kern="1200" dirty="0">
                <a:solidFill>
                  <a:schemeClr val="tx1"/>
                </a:solidFill>
                <a:effectLst/>
                <a:latin typeface="+mn-lt"/>
                <a:ea typeface="+mn-ea"/>
                <a:cs typeface="+mn-cs"/>
              </a:rPr>
              <a:t>Interestingly, he also found that the variability in size and position of trees cloaked more frequencies at once than for uniform configurations </a:t>
            </a:r>
          </a:p>
          <a:p>
            <a:pPr lvl="0"/>
            <a:r>
              <a:rPr lang="en-US" sz="1200" kern="1200" dirty="0">
                <a:solidFill>
                  <a:schemeClr val="tx1"/>
                </a:solidFill>
                <a:effectLst/>
                <a:latin typeface="+mn-lt"/>
                <a:ea typeface="+mn-ea"/>
                <a:cs typeface="+mn-cs"/>
              </a:rPr>
              <a:t>This plot has the frequency on the x axis, with the spectral ratio on the y. The spectral ratio is the ratio of coherent to incoherent intensity</a:t>
            </a:r>
          </a:p>
          <a:p>
            <a:pPr lvl="0"/>
            <a:r>
              <a:rPr lang="en-US" sz="1200" kern="1200" dirty="0">
                <a:solidFill>
                  <a:schemeClr val="tx1"/>
                </a:solidFill>
                <a:effectLst/>
                <a:latin typeface="+mn-lt"/>
                <a:ea typeface="+mn-ea"/>
                <a:cs typeface="+mn-cs"/>
              </a:rPr>
              <a:t>The red traces are the theoretical predictions, while the blue is the experimental results</a:t>
            </a:r>
          </a:p>
          <a:p>
            <a:pPr lvl="0"/>
            <a:r>
              <a:rPr lang="en-US" sz="1200" kern="1200" dirty="0">
                <a:solidFill>
                  <a:schemeClr val="tx1"/>
                </a:solidFill>
                <a:effectLst/>
                <a:latin typeface="+mn-lt"/>
                <a:ea typeface="+mn-ea"/>
                <a:cs typeface="+mn-cs"/>
              </a:rPr>
              <a:t>The bandgaps are the grey regions, where you can see the spectral ratio drops intensely due to the cloaking</a:t>
            </a:r>
          </a:p>
          <a:p>
            <a:pPr lvl="0"/>
            <a:r>
              <a:rPr lang="en-US" sz="1200" kern="1200" dirty="0">
                <a:solidFill>
                  <a:schemeClr val="tx1"/>
                </a:solidFill>
                <a:effectLst/>
                <a:latin typeface="+mn-lt"/>
                <a:ea typeface="+mn-ea"/>
                <a:cs typeface="+mn-cs"/>
              </a:rPr>
              <a:t>You can see that the experimental and theoretical results matched really well at the second bandgap, while the first bandgap needs some more work for the theory to match the results</a:t>
            </a:r>
          </a:p>
        </p:txBody>
      </p:sp>
      <p:sp>
        <p:nvSpPr>
          <p:cNvPr id="4" name="Slide Number Placeholder 3"/>
          <p:cNvSpPr>
            <a:spLocks noGrp="1"/>
          </p:cNvSpPr>
          <p:nvPr>
            <p:ph type="sldNum" sz="quarter" idx="10"/>
          </p:nvPr>
        </p:nvSpPr>
        <p:spPr/>
        <p:txBody>
          <a:bodyPr/>
          <a:lstStyle/>
          <a:p>
            <a:fld id="{1DDC5814-1C46-8F4E-B29E-DE78D1335BDE}" type="slidenum">
              <a:rPr lang="en-US" smtClean="0"/>
              <a:t>15</a:t>
            </a:fld>
            <a:endParaRPr lang="en-US"/>
          </a:p>
        </p:txBody>
      </p:sp>
    </p:spTree>
    <p:extLst>
      <p:ext uri="{BB962C8B-B14F-4D97-AF65-F5344CB8AC3E}">
        <p14:creationId xmlns:p14="http://schemas.microsoft.com/office/powerpoint/2010/main" val="21054368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Lastly, the METAFORET project, headed by Roux</a:t>
            </a:r>
          </a:p>
          <a:p>
            <a:pPr lvl="0"/>
            <a:r>
              <a:rPr lang="en-US" sz="1200" kern="1200" dirty="0">
                <a:solidFill>
                  <a:schemeClr val="tx1"/>
                </a:solidFill>
                <a:effectLst/>
                <a:latin typeface="+mn-lt"/>
                <a:ea typeface="+mn-ea"/>
                <a:cs typeface="+mn-cs"/>
              </a:rPr>
              <a:t>This demonstrated that a dense forest of trees can act as a locally resonant metamaterial</a:t>
            </a:r>
          </a:p>
        </p:txBody>
      </p:sp>
      <p:sp>
        <p:nvSpPr>
          <p:cNvPr id="4" name="Slide Number Placeholder 3"/>
          <p:cNvSpPr>
            <a:spLocks noGrp="1"/>
          </p:cNvSpPr>
          <p:nvPr>
            <p:ph type="sldNum" sz="quarter" idx="5"/>
          </p:nvPr>
        </p:nvSpPr>
        <p:spPr/>
        <p:txBody>
          <a:bodyPr/>
          <a:lstStyle/>
          <a:p>
            <a:fld id="{1DDC5814-1C46-8F4E-B29E-DE78D1335BDE}" type="slidenum">
              <a:rPr lang="en-US" smtClean="0"/>
              <a:t>16</a:t>
            </a:fld>
            <a:endParaRPr lang="en-US"/>
          </a:p>
        </p:txBody>
      </p:sp>
    </p:spTree>
    <p:extLst>
      <p:ext uri="{BB962C8B-B14F-4D97-AF65-F5344CB8AC3E}">
        <p14:creationId xmlns:p14="http://schemas.microsoft.com/office/powerpoint/2010/main" val="24231870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METAFORET took data in </a:t>
            </a:r>
            <a:r>
              <a:rPr lang="en-US" sz="1200" kern="1200" dirty="0" err="1">
                <a:solidFill>
                  <a:schemeClr val="tx1"/>
                </a:solidFill>
                <a:effectLst/>
                <a:latin typeface="+mn-lt"/>
                <a:ea typeface="+mn-ea"/>
                <a:cs typeface="+mn-cs"/>
              </a:rPr>
              <a:t>Mimizan</a:t>
            </a:r>
            <a:r>
              <a:rPr lang="en-US" sz="1200" kern="1200" dirty="0">
                <a:solidFill>
                  <a:schemeClr val="tx1"/>
                </a:solidFill>
                <a:effectLst/>
                <a:latin typeface="+mn-lt"/>
                <a:ea typeface="+mn-ea"/>
                <a:cs typeface="+mn-cs"/>
              </a:rPr>
              <a:t>, France, in a forest and the adjacent canola field</a:t>
            </a:r>
          </a:p>
          <a:p>
            <a:pPr lvl="0"/>
            <a:r>
              <a:rPr lang="en-US" sz="1200" kern="1200" dirty="0">
                <a:solidFill>
                  <a:schemeClr val="tx1"/>
                </a:solidFill>
                <a:effectLst/>
                <a:latin typeface="+mn-lt"/>
                <a:ea typeface="+mn-ea"/>
                <a:cs typeface="+mn-cs"/>
              </a:rPr>
              <a:t>They took data using geophones and velocimeters</a:t>
            </a:r>
          </a:p>
        </p:txBody>
      </p:sp>
      <p:sp>
        <p:nvSpPr>
          <p:cNvPr id="4" name="Slide Number Placeholder 3"/>
          <p:cNvSpPr>
            <a:spLocks noGrp="1"/>
          </p:cNvSpPr>
          <p:nvPr>
            <p:ph type="sldNum" sz="quarter" idx="5"/>
          </p:nvPr>
        </p:nvSpPr>
        <p:spPr/>
        <p:txBody>
          <a:bodyPr/>
          <a:lstStyle/>
          <a:p>
            <a:fld id="{1DDC5814-1C46-8F4E-B29E-DE78D1335BDE}" type="slidenum">
              <a:rPr lang="en-US" smtClean="0"/>
              <a:t>17</a:t>
            </a:fld>
            <a:endParaRPr lang="en-US"/>
          </a:p>
        </p:txBody>
      </p:sp>
    </p:spTree>
    <p:extLst>
      <p:ext uri="{BB962C8B-B14F-4D97-AF65-F5344CB8AC3E}">
        <p14:creationId xmlns:p14="http://schemas.microsoft.com/office/powerpoint/2010/main" val="25839699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The METAFORET project measured flexural (side to side) and compressional (up and down) resonance in the trees</a:t>
            </a:r>
          </a:p>
          <a:p>
            <a:pPr lvl="0"/>
            <a:r>
              <a:rPr lang="en-US" sz="1200" kern="1200" dirty="0">
                <a:solidFill>
                  <a:schemeClr val="tx1"/>
                </a:solidFill>
                <a:effectLst/>
                <a:latin typeface="+mn-lt"/>
                <a:ea typeface="+mn-ea"/>
                <a:cs typeface="+mn-cs"/>
              </a:rPr>
              <a:t>Compressional resonance is what provides filtering for the waves</a:t>
            </a:r>
          </a:p>
          <a:p>
            <a:pPr lvl="0"/>
            <a:r>
              <a:rPr lang="en-US" sz="1200" kern="1200" dirty="0">
                <a:solidFill>
                  <a:schemeClr val="tx1"/>
                </a:solidFill>
                <a:effectLst/>
                <a:latin typeface="+mn-lt"/>
                <a:ea typeface="+mn-ea"/>
                <a:cs typeface="+mn-cs"/>
              </a:rPr>
              <a:t>They measured the ambient noise and a 10-100 Hz frequency modulated sweep from a shaker</a:t>
            </a:r>
          </a:p>
        </p:txBody>
      </p:sp>
      <p:sp>
        <p:nvSpPr>
          <p:cNvPr id="4" name="Slide Number Placeholder 3"/>
          <p:cNvSpPr>
            <a:spLocks noGrp="1"/>
          </p:cNvSpPr>
          <p:nvPr>
            <p:ph type="sldNum" sz="quarter" idx="5"/>
          </p:nvPr>
        </p:nvSpPr>
        <p:spPr/>
        <p:txBody>
          <a:bodyPr/>
          <a:lstStyle/>
          <a:p>
            <a:fld id="{1DDC5814-1C46-8F4E-B29E-DE78D1335BDE}" type="slidenum">
              <a:rPr lang="en-US" smtClean="0"/>
              <a:t>18</a:t>
            </a:fld>
            <a:endParaRPr lang="en-US"/>
          </a:p>
        </p:txBody>
      </p:sp>
    </p:spTree>
    <p:extLst>
      <p:ext uri="{BB962C8B-B14F-4D97-AF65-F5344CB8AC3E}">
        <p14:creationId xmlns:p14="http://schemas.microsoft.com/office/powerpoint/2010/main" val="13798549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METAFORET found that the compressional resonances were around 50 Hz</a:t>
            </a:r>
          </a:p>
          <a:p>
            <a:pPr lvl="0"/>
            <a:r>
              <a:rPr lang="en-US" sz="1200" kern="1200" dirty="0">
                <a:solidFill>
                  <a:schemeClr val="tx1"/>
                </a:solidFill>
                <a:effectLst/>
                <a:latin typeface="+mn-lt"/>
                <a:ea typeface="+mn-ea"/>
                <a:cs typeface="+mn-cs"/>
              </a:rPr>
              <a:t>That means that cloaking was best at 50 Hz and above, while below 50 Hz a lot of waves still remained, as you can see in the plots</a:t>
            </a:r>
          </a:p>
        </p:txBody>
      </p:sp>
      <p:sp>
        <p:nvSpPr>
          <p:cNvPr id="4" name="Slide Number Placeholder 3"/>
          <p:cNvSpPr>
            <a:spLocks noGrp="1"/>
          </p:cNvSpPr>
          <p:nvPr>
            <p:ph type="sldNum" sz="quarter" idx="5"/>
          </p:nvPr>
        </p:nvSpPr>
        <p:spPr/>
        <p:txBody>
          <a:bodyPr/>
          <a:lstStyle/>
          <a:p>
            <a:fld id="{1DDC5814-1C46-8F4E-B29E-DE78D1335BDE}" type="slidenum">
              <a:rPr lang="en-US" smtClean="0"/>
              <a:t>19</a:t>
            </a:fld>
            <a:endParaRPr lang="en-US"/>
          </a:p>
        </p:txBody>
      </p:sp>
    </p:spTree>
    <p:extLst>
      <p:ext uri="{BB962C8B-B14F-4D97-AF65-F5344CB8AC3E}">
        <p14:creationId xmlns:p14="http://schemas.microsoft.com/office/powerpoint/2010/main" val="4207547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What is cloaking?</a:t>
            </a:r>
          </a:p>
          <a:p>
            <a:pPr lvl="0"/>
            <a:r>
              <a:rPr lang="en-US" sz="1200" kern="1200" dirty="0">
                <a:solidFill>
                  <a:schemeClr val="tx1"/>
                </a:solidFill>
                <a:effectLst/>
                <a:latin typeface="+mn-lt"/>
                <a:ea typeface="+mn-ea"/>
                <a:cs typeface="+mn-cs"/>
              </a:rPr>
              <a:t>Cloaking is when you manipulate waves around an object to make it invisible to that type of wave</a:t>
            </a:r>
          </a:p>
          <a:p>
            <a:pPr lvl="0"/>
            <a:r>
              <a:rPr lang="en-US" sz="1200" kern="1200" dirty="0">
                <a:solidFill>
                  <a:schemeClr val="tx1"/>
                </a:solidFill>
                <a:effectLst/>
                <a:latin typeface="+mn-lt"/>
                <a:ea typeface="+mn-ea"/>
                <a:cs typeface="+mn-cs"/>
              </a:rPr>
              <a:t>The original concept was invisibility cloaks for electromagnetic waves, like in Harry Potter. This was experimentally verified in 2006 with </a:t>
            </a:r>
            <a:r>
              <a:rPr lang="en-US" sz="1200" kern="1200" dirty="0" err="1">
                <a:solidFill>
                  <a:schemeClr val="tx1"/>
                </a:solidFill>
                <a:effectLst/>
                <a:latin typeface="+mn-lt"/>
                <a:ea typeface="+mn-ea"/>
                <a:cs typeface="+mn-cs"/>
              </a:rPr>
              <a:t>Schurig’s</a:t>
            </a:r>
            <a:r>
              <a:rPr lang="en-US" sz="1200" kern="1200" dirty="0">
                <a:solidFill>
                  <a:schemeClr val="tx1"/>
                </a:solidFill>
                <a:effectLst/>
                <a:latin typeface="+mn-lt"/>
                <a:ea typeface="+mn-ea"/>
                <a:cs typeface="+mn-cs"/>
              </a:rPr>
              <a:t> team. They created a 2D cloak that hid a copper cylinder.</a:t>
            </a:r>
          </a:p>
          <a:p>
            <a:pPr lvl="1"/>
            <a:r>
              <a:rPr lang="en-US" sz="1200" kern="1200" dirty="0">
                <a:solidFill>
                  <a:schemeClr val="tx1"/>
                </a:solidFill>
                <a:effectLst/>
                <a:latin typeface="+mn-lt"/>
                <a:ea typeface="+mn-ea"/>
                <a:cs typeface="+mn-cs"/>
              </a:rPr>
              <a:t>Cloaked from microwaves</a:t>
            </a:r>
          </a:p>
          <a:p>
            <a:pPr lvl="0"/>
            <a:r>
              <a:rPr lang="en-US" sz="1200" kern="1200" dirty="0">
                <a:solidFill>
                  <a:schemeClr val="tx1"/>
                </a:solidFill>
                <a:effectLst/>
                <a:latin typeface="+mn-lt"/>
                <a:ea typeface="+mn-ea"/>
                <a:cs typeface="+mn-cs"/>
              </a:rPr>
              <a:t>Electromagnetic cloaking is still a very active field, and research is now also underway in thermodynamic, acoustic, and </a:t>
            </a:r>
            <a:r>
              <a:rPr lang="en-US" sz="1200" kern="1200" dirty="0" err="1">
                <a:solidFill>
                  <a:schemeClr val="tx1"/>
                </a:solidFill>
                <a:effectLst/>
                <a:latin typeface="+mn-lt"/>
                <a:ea typeface="+mn-ea"/>
                <a:cs typeface="+mn-cs"/>
              </a:rPr>
              <a:t>elastodynamic</a:t>
            </a:r>
            <a:r>
              <a:rPr lang="en-US" sz="1200" kern="1200" dirty="0">
                <a:solidFill>
                  <a:schemeClr val="tx1"/>
                </a:solidFill>
                <a:effectLst/>
                <a:latin typeface="+mn-lt"/>
                <a:ea typeface="+mn-ea"/>
                <a:cs typeface="+mn-cs"/>
              </a:rPr>
              <a:t> cloaking</a:t>
            </a:r>
          </a:p>
        </p:txBody>
      </p:sp>
      <p:sp>
        <p:nvSpPr>
          <p:cNvPr id="4" name="Slide Number Placeholder 3"/>
          <p:cNvSpPr>
            <a:spLocks noGrp="1"/>
          </p:cNvSpPr>
          <p:nvPr>
            <p:ph type="sldNum" sz="quarter" idx="5"/>
          </p:nvPr>
        </p:nvSpPr>
        <p:spPr/>
        <p:txBody>
          <a:bodyPr/>
          <a:lstStyle/>
          <a:p>
            <a:fld id="{1DDC5814-1C46-8F4E-B29E-DE78D1335BDE}" type="slidenum">
              <a:rPr lang="en-US" smtClean="0"/>
              <a:t>2</a:t>
            </a:fld>
            <a:endParaRPr lang="en-US"/>
          </a:p>
        </p:txBody>
      </p:sp>
    </p:spTree>
    <p:extLst>
      <p:ext uri="{BB962C8B-B14F-4D97-AF65-F5344CB8AC3E}">
        <p14:creationId xmlns:p14="http://schemas.microsoft.com/office/powerpoint/2010/main" val="29006438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Now, let’s move onto our work modeling cloaking</a:t>
            </a:r>
          </a:p>
        </p:txBody>
      </p:sp>
      <p:sp>
        <p:nvSpPr>
          <p:cNvPr id="4" name="Slide Number Placeholder 3"/>
          <p:cNvSpPr>
            <a:spLocks noGrp="1"/>
          </p:cNvSpPr>
          <p:nvPr>
            <p:ph type="sldNum" sz="quarter" idx="5"/>
          </p:nvPr>
        </p:nvSpPr>
        <p:spPr/>
        <p:txBody>
          <a:bodyPr/>
          <a:lstStyle/>
          <a:p>
            <a:fld id="{1DDC5814-1C46-8F4E-B29E-DE78D1335BDE}" type="slidenum">
              <a:rPr lang="en-US" smtClean="0"/>
              <a:t>20</a:t>
            </a:fld>
            <a:endParaRPr lang="en-US"/>
          </a:p>
        </p:txBody>
      </p:sp>
    </p:spTree>
    <p:extLst>
      <p:ext uri="{BB962C8B-B14F-4D97-AF65-F5344CB8AC3E}">
        <p14:creationId xmlns:p14="http://schemas.microsoft.com/office/powerpoint/2010/main" val="9287961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We wanted to get an intuitive model of cloaking, which we found did not require a full-scale seismic model</a:t>
            </a:r>
          </a:p>
          <a:p>
            <a:pPr lvl="0"/>
            <a:r>
              <a:rPr lang="en-US" sz="1200" kern="1200" dirty="0">
                <a:solidFill>
                  <a:schemeClr val="tx1"/>
                </a:solidFill>
                <a:effectLst/>
                <a:latin typeface="+mn-lt"/>
                <a:ea typeface="+mn-ea"/>
                <a:cs typeface="+mn-cs"/>
              </a:rPr>
              <a:t>Acoustic cloaking is a good simplification of seismic cloaking, as the waves are the same, you just don’t have as many parameters to model</a:t>
            </a:r>
          </a:p>
          <a:p>
            <a:pPr lvl="0"/>
            <a:r>
              <a:rPr lang="en-US" sz="1200" kern="1200" dirty="0">
                <a:solidFill>
                  <a:schemeClr val="tx1"/>
                </a:solidFill>
                <a:effectLst/>
                <a:latin typeface="+mn-lt"/>
                <a:ea typeface="+mn-ea"/>
                <a:cs typeface="+mn-cs"/>
              </a:rPr>
              <a:t>Future work in seismic cloaking will require full solutions of the </a:t>
            </a:r>
            <a:r>
              <a:rPr lang="en-US" sz="1200" kern="1200" dirty="0" err="1">
                <a:solidFill>
                  <a:schemeClr val="tx1"/>
                </a:solidFill>
                <a:effectLst/>
                <a:latin typeface="+mn-lt"/>
                <a:ea typeface="+mn-ea"/>
                <a:cs typeface="+mn-cs"/>
              </a:rPr>
              <a:t>elastodynamic</a:t>
            </a:r>
            <a:r>
              <a:rPr lang="en-US" sz="1200" kern="1200" dirty="0">
                <a:solidFill>
                  <a:schemeClr val="tx1"/>
                </a:solidFill>
                <a:effectLst/>
                <a:latin typeface="+mn-lt"/>
                <a:ea typeface="+mn-ea"/>
                <a:cs typeface="+mn-cs"/>
              </a:rPr>
              <a:t> equations</a:t>
            </a:r>
          </a:p>
        </p:txBody>
      </p:sp>
      <p:sp>
        <p:nvSpPr>
          <p:cNvPr id="4" name="Slide Number Placeholder 3"/>
          <p:cNvSpPr>
            <a:spLocks noGrp="1"/>
          </p:cNvSpPr>
          <p:nvPr>
            <p:ph type="sldNum" sz="quarter" idx="5"/>
          </p:nvPr>
        </p:nvSpPr>
        <p:spPr/>
        <p:txBody>
          <a:bodyPr/>
          <a:lstStyle/>
          <a:p>
            <a:fld id="{1DDC5814-1C46-8F4E-B29E-DE78D1335BDE}" type="slidenum">
              <a:rPr lang="en-US" smtClean="0"/>
              <a:t>21</a:t>
            </a:fld>
            <a:endParaRPr lang="en-US"/>
          </a:p>
        </p:txBody>
      </p:sp>
    </p:spTree>
    <p:extLst>
      <p:ext uri="{BB962C8B-B14F-4D97-AF65-F5344CB8AC3E}">
        <p14:creationId xmlns:p14="http://schemas.microsoft.com/office/powerpoint/2010/main" val="2381538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Normally, a wave interacts with a boundary, which creates a pressure buildup </a:t>
            </a:r>
          </a:p>
          <a:p>
            <a:pPr lvl="0"/>
            <a:r>
              <a:rPr lang="en-US" sz="1200" kern="1200" dirty="0">
                <a:solidFill>
                  <a:schemeClr val="tx1"/>
                </a:solidFill>
                <a:effectLst/>
                <a:latin typeface="+mn-lt"/>
                <a:ea typeface="+mn-ea"/>
                <a:cs typeface="+mn-cs"/>
              </a:rPr>
              <a:t>You can see that here, where the waves break up around the object</a:t>
            </a:r>
          </a:p>
        </p:txBody>
      </p:sp>
      <p:sp>
        <p:nvSpPr>
          <p:cNvPr id="4" name="Slide Number Placeholder 3"/>
          <p:cNvSpPr>
            <a:spLocks noGrp="1"/>
          </p:cNvSpPr>
          <p:nvPr>
            <p:ph type="sldNum" sz="quarter" idx="5"/>
          </p:nvPr>
        </p:nvSpPr>
        <p:spPr/>
        <p:txBody>
          <a:bodyPr/>
          <a:lstStyle/>
          <a:p>
            <a:fld id="{1DDC5814-1C46-8F4E-B29E-DE78D1335BDE}" type="slidenum">
              <a:rPr lang="en-US" smtClean="0"/>
              <a:t>22</a:t>
            </a:fld>
            <a:endParaRPr lang="en-US"/>
          </a:p>
        </p:txBody>
      </p:sp>
    </p:spTree>
    <p:extLst>
      <p:ext uri="{BB962C8B-B14F-4D97-AF65-F5344CB8AC3E}">
        <p14:creationId xmlns:p14="http://schemas.microsoft.com/office/powerpoint/2010/main" val="26598803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A cloak requires a negative bulk modulus and a negative mass density, which is a little weird to think about</a:t>
            </a:r>
          </a:p>
          <a:p>
            <a:pPr lvl="0"/>
            <a:r>
              <a:rPr lang="en-US" sz="1200" kern="1200" dirty="0">
                <a:solidFill>
                  <a:schemeClr val="tx1"/>
                </a:solidFill>
                <a:effectLst/>
                <a:latin typeface="+mn-lt"/>
                <a:ea typeface="+mn-ea"/>
                <a:cs typeface="+mn-cs"/>
              </a:rPr>
              <a:t>The reason for this is so that you have a negative phase velocity, which then leads to a negative refractive index, which is what you need for cloaking</a:t>
            </a:r>
          </a:p>
          <a:p>
            <a:pPr lvl="0"/>
            <a:r>
              <a:rPr lang="en-US" sz="1200" kern="1200" dirty="0">
                <a:solidFill>
                  <a:schemeClr val="tx1"/>
                </a:solidFill>
                <a:effectLst/>
                <a:latin typeface="+mn-lt"/>
                <a:ea typeface="+mn-ea"/>
                <a:cs typeface="+mn-cs"/>
              </a:rPr>
              <a:t>The negative refractive index makes the waves reflect rather than interact with the object</a:t>
            </a:r>
          </a:p>
          <a:p>
            <a:pPr lvl="0"/>
            <a:r>
              <a:rPr lang="en-US" sz="1200" kern="1200" dirty="0">
                <a:solidFill>
                  <a:schemeClr val="tx1"/>
                </a:solidFill>
                <a:effectLst/>
                <a:latin typeface="+mn-lt"/>
                <a:ea typeface="+mn-ea"/>
                <a:cs typeface="+mn-cs"/>
              </a:rPr>
              <a:t>As you can see, a cloak means there is no pressure buildup, and the wave just keeps going and is not affected</a:t>
            </a:r>
          </a:p>
        </p:txBody>
      </p:sp>
      <p:sp>
        <p:nvSpPr>
          <p:cNvPr id="4" name="Slide Number Placeholder 3"/>
          <p:cNvSpPr>
            <a:spLocks noGrp="1"/>
          </p:cNvSpPr>
          <p:nvPr>
            <p:ph type="sldNum" sz="quarter" idx="5"/>
          </p:nvPr>
        </p:nvSpPr>
        <p:spPr/>
        <p:txBody>
          <a:bodyPr/>
          <a:lstStyle/>
          <a:p>
            <a:fld id="{1DDC5814-1C46-8F4E-B29E-DE78D1335BDE}" type="slidenum">
              <a:rPr lang="en-US" smtClean="0"/>
              <a:t>23</a:t>
            </a:fld>
            <a:endParaRPr lang="en-US"/>
          </a:p>
        </p:txBody>
      </p:sp>
    </p:spTree>
    <p:extLst>
      <p:ext uri="{BB962C8B-B14F-4D97-AF65-F5344CB8AC3E}">
        <p14:creationId xmlns:p14="http://schemas.microsoft.com/office/powerpoint/2010/main" val="23534507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We created a model very similar to the plot before, except in a half circle rather than a full circle</a:t>
            </a:r>
          </a:p>
          <a:p>
            <a:pPr lvl="0"/>
            <a:r>
              <a:rPr lang="en-US" sz="1200" kern="1200" dirty="0">
                <a:solidFill>
                  <a:schemeClr val="tx1"/>
                </a:solidFill>
                <a:effectLst/>
                <a:latin typeface="+mn-lt"/>
                <a:ea typeface="+mn-ea"/>
                <a:cs typeface="+mn-cs"/>
              </a:rPr>
              <a:t>This was done to make it easier computationally, and because we were using a previously created model and that’s what it came with</a:t>
            </a:r>
          </a:p>
          <a:p>
            <a:pPr lvl="0"/>
            <a:r>
              <a:rPr lang="en-US" sz="1200" kern="1200" dirty="0">
                <a:solidFill>
                  <a:schemeClr val="tx1"/>
                </a:solidFill>
                <a:effectLst/>
                <a:latin typeface="+mn-lt"/>
                <a:ea typeface="+mn-ea"/>
                <a:cs typeface="+mn-cs"/>
              </a:rPr>
              <a:t>This is a cylinder with a 1m radius and a 50 layer metamaterial cloak, each layer 2cm thick</a:t>
            </a:r>
          </a:p>
        </p:txBody>
      </p:sp>
      <p:sp>
        <p:nvSpPr>
          <p:cNvPr id="4" name="Slide Number Placeholder 3"/>
          <p:cNvSpPr>
            <a:spLocks noGrp="1"/>
          </p:cNvSpPr>
          <p:nvPr>
            <p:ph type="sldNum" sz="quarter" idx="5"/>
          </p:nvPr>
        </p:nvSpPr>
        <p:spPr/>
        <p:txBody>
          <a:bodyPr/>
          <a:lstStyle/>
          <a:p>
            <a:fld id="{1DDC5814-1C46-8F4E-B29E-DE78D1335BDE}" type="slidenum">
              <a:rPr lang="en-US" smtClean="0"/>
              <a:t>24</a:t>
            </a:fld>
            <a:endParaRPr lang="en-US"/>
          </a:p>
        </p:txBody>
      </p:sp>
    </p:spTree>
    <p:extLst>
      <p:ext uri="{BB962C8B-B14F-4D97-AF65-F5344CB8AC3E}">
        <p14:creationId xmlns:p14="http://schemas.microsoft.com/office/powerpoint/2010/main" val="18427254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The model we were using was designed for a 200 Hz wave propagating in the +x direction, so that’s what I started with. Here, you can see the object with a cloak and without</a:t>
            </a:r>
          </a:p>
          <a:p>
            <a:pPr lvl="0"/>
            <a:r>
              <a:rPr lang="en-US" sz="1200" kern="1200" dirty="0">
                <a:solidFill>
                  <a:schemeClr val="tx1"/>
                </a:solidFill>
                <a:effectLst/>
                <a:latin typeface="+mn-lt"/>
                <a:ea typeface="+mn-ea"/>
                <a:cs typeface="+mn-cs"/>
              </a:rPr>
              <a:t>You can see the pressure buildup in the uncloaked model, and then how the pressure is strongly dampened once the cloak is added</a:t>
            </a:r>
          </a:p>
        </p:txBody>
      </p:sp>
      <p:sp>
        <p:nvSpPr>
          <p:cNvPr id="4" name="Slide Number Placeholder 3"/>
          <p:cNvSpPr>
            <a:spLocks noGrp="1"/>
          </p:cNvSpPr>
          <p:nvPr>
            <p:ph type="sldNum" sz="quarter" idx="5"/>
          </p:nvPr>
        </p:nvSpPr>
        <p:spPr/>
        <p:txBody>
          <a:bodyPr/>
          <a:lstStyle/>
          <a:p>
            <a:fld id="{1DDC5814-1C46-8F4E-B29E-DE78D1335BDE}" type="slidenum">
              <a:rPr lang="en-US" smtClean="0"/>
              <a:t>25</a:t>
            </a:fld>
            <a:endParaRPr lang="en-US"/>
          </a:p>
        </p:txBody>
      </p:sp>
    </p:spTree>
    <p:extLst>
      <p:ext uri="{BB962C8B-B14F-4D97-AF65-F5344CB8AC3E}">
        <p14:creationId xmlns:p14="http://schemas.microsoft.com/office/powerpoint/2010/main" val="11843907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If you increase the resolution on the cloaked model, you can see there’s an increase in pressure on the right side of the cloak, which is odd. We’re not quite sure what that is, yet</a:t>
            </a:r>
          </a:p>
        </p:txBody>
      </p:sp>
      <p:sp>
        <p:nvSpPr>
          <p:cNvPr id="4" name="Slide Number Placeholder 3"/>
          <p:cNvSpPr>
            <a:spLocks noGrp="1"/>
          </p:cNvSpPr>
          <p:nvPr>
            <p:ph type="sldNum" sz="quarter" idx="5"/>
          </p:nvPr>
        </p:nvSpPr>
        <p:spPr/>
        <p:txBody>
          <a:bodyPr/>
          <a:lstStyle/>
          <a:p>
            <a:fld id="{1DDC5814-1C46-8F4E-B29E-DE78D1335BDE}" type="slidenum">
              <a:rPr lang="en-US" smtClean="0"/>
              <a:t>26</a:t>
            </a:fld>
            <a:endParaRPr lang="en-US"/>
          </a:p>
        </p:txBody>
      </p:sp>
    </p:spTree>
    <p:extLst>
      <p:ext uri="{BB962C8B-B14F-4D97-AF65-F5344CB8AC3E}">
        <p14:creationId xmlns:p14="http://schemas.microsoft.com/office/powerpoint/2010/main" val="34783343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Here’s another plot, this time of the pressure plotted against the x axis. You can see the buildup of pressure in the red trace, which is the uncloaked model, and again the cloaked model in orange is a much smaller wave. Again, there’s something weird around 1.8m</a:t>
            </a:r>
          </a:p>
          <a:p>
            <a:pPr lvl="0"/>
            <a:r>
              <a:rPr lang="en-US" sz="1200" kern="1200" dirty="0">
                <a:solidFill>
                  <a:schemeClr val="tx1"/>
                </a:solidFill>
                <a:effectLst/>
                <a:latin typeface="+mn-lt"/>
                <a:ea typeface="+mn-ea"/>
                <a:cs typeface="+mn-cs"/>
              </a:rPr>
              <a:t>Once I had investigated the 200 Hz model, I wondered how this would look at other frequencies. I tried doubling and halving the original 200 Hz to see what would happen</a:t>
            </a:r>
          </a:p>
        </p:txBody>
      </p:sp>
      <p:sp>
        <p:nvSpPr>
          <p:cNvPr id="4" name="Slide Number Placeholder 3"/>
          <p:cNvSpPr>
            <a:spLocks noGrp="1"/>
          </p:cNvSpPr>
          <p:nvPr>
            <p:ph type="sldNum" sz="quarter" idx="5"/>
          </p:nvPr>
        </p:nvSpPr>
        <p:spPr/>
        <p:txBody>
          <a:bodyPr/>
          <a:lstStyle/>
          <a:p>
            <a:fld id="{1DDC5814-1C46-8F4E-B29E-DE78D1335BDE}" type="slidenum">
              <a:rPr lang="en-US" smtClean="0"/>
              <a:t>27</a:t>
            </a:fld>
            <a:endParaRPr lang="en-US"/>
          </a:p>
        </p:txBody>
      </p:sp>
    </p:spTree>
    <p:extLst>
      <p:ext uri="{BB962C8B-B14F-4D97-AF65-F5344CB8AC3E}">
        <p14:creationId xmlns:p14="http://schemas.microsoft.com/office/powerpoint/2010/main" val="29968631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Here’s the same model, but at 400 Hz. While the cloaked model still has a lot less pressure, the buildup is stronger at the edge of the cloak</a:t>
            </a:r>
          </a:p>
        </p:txBody>
      </p:sp>
      <p:sp>
        <p:nvSpPr>
          <p:cNvPr id="4" name="Slide Number Placeholder 3"/>
          <p:cNvSpPr>
            <a:spLocks noGrp="1"/>
          </p:cNvSpPr>
          <p:nvPr>
            <p:ph type="sldNum" sz="quarter" idx="5"/>
          </p:nvPr>
        </p:nvSpPr>
        <p:spPr/>
        <p:txBody>
          <a:bodyPr/>
          <a:lstStyle/>
          <a:p>
            <a:fld id="{1DDC5814-1C46-8F4E-B29E-DE78D1335BDE}" type="slidenum">
              <a:rPr lang="en-US" smtClean="0"/>
              <a:t>28</a:t>
            </a:fld>
            <a:endParaRPr lang="en-US"/>
          </a:p>
        </p:txBody>
      </p:sp>
    </p:spTree>
    <p:extLst>
      <p:ext uri="{BB962C8B-B14F-4D97-AF65-F5344CB8AC3E}">
        <p14:creationId xmlns:p14="http://schemas.microsoft.com/office/powerpoint/2010/main" val="41128980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Now, look at the 100 Hz model</a:t>
            </a:r>
          </a:p>
          <a:p>
            <a:pPr lvl="0"/>
            <a:r>
              <a:rPr lang="en-US" sz="1200" kern="1200" dirty="0">
                <a:solidFill>
                  <a:schemeClr val="tx1"/>
                </a:solidFill>
                <a:effectLst/>
                <a:latin typeface="+mn-lt"/>
                <a:ea typeface="+mn-ea"/>
                <a:cs typeface="+mn-cs"/>
              </a:rPr>
              <a:t>While this model was designed for 200 Hz, it seems to work at 100 Hz much better. If you look closely you can still see a slight pressure increase, but it’s much smaller</a:t>
            </a:r>
          </a:p>
        </p:txBody>
      </p:sp>
      <p:sp>
        <p:nvSpPr>
          <p:cNvPr id="4" name="Slide Number Placeholder 3"/>
          <p:cNvSpPr>
            <a:spLocks noGrp="1"/>
          </p:cNvSpPr>
          <p:nvPr>
            <p:ph type="sldNum" sz="quarter" idx="5"/>
          </p:nvPr>
        </p:nvSpPr>
        <p:spPr/>
        <p:txBody>
          <a:bodyPr/>
          <a:lstStyle/>
          <a:p>
            <a:fld id="{1DDC5814-1C46-8F4E-B29E-DE78D1335BDE}" type="slidenum">
              <a:rPr lang="en-US" smtClean="0"/>
              <a:t>29</a:t>
            </a:fld>
            <a:endParaRPr lang="en-US"/>
          </a:p>
        </p:txBody>
      </p:sp>
    </p:spTree>
    <p:extLst>
      <p:ext uri="{BB962C8B-B14F-4D97-AF65-F5344CB8AC3E}">
        <p14:creationId xmlns:p14="http://schemas.microsoft.com/office/powerpoint/2010/main" val="12160187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Acoustic, thermodynamic, and </a:t>
            </a:r>
            <a:r>
              <a:rPr lang="en-US" sz="1200" kern="1200" dirty="0" err="1">
                <a:solidFill>
                  <a:schemeClr val="tx1"/>
                </a:solidFill>
                <a:effectLst/>
                <a:latin typeface="+mn-lt"/>
                <a:ea typeface="+mn-ea"/>
                <a:cs typeface="+mn-cs"/>
              </a:rPr>
              <a:t>elastodynamic</a:t>
            </a:r>
            <a:r>
              <a:rPr lang="en-US" sz="1200" kern="1200" dirty="0">
                <a:solidFill>
                  <a:schemeClr val="tx1"/>
                </a:solidFill>
                <a:effectLst/>
                <a:latin typeface="+mn-lt"/>
                <a:ea typeface="+mn-ea"/>
                <a:cs typeface="+mn-cs"/>
              </a:rPr>
              <a:t> cloaking is done with metamaterials</a:t>
            </a:r>
          </a:p>
          <a:p>
            <a:pPr lvl="0"/>
            <a:r>
              <a:rPr lang="en-US" sz="1200" kern="1200" dirty="0">
                <a:solidFill>
                  <a:schemeClr val="tx1"/>
                </a:solidFill>
                <a:effectLst/>
                <a:latin typeface="+mn-lt"/>
                <a:ea typeface="+mn-ea"/>
                <a:cs typeface="+mn-cs"/>
              </a:rPr>
              <a:t>Metamaterials are building blocks packed into a dense periodic or crystalline structure</a:t>
            </a:r>
          </a:p>
          <a:p>
            <a:pPr lvl="0"/>
            <a:r>
              <a:rPr lang="en-US" sz="1200" kern="1200" dirty="0">
                <a:solidFill>
                  <a:schemeClr val="tx1"/>
                </a:solidFill>
                <a:effectLst/>
                <a:latin typeface="+mn-lt"/>
                <a:ea typeface="+mn-ea"/>
                <a:cs typeface="+mn-cs"/>
              </a:rPr>
              <a:t>They are usually artificially made, but some natural materials can be manipulated into metamaterials via spacing or other techniques</a:t>
            </a:r>
          </a:p>
        </p:txBody>
      </p:sp>
      <p:sp>
        <p:nvSpPr>
          <p:cNvPr id="4" name="Slide Number Placeholder 3"/>
          <p:cNvSpPr>
            <a:spLocks noGrp="1"/>
          </p:cNvSpPr>
          <p:nvPr>
            <p:ph type="sldNum" sz="quarter" idx="5"/>
          </p:nvPr>
        </p:nvSpPr>
        <p:spPr/>
        <p:txBody>
          <a:bodyPr/>
          <a:lstStyle/>
          <a:p>
            <a:fld id="{1DDC5814-1C46-8F4E-B29E-DE78D1335BDE}" type="slidenum">
              <a:rPr lang="en-US" smtClean="0"/>
              <a:t>3</a:t>
            </a:fld>
            <a:endParaRPr lang="en-US"/>
          </a:p>
        </p:txBody>
      </p:sp>
    </p:spTree>
    <p:extLst>
      <p:ext uri="{BB962C8B-B14F-4D97-AF65-F5344CB8AC3E}">
        <p14:creationId xmlns:p14="http://schemas.microsoft.com/office/powerpoint/2010/main" val="29819745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Then I wanted to know what would happen at a bunch of different frequencies, including some that were not integer multiples of 200</a:t>
            </a:r>
          </a:p>
          <a:p>
            <a:pPr lvl="0"/>
            <a:r>
              <a:rPr lang="en-US" sz="1200" kern="1200" dirty="0">
                <a:solidFill>
                  <a:schemeClr val="tx1"/>
                </a:solidFill>
                <a:effectLst/>
                <a:latin typeface="+mn-lt"/>
                <a:ea typeface="+mn-ea"/>
                <a:cs typeface="+mn-cs"/>
              </a:rPr>
              <a:t>This plot is calculating variance, as I found that a more useful measure than more x versus pressure plots, or </a:t>
            </a:r>
            <a:r>
              <a:rPr lang="en-US" sz="1200" kern="1200" dirty="0" err="1">
                <a:solidFill>
                  <a:schemeClr val="tx1"/>
                </a:solidFill>
                <a:effectLst/>
                <a:latin typeface="+mn-lt"/>
                <a:ea typeface="+mn-ea"/>
                <a:cs typeface="+mn-cs"/>
              </a:rPr>
              <a:t>fourier</a:t>
            </a:r>
            <a:r>
              <a:rPr lang="en-US" sz="1200" kern="1200" dirty="0">
                <a:solidFill>
                  <a:schemeClr val="tx1"/>
                </a:solidFill>
                <a:effectLst/>
                <a:latin typeface="+mn-lt"/>
                <a:ea typeface="+mn-ea"/>
                <a:cs typeface="+mn-cs"/>
              </a:rPr>
              <a:t> transforms</a:t>
            </a:r>
          </a:p>
          <a:p>
            <a:pPr lvl="0"/>
            <a:r>
              <a:rPr lang="en-US" sz="1200" kern="1200" dirty="0">
                <a:solidFill>
                  <a:schemeClr val="tx1"/>
                </a:solidFill>
                <a:effectLst/>
                <a:latin typeface="+mn-lt"/>
                <a:ea typeface="+mn-ea"/>
                <a:cs typeface="+mn-cs"/>
              </a:rPr>
              <a:t>The x vs pressure plots showed that the pressure was like a sine wave function, with the cloaked one having a much smaller amplitude</a:t>
            </a:r>
          </a:p>
          <a:p>
            <a:pPr lvl="0"/>
            <a:r>
              <a:rPr lang="en-US" sz="1200" kern="1200" dirty="0">
                <a:solidFill>
                  <a:schemeClr val="tx1"/>
                </a:solidFill>
                <a:effectLst/>
                <a:latin typeface="+mn-lt"/>
                <a:ea typeface="+mn-ea"/>
                <a:cs typeface="+mn-cs"/>
              </a:rPr>
              <a:t>Using variance showed how much the pressure was damped for different frequencies</a:t>
            </a:r>
          </a:p>
          <a:p>
            <a:pPr lvl="0"/>
            <a:r>
              <a:rPr lang="en-US" sz="1200" kern="1200" dirty="0">
                <a:solidFill>
                  <a:schemeClr val="tx1"/>
                </a:solidFill>
                <a:effectLst/>
                <a:latin typeface="+mn-lt"/>
                <a:ea typeface="+mn-ea"/>
                <a:cs typeface="+mn-cs"/>
              </a:rPr>
              <a:t>It’s odd that there does not seem to be much of a difference for non integer multiples of 200, but that the cloak starts to break down starting around 600 Hz and increasing</a:t>
            </a:r>
          </a:p>
        </p:txBody>
      </p:sp>
      <p:sp>
        <p:nvSpPr>
          <p:cNvPr id="4" name="Slide Number Placeholder 3"/>
          <p:cNvSpPr>
            <a:spLocks noGrp="1"/>
          </p:cNvSpPr>
          <p:nvPr>
            <p:ph type="sldNum" sz="quarter" idx="5"/>
          </p:nvPr>
        </p:nvSpPr>
        <p:spPr/>
        <p:txBody>
          <a:bodyPr/>
          <a:lstStyle/>
          <a:p>
            <a:fld id="{1DDC5814-1C46-8F4E-B29E-DE78D1335BDE}" type="slidenum">
              <a:rPr lang="en-US" smtClean="0"/>
              <a:t>30</a:t>
            </a:fld>
            <a:endParaRPr lang="en-US"/>
          </a:p>
        </p:txBody>
      </p:sp>
    </p:spTree>
    <p:extLst>
      <p:ext uri="{BB962C8B-B14F-4D97-AF65-F5344CB8AC3E}">
        <p14:creationId xmlns:p14="http://schemas.microsoft.com/office/powerpoint/2010/main" val="29324915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We then wanted to see if we could find some trees that behaved like the ones in the </a:t>
            </a:r>
            <a:r>
              <a:rPr lang="en-US" sz="1200" kern="1200" dirty="0" err="1">
                <a:solidFill>
                  <a:schemeClr val="tx1"/>
                </a:solidFill>
                <a:effectLst/>
                <a:latin typeface="+mn-lt"/>
                <a:ea typeface="+mn-ea"/>
                <a:cs typeface="+mn-cs"/>
              </a:rPr>
              <a:t>Colombi</a:t>
            </a:r>
            <a:r>
              <a:rPr lang="en-US" sz="1200" kern="1200" dirty="0">
                <a:solidFill>
                  <a:schemeClr val="tx1"/>
                </a:solidFill>
                <a:effectLst/>
                <a:latin typeface="+mn-lt"/>
                <a:ea typeface="+mn-ea"/>
                <a:cs typeface="+mn-cs"/>
              </a:rPr>
              <a:t> and METAFORET experiments</a:t>
            </a:r>
          </a:p>
          <a:p>
            <a:pPr lvl="0"/>
            <a:r>
              <a:rPr lang="en-US" sz="1200" kern="1200" dirty="0">
                <a:solidFill>
                  <a:schemeClr val="tx1"/>
                </a:solidFill>
                <a:effectLst/>
                <a:latin typeface="+mn-lt"/>
                <a:ea typeface="+mn-ea"/>
                <a:cs typeface="+mn-cs"/>
              </a:rPr>
              <a:t>We were looking for an area with dense trees, flat, and near a noise source</a:t>
            </a:r>
          </a:p>
          <a:p>
            <a:pPr lvl="0"/>
            <a:r>
              <a:rPr lang="en-US" sz="1200" kern="1200" dirty="0">
                <a:solidFill>
                  <a:schemeClr val="tx1"/>
                </a:solidFill>
                <a:effectLst/>
                <a:latin typeface="+mn-lt"/>
                <a:ea typeface="+mn-ea"/>
                <a:cs typeface="+mn-cs"/>
              </a:rPr>
              <a:t>We found that most places in LA that are flat with trees have houses, and the ones with trees and no houses are mountainous</a:t>
            </a:r>
          </a:p>
        </p:txBody>
      </p:sp>
      <p:sp>
        <p:nvSpPr>
          <p:cNvPr id="4" name="Slide Number Placeholder 3"/>
          <p:cNvSpPr>
            <a:spLocks noGrp="1"/>
          </p:cNvSpPr>
          <p:nvPr>
            <p:ph type="sldNum" sz="quarter" idx="5"/>
          </p:nvPr>
        </p:nvSpPr>
        <p:spPr/>
        <p:txBody>
          <a:bodyPr/>
          <a:lstStyle/>
          <a:p>
            <a:fld id="{1DDC5814-1C46-8F4E-B29E-DE78D1335BDE}" type="slidenum">
              <a:rPr lang="en-US" smtClean="0"/>
              <a:t>31</a:t>
            </a:fld>
            <a:endParaRPr lang="en-US"/>
          </a:p>
        </p:txBody>
      </p:sp>
    </p:spTree>
    <p:extLst>
      <p:ext uri="{BB962C8B-B14F-4D97-AF65-F5344CB8AC3E}">
        <p14:creationId xmlns:p14="http://schemas.microsoft.com/office/powerpoint/2010/main" val="29523762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We ended up taking data at the LA County Arboretum, as it fulfilled most of our criteria and was only a short drive away</a:t>
            </a:r>
          </a:p>
          <a:p>
            <a:pPr lvl="0"/>
            <a:r>
              <a:rPr lang="en-US" sz="1200" kern="1200" dirty="0">
                <a:solidFill>
                  <a:schemeClr val="tx1"/>
                </a:solidFill>
                <a:effectLst/>
                <a:latin typeface="+mn-lt"/>
                <a:ea typeface="+mn-ea"/>
                <a:cs typeface="+mn-cs"/>
              </a:rPr>
              <a:t>We took data near the freeway, in a grove of trees, and at a waterfall</a:t>
            </a:r>
          </a:p>
          <a:p>
            <a:pPr lvl="1"/>
            <a:r>
              <a:rPr lang="en-US" sz="1200" kern="1200" dirty="0">
                <a:solidFill>
                  <a:schemeClr val="tx1"/>
                </a:solidFill>
                <a:effectLst/>
                <a:latin typeface="+mn-lt"/>
                <a:ea typeface="+mn-ea"/>
                <a:cs typeface="+mn-cs"/>
              </a:rPr>
              <a:t>The freeway was a noise source, the trees were quiet, and the waterfall was added because the noise from the freeway was very quiet</a:t>
            </a:r>
          </a:p>
        </p:txBody>
      </p:sp>
      <p:sp>
        <p:nvSpPr>
          <p:cNvPr id="4" name="Slide Number Placeholder 3"/>
          <p:cNvSpPr>
            <a:spLocks noGrp="1"/>
          </p:cNvSpPr>
          <p:nvPr>
            <p:ph type="sldNum" sz="quarter" idx="5"/>
          </p:nvPr>
        </p:nvSpPr>
        <p:spPr/>
        <p:txBody>
          <a:bodyPr/>
          <a:lstStyle/>
          <a:p>
            <a:fld id="{1DDC5814-1C46-8F4E-B29E-DE78D1335BDE}" type="slidenum">
              <a:rPr lang="en-US" smtClean="0"/>
              <a:t>32</a:t>
            </a:fld>
            <a:endParaRPr lang="en-US"/>
          </a:p>
        </p:txBody>
      </p:sp>
    </p:spTree>
    <p:extLst>
      <p:ext uri="{BB962C8B-B14F-4D97-AF65-F5344CB8AC3E}">
        <p14:creationId xmlns:p14="http://schemas.microsoft.com/office/powerpoint/2010/main" val="40140547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We chose to take data using geophones</a:t>
            </a:r>
          </a:p>
          <a:p>
            <a:pPr lvl="0"/>
            <a:r>
              <a:rPr lang="en-US" sz="1200" kern="1200" dirty="0">
                <a:solidFill>
                  <a:schemeClr val="tx1"/>
                </a:solidFill>
                <a:effectLst/>
                <a:latin typeface="+mn-lt"/>
                <a:ea typeface="+mn-ea"/>
                <a:cs typeface="+mn-cs"/>
              </a:rPr>
              <a:t>We looked at accelerometers and vibrometers, but both required an external power source, which is hard to lug into a forest</a:t>
            </a:r>
          </a:p>
          <a:p>
            <a:pPr lvl="0"/>
            <a:r>
              <a:rPr lang="en-US" sz="1200" kern="1200" dirty="0">
                <a:solidFill>
                  <a:schemeClr val="tx1"/>
                </a:solidFill>
                <a:effectLst/>
                <a:latin typeface="+mn-lt"/>
                <a:ea typeface="+mn-ea"/>
                <a:cs typeface="+mn-cs"/>
              </a:rPr>
              <a:t>Geophones have a small spring inside, which oscillates with ground movement. They convert that ground movement into a voltage, which you can then read as the seismic activity due to a source</a:t>
            </a:r>
          </a:p>
        </p:txBody>
      </p:sp>
      <p:sp>
        <p:nvSpPr>
          <p:cNvPr id="4" name="Slide Number Placeholder 3"/>
          <p:cNvSpPr>
            <a:spLocks noGrp="1"/>
          </p:cNvSpPr>
          <p:nvPr>
            <p:ph type="sldNum" sz="quarter" idx="5"/>
          </p:nvPr>
        </p:nvSpPr>
        <p:spPr/>
        <p:txBody>
          <a:bodyPr/>
          <a:lstStyle/>
          <a:p>
            <a:fld id="{1DDC5814-1C46-8F4E-B29E-DE78D1335BDE}" type="slidenum">
              <a:rPr lang="en-US" smtClean="0"/>
              <a:t>33</a:t>
            </a:fld>
            <a:endParaRPr lang="en-US"/>
          </a:p>
        </p:txBody>
      </p:sp>
    </p:spTree>
    <p:extLst>
      <p:ext uri="{BB962C8B-B14F-4D97-AF65-F5344CB8AC3E}">
        <p14:creationId xmlns:p14="http://schemas.microsoft.com/office/powerpoint/2010/main" val="36787534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We took data with FSRI student </a:t>
            </a:r>
            <a:r>
              <a:rPr lang="en-US" sz="1200" kern="1200" dirty="0" err="1">
                <a:solidFill>
                  <a:schemeClr val="tx1"/>
                </a:solidFill>
                <a:effectLst/>
                <a:latin typeface="+mn-lt"/>
                <a:ea typeface="+mn-ea"/>
                <a:cs typeface="+mn-cs"/>
              </a:rPr>
              <a:t>Ayooluwa</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These are photos of our three data collection sites, as well as our setup with the laptop, digitizer, and geophones at the waterfall</a:t>
            </a:r>
          </a:p>
        </p:txBody>
      </p:sp>
      <p:sp>
        <p:nvSpPr>
          <p:cNvPr id="4" name="Slide Number Placeholder 3"/>
          <p:cNvSpPr>
            <a:spLocks noGrp="1"/>
          </p:cNvSpPr>
          <p:nvPr>
            <p:ph type="sldNum" sz="quarter" idx="5"/>
          </p:nvPr>
        </p:nvSpPr>
        <p:spPr/>
        <p:txBody>
          <a:bodyPr/>
          <a:lstStyle/>
          <a:p>
            <a:fld id="{1DDC5814-1C46-8F4E-B29E-DE78D1335BDE}" type="slidenum">
              <a:rPr lang="en-US" smtClean="0"/>
              <a:t>34</a:t>
            </a:fld>
            <a:endParaRPr lang="en-US"/>
          </a:p>
        </p:txBody>
      </p:sp>
    </p:spTree>
    <p:extLst>
      <p:ext uri="{BB962C8B-B14F-4D97-AF65-F5344CB8AC3E}">
        <p14:creationId xmlns:p14="http://schemas.microsoft.com/office/powerpoint/2010/main" val="41805636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Here you can see some of our data from the freeway</a:t>
            </a:r>
          </a:p>
          <a:p>
            <a:pPr lvl="0"/>
            <a:r>
              <a:rPr lang="en-US" sz="1200" kern="1200" dirty="0">
                <a:solidFill>
                  <a:schemeClr val="tx1"/>
                </a:solidFill>
                <a:effectLst/>
                <a:latin typeface="+mn-lt"/>
                <a:ea typeface="+mn-ea"/>
                <a:cs typeface="+mn-cs"/>
              </a:rPr>
              <a:t>In order to make sure we were picking up and recording data, </a:t>
            </a:r>
            <a:r>
              <a:rPr lang="en-US" sz="1200" kern="1200" dirty="0" err="1">
                <a:solidFill>
                  <a:schemeClr val="tx1"/>
                </a:solidFill>
                <a:effectLst/>
                <a:latin typeface="+mn-lt"/>
                <a:ea typeface="+mn-ea"/>
                <a:cs typeface="+mn-cs"/>
              </a:rPr>
              <a:t>Ayooluwa</a:t>
            </a:r>
            <a:r>
              <a:rPr lang="en-US" sz="1200" kern="1200" dirty="0">
                <a:solidFill>
                  <a:schemeClr val="tx1"/>
                </a:solidFill>
                <a:effectLst/>
                <a:latin typeface="+mn-lt"/>
                <a:ea typeface="+mn-ea"/>
                <a:cs typeface="+mn-cs"/>
              </a:rPr>
              <a:t> and I jumped during the datasets. You can see our jumps here</a:t>
            </a:r>
          </a:p>
          <a:p>
            <a:pPr lvl="0"/>
            <a:r>
              <a:rPr lang="en-US" sz="1200" kern="1200" dirty="0">
                <a:solidFill>
                  <a:schemeClr val="tx1"/>
                </a:solidFill>
                <a:effectLst/>
                <a:latin typeface="+mn-lt"/>
                <a:ea typeface="+mn-ea"/>
                <a:cs typeface="+mn-cs"/>
              </a:rPr>
              <a:t>We also saw that our data is just oscillating around zero, which wasn’t good</a:t>
            </a:r>
          </a:p>
          <a:p>
            <a:pPr lvl="0"/>
            <a:r>
              <a:rPr lang="en-US" sz="1200" kern="1200" dirty="0">
                <a:solidFill>
                  <a:schemeClr val="tx1"/>
                </a:solidFill>
                <a:effectLst/>
                <a:latin typeface="+mn-lt"/>
                <a:ea typeface="+mn-ea"/>
                <a:cs typeface="+mn-cs"/>
              </a:rPr>
              <a:t>We started to think the geophones weren’t sensitive enough to pick up the seismic activity</a:t>
            </a:r>
          </a:p>
        </p:txBody>
      </p:sp>
      <p:sp>
        <p:nvSpPr>
          <p:cNvPr id="4" name="Slide Number Placeholder 3"/>
          <p:cNvSpPr>
            <a:spLocks noGrp="1"/>
          </p:cNvSpPr>
          <p:nvPr>
            <p:ph type="sldNum" sz="quarter" idx="10"/>
          </p:nvPr>
        </p:nvSpPr>
        <p:spPr/>
        <p:txBody>
          <a:bodyPr/>
          <a:lstStyle/>
          <a:p>
            <a:fld id="{1DDC5814-1C46-8F4E-B29E-DE78D1335BDE}" type="slidenum">
              <a:rPr lang="en-US" smtClean="0"/>
              <a:t>35</a:t>
            </a:fld>
            <a:endParaRPr lang="en-US"/>
          </a:p>
        </p:txBody>
      </p:sp>
    </p:spTree>
    <p:extLst>
      <p:ext uri="{BB962C8B-B14F-4D97-AF65-F5344CB8AC3E}">
        <p14:creationId xmlns:p14="http://schemas.microsoft.com/office/powerpoint/2010/main" val="19742791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We then tried a Fourier transform, and found that there was no real difference between data from the freeway and data from the trees, despite one having a lot more seismic activity than the other</a:t>
            </a:r>
          </a:p>
          <a:p>
            <a:pPr lvl="0"/>
            <a:r>
              <a:rPr lang="en-US" sz="1200" kern="1200" dirty="0">
                <a:solidFill>
                  <a:schemeClr val="tx1"/>
                </a:solidFill>
                <a:effectLst/>
                <a:latin typeface="+mn-lt"/>
                <a:ea typeface="+mn-ea"/>
                <a:cs typeface="+mn-cs"/>
              </a:rPr>
              <a:t>Confirmed our suspicions that these geophones were not sensitive enough to pick up the data we needed</a:t>
            </a:r>
          </a:p>
        </p:txBody>
      </p:sp>
      <p:sp>
        <p:nvSpPr>
          <p:cNvPr id="4" name="Slide Number Placeholder 3"/>
          <p:cNvSpPr>
            <a:spLocks noGrp="1"/>
          </p:cNvSpPr>
          <p:nvPr>
            <p:ph type="sldNum" sz="quarter" idx="5"/>
          </p:nvPr>
        </p:nvSpPr>
        <p:spPr/>
        <p:txBody>
          <a:bodyPr/>
          <a:lstStyle/>
          <a:p>
            <a:fld id="{1DDC5814-1C46-8F4E-B29E-DE78D1335BDE}" type="slidenum">
              <a:rPr lang="en-US" smtClean="0"/>
              <a:t>36</a:t>
            </a:fld>
            <a:endParaRPr lang="en-US"/>
          </a:p>
        </p:txBody>
      </p:sp>
    </p:spTree>
    <p:extLst>
      <p:ext uri="{BB962C8B-B14F-4D97-AF65-F5344CB8AC3E}">
        <p14:creationId xmlns:p14="http://schemas.microsoft.com/office/powerpoint/2010/main" val="30469996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In conclusion, seismic cloaking needs a lot more work, but has a lot of potential</a:t>
            </a:r>
          </a:p>
          <a:p>
            <a:pPr lvl="0"/>
            <a:r>
              <a:rPr lang="en-US" sz="1200" kern="1200" dirty="0">
                <a:solidFill>
                  <a:schemeClr val="tx1"/>
                </a:solidFill>
                <a:effectLst/>
                <a:latin typeface="+mn-lt"/>
                <a:ea typeface="+mn-ea"/>
                <a:cs typeface="+mn-cs"/>
              </a:rPr>
              <a:t>Immediate future is to bring the models down to 10 Hz and below, and also build a seismic cloaking model, not just an acoustic one</a:t>
            </a:r>
          </a:p>
          <a:p>
            <a:pPr lvl="0"/>
            <a:r>
              <a:rPr lang="en-US" sz="1200" kern="1200" dirty="0">
                <a:solidFill>
                  <a:schemeClr val="tx1"/>
                </a:solidFill>
                <a:effectLst/>
                <a:latin typeface="+mn-lt"/>
                <a:ea typeface="+mn-ea"/>
                <a:cs typeface="+mn-cs"/>
              </a:rPr>
              <a:t>More data also needs to be taken, which can easily be done around LA and central California  </a:t>
            </a:r>
          </a:p>
          <a:p>
            <a:pPr lvl="0"/>
            <a:r>
              <a:rPr lang="en-US" sz="1200" kern="1200" dirty="0">
                <a:solidFill>
                  <a:schemeClr val="tx1"/>
                </a:solidFill>
                <a:effectLst/>
                <a:latin typeface="+mn-lt"/>
                <a:ea typeface="+mn-ea"/>
                <a:cs typeface="+mn-cs"/>
              </a:rPr>
              <a:t>It would be interesting to investigate if the deciduous forest around the Livingston detector already functions as a seismic cloak</a:t>
            </a:r>
          </a:p>
          <a:p>
            <a:pPr lvl="0"/>
            <a:r>
              <a:rPr lang="en-US" sz="1200" kern="1200" dirty="0">
                <a:solidFill>
                  <a:schemeClr val="tx1"/>
                </a:solidFill>
                <a:effectLst/>
                <a:latin typeface="+mn-lt"/>
                <a:ea typeface="+mn-ea"/>
                <a:cs typeface="+mn-cs"/>
              </a:rPr>
              <a:t>Both </a:t>
            </a:r>
            <a:r>
              <a:rPr lang="en-US" sz="1200" kern="1200" dirty="0" err="1">
                <a:solidFill>
                  <a:schemeClr val="tx1"/>
                </a:solidFill>
                <a:effectLst/>
                <a:latin typeface="+mn-lt"/>
                <a:ea typeface="+mn-ea"/>
                <a:cs typeface="+mn-cs"/>
              </a:rPr>
              <a:t>Colombi</a:t>
            </a:r>
            <a:r>
              <a:rPr lang="en-US" sz="1200" kern="1200" dirty="0">
                <a:solidFill>
                  <a:schemeClr val="tx1"/>
                </a:solidFill>
                <a:effectLst/>
                <a:latin typeface="+mn-lt"/>
                <a:ea typeface="+mn-ea"/>
                <a:cs typeface="+mn-cs"/>
              </a:rPr>
              <a:t> and Roux took data in France, so Brittany and I also think we need to take data in France</a:t>
            </a:r>
          </a:p>
          <a:p>
            <a:pPr lvl="0"/>
            <a:r>
              <a:rPr lang="en-US" sz="1200" kern="1200" dirty="0">
                <a:solidFill>
                  <a:schemeClr val="tx1"/>
                </a:solidFill>
                <a:effectLst/>
                <a:latin typeface="+mn-lt"/>
                <a:ea typeface="+mn-ea"/>
                <a:cs typeface="+mn-cs"/>
              </a:rPr>
              <a:t>If seismic cloaking is successful, it could factor into the location of future highly sensitive ground based detectors</a:t>
            </a:r>
          </a:p>
          <a:p>
            <a:pPr lvl="0"/>
            <a:r>
              <a:rPr lang="en-US" sz="1200" kern="1200" dirty="0">
                <a:solidFill>
                  <a:schemeClr val="tx1"/>
                </a:solidFill>
                <a:effectLst/>
                <a:latin typeface="+mn-lt"/>
                <a:ea typeface="+mn-ea"/>
                <a:cs typeface="+mn-cs"/>
              </a:rPr>
              <a:t>For instance, if we know that choosing a site in a forest could dampen noise by a few orders of magnitude, that’s a huge saving in time and engineering</a:t>
            </a:r>
          </a:p>
        </p:txBody>
      </p:sp>
      <p:sp>
        <p:nvSpPr>
          <p:cNvPr id="4" name="Slide Number Placeholder 3"/>
          <p:cNvSpPr>
            <a:spLocks noGrp="1"/>
          </p:cNvSpPr>
          <p:nvPr>
            <p:ph type="sldNum" sz="quarter" idx="5"/>
          </p:nvPr>
        </p:nvSpPr>
        <p:spPr/>
        <p:txBody>
          <a:bodyPr/>
          <a:lstStyle/>
          <a:p>
            <a:fld id="{1DDC5814-1C46-8F4E-B29E-DE78D1335BDE}" type="slidenum">
              <a:rPr lang="en-US" smtClean="0"/>
              <a:t>37</a:t>
            </a:fld>
            <a:endParaRPr lang="en-US"/>
          </a:p>
        </p:txBody>
      </p:sp>
    </p:spTree>
    <p:extLst>
      <p:ext uri="{BB962C8B-B14F-4D97-AF65-F5344CB8AC3E}">
        <p14:creationId xmlns:p14="http://schemas.microsoft.com/office/powerpoint/2010/main" val="19696288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I would like to thank Brittany, Rana, and Alan for giving me this opportunity</a:t>
            </a:r>
          </a:p>
          <a:p>
            <a:pPr lvl="0"/>
            <a:r>
              <a:rPr lang="en-US" sz="1200" kern="1200" dirty="0" err="1">
                <a:solidFill>
                  <a:schemeClr val="tx1"/>
                </a:solidFill>
                <a:effectLst/>
                <a:latin typeface="+mn-lt"/>
                <a:ea typeface="+mn-ea"/>
                <a:cs typeface="+mn-cs"/>
              </a:rPr>
              <a:t>Ayooluwa</a:t>
            </a:r>
            <a:r>
              <a:rPr lang="en-US" sz="1200" kern="1200" dirty="0">
                <a:solidFill>
                  <a:schemeClr val="tx1"/>
                </a:solidFill>
                <a:effectLst/>
                <a:latin typeface="+mn-lt"/>
                <a:ea typeface="+mn-ea"/>
                <a:cs typeface="+mn-cs"/>
              </a:rPr>
              <a:t> for joining our project</a:t>
            </a:r>
          </a:p>
          <a:p>
            <a:pPr lvl="0"/>
            <a:r>
              <a:rPr lang="en-US" sz="1200" kern="1200" dirty="0">
                <a:solidFill>
                  <a:schemeClr val="tx1"/>
                </a:solidFill>
                <a:effectLst/>
                <a:latin typeface="+mn-lt"/>
                <a:ea typeface="+mn-ea"/>
                <a:cs typeface="+mn-cs"/>
              </a:rPr>
              <a:t>Alex and Tom for their invaluable help</a:t>
            </a:r>
          </a:p>
          <a:p>
            <a:pPr lvl="0"/>
            <a:r>
              <a:rPr lang="en-US" sz="1200" kern="1200" dirty="0">
                <a:solidFill>
                  <a:schemeClr val="tx1"/>
                </a:solidFill>
                <a:effectLst/>
                <a:latin typeface="+mn-lt"/>
                <a:ea typeface="+mn-ea"/>
                <a:cs typeface="+mn-cs"/>
              </a:rPr>
              <a:t>And Caltech SFP, LIGO SURF, and </a:t>
            </a:r>
            <a:r>
              <a:rPr lang="en-US" sz="1200" kern="1200" dirty="0" err="1">
                <a:solidFill>
                  <a:schemeClr val="tx1"/>
                </a:solidFill>
                <a:effectLst/>
                <a:latin typeface="+mn-lt"/>
                <a:ea typeface="+mn-ea"/>
                <a:cs typeface="+mn-cs"/>
              </a:rPr>
              <a:t>Cosmosis</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Thank you</a:t>
            </a:r>
          </a:p>
        </p:txBody>
      </p:sp>
      <p:sp>
        <p:nvSpPr>
          <p:cNvPr id="4" name="Slide Number Placeholder 3"/>
          <p:cNvSpPr>
            <a:spLocks noGrp="1"/>
          </p:cNvSpPr>
          <p:nvPr>
            <p:ph type="sldNum" sz="quarter" idx="5"/>
          </p:nvPr>
        </p:nvSpPr>
        <p:spPr/>
        <p:txBody>
          <a:bodyPr/>
          <a:lstStyle/>
          <a:p>
            <a:fld id="{1DDC5814-1C46-8F4E-B29E-DE78D1335BDE}" type="slidenum">
              <a:rPr lang="en-US" smtClean="0"/>
              <a:t>38</a:t>
            </a:fld>
            <a:endParaRPr lang="en-US"/>
          </a:p>
        </p:txBody>
      </p:sp>
    </p:spTree>
    <p:extLst>
      <p:ext uri="{BB962C8B-B14F-4D97-AF65-F5344CB8AC3E}">
        <p14:creationId xmlns:p14="http://schemas.microsoft.com/office/powerpoint/2010/main" val="1710064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My project focused on seismic cloaking, which is less than 10 years old</a:t>
            </a:r>
          </a:p>
          <a:p>
            <a:pPr lvl="0"/>
            <a:r>
              <a:rPr lang="en-US" sz="1200" kern="1200" dirty="0">
                <a:solidFill>
                  <a:schemeClr val="tx1"/>
                </a:solidFill>
                <a:effectLst/>
                <a:latin typeface="+mn-lt"/>
                <a:ea typeface="+mn-ea"/>
                <a:cs typeface="+mn-cs"/>
              </a:rPr>
              <a:t>Seismic cloaking is a subset of </a:t>
            </a:r>
            <a:r>
              <a:rPr lang="en-US" sz="1200" kern="1200" dirty="0" err="1">
                <a:solidFill>
                  <a:schemeClr val="tx1"/>
                </a:solidFill>
                <a:effectLst/>
                <a:latin typeface="+mn-lt"/>
                <a:ea typeface="+mn-ea"/>
                <a:cs typeface="+mn-cs"/>
              </a:rPr>
              <a:t>elastodynamic</a:t>
            </a:r>
            <a:r>
              <a:rPr lang="en-US" sz="1200" kern="1200" dirty="0">
                <a:solidFill>
                  <a:schemeClr val="tx1"/>
                </a:solidFill>
                <a:effectLst/>
                <a:latin typeface="+mn-lt"/>
                <a:ea typeface="+mn-ea"/>
                <a:cs typeface="+mn-cs"/>
              </a:rPr>
              <a:t> cloaking, and it deals mainly with surface, or Rayleigh, waves</a:t>
            </a:r>
          </a:p>
          <a:p>
            <a:pPr lvl="0"/>
            <a:r>
              <a:rPr lang="en-US" sz="1200" kern="1200" dirty="0">
                <a:solidFill>
                  <a:schemeClr val="tx1"/>
                </a:solidFill>
                <a:effectLst/>
                <a:latin typeface="+mn-lt"/>
                <a:ea typeface="+mn-ea"/>
                <a:cs typeface="+mn-cs"/>
              </a:rPr>
              <a:t>Rayleigh waves are important because they frequently originate from earthquakes, and their wavelength matches the dimensions of houses and other infrastructure</a:t>
            </a:r>
          </a:p>
        </p:txBody>
      </p:sp>
      <p:sp>
        <p:nvSpPr>
          <p:cNvPr id="4" name="Slide Number Placeholder 3"/>
          <p:cNvSpPr>
            <a:spLocks noGrp="1"/>
          </p:cNvSpPr>
          <p:nvPr>
            <p:ph type="sldNum" sz="quarter" idx="5"/>
          </p:nvPr>
        </p:nvSpPr>
        <p:spPr/>
        <p:txBody>
          <a:bodyPr/>
          <a:lstStyle/>
          <a:p>
            <a:fld id="{1DDC5814-1C46-8F4E-B29E-DE78D1335BDE}" type="slidenum">
              <a:rPr lang="en-US" smtClean="0"/>
              <a:t>4</a:t>
            </a:fld>
            <a:endParaRPr lang="en-US"/>
          </a:p>
        </p:txBody>
      </p:sp>
    </p:spTree>
    <p:extLst>
      <p:ext uri="{BB962C8B-B14F-4D97-AF65-F5344CB8AC3E}">
        <p14:creationId xmlns:p14="http://schemas.microsoft.com/office/powerpoint/2010/main" val="24276626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Seismic cloaking was first investigated in the context of earthquake protection</a:t>
            </a:r>
          </a:p>
          <a:p>
            <a:pPr lvl="0"/>
            <a:r>
              <a:rPr lang="en-US" sz="1200" kern="1200" dirty="0">
                <a:solidFill>
                  <a:schemeClr val="tx1"/>
                </a:solidFill>
                <a:effectLst/>
                <a:latin typeface="+mn-lt"/>
                <a:ea typeface="+mn-ea"/>
                <a:cs typeface="+mn-cs"/>
              </a:rPr>
              <a:t>Seismic metamaterials could manipulate waves to attenuate and reflect energy away from a cloaked object, like a hospital or nuclear reactor</a:t>
            </a:r>
          </a:p>
          <a:p>
            <a:pPr lvl="0"/>
            <a:r>
              <a:rPr lang="en-US" sz="1200" kern="1200" dirty="0">
                <a:solidFill>
                  <a:schemeClr val="tx1"/>
                </a:solidFill>
                <a:effectLst/>
                <a:latin typeface="+mn-lt"/>
                <a:ea typeface="+mn-ea"/>
                <a:cs typeface="+mn-cs"/>
              </a:rPr>
              <a:t>Still being worked on, as currently much of the energy is directed back towards the source, which could spell disaster on a busy city street</a:t>
            </a:r>
          </a:p>
        </p:txBody>
      </p:sp>
      <p:sp>
        <p:nvSpPr>
          <p:cNvPr id="4" name="Slide Number Placeholder 3"/>
          <p:cNvSpPr>
            <a:spLocks noGrp="1"/>
          </p:cNvSpPr>
          <p:nvPr>
            <p:ph type="sldNum" sz="quarter" idx="5"/>
          </p:nvPr>
        </p:nvSpPr>
        <p:spPr/>
        <p:txBody>
          <a:bodyPr/>
          <a:lstStyle/>
          <a:p>
            <a:fld id="{1DDC5814-1C46-8F4E-B29E-DE78D1335BDE}" type="slidenum">
              <a:rPr lang="en-US" smtClean="0"/>
              <a:t>5</a:t>
            </a:fld>
            <a:endParaRPr lang="en-US"/>
          </a:p>
        </p:txBody>
      </p:sp>
    </p:spTree>
    <p:extLst>
      <p:ext uri="{BB962C8B-B14F-4D97-AF65-F5344CB8AC3E}">
        <p14:creationId xmlns:p14="http://schemas.microsoft.com/office/powerpoint/2010/main" val="22110737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Our question was if we could apply this concept to LIGO</a:t>
            </a:r>
          </a:p>
        </p:txBody>
      </p:sp>
      <p:sp>
        <p:nvSpPr>
          <p:cNvPr id="4" name="Slide Number Placeholder 3"/>
          <p:cNvSpPr>
            <a:spLocks noGrp="1"/>
          </p:cNvSpPr>
          <p:nvPr>
            <p:ph type="sldNum" sz="quarter" idx="5"/>
          </p:nvPr>
        </p:nvSpPr>
        <p:spPr/>
        <p:txBody>
          <a:bodyPr/>
          <a:lstStyle/>
          <a:p>
            <a:fld id="{1DDC5814-1C46-8F4E-B29E-DE78D1335BDE}" type="slidenum">
              <a:rPr lang="en-US" smtClean="0"/>
              <a:t>6</a:t>
            </a:fld>
            <a:endParaRPr lang="en-US"/>
          </a:p>
        </p:txBody>
      </p:sp>
    </p:spTree>
    <p:extLst>
      <p:ext uri="{BB962C8B-B14F-4D97-AF65-F5344CB8AC3E}">
        <p14:creationId xmlns:p14="http://schemas.microsoft.com/office/powerpoint/2010/main" val="42771219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As you know, managing noise is a huge part of LIGO</a:t>
            </a:r>
          </a:p>
          <a:p>
            <a:pPr lvl="0"/>
            <a:r>
              <a:rPr lang="en-US" sz="1200" kern="1200" dirty="0">
                <a:solidFill>
                  <a:schemeClr val="tx1"/>
                </a:solidFill>
                <a:effectLst/>
                <a:latin typeface="+mn-lt"/>
                <a:ea typeface="+mn-ea"/>
                <a:cs typeface="+mn-cs"/>
              </a:rPr>
              <a:t>The gravitational wave strain amplitude of the recent binary neutron star merger was on the order of 10</a:t>
            </a:r>
            <a:r>
              <a:rPr lang="en-US" sz="1200" kern="1200" baseline="30000" dirty="0">
                <a:solidFill>
                  <a:schemeClr val="tx1"/>
                </a:solidFill>
                <a:effectLst/>
                <a:latin typeface="+mn-lt"/>
                <a:ea typeface="+mn-ea"/>
                <a:cs typeface="+mn-cs"/>
              </a:rPr>
              <a:t>-22</a:t>
            </a:r>
            <a:r>
              <a:rPr lang="en-US" sz="1200" kern="1200" dirty="0">
                <a:solidFill>
                  <a:schemeClr val="tx1"/>
                </a:solidFill>
                <a:effectLst/>
                <a:latin typeface="+mn-lt"/>
                <a:ea typeface="+mn-ea"/>
                <a:cs typeface="+mn-cs"/>
              </a:rPr>
              <a:t>, while the average seismic activity at LIGO is around 10</a:t>
            </a:r>
            <a:r>
              <a:rPr lang="en-US" sz="1200" kern="1200" baseline="30000" dirty="0">
                <a:solidFill>
                  <a:schemeClr val="tx1"/>
                </a:solidFill>
                <a:effectLst/>
                <a:latin typeface="+mn-lt"/>
                <a:ea typeface="+mn-ea"/>
                <a:cs typeface="+mn-cs"/>
              </a:rPr>
              <a:t>-9</a:t>
            </a:r>
            <a:r>
              <a:rPr lang="en-US" sz="1200" kern="1200" dirty="0">
                <a:solidFill>
                  <a:schemeClr val="tx1"/>
                </a:solidFill>
                <a:effectLst/>
                <a:latin typeface="+mn-lt"/>
                <a:ea typeface="+mn-ea"/>
                <a:cs typeface="+mn-cs"/>
              </a:rPr>
              <a:t> at 10 Hz</a:t>
            </a:r>
          </a:p>
          <a:p>
            <a:pPr lvl="0"/>
            <a:r>
              <a:rPr lang="en-US" sz="1200" kern="1200" dirty="0">
                <a:solidFill>
                  <a:schemeClr val="tx1"/>
                </a:solidFill>
                <a:effectLst/>
                <a:latin typeface="+mn-lt"/>
                <a:ea typeface="+mn-ea"/>
                <a:cs typeface="+mn-cs"/>
              </a:rPr>
              <a:t>Seismic noise is a lot louder than astrophysical signals</a:t>
            </a:r>
          </a:p>
        </p:txBody>
      </p:sp>
      <p:sp>
        <p:nvSpPr>
          <p:cNvPr id="4" name="Slide Number Placeholder 3"/>
          <p:cNvSpPr>
            <a:spLocks noGrp="1"/>
          </p:cNvSpPr>
          <p:nvPr>
            <p:ph type="sldNum" sz="quarter" idx="5"/>
          </p:nvPr>
        </p:nvSpPr>
        <p:spPr/>
        <p:txBody>
          <a:bodyPr/>
          <a:lstStyle/>
          <a:p>
            <a:fld id="{1DDC5814-1C46-8F4E-B29E-DE78D1335BDE}" type="slidenum">
              <a:rPr lang="en-US" smtClean="0"/>
              <a:t>7</a:t>
            </a:fld>
            <a:endParaRPr lang="en-US"/>
          </a:p>
        </p:txBody>
      </p:sp>
    </p:spTree>
    <p:extLst>
      <p:ext uri="{BB962C8B-B14F-4D97-AF65-F5344CB8AC3E}">
        <p14:creationId xmlns:p14="http://schemas.microsoft.com/office/powerpoint/2010/main" val="4207809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LIGO already has a lot of seismic isolation</a:t>
            </a:r>
          </a:p>
          <a:p>
            <a:pPr lvl="0"/>
            <a:r>
              <a:rPr lang="en-US" sz="1200" kern="1200" dirty="0">
                <a:solidFill>
                  <a:schemeClr val="tx1"/>
                </a:solidFill>
                <a:effectLst/>
                <a:latin typeface="+mn-lt"/>
                <a:ea typeface="+mn-ea"/>
                <a:cs typeface="+mn-cs"/>
              </a:rPr>
              <a:t>The quadruple pendulum system works by passive noise cancellation, and it combines with an active noise cancellation system to dampen up to 10 orders of magnitude</a:t>
            </a:r>
          </a:p>
          <a:p>
            <a:pPr lvl="0"/>
            <a:r>
              <a:rPr lang="en-US" sz="1200" kern="1200" dirty="0">
                <a:solidFill>
                  <a:schemeClr val="tx1"/>
                </a:solidFill>
                <a:effectLst/>
                <a:latin typeface="+mn-lt"/>
                <a:ea typeface="+mn-ea"/>
                <a:cs typeface="+mn-cs"/>
              </a:rPr>
              <a:t>This system shields at 10 Hz and below</a:t>
            </a:r>
          </a:p>
        </p:txBody>
      </p:sp>
      <p:sp>
        <p:nvSpPr>
          <p:cNvPr id="4" name="Slide Number Placeholder 3"/>
          <p:cNvSpPr>
            <a:spLocks noGrp="1"/>
          </p:cNvSpPr>
          <p:nvPr>
            <p:ph type="sldNum" sz="quarter" idx="5"/>
          </p:nvPr>
        </p:nvSpPr>
        <p:spPr/>
        <p:txBody>
          <a:bodyPr/>
          <a:lstStyle/>
          <a:p>
            <a:fld id="{1DDC5814-1C46-8F4E-B29E-DE78D1335BDE}" type="slidenum">
              <a:rPr lang="en-US" smtClean="0"/>
              <a:t>8</a:t>
            </a:fld>
            <a:endParaRPr lang="en-US"/>
          </a:p>
        </p:txBody>
      </p:sp>
    </p:spTree>
    <p:extLst>
      <p:ext uri="{BB962C8B-B14F-4D97-AF65-F5344CB8AC3E}">
        <p14:creationId xmlns:p14="http://schemas.microsoft.com/office/powerpoint/2010/main" val="5205554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Our project was looking specifically at Newtonian noise caused by seismic noise</a:t>
            </a:r>
          </a:p>
          <a:p>
            <a:pPr lvl="0"/>
            <a:r>
              <a:rPr lang="en-US" sz="1200" kern="1200" dirty="0">
                <a:solidFill>
                  <a:schemeClr val="tx1"/>
                </a:solidFill>
                <a:effectLst/>
                <a:latin typeface="+mn-lt"/>
                <a:ea typeface="+mn-ea"/>
                <a:cs typeface="+mn-cs"/>
              </a:rPr>
              <a:t>Newtonian noise is created when seismic waves create mass density fluctuations in soil</a:t>
            </a:r>
          </a:p>
          <a:p>
            <a:pPr lvl="0"/>
            <a:r>
              <a:rPr lang="en-US" sz="1200" kern="1200" dirty="0">
                <a:solidFill>
                  <a:schemeClr val="tx1"/>
                </a:solidFill>
                <a:effectLst/>
                <a:latin typeface="+mn-lt"/>
                <a:ea typeface="+mn-ea"/>
                <a:cs typeface="+mn-cs"/>
              </a:rPr>
              <a:t>The soil then has areas with slightly higher density, and some areas with slightly lesser density</a:t>
            </a:r>
          </a:p>
          <a:p>
            <a:pPr lvl="0"/>
            <a:r>
              <a:rPr lang="en-US" sz="1200" kern="1200" dirty="0">
                <a:solidFill>
                  <a:schemeClr val="tx1"/>
                </a:solidFill>
                <a:effectLst/>
                <a:latin typeface="+mn-lt"/>
                <a:ea typeface="+mn-ea"/>
                <a:cs typeface="+mn-cs"/>
              </a:rPr>
              <a:t>This creates a slight difference in the gravitational potential around the test masses</a:t>
            </a:r>
          </a:p>
          <a:p>
            <a:pPr lvl="0"/>
            <a:r>
              <a:rPr lang="en-US" sz="1200" kern="1200" dirty="0">
                <a:solidFill>
                  <a:schemeClr val="tx1"/>
                </a:solidFill>
                <a:effectLst/>
                <a:latin typeface="+mn-lt"/>
                <a:ea typeface="+mn-ea"/>
                <a:cs typeface="+mn-cs"/>
              </a:rPr>
              <a:t>Ordinarily this would never be noticed, but LIGO is so sensitive that it’s an actual source of noise</a:t>
            </a:r>
          </a:p>
          <a:p>
            <a:pPr lvl="0"/>
            <a:r>
              <a:rPr lang="en-US" sz="1200" kern="1200" dirty="0">
                <a:solidFill>
                  <a:schemeClr val="tx1"/>
                </a:solidFill>
                <a:effectLst/>
                <a:latin typeface="+mn-lt"/>
                <a:ea typeface="+mn-ea"/>
                <a:cs typeface="+mn-cs"/>
              </a:rPr>
              <a:t>This affects LIGO at 10 Hz and below</a:t>
            </a:r>
          </a:p>
          <a:p>
            <a:pPr lvl="0"/>
            <a:r>
              <a:rPr lang="en-US" sz="1200" kern="1200" dirty="0">
                <a:solidFill>
                  <a:schemeClr val="tx1"/>
                </a:solidFill>
                <a:effectLst/>
                <a:latin typeface="+mn-lt"/>
                <a:ea typeface="+mn-ea"/>
                <a:cs typeface="+mn-cs"/>
              </a:rPr>
              <a:t>If seismic cloaking is implemented for LIGO, it would reduce the amount of terrestrial noise the detectors pick up, as well as improve LIGO operations</a:t>
            </a:r>
          </a:p>
        </p:txBody>
      </p:sp>
      <p:sp>
        <p:nvSpPr>
          <p:cNvPr id="4" name="Slide Number Placeholder 3"/>
          <p:cNvSpPr>
            <a:spLocks noGrp="1"/>
          </p:cNvSpPr>
          <p:nvPr>
            <p:ph type="sldNum" sz="quarter" idx="5"/>
          </p:nvPr>
        </p:nvSpPr>
        <p:spPr/>
        <p:txBody>
          <a:bodyPr/>
          <a:lstStyle/>
          <a:p>
            <a:fld id="{1DDC5814-1C46-8F4E-B29E-DE78D1335BDE}" type="slidenum">
              <a:rPr lang="en-US" smtClean="0"/>
              <a:t>9</a:t>
            </a:fld>
            <a:endParaRPr lang="en-US"/>
          </a:p>
        </p:txBody>
      </p:sp>
    </p:spTree>
    <p:extLst>
      <p:ext uri="{BB962C8B-B14F-4D97-AF65-F5344CB8AC3E}">
        <p14:creationId xmlns:p14="http://schemas.microsoft.com/office/powerpoint/2010/main" val="31565357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2611808" y="3428998"/>
            <a:ext cx="5518066" cy="2268559"/>
          </a:xfrm>
        </p:spPr>
        <p:txBody>
          <a:bodyPr anchor="t">
            <a:normAutofit/>
          </a:bodyPr>
          <a:lstStyle>
            <a:lvl1pPr algn="r">
              <a:defRPr sz="6000"/>
            </a:lvl1pPr>
          </a:lstStyle>
          <a:p>
            <a:r>
              <a:rPr lang="en-US"/>
              <a:t>Click to edit Master title style</a:t>
            </a:r>
            <a:endParaRPr lang="en-US" dirty="0"/>
          </a:p>
        </p:txBody>
      </p:sp>
      <p:sp>
        <p:nvSpPr>
          <p:cNvPr id="3" name="Subtitle 2"/>
          <p:cNvSpPr>
            <a:spLocks noGrp="1"/>
          </p:cNvSpPr>
          <p:nvPr>
            <p:ph type="subTitle" idx="1"/>
          </p:nvPr>
        </p:nvSpPr>
        <p:spPr>
          <a:xfrm>
            <a:off x="2772274" y="2268786"/>
            <a:ext cx="5357600" cy="1160213"/>
          </a:xfrm>
        </p:spPr>
        <p:txBody>
          <a:bodyPr tIns="0" anchor="b">
            <a:normAutofit/>
          </a:bodyPr>
          <a:lstStyle>
            <a:lvl1pPr marL="0" indent="0" algn="r">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7251CBA-6EAF-4142-B625-3A7AB5893135}" type="datetime1">
              <a:rPr lang="en-US" smtClean="0"/>
              <a:t>8/14/18</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rIns="45720"/>
          <a:lstStyle/>
          <a:p>
            <a:fld id="{6D22F896-40B5-4ADD-8801-0D06FADFA095}" type="slidenum">
              <a:rPr lang="en-US" smtClean="0"/>
              <a:t>‹#›</a:t>
            </a:fld>
            <a:endParaRPr lang="en-US" dirty="0"/>
          </a:p>
        </p:txBody>
      </p:sp>
      <p:sp>
        <p:nvSpPr>
          <p:cNvPr id="13" name="TextBox 12"/>
          <p:cNvSpPr txBox="1"/>
          <p:nvPr/>
        </p:nvSpPr>
        <p:spPr>
          <a:xfrm>
            <a:off x="2191282" y="3262852"/>
            <a:ext cx="415636" cy="461665"/>
          </a:xfrm>
          <a:prstGeom prst="rect">
            <a:avLst/>
          </a:prstGeom>
          <a:noFill/>
        </p:spPr>
        <p:txBody>
          <a:bodyPr wrap="square" rtlCol="0">
            <a:spAutoFit/>
          </a:bodyPr>
          <a:lstStyle/>
          <a:p>
            <a:pPr algn="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2790090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4" name="Rectangle 1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a:off x="2194236"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11808" y="808056"/>
            <a:ext cx="7954091" cy="1077229"/>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4A5A949-E429-0A4F-AF40-37B126F3C017}" type="datetime1">
              <a:rPr lang="en-US" smtClean="0"/>
              <a:t>8/14/18</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2135613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5" name="Rectangle 1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rot="5400000">
            <a:off x="10337141" y="416061"/>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Vertical Title 1"/>
          <p:cNvSpPr>
            <a:spLocks noGrp="1"/>
          </p:cNvSpPr>
          <p:nvPr>
            <p:ph type="title" orient="vert"/>
          </p:nvPr>
        </p:nvSpPr>
        <p:spPr>
          <a:xfrm>
            <a:off x="9239380" y="805818"/>
            <a:ext cx="1326519" cy="5244126"/>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2608751" y="970410"/>
            <a:ext cx="6466903" cy="507953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E2B4D2-357E-9045-9635-3D59B603E933}" type="datetime1">
              <a:rPr lang="en-US" smtClean="0"/>
              <a:t>8/14/18</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3372006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9" name="Rectangle 2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1B6988F-8DAE-1142-B4AB-E0860AB5C883}" type="datetime1">
              <a:rPr lang="en-US" smtClean="0"/>
              <a:t>8/14/18</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
        <p:nvSpPr>
          <p:cNvPr id="7" name="TextBox 6"/>
          <p:cNvSpPr txBox="1"/>
          <p:nvPr/>
        </p:nvSpPr>
        <p:spPr>
          <a:xfrm>
            <a:off x="2194943"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12297849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4" name="Rectangle 2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Box 10"/>
          <p:cNvSpPr txBox="1"/>
          <p:nvPr/>
        </p:nvSpPr>
        <p:spPr>
          <a:xfrm>
            <a:off x="2191843" y="296258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3147254"/>
            <a:ext cx="7956560" cy="1424746"/>
          </a:xfrm>
        </p:spPr>
        <p:txBody>
          <a:bodyPr anchor="t">
            <a:normAutofit/>
          </a:bodyPr>
          <a:lstStyle>
            <a:lvl1pPr algn="r">
              <a:defRPr sz="3200"/>
            </a:lvl1pPr>
          </a:lstStyle>
          <a:p>
            <a:r>
              <a:rPr lang="en-US"/>
              <a:t>Click to edit Master title style</a:t>
            </a:r>
            <a:endParaRPr lang="en-US" dirty="0"/>
          </a:p>
        </p:txBody>
      </p:sp>
      <p:sp>
        <p:nvSpPr>
          <p:cNvPr id="3" name="Text Placeholder 2"/>
          <p:cNvSpPr>
            <a:spLocks noGrp="1"/>
          </p:cNvSpPr>
          <p:nvPr>
            <p:ph type="body" idx="1"/>
          </p:nvPr>
        </p:nvSpPr>
        <p:spPr>
          <a:xfrm>
            <a:off x="2773968" y="2268786"/>
            <a:ext cx="7791931" cy="878468"/>
          </a:xfrm>
        </p:spPr>
        <p:txBody>
          <a:bodyPr tIns="0" anchor="b">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A9EB989-CD2B-B044-974B-DBAFA2F97A02}" type="datetime1">
              <a:rPr lang="en-US" smtClean="0"/>
              <a:t>8/14/18</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9292362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6" name="Rectangle 25"/>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609873" y="805817"/>
            <a:ext cx="7950984" cy="10817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2605374" y="2052116"/>
            <a:ext cx="3891960" cy="399782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66636" y="2052114"/>
            <a:ext cx="3894222" cy="399782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ACF0132-2D67-764C-9172-4AAF21FD8F23}" type="datetime1">
              <a:rPr lang="en-US" smtClean="0"/>
              <a:t>8/14/18</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
        <p:nvSpPr>
          <p:cNvPr id="10" name="TextBox 9"/>
          <p:cNvSpPr txBox="1"/>
          <p:nvPr/>
        </p:nvSpPr>
        <p:spPr>
          <a:xfrm>
            <a:off x="2196172" y="641223"/>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1939079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0" name="Rectangle 19"/>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TextBox 11"/>
          <p:cNvSpPr txBox="1"/>
          <p:nvPr/>
        </p:nvSpPr>
        <p:spPr>
          <a:xfrm>
            <a:off x="2193650" y="636424"/>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805818"/>
            <a:ext cx="7956560" cy="1078348"/>
          </a:xfrm>
        </p:spPr>
        <p:txBody>
          <a:bodyPr/>
          <a:lstStyle/>
          <a:p>
            <a:r>
              <a:rPr lang="en-US"/>
              <a:t>Click to edit Master title style</a:t>
            </a:r>
            <a:endParaRPr lang="en-US" dirty="0"/>
          </a:p>
        </p:txBody>
      </p:sp>
      <p:sp>
        <p:nvSpPr>
          <p:cNvPr id="3" name="Text Placeholder 2"/>
          <p:cNvSpPr>
            <a:spLocks noGrp="1"/>
          </p:cNvSpPr>
          <p:nvPr>
            <p:ph type="body" idx="1"/>
          </p:nvPr>
        </p:nvSpPr>
        <p:spPr>
          <a:xfrm>
            <a:off x="2609285" y="2052115"/>
            <a:ext cx="3896467"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609285" y="2851331"/>
            <a:ext cx="3893623" cy="307143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66634" y="2052115"/>
            <a:ext cx="3899798"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666635" y="2851331"/>
            <a:ext cx="3899798" cy="307143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EB8FBBA-E168-3A4B-8B18-ACCEEA626756}" type="datetime1">
              <a:rPr lang="en-US" smtClean="0"/>
              <a:t>8/14/18</a:t>
            </a:fld>
            <a:endParaRPr lang="en-US" dirty="0"/>
          </a:p>
        </p:txBody>
      </p:sp>
      <p:sp>
        <p:nvSpPr>
          <p:cNvPr id="8" name="Footer Placeholder 7"/>
          <p:cNvSpPr>
            <a:spLocks noGrp="1"/>
          </p:cNvSpPr>
          <p:nvPr>
            <p:ph type="ftr" sz="quarter" idx="11"/>
          </p:nvPr>
        </p:nvSpPr>
        <p:spPr/>
        <p:txBody>
          <a:bodyPr/>
          <a:lstStyle/>
          <a:p>
            <a:r>
              <a:rPr lang="en-US"/>
              <a:t>
              </a:t>
            </a:r>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313120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 name="Rectangle 12"/>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BBDAA2-F1FE-BA42-8F9A-EDDD89D18203}" type="datetime1">
              <a:rPr lang="en-US" smtClean="0"/>
              <a:t>8/14/18</a:t>
            </a:fld>
            <a:endParaRPr lang="en-US" dirty="0"/>
          </a:p>
        </p:txBody>
      </p:sp>
      <p:sp>
        <p:nvSpPr>
          <p:cNvPr id="4" name="Footer Placeholder 3"/>
          <p:cNvSpPr>
            <a:spLocks noGrp="1"/>
          </p:cNvSpPr>
          <p:nvPr>
            <p:ph type="ftr" sz="quarter" idx="11"/>
          </p:nvPr>
        </p:nvSpPr>
        <p:spPr/>
        <p:txBody>
          <a:bodyPr/>
          <a:lstStyle/>
          <a:p>
            <a:r>
              <a:rPr lang="en-US"/>
              <a:t>
              </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
        <p:nvSpPr>
          <p:cNvPr id="8" name="TextBox 7"/>
          <p:cNvSpPr txBox="1"/>
          <p:nvPr/>
        </p:nvSpPr>
        <p:spPr>
          <a:xfrm>
            <a:off x="2196172" y="64122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40417420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2" name="Rectangle 11"/>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692FDEE1-E47F-0040-AF85-49C3218B5A8D}" type="datetime1">
              <a:rPr lang="en-US" smtClean="0"/>
              <a:t>8/14/18</a:t>
            </a:fld>
            <a:endParaRPr lang="en-US" dirty="0"/>
          </a:p>
        </p:txBody>
      </p:sp>
      <p:sp>
        <p:nvSpPr>
          <p:cNvPr id="3" name="Footer Placeholder 2"/>
          <p:cNvSpPr>
            <a:spLocks noGrp="1"/>
          </p:cNvSpPr>
          <p:nvPr>
            <p:ph type="ftr" sz="quarter" idx="11"/>
          </p:nvPr>
        </p:nvSpPr>
        <p:spPr/>
        <p:txBody>
          <a:bodyPr/>
          <a:lstStyle/>
          <a:p>
            <a:r>
              <a:rPr lang="en-US"/>
              <a:t>
              </a:t>
            </a:r>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265672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5" name="Rectangle 2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extBox 9"/>
          <p:cNvSpPr txBox="1"/>
          <p:nvPr/>
        </p:nvSpPr>
        <p:spPr>
          <a:xfrm>
            <a:off x="1554154"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0323" y="1282451"/>
            <a:ext cx="2664361" cy="1903241"/>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120154" y="805818"/>
            <a:ext cx="5446278" cy="5244126"/>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70322" y="3186154"/>
            <a:ext cx="2664361" cy="2386397"/>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1297465-40A5-D543-98FD-4151E2BA7F19}" type="datetime1">
              <a:rPr lang="en-US" smtClean="0"/>
              <a:t>8/14/18</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9541114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9" name="Rectangle 1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6747062" y="3229"/>
            <a:ext cx="4629734" cy="6858000"/>
          </a:xfr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0" name="TextBox 9"/>
          <p:cNvSpPr txBox="1"/>
          <p:nvPr/>
        </p:nvSpPr>
        <p:spPr>
          <a:xfrm>
            <a:off x="1554686"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1241" y="1282452"/>
            <a:ext cx="3970986" cy="1900473"/>
          </a:xfrm>
        </p:spPr>
        <p:txBody>
          <a:bodyPr anchor="b">
            <a:normAutofit/>
          </a:bodyP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970322" y="3182928"/>
            <a:ext cx="3971874" cy="2386394"/>
          </a:xfrm>
        </p:spPr>
        <p:txBody>
          <a:bodyPr>
            <a:normAutofit/>
          </a:bodyPr>
          <a:lstStyle>
            <a:lvl1pPr marL="0" indent="0" algn="l">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3167CAE-DCDA-154B-B4B2-1949F08E255C}" type="datetime1">
              <a:rPr lang="en-US" smtClean="0"/>
              <a:t>8/14/18</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785889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8" name="Picture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5" name="Picture 1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8" name="Rectangle 7"/>
          <p:cNvSpPr/>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611808" y="808056"/>
            <a:ext cx="7958331" cy="1077229"/>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773599" y="2052116"/>
            <a:ext cx="7796540" cy="399782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Eigth level</a:t>
            </a:r>
          </a:p>
          <a:p>
            <a:pPr lvl="8"/>
            <a:r>
              <a:rPr lang="en-US" dirty="0"/>
              <a:t>Ninth level</a:t>
            </a:r>
          </a:p>
        </p:txBody>
      </p:sp>
      <p:sp>
        <p:nvSpPr>
          <p:cNvPr id="4" name="Date Placeholder 3"/>
          <p:cNvSpPr>
            <a:spLocks noGrp="1"/>
          </p:cNvSpPr>
          <p:nvPr>
            <p:ph type="dt" sz="half" idx="2"/>
          </p:nvPr>
        </p:nvSpPr>
        <p:spPr>
          <a:xfrm rot="5400000">
            <a:off x="-810065" y="5270604"/>
            <a:ext cx="2662729" cy="182880"/>
          </a:xfrm>
          <a:prstGeom prst="rect">
            <a:avLst/>
          </a:prstGeom>
        </p:spPr>
        <p:txBody>
          <a:bodyPr vert="horz" lIns="91440" tIns="18288" rIns="91440" bIns="45720" rtlCol="0" anchor="t"/>
          <a:lstStyle>
            <a:lvl1pPr algn="r">
              <a:defRPr sz="800">
                <a:solidFill>
                  <a:schemeClr val="tx1">
                    <a:tint val="75000"/>
                  </a:schemeClr>
                </a:solidFill>
                <a:latin typeface="+mn-lt"/>
              </a:defRPr>
            </a:lvl1pPr>
          </a:lstStyle>
          <a:p>
            <a:fld id="{44B471F6-35D4-164D-BB53-868CEBF375CB}" type="datetime1">
              <a:rPr lang="en-US" smtClean="0"/>
              <a:t>8/14/18</a:t>
            </a:fld>
            <a:endParaRPr lang="en-US" dirty="0"/>
          </a:p>
        </p:txBody>
      </p:sp>
      <p:sp>
        <p:nvSpPr>
          <p:cNvPr id="5" name="Footer Placeholder 4"/>
          <p:cNvSpPr>
            <a:spLocks noGrp="1"/>
          </p:cNvSpPr>
          <p:nvPr>
            <p:ph type="ftr" sz="quarter" idx="3"/>
          </p:nvPr>
        </p:nvSpPr>
        <p:spPr>
          <a:xfrm rot="5400000">
            <a:off x="-2237130" y="3661144"/>
            <a:ext cx="5885352" cy="179176"/>
          </a:xfrm>
          <a:prstGeom prst="rect">
            <a:avLst/>
          </a:prstGeom>
        </p:spPr>
        <p:txBody>
          <a:bodyPr vert="horz" lIns="91440" tIns="45720" rIns="91440" bIns="18288" rtlCol="0" anchor="b"/>
          <a:lstStyle>
            <a:lvl1pPr algn="r">
              <a:defRPr sz="800">
                <a:solidFill>
                  <a:schemeClr val="tx1">
                    <a:tint val="75000"/>
                  </a:schemeClr>
                </a:solidFill>
              </a:defRPr>
            </a:lvl1pPr>
          </a:lstStyle>
          <a:p>
            <a:r>
              <a:rPr lang="en-US"/>
              <a:t>
              </a:t>
            </a:r>
            <a:endParaRPr lang="en-US" dirty="0"/>
          </a:p>
        </p:txBody>
      </p:sp>
      <p:sp>
        <p:nvSpPr>
          <p:cNvPr id="6" name="Slide Number Placeholder 5"/>
          <p:cNvSpPr>
            <a:spLocks noGrp="1"/>
          </p:cNvSpPr>
          <p:nvPr>
            <p:ph type="sldNum" sz="quarter" idx="4"/>
          </p:nvPr>
        </p:nvSpPr>
        <p:spPr>
          <a:xfrm>
            <a:off x="158407" y="164592"/>
            <a:ext cx="636727" cy="322851"/>
          </a:xfrm>
          <a:prstGeom prst="rect">
            <a:avLst/>
          </a:prstGeom>
        </p:spPr>
        <p:txBody>
          <a:bodyPr vert="horz" lIns="91440" tIns="45720" rIns="45720" bIns="45720" rtlCol="0" anchor="ctr"/>
          <a:lstStyle>
            <a:lvl1pPr algn="r">
              <a:defRPr sz="1800">
                <a:solidFill>
                  <a:schemeClr val="tx1">
                    <a:tint val="75000"/>
                  </a:schemeClr>
                </a:solidFill>
              </a:defRPr>
            </a:lvl1pPr>
          </a:lstStyle>
          <a:p>
            <a:fld id="{6D22F896-40B5-4ADD-8801-0D06FADFA095}" type="slidenum">
              <a:rPr lang="en-US" smtClean="0"/>
              <a:pPr/>
              <a:t>‹#›</a:t>
            </a:fld>
            <a:endParaRPr lang="en-US" dirty="0"/>
          </a:p>
        </p:txBody>
      </p:sp>
      <p:sp>
        <p:nvSpPr>
          <p:cNvPr id="57" name="Rectangle 56"/>
          <p:cNvSpPr/>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57466332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r" defTabSz="914400" rtl="0" eaLnBrk="1" latinLnBrk="0" hangingPunct="1">
        <a:lnSpc>
          <a:spcPct val="90000"/>
        </a:lnSpc>
        <a:spcBef>
          <a:spcPct val="0"/>
        </a:spcBef>
        <a:buNone/>
        <a:defRPr sz="3400" b="0" i="0" kern="1200" cap="none">
          <a:solidFill>
            <a:schemeClr val="tx1"/>
          </a:solidFill>
          <a:effectLst/>
          <a:latin typeface="+mj-lt"/>
          <a:ea typeface="+mj-ea"/>
          <a:cs typeface="+mj-cs"/>
        </a:defRPr>
      </a:lvl1pPr>
    </p:titleStyle>
    <p:bodyStyle>
      <a:lvl1pPr marL="34448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9.tif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3.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jpeg"/><Relationship Id="rId7" Type="http://schemas.openxmlformats.org/officeDocument/2006/relationships/image" Target="../media/image25.jp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27.png"/></Relationships>
</file>

<file path=ppt/slides/_rels/slide35.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tiff"/><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8D18C-82D2-8B40-8787-08C6C6CC21DA}"/>
              </a:ext>
            </a:extLst>
          </p:cNvPr>
          <p:cNvSpPr>
            <a:spLocks noGrp="1"/>
          </p:cNvSpPr>
          <p:nvPr>
            <p:ph type="ctrTitle"/>
          </p:nvPr>
        </p:nvSpPr>
        <p:spPr/>
        <p:txBody>
          <a:bodyPr>
            <a:normAutofit fontScale="90000"/>
          </a:bodyPr>
          <a:lstStyle/>
          <a:p>
            <a:r>
              <a:rPr lang="en-US" dirty="0"/>
              <a:t>Seismic Cloaking for LIGO</a:t>
            </a:r>
          </a:p>
        </p:txBody>
      </p:sp>
      <p:sp>
        <p:nvSpPr>
          <p:cNvPr id="3" name="Subtitle 2">
            <a:extLst>
              <a:ext uri="{FF2B5EF4-FFF2-40B4-BE49-F238E27FC236}">
                <a16:creationId xmlns:a16="http://schemas.microsoft.com/office/drawing/2014/main" id="{34038231-F919-CE4B-A1C4-EB00F68EA193}"/>
              </a:ext>
            </a:extLst>
          </p:cNvPr>
          <p:cNvSpPr>
            <a:spLocks noGrp="1"/>
          </p:cNvSpPr>
          <p:nvPr>
            <p:ph type="subTitle" idx="1"/>
          </p:nvPr>
        </p:nvSpPr>
        <p:spPr>
          <a:xfrm>
            <a:off x="5327374" y="1192698"/>
            <a:ext cx="2802500" cy="1997765"/>
          </a:xfrm>
        </p:spPr>
        <p:txBody>
          <a:bodyPr numCol="1" spcCol="91440">
            <a:normAutofit/>
          </a:bodyPr>
          <a:lstStyle/>
          <a:p>
            <a:pPr algn="ctr">
              <a:spcBef>
                <a:spcPts val="0"/>
              </a:spcBef>
              <a:spcAft>
                <a:spcPts val="0"/>
              </a:spcAft>
            </a:pPr>
            <a:r>
              <a:rPr lang="en-US" sz="2000" dirty="0"/>
              <a:t>Brittany </a:t>
            </a:r>
            <a:r>
              <a:rPr lang="en-US" sz="2000" dirty="0" err="1"/>
              <a:t>Kamai</a:t>
            </a:r>
            <a:endParaRPr lang="en-US" sz="2000" dirty="0"/>
          </a:p>
          <a:p>
            <a:pPr algn="ctr">
              <a:spcBef>
                <a:spcPts val="0"/>
              </a:spcBef>
              <a:spcAft>
                <a:spcPts val="0"/>
              </a:spcAft>
            </a:pPr>
            <a:r>
              <a:rPr lang="en-US" sz="2000" dirty="0"/>
              <a:t>Rana X. Adhikari</a:t>
            </a:r>
          </a:p>
          <a:p>
            <a:pPr algn="ctr">
              <a:spcBef>
                <a:spcPts val="0"/>
              </a:spcBef>
              <a:spcAft>
                <a:spcPts val="0"/>
              </a:spcAft>
            </a:pPr>
            <a:r>
              <a:rPr lang="en-US" sz="2000" dirty="0" err="1"/>
              <a:t>Ayooluwa</a:t>
            </a:r>
            <a:r>
              <a:rPr lang="en-US" sz="2000" dirty="0"/>
              <a:t> </a:t>
            </a:r>
            <a:r>
              <a:rPr lang="en-US" sz="2000" dirty="0" err="1"/>
              <a:t>Odemuyiwa</a:t>
            </a:r>
            <a:endParaRPr lang="en-US" sz="2000" dirty="0"/>
          </a:p>
          <a:p>
            <a:pPr algn="ctr"/>
            <a:r>
              <a:rPr lang="en-US" sz="1600" dirty="0"/>
              <a:t>California Institute of Technology</a:t>
            </a:r>
          </a:p>
        </p:txBody>
      </p:sp>
      <p:sp>
        <p:nvSpPr>
          <p:cNvPr id="4" name="Slide Number Placeholder 3">
            <a:extLst>
              <a:ext uri="{FF2B5EF4-FFF2-40B4-BE49-F238E27FC236}">
                <a16:creationId xmlns:a16="http://schemas.microsoft.com/office/drawing/2014/main" id="{07BDAD3F-A8F5-3B40-8C1E-F7130070C70B}"/>
              </a:ext>
            </a:extLst>
          </p:cNvPr>
          <p:cNvSpPr>
            <a:spLocks noGrp="1"/>
          </p:cNvSpPr>
          <p:nvPr>
            <p:ph type="sldNum" sz="quarter" idx="12"/>
          </p:nvPr>
        </p:nvSpPr>
        <p:spPr/>
        <p:txBody>
          <a:bodyPr/>
          <a:lstStyle/>
          <a:p>
            <a:fld id="{6D22F896-40B5-4ADD-8801-0D06FADFA095}" type="slidenum">
              <a:rPr lang="en-US" smtClean="0"/>
              <a:t>1</a:t>
            </a:fld>
            <a:endParaRPr lang="en-US" dirty="0"/>
          </a:p>
        </p:txBody>
      </p:sp>
      <p:sp>
        <p:nvSpPr>
          <p:cNvPr id="5" name="Subtitle 2">
            <a:extLst>
              <a:ext uri="{FF2B5EF4-FFF2-40B4-BE49-F238E27FC236}">
                <a16:creationId xmlns:a16="http://schemas.microsoft.com/office/drawing/2014/main" id="{C2A4E5A6-0C3B-054F-8463-FFD88E659EF7}"/>
              </a:ext>
            </a:extLst>
          </p:cNvPr>
          <p:cNvSpPr txBox="1">
            <a:spLocks/>
          </p:cNvSpPr>
          <p:nvPr/>
        </p:nvSpPr>
        <p:spPr>
          <a:xfrm>
            <a:off x="2611808" y="1192696"/>
            <a:ext cx="2802500" cy="1997765"/>
          </a:xfrm>
          <a:prstGeom prst="rect">
            <a:avLst/>
          </a:prstGeom>
        </p:spPr>
        <p:txBody>
          <a:bodyPr vert="horz" lIns="91440" tIns="0" rIns="91440" bIns="45720" numCol="1" spcCol="91440" rtlCol="0" anchor="b">
            <a:normAutofit/>
          </a:bodyPr>
          <a:lstStyle>
            <a:lvl1pPr marL="0" indent="0" algn="r"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None/>
              <a:defRPr sz="1800" b="0" kern="1200">
                <a:solidFill>
                  <a:schemeClr val="tx1"/>
                </a:solidFill>
                <a:effectLst/>
                <a:latin typeface="+mn-lt"/>
                <a:ea typeface="+mn-ea"/>
                <a:cs typeface="+mn-cs"/>
              </a:defRPr>
            </a:lvl1pPr>
            <a:lvl2pPr marL="457200" indent="0" algn="ctr"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None/>
              <a:defRPr sz="1800" kern="1200">
                <a:solidFill>
                  <a:schemeClr val="tx1"/>
                </a:solidFill>
                <a:effectLst/>
                <a:latin typeface="+mn-lt"/>
                <a:ea typeface="+mn-ea"/>
                <a:cs typeface="+mn-cs"/>
              </a:defRPr>
            </a:lvl2pPr>
            <a:lvl3pPr marL="914400" indent="0" algn="ctr"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None/>
              <a:defRPr sz="1800" kern="1200">
                <a:solidFill>
                  <a:schemeClr val="tx1"/>
                </a:solidFill>
                <a:effectLst/>
                <a:latin typeface="+mn-lt"/>
                <a:ea typeface="+mn-ea"/>
                <a:cs typeface="+mn-cs"/>
              </a:defRPr>
            </a:lvl3pPr>
            <a:lvl4pPr marL="1371600" indent="0" algn="ctr"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None/>
              <a:defRPr sz="1600" kern="1200">
                <a:solidFill>
                  <a:schemeClr val="tx1"/>
                </a:solidFill>
                <a:effectLst/>
                <a:latin typeface="+mn-lt"/>
                <a:ea typeface="+mn-ea"/>
                <a:cs typeface="+mn-cs"/>
              </a:defRPr>
            </a:lvl4pPr>
            <a:lvl5pPr marL="1828800" indent="0" algn="ctr"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None/>
              <a:defRPr sz="1600" kern="1200">
                <a:solidFill>
                  <a:schemeClr val="tx1"/>
                </a:solidFill>
                <a:effectLst/>
                <a:latin typeface="+mn-lt"/>
                <a:ea typeface="+mn-ea"/>
                <a:cs typeface="+mn-cs"/>
              </a:defRPr>
            </a:lvl5pPr>
            <a:lvl6pPr marL="2286000" indent="0" algn="ctr"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None/>
              <a:defRPr sz="1600" kern="1200">
                <a:solidFill>
                  <a:schemeClr val="tx1"/>
                </a:solidFill>
                <a:effectLst/>
                <a:latin typeface="+mn-lt"/>
                <a:ea typeface="+mn-ea"/>
                <a:cs typeface="+mn-cs"/>
              </a:defRPr>
            </a:lvl6pPr>
            <a:lvl7pPr marL="2743200" indent="0" algn="ctr"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None/>
              <a:defRPr sz="1600" kern="1200">
                <a:solidFill>
                  <a:schemeClr val="tx1"/>
                </a:solidFill>
                <a:effectLst/>
                <a:latin typeface="+mn-lt"/>
                <a:ea typeface="+mn-ea"/>
                <a:cs typeface="+mn-cs"/>
              </a:defRPr>
            </a:lvl7pPr>
            <a:lvl8pPr marL="3200400" indent="0" algn="ctr"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None/>
              <a:defRPr sz="1600" kern="1200">
                <a:solidFill>
                  <a:schemeClr val="tx1"/>
                </a:solidFill>
                <a:effectLst/>
                <a:latin typeface="+mn-lt"/>
                <a:ea typeface="+mn-ea"/>
                <a:cs typeface="+mn-cs"/>
              </a:defRPr>
            </a:lvl8pPr>
            <a:lvl9pPr marL="3657600" indent="0" algn="ctr"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None/>
              <a:defRPr sz="1600" kern="1200">
                <a:solidFill>
                  <a:schemeClr val="tx1"/>
                </a:solidFill>
                <a:effectLst/>
                <a:latin typeface="+mn-lt"/>
                <a:ea typeface="+mn-ea"/>
                <a:cs typeface="+mn-cs"/>
              </a:defRPr>
            </a:lvl9pPr>
          </a:lstStyle>
          <a:p>
            <a:pPr algn="ctr"/>
            <a:r>
              <a:rPr lang="en-US" sz="2000" dirty="0"/>
              <a:t>Kaila Nathaniel</a:t>
            </a:r>
          </a:p>
          <a:p>
            <a:pPr algn="ctr"/>
            <a:r>
              <a:rPr lang="en-US" sz="1600" dirty="0"/>
              <a:t>Virginia Polytechnic Institute and State University</a:t>
            </a:r>
          </a:p>
        </p:txBody>
      </p:sp>
      <p:sp>
        <p:nvSpPr>
          <p:cNvPr id="6" name="Subtitle 2">
            <a:extLst>
              <a:ext uri="{FF2B5EF4-FFF2-40B4-BE49-F238E27FC236}">
                <a16:creationId xmlns:a16="http://schemas.microsoft.com/office/drawing/2014/main" id="{C5C4575C-E786-C24C-B7E1-D9E19758F7EA}"/>
              </a:ext>
            </a:extLst>
          </p:cNvPr>
          <p:cNvSpPr txBox="1">
            <a:spLocks/>
          </p:cNvSpPr>
          <p:nvPr/>
        </p:nvSpPr>
        <p:spPr>
          <a:xfrm>
            <a:off x="6408557" y="6323822"/>
            <a:ext cx="2802500" cy="494422"/>
          </a:xfrm>
          <a:prstGeom prst="rect">
            <a:avLst/>
          </a:prstGeom>
        </p:spPr>
        <p:txBody>
          <a:bodyPr vert="horz" lIns="91440" tIns="0" rIns="91440" bIns="45720" numCol="1" spcCol="91440" rtlCol="0" anchor="b">
            <a:normAutofit/>
          </a:bodyPr>
          <a:lstStyle>
            <a:lvl1pPr marL="0" indent="0" algn="r"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None/>
              <a:defRPr sz="1800" b="0" kern="1200">
                <a:solidFill>
                  <a:schemeClr val="tx1"/>
                </a:solidFill>
                <a:effectLst/>
                <a:latin typeface="+mn-lt"/>
                <a:ea typeface="+mn-ea"/>
                <a:cs typeface="+mn-cs"/>
              </a:defRPr>
            </a:lvl1pPr>
            <a:lvl2pPr marL="457200" indent="0" algn="ctr"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None/>
              <a:defRPr sz="1800" kern="1200">
                <a:solidFill>
                  <a:schemeClr val="tx1"/>
                </a:solidFill>
                <a:effectLst/>
                <a:latin typeface="+mn-lt"/>
                <a:ea typeface="+mn-ea"/>
                <a:cs typeface="+mn-cs"/>
              </a:defRPr>
            </a:lvl2pPr>
            <a:lvl3pPr marL="914400" indent="0" algn="ctr"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None/>
              <a:defRPr sz="1800" kern="1200">
                <a:solidFill>
                  <a:schemeClr val="tx1"/>
                </a:solidFill>
                <a:effectLst/>
                <a:latin typeface="+mn-lt"/>
                <a:ea typeface="+mn-ea"/>
                <a:cs typeface="+mn-cs"/>
              </a:defRPr>
            </a:lvl3pPr>
            <a:lvl4pPr marL="1371600" indent="0" algn="ctr"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None/>
              <a:defRPr sz="1600" kern="1200">
                <a:solidFill>
                  <a:schemeClr val="tx1"/>
                </a:solidFill>
                <a:effectLst/>
                <a:latin typeface="+mn-lt"/>
                <a:ea typeface="+mn-ea"/>
                <a:cs typeface="+mn-cs"/>
              </a:defRPr>
            </a:lvl4pPr>
            <a:lvl5pPr marL="1828800" indent="0" algn="ctr"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None/>
              <a:defRPr sz="1600" kern="1200">
                <a:solidFill>
                  <a:schemeClr val="tx1"/>
                </a:solidFill>
                <a:effectLst/>
                <a:latin typeface="+mn-lt"/>
                <a:ea typeface="+mn-ea"/>
                <a:cs typeface="+mn-cs"/>
              </a:defRPr>
            </a:lvl5pPr>
            <a:lvl6pPr marL="2286000" indent="0" algn="ctr"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None/>
              <a:defRPr sz="1600" kern="1200">
                <a:solidFill>
                  <a:schemeClr val="tx1"/>
                </a:solidFill>
                <a:effectLst/>
                <a:latin typeface="+mn-lt"/>
                <a:ea typeface="+mn-ea"/>
                <a:cs typeface="+mn-cs"/>
              </a:defRPr>
            </a:lvl6pPr>
            <a:lvl7pPr marL="2743200" indent="0" algn="ctr"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None/>
              <a:defRPr sz="1600" kern="1200">
                <a:solidFill>
                  <a:schemeClr val="tx1"/>
                </a:solidFill>
                <a:effectLst/>
                <a:latin typeface="+mn-lt"/>
                <a:ea typeface="+mn-ea"/>
                <a:cs typeface="+mn-cs"/>
              </a:defRPr>
            </a:lvl7pPr>
            <a:lvl8pPr marL="3200400" indent="0" algn="ctr"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None/>
              <a:defRPr sz="1600" kern="1200">
                <a:solidFill>
                  <a:schemeClr val="tx1"/>
                </a:solidFill>
                <a:effectLst/>
                <a:latin typeface="+mn-lt"/>
                <a:ea typeface="+mn-ea"/>
                <a:cs typeface="+mn-cs"/>
              </a:defRPr>
            </a:lvl8pPr>
            <a:lvl9pPr marL="3657600" indent="0" algn="ctr"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None/>
              <a:defRPr sz="1600" kern="1200">
                <a:solidFill>
                  <a:schemeClr val="tx1"/>
                </a:solidFill>
                <a:effectLst/>
                <a:latin typeface="+mn-lt"/>
                <a:ea typeface="+mn-ea"/>
                <a:cs typeface="+mn-cs"/>
              </a:defRPr>
            </a:lvl9pPr>
          </a:lstStyle>
          <a:p>
            <a:pPr algn="ctr"/>
            <a:r>
              <a:rPr lang="en-US" sz="2000" dirty="0"/>
              <a:t>LIGO SURF 2018</a:t>
            </a:r>
            <a:endParaRPr lang="en-US" sz="1600" dirty="0"/>
          </a:p>
        </p:txBody>
      </p:sp>
    </p:spTree>
    <p:extLst>
      <p:ext uri="{BB962C8B-B14F-4D97-AF65-F5344CB8AC3E}">
        <p14:creationId xmlns:p14="http://schemas.microsoft.com/office/powerpoint/2010/main" val="10262726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6475-C1F2-874A-AA3D-37EC154ABEF7}"/>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1DA72557-5B50-F146-B320-4859C29803B5}"/>
              </a:ext>
            </a:extLst>
          </p:cNvPr>
          <p:cNvSpPr>
            <a:spLocks noGrp="1"/>
          </p:cNvSpPr>
          <p:nvPr>
            <p:ph idx="1"/>
          </p:nvPr>
        </p:nvSpPr>
        <p:spPr/>
        <p:txBody>
          <a:bodyPr/>
          <a:lstStyle/>
          <a:p>
            <a:pPr marL="6160" indent="0" algn="ctr">
              <a:buNone/>
            </a:pPr>
            <a:r>
              <a:rPr lang="en-US" sz="3600" dirty="0"/>
              <a:t>Seismic cloaking experiments</a:t>
            </a:r>
            <a:endParaRPr lang="en-US" dirty="0"/>
          </a:p>
        </p:txBody>
      </p:sp>
      <p:sp>
        <p:nvSpPr>
          <p:cNvPr id="4" name="Slide Number Placeholder 3">
            <a:extLst>
              <a:ext uri="{FF2B5EF4-FFF2-40B4-BE49-F238E27FC236}">
                <a16:creationId xmlns:a16="http://schemas.microsoft.com/office/drawing/2014/main" id="{02E0D535-AF36-9F45-963E-B3F5C86928B8}"/>
              </a:ext>
            </a:extLst>
          </p:cNvPr>
          <p:cNvSpPr>
            <a:spLocks noGrp="1"/>
          </p:cNvSpPr>
          <p:nvPr>
            <p:ph type="sldNum" sz="quarter" idx="12"/>
          </p:nvPr>
        </p:nvSpPr>
        <p:spPr/>
        <p:txBody>
          <a:bodyPr/>
          <a:lstStyle/>
          <a:p>
            <a:fld id="{6D22F896-40B5-4ADD-8801-0D06FADFA095}" type="slidenum">
              <a:rPr lang="en-US" smtClean="0"/>
              <a:t>10</a:t>
            </a:fld>
            <a:endParaRPr lang="en-US" dirty="0"/>
          </a:p>
        </p:txBody>
      </p:sp>
    </p:spTree>
    <p:extLst>
      <p:ext uri="{BB962C8B-B14F-4D97-AF65-F5344CB8AC3E}">
        <p14:creationId xmlns:p14="http://schemas.microsoft.com/office/powerpoint/2010/main" val="13084670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B8C76-1238-7746-ADF9-BD8FB152F52B}"/>
              </a:ext>
            </a:extLst>
          </p:cNvPr>
          <p:cNvSpPr>
            <a:spLocks noGrp="1"/>
          </p:cNvSpPr>
          <p:nvPr>
            <p:ph type="title"/>
          </p:nvPr>
        </p:nvSpPr>
        <p:spPr/>
        <p:txBody>
          <a:bodyPr/>
          <a:lstStyle/>
          <a:p>
            <a:r>
              <a:rPr lang="en-US" dirty="0"/>
              <a:t>Seismic cloaking experiments: </a:t>
            </a:r>
            <a:r>
              <a:rPr lang="en-US" dirty="0" err="1"/>
              <a:t>Brûle</a:t>
            </a:r>
            <a:endParaRPr lang="en-US" dirty="0"/>
          </a:p>
        </p:txBody>
      </p:sp>
      <p:sp>
        <p:nvSpPr>
          <p:cNvPr id="3" name="Content Placeholder 2">
            <a:extLst>
              <a:ext uri="{FF2B5EF4-FFF2-40B4-BE49-F238E27FC236}">
                <a16:creationId xmlns:a16="http://schemas.microsoft.com/office/drawing/2014/main" id="{44D773B7-F227-544E-AC68-C7901E101A68}"/>
              </a:ext>
            </a:extLst>
          </p:cNvPr>
          <p:cNvSpPr>
            <a:spLocks noGrp="1"/>
          </p:cNvSpPr>
          <p:nvPr>
            <p:ph idx="1"/>
          </p:nvPr>
        </p:nvSpPr>
        <p:spPr/>
        <p:txBody>
          <a:bodyPr>
            <a:normAutofit/>
          </a:bodyPr>
          <a:lstStyle/>
          <a:p>
            <a:r>
              <a:rPr lang="en-US" dirty="0"/>
              <a:t>An early seismic cloaking experiment was conducted by </a:t>
            </a:r>
            <a:r>
              <a:rPr lang="en-US" dirty="0" err="1"/>
              <a:t>Brûle</a:t>
            </a:r>
            <a:r>
              <a:rPr lang="en-US" dirty="0"/>
              <a:t> et al.</a:t>
            </a:r>
          </a:p>
          <a:p>
            <a:pPr lvl="1"/>
            <a:r>
              <a:rPr lang="en-US" dirty="0"/>
              <a:t>Published March 2014</a:t>
            </a:r>
          </a:p>
          <a:p>
            <a:r>
              <a:rPr lang="en-US" dirty="0"/>
              <a:t>Created a seismic metamaterial with a grid of 5 m deep self-stable holes, with a diameter of 0.32 m, and spaced 1.73 m apart</a:t>
            </a:r>
          </a:p>
          <a:p>
            <a:r>
              <a:rPr lang="en-US" dirty="0"/>
              <a:t>Tested with a 50 Hz source</a:t>
            </a:r>
          </a:p>
          <a:p>
            <a:pPr lvl="1"/>
            <a:r>
              <a:rPr lang="en-US" dirty="0"/>
              <a:t>Previous cloaking experiments have been at 1 kHz and 600 Hz</a:t>
            </a:r>
          </a:p>
        </p:txBody>
      </p:sp>
      <p:sp>
        <p:nvSpPr>
          <p:cNvPr id="4" name="Slide Number Placeholder 3">
            <a:extLst>
              <a:ext uri="{FF2B5EF4-FFF2-40B4-BE49-F238E27FC236}">
                <a16:creationId xmlns:a16="http://schemas.microsoft.com/office/drawing/2014/main" id="{12C8DC89-B67A-634A-9016-C4F1205F4F9C}"/>
              </a:ext>
            </a:extLst>
          </p:cNvPr>
          <p:cNvSpPr>
            <a:spLocks noGrp="1"/>
          </p:cNvSpPr>
          <p:nvPr>
            <p:ph type="sldNum" sz="quarter" idx="12"/>
          </p:nvPr>
        </p:nvSpPr>
        <p:spPr/>
        <p:txBody>
          <a:bodyPr/>
          <a:lstStyle/>
          <a:p>
            <a:fld id="{6D22F896-40B5-4ADD-8801-0D06FADFA095}" type="slidenum">
              <a:rPr lang="en-US" smtClean="0"/>
              <a:t>11</a:t>
            </a:fld>
            <a:endParaRPr lang="en-US" dirty="0"/>
          </a:p>
        </p:txBody>
      </p:sp>
    </p:spTree>
    <p:extLst>
      <p:ext uri="{BB962C8B-B14F-4D97-AF65-F5344CB8AC3E}">
        <p14:creationId xmlns:p14="http://schemas.microsoft.com/office/powerpoint/2010/main" val="417612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87D50-7A18-1C46-88A5-491039C9419F}"/>
              </a:ext>
            </a:extLst>
          </p:cNvPr>
          <p:cNvSpPr>
            <a:spLocks noGrp="1"/>
          </p:cNvSpPr>
          <p:nvPr>
            <p:ph type="title"/>
          </p:nvPr>
        </p:nvSpPr>
        <p:spPr/>
        <p:txBody>
          <a:bodyPr/>
          <a:lstStyle/>
          <a:p>
            <a:r>
              <a:rPr lang="en-US" dirty="0"/>
              <a:t>Seismic cloaking experiments: </a:t>
            </a:r>
            <a:r>
              <a:rPr lang="en-US" dirty="0" err="1"/>
              <a:t>Brûle</a:t>
            </a:r>
            <a:endParaRPr lang="en-US" dirty="0"/>
          </a:p>
        </p:txBody>
      </p:sp>
      <p:sp>
        <p:nvSpPr>
          <p:cNvPr id="5" name="Slide Number Placeholder 4">
            <a:extLst>
              <a:ext uri="{FF2B5EF4-FFF2-40B4-BE49-F238E27FC236}">
                <a16:creationId xmlns:a16="http://schemas.microsoft.com/office/drawing/2014/main" id="{D8F3F0D1-E0A5-A54A-8315-5096FFD8F7F5}"/>
              </a:ext>
            </a:extLst>
          </p:cNvPr>
          <p:cNvSpPr>
            <a:spLocks noGrp="1"/>
          </p:cNvSpPr>
          <p:nvPr>
            <p:ph type="sldNum" sz="quarter" idx="12"/>
          </p:nvPr>
        </p:nvSpPr>
        <p:spPr/>
        <p:txBody>
          <a:bodyPr/>
          <a:lstStyle/>
          <a:p>
            <a:fld id="{6D22F896-40B5-4ADD-8801-0D06FADFA095}" type="slidenum">
              <a:rPr lang="en-US" smtClean="0"/>
              <a:t>12</a:t>
            </a:fld>
            <a:endParaRPr lang="en-US" dirty="0"/>
          </a:p>
        </p:txBody>
      </p:sp>
      <p:pic>
        <p:nvPicPr>
          <p:cNvPr id="4" name="Picture 3">
            <a:extLst>
              <a:ext uri="{FF2B5EF4-FFF2-40B4-BE49-F238E27FC236}">
                <a16:creationId xmlns:a16="http://schemas.microsoft.com/office/drawing/2014/main" id="{5A683973-DD40-B048-9FFB-65AFC40B3BB3}"/>
              </a:ext>
            </a:extLst>
          </p:cNvPr>
          <p:cNvPicPr>
            <a:picLocks noChangeAspect="1"/>
          </p:cNvPicPr>
          <p:nvPr/>
        </p:nvPicPr>
        <p:blipFill>
          <a:blip r:embed="rId3"/>
          <a:stretch>
            <a:fillRect/>
          </a:stretch>
        </p:blipFill>
        <p:spPr>
          <a:xfrm>
            <a:off x="6658119" y="2204463"/>
            <a:ext cx="3854727" cy="2473929"/>
          </a:xfrm>
          <a:prstGeom prst="rect">
            <a:avLst/>
          </a:prstGeom>
        </p:spPr>
      </p:pic>
      <p:pic>
        <p:nvPicPr>
          <p:cNvPr id="3" name="Picture 2">
            <a:extLst>
              <a:ext uri="{FF2B5EF4-FFF2-40B4-BE49-F238E27FC236}">
                <a16:creationId xmlns:a16="http://schemas.microsoft.com/office/drawing/2014/main" id="{4FB7A0D1-14A7-2843-A43C-753C057D05C0}"/>
              </a:ext>
            </a:extLst>
          </p:cNvPr>
          <p:cNvPicPr>
            <a:picLocks noChangeAspect="1"/>
          </p:cNvPicPr>
          <p:nvPr/>
        </p:nvPicPr>
        <p:blipFill rotWithShape="1">
          <a:blip r:embed="rId4"/>
          <a:srcRect l="45756"/>
          <a:stretch/>
        </p:blipFill>
        <p:spPr>
          <a:xfrm>
            <a:off x="2605374" y="1560383"/>
            <a:ext cx="3883443" cy="3762090"/>
          </a:xfrm>
          <a:prstGeom prst="rect">
            <a:avLst/>
          </a:prstGeom>
        </p:spPr>
      </p:pic>
      <p:sp>
        <p:nvSpPr>
          <p:cNvPr id="8" name="Rectangle 7">
            <a:extLst>
              <a:ext uri="{FF2B5EF4-FFF2-40B4-BE49-F238E27FC236}">
                <a16:creationId xmlns:a16="http://schemas.microsoft.com/office/drawing/2014/main" id="{48F23791-294F-0A42-ACC5-653E8607224D}"/>
              </a:ext>
            </a:extLst>
          </p:cNvPr>
          <p:cNvSpPr/>
          <p:nvPr/>
        </p:nvSpPr>
        <p:spPr>
          <a:xfrm>
            <a:off x="2605373" y="5322473"/>
            <a:ext cx="7955483" cy="1370427"/>
          </a:xfrm>
          <a:prstGeom prst="rect">
            <a:avLst/>
          </a:prstGeom>
        </p:spPr>
        <p:txBody>
          <a:bodyPr vert="horz" lIns="91440" tIns="45720" rIns="91440" bIns="45720" rtlCol="0" anchor="ctr">
            <a:normAutofit fontScale="85000" lnSpcReduction="10000"/>
          </a:bodyPr>
          <a:lstStyle/>
          <a:p>
            <a:pPr marL="344488" indent="-338328" defTabSz="914400">
              <a:lnSpc>
                <a:spcPct val="120000"/>
              </a:lnSpc>
              <a:spcBef>
                <a:spcPts val="500"/>
              </a:spcBef>
              <a:spcAft>
                <a:spcPts val="600"/>
              </a:spcAft>
              <a:buClr>
                <a:schemeClr val="accent6"/>
              </a:buClr>
              <a:buSzPct val="90000"/>
              <a:buFont typeface="Wingdings" panose="05000000000000000000" pitchFamily="2" charset="2"/>
              <a:buChar char="§"/>
            </a:pPr>
            <a:r>
              <a:rPr lang="en-US" sz="2000" dirty="0"/>
              <a:t>Elastic energy was 2.3 times larger at the source than in the metamaterial</a:t>
            </a:r>
          </a:p>
          <a:p>
            <a:pPr marL="344488" indent="-338328" defTabSz="914400">
              <a:lnSpc>
                <a:spcPct val="120000"/>
              </a:lnSpc>
              <a:spcBef>
                <a:spcPts val="500"/>
              </a:spcBef>
              <a:spcAft>
                <a:spcPts val="600"/>
              </a:spcAft>
              <a:buClr>
                <a:schemeClr val="accent6"/>
              </a:buClr>
              <a:buSzPct val="90000"/>
              <a:buFont typeface="Wingdings" panose="05000000000000000000" pitchFamily="2" charset="2"/>
              <a:buChar char="§"/>
            </a:pPr>
            <a:r>
              <a:rPr lang="en-US" sz="2000" dirty="0"/>
              <a:t>Suggests that the seismic metamaterial has a significant effect on energy dissipation</a:t>
            </a:r>
          </a:p>
        </p:txBody>
      </p:sp>
    </p:spTree>
    <p:extLst>
      <p:ext uri="{BB962C8B-B14F-4D97-AF65-F5344CB8AC3E}">
        <p14:creationId xmlns:p14="http://schemas.microsoft.com/office/powerpoint/2010/main" val="2803210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B8C76-1238-7746-ADF9-BD8FB152F52B}"/>
              </a:ext>
            </a:extLst>
          </p:cNvPr>
          <p:cNvSpPr>
            <a:spLocks noGrp="1"/>
          </p:cNvSpPr>
          <p:nvPr>
            <p:ph type="title"/>
          </p:nvPr>
        </p:nvSpPr>
        <p:spPr/>
        <p:txBody>
          <a:bodyPr/>
          <a:lstStyle/>
          <a:p>
            <a:r>
              <a:rPr lang="en-US" dirty="0"/>
              <a:t>Seismic cloaking experiments: </a:t>
            </a:r>
            <a:r>
              <a:rPr lang="en-US" dirty="0" err="1"/>
              <a:t>Colombi</a:t>
            </a:r>
            <a:endParaRPr lang="en-US" dirty="0"/>
          </a:p>
        </p:txBody>
      </p:sp>
      <p:sp>
        <p:nvSpPr>
          <p:cNvPr id="3" name="Content Placeholder 2">
            <a:extLst>
              <a:ext uri="{FF2B5EF4-FFF2-40B4-BE49-F238E27FC236}">
                <a16:creationId xmlns:a16="http://schemas.microsoft.com/office/drawing/2014/main" id="{44D773B7-F227-544E-AC68-C7901E101A68}"/>
              </a:ext>
            </a:extLst>
          </p:cNvPr>
          <p:cNvSpPr>
            <a:spLocks noGrp="1"/>
          </p:cNvSpPr>
          <p:nvPr>
            <p:ph idx="1"/>
          </p:nvPr>
        </p:nvSpPr>
        <p:spPr/>
        <p:txBody>
          <a:bodyPr>
            <a:normAutofit/>
          </a:bodyPr>
          <a:lstStyle/>
          <a:p>
            <a:r>
              <a:rPr lang="en-US" dirty="0"/>
              <a:t>What’s the opposite of a borehole? What about something sticking out of the ground?</a:t>
            </a:r>
          </a:p>
          <a:p>
            <a:r>
              <a:rPr lang="en-US" dirty="0" err="1"/>
              <a:t>Colombi</a:t>
            </a:r>
            <a:r>
              <a:rPr lang="en-US" dirty="0"/>
              <a:t> et al. tested trees as a seismic metamaterial</a:t>
            </a:r>
          </a:p>
          <a:p>
            <a:pPr lvl="1"/>
            <a:r>
              <a:rPr lang="en-US" dirty="0"/>
              <a:t>Published January 2016</a:t>
            </a:r>
          </a:p>
          <a:p>
            <a:r>
              <a:rPr lang="en-US" dirty="0"/>
              <a:t>Geophysical survey on a ~6000 m</a:t>
            </a:r>
            <a:r>
              <a:rPr lang="en-US" baseline="30000" dirty="0"/>
              <a:t>2</a:t>
            </a:r>
            <a:r>
              <a:rPr lang="en-US" dirty="0"/>
              <a:t> forest of mainly pine trees in Grenoble, France</a:t>
            </a:r>
          </a:p>
        </p:txBody>
      </p:sp>
      <p:sp>
        <p:nvSpPr>
          <p:cNvPr id="4" name="Slide Number Placeholder 3">
            <a:extLst>
              <a:ext uri="{FF2B5EF4-FFF2-40B4-BE49-F238E27FC236}">
                <a16:creationId xmlns:a16="http://schemas.microsoft.com/office/drawing/2014/main" id="{1E5A4859-648A-AB4F-8C2D-40AC638CE7D2}"/>
              </a:ext>
            </a:extLst>
          </p:cNvPr>
          <p:cNvSpPr>
            <a:spLocks noGrp="1"/>
          </p:cNvSpPr>
          <p:nvPr>
            <p:ph type="sldNum" sz="quarter" idx="12"/>
          </p:nvPr>
        </p:nvSpPr>
        <p:spPr/>
        <p:txBody>
          <a:bodyPr/>
          <a:lstStyle/>
          <a:p>
            <a:fld id="{6D22F896-40B5-4ADD-8801-0D06FADFA095}" type="slidenum">
              <a:rPr lang="en-US" smtClean="0"/>
              <a:t>13</a:t>
            </a:fld>
            <a:endParaRPr lang="en-US" dirty="0"/>
          </a:p>
        </p:txBody>
      </p:sp>
      <p:sp>
        <p:nvSpPr>
          <p:cNvPr id="5" name="TextBox 4">
            <a:extLst>
              <a:ext uri="{FF2B5EF4-FFF2-40B4-BE49-F238E27FC236}">
                <a16:creationId xmlns:a16="http://schemas.microsoft.com/office/drawing/2014/main" id="{1BF92DB8-A2ED-F845-8E44-81BBF6001ECF}"/>
              </a:ext>
            </a:extLst>
          </p:cNvPr>
          <p:cNvSpPr txBox="1"/>
          <p:nvPr/>
        </p:nvSpPr>
        <p:spPr>
          <a:xfrm rot="18900000">
            <a:off x="-44615" y="2411003"/>
            <a:ext cx="3375533" cy="523220"/>
          </a:xfrm>
          <a:prstGeom prst="rect">
            <a:avLst/>
          </a:prstGeom>
          <a:noFill/>
        </p:spPr>
        <p:txBody>
          <a:bodyPr wrap="square" rtlCol="0">
            <a:spAutoFit/>
          </a:bodyPr>
          <a:lstStyle/>
          <a:p>
            <a:r>
              <a:rPr lang="en-US" sz="2800" dirty="0">
                <a:solidFill>
                  <a:srgbClr val="C00000"/>
                </a:solidFill>
                <a:latin typeface="Stencil" pitchFamily="82" charset="77"/>
              </a:rPr>
              <a:t>Project genesis!</a:t>
            </a:r>
          </a:p>
        </p:txBody>
      </p:sp>
    </p:spTree>
    <p:extLst>
      <p:ext uri="{BB962C8B-B14F-4D97-AF65-F5344CB8AC3E}">
        <p14:creationId xmlns:p14="http://schemas.microsoft.com/office/powerpoint/2010/main" val="18354634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B8C76-1238-7746-ADF9-BD8FB152F52B}"/>
              </a:ext>
            </a:extLst>
          </p:cNvPr>
          <p:cNvSpPr>
            <a:spLocks noGrp="1"/>
          </p:cNvSpPr>
          <p:nvPr>
            <p:ph type="title"/>
          </p:nvPr>
        </p:nvSpPr>
        <p:spPr/>
        <p:txBody>
          <a:bodyPr/>
          <a:lstStyle/>
          <a:p>
            <a:r>
              <a:rPr lang="en-US" dirty="0"/>
              <a:t>Seismic cloaking experiments: </a:t>
            </a:r>
            <a:r>
              <a:rPr lang="en-US" dirty="0" err="1"/>
              <a:t>Colombi</a:t>
            </a:r>
            <a:endParaRPr lang="en-US" dirty="0"/>
          </a:p>
        </p:txBody>
      </p:sp>
      <p:pic>
        <p:nvPicPr>
          <p:cNvPr id="4" name="Picture 3">
            <a:extLst>
              <a:ext uri="{FF2B5EF4-FFF2-40B4-BE49-F238E27FC236}">
                <a16:creationId xmlns:a16="http://schemas.microsoft.com/office/drawing/2014/main" id="{BF0228BA-7F4E-2B43-BDB4-E1BD1D99FB1A}"/>
              </a:ext>
            </a:extLst>
          </p:cNvPr>
          <p:cNvPicPr>
            <a:picLocks noChangeAspect="1"/>
          </p:cNvPicPr>
          <p:nvPr/>
        </p:nvPicPr>
        <p:blipFill rotWithShape="1">
          <a:blip r:embed="rId3"/>
          <a:srcRect t="52895" r="57259"/>
          <a:stretch/>
        </p:blipFill>
        <p:spPr>
          <a:xfrm>
            <a:off x="4661710" y="1977617"/>
            <a:ext cx="3858525" cy="3695056"/>
          </a:xfrm>
          <a:prstGeom prst="rect">
            <a:avLst/>
          </a:prstGeom>
        </p:spPr>
      </p:pic>
      <p:sp>
        <p:nvSpPr>
          <p:cNvPr id="5" name="Slide Number Placeholder 4">
            <a:extLst>
              <a:ext uri="{FF2B5EF4-FFF2-40B4-BE49-F238E27FC236}">
                <a16:creationId xmlns:a16="http://schemas.microsoft.com/office/drawing/2014/main" id="{C0D66941-1766-AF47-B0CB-4EB2003809E3}"/>
              </a:ext>
            </a:extLst>
          </p:cNvPr>
          <p:cNvSpPr>
            <a:spLocks noGrp="1"/>
          </p:cNvSpPr>
          <p:nvPr>
            <p:ph type="sldNum" sz="quarter" idx="12"/>
          </p:nvPr>
        </p:nvSpPr>
        <p:spPr/>
        <p:txBody>
          <a:bodyPr/>
          <a:lstStyle/>
          <a:p>
            <a:fld id="{6D22F896-40B5-4ADD-8801-0D06FADFA095}" type="slidenum">
              <a:rPr lang="en-US" smtClean="0"/>
              <a:t>14</a:t>
            </a:fld>
            <a:endParaRPr lang="en-US" dirty="0"/>
          </a:p>
        </p:txBody>
      </p:sp>
    </p:spTree>
    <p:extLst>
      <p:ext uri="{BB962C8B-B14F-4D97-AF65-F5344CB8AC3E}">
        <p14:creationId xmlns:p14="http://schemas.microsoft.com/office/powerpoint/2010/main" val="37349773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B8C76-1238-7746-ADF9-BD8FB152F52B}"/>
              </a:ext>
            </a:extLst>
          </p:cNvPr>
          <p:cNvSpPr>
            <a:spLocks noGrp="1"/>
          </p:cNvSpPr>
          <p:nvPr>
            <p:ph type="title"/>
          </p:nvPr>
        </p:nvSpPr>
        <p:spPr/>
        <p:txBody>
          <a:bodyPr/>
          <a:lstStyle/>
          <a:p>
            <a:r>
              <a:rPr lang="en-US" dirty="0"/>
              <a:t>Seismic cloaking experiments: </a:t>
            </a:r>
            <a:r>
              <a:rPr lang="en-US" dirty="0" err="1"/>
              <a:t>Colombi</a:t>
            </a:r>
            <a:endParaRPr lang="en-US" dirty="0"/>
          </a:p>
        </p:txBody>
      </p:sp>
      <p:pic>
        <p:nvPicPr>
          <p:cNvPr id="4" name="Picture 3">
            <a:extLst>
              <a:ext uri="{FF2B5EF4-FFF2-40B4-BE49-F238E27FC236}">
                <a16:creationId xmlns:a16="http://schemas.microsoft.com/office/drawing/2014/main" id="{BF0228BA-7F4E-2B43-BDB4-E1BD1D99FB1A}"/>
              </a:ext>
            </a:extLst>
          </p:cNvPr>
          <p:cNvPicPr>
            <a:picLocks noChangeAspect="1"/>
          </p:cNvPicPr>
          <p:nvPr/>
        </p:nvPicPr>
        <p:blipFill rotWithShape="1">
          <a:blip r:embed="rId3"/>
          <a:srcRect l="42413" t="52895" r="-1"/>
          <a:stretch/>
        </p:blipFill>
        <p:spPr>
          <a:xfrm>
            <a:off x="6590973" y="2722358"/>
            <a:ext cx="3978838" cy="2827939"/>
          </a:xfrm>
          <a:prstGeom prst="rect">
            <a:avLst/>
          </a:prstGeom>
        </p:spPr>
      </p:pic>
      <p:sp>
        <p:nvSpPr>
          <p:cNvPr id="5" name="Slide Number Placeholder 4">
            <a:extLst>
              <a:ext uri="{FF2B5EF4-FFF2-40B4-BE49-F238E27FC236}">
                <a16:creationId xmlns:a16="http://schemas.microsoft.com/office/drawing/2014/main" id="{C0D66941-1766-AF47-B0CB-4EB2003809E3}"/>
              </a:ext>
            </a:extLst>
          </p:cNvPr>
          <p:cNvSpPr>
            <a:spLocks noGrp="1"/>
          </p:cNvSpPr>
          <p:nvPr>
            <p:ph type="sldNum" sz="quarter" idx="12"/>
          </p:nvPr>
        </p:nvSpPr>
        <p:spPr/>
        <p:txBody>
          <a:bodyPr/>
          <a:lstStyle/>
          <a:p>
            <a:fld id="{6D22F896-40B5-4ADD-8801-0D06FADFA095}" type="slidenum">
              <a:rPr lang="en-US" smtClean="0"/>
              <a:t>15</a:t>
            </a:fld>
            <a:endParaRPr lang="en-US" dirty="0"/>
          </a:p>
        </p:txBody>
      </p:sp>
      <p:sp>
        <p:nvSpPr>
          <p:cNvPr id="6" name="Rectangle 5">
            <a:extLst>
              <a:ext uri="{FF2B5EF4-FFF2-40B4-BE49-F238E27FC236}">
                <a16:creationId xmlns:a16="http://schemas.microsoft.com/office/drawing/2014/main" id="{BB85AF80-55D3-C045-90D4-6111688F00F9}"/>
              </a:ext>
            </a:extLst>
          </p:cNvPr>
          <p:cNvSpPr/>
          <p:nvPr/>
        </p:nvSpPr>
        <p:spPr>
          <a:xfrm>
            <a:off x="1206500" y="1744857"/>
            <a:ext cx="5384801" cy="4782943"/>
          </a:xfrm>
          <a:prstGeom prst="rect">
            <a:avLst/>
          </a:prstGeom>
        </p:spPr>
        <p:txBody>
          <a:bodyPr vert="horz" lIns="91440" tIns="45720" rIns="91440" bIns="45720" rtlCol="0" anchor="ctr">
            <a:normAutofit/>
          </a:bodyPr>
          <a:lstStyle/>
          <a:p>
            <a:pPr marL="344488" indent="-338328" defTabSz="914400">
              <a:lnSpc>
                <a:spcPct val="120000"/>
              </a:lnSpc>
              <a:spcBef>
                <a:spcPts val="500"/>
              </a:spcBef>
              <a:spcAft>
                <a:spcPts val="600"/>
              </a:spcAft>
              <a:buClr>
                <a:schemeClr val="accent6"/>
              </a:buClr>
              <a:buSzPct val="90000"/>
              <a:buFont typeface="Wingdings" panose="05000000000000000000" pitchFamily="2" charset="2"/>
              <a:buChar char="§"/>
            </a:pPr>
            <a:r>
              <a:rPr lang="en-US" dirty="0"/>
              <a:t>Found that the longitudinal resonance inside the trees created two highly attenuating regions around 40 Hz and 110 Hz</a:t>
            </a:r>
          </a:p>
          <a:p>
            <a:pPr marL="344488" indent="-338328" defTabSz="914400">
              <a:lnSpc>
                <a:spcPct val="120000"/>
              </a:lnSpc>
              <a:spcBef>
                <a:spcPts val="500"/>
              </a:spcBef>
              <a:spcAft>
                <a:spcPts val="600"/>
              </a:spcAft>
              <a:buClr>
                <a:schemeClr val="accent6"/>
              </a:buClr>
              <a:buSzPct val="90000"/>
              <a:buFont typeface="Wingdings" panose="05000000000000000000" pitchFamily="2" charset="2"/>
              <a:buChar char="§"/>
            </a:pPr>
            <a:r>
              <a:rPr lang="en-US" dirty="0"/>
              <a:t>The various sizes and random spacing of the trees produced larger band-gaps than for a uniform configuration</a:t>
            </a:r>
          </a:p>
          <a:p>
            <a:pPr marL="344488" indent="-338328" defTabSz="914400">
              <a:lnSpc>
                <a:spcPct val="120000"/>
              </a:lnSpc>
              <a:spcBef>
                <a:spcPts val="500"/>
              </a:spcBef>
              <a:spcAft>
                <a:spcPts val="600"/>
              </a:spcAft>
              <a:buClr>
                <a:schemeClr val="accent6"/>
              </a:buClr>
              <a:buSzPct val="90000"/>
              <a:buFont typeface="Wingdings" panose="05000000000000000000" pitchFamily="2" charset="2"/>
              <a:buChar char="§"/>
            </a:pPr>
            <a:r>
              <a:rPr lang="en-US" dirty="0"/>
              <a:t>Theorized that cloaking could be achieved for frequencies ≤ 10 Hz with trees of longitudinal resonant frequencies of ≤ 10 Hz</a:t>
            </a:r>
          </a:p>
        </p:txBody>
      </p:sp>
    </p:spTree>
    <p:extLst>
      <p:ext uri="{BB962C8B-B14F-4D97-AF65-F5344CB8AC3E}">
        <p14:creationId xmlns:p14="http://schemas.microsoft.com/office/powerpoint/2010/main" val="31518499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B8C76-1238-7746-ADF9-BD8FB152F52B}"/>
              </a:ext>
            </a:extLst>
          </p:cNvPr>
          <p:cNvSpPr>
            <a:spLocks noGrp="1"/>
          </p:cNvSpPr>
          <p:nvPr>
            <p:ph type="title"/>
          </p:nvPr>
        </p:nvSpPr>
        <p:spPr/>
        <p:txBody>
          <a:bodyPr/>
          <a:lstStyle/>
          <a:p>
            <a:r>
              <a:rPr lang="en-US" dirty="0"/>
              <a:t>Seismic cloaking experiments: Roux</a:t>
            </a:r>
          </a:p>
        </p:txBody>
      </p:sp>
      <p:sp>
        <p:nvSpPr>
          <p:cNvPr id="3" name="Content Placeholder 2">
            <a:extLst>
              <a:ext uri="{FF2B5EF4-FFF2-40B4-BE49-F238E27FC236}">
                <a16:creationId xmlns:a16="http://schemas.microsoft.com/office/drawing/2014/main" id="{44D773B7-F227-544E-AC68-C7901E101A68}"/>
              </a:ext>
            </a:extLst>
          </p:cNvPr>
          <p:cNvSpPr>
            <a:spLocks noGrp="1"/>
          </p:cNvSpPr>
          <p:nvPr>
            <p:ph idx="1"/>
          </p:nvPr>
        </p:nvSpPr>
        <p:spPr/>
        <p:txBody>
          <a:bodyPr/>
          <a:lstStyle/>
          <a:p>
            <a:r>
              <a:rPr lang="en-US" dirty="0"/>
              <a:t>The METAFORET project, by Roux et al. expanded upon </a:t>
            </a:r>
            <a:r>
              <a:rPr lang="en-US" dirty="0" err="1"/>
              <a:t>Colombi’s</a:t>
            </a:r>
            <a:r>
              <a:rPr lang="en-US" dirty="0"/>
              <a:t> work</a:t>
            </a:r>
          </a:p>
          <a:p>
            <a:pPr lvl="1"/>
            <a:r>
              <a:rPr lang="en-US" dirty="0"/>
              <a:t>Published January 2018</a:t>
            </a:r>
          </a:p>
          <a:p>
            <a:r>
              <a:rPr lang="en-US" dirty="0"/>
              <a:t>Demonstrated that a dense forest of trees can behave as a locally resonant metamaterial for seismic surface waves</a:t>
            </a:r>
          </a:p>
        </p:txBody>
      </p:sp>
      <p:sp>
        <p:nvSpPr>
          <p:cNvPr id="4" name="Slide Number Placeholder 3">
            <a:extLst>
              <a:ext uri="{FF2B5EF4-FFF2-40B4-BE49-F238E27FC236}">
                <a16:creationId xmlns:a16="http://schemas.microsoft.com/office/drawing/2014/main" id="{AC8307FE-412E-644D-8E50-074D831F665C}"/>
              </a:ext>
            </a:extLst>
          </p:cNvPr>
          <p:cNvSpPr>
            <a:spLocks noGrp="1"/>
          </p:cNvSpPr>
          <p:nvPr>
            <p:ph type="sldNum" sz="quarter" idx="12"/>
          </p:nvPr>
        </p:nvSpPr>
        <p:spPr/>
        <p:txBody>
          <a:bodyPr/>
          <a:lstStyle/>
          <a:p>
            <a:fld id="{6D22F896-40B5-4ADD-8801-0D06FADFA095}" type="slidenum">
              <a:rPr lang="en-US" smtClean="0"/>
              <a:t>16</a:t>
            </a:fld>
            <a:endParaRPr lang="en-US" dirty="0"/>
          </a:p>
        </p:txBody>
      </p:sp>
    </p:spTree>
    <p:extLst>
      <p:ext uri="{BB962C8B-B14F-4D97-AF65-F5344CB8AC3E}">
        <p14:creationId xmlns:p14="http://schemas.microsoft.com/office/powerpoint/2010/main" val="27406491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B8C76-1238-7746-ADF9-BD8FB152F52B}"/>
              </a:ext>
            </a:extLst>
          </p:cNvPr>
          <p:cNvSpPr>
            <a:spLocks noGrp="1"/>
          </p:cNvSpPr>
          <p:nvPr>
            <p:ph type="title"/>
          </p:nvPr>
        </p:nvSpPr>
        <p:spPr/>
        <p:txBody>
          <a:bodyPr/>
          <a:lstStyle/>
          <a:p>
            <a:r>
              <a:rPr lang="en-US" dirty="0"/>
              <a:t>Seismic cloaking experiments: Roux</a:t>
            </a:r>
          </a:p>
        </p:txBody>
      </p:sp>
      <p:pic>
        <p:nvPicPr>
          <p:cNvPr id="6" name="Content Placeholder 5">
            <a:extLst>
              <a:ext uri="{FF2B5EF4-FFF2-40B4-BE49-F238E27FC236}">
                <a16:creationId xmlns:a16="http://schemas.microsoft.com/office/drawing/2014/main" id="{FC0D40DB-7B0D-7B4F-BBA3-94500EB42938}"/>
              </a:ext>
            </a:extLst>
          </p:cNvPr>
          <p:cNvPicPr>
            <a:picLocks noGrp="1" noChangeAspect="1"/>
          </p:cNvPicPr>
          <p:nvPr>
            <p:ph idx="1"/>
          </p:nvPr>
        </p:nvPicPr>
        <p:blipFill>
          <a:blip r:embed="rId3"/>
          <a:stretch>
            <a:fillRect/>
          </a:stretch>
        </p:blipFill>
        <p:spPr>
          <a:xfrm>
            <a:off x="5683332" y="2449040"/>
            <a:ext cx="5064607" cy="3130550"/>
          </a:xfrm>
        </p:spPr>
      </p:pic>
      <p:sp>
        <p:nvSpPr>
          <p:cNvPr id="4" name="Slide Number Placeholder 3">
            <a:extLst>
              <a:ext uri="{FF2B5EF4-FFF2-40B4-BE49-F238E27FC236}">
                <a16:creationId xmlns:a16="http://schemas.microsoft.com/office/drawing/2014/main" id="{AC8307FE-412E-644D-8E50-074D831F665C}"/>
              </a:ext>
            </a:extLst>
          </p:cNvPr>
          <p:cNvSpPr>
            <a:spLocks noGrp="1"/>
          </p:cNvSpPr>
          <p:nvPr>
            <p:ph type="sldNum" sz="quarter" idx="12"/>
          </p:nvPr>
        </p:nvSpPr>
        <p:spPr/>
        <p:txBody>
          <a:bodyPr/>
          <a:lstStyle/>
          <a:p>
            <a:fld id="{6D22F896-40B5-4ADD-8801-0D06FADFA095}" type="slidenum">
              <a:rPr lang="en-US" smtClean="0"/>
              <a:t>17</a:t>
            </a:fld>
            <a:endParaRPr lang="en-US" dirty="0"/>
          </a:p>
        </p:txBody>
      </p:sp>
      <p:sp>
        <p:nvSpPr>
          <p:cNvPr id="7" name="TextBox 6">
            <a:extLst>
              <a:ext uri="{FF2B5EF4-FFF2-40B4-BE49-F238E27FC236}">
                <a16:creationId xmlns:a16="http://schemas.microsoft.com/office/drawing/2014/main" id="{D76345B5-C102-5140-99B8-B245DD9E9088}"/>
              </a:ext>
            </a:extLst>
          </p:cNvPr>
          <p:cNvSpPr txBox="1"/>
          <p:nvPr/>
        </p:nvSpPr>
        <p:spPr>
          <a:xfrm>
            <a:off x="2224471" y="2235200"/>
            <a:ext cx="3458861" cy="3344390"/>
          </a:xfrm>
          <a:prstGeom prst="rect">
            <a:avLst/>
          </a:prstGeom>
        </p:spPr>
        <p:txBody>
          <a:bodyPr vert="horz" lIns="91440" tIns="45720" rIns="91440" bIns="45720" rtlCol="0" anchor="ctr">
            <a:normAutofit/>
          </a:bodyPr>
          <a:lstStyle>
            <a:lvl1pPr marL="344488" indent="-338328" defTabSz="914400">
              <a:lnSpc>
                <a:spcPct val="120000"/>
              </a:lnSpc>
              <a:spcBef>
                <a:spcPts val="500"/>
              </a:spcBef>
              <a:spcAft>
                <a:spcPts val="600"/>
              </a:spcAft>
              <a:buClr>
                <a:schemeClr val="accent6"/>
              </a:buClr>
              <a:buSzPct val="90000"/>
              <a:buFont typeface="Wingdings" panose="05000000000000000000" pitchFamily="2" charset="2"/>
              <a:buChar char="§"/>
              <a:defRPr sz="2000">
                <a:effectLst/>
              </a:defRPr>
            </a:lvl1pPr>
            <a:lvl2pPr marL="795338" lvl="1" indent="-338328" defTabSz="914400">
              <a:lnSpc>
                <a:spcPct val="120000"/>
              </a:lnSpc>
              <a:spcBef>
                <a:spcPts val="500"/>
              </a:spcBef>
              <a:spcAft>
                <a:spcPts val="600"/>
              </a:spcAft>
              <a:buClr>
                <a:schemeClr val="accent6"/>
              </a:buClr>
              <a:buSzPct val="90000"/>
              <a:buFont typeface="Wingdings" panose="05000000000000000000" pitchFamily="2" charset="2"/>
              <a:buChar char="§"/>
              <a:defRPr>
                <a:effectLst/>
              </a:defRPr>
            </a:lvl2pPr>
            <a:lvl3pPr marL="1258888" indent="-338328" defTabSz="914400">
              <a:lnSpc>
                <a:spcPct val="120000"/>
              </a:lnSpc>
              <a:spcBef>
                <a:spcPts val="500"/>
              </a:spcBef>
              <a:spcAft>
                <a:spcPts val="600"/>
              </a:spcAft>
              <a:buClr>
                <a:schemeClr val="accent6"/>
              </a:buClr>
              <a:buSzPct val="90000"/>
              <a:buFont typeface="Wingdings" panose="05000000000000000000" pitchFamily="2" charset="2"/>
              <a:buChar char="§"/>
              <a:defRPr sz="1600">
                <a:effectLst/>
              </a:defRPr>
            </a:lvl3pPr>
            <a:lvl4pPr marL="1709738" indent="-338328" defTabSz="914400">
              <a:lnSpc>
                <a:spcPct val="120000"/>
              </a:lnSpc>
              <a:spcBef>
                <a:spcPts val="500"/>
              </a:spcBef>
              <a:spcAft>
                <a:spcPts val="600"/>
              </a:spcAft>
              <a:buClr>
                <a:schemeClr val="accent6"/>
              </a:buClr>
              <a:buSzPct val="90000"/>
              <a:buFont typeface="Wingdings" panose="05000000000000000000" pitchFamily="2" charset="2"/>
              <a:buChar char="§"/>
              <a:defRPr sz="1400">
                <a:effectLst/>
              </a:defRPr>
            </a:lvl4pPr>
            <a:lvl5pPr marL="2173288" indent="-338328" defTabSz="914400">
              <a:lnSpc>
                <a:spcPct val="120000"/>
              </a:lnSpc>
              <a:spcBef>
                <a:spcPts val="500"/>
              </a:spcBef>
              <a:spcAft>
                <a:spcPts val="600"/>
              </a:spcAft>
              <a:buClr>
                <a:schemeClr val="accent6"/>
              </a:buClr>
              <a:buSzPct val="90000"/>
              <a:buFont typeface="Wingdings" panose="05000000000000000000" pitchFamily="2" charset="2"/>
              <a:buChar char="§"/>
              <a:defRPr sz="1200">
                <a:effectLst/>
              </a:defRPr>
            </a:lvl5pPr>
            <a:lvl6pPr marL="2642616" indent="-338328" defTabSz="914400">
              <a:lnSpc>
                <a:spcPct val="120000"/>
              </a:lnSpc>
              <a:spcBef>
                <a:spcPts val="500"/>
              </a:spcBef>
              <a:spcAft>
                <a:spcPts val="600"/>
              </a:spcAft>
              <a:buClr>
                <a:schemeClr val="accent6"/>
              </a:buClr>
              <a:buSzPct val="90000"/>
              <a:buFont typeface="Wingdings" panose="05000000000000000000" pitchFamily="2" charset="2"/>
              <a:buChar char="§"/>
              <a:defRPr sz="1200">
                <a:effectLst/>
              </a:defRPr>
            </a:lvl6pPr>
            <a:lvl7pPr marL="3108960" indent="-338328" defTabSz="914400">
              <a:lnSpc>
                <a:spcPct val="120000"/>
              </a:lnSpc>
              <a:spcBef>
                <a:spcPts val="500"/>
              </a:spcBef>
              <a:spcAft>
                <a:spcPts val="600"/>
              </a:spcAft>
              <a:buClr>
                <a:schemeClr val="accent6"/>
              </a:buClr>
              <a:buSzPct val="90000"/>
              <a:buFont typeface="Wingdings" panose="05000000000000000000" pitchFamily="2" charset="2"/>
              <a:buChar char="§"/>
              <a:defRPr sz="1200">
                <a:effectLst/>
              </a:defRPr>
            </a:lvl7pPr>
            <a:lvl8pPr marL="3575304" indent="-338328" defTabSz="914400">
              <a:lnSpc>
                <a:spcPct val="120000"/>
              </a:lnSpc>
              <a:spcBef>
                <a:spcPts val="500"/>
              </a:spcBef>
              <a:spcAft>
                <a:spcPts val="600"/>
              </a:spcAft>
              <a:buClr>
                <a:schemeClr val="accent6"/>
              </a:buClr>
              <a:buSzPct val="90000"/>
              <a:buFont typeface="Wingdings" panose="05000000000000000000" pitchFamily="2" charset="2"/>
              <a:buChar char="§"/>
              <a:defRPr sz="1200">
                <a:effectLst/>
              </a:defRPr>
            </a:lvl8pPr>
            <a:lvl9pPr marL="4041648" indent="-338328" defTabSz="914400">
              <a:lnSpc>
                <a:spcPct val="120000"/>
              </a:lnSpc>
              <a:spcBef>
                <a:spcPts val="500"/>
              </a:spcBef>
              <a:spcAft>
                <a:spcPts val="600"/>
              </a:spcAft>
              <a:buClr>
                <a:schemeClr val="accent6"/>
              </a:buClr>
              <a:buSzPct val="90000"/>
              <a:buFont typeface="Wingdings" panose="05000000000000000000" pitchFamily="2" charset="2"/>
              <a:buChar char="§"/>
              <a:defRPr sz="1200">
                <a:effectLst/>
              </a:defRPr>
            </a:lvl9pPr>
          </a:lstStyle>
          <a:p>
            <a:r>
              <a:rPr lang="en-US" dirty="0"/>
              <a:t>Data collection in </a:t>
            </a:r>
            <a:r>
              <a:rPr lang="en-US" dirty="0" err="1"/>
              <a:t>Mimizan</a:t>
            </a:r>
            <a:r>
              <a:rPr lang="en-US" dirty="0"/>
              <a:t>, France</a:t>
            </a:r>
          </a:p>
          <a:p>
            <a:r>
              <a:rPr lang="en-US" dirty="0"/>
              <a:t>Used a forest and a canola field</a:t>
            </a:r>
          </a:p>
          <a:p>
            <a:r>
              <a:rPr lang="en-US" dirty="0"/>
              <a:t>Took data with geophones and velocimeters</a:t>
            </a:r>
          </a:p>
        </p:txBody>
      </p:sp>
    </p:spTree>
    <p:extLst>
      <p:ext uri="{BB962C8B-B14F-4D97-AF65-F5344CB8AC3E}">
        <p14:creationId xmlns:p14="http://schemas.microsoft.com/office/powerpoint/2010/main" val="5235343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B8C76-1238-7746-ADF9-BD8FB152F52B}"/>
              </a:ext>
            </a:extLst>
          </p:cNvPr>
          <p:cNvSpPr>
            <a:spLocks noGrp="1"/>
          </p:cNvSpPr>
          <p:nvPr>
            <p:ph type="title"/>
          </p:nvPr>
        </p:nvSpPr>
        <p:spPr/>
        <p:txBody>
          <a:bodyPr/>
          <a:lstStyle/>
          <a:p>
            <a:r>
              <a:rPr lang="en-US" dirty="0"/>
              <a:t>Seismic cloaking experiments: Roux</a:t>
            </a:r>
          </a:p>
        </p:txBody>
      </p:sp>
      <p:pic>
        <p:nvPicPr>
          <p:cNvPr id="6" name="Content Placeholder 5">
            <a:extLst>
              <a:ext uri="{FF2B5EF4-FFF2-40B4-BE49-F238E27FC236}">
                <a16:creationId xmlns:a16="http://schemas.microsoft.com/office/drawing/2014/main" id="{ABF5CDC6-DE71-BE49-AEE0-C7521AE34E45}"/>
              </a:ext>
            </a:extLst>
          </p:cNvPr>
          <p:cNvPicPr>
            <a:picLocks noGrp="1" noChangeAspect="1"/>
          </p:cNvPicPr>
          <p:nvPr>
            <p:ph idx="1"/>
          </p:nvPr>
        </p:nvPicPr>
        <p:blipFill>
          <a:blip r:embed="rId3"/>
          <a:stretch>
            <a:fillRect/>
          </a:stretch>
        </p:blipFill>
        <p:spPr>
          <a:xfrm>
            <a:off x="7706559" y="1885285"/>
            <a:ext cx="2863580" cy="3997325"/>
          </a:xfrm>
        </p:spPr>
      </p:pic>
      <p:sp>
        <p:nvSpPr>
          <p:cNvPr id="4" name="Slide Number Placeholder 3">
            <a:extLst>
              <a:ext uri="{FF2B5EF4-FFF2-40B4-BE49-F238E27FC236}">
                <a16:creationId xmlns:a16="http://schemas.microsoft.com/office/drawing/2014/main" id="{AC8307FE-412E-644D-8E50-074D831F665C}"/>
              </a:ext>
            </a:extLst>
          </p:cNvPr>
          <p:cNvSpPr>
            <a:spLocks noGrp="1"/>
          </p:cNvSpPr>
          <p:nvPr>
            <p:ph type="sldNum" sz="quarter" idx="12"/>
          </p:nvPr>
        </p:nvSpPr>
        <p:spPr/>
        <p:txBody>
          <a:bodyPr/>
          <a:lstStyle/>
          <a:p>
            <a:fld id="{6D22F896-40B5-4ADD-8801-0D06FADFA095}" type="slidenum">
              <a:rPr lang="en-US" smtClean="0"/>
              <a:t>18</a:t>
            </a:fld>
            <a:endParaRPr lang="en-US" dirty="0"/>
          </a:p>
        </p:txBody>
      </p:sp>
      <p:sp>
        <p:nvSpPr>
          <p:cNvPr id="7" name="TextBox 6">
            <a:extLst>
              <a:ext uri="{FF2B5EF4-FFF2-40B4-BE49-F238E27FC236}">
                <a16:creationId xmlns:a16="http://schemas.microsoft.com/office/drawing/2014/main" id="{DE94E682-26A9-614F-BB66-EDBA89E94A3F}"/>
              </a:ext>
            </a:extLst>
          </p:cNvPr>
          <p:cNvSpPr txBox="1"/>
          <p:nvPr/>
        </p:nvSpPr>
        <p:spPr>
          <a:xfrm>
            <a:off x="2794000" y="1885285"/>
            <a:ext cx="4660900" cy="3997325"/>
          </a:xfrm>
          <a:prstGeom prst="rect">
            <a:avLst/>
          </a:prstGeom>
        </p:spPr>
        <p:txBody>
          <a:bodyPr vert="horz" lIns="91440" tIns="45720" rIns="91440" bIns="45720" rtlCol="0" anchor="ctr">
            <a:normAutofit lnSpcReduction="10000"/>
          </a:bodyPr>
          <a:lstStyle>
            <a:defPPr>
              <a:defRPr lang="en-US"/>
            </a:defPPr>
            <a:lvl1pPr marL="344488" indent="-338328" defTabSz="914400">
              <a:lnSpc>
                <a:spcPct val="120000"/>
              </a:lnSpc>
              <a:spcBef>
                <a:spcPts val="500"/>
              </a:spcBef>
              <a:spcAft>
                <a:spcPts val="600"/>
              </a:spcAft>
              <a:buClr>
                <a:schemeClr val="accent6"/>
              </a:buClr>
              <a:buSzPct val="90000"/>
              <a:buFont typeface="Wingdings" panose="05000000000000000000" pitchFamily="2" charset="2"/>
              <a:buChar char="§"/>
              <a:defRPr sz="2000">
                <a:effectLst/>
              </a:defRPr>
            </a:lvl1pPr>
            <a:lvl2pPr marL="795338" lvl="1" indent="-338328" defTabSz="914400">
              <a:lnSpc>
                <a:spcPct val="120000"/>
              </a:lnSpc>
              <a:spcBef>
                <a:spcPts val="500"/>
              </a:spcBef>
              <a:spcAft>
                <a:spcPts val="600"/>
              </a:spcAft>
              <a:buClr>
                <a:schemeClr val="accent6"/>
              </a:buClr>
              <a:buSzPct val="90000"/>
              <a:buFont typeface="Wingdings" panose="05000000000000000000" pitchFamily="2" charset="2"/>
              <a:buChar char="§"/>
              <a:defRPr>
                <a:effectLst/>
              </a:defRPr>
            </a:lvl2pPr>
            <a:lvl3pPr marL="1258888" indent="-338328" defTabSz="914400">
              <a:lnSpc>
                <a:spcPct val="120000"/>
              </a:lnSpc>
              <a:spcBef>
                <a:spcPts val="500"/>
              </a:spcBef>
              <a:spcAft>
                <a:spcPts val="600"/>
              </a:spcAft>
              <a:buClr>
                <a:schemeClr val="accent6"/>
              </a:buClr>
              <a:buSzPct val="90000"/>
              <a:buFont typeface="Wingdings" panose="05000000000000000000" pitchFamily="2" charset="2"/>
              <a:buChar char="§"/>
              <a:defRPr sz="1600">
                <a:effectLst/>
              </a:defRPr>
            </a:lvl3pPr>
            <a:lvl4pPr marL="1709738" indent="-338328" defTabSz="914400">
              <a:lnSpc>
                <a:spcPct val="120000"/>
              </a:lnSpc>
              <a:spcBef>
                <a:spcPts val="500"/>
              </a:spcBef>
              <a:spcAft>
                <a:spcPts val="600"/>
              </a:spcAft>
              <a:buClr>
                <a:schemeClr val="accent6"/>
              </a:buClr>
              <a:buSzPct val="90000"/>
              <a:buFont typeface="Wingdings" panose="05000000000000000000" pitchFamily="2" charset="2"/>
              <a:buChar char="§"/>
              <a:defRPr sz="1400">
                <a:effectLst/>
              </a:defRPr>
            </a:lvl4pPr>
            <a:lvl5pPr marL="2173288" indent="-338328" defTabSz="914400">
              <a:lnSpc>
                <a:spcPct val="120000"/>
              </a:lnSpc>
              <a:spcBef>
                <a:spcPts val="500"/>
              </a:spcBef>
              <a:spcAft>
                <a:spcPts val="600"/>
              </a:spcAft>
              <a:buClr>
                <a:schemeClr val="accent6"/>
              </a:buClr>
              <a:buSzPct val="90000"/>
              <a:buFont typeface="Wingdings" panose="05000000000000000000" pitchFamily="2" charset="2"/>
              <a:buChar char="§"/>
              <a:defRPr sz="1200">
                <a:effectLst/>
              </a:defRPr>
            </a:lvl5pPr>
            <a:lvl6pPr marL="2642616" indent="-338328" defTabSz="914400">
              <a:lnSpc>
                <a:spcPct val="120000"/>
              </a:lnSpc>
              <a:spcBef>
                <a:spcPts val="500"/>
              </a:spcBef>
              <a:spcAft>
                <a:spcPts val="600"/>
              </a:spcAft>
              <a:buClr>
                <a:schemeClr val="accent6"/>
              </a:buClr>
              <a:buSzPct val="90000"/>
              <a:buFont typeface="Wingdings" panose="05000000000000000000" pitchFamily="2" charset="2"/>
              <a:buChar char="§"/>
              <a:defRPr sz="1200">
                <a:effectLst/>
              </a:defRPr>
            </a:lvl6pPr>
            <a:lvl7pPr marL="3108960" indent="-338328" defTabSz="914400">
              <a:lnSpc>
                <a:spcPct val="120000"/>
              </a:lnSpc>
              <a:spcBef>
                <a:spcPts val="500"/>
              </a:spcBef>
              <a:spcAft>
                <a:spcPts val="600"/>
              </a:spcAft>
              <a:buClr>
                <a:schemeClr val="accent6"/>
              </a:buClr>
              <a:buSzPct val="90000"/>
              <a:buFont typeface="Wingdings" panose="05000000000000000000" pitchFamily="2" charset="2"/>
              <a:buChar char="§"/>
              <a:defRPr sz="1200">
                <a:effectLst/>
              </a:defRPr>
            </a:lvl7pPr>
            <a:lvl8pPr marL="3575304" indent="-338328" defTabSz="914400">
              <a:lnSpc>
                <a:spcPct val="120000"/>
              </a:lnSpc>
              <a:spcBef>
                <a:spcPts val="500"/>
              </a:spcBef>
              <a:spcAft>
                <a:spcPts val="600"/>
              </a:spcAft>
              <a:buClr>
                <a:schemeClr val="accent6"/>
              </a:buClr>
              <a:buSzPct val="90000"/>
              <a:buFont typeface="Wingdings" panose="05000000000000000000" pitchFamily="2" charset="2"/>
              <a:buChar char="§"/>
              <a:defRPr sz="1200">
                <a:effectLst/>
              </a:defRPr>
            </a:lvl8pPr>
            <a:lvl9pPr marL="4041648" indent="-338328" defTabSz="914400">
              <a:lnSpc>
                <a:spcPct val="120000"/>
              </a:lnSpc>
              <a:spcBef>
                <a:spcPts val="500"/>
              </a:spcBef>
              <a:spcAft>
                <a:spcPts val="600"/>
              </a:spcAft>
              <a:buClr>
                <a:schemeClr val="accent6"/>
              </a:buClr>
              <a:buSzPct val="90000"/>
              <a:buFont typeface="Wingdings" panose="05000000000000000000" pitchFamily="2" charset="2"/>
              <a:buChar char="§"/>
              <a:defRPr sz="1200">
                <a:effectLst/>
              </a:defRPr>
            </a:lvl9pPr>
          </a:lstStyle>
          <a:p>
            <a:r>
              <a:rPr lang="en-US" dirty="0"/>
              <a:t>Measured flexural and compressional resonance in the trees</a:t>
            </a:r>
          </a:p>
          <a:p>
            <a:r>
              <a:rPr lang="en-US" dirty="0"/>
              <a:t>Found that compressional resonance is what provides filtering for the waves</a:t>
            </a:r>
          </a:p>
          <a:p>
            <a:r>
              <a:rPr lang="en-US" dirty="0"/>
              <a:t>Measured ambient noise and noise from a 70 kg shaker that excited a 60 s long 10-100 Hz frequency-modulated sweep</a:t>
            </a:r>
          </a:p>
          <a:p>
            <a:endParaRPr lang="en-US" dirty="0"/>
          </a:p>
        </p:txBody>
      </p:sp>
    </p:spTree>
    <p:extLst>
      <p:ext uri="{BB962C8B-B14F-4D97-AF65-F5344CB8AC3E}">
        <p14:creationId xmlns:p14="http://schemas.microsoft.com/office/powerpoint/2010/main" val="13678935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B8C76-1238-7746-ADF9-BD8FB152F52B}"/>
              </a:ext>
            </a:extLst>
          </p:cNvPr>
          <p:cNvSpPr>
            <a:spLocks noGrp="1"/>
          </p:cNvSpPr>
          <p:nvPr>
            <p:ph type="title"/>
          </p:nvPr>
        </p:nvSpPr>
        <p:spPr>
          <a:xfrm>
            <a:off x="2611808" y="808056"/>
            <a:ext cx="7958331" cy="1077229"/>
          </a:xfrm>
        </p:spPr>
        <p:txBody>
          <a:bodyPr/>
          <a:lstStyle/>
          <a:p>
            <a:r>
              <a:rPr lang="en-US" dirty="0"/>
              <a:t>Seismic cloaking experiments: Roux</a:t>
            </a:r>
          </a:p>
        </p:txBody>
      </p:sp>
      <p:pic>
        <p:nvPicPr>
          <p:cNvPr id="6" name="Content Placeholder 5">
            <a:extLst>
              <a:ext uri="{FF2B5EF4-FFF2-40B4-BE49-F238E27FC236}">
                <a16:creationId xmlns:a16="http://schemas.microsoft.com/office/drawing/2014/main" id="{461ED65D-1944-E248-98BF-094046D3A0FB}"/>
              </a:ext>
            </a:extLst>
          </p:cNvPr>
          <p:cNvPicPr>
            <a:picLocks noGrp="1" noChangeAspect="1"/>
          </p:cNvPicPr>
          <p:nvPr>
            <p:ph idx="1"/>
          </p:nvPr>
        </p:nvPicPr>
        <p:blipFill>
          <a:blip r:embed="rId3"/>
          <a:stretch>
            <a:fillRect/>
          </a:stretch>
        </p:blipFill>
        <p:spPr>
          <a:xfrm>
            <a:off x="2224471" y="3911600"/>
            <a:ext cx="8345668" cy="2565400"/>
          </a:xfrm>
        </p:spPr>
      </p:pic>
      <p:sp>
        <p:nvSpPr>
          <p:cNvPr id="4" name="Slide Number Placeholder 3">
            <a:extLst>
              <a:ext uri="{FF2B5EF4-FFF2-40B4-BE49-F238E27FC236}">
                <a16:creationId xmlns:a16="http://schemas.microsoft.com/office/drawing/2014/main" id="{AC8307FE-412E-644D-8E50-074D831F665C}"/>
              </a:ext>
            </a:extLst>
          </p:cNvPr>
          <p:cNvSpPr>
            <a:spLocks noGrp="1"/>
          </p:cNvSpPr>
          <p:nvPr>
            <p:ph type="sldNum" sz="quarter" idx="12"/>
          </p:nvPr>
        </p:nvSpPr>
        <p:spPr/>
        <p:txBody>
          <a:bodyPr/>
          <a:lstStyle/>
          <a:p>
            <a:fld id="{6D22F896-40B5-4ADD-8801-0D06FADFA095}" type="slidenum">
              <a:rPr lang="en-US" smtClean="0"/>
              <a:t>19</a:t>
            </a:fld>
            <a:endParaRPr lang="en-US" dirty="0"/>
          </a:p>
        </p:txBody>
      </p:sp>
      <p:sp>
        <p:nvSpPr>
          <p:cNvPr id="8" name="TextBox 7">
            <a:extLst>
              <a:ext uri="{FF2B5EF4-FFF2-40B4-BE49-F238E27FC236}">
                <a16:creationId xmlns:a16="http://schemas.microsoft.com/office/drawing/2014/main" id="{B986789F-D1AC-F245-8357-925138431530}"/>
              </a:ext>
            </a:extLst>
          </p:cNvPr>
          <p:cNvSpPr txBox="1"/>
          <p:nvPr/>
        </p:nvSpPr>
        <p:spPr>
          <a:xfrm>
            <a:off x="2224471" y="1638300"/>
            <a:ext cx="8345668" cy="2146300"/>
          </a:xfrm>
          <a:prstGeom prst="rect">
            <a:avLst/>
          </a:prstGeom>
        </p:spPr>
        <p:txBody>
          <a:bodyPr vert="horz" lIns="91440" tIns="45720" rIns="91440" bIns="45720" rtlCol="0" anchor="ctr">
            <a:normAutofit/>
          </a:bodyPr>
          <a:lstStyle>
            <a:lvl1pPr marL="344488" indent="-338328" defTabSz="914400">
              <a:lnSpc>
                <a:spcPct val="120000"/>
              </a:lnSpc>
              <a:spcBef>
                <a:spcPts val="500"/>
              </a:spcBef>
              <a:spcAft>
                <a:spcPts val="600"/>
              </a:spcAft>
              <a:buClr>
                <a:schemeClr val="accent6"/>
              </a:buClr>
              <a:buSzPct val="90000"/>
              <a:buFont typeface="Wingdings" panose="05000000000000000000" pitchFamily="2" charset="2"/>
              <a:buChar char="§"/>
              <a:defRPr sz="2000">
                <a:effectLst/>
              </a:defRPr>
            </a:lvl1pPr>
            <a:lvl2pPr marL="795338" lvl="1" indent="-338328" defTabSz="914400">
              <a:lnSpc>
                <a:spcPct val="120000"/>
              </a:lnSpc>
              <a:spcBef>
                <a:spcPts val="500"/>
              </a:spcBef>
              <a:spcAft>
                <a:spcPts val="600"/>
              </a:spcAft>
              <a:buClr>
                <a:schemeClr val="accent6"/>
              </a:buClr>
              <a:buSzPct val="90000"/>
              <a:buFont typeface="Wingdings" panose="05000000000000000000" pitchFamily="2" charset="2"/>
              <a:buChar char="§"/>
              <a:defRPr>
                <a:effectLst/>
              </a:defRPr>
            </a:lvl2pPr>
            <a:lvl3pPr marL="1258888" indent="-338328" defTabSz="914400">
              <a:lnSpc>
                <a:spcPct val="120000"/>
              </a:lnSpc>
              <a:spcBef>
                <a:spcPts val="500"/>
              </a:spcBef>
              <a:spcAft>
                <a:spcPts val="600"/>
              </a:spcAft>
              <a:buClr>
                <a:schemeClr val="accent6"/>
              </a:buClr>
              <a:buSzPct val="90000"/>
              <a:buFont typeface="Wingdings" panose="05000000000000000000" pitchFamily="2" charset="2"/>
              <a:buChar char="§"/>
              <a:defRPr sz="1600">
                <a:effectLst/>
              </a:defRPr>
            </a:lvl3pPr>
            <a:lvl4pPr marL="1709738" indent="-338328" defTabSz="914400">
              <a:lnSpc>
                <a:spcPct val="120000"/>
              </a:lnSpc>
              <a:spcBef>
                <a:spcPts val="500"/>
              </a:spcBef>
              <a:spcAft>
                <a:spcPts val="600"/>
              </a:spcAft>
              <a:buClr>
                <a:schemeClr val="accent6"/>
              </a:buClr>
              <a:buSzPct val="90000"/>
              <a:buFont typeface="Wingdings" panose="05000000000000000000" pitchFamily="2" charset="2"/>
              <a:buChar char="§"/>
              <a:defRPr sz="1400">
                <a:effectLst/>
              </a:defRPr>
            </a:lvl4pPr>
            <a:lvl5pPr marL="2173288" indent="-338328" defTabSz="914400">
              <a:lnSpc>
                <a:spcPct val="120000"/>
              </a:lnSpc>
              <a:spcBef>
                <a:spcPts val="500"/>
              </a:spcBef>
              <a:spcAft>
                <a:spcPts val="600"/>
              </a:spcAft>
              <a:buClr>
                <a:schemeClr val="accent6"/>
              </a:buClr>
              <a:buSzPct val="90000"/>
              <a:buFont typeface="Wingdings" panose="05000000000000000000" pitchFamily="2" charset="2"/>
              <a:buChar char="§"/>
              <a:defRPr sz="1200">
                <a:effectLst/>
              </a:defRPr>
            </a:lvl5pPr>
            <a:lvl6pPr marL="2642616" indent="-338328" defTabSz="914400">
              <a:lnSpc>
                <a:spcPct val="120000"/>
              </a:lnSpc>
              <a:spcBef>
                <a:spcPts val="500"/>
              </a:spcBef>
              <a:spcAft>
                <a:spcPts val="600"/>
              </a:spcAft>
              <a:buClr>
                <a:schemeClr val="accent6"/>
              </a:buClr>
              <a:buSzPct val="90000"/>
              <a:buFont typeface="Wingdings" panose="05000000000000000000" pitchFamily="2" charset="2"/>
              <a:buChar char="§"/>
              <a:defRPr sz="1200">
                <a:effectLst/>
              </a:defRPr>
            </a:lvl6pPr>
            <a:lvl7pPr marL="3108960" indent="-338328" defTabSz="914400">
              <a:lnSpc>
                <a:spcPct val="120000"/>
              </a:lnSpc>
              <a:spcBef>
                <a:spcPts val="500"/>
              </a:spcBef>
              <a:spcAft>
                <a:spcPts val="600"/>
              </a:spcAft>
              <a:buClr>
                <a:schemeClr val="accent6"/>
              </a:buClr>
              <a:buSzPct val="90000"/>
              <a:buFont typeface="Wingdings" panose="05000000000000000000" pitchFamily="2" charset="2"/>
              <a:buChar char="§"/>
              <a:defRPr sz="1200">
                <a:effectLst/>
              </a:defRPr>
            </a:lvl7pPr>
            <a:lvl8pPr marL="3575304" indent="-338328" defTabSz="914400">
              <a:lnSpc>
                <a:spcPct val="120000"/>
              </a:lnSpc>
              <a:spcBef>
                <a:spcPts val="500"/>
              </a:spcBef>
              <a:spcAft>
                <a:spcPts val="600"/>
              </a:spcAft>
              <a:buClr>
                <a:schemeClr val="accent6"/>
              </a:buClr>
              <a:buSzPct val="90000"/>
              <a:buFont typeface="Wingdings" panose="05000000000000000000" pitchFamily="2" charset="2"/>
              <a:buChar char="§"/>
              <a:defRPr sz="1200">
                <a:effectLst/>
              </a:defRPr>
            </a:lvl8pPr>
            <a:lvl9pPr marL="4041648" indent="-338328" defTabSz="914400">
              <a:lnSpc>
                <a:spcPct val="120000"/>
              </a:lnSpc>
              <a:spcBef>
                <a:spcPts val="500"/>
              </a:spcBef>
              <a:spcAft>
                <a:spcPts val="600"/>
              </a:spcAft>
              <a:buClr>
                <a:schemeClr val="accent6"/>
              </a:buClr>
              <a:buSzPct val="90000"/>
              <a:buFont typeface="Wingdings" panose="05000000000000000000" pitchFamily="2" charset="2"/>
              <a:buChar char="§"/>
              <a:defRPr sz="1200">
                <a:effectLst/>
              </a:defRPr>
            </a:lvl9pPr>
          </a:lstStyle>
          <a:p>
            <a:r>
              <a:rPr lang="en-US" dirty="0"/>
              <a:t>Compressional resonances were ~50 Hz (cutoff frequency)</a:t>
            </a:r>
          </a:p>
          <a:p>
            <a:r>
              <a:rPr lang="en-US" dirty="0"/>
              <a:t>At 50 Hz the trees responded best with compressional resonance</a:t>
            </a:r>
          </a:p>
          <a:p>
            <a:r>
              <a:rPr lang="en-US" dirty="0"/>
              <a:t>Above 50 Hz a lot of waves get filtered out and cloaked </a:t>
            </a:r>
          </a:p>
        </p:txBody>
      </p:sp>
    </p:spTree>
    <p:extLst>
      <p:ext uri="{BB962C8B-B14F-4D97-AF65-F5344CB8AC3E}">
        <p14:creationId xmlns:p14="http://schemas.microsoft.com/office/powerpoint/2010/main" val="31873728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69BE4-D313-9E43-87A9-9E60BA3CA384}"/>
              </a:ext>
            </a:extLst>
          </p:cNvPr>
          <p:cNvSpPr>
            <a:spLocks noGrp="1"/>
          </p:cNvSpPr>
          <p:nvPr>
            <p:ph type="title"/>
          </p:nvPr>
        </p:nvSpPr>
        <p:spPr/>
        <p:txBody>
          <a:bodyPr/>
          <a:lstStyle/>
          <a:p>
            <a:r>
              <a:rPr lang="en-US" dirty="0"/>
              <a:t>Cloaking</a:t>
            </a:r>
          </a:p>
        </p:txBody>
      </p:sp>
      <p:sp>
        <p:nvSpPr>
          <p:cNvPr id="3" name="Content Placeholder 2">
            <a:extLst>
              <a:ext uri="{FF2B5EF4-FFF2-40B4-BE49-F238E27FC236}">
                <a16:creationId xmlns:a16="http://schemas.microsoft.com/office/drawing/2014/main" id="{171F1075-C28E-234C-9743-F28A54A4746E}"/>
              </a:ext>
            </a:extLst>
          </p:cNvPr>
          <p:cNvSpPr>
            <a:spLocks noGrp="1"/>
          </p:cNvSpPr>
          <p:nvPr>
            <p:ph idx="1"/>
          </p:nvPr>
        </p:nvSpPr>
        <p:spPr>
          <a:xfrm>
            <a:off x="1577845" y="2052116"/>
            <a:ext cx="5013128" cy="3997828"/>
          </a:xfrm>
        </p:spPr>
        <p:txBody>
          <a:bodyPr>
            <a:normAutofit lnSpcReduction="10000"/>
          </a:bodyPr>
          <a:lstStyle/>
          <a:p>
            <a:r>
              <a:rPr lang="en-US" dirty="0"/>
              <a:t>Manipulating waves around an object, making it appear invisible to certain types of waves</a:t>
            </a:r>
          </a:p>
          <a:p>
            <a:r>
              <a:rPr lang="en-US" dirty="0"/>
              <a:t>Original concept was invisibility cloaks for electromagnetic waves</a:t>
            </a:r>
          </a:p>
          <a:p>
            <a:pPr lvl="1"/>
            <a:r>
              <a:rPr lang="en-US" dirty="0"/>
              <a:t>Experimentally verified in 2006 by </a:t>
            </a:r>
            <a:r>
              <a:rPr lang="en-US" dirty="0" err="1"/>
              <a:t>Schurig</a:t>
            </a:r>
            <a:r>
              <a:rPr lang="en-US" dirty="0"/>
              <a:t> et al.</a:t>
            </a:r>
          </a:p>
          <a:p>
            <a:r>
              <a:rPr lang="en-US" dirty="0"/>
              <a:t>Research now underway for thermodynamic, acoustic, and </a:t>
            </a:r>
            <a:r>
              <a:rPr lang="en-US" dirty="0" err="1"/>
              <a:t>elastodynamic</a:t>
            </a:r>
            <a:r>
              <a:rPr lang="en-US" dirty="0"/>
              <a:t> cloaking</a:t>
            </a:r>
          </a:p>
        </p:txBody>
      </p:sp>
      <p:pic>
        <p:nvPicPr>
          <p:cNvPr id="5" name="Picture 4">
            <a:extLst>
              <a:ext uri="{FF2B5EF4-FFF2-40B4-BE49-F238E27FC236}">
                <a16:creationId xmlns:a16="http://schemas.microsoft.com/office/drawing/2014/main" id="{DBEBB275-11D3-704D-80C7-CF340A480742}"/>
              </a:ext>
            </a:extLst>
          </p:cNvPr>
          <p:cNvPicPr>
            <a:picLocks noChangeAspect="1"/>
          </p:cNvPicPr>
          <p:nvPr/>
        </p:nvPicPr>
        <p:blipFill rotWithShape="1">
          <a:blip r:embed="rId3"/>
          <a:srcRect t="33783"/>
          <a:stretch/>
        </p:blipFill>
        <p:spPr>
          <a:xfrm>
            <a:off x="6503048" y="1780451"/>
            <a:ext cx="4875355" cy="4541158"/>
          </a:xfrm>
          <a:prstGeom prst="rect">
            <a:avLst/>
          </a:prstGeom>
        </p:spPr>
      </p:pic>
      <p:sp>
        <p:nvSpPr>
          <p:cNvPr id="6" name="Slide Number Placeholder 5">
            <a:extLst>
              <a:ext uri="{FF2B5EF4-FFF2-40B4-BE49-F238E27FC236}">
                <a16:creationId xmlns:a16="http://schemas.microsoft.com/office/drawing/2014/main" id="{B4C6E460-1A1B-F54C-B00E-BBAF0389B732}"/>
              </a:ext>
            </a:extLst>
          </p:cNvPr>
          <p:cNvSpPr>
            <a:spLocks noGrp="1"/>
          </p:cNvSpPr>
          <p:nvPr>
            <p:ph type="sldNum" sz="quarter" idx="12"/>
          </p:nvPr>
        </p:nvSpPr>
        <p:spPr/>
        <p:txBody>
          <a:bodyPr/>
          <a:lstStyle/>
          <a:p>
            <a:fld id="{6D22F896-40B5-4ADD-8801-0D06FADFA095}" type="slidenum">
              <a:rPr lang="en-US" smtClean="0"/>
              <a:t>2</a:t>
            </a:fld>
            <a:endParaRPr lang="en-US" dirty="0"/>
          </a:p>
        </p:txBody>
      </p:sp>
      <p:sp>
        <p:nvSpPr>
          <p:cNvPr id="4" name="TextBox 3">
            <a:extLst>
              <a:ext uri="{FF2B5EF4-FFF2-40B4-BE49-F238E27FC236}">
                <a16:creationId xmlns:a16="http://schemas.microsoft.com/office/drawing/2014/main" id="{00C7D336-8FB1-C54F-8D62-95A57E2DE5B9}"/>
              </a:ext>
            </a:extLst>
          </p:cNvPr>
          <p:cNvSpPr txBox="1"/>
          <p:nvPr/>
        </p:nvSpPr>
        <p:spPr>
          <a:xfrm>
            <a:off x="6503047" y="6347794"/>
            <a:ext cx="4875356" cy="523220"/>
          </a:xfrm>
          <a:prstGeom prst="rect">
            <a:avLst/>
          </a:prstGeom>
          <a:noFill/>
        </p:spPr>
        <p:txBody>
          <a:bodyPr wrap="square" rtlCol="0">
            <a:spAutoFit/>
          </a:bodyPr>
          <a:lstStyle/>
          <a:p>
            <a:pPr algn="r"/>
            <a:r>
              <a:rPr lang="en-US" sz="1400" dirty="0">
                <a:solidFill>
                  <a:schemeClr val="tx1">
                    <a:lumMod val="75000"/>
                  </a:schemeClr>
                </a:solidFill>
              </a:rPr>
              <a:t>J. B. </a:t>
            </a:r>
            <a:r>
              <a:rPr lang="en-US" sz="1400" dirty="0" err="1">
                <a:solidFill>
                  <a:schemeClr val="tx1">
                    <a:lumMod val="75000"/>
                  </a:schemeClr>
                </a:solidFill>
              </a:rPr>
              <a:t>Pendry</a:t>
            </a:r>
            <a:r>
              <a:rPr lang="en-US" sz="1400" dirty="0">
                <a:solidFill>
                  <a:schemeClr val="tx1">
                    <a:lumMod val="75000"/>
                  </a:schemeClr>
                </a:solidFill>
              </a:rPr>
              <a:t>, D. </a:t>
            </a:r>
            <a:r>
              <a:rPr lang="en-US" sz="1400" dirty="0" err="1">
                <a:solidFill>
                  <a:schemeClr val="tx1">
                    <a:lumMod val="75000"/>
                  </a:schemeClr>
                </a:solidFill>
              </a:rPr>
              <a:t>Schurig</a:t>
            </a:r>
            <a:r>
              <a:rPr lang="en-US" sz="1400" dirty="0">
                <a:solidFill>
                  <a:schemeClr val="tx1">
                    <a:lumMod val="75000"/>
                  </a:schemeClr>
                </a:solidFill>
              </a:rPr>
              <a:t>, and D. R. Smith, Science 312, 1780 (2006)</a:t>
            </a:r>
          </a:p>
        </p:txBody>
      </p:sp>
    </p:spTree>
    <p:extLst>
      <p:ext uri="{BB962C8B-B14F-4D97-AF65-F5344CB8AC3E}">
        <p14:creationId xmlns:p14="http://schemas.microsoft.com/office/powerpoint/2010/main" val="25340307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6475-C1F2-874A-AA3D-37EC154ABEF7}"/>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1DA72557-5B50-F146-B320-4859C29803B5}"/>
              </a:ext>
            </a:extLst>
          </p:cNvPr>
          <p:cNvSpPr>
            <a:spLocks noGrp="1"/>
          </p:cNvSpPr>
          <p:nvPr>
            <p:ph idx="1"/>
          </p:nvPr>
        </p:nvSpPr>
        <p:spPr/>
        <p:txBody>
          <a:bodyPr/>
          <a:lstStyle/>
          <a:p>
            <a:pPr marL="6160" indent="0" algn="ctr">
              <a:buNone/>
            </a:pPr>
            <a:r>
              <a:rPr lang="en-US" sz="3600" dirty="0"/>
              <a:t>Our work: modeling cloaking</a:t>
            </a:r>
          </a:p>
          <a:p>
            <a:pPr marL="6160" indent="0">
              <a:buNone/>
            </a:pPr>
            <a:endParaRPr lang="en-US" dirty="0"/>
          </a:p>
        </p:txBody>
      </p:sp>
      <p:sp>
        <p:nvSpPr>
          <p:cNvPr id="4" name="Slide Number Placeholder 3">
            <a:extLst>
              <a:ext uri="{FF2B5EF4-FFF2-40B4-BE49-F238E27FC236}">
                <a16:creationId xmlns:a16="http://schemas.microsoft.com/office/drawing/2014/main" id="{02E0D535-AF36-9F45-963E-B3F5C86928B8}"/>
              </a:ext>
            </a:extLst>
          </p:cNvPr>
          <p:cNvSpPr>
            <a:spLocks noGrp="1"/>
          </p:cNvSpPr>
          <p:nvPr>
            <p:ph type="sldNum" sz="quarter" idx="12"/>
          </p:nvPr>
        </p:nvSpPr>
        <p:spPr/>
        <p:txBody>
          <a:bodyPr/>
          <a:lstStyle/>
          <a:p>
            <a:fld id="{6D22F896-40B5-4ADD-8801-0D06FADFA095}" type="slidenum">
              <a:rPr lang="en-US" smtClean="0"/>
              <a:t>20</a:t>
            </a:fld>
            <a:endParaRPr lang="en-US" dirty="0"/>
          </a:p>
        </p:txBody>
      </p:sp>
    </p:spTree>
    <p:extLst>
      <p:ext uri="{BB962C8B-B14F-4D97-AF65-F5344CB8AC3E}">
        <p14:creationId xmlns:p14="http://schemas.microsoft.com/office/powerpoint/2010/main" val="28401639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6941B-DE86-1E4F-9E19-D72A56DF0602}"/>
              </a:ext>
            </a:extLst>
          </p:cNvPr>
          <p:cNvSpPr>
            <a:spLocks noGrp="1"/>
          </p:cNvSpPr>
          <p:nvPr>
            <p:ph type="title"/>
          </p:nvPr>
        </p:nvSpPr>
        <p:spPr/>
        <p:txBody>
          <a:bodyPr/>
          <a:lstStyle/>
          <a:p>
            <a:r>
              <a:rPr lang="en-US" dirty="0"/>
              <a:t>Modeling acoustic cloaking</a:t>
            </a:r>
          </a:p>
        </p:txBody>
      </p:sp>
      <p:sp>
        <p:nvSpPr>
          <p:cNvPr id="3" name="Content Placeholder 2">
            <a:extLst>
              <a:ext uri="{FF2B5EF4-FFF2-40B4-BE49-F238E27FC236}">
                <a16:creationId xmlns:a16="http://schemas.microsoft.com/office/drawing/2014/main" id="{248E7085-C64E-4D4F-996E-23C821A61E29}"/>
              </a:ext>
            </a:extLst>
          </p:cNvPr>
          <p:cNvSpPr>
            <a:spLocks noGrp="1"/>
          </p:cNvSpPr>
          <p:nvPr>
            <p:ph idx="1"/>
          </p:nvPr>
        </p:nvSpPr>
        <p:spPr/>
        <p:txBody>
          <a:bodyPr/>
          <a:lstStyle/>
          <a:p>
            <a:r>
              <a:rPr lang="en-US" dirty="0"/>
              <a:t>Wanted an intuitive understanding of cloaking</a:t>
            </a:r>
          </a:p>
          <a:p>
            <a:pPr lvl="1"/>
            <a:r>
              <a:rPr lang="en-US" dirty="0"/>
              <a:t>Does not require a full-scale seismic model</a:t>
            </a:r>
          </a:p>
          <a:p>
            <a:r>
              <a:rPr lang="en-US" dirty="0"/>
              <a:t>Acoustic cloaking is a simpler 2D analog of seismic cloaking</a:t>
            </a:r>
          </a:p>
          <a:p>
            <a:r>
              <a:rPr lang="en-US" dirty="0"/>
              <a:t>Similar types of waves, but don’t need to account for soil density or speed of sound in soil</a:t>
            </a:r>
          </a:p>
          <a:p>
            <a:r>
              <a:rPr lang="en-US" dirty="0"/>
              <a:t>Future work in seismic cloaking will require full solutions of </a:t>
            </a:r>
            <a:r>
              <a:rPr lang="en-US" dirty="0" err="1"/>
              <a:t>elastodynamic</a:t>
            </a:r>
            <a:r>
              <a:rPr lang="en-US" dirty="0"/>
              <a:t> equations</a:t>
            </a:r>
          </a:p>
        </p:txBody>
      </p:sp>
      <p:sp>
        <p:nvSpPr>
          <p:cNvPr id="4" name="Slide Number Placeholder 3">
            <a:extLst>
              <a:ext uri="{FF2B5EF4-FFF2-40B4-BE49-F238E27FC236}">
                <a16:creationId xmlns:a16="http://schemas.microsoft.com/office/drawing/2014/main" id="{580015F3-9530-D24B-BD77-268484ADE67D}"/>
              </a:ext>
            </a:extLst>
          </p:cNvPr>
          <p:cNvSpPr>
            <a:spLocks noGrp="1"/>
          </p:cNvSpPr>
          <p:nvPr>
            <p:ph type="sldNum" sz="quarter" idx="12"/>
          </p:nvPr>
        </p:nvSpPr>
        <p:spPr/>
        <p:txBody>
          <a:bodyPr/>
          <a:lstStyle/>
          <a:p>
            <a:fld id="{6D22F896-40B5-4ADD-8801-0D06FADFA095}" type="slidenum">
              <a:rPr lang="en-US" smtClean="0"/>
              <a:t>21</a:t>
            </a:fld>
            <a:endParaRPr lang="en-US" dirty="0"/>
          </a:p>
        </p:txBody>
      </p:sp>
    </p:spTree>
    <p:extLst>
      <p:ext uri="{BB962C8B-B14F-4D97-AF65-F5344CB8AC3E}">
        <p14:creationId xmlns:p14="http://schemas.microsoft.com/office/powerpoint/2010/main" val="39130832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6941B-DE86-1E4F-9E19-D72A56DF0602}"/>
              </a:ext>
            </a:extLst>
          </p:cNvPr>
          <p:cNvSpPr>
            <a:spLocks noGrp="1"/>
          </p:cNvSpPr>
          <p:nvPr>
            <p:ph type="title"/>
          </p:nvPr>
        </p:nvSpPr>
        <p:spPr>
          <a:xfrm>
            <a:off x="2611808" y="808056"/>
            <a:ext cx="7958331" cy="1077229"/>
          </a:xfrm>
        </p:spPr>
        <p:txBody>
          <a:bodyPr/>
          <a:lstStyle/>
          <a:p>
            <a:r>
              <a:rPr lang="en-US"/>
              <a:t>Modeling acoustic cloaking</a:t>
            </a:r>
            <a:endParaRPr lang="en-US" dirty="0"/>
          </a:p>
        </p:txBody>
      </p:sp>
      <p:sp>
        <p:nvSpPr>
          <p:cNvPr id="3" name="Content Placeholder 2">
            <a:extLst>
              <a:ext uri="{FF2B5EF4-FFF2-40B4-BE49-F238E27FC236}">
                <a16:creationId xmlns:a16="http://schemas.microsoft.com/office/drawing/2014/main" id="{248E7085-C64E-4D4F-996E-23C821A61E29}"/>
              </a:ext>
            </a:extLst>
          </p:cNvPr>
          <p:cNvSpPr>
            <a:spLocks noGrp="1"/>
          </p:cNvSpPr>
          <p:nvPr>
            <p:ph idx="1"/>
          </p:nvPr>
        </p:nvSpPr>
        <p:spPr>
          <a:xfrm>
            <a:off x="1351722" y="1603513"/>
            <a:ext cx="2904659" cy="4784035"/>
          </a:xfrm>
        </p:spPr>
        <p:txBody>
          <a:bodyPr>
            <a:normAutofit/>
          </a:bodyPr>
          <a:lstStyle/>
          <a:p>
            <a:r>
              <a:rPr lang="en-US" dirty="0"/>
              <a:t>Wave interacts with a boundary, which creates higher amplitude and pressure buildup</a:t>
            </a:r>
          </a:p>
        </p:txBody>
      </p:sp>
      <p:pic>
        <p:nvPicPr>
          <p:cNvPr id="8" name="Picture 7">
            <a:extLst>
              <a:ext uri="{FF2B5EF4-FFF2-40B4-BE49-F238E27FC236}">
                <a16:creationId xmlns:a16="http://schemas.microsoft.com/office/drawing/2014/main" id="{DF918137-5DFC-3B4E-92BA-7BC6533DB87B}"/>
              </a:ext>
            </a:extLst>
          </p:cNvPr>
          <p:cNvPicPr>
            <a:picLocks noChangeAspect="1"/>
          </p:cNvPicPr>
          <p:nvPr/>
        </p:nvPicPr>
        <p:blipFill rotWithShape="1">
          <a:blip r:embed="rId3"/>
          <a:srcRect b="21139"/>
          <a:stretch/>
        </p:blipFill>
        <p:spPr>
          <a:xfrm>
            <a:off x="4256381" y="1526410"/>
            <a:ext cx="7107583" cy="4211781"/>
          </a:xfrm>
          <a:prstGeom prst="rect">
            <a:avLst/>
          </a:prstGeom>
        </p:spPr>
      </p:pic>
      <p:sp>
        <p:nvSpPr>
          <p:cNvPr id="10" name="Slide Number Placeholder 9">
            <a:extLst>
              <a:ext uri="{FF2B5EF4-FFF2-40B4-BE49-F238E27FC236}">
                <a16:creationId xmlns:a16="http://schemas.microsoft.com/office/drawing/2014/main" id="{6CBAA51B-50D2-7C40-B6D6-00BA44C64BAD}"/>
              </a:ext>
            </a:extLst>
          </p:cNvPr>
          <p:cNvSpPr>
            <a:spLocks noGrp="1"/>
          </p:cNvSpPr>
          <p:nvPr>
            <p:ph type="sldNum" sz="quarter" idx="12"/>
          </p:nvPr>
        </p:nvSpPr>
        <p:spPr/>
        <p:txBody>
          <a:bodyPr/>
          <a:lstStyle/>
          <a:p>
            <a:fld id="{6D22F896-40B5-4ADD-8801-0D06FADFA095}" type="slidenum">
              <a:rPr lang="en-US" smtClean="0"/>
              <a:t>22</a:t>
            </a:fld>
            <a:endParaRPr lang="en-US" dirty="0"/>
          </a:p>
        </p:txBody>
      </p:sp>
      <p:sp>
        <p:nvSpPr>
          <p:cNvPr id="4" name="TextBox 3">
            <a:extLst>
              <a:ext uri="{FF2B5EF4-FFF2-40B4-BE49-F238E27FC236}">
                <a16:creationId xmlns:a16="http://schemas.microsoft.com/office/drawing/2014/main" id="{9D962561-3B82-4F48-A4BA-C509E36482F1}"/>
              </a:ext>
            </a:extLst>
          </p:cNvPr>
          <p:cNvSpPr txBox="1"/>
          <p:nvPr/>
        </p:nvSpPr>
        <p:spPr>
          <a:xfrm>
            <a:off x="4256381" y="5770458"/>
            <a:ext cx="7107583" cy="307777"/>
          </a:xfrm>
          <a:prstGeom prst="rect">
            <a:avLst/>
          </a:prstGeom>
          <a:noFill/>
        </p:spPr>
        <p:txBody>
          <a:bodyPr wrap="square" rtlCol="0">
            <a:spAutoFit/>
          </a:bodyPr>
          <a:lstStyle>
            <a:defPPr>
              <a:defRPr lang="en-US"/>
            </a:defPPr>
            <a:lvl1pPr algn="r">
              <a:defRPr sz="1400">
                <a:solidFill>
                  <a:schemeClr val="tx1">
                    <a:lumMod val="75000"/>
                  </a:schemeClr>
                </a:solidFill>
              </a:defRPr>
            </a:lvl1pPr>
          </a:lstStyle>
          <a:p>
            <a:r>
              <a:rPr lang="en-US" dirty="0"/>
              <a:t>Torrent, D., &amp; Sánchez-</a:t>
            </a:r>
            <a:r>
              <a:rPr lang="en-US" dirty="0" err="1"/>
              <a:t>Dehesa</a:t>
            </a:r>
            <a:r>
              <a:rPr lang="en-US" dirty="0"/>
              <a:t>, J. (2008). New Journal of Physics, 10(6), 063015.</a:t>
            </a:r>
          </a:p>
        </p:txBody>
      </p:sp>
      <p:sp>
        <p:nvSpPr>
          <p:cNvPr id="5" name="Rectangle 4">
            <a:extLst>
              <a:ext uri="{FF2B5EF4-FFF2-40B4-BE49-F238E27FC236}">
                <a16:creationId xmlns:a16="http://schemas.microsoft.com/office/drawing/2014/main" id="{12D60C3D-531B-F447-8DD1-B06056B76615}"/>
              </a:ext>
            </a:extLst>
          </p:cNvPr>
          <p:cNvSpPr/>
          <p:nvPr/>
        </p:nvSpPr>
        <p:spPr>
          <a:xfrm>
            <a:off x="7871791" y="1991301"/>
            <a:ext cx="3313044" cy="364087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a:extLst>
              <a:ext uri="{FF2B5EF4-FFF2-40B4-BE49-F238E27FC236}">
                <a16:creationId xmlns:a16="http://schemas.microsoft.com/office/drawing/2014/main" id="{ACB1E1C7-CEC2-AB42-8E1D-C37083B0E31A}"/>
              </a:ext>
            </a:extLst>
          </p:cNvPr>
          <p:cNvSpPr/>
          <p:nvPr/>
        </p:nvSpPr>
        <p:spPr>
          <a:xfrm>
            <a:off x="4013200" y="3193718"/>
            <a:ext cx="1232416" cy="780890"/>
          </a:xfrm>
          <a:custGeom>
            <a:avLst/>
            <a:gdLst>
              <a:gd name="connsiteX0" fmla="*/ 0 w 4330461"/>
              <a:gd name="connsiteY0" fmla="*/ 966170 h 1035188"/>
              <a:gd name="connsiteX1" fmla="*/ 241540 w 4330461"/>
              <a:gd name="connsiteY1" fmla="*/ 12 h 1035188"/>
              <a:gd name="connsiteX2" fmla="*/ 672861 w 4330461"/>
              <a:gd name="connsiteY2" fmla="*/ 983423 h 1035188"/>
              <a:gd name="connsiteX3" fmla="*/ 1017917 w 4330461"/>
              <a:gd name="connsiteY3" fmla="*/ 17265 h 1035188"/>
              <a:gd name="connsiteX4" fmla="*/ 1414733 w 4330461"/>
              <a:gd name="connsiteY4" fmla="*/ 948918 h 1035188"/>
              <a:gd name="connsiteX5" fmla="*/ 1742536 w 4330461"/>
              <a:gd name="connsiteY5" fmla="*/ 17265 h 1035188"/>
              <a:gd name="connsiteX6" fmla="*/ 2122099 w 4330461"/>
              <a:gd name="connsiteY6" fmla="*/ 1000676 h 1035188"/>
              <a:gd name="connsiteX7" fmla="*/ 2467155 w 4330461"/>
              <a:gd name="connsiteY7" fmla="*/ 34518 h 1035188"/>
              <a:gd name="connsiteX8" fmla="*/ 2846717 w 4330461"/>
              <a:gd name="connsiteY8" fmla="*/ 1035182 h 1035188"/>
              <a:gd name="connsiteX9" fmla="*/ 3174521 w 4330461"/>
              <a:gd name="connsiteY9" fmla="*/ 17265 h 1035188"/>
              <a:gd name="connsiteX10" fmla="*/ 3588589 w 4330461"/>
              <a:gd name="connsiteY10" fmla="*/ 966170 h 1035188"/>
              <a:gd name="connsiteX11" fmla="*/ 3985404 w 4330461"/>
              <a:gd name="connsiteY11" fmla="*/ 34518 h 1035188"/>
              <a:gd name="connsiteX12" fmla="*/ 4330461 w 4330461"/>
              <a:gd name="connsiteY12" fmla="*/ 966170 h 1035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30461" h="1035188">
                <a:moveTo>
                  <a:pt x="0" y="966170"/>
                </a:moveTo>
                <a:cubicBezTo>
                  <a:pt x="64698" y="481653"/>
                  <a:pt x="129397" y="-2863"/>
                  <a:pt x="241540" y="12"/>
                </a:cubicBezTo>
                <a:cubicBezTo>
                  <a:pt x="353683" y="2887"/>
                  <a:pt x="543465" y="980548"/>
                  <a:pt x="672861" y="983423"/>
                </a:cubicBezTo>
                <a:cubicBezTo>
                  <a:pt x="802257" y="986298"/>
                  <a:pt x="894272" y="23016"/>
                  <a:pt x="1017917" y="17265"/>
                </a:cubicBezTo>
                <a:cubicBezTo>
                  <a:pt x="1141562" y="11514"/>
                  <a:pt x="1293963" y="948918"/>
                  <a:pt x="1414733" y="948918"/>
                </a:cubicBezTo>
                <a:cubicBezTo>
                  <a:pt x="1535503" y="948918"/>
                  <a:pt x="1624642" y="8639"/>
                  <a:pt x="1742536" y="17265"/>
                </a:cubicBezTo>
                <a:cubicBezTo>
                  <a:pt x="1860430" y="25891"/>
                  <a:pt x="2001329" y="997801"/>
                  <a:pt x="2122099" y="1000676"/>
                </a:cubicBezTo>
                <a:cubicBezTo>
                  <a:pt x="2242869" y="1003551"/>
                  <a:pt x="2346385" y="28767"/>
                  <a:pt x="2467155" y="34518"/>
                </a:cubicBezTo>
                <a:cubicBezTo>
                  <a:pt x="2587925" y="40269"/>
                  <a:pt x="2728823" y="1038058"/>
                  <a:pt x="2846717" y="1035182"/>
                </a:cubicBezTo>
                <a:cubicBezTo>
                  <a:pt x="2964611" y="1032306"/>
                  <a:pt x="3050876" y="28767"/>
                  <a:pt x="3174521" y="17265"/>
                </a:cubicBezTo>
                <a:cubicBezTo>
                  <a:pt x="3298166" y="5763"/>
                  <a:pt x="3453442" y="963295"/>
                  <a:pt x="3588589" y="966170"/>
                </a:cubicBezTo>
                <a:cubicBezTo>
                  <a:pt x="3723736" y="969045"/>
                  <a:pt x="3861759" y="34518"/>
                  <a:pt x="3985404" y="34518"/>
                </a:cubicBezTo>
                <a:cubicBezTo>
                  <a:pt x="4109049" y="34518"/>
                  <a:pt x="4219755" y="500344"/>
                  <a:pt x="4330461" y="966170"/>
                </a:cubicBezTo>
              </a:path>
            </a:pathLst>
          </a:cu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en-US">
              <a:solidFill>
                <a:schemeClr val="bg1">
                  <a:lumMod val="75000"/>
                  <a:lumOff val="25000"/>
                </a:schemeClr>
              </a:solidFill>
            </a:endParaRPr>
          </a:p>
        </p:txBody>
      </p:sp>
      <p:cxnSp>
        <p:nvCxnSpPr>
          <p:cNvPr id="11" name="Straight Arrow Connector 10">
            <a:extLst>
              <a:ext uri="{FF2B5EF4-FFF2-40B4-BE49-F238E27FC236}">
                <a16:creationId xmlns:a16="http://schemas.microsoft.com/office/drawing/2014/main" id="{7037E391-9051-0C41-A9F0-9ECA93393A40}"/>
              </a:ext>
            </a:extLst>
          </p:cNvPr>
          <p:cNvCxnSpPr>
            <a:cxnSpLocks/>
          </p:cNvCxnSpPr>
          <p:nvPr/>
        </p:nvCxnSpPr>
        <p:spPr>
          <a:xfrm>
            <a:off x="3860800" y="3193718"/>
            <a:ext cx="1370752"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7340133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6941B-DE86-1E4F-9E19-D72A56DF0602}"/>
              </a:ext>
            </a:extLst>
          </p:cNvPr>
          <p:cNvSpPr>
            <a:spLocks noGrp="1"/>
          </p:cNvSpPr>
          <p:nvPr>
            <p:ph type="title"/>
          </p:nvPr>
        </p:nvSpPr>
        <p:spPr>
          <a:xfrm>
            <a:off x="2611808" y="808056"/>
            <a:ext cx="7958331" cy="1077229"/>
          </a:xfrm>
        </p:spPr>
        <p:txBody>
          <a:bodyPr/>
          <a:lstStyle/>
          <a:p>
            <a:r>
              <a:rPr lang="en-US"/>
              <a:t>Modeling acoustic cloaking</a:t>
            </a:r>
            <a:endParaRPr lang="en-US" dirty="0"/>
          </a:p>
        </p:txBody>
      </p:sp>
      <p:sp>
        <p:nvSpPr>
          <p:cNvPr id="3" name="Content Placeholder 2">
            <a:extLst>
              <a:ext uri="{FF2B5EF4-FFF2-40B4-BE49-F238E27FC236}">
                <a16:creationId xmlns:a16="http://schemas.microsoft.com/office/drawing/2014/main" id="{248E7085-C64E-4D4F-996E-23C821A61E29}"/>
              </a:ext>
            </a:extLst>
          </p:cNvPr>
          <p:cNvSpPr>
            <a:spLocks noGrp="1"/>
          </p:cNvSpPr>
          <p:nvPr>
            <p:ph idx="1"/>
          </p:nvPr>
        </p:nvSpPr>
        <p:spPr>
          <a:xfrm>
            <a:off x="1351722" y="1603513"/>
            <a:ext cx="2904659" cy="4784035"/>
          </a:xfrm>
        </p:spPr>
        <p:txBody>
          <a:bodyPr>
            <a:normAutofit lnSpcReduction="10000"/>
          </a:bodyPr>
          <a:lstStyle/>
          <a:p>
            <a:r>
              <a:rPr lang="en-US" dirty="0"/>
              <a:t>With a cloak, there is no pressure buildup and the wave just moves through</a:t>
            </a:r>
          </a:p>
          <a:p>
            <a:r>
              <a:rPr lang="en-US" dirty="0"/>
              <a:t>Cloaking requires both a negative bulk modulus and a negative mass density</a:t>
            </a:r>
          </a:p>
          <a:p>
            <a:r>
              <a:rPr lang="en-US" dirty="0"/>
              <a:t>Creates a negative phase velocity → negative refractive index</a:t>
            </a:r>
          </a:p>
        </p:txBody>
      </p:sp>
      <p:pic>
        <p:nvPicPr>
          <p:cNvPr id="8" name="Picture 7">
            <a:extLst>
              <a:ext uri="{FF2B5EF4-FFF2-40B4-BE49-F238E27FC236}">
                <a16:creationId xmlns:a16="http://schemas.microsoft.com/office/drawing/2014/main" id="{DF918137-5DFC-3B4E-92BA-7BC6533DB87B}"/>
              </a:ext>
            </a:extLst>
          </p:cNvPr>
          <p:cNvPicPr>
            <a:picLocks noChangeAspect="1"/>
          </p:cNvPicPr>
          <p:nvPr/>
        </p:nvPicPr>
        <p:blipFill rotWithShape="1">
          <a:blip r:embed="rId3"/>
          <a:srcRect b="21139"/>
          <a:stretch/>
        </p:blipFill>
        <p:spPr>
          <a:xfrm>
            <a:off x="4256381" y="1526410"/>
            <a:ext cx="7107583" cy="4211781"/>
          </a:xfrm>
          <a:prstGeom prst="rect">
            <a:avLst/>
          </a:prstGeom>
        </p:spPr>
      </p:pic>
      <p:sp>
        <p:nvSpPr>
          <p:cNvPr id="10" name="Slide Number Placeholder 9">
            <a:extLst>
              <a:ext uri="{FF2B5EF4-FFF2-40B4-BE49-F238E27FC236}">
                <a16:creationId xmlns:a16="http://schemas.microsoft.com/office/drawing/2014/main" id="{6CBAA51B-50D2-7C40-B6D6-00BA44C64BAD}"/>
              </a:ext>
            </a:extLst>
          </p:cNvPr>
          <p:cNvSpPr>
            <a:spLocks noGrp="1"/>
          </p:cNvSpPr>
          <p:nvPr>
            <p:ph type="sldNum" sz="quarter" idx="12"/>
          </p:nvPr>
        </p:nvSpPr>
        <p:spPr/>
        <p:txBody>
          <a:bodyPr/>
          <a:lstStyle/>
          <a:p>
            <a:fld id="{6D22F896-40B5-4ADD-8801-0D06FADFA095}" type="slidenum">
              <a:rPr lang="en-US" smtClean="0"/>
              <a:t>23</a:t>
            </a:fld>
            <a:endParaRPr lang="en-US" dirty="0"/>
          </a:p>
        </p:txBody>
      </p:sp>
      <p:sp>
        <p:nvSpPr>
          <p:cNvPr id="4" name="TextBox 3">
            <a:extLst>
              <a:ext uri="{FF2B5EF4-FFF2-40B4-BE49-F238E27FC236}">
                <a16:creationId xmlns:a16="http://schemas.microsoft.com/office/drawing/2014/main" id="{9D962561-3B82-4F48-A4BA-C509E36482F1}"/>
              </a:ext>
            </a:extLst>
          </p:cNvPr>
          <p:cNvSpPr txBox="1"/>
          <p:nvPr/>
        </p:nvSpPr>
        <p:spPr>
          <a:xfrm>
            <a:off x="4256381" y="5770458"/>
            <a:ext cx="7107583" cy="307777"/>
          </a:xfrm>
          <a:prstGeom prst="rect">
            <a:avLst/>
          </a:prstGeom>
          <a:noFill/>
        </p:spPr>
        <p:txBody>
          <a:bodyPr wrap="square" rtlCol="0">
            <a:spAutoFit/>
          </a:bodyPr>
          <a:lstStyle>
            <a:defPPr>
              <a:defRPr lang="en-US"/>
            </a:defPPr>
            <a:lvl1pPr algn="r">
              <a:defRPr sz="1400">
                <a:solidFill>
                  <a:schemeClr val="tx1">
                    <a:lumMod val="75000"/>
                  </a:schemeClr>
                </a:solidFill>
              </a:defRPr>
            </a:lvl1pPr>
          </a:lstStyle>
          <a:p>
            <a:r>
              <a:rPr lang="en-US" dirty="0"/>
              <a:t>Torrent, D., &amp; Sánchez-</a:t>
            </a:r>
            <a:r>
              <a:rPr lang="en-US" dirty="0" err="1"/>
              <a:t>Dehesa</a:t>
            </a:r>
            <a:r>
              <a:rPr lang="en-US" dirty="0"/>
              <a:t>, J. (2008). New Journal of Physics, 10(6), 063015.</a:t>
            </a:r>
          </a:p>
        </p:txBody>
      </p:sp>
      <p:sp>
        <p:nvSpPr>
          <p:cNvPr id="7" name="Rectangle 6">
            <a:extLst>
              <a:ext uri="{FF2B5EF4-FFF2-40B4-BE49-F238E27FC236}">
                <a16:creationId xmlns:a16="http://schemas.microsoft.com/office/drawing/2014/main" id="{376B9EDB-D74E-654F-8159-AEBE8FE351EB}"/>
              </a:ext>
            </a:extLst>
          </p:cNvPr>
          <p:cNvSpPr/>
          <p:nvPr/>
        </p:nvSpPr>
        <p:spPr>
          <a:xfrm>
            <a:off x="4256381" y="2020687"/>
            <a:ext cx="3553791" cy="364087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818D82CB-5569-C74A-A047-9A54E53C9ACD}"/>
              </a:ext>
            </a:extLst>
          </p:cNvPr>
          <p:cNvCxnSpPr>
            <a:cxnSpLocks/>
          </p:cNvCxnSpPr>
          <p:nvPr/>
        </p:nvCxnSpPr>
        <p:spPr>
          <a:xfrm>
            <a:off x="6876945" y="3290981"/>
            <a:ext cx="1531604"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sp>
        <p:nvSpPr>
          <p:cNvPr id="12" name="Freeform 11">
            <a:extLst>
              <a:ext uri="{FF2B5EF4-FFF2-40B4-BE49-F238E27FC236}">
                <a16:creationId xmlns:a16="http://schemas.microsoft.com/office/drawing/2014/main" id="{F8D1D8AC-EB25-8649-AA02-8D1589E6A533}"/>
              </a:ext>
            </a:extLst>
          </p:cNvPr>
          <p:cNvSpPr/>
          <p:nvPr/>
        </p:nvSpPr>
        <p:spPr>
          <a:xfrm>
            <a:off x="6876945" y="3290981"/>
            <a:ext cx="1232416" cy="780890"/>
          </a:xfrm>
          <a:custGeom>
            <a:avLst/>
            <a:gdLst>
              <a:gd name="connsiteX0" fmla="*/ 0 w 4330461"/>
              <a:gd name="connsiteY0" fmla="*/ 966170 h 1035188"/>
              <a:gd name="connsiteX1" fmla="*/ 241540 w 4330461"/>
              <a:gd name="connsiteY1" fmla="*/ 12 h 1035188"/>
              <a:gd name="connsiteX2" fmla="*/ 672861 w 4330461"/>
              <a:gd name="connsiteY2" fmla="*/ 983423 h 1035188"/>
              <a:gd name="connsiteX3" fmla="*/ 1017917 w 4330461"/>
              <a:gd name="connsiteY3" fmla="*/ 17265 h 1035188"/>
              <a:gd name="connsiteX4" fmla="*/ 1414733 w 4330461"/>
              <a:gd name="connsiteY4" fmla="*/ 948918 h 1035188"/>
              <a:gd name="connsiteX5" fmla="*/ 1742536 w 4330461"/>
              <a:gd name="connsiteY5" fmla="*/ 17265 h 1035188"/>
              <a:gd name="connsiteX6" fmla="*/ 2122099 w 4330461"/>
              <a:gd name="connsiteY6" fmla="*/ 1000676 h 1035188"/>
              <a:gd name="connsiteX7" fmla="*/ 2467155 w 4330461"/>
              <a:gd name="connsiteY7" fmla="*/ 34518 h 1035188"/>
              <a:gd name="connsiteX8" fmla="*/ 2846717 w 4330461"/>
              <a:gd name="connsiteY8" fmla="*/ 1035182 h 1035188"/>
              <a:gd name="connsiteX9" fmla="*/ 3174521 w 4330461"/>
              <a:gd name="connsiteY9" fmla="*/ 17265 h 1035188"/>
              <a:gd name="connsiteX10" fmla="*/ 3588589 w 4330461"/>
              <a:gd name="connsiteY10" fmla="*/ 966170 h 1035188"/>
              <a:gd name="connsiteX11" fmla="*/ 3985404 w 4330461"/>
              <a:gd name="connsiteY11" fmla="*/ 34518 h 1035188"/>
              <a:gd name="connsiteX12" fmla="*/ 4330461 w 4330461"/>
              <a:gd name="connsiteY12" fmla="*/ 966170 h 1035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30461" h="1035188">
                <a:moveTo>
                  <a:pt x="0" y="966170"/>
                </a:moveTo>
                <a:cubicBezTo>
                  <a:pt x="64698" y="481653"/>
                  <a:pt x="129397" y="-2863"/>
                  <a:pt x="241540" y="12"/>
                </a:cubicBezTo>
                <a:cubicBezTo>
                  <a:pt x="353683" y="2887"/>
                  <a:pt x="543465" y="980548"/>
                  <a:pt x="672861" y="983423"/>
                </a:cubicBezTo>
                <a:cubicBezTo>
                  <a:pt x="802257" y="986298"/>
                  <a:pt x="894272" y="23016"/>
                  <a:pt x="1017917" y="17265"/>
                </a:cubicBezTo>
                <a:cubicBezTo>
                  <a:pt x="1141562" y="11514"/>
                  <a:pt x="1293963" y="948918"/>
                  <a:pt x="1414733" y="948918"/>
                </a:cubicBezTo>
                <a:cubicBezTo>
                  <a:pt x="1535503" y="948918"/>
                  <a:pt x="1624642" y="8639"/>
                  <a:pt x="1742536" y="17265"/>
                </a:cubicBezTo>
                <a:cubicBezTo>
                  <a:pt x="1860430" y="25891"/>
                  <a:pt x="2001329" y="997801"/>
                  <a:pt x="2122099" y="1000676"/>
                </a:cubicBezTo>
                <a:cubicBezTo>
                  <a:pt x="2242869" y="1003551"/>
                  <a:pt x="2346385" y="28767"/>
                  <a:pt x="2467155" y="34518"/>
                </a:cubicBezTo>
                <a:cubicBezTo>
                  <a:pt x="2587925" y="40269"/>
                  <a:pt x="2728823" y="1038058"/>
                  <a:pt x="2846717" y="1035182"/>
                </a:cubicBezTo>
                <a:cubicBezTo>
                  <a:pt x="2964611" y="1032306"/>
                  <a:pt x="3050876" y="28767"/>
                  <a:pt x="3174521" y="17265"/>
                </a:cubicBezTo>
                <a:cubicBezTo>
                  <a:pt x="3298166" y="5763"/>
                  <a:pt x="3453442" y="963295"/>
                  <a:pt x="3588589" y="966170"/>
                </a:cubicBezTo>
                <a:cubicBezTo>
                  <a:pt x="3723736" y="969045"/>
                  <a:pt x="3861759" y="34518"/>
                  <a:pt x="3985404" y="34518"/>
                </a:cubicBezTo>
                <a:cubicBezTo>
                  <a:pt x="4109049" y="34518"/>
                  <a:pt x="4219755" y="500344"/>
                  <a:pt x="4330461" y="966170"/>
                </a:cubicBezTo>
              </a:path>
            </a:pathLst>
          </a:cu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en-US">
              <a:solidFill>
                <a:schemeClr val="bg1">
                  <a:lumMod val="75000"/>
                  <a:lumOff val="25000"/>
                </a:schemeClr>
              </a:solidFill>
            </a:endParaRPr>
          </a:p>
        </p:txBody>
      </p:sp>
    </p:spTree>
    <p:extLst>
      <p:ext uri="{BB962C8B-B14F-4D97-AF65-F5344CB8AC3E}">
        <p14:creationId xmlns:p14="http://schemas.microsoft.com/office/powerpoint/2010/main" val="19406262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extLst/>
          </a:blip>
          <a:stretch/>
        </a:blip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2712BB1-98C0-4A8A-835D-6829EF6A00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EF2096BC-6C6D-41F2-90AA-2578BD496E3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4" name="Picture 13">
            <a:extLst>
              <a:ext uri="{FF2B5EF4-FFF2-40B4-BE49-F238E27FC236}">
                <a16:creationId xmlns:a16="http://schemas.microsoft.com/office/drawing/2014/main" id="{9BBEF840-FEAD-46CB-B5C3-4F79B523273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6" name="Rectangle 15">
            <a:extLst>
              <a:ext uri="{FF2B5EF4-FFF2-40B4-BE49-F238E27FC236}">
                <a16:creationId xmlns:a16="http://schemas.microsoft.com/office/drawing/2014/main" id="{A24FBFAC-873C-4D59-814A-DCAF5D9FE5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9D28307-0123-4C8C-BCEC-91815ACE26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6ACDFCD-84FE-4000-A15C-274814606A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103780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06941B-DE86-1E4F-9E19-D72A56DF0602}"/>
              </a:ext>
            </a:extLst>
          </p:cNvPr>
          <p:cNvSpPr>
            <a:spLocks noGrp="1"/>
          </p:cNvSpPr>
          <p:nvPr>
            <p:ph type="title"/>
          </p:nvPr>
        </p:nvSpPr>
        <p:spPr>
          <a:xfrm>
            <a:off x="1969803" y="808056"/>
            <a:ext cx="8608037" cy="1077229"/>
          </a:xfrm>
        </p:spPr>
        <p:txBody>
          <a:bodyPr>
            <a:normAutofit/>
          </a:bodyPr>
          <a:lstStyle/>
          <a:p>
            <a:pPr algn="l"/>
            <a:r>
              <a:rPr lang="en-US" dirty="0"/>
              <a:t>Modeling acoustic cloaking</a:t>
            </a:r>
            <a:endParaRPr lang="en-US"/>
          </a:p>
        </p:txBody>
      </p:sp>
      <p:sp>
        <p:nvSpPr>
          <p:cNvPr id="22" name="TextBox 21">
            <a:extLst>
              <a:ext uri="{FF2B5EF4-FFF2-40B4-BE49-F238E27FC236}">
                <a16:creationId xmlns:a16="http://schemas.microsoft.com/office/drawing/2014/main" id="{777C4146-299A-4E3C-9766-B216E81EC7B8}"/>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60169" y="641225"/>
            <a:ext cx="415636" cy="369332"/>
          </a:xfrm>
          <a:prstGeom prst="rect">
            <a:avLst/>
          </a:prstGeom>
          <a:noFill/>
        </p:spPr>
        <p:txBody>
          <a:bodyPr wrap="square" rtlCol="0">
            <a:spAutoFit/>
          </a:bodyPr>
          <a:lstStyle/>
          <a:p>
            <a:pPr algn="r">
              <a:spcAft>
                <a:spcPts val="600"/>
              </a:spcAft>
            </a:pP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3" name="Content Placeholder 2">
            <a:extLst>
              <a:ext uri="{FF2B5EF4-FFF2-40B4-BE49-F238E27FC236}">
                <a16:creationId xmlns:a16="http://schemas.microsoft.com/office/drawing/2014/main" id="{248E7085-C64E-4D4F-996E-23C821A61E29}"/>
              </a:ext>
            </a:extLst>
          </p:cNvPr>
          <p:cNvSpPr>
            <a:spLocks noGrp="1"/>
          </p:cNvSpPr>
          <p:nvPr>
            <p:ph idx="1"/>
          </p:nvPr>
        </p:nvSpPr>
        <p:spPr>
          <a:xfrm>
            <a:off x="1975805" y="2052116"/>
            <a:ext cx="2908167" cy="3997828"/>
          </a:xfrm>
        </p:spPr>
        <p:txBody>
          <a:bodyPr>
            <a:normAutofit/>
          </a:bodyPr>
          <a:lstStyle/>
          <a:p>
            <a:r>
              <a:rPr lang="en-US" sz="1800" dirty="0"/>
              <a:t>Created cylinder model</a:t>
            </a:r>
          </a:p>
          <a:p>
            <a:pPr lvl="1"/>
            <a:r>
              <a:rPr lang="en-US" sz="1600" dirty="0"/>
              <a:t>1 m radius </a:t>
            </a:r>
          </a:p>
          <a:p>
            <a:r>
              <a:rPr lang="en-US" sz="1800" dirty="0"/>
              <a:t>50-layer metamaterial cloak of two alternating fluid-like materials</a:t>
            </a:r>
          </a:p>
          <a:p>
            <a:pPr lvl="1"/>
            <a:r>
              <a:rPr lang="en-US" sz="1600" dirty="0"/>
              <a:t>Each layer 2 cm thick</a:t>
            </a:r>
          </a:p>
        </p:txBody>
      </p:sp>
      <p:pic>
        <p:nvPicPr>
          <p:cNvPr id="5" name="Picture 4">
            <a:extLst>
              <a:ext uri="{FF2B5EF4-FFF2-40B4-BE49-F238E27FC236}">
                <a16:creationId xmlns:a16="http://schemas.microsoft.com/office/drawing/2014/main" id="{2FCF20FF-AF1F-614D-897C-318622434ABF}"/>
              </a:ext>
            </a:extLst>
          </p:cNvPr>
          <p:cNvPicPr>
            <a:picLocks noChangeAspect="1"/>
          </p:cNvPicPr>
          <p:nvPr/>
        </p:nvPicPr>
        <p:blipFill rotWithShape="1">
          <a:blip r:embed="rId6"/>
          <a:srcRect l="11253" r="11252"/>
          <a:stretch/>
        </p:blipFill>
        <p:spPr>
          <a:xfrm>
            <a:off x="5432992" y="2348779"/>
            <a:ext cx="4818974" cy="3373468"/>
          </a:xfrm>
          <a:prstGeom prst="rect">
            <a:avLst/>
          </a:prstGeom>
          <a:ln>
            <a:gradFill flip="none" rotWithShape="1">
              <a:gsLst>
                <a:gs pos="86000">
                  <a:schemeClr val="accent6">
                    <a:lumMod val="67000"/>
                  </a:schemeClr>
                </a:gs>
                <a:gs pos="20000">
                  <a:schemeClr val="accent6">
                    <a:lumMod val="97000"/>
                    <a:lumOff val="3000"/>
                  </a:schemeClr>
                </a:gs>
                <a:gs pos="100000">
                  <a:schemeClr val="accent6">
                    <a:lumMod val="60000"/>
                    <a:lumOff val="40000"/>
                  </a:schemeClr>
                </a:gs>
              </a:gsLst>
              <a:lin ang="16200000" scaled="1"/>
              <a:tileRect/>
            </a:gradFill>
          </a:ln>
          <a:effectLst>
            <a:innerShdw blurRad="127000">
              <a:prstClr val="black">
                <a:alpha val="90000"/>
              </a:prstClr>
            </a:innerShdw>
          </a:effectLst>
        </p:spPr>
      </p:pic>
      <p:sp>
        <p:nvSpPr>
          <p:cNvPr id="24" name="Rectangle 23">
            <a:extLst>
              <a:ext uri="{FF2B5EF4-FFF2-40B4-BE49-F238E27FC236}">
                <a16:creationId xmlns:a16="http://schemas.microsoft.com/office/drawing/2014/main" id="{08CBDCE7-5012-40F9-8D15-A8DB7E1C9B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45CB3077-0645-7141-B11A-0292FA7E7819}"/>
              </a:ext>
            </a:extLst>
          </p:cNvPr>
          <p:cNvSpPr>
            <a:spLocks noGrp="1"/>
          </p:cNvSpPr>
          <p:nvPr>
            <p:ph type="sldNum" sz="quarter" idx="12"/>
          </p:nvPr>
        </p:nvSpPr>
        <p:spPr/>
        <p:txBody>
          <a:bodyPr/>
          <a:lstStyle/>
          <a:p>
            <a:fld id="{6D22F896-40B5-4ADD-8801-0D06FADFA095}" type="slidenum">
              <a:rPr lang="en-US" smtClean="0"/>
              <a:t>24</a:t>
            </a:fld>
            <a:endParaRPr lang="en-US" dirty="0"/>
          </a:p>
        </p:txBody>
      </p:sp>
    </p:spTree>
    <p:extLst>
      <p:ext uri="{BB962C8B-B14F-4D97-AF65-F5344CB8AC3E}">
        <p14:creationId xmlns:p14="http://schemas.microsoft.com/office/powerpoint/2010/main" val="38313372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6941B-DE86-1E4F-9E19-D72A56DF0602}"/>
              </a:ext>
            </a:extLst>
          </p:cNvPr>
          <p:cNvSpPr>
            <a:spLocks noGrp="1"/>
          </p:cNvSpPr>
          <p:nvPr>
            <p:ph type="title"/>
          </p:nvPr>
        </p:nvSpPr>
        <p:spPr/>
        <p:txBody>
          <a:bodyPr/>
          <a:lstStyle/>
          <a:p>
            <a:r>
              <a:rPr lang="en-US" dirty="0"/>
              <a:t>Modeling acoustic cloaking</a:t>
            </a:r>
          </a:p>
        </p:txBody>
      </p:sp>
      <p:sp>
        <p:nvSpPr>
          <p:cNvPr id="3" name="Content Placeholder 2">
            <a:extLst>
              <a:ext uri="{FF2B5EF4-FFF2-40B4-BE49-F238E27FC236}">
                <a16:creationId xmlns:a16="http://schemas.microsoft.com/office/drawing/2014/main" id="{248E7085-C64E-4D4F-996E-23C821A61E29}"/>
              </a:ext>
            </a:extLst>
          </p:cNvPr>
          <p:cNvSpPr>
            <a:spLocks noGrp="1"/>
          </p:cNvSpPr>
          <p:nvPr>
            <p:ph idx="1"/>
          </p:nvPr>
        </p:nvSpPr>
        <p:spPr/>
        <p:txBody>
          <a:bodyPr/>
          <a:lstStyle/>
          <a:p>
            <a:r>
              <a:rPr lang="en-US" dirty="0"/>
              <a:t>My results</a:t>
            </a:r>
          </a:p>
        </p:txBody>
      </p:sp>
      <p:pic>
        <p:nvPicPr>
          <p:cNvPr id="5" name="Picture 4">
            <a:extLst>
              <a:ext uri="{FF2B5EF4-FFF2-40B4-BE49-F238E27FC236}">
                <a16:creationId xmlns:a16="http://schemas.microsoft.com/office/drawing/2014/main" id="{C3C4A9E6-E8E0-584B-A028-9E54E5A3B815}"/>
              </a:ext>
            </a:extLst>
          </p:cNvPr>
          <p:cNvPicPr>
            <a:picLocks noChangeAspect="1"/>
          </p:cNvPicPr>
          <p:nvPr/>
        </p:nvPicPr>
        <p:blipFill rotWithShape="1">
          <a:blip r:embed="rId3"/>
          <a:srcRect l="55109"/>
          <a:stretch/>
        </p:blipFill>
        <p:spPr>
          <a:xfrm>
            <a:off x="6353092" y="2831300"/>
            <a:ext cx="5012903" cy="4026700"/>
          </a:xfrm>
          <a:prstGeom prst="rect">
            <a:avLst/>
          </a:prstGeom>
        </p:spPr>
      </p:pic>
      <p:pic>
        <p:nvPicPr>
          <p:cNvPr id="6" name="Picture 5">
            <a:extLst>
              <a:ext uri="{FF2B5EF4-FFF2-40B4-BE49-F238E27FC236}">
                <a16:creationId xmlns:a16="http://schemas.microsoft.com/office/drawing/2014/main" id="{A5088152-A8A9-E84A-9792-1FAED30ABD8F}"/>
              </a:ext>
            </a:extLst>
          </p:cNvPr>
          <p:cNvPicPr>
            <a:picLocks noChangeAspect="1"/>
          </p:cNvPicPr>
          <p:nvPr/>
        </p:nvPicPr>
        <p:blipFill rotWithShape="1">
          <a:blip r:embed="rId3"/>
          <a:srcRect r="53587"/>
          <a:stretch/>
        </p:blipFill>
        <p:spPr>
          <a:xfrm>
            <a:off x="1011959" y="1325216"/>
            <a:ext cx="5182831" cy="4026699"/>
          </a:xfrm>
          <a:prstGeom prst="rect">
            <a:avLst/>
          </a:prstGeom>
        </p:spPr>
      </p:pic>
      <p:sp>
        <p:nvSpPr>
          <p:cNvPr id="8" name="Slide Number Placeholder 7">
            <a:extLst>
              <a:ext uri="{FF2B5EF4-FFF2-40B4-BE49-F238E27FC236}">
                <a16:creationId xmlns:a16="http://schemas.microsoft.com/office/drawing/2014/main" id="{35AFC6DA-580D-8741-A042-EEF30A13B541}"/>
              </a:ext>
            </a:extLst>
          </p:cNvPr>
          <p:cNvSpPr>
            <a:spLocks noGrp="1"/>
          </p:cNvSpPr>
          <p:nvPr>
            <p:ph type="sldNum" sz="quarter" idx="12"/>
          </p:nvPr>
        </p:nvSpPr>
        <p:spPr/>
        <p:txBody>
          <a:bodyPr/>
          <a:lstStyle/>
          <a:p>
            <a:fld id="{6D22F896-40B5-4ADD-8801-0D06FADFA095}" type="slidenum">
              <a:rPr lang="en-US" smtClean="0"/>
              <a:t>25</a:t>
            </a:fld>
            <a:endParaRPr lang="en-US" dirty="0"/>
          </a:p>
        </p:txBody>
      </p:sp>
      <p:sp>
        <p:nvSpPr>
          <p:cNvPr id="15" name="Freeform 14">
            <a:extLst>
              <a:ext uri="{FF2B5EF4-FFF2-40B4-BE49-F238E27FC236}">
                <a16:creationId xmlns:a16="http://schemas.microsoft.com/office/drawing/2014/main" id="{F4E4FE43-F325-5C42-82B9-35F2D9A8F086}"/>
              </a:ext>
            </a:extLst>
          </p:cNvPr>
          <p:cNvSpPr/>
          <p:nvPr/>
        </p:nvSpPr>
        <p:spPr>
          <a:xfrm>
            <a:off x="-1601750" y="3089142"/>
            <a:ext cx="3653146" cy="780890"/>
          </a:xfrm>
          <a:custGeom>
            <a:avLst/>
            <a:gdLst>
              <a:gd name="connsiteX0" fmla="*/ 0 w 4330461"/>
              <a:gd name="connsiteY0" fmla="*/ 966170 h 1035188"/>
              <a:gd name="connsiteX1" fmla="*/ 241540 w 4330461"/>
              <a:gd name="connsiteY1" fmla="*/ 12 h 1035188"/>
              <a:gd name="connsiteX2" fmla="*/ 672861 w 4330461"/>
              <a:gd name="connsiteY2" fmla="*/ 983423 h 1035188"/>
              <a:gd name="connsiteX3" fmla="*/ 1017917 w 4330461"/>
              <a:gd name="connsiteY3" fmla="*/ 17265 h 1035188"/>
              <a:gd name="connsiteX4" fmla="*/ 1414733 w 4330461"/>
              <a:gd name="connsiteY4" fmla="*/ 948918 h 1035188"/>
              <a:gd name="connsiteX5" fmla="*/ 1742536 w 4330461"/>
              <a:gd name="connsiteY5" fmla="*/ 17265 h 1035188"/>
              <a:gd name="connsiteX6" fmla="*/ 2122099 w 4330461"/>
              <a:gd name="connsiteY6" fmla="*/ 1000676 h 1035188"/>
              <a:gd name="connsiteX7" fmla="*/ 2467155 w 4330461"/>
              <a:gd name="connsiteY7" fmla="*/ 34518 h 1035188"/>
              <a:gd name="connsiteX8" fmla="*/ 2846717 w 4330461"/>
              <a:gd name="connsiteY8" fmla="*/ 1035182 h 1035188"/>
              <a:gd name="connsiteX9" fmla="*/ 3174521 w 4330461"/>
              <a:gd name="connsiteY9" fmla="*/ 17265 h 1035188"/>
              <a:gd name="connsiteX10" fmla="*/ 3588589 w 4330461"/>
              <a:gd name="connsiteY10" fmla="*/ 966170 h 1035188"/>
              <a:gd name="connsiteX11" fmla="*/ 3985404 w 4330461"/>
              <a:gd name="connsiteY11" fmla="*/ 34518 h 1035188"/>
              <a:gd name="connsiteX12" fmla="*/ 4330461 w 4330461"/>
              <a:gd name="connsiteY12" fmla="*/ 966170 h 1035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30461" h="1035188">
                <a:moveTo>
                  <a:pt x="0" y="966170"/>
                </a:moveTo>
                <a:cubicBezTo>
                  <a:pt x="64698" y="481653"/>
                  <a:pt x="129397" y="-2863"/>
                  <a:pt x="241540" y="12"/>
                </a:cubicBezTo>
                <a:cubicBezTo>
                  <a:pt x="353683" y="2887"/>
                  <a:pt x="543465" y="980548"/>
                  <a:pt x="672861" y="983423"/>
                </a:cubicBezTo>
                <a:cubicBezTo>
                  <a:pt x="802257" y="986298"/>
                  <a:pt x="894272" y="23016"/>
                  <a:pt x="1017917" y="17265"/>
                </a:cubicBezTo>
                <a:cubicBezTo>
                  <a:pt x="1141562" y="11514"/>
                  <a:pt x="1293963" y="948918"/>
                  <a:pt x="1414733" y="948918"/>
                </a:cubicBezTo>
                <a:cubicBezTo>
                  <a:pt x="1535503" y="948918"/>
                  <a:pt x="1624642" y="8639"/>
                  <a:pt x="1742536" y="17265"/>
                </a:cubicBezTo>
                <a:cubicBezTo>
                  <a:pt x="1860430" y="25891"/>
                  <a:pt x="2001329" y="997801"/>
                  <a:pt x="2122099" y="1000676"/>
                </a:cubicBezTo>
                <a:cubicBezTo>
                  <a:pt x="2242869" y="1003551"/>
                  <a:pt x="2346385" y="28767"/>
                  <a:pt x="2467155" y="34518"/>
                </a:cubicBezTo>
                <a:cubicBezTo>
                  <a:pt x="2587925" y="40269"/>
                  <a:pt x="2728823" y="1038058"/>
                  <a:pt x="2846717" y="1035182"/>
                </a:cubicBezTo>
                <a:cubicBezTo>
                  <a:pt x="2964611" y="1032306"/>
                  <a:pt x="3050876" y="28767"/>
                  <a:pt x="3174521" y="17265"/>
                </a:cubicBezTo>
                <a:cubicBezTo>
                  <a:pt x="3298166" y="5763"/>
                  <a:pt x="3453442" y="963295"/>
                  <a:pt x="3588589" y="966170"/>
                </a:cubicBezTo>
                <a:cubicBezTo>
                  <a:pt x="3723736" y="969045"/>
                  <a:pt x="3861759" y="34518"/>
                  <a:pt x="3985404" y="34518"/>
                </a:cubicBezTo>
                <a:cubicBezTo>
                  <a:pt x="4109049" y="34518"/>
                  <a:pt x="4219755" y="500344"/>
                  <a:pt x="4330461" y="966170"/>
                </a:cubicBezTo>
              </a:path>
            </a:pathLst>
          </a:custGeom>
          <a:ln w="57150">
            <a:solidFill>
              <a:srgbClr val="C00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929E4224-37C0-BE47-948A-A8CA59C5BA84}"/>
              </a:ext>
            </a:extLst>
          </p:cNvPr>
          <p:cNvCxnSpPr/>
          <p:nvPr/>
        </p:nvCxnSpPr>
        <p:spPr>
          <a:xfrm>
            <a:off x="-209749" y="2831300"/>
            <a:ext cx="2261145" cy="0"/>
          </a:xfrm>
          <a:prstGeom prst="straightConnector1">
            <a:avLst/>
          </a:prstGeom>
          <a:ln w="57150">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8" name="Freeform 17">
            <a:extLst>
              <a:ext uri="{FF2B5EF4-FFF2-40B4-BE49-F238E27FC236}">
                <a16:creationId xmlns:a16="http://schemas.microsoft.com/office/drawing/2014/main" id="{A21DAED0-2543-F241-A220-469FDCCC7CB1}"/>
              </a:ext>
            </a:extLst>
          </p:cNvPr>
          <p:cNvSpPr/>
          <p:nvPr/>
        </p:nvSpPr>
        <p:spPr>
          <a:xfrm>
            <a:off x="3368868" y="4751724"/>
            <a:ext cx="3653146" cy="780890"/>
          </a:xfrm>
          <a:custGeom>
            <a:avLst/>
            <a:gdLst>
              <a:gd name="connsiteX0" fmla="*/ 0 w 4330461"/>
              <a:gd name="connsiteY0" fmla="*/ 966170 h 1035188"/>
              <a:gd name="connsiteX1" fmla="*/ 241540 w 4330461"/>
              <a:gd name="connsiteY1" fmla="*/ 12 h 1035188"/>
              <a:gd name="connsiteX2" fmla="*/ 672861 w 4330461"/>
              <a:gd name="connsiteY2" fmla="*/ 983423 h 1035188"/>
              <a:gd name="connsiteX3" fmla="*/ 1017917 w 4330461"/>
              <a:gd name="connsiteY3" fmla="*/ 17265 h 1035188"/>
              <a:gd name="connsiteX4" fmla="*/ 1414733 w 4330461"/>
              <a:gd name="connsiteY4" fmla="*/ 948918 h 1035188"/>
              <a:gd name="connsiteX5" fmla="*/ 1742536 w 4330461"/>
              <a:gd name="connsiteY5" fmla="*/ 17265 h 1035188"/>
              <a:gd name="connsiteX6" fmla="*/ 2122099 w 4330461"/>
              <a:gd name="connsiteY6" fmla="*/ 1000676 h 1035188"/>
              <a:gd name="connsiteX7" fmla="*/ 2467155 w 4330461"/>
              <a:gd name="connsiteY7" fmla="*/ 34518 h 1035188"/>
              <a:gd name="connsiteX8" fmla="*/ 2846717 w 4330461"/>
              <a:gd name="connsiteY8" fmla="*/ 1035182 h 1035188"/>
              <a:gd name="connsiteX9" fmla="*/ 3174521 w 4330461"/>
              <a:gd name="connsiteY9" fmla="*/ 17265 h 1035188"/>
              <a:gd name="connsiteX10" fmla="*/ 3588589 w 4330461"/>
              <a:gd name="connsiteY10" fmla="*/ 966170 h 1035188"/>
              <a:gd name="connsiteX11" fmla="*/ 3985404 w 4330461"/>
              <a:gd name="connsiteY11" fmla="*/ 34518 h 1035188"/>
              <a:gd name="connsiteX12" fmla="*/ 4330461 w 4330461"/>
              <a:gd name="connsiteY12" fmla="*/ 966170 h 1035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30461" h="1035188">
                <a:moveTo>
                  <a:pt x="0" y="966170"/>
                </a:moveTo>
                <a:cubicBezTo>
                  <a:pt x="64698" y="481653"/>
                  <a:pt x="129397" y="-2863"/>
                  <a:pt x="241540" y="12"/>
                </a:cubicBezTo>
                <a:cubicBezTo>
                  <a:pt x="353683" y="2887"/>
                  <a:pt x="543465" y="980548"/>
                  <a:pt x="672861" y="983423"/>
                </a:cubicBezTo>
                <a:cubicBezTo>
                  <a:pt x="802257" y="986298"/>
                  <a:pt x="894272" y="23016"/>
                  <a:pt x="1017917" y="17265"/>
                </a:cubicBezTo>
                <a:cubicBezTo>
                  <a:pt x="1141562" y="11514"/>
                  <a:pt x="1293963" y="948918"/>
                  <a:pt x="1414733" y="948918"/>
                </a:cubicBezTo>
                <a:cubicBezTo>
                  <a:pt x="1535503" y="948918"/>
                  <a:pt x="1624642" y="8639"/>
                  <a:pt x="1742536" y="17265"/>
                </a:cubicBezTo>
                <a:cubicBezTo>
                  <a:pt x="1860430" y="25891"/>
                  <a:pt x="2001329" y="997801"/>
                  <a:pt x="2122099" y="1000676"/>
                </a:cubicBezTo>
                <a:cubicBezTo>
                  <a:pt x="2242869" y="1003551"/>
                  <a:pt x="2346385" y="28767"/>
                  <a:pt x="2467155" y="34518"/>
                </a:cubicBezTo>
                <a:cubicBezTo>
                  <a:pt x="2587925" y="40269"/>
                  <a:pt x="2728823" y="1038058"/>
                  <a:pt x="2846717" y="1035182"/>
                </a:cubicBezTo>
                <a:cubicBezTo>
                  <a:pt x="2964611" y="1032306"/>
                  <a:pt x="3050876" y="28767"/>
                  <a:pt x="3174521" y="17265"/>
                </a:cubicBezTo>
                <a:cubicBezTo>
                  <a:pt x="3298166" y="5763"/>
                  <a:pt x="3453442" y="963295"/>
                  <a:pt x="3588589" y="966170"/>
                </a:cubicBezTo>
                <a:cubicBezTo>
                  <a:pt x="3723736" y="969045"/>
                  <a:pt x="3861759" y="34518"/>
                  <a:pt x="3985404" y="34518"/>
                </a:cubicBezTo>
                <a:cubicBezTo>
                  <a:pt x="4109049" y="34518"/>
                  <a:pt x="4219755" y="500344"/>
                  <a:pt x="4330461" y="966170"/>
                </a:cubicBezTo>
              </a:path>
            </a:pathLst>
          </a:custGeom>
          <a:ln w="57150">
            <a:solidFill>
              <a:srgbClr val="C00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cxnSp>
        <p:nvCxnSpPr>
          <p:cNvPr id="19" name="Straight Arrow Connector 18">
            <a:extLst>
              <a:ext uri="{FF2B5EF4-FFF2-40B4-BE49-F238E27FC236}">
                <a16:creationId xmlns:a16="http://schemas.microsoft.com/office/drawing/2014/main" id="{46D5CA0B-9131-EF4A-9413-2AD40F3102F6}"/>
              </a:ext>
            </a:extLst>
          </p:cNvPr>
          <p:cNvCxnSpPr/>
          <p:nvPr/>
        </p:nvCxnSpPr>
        <p:spPr>
          <a:xfrm>
            <a:off x="4534504" y="4621412"/>
            <a:ext cx="2261145" cy="0"/>
          </a:xfrm>
          <a:prstGeom prst="straightConnector1">
            <a:avLst/>
          </a:prstGeom>
          <a:ln w="57150">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20" name="TextBox 19">
            <a:extLst>
              <a:ext uri="{FF2B5EF4-FFF2-40B4-BE49-F238E27FC236}">
                <a16:creationId xmlns:a16="http://schemas.microsoft.com/office/drawing/2014/main" id="{FBE89AAA-4D19-9B41-98C0-849AE9F92E85}"/>
              </a:ext>
            </a:extLst>
          </p:cNvPr>
          <p:cNvSpPr txBox="1"/>
          <p:nvPr/>
        </p:nvSpPr>
        <p:spPr>
          <a:xfrm>
            <a:off x="1482076" y="5971455"/>
            <a:ext cx="2583045" cy="369332"/>
          </a:xfrm>
          <a:prstGeom prst="rect">
            <a:avLst/>
          </a:prstGeom>
          <a:noFill/>
        </p:spPr>
        <p:txBody>
          <a:bodyPr wrap="square" rtlCol="0">
            <a:spAutoFit/>
          </a:bodyPr>
          <a:lstStyle/>
          <a:p>
            <a:r>
              <a:rPr lang="en-US" dirty="0"/>
              <a:t>200 Hz incoming wave</a:t>
            </a:r>
          </a:p>
        </p:txBody>
      </p:sp>
    </p:spTree>
    <p:extLst>
      <p:ext uri="{BB962C8B-B14F-4D97-AF65-F5344CB8AC3E}">
        <p14:creationId xmlns:p14="http://schemas.microsoft.com/office/powerpoint/2010/main" val="33009394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A7278-745F-3846-9912-1B14959279A4}"/>
              </a:ext>
            </a:extLst>
          </p:cNvPr>
          <p:cNvSpPr>
            <a:spLocks noGrp="1"/>
          </p:cNvSpPr>
          <p:nvPr>
            <p:ph type="title"/>
          </p:nvPr>
        </p:nvSpPr>
        <p:spPr/>
        <p:txBody>
          <a:bodyPr/>
          <a:lstStyle/>
          <a:p>
            <a:r>
              <a:rPr lang="en-US" dirty="0"/>
              <a:t>Modeling acoustic cloaking</a:t>
            </a:r>
          </a:p>
        </p:txBody>
      </p:sp>
      <p:sp>
        <p:nvSpPr>
          <p:cNvPr id="4" name="Slide Number Placeholder 3">
            <a:extLst>
              <a:ext uri="{FF2B5EF4-FFF2-40B4-BE49-F238E27FC236}">
                <a16:creationId xmlns:a16="http://schemas.microsoft.com/office/drawing/2014/main" id="{305FDC01-12A6-544B-94D6-57C6F4863263}"/>
              </a:ext>
            </a:extLst>
          </p:cNvPr>
          <p:cNvSpPr>
            <a:spLocks noGrp="1"/>
          </p:cNvSpPr>
          <p:nvPr>
            <p:ph type="sldNum" sz="quarter" idx="12"/>
          </p:nvPr>
        </p:nvSpPr>
        <p:spPr/>
        <p:txBody>
          <a:bodyPr/>
          <a:lstStyle/>
          <a:p>
            <a:fld id="{6D22F896-40B5-4ADD-8801-0D06FADFA095}" type="slidenum">
              <a:rPr lang="en-US" smtClean="0"/>
              <a:t>26</a:t>
            </a:fld>
            <a:endParaRPr lang="en-US" dirty="0"/>
          </a:p>
        </p:txBody>
      </p:sp>
      <p:pic>
        <p:nvPicPr>
          <p:cNvPr id="5" name="Picture 4">
            <a:extLst>
              <a:ext uri="{FF2B5EF4-FFF2-40B4-BE49-F238E27FC236}">
                <a16:creationId xmlns:a16="http://schemas.microsoft.com/office/drawing/2014/main" id="{D1D3F4AF-3E66-E54A-AFDB-D64106FF6FA0}"/>
              </a:ext>
            </a:extLst>
          </p:cNvPr>
          <p:cNvPicPr>
            <a:picLocks noChangeAspect="1"/>
          </p:cNvPicPr>
          <p:nvPr/>
        </p:nvPicPr>
        <p:blipFill rotWithShape="1">
          <a:blip r:embed="rId3"/>
          <a:srcRect l="54891"/>
          <a:stretch/>
        </p:blipFill>
        <p:spPr>
          <a:xfrm>
            <a:off x="3841147" y="1885285"/>
            <a:ext cx="5499652" cy="4362540"/>
          </a:xfrm>
          <a:prstGeom prst="rect">
            <a:avLst/>
          </a:prstGeom>
        </p:spPr>
      </p:pic>
      <p:sp>
        <p:nvSpPr>
          <p:cNvPr id="8" name="TextBox 7">
            <a:extLst>
              <a:ext uri="{FF2B5EF4-FFF2-40B4-BE49-F238E27FC236}">
                <a16:creationId xmlns:a16="http://schemas.microsoft.com/office/drawing/2014/main" id="{32AC0F41-45DA-B24B-862F-81E1C817775A}"/>
              </a:ext>
            </a:extLst>
          </p:cNvPr>
          <p:cNvSpPr txBox="1"/>
          <p:nvPr/>
        </p:nvSpPr>
        <p:spPr>
          <a:xfrm>
            <a:off x="1921565" y="3339548"/>
            <a:ext cx="1563757" cy="369332"/>
          </a:xfrm>
          <a:prstGeom prst="rect">
            <a:avLst/>
          </a:prstGeom>
          <a:noFill/>
        </p:spPr>
        <p:txBody>
          <a:bodyPr wrap="square" rtlCol="0">
            <a:spAutoFit/>
          </a:bodyPr>
          <a:lstStyle/>
          <a:p>
            <a:r>
              <a:rPr lang="en-US" dirty="0"/>
              <a:t>200 Hz</a:t>
            </a:r>
          </a:p>
        </p:txBody>
      </p:sp>
      <p:sp>
        <p:nvSpPr>
          <p:cNvPr id="9" name="Freeform 8">
            <a:extLst>
              <a:ext uri="{FF2B5EF4-FFF2-40B4-BE49-F238E27FC236}">
                <a16:creationId xmlns:a16="http://schemas.microsoft.com/office/drawing/2014/main" id="{8613B3D7-7EF6-2943-BEB7-EEBAA7508EA4}"/>
              </a:ext>
            </a:extLst>
          </p:cNvPr>
          <p:cNvSpPr/>
          <p:nvPr/>
        </p:nvSpPr>
        <p:spPr>
          <a:xfrm>
            <a:off x="925550" y="4232142"/>
            <a:ext cx="3653146" cy="780890"/>
          </a:xfrm>
          <a:custGeom>
            <a:avLst/>
            <a:gdLst>
              <a:gd name="connsiteX0" fmla="*/ 0 w 4330461"/>
              <a:gd name="connsiteY0" fmla="*/ 966170 h 1035188"/>
              <a:gd name="connsiteX1" fmla="*/ 241540 w 4330461"/>
              <a:gd name="connsiteY1" fmla="*/ 12 h 1035188"/>
              <a:gd name="connsiteX2" fmla="*/ 672861 w 4330461"/>
              <a:gd name="connsiteY2" fmla="*/ 983423 h 1035188"/>
              <a:gd name="connsiteX3" fmla="*/ 1017917 w 4330461"/>
              <a:gd name="connsiteY3" fmla="*/ 17265 h 1035188"/>
              <a:gd name="connsiteX4" fmla="*/ 1414733 w 4330461"/>
              <a:gd name="connsiteY4" fmla="*/ 948918 h 1035188"/>
              <a:gd name="connsiteX5" fmla="*/ 1742536 w 4330461"/>
              <a:gd name="connsiteY5" fmla="*/ 17265 h 1035188"/>
              <a:gd name="connsiteX6" fmla="*/ 2122099 w 4330461"/>
              <a:gd name="connsiteY6" fmla="*/ 1000676 h 1035188"/>
              <a:gd name="connsiteX7" fmla="*/ 2467155 w 4330461"/>
              <a:gd name="connsiteY7" fmla="*/ 34518 h 1035188"/>
              <a:gd name="connsiteX8" fmla="*/ 2846717 w 4330461"/>
              <a:gd name="connsiteY8" fmla="*/ 1035182 h 1035188"/>
              <a:gd name="connsiteX9" fmla="*/ 3174521 w 4330461"/>
              <a:gd name="connsiteY9" fmla="*/ 17265 h 1035188"/>
              <a:gd name="connsiteX10" fmla="*/ 3588589 w 4330461"/>
              <a:gd name="connsiteY10" fmla="*/ 966170 h 1035188"/>
              <a:gd name="connsiteX11" fmla="*/ 3985404 w 4330461"/>
              <a:gd name="connsiteY11" fmla="*/ 34518 h 1035188"/>
              <a:gd name="connsiteX12" fmla="*/ 4330461 w 4330461"/>
              <a:gd name="connsiteY12" fmla="*/ 966170 h 1035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30461" h="1035188">
                <a:moveTo>
                  <a:pt x="0" y="966170"/>
                </a:moveTo>
                <a:cubicBezTo>
                  <a:pt x="64698" y="481653"/>
                  <a:pt x="129397" y="-2863"/>
                  <a:pt x="241540" y="12"/>
                </a:cubicBezTo>
                <a:cubicBezTo>
                  <a:pt x="353683" y="2887"/>
                  <a:pt x="543465" y="980548"/>
                  <a:pt x="672861" y="983423"/>
                </a:cubicBezTo>
                <a:cubicBezTo>
                  <a:pt x="802257" y="986298"/>
                  <a:pt x="894272" y="23016"/>
                  <a:pt x="1017917" y="17265"/>
                </a:cubicBezTo>
                <a:cubicBezTo>
                  <a:pt x="1141562" y="11514"/>
                  <a:pt x="1293963" y="948918"/>
                  <a:pt x="1414733" y="948918"/>
                </a:cubicBezTo>
                <a:cubicBezTo>
                  <a:pt x="1535503" y="948918"/>
                  <a:pt x="1624642" y="8639"/>
                  <a:pt x="1742536" y="17265"/>
                </a:cubicBezTo>
                <a:cubicBezTo>
                  <a:pt x="1860430" y="25891"/>
                  <a:pt x="2001329" y="997801"/>
                  <a:pt x="2122099" y="1000676"/>
                </a:cubicBezTo>
                <a:cubicBezTo>
                  <a:pt x="2242869" y="1003551"/>
                  <a:pt x="2346385" y="28767"/>
                  <a:pt x="2467155" y="34518"/>
                </a:cubicBezTo>
                <a:cubicBezTo>
                  <a:pt x="2587925" y="40269"/>
                  <a:pt x="2728823" y="1038058"/>
                  <a:pt x="2846717" y="1035182"/>
                </a:cubicBezTo>
                <a:cubicBezTo>
                  <a:pt x="2964611" y="1032306"/>
                  <a:pt x="3050876" y="28767"/>
                  <a:pt x="3174521" y="17265"/>
                </a:cubicBezTo>
                <a:cubicBezTo>
                  <a:pt x="3298166" y="5763"/>
                  <a:pt x="3453442" y="963295"/>
                  <a:pt x="3588589" y="966170"/>
                </a:cubicBezTo>
                <a:cubicBezTo>
                  <a:pt x="3723736" y="969045"/>
                  <a:pt x="3861759" y="34518"/>
                  <a:pt x="3985404" y="34518"/>
                </a:cubicBezTo>
                <a:cubicBezTo>
                  <a:pt x="4109049" y="34518"/>
                  <a:pt x="4219755" y="500344"/>
                  <a:pt x="4330461" y="966170"/>
                </a:cubicBezTo>
              </a:path>
            </a:pathLst>
          </a:custGeom>
          <a:ln w="57150">
            <a:solidFill>
              <a:srgbClr val="C00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0BFC9ACF-2E1A-0947-9193-76267A574EC1}"/>
              </a:ext>
            </a:extLst>
          </p:cNvPr>
          <p:cNvCxnSpPr/>
          <p:nvPr/>
        </p:nvCxnSpPr>
        <p:spPr>
          <a:xfrm>
            <a:off x="2317551" y="3974300"/>
            <a:ext cx="2261145" cy="0"/>
          </a:xfrm>
          <a:prstGeom prst="straightConnector1">
            <a:avLst/>
          </a:prstGeom>
          <a:ln w="57150">
            <a:solidFill>
              <a:srgbClr val="C00000"/>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9898639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E4C3D-9EEF-A649-9A55-FC5A262383EA}"/>
              </a:ext>
            </a:extLst>
          </p:cNvPr>
          <p:cNvSpPr>
            <a:spLocks noGrp="1"/>
          </p:cNvSpPr>
          <p:nvPr>
            <p:ph type="title"/>
          </p:nvPr>
        </p:nvSpPr>
        <p:spPr/>
        <p:txBody>
          <a:bodyPr/>
          <a:lstStyle/>
          <a:p>
            <a:r>
              <a:rPr lang="en-US" dirty="0"/>
              <a:t>Modeling acoustic cloaking</a:t>
            </a:r>
          </a:p>
        </p:txBody>
      </p:sp>
      <p:sp>
        <p:nvSpPr>
          <p:cNvPr id="4" name="Slide Number Placeholder 3">
            <a:extLst>
              <a:ext uri="{FF2B5EF4-FFF2-40B4-BE49-F238E27FC236}">
                <a16:creationId xmlns:a16="http://schemas.microsoft.com/office/drawing/2014/main" id="{D3EC68C9-BAC3-3D43-84A9-5994E76A9520}"/>
              </a:ext>
            </a:extLst>
          </p:cNvPr>
          <p:cNvSpPr>
            <a:spLocks noGrp="1"/>
          </p:cNvSpPr>
          <p:nvPr>
            <p:ph type="sldNum" sz="quarter" idx="12"/>
          </p:nvPr>
        </p:nvSpPr>
        <p:spPr/>
        <p:txBody>
          <a:bodyPr/>
          <a:lstStyle/>
          <a:p>
            <a:fld id="{6D22F896-40B5-4ADD-8801-0D06FADFA095}" type="slidenum">
              <a:rPr lang="en-US" smtClean="0"/>
              <a:t>27</a:t>
            </a:fld>
            <a:endParaRPr lang="en-US" dirty="0"/>
          </a:p>
        </p:txBody>
      </p:sp>
      <p:sp>
        <p:nvSpPr>
          <p:cNvPr id="7" name="Content Placeholder 6">
            <a:extLst>
              <a:ext uri="{FF2B5EF4-FFF2-40B4-BE49-F238E27FC236}">
                <a16:creationId xmlns:a16="http://schemas.microsoft.com/office/drawing/2014/main" id="{144C2F70-F45C-A641-AAAA-C167ED8C411F}"/>
              </a:ext>
            </a:extLst>
          </p:cNvPr>
          <p:cNvSpPr>
            <a:spLocks noGrp="1"/>
          </p:cNvSpPr>
          <p:nvPr>
            <p:ph idx="1"/>
          </p:nvPr>
        </p:nvSpPr>
        <p:spPr/>
        <p:txBody>
          <a:bodyPr/>
          <a:lstStyle/>
          <a:p>
            <a:endParaRPr lang="en-US" dirty="0"/>
          </a:p>
        </p:txBody>
      </p:sp>
      <p:pic>
        <p:nvPicPr>
          <p:cNvPr id="11" name="Picture 10">
            <a:extLst>
              <a:ext uri="{FF2B5EF4-FFF2-40B4-BE49-F238E27FC236}">
                <a16:creationId xmlns:a16="http://schemas.microsoft.com/office/drawing/2014/main" id="{437DD200-A50F-0D46-9C02-B720BC1271A2}"/>
              </a:ext>
            </a:extLst>
          </p:cNvPr>
          <p:cNvPicPr>
            <a:picLocks noChangeAspect="1"/>
          </p:cNvPicPr>
          <p:nvPr/>
        </p:nvPicPr>
        <p:blipFill>
          <a:blip r:embed="rId3"/>
          <a:stretch>
            <a:fillRect/>
          </a:stretch>
        </p:blipFill>
        <p:spPr>
          <a:xfrm>
            <a:off x="1955473" y="2019030"/>
            <a:ext cx="9271000" cy="4064000"/>
          </a:xfrm>
          <a:prstGeom prst="rect">
            <a:avLst/>
          </a:prstGeom>
        </p:spPr>
      </p:pic>
    </p:spTree>
    <p:extLst>
      <p:ext uri="{BB962C8B-B14F-4D97-AF65-F5344CB8AC3E}">
        <p14:creationId xmlns:p14="http://schemas.microsoft.com/office/powerpoint/2010/main" val="24207812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E4C3D-9EEF-A649-9A55-FC5A262383EA}"/>
              </a:ext>
            </a:extLst>
          </p:cNvPr>
          <p:cNvSpPr>
            <a:spLocks noGrp="1"/>
          </p:cNvSpPr>
          <p:nvPr>
            <p:ph type="title"/>
          </p:nvPr>
        </p:nvSpPr>
        <p:spPr/>
        <p:txBody>
          <a:bodyPr/>
          <a:lstStyle/>
          <a:p>
            <a:r>
              <a:rPr lang="en-US" dirty="0"/>
              <a:t>Modeling acoustic cloaking</a:t>
            </a:r>
          </a:p>
        </p:txBody>
      </p:sp>
      <p:sp>
        <p:nvSpPr>
          <p:cNvPr id="4" name="Slide Number Placeholder 3">
            <a:extLst>
              <a:ext uri="{FF2B5EF4-FFF2-40B4-BE49-F238E27FC236}">
                <a16:creationId xmlns:a16="http://schemas.microsoft.com/office/drawing/2014/main" id="{D3EC68C9-BAC3-3D43-84A9-5994E76A9520}"/>
              </a:ext>
            </a:extLst>
          </p:cNvPr>
          <p:cNvSpPr>
            <a:spLocks noGrp="1"/>
          </p:cNvSpPr>
          <p:nvPr>
            <p:ph type="sldNum" sz="quarter" idx="12"/>
          </p:nvPr>
        </p:nvSpPr>
        <p:spPr/>
        <p:txBody>
          <a:bodyPr/>
          <a:lstStyle/>
          <a:p>
            <a:fld id="{6D22F896-40B5-4ADD-8801-0D06FADFA095}" type="slidenum">
              <a:rPr lang="en-US" smtClean="0"/>
              <a:t>28</a:t>
            </a:fld>
            <a:endParaRPr lang="en-US" dirty="0"/>
          </a:p>
        </p:txBody>
      </p:sp>
      <p:sp>
        <p:nvSpPr>
          <p:cNvPr id="6" name="Content Placeholder 5">
            <a:extLst>
              <a:ext uri="{FF2B5EF4-FFF2-40B4-BE49-F238E27FC236}">
                <a16:creationId xmlns:a16="http://schemas.microsoft.com/office/drawing/2014/main" id="{BAFD7295-5CBE-9043-9FEB-3F2FF65A9716}"/>
              </a:ext>
            </a:extLst>
          </p:cNvPr>
          <p:cNvSpPr>
            <a:spLocks noGrp="1"/>
          </p:cNvSpPr>
          <p:nvPr>
            <p:ph idx="1"/>
          </p:nvPr>
        </p:nvSpPr>
        <p:spPr/>
        <p:txBody>
          <a:bodyPr/>
          <a:lstStyle/>
          <a:p>
            <a:endParaRPr lang="en-US"/>
          </a:p>
        </p:txBody>
      </p:sp>
      <p:pic>
        <p:nvPicPr>
          <p:cNvPr id="10" name="Picture 9">
            <a:extLst>
              <a:ext uri="{FF2B5EF4-FFF2-40B4-BE49-F238E27FC236}">
                <a16:creationId xmlns:a16="http://schemas.microsoft.com/office/drawing/2014/main" id="{5746EB25-BD31-654B-9DFE-C087DC70FCD7}"/>
              </a:ext>
            </a:extLst>
          </p:cNvPr>
          <p:cNvPicPr>
            <a:picLocks noChangeAspect="1"/>
          </p:cNvPicPr>
          <p:nvPr/>
        </p:nvPicPr>
        <p:blipFill>
          <a:blip r:embed="rId3"/>
          <a:stretch>
            <a:fillRect/>
          </a:stretch>
        </p:blipFill>
        <p:spPr>
          <a:xfrm>
            <a:off x="1955473" y="2019030"/>
            <a:ext cx="9271000" cy="4064000"/>
          </a:xfrm>
          <a:prstGeom prst="rect">
            <a:avLst/>
          </a:prstGeom>
        </p:spPr>
      </p:pic>
    </p:spTree>
    <p:extLst>
      <p:ext uri="{BB962C8B-B14F-4D97-AF65-F5344CB8AC3E}">
        <p14:creationId xmlns:p14="http://schemas.microsoft.com/office/powerpoint/2010/main" val="2258895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E4C3D-9EEF-A649-9A55-FC5A262383EA}"/>
              </a:ext>
            </a:extLst>
          </p:cNvPr>
          <p:cNvSpPr>
            <a:spLocks noGrp="1"/>
          </p:cNvSpPr>
          <p:nvPr>
            <p:ph type="title"/>
          </p:nvPr>
        </p:nvSpPr>
        <p:spPr/>
        <p:txBody>
          <a:bodyPr/>
          <a:lstStyle/>
          <a:p>
            <a:r>
              <a:rPr lang="en-US" dirty="0"/>
              <a:t>Modeling acoustic cloaking</a:t>
            </a:r>
          </a:p>
        </p:txBody>
      </p:sp>
      <p:sp>
        <p:nvSpPr>
          <p:cNvPr id="4" name="Slide Number Placeholder 3">
            <a:extLst>
              <a:ext uri="{FF2B5EF4-FFF2-40B4-BE49-F238E27FC236}">
                <a16:creationId xmlns:a16="http://schemas.microsoft.com/office/drawing/2014/main" id="{D3EC68C9-BAC3-3D43-84A9-5994E76A9520}"/>
              </a:ext>
            </a:extLst>
          </p:cNvPr>
          <p:cNvSpPr>
            <a:spLocks noGrp="1"/>
          </p:cNvSpPr>
          <p:nvPr>
            <p:ph type="sldNum" sz="quarter" idx="12"/>
          </p:nvPr>
        </p:nvSpPr>
        <p:spPr/>
        <p:txBody>
          <a:bodyPr/>
          <a:lstStyle/>
          <a:p>
            <a:fld id="{6D22F896-40B5-4ADD-8801-0D06FADFA095}" type="slidenum">
              <a:rPr lang="en-US" smtClean="0"/>
              <a:t>29</a:t>
            </a:fld>
            <a:endParaRPr lang="en-US" dirty="0"/>
          </a:p>
        </p:txBody>
      </p:sp>
      <p:sp>
        <p:nvSpPr>
          <p:cNvPr id="6" name="Content Placeholder 5">
            <a:extLst>
              <a:ext uri="{FF2B5EF4-FFF2-40B4-BE49-F238E27FC236}">
                <a16:creationId xmlns:a16="http://schemas.microsoft.com/office/drawing/2014/main" id="{BAFD7295-5CBE-9043-9FEB-3F2FF65A9716}"/>
              </a:ext>
            </a:extLst>
          </p:cNvPr>
          <p:cNvSpPr>
            <a:spLocks noGrp="1"/>
          </p:cNvSpPr>
          <p:nvPr>
            <p:ph idx="1"/>
          </p:nvPr>
        </p:nvSpPr>
        <p:spPr/>
        <p:txBody>
          <a:bodyPr/>
          <a:lstStyle/>
          <a:p>
            <a:endParaRPr lang="en-US"/>
          </a:p>
        </p:txBody>
      </p:sp>
      <p:pic>
        <p:nvPicPr>
          <p:cNvPr id="9" name="Picture 8">
            <a:extLst>
              <a:ext uri="{FF2B5EF4-FFF2-40B4-BE49-F238E27FC236}">
                <a16:creationId xmlns:a16="http://schemas.microsoft.com/office/drawing/2014/main" id="{0F60D912-EB29-114B-9349-DEC985913F9E}"/>
              </a:ext>
            </a:extLst>
          </p:cNvPr>
          <p:cNvPicPr>
            <a:picLocks noChangeAspect="1"/>
          </p:cNvPicPr>
          <p:nvPr/>
        </p:nvPicPr>
        <p:blipFill>
          <a:blip r:embed="rId3"/>
          <a:stretch>
            <a:fillRect/>
          </a:stretch>
        </p:blipFill>
        <p:spPr>
          <a:xfrm>
            <a:off x="1993573" y="2019030"/>
            <a:ext cx="9194800" cy="4064000"/>
          </a:xfrm>
          <a:prstGeom prst="rect">
            <a:avLst/>
          </a:prstGeom>
        </p:spPr>
      </p:pic>
    </p:spTree>
    <p:extLst>
      <p:ext uri="{BB962C8B-B14F-4D97-AF65-F5344CB8AC3E}">
        <p14:creationId xmlns:p14="http://schemas.microsoft.com/office/powerpoint/2010/main" val="651416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05B6D-E386-0E47-95A5-0AD5D474B820}"/>
              </a:ext>
            </a:extLst>
          </p:cNvPr>
          <p:cNvSpPr>
            <a:spLocks noGrp="1"/>
          </p:cNvSpPr>
          <p:nvPr>
            <p:ph type="title"/>
          </p:nvPr>
        </p:nvSpPr>
        <p:spPr/>
        <p:txBody>
          <a:bodyPr/>
          <a:lstStyle/>
          <a:p>
            <a:r>
              <a:rPr lang="en-US" dirty="0"/>
              <a:t>Metamaterials</a:t>
            </a:r>
          </a:p>
        </p:txBody>
      </p:sp>
      <p:sp>
        <p:nvSpPr>
          <p:cNvPr id="3" name="Content Placeholder 2">
            <a:extLst>
              <a:ext uri="{FF2B5EF4-FFF2-40B4-BE49-F238E27FC236}">
                <a16:creationId xmlns:a16="http://schemas.microsoft.com/office/drawing/2014/main" id="{DE1047B4-B5A6-2F45-B092-57F512941CDB}"/>
              </a:ext>
            </a:extLst>
          </p:cNvPr>
          <p:cNvSpPr>
            <a:spLocks noGrp="1"/>
          </p:cNvSpPr>
          <p:nvPr>
            <p:ph idx="1"/>
          </p:nvPr>
        </p:nvSpPr>
        <p:spPr/>
        <p:txBody>
          <a:bodyPr/>
          <a:lstStyle/>
          <a:p>
            <a:r>
              <a:rPr lang="en-US" dirty="0"/>
              <a:t>Acoustic, thermodynamic, and </a:t>
            </a:r>
            <a:r>
              <a:rPr lang="en-US" dirty="0" err="1"/>
              <a:t>elastodynamic</a:t>
            </a:r>
            <a:r>
              <a:rPr lang="en-US" dirty="0"/>
              <a:t> cloaking is done with metamaterials</a:t>
            </a:r>
          </a:p>
          <a:p>
            <a:r>
              <a:rPr lang="en-US" dirty="0"/>
              <a:t>Carefully designed building blocks packed into a dense periodic structure</a:t>
            </a:r>
          </a:p>
          <a:p>
            <a:r>
              <a:rPr lang="en-US" dirty="0"/>
              <a:t>Usually artificially made, but some natural materials can be manipulated into metamaterials via spacing or other techniques</a:t>
            </a:r>
          </a:p>
        </p:txBody>
      </p:sp>
      <p:sp>
        <p:nvSpPr>
          <p:cNvPr id="4" name="Slide Number Placeholder 3">
            <a:extLst>
              <a:ext uri="{FF2B5EF4-FFF2-40B4-BE49-F238E27FC236}">
                <a16:creationId xmlns:a16="http://schemas.microsoft.com/office/drawing/2014/main" id="{F75D8DF3-4B98-4947-BC2E-644D4230227A}"/>
              </a:ext>
            </a:extLst>
          </p:cNvPr>
          <p:cNvSpPr>
            <a:spLocks noGrp="1"/>
          </p:cNvSpPr>
          <p:nvPr>
            <p:ph type="sldNum" sz="quarter" idx="12"/>
          </p:nvPr>
        </p:nvSpPr>
        <p:spPr/>
        <p:txBody>
          <a:bodyPr/>
          <a:lstStyle/>
          <a:p>
            <a:fld id="{6D22F896-40B5-4ADD-8801-0D06FADFA095}" type="slidenum">
              <a:rPr lang="en-US" smtClean="0"/>
              <a:t>3</a:t>
            </a:fld>
            <a:endParaRPr lang="en-US" dirty="0"/>
          </a:p>
        </p:txBody>
      </p:sp>
    </p:spTree>
    <p:extLst>
      <p:ext uri="{BB962C8B-B14F-4D97-AF65-F5344CB8AC3E}">
        <p14:creationId xmlns:p14="http://schemas.microsoft.com/office/powerpoint/2010/main" val="33986600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B7299-3007-EA4A-9112-B424EE06A1CF}"/>
              </a:ext>
            </a:extLst>
          </p:cNvPr>
          <p:cNvSpPr>
            <a:spLocks noGrp="1"/>
          </p:cNvSpPr>
          <p:nvPr>
            <p:ph type="title"/>
          </p:nvPr>
        </p:nvSpPr>
        <p:spPr/>
        <p:txBody>
          <a:bodyPr/>
          <a:lstStyle/>
          <a:p>
            <a:r>
              <a:rPr lang="en-US" dirty="0"/>
              <a:t>Modeling acoustic cloaking</a:t>
            </a:r>
          </a:p>
        </p:txBody>
      </p:sp>
      <p:sp>
        <p:nvSpPr>
          <p:cNvPr id="4" name="Slide Number Placeholder 3">
            <a:extLst>
              <a:ext uri="{FF2B5EF4-FFF2-40B4-BE49-F238E27FC236}">
                <a16:creationId xmlns:a16="http://schemas.microsoft.com/office/drawing/2014/main" id="{2FC3F162-E5CE-734E-AAA0-4AC5569B80FE}"/>
              </a:ext>
            </a:extLst>
          </p:cNvPr>
          <p:cNvSpPr>
            <a:spLocks noGrp="1"/>
          </p:cNvSpPr>
          <p:nvPr>
            <p:ph type="sldNum" sz="quarter" idx="12"/>
          </p:nvPr>
        </p:nvSpPr>
        <p:spPr/>
        <p:txBody>
          <a:bodyPr/>
          <a:lstStyle/>
          <a:p>
            <a:fld id="{6D22F896-40B5-4ADD-8801-0D06FADFA095}" type="slidenum">
              <a:rPr lang="en-US" smtClean="0"/>
              <a:t>30</a:t>
            </a:fld>
            <a:endParaRPr lang="en-US" dirty="0"/>
          </a:p>
        </p:txBody>
      </p:sp>
      <p:sp>
        <p:nvSpPr>
          <p:cNvPr id="11" name="Content Placeholder 10">
            <a:extLst>
              <a:ext uri="{FF2B5EF4-FFF2-40B4-BE49-F238E27FC236}">
                <a16:creationId xmlns:a16="http://schemas.microsoft.com/office/drawing/2014/main" id="{D0306423-1045-B546-9B92-77FAAB20B599}"/>
              </a:ext>
            </a:extLst>
          </p:cNvPr>
          <p:cNvSpPr>
            <a:spLocks noGrp="1"/>
          </p:cNvSpPr>
          <p:nvPr>
            <p:ph idx="1"/>
          </p:nvPr>
        </p:nvSpPr>
        <p:spPr/>
        <p:txBody>
          <a:bodyPr/>
          <a:lstStyle/>
          <a:p>
            <a:endParaRPr lang="en-US"/>
          </a:p>
        </p:txBody>
      </p:sp>
      <p:pic>
        <p:nvPicPr>
          <p:cNvPr id="14" name="Picture 13">
            <a:extLst>
              <a:ext uri="{FF2B5EF4-FFF2-40B4-BE49-F238E27FC236}">
                <a16:creationId xmlns:a16="http://schemas.microsoft.com/office/drawing/2014/main" id="{D83A8D57-0C44-FE4E-B2C6-D41F3C5C923C}"/>
              </a:ext>
            </a:extLst>
          </p:cNvPr>
          <p:cNvPicPr>
            <a:picLocks noChangeAspect="1"/>
          </p:cNvPicPr>
          <p:nvPr/>
        </p:nvPicPr>
        <p:blipFill>
          <a:blip r:embed="rId3"/>
          <a:stretch>
            <a:fillRect/>
          </a:stretch>
        </p:blipFill>
        <p:spPr>
          <a:xfrm>
            <a:off x="1911023" y="1841230"/>
            <a:ext cx="9359900" cy="4419600"/>
          </a:xfrm>
          <a:prstGeom prst="rect">
            <a:avLst/>
          </a:prstGeom>
        </p:spPr>
      </p:pic>
    </p:spTree>
    <p:extLst>
      <p:ext uri="{BB962C8B-B14F-4D97-AF65-F5344CB8AC3E}">
        <p14:creationId xmlns:p14="http://schemas.microsoft.com/office/powerpoint/2010/main" val="6954769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98397-97DF-FB45-9B17-56FE446FE8AF}"/>
              </a:ext>
            </a:extLst>
          </p:cNvPr>
          <p:cNvSpPr>
            <a:spLocks noGrp="1"/>
          </p:cNvSpPr>
          <p:nvPr>
            <p:ph type="title"/>
          </p:nvPr>
        </p:nvSpPr>
        <p:spPr/>
        <p:txBody>
          <a:bodyPr/>
          <a:lstStyle/>
          <a:p>
            <a:r>
              <a:rPr lang="en-US" dirty="0"/>
              <a:t>Measuring the effects of an existing seismic cloak</a:t>
            </a:r>
          </a:p>
        </p:txBody>
      </p:sp>
      <p:sp>
        <p:nvSpPr>
          <p:cNvPr id="3" name="Content Placeholder 2">
            <a:extLst>
              <a:ext uri="{FF2B5EF4-FFF2-40B4-BE49-F238E27FC236}">
                <a16:creationId xmlns:a16="http://schemas.microsoft.com/office/drawing/2014/main" id="{0341A149-F98D-2542-A19E-A66AF6A2F821}"/>
              </a:ext>
            </a:extLst>
          </p:cNvPr>
          <p:cNvSpPr>
            <a:spLocks noGrp="1"/>
          </p:cNvSpPr>
          <p:nvPr>
            <p:ph idx="1"/>
          </p:nvPr>
        </p:nvSpPr>
        <p:spPr/>
        <p:txBody>
          <a:bodyPr/>
          <a:lstStyle/>
          <a:p>
            <a:r>
              <a:rPr lang="en-US" dirty="0"/>
              <a:t>Wanted to find trees and see if they acted similarly to </a:t>
            </a:r>
            <a:r>
              <a:rPr lang="en-US" dirty="0" err="1"/>
              <a:t>Colombi’s</a:t>
            </a:r>
            <a:r>
              <a:rPr lang="en-US" dirty="0"/>
              <a:t> experiments</a:t>
            </a:r>
          </a:p>
          <a:p>
            <a:r>
              <a:rPr lang="en-US" dirty="0"/>
              <a:t>Criteria: relatively dense trees, flat, near a noise source (i.e. a freeway)</a:t>
            </a:r>
          </a:p>
          <a:p>
            <a:r>
              <a:rPr lang="en-US" dirty="0"/>
              <a:t>Most places in LA are either flat and full of houses or forested and mountainous</a:t>
            </a:r>
          </a:p>
        </p:txBody>
      </p:sp>
      <p:sp>
        <p:nvSpPr>
          <p:cNvPr id="4" name="Slide Number Placeholder 3">
            <a:extLst>
              <a:ext uri="{FF2B5EF4-FFF2-40B4-BE49-F238E27FC236}">
                <a16:creationId xmlns:a16="http://schemas.microsoft.com/office/drawing/2014/main" id="{6421C691-D851-F440-AD4B-4DECE77A527E}"/>
              </a:ext>
            </a:extLst>
          </p:cNvPr>
          <p:cNvSpPr>
            <a:spLocks noGrp="1"/>
          </p:cNvSpPr>
          <p:nvPr>
            <p:ph type="sldNum" sz="quarter" idx="12"/>
          </p:nvPr>
        </p:nvSpPr>
        <p:spPr/>
        <p:txBody>
          <a:bodyPr/>
          <a:lstStyle/>
          <a:p>
            <a:fld id="{6D22F896-40B5-4ADD-8801-0D06FADFA095}" type="slidenum">
              <a:rPr lang="en-US" smtClean="0"/>
              <a:t>31</a:t>
            </a:fld>
            <a:endParaRPr lang="en-US" dirty="0"/>
          </a:p>
        </p:txBody>
      </p:sp>
    </p:spTree>
    <p:extLst>
      <p:ext uri="{BB962C8B-B14F-4D97-AF65-F5344CB8AC3E}">
        <p14:creationId xmlns:p14="http://schemas.microsoft.com/office/powerpoint/2010/main" val="22405014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E155-9464-1D43-A78C-1A6BA2618B6D}"/>
              </a:ext>
            </a:extLst>
          </p:cNvPr>
          <p:cNvSpPr>
            <a:spLocks noGrp="1"/>
          </p:cNvSpPr>
          <p:nvPr>
            <p:ph type="title"/>
          </p:nvPr>
        </p:nvSpPr>
        <p:spPr/>
        <p:txBody>
          <a:bodyPr/>
          <a:lstStyle/>
          <a:p>
            <a:r>
              <a:rPr lang="en-US" dirty="0"/>
              <a:t>Measuring the effect of an existing seismic cloak</a:t>
            </a:r>
          </a:p>
        </p:txBody>
      </p:sp>
      <p:sp>
        <p:nvSpPr>
          <p:cNvPr id="3" name="Content Placeholder 2">
            <a:extLst>
              <a:ext uri="{FF2B5EF4-FFF2-40B4-BE49-F238E27FC236}">
                <a16:creationId xmlns:a16="http://schemas.microsoft.com/office/drawing/2014/main" id="{DBD3B3A8-9C8C-7947-A1C1-5955525EB73F}"/>
              </a:ext>
            </a:extLst>
          </p:cNvPr>
          <p:cNvSpPr>
            <a:spLocks noGrp="1"/>
          </p:cNvSpPr>
          <p:nvPr>
            <p:ph idx="1"/>
          </p:nvPr>
        </p:nvSpPr>
        <p:spPr>
          <a:xfrm>
            <a:off x="2773599" y="2052116"/>
            <a:ext cx="4000109" cy="3997828"/>
          </a:xfrm>
        </p:spPr>
        <p:txBody>
          <a:bodyPr/>
          <a:lstStyle/>
          <a:p>
            <a:r>
              <a:rPr lang="en-US" dirty="0"/>
              <a:t>Ended up taking data at the Los Angeles County Arboretum</a:t>
            </a:r>
          </a:p>
          <a:p>
            <a:r>
              <a:rPr lang="en-US" dirty="0"/>
              <a:t>3 data sites</a:t>
            </a:r>
          </a:p>
          <a:p>
            <a:pPr lvl="1"/>
            <a:r>
              <a:rPr lang="en-US" dirty="0"/>
              <a:t>Freeway – source of anthropogenic noise</a:t>
            </a:r>
          </a:p>
          <a:p>
            <a:pPr lvl="1"/>
            <a:r>
              <a:rPr lang="en-US" dirty="0"/>
              <a:t>Trees – quiet/cloaking</a:t>
            </a:r>
          </a:p>
          <a:p>
            <a:pPr lvl="1"/>
            <a:r>
              <a:rPr lang="en-US" dirty="0"/>
              <a:t>Waterfall – white noise</a:t>
            </a:r>
          </a:p>
        </p:txBody>
      </p:sp>
      <p:pic>
        <p:nvPicPr>
          <p:cNvPr id="7" name="Picture 6">
            <a:extLst>
              <a:ext uri="{FF2B5EF4-FFF2-40B4-BE49-F238E27FC236}">
                <a16:creationId xmlns:a16="http://schemas.microsoft.com/office/drawing/2014/main" id="{942CAC66-074D-D144-8A08-28202A5684C9}"/>
              </a:ext>
            </a:extLst>
          </p:cNvPr>
          <p:cNvPicPr>
            <a:picLocks noChangeAspect="1"/>
          </p:cNvPicPr>
          <p:nvPr/>
        </p:nvPicPr>
        <p:blipFill>
          <a:blip r:embed="rId3"/>
          <a:stretch>
            <a:fillRect/>
          </a:stretch>
        </p:blipFill>
        <p:spPr>
          <a:xfrm>
            <a:off x="6773708" y="1885285"/>
            <a:ext cx="3796431" cy="4687900"/>
          </a:xfrm>
          <a:prstGeom prst="rect">
            <a:avLst/>
          </a:prstGeom>
        </p:spPr>
      </p:pic>
      <p:sp>
        <p:nvSpPr>
          <p:cNvPr id="4" name="Slide Number Placeholder 3">
            <a:extLst>
              <a:ext uri="{FF2B5EF4-FFF2-40B4-BE49-F238E27FC236}">
                <a16:creationId xmlns:a16="http://schemas.microsoft.com/office/drawing/2014/main" id="{35D763A5-C5E2-C348-B182-733FC0CCA8E8}"/>
              </a:ext>
            </a:extLst>
          </p:cNvPr>
          <p:cNvSpPr>
            <a:spLocks noGrp="1"/>
          </p:cNvSpPr>
          <p:nvPr>
            <p:ph type="sldNum" sz="quarter" idx="12"/>
          </p:nvPr>
        </p:nvSpPr>
        <p:spPr/>
        <p:txBody>
          <a:bodyPr/>
          <a:lstStyle/>
          <a:p>
            <a:fld id="{6D22F896-40B5-4ADD-8801-0D06FADFA095}" type="slidenum">
              <a:rPr lang="en-US" smtClean="0"/>
              <a:t>32</a:t>
            </a:fld>
            <a:endParaRPr lang="en-US" dirty="0"/>
          </a:p>
        </p:txBody>
      </p:sp>
    </p:spTree>
    <p:extLst>
      <p:ext uri="{BB962C8B-B14F-4D97-AF65-F5344CB8AC3E}">
        <p14:creationId xmlns:p14="http://schemas.microsoft.com/office/powerpoint/2010/main" val="39064605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98397-97DF-FB45-9B17-56FE446FE8AF}"/>
              </a:ext>
            </a:extLst>
          </p:cNvPr>
          <p:cNvSpPr>
            <a:spLocks noGrp="1"/>
          </p:cNvSpPr>
          <p:nvPr>
            <p:ph type="title"/>
          </p:nvPr>
        </p:nvSpPr>
        <p:spPr/>
        <p:txBody>
          <a:bodyPr/>
          <a:lstStyle/>
          <a:p>
            <a:r>
              <a:rPr lang="en-US" dirty="0"/>
              <a:t>Measuring the effects of an existing seismic cloak</a:t>
            </a:r>
          </a:p>
        </p:txBody>
      </p:sp>
      <p:sp>
        <p:nvSpPr>
          <p:cNvPr id="3" name="Content Placeholder 2">
            <a:extLst>
              <a:ext uri="{FF2B5EF4-FFF2-40B4-BE49-F238E27FC236}">
                <a16:creationId xmlns:a16="http://schemas.microsoft.com/office/drawing/2014/main" id="{0341A149-F98D-2542-A19E-A66AF6A2F821}"/>
              </a:ext>
            </a:extLst>
          </p:cNvPr>
          <p:cNvSpPr>
            <a:spLocks noGrp="1"/>
          </p:cNvSpPr>
          <p:nvPr>
            <p:ph idx="1"/>
          </p:nvPr>
        </p:nvSpPr>
        <p:spPr>
          <a:xfrm>
            <a:off x="2773599" y="2052116"/>
            <a:ext cx="5957230" cy="3997828"/>
          </a:xfrm>
        </p:spPr>
        <p:txBody>
          <a:bodyPr>
            <a:normAutofit lnSpcReduction="10000"/>
          </a:bodyPr>
          <a:lstStyle/>
          <a:p>
            <a:r>
              <a:rPr lang="en-US" dirty="0"/>
              <a:t>Took data with geophones</a:t>
            </a:r>
          </a:p>
          <a:p>
            <a:pPr lvl="1"/>
            <a:r>
              <a:rPr lang="en-US" dirty="0"/>
              <a:t>Looked at </a:t>
            </a:r>
            <a:r>
              <a:rPr lang="en-US" dirty="0" err="1"/>
              <a:t>Wilcoxn</a:t>
            </a:r>
            <a:r>
              <a:rPr lang="en-US" dirty="0"/>
              <a:t> accelerometers, and laser vibrometers, but both required an external power source</a:t>
            </a:r>
          </a:p>
          <a:p>
            <a:pPr lvl="1"/>
            <a:r>
              <a:rPr lang="en-US" dirty="0"/>
              <a:t>Geophones do not require an amplifier or a power source</a:t>
            </a:r>
          </a:p>
          <a:p>
            <a:r>
              <a:rPr lang="en-US" dirty="0"/>
              <a:t>Geophones convert ground movement into a voltage</a:t>
            </a:r>
          </a:p>
          <a:p>
            <a:r>
              <a:rPr lang="en-US" dirty="0"/>
              <a:t>The voltage is the seismic activity due to the source</a:t>
            </a:r>
          </a:p>
        </p:txBody>
      </p:sp>
      <p:pic>
        <p:nvPicPr>
          <p:cNvPr id="4" name="Picture 3">
            <a:extLst>
              <a:ext uri="{FF2B5EF4-FFF2-40B4-BE49-F238E27FC236}">
                <a16:creationId xmlns:a16="http://schemas.microsoft.com/office/drawing/2014/main" id="{F21BEB26-CDAC-8C4D-B1E0-F99602F48593}"/>
              </a:ext>
            </a:extLst>
          </p:cNvPr>
          <p:cNvPicPr>
            <a:picLocks noChangeAspect="1"/>
          </p:cNvPicPr>
          <p:nvPr/>
        </p:nvPicPr>
        <p:blipFill rotWithShape="1">
          <a:blip r:embed="rId3"/>
          <a:srcRect l="25109" r="25769"/>
          <a:stretch/>
        </p:blipFill>
        <p:spPr>
          <a:xfrm>
            <a:off x="8730829" y="2358525"/>
            <a:ext cx="1839310" cy="2003268"/>
          </a:xfrm>
          <a:prstGeom prst="rect">
            <a:avLst/>
          </a:prstGeom>
        </p:spPr>
      </p:pic>
      <p:sp>
        <p:nvSpPr>
          <p:cNvPr id="5" name="Slide Number Placeholder 4">
            <a:extLst>
              <a:ext uri="{FF2B5EF4-FFF2-40B4-BE49-F238E27FC236}">
                <a16:creationId xmlns:a16="http://schemas.microsoft.com/office/drawing/2014/main" id="{58A57908-652F-6847-AA1C-2C15013B99E0}"/>
              </a:ext>
            </a:extLst>
          </p:cNvPr>
          <p:cNvSpPr>
            <a:spLocks noGrp="1"/>
          </p:cNvSpPr>
          <p:nvPr>
            <p:ph type="sldNum" sz="quarter" idx="12"/>
          </p:nvPr>
        </p:nvSpPr>
        <p:spPr/>
        <p:txBody>
          <a:bodyPr/>
          <a:lstStyle/>
          <a:p>
            <a:fld id="{6D22F896-40B5-4ADD-8801-0D06FADFA095}" type="slidenum">
              <a:rPr lang="en-US" smtClean="0"/>
              <a:t>33</a:t>
            </a:fld>
            <a:endParaRPr lang="en-US" dirty="0"/>
          </a:p>
        </p:txBody>
      </p:sp>
    </p:spTree>
    <p:extLst>
      <p:ext uri="{BB962C8B-B14F-4D97-AF65-F5344CB8AC3E}">
        <p14:creationId xmlns:p14="http://schemas.microsoft.com/office/powerpoint/2010/main" val="9947685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3">
            <a:extLst/>
          </a:blip>
          <a:stretch/>
        </a:blip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89D29F86-8D25-4D93-A570-52CDD65EB8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7BEDF38B-175A-44B9-B572-790031686F0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23" name="Picture 22">
            <a:extLst>
              <a:ext uri="{FF2B5EF4-FFF2-40B4-BE49-F238E27FC236}">
                <a16:creationId xmlns:a16="http://schemas.microsoft.com/office/drawing/2014/main" id="{B58928CF-516C-4F45-8718-7EDF58643E0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25" name="Rectangle 24">
            <a:extLst>
              <a:ext uri="{FF2B5EF4-FFF2-40B4-BE49-F238E27FC236}">
                <a16:creationId xmlns:a16="http://schemas.microsoft.com/office/drawing/2014/main" id="{F1386CA5-84BA-471B-8097-EC06B3DE2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83338063-12FB-4B0F-9EC6-FF25FAC793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5A8DCD88-4368-40BB-8762-AC0C0A91C0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103780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53BBBF-1D5C-4248-A13B-5CD4198E57D2}"/>
              </a:ext>
            </a:extLst>
          </p:cNvPr>
          <p:cNvSpPr>
            <a:spLocks noGrp="1"/>
          </p:cNvSpPr>
          <p:nvPr>
            <p:ph type="title"/>
          </p:nvPr>
        </p:nvSpPr>
        <p:spPr>
          <a:xfrm>
            <a:off x="1964445" y="808056"/>
            <a:ext cx="2668106" cy="1077229"/>
          </a:xfrm>
        </p:spPr>
        <p:txBody>
          <a:bodyPr>
            <a:normAutofit/>
          </a:bodyPr>
          <a:lstStyle/>
          <a:p>
            <a:pPr algn="l"/>
            <a:r>
              <a:rPr lang="en-US" sz="2200"/>
              <a:t>Measuring the effect of an existing seismic cloak</a:t>
            </a:r>
          </a:p>
        </p:txBody>
      </p:sp>
      <p:sp>
        <p:nvSpPr>
          <p:cNvPr id="16" name="Content Placeholder 15">
            <a:extLst>
              <a:ext uri="{FF2B5EF4-FFF2-40B4-BE49-F238E27FC236}">
                <a16:creationId xmlns:a16="http://schemas.microsoft.com/office/drawing/2014/main" id="{69AF589D-D2B8-4BFD-B75F-8878DDDE489F}"/>
              </a:ext>
            </a:extLst>
          </p:cNvPr>
          <p:cNvSpPr>
            <a:spLocks noGrp="1"/>
          </p:cNvSpPr>
          <p:nvPr>
            <p:ph idx="1"/>
          </p:nvPr>
        </p:nvSpPr>
        <p:spPr>
          <a:xfrm>
            <a:off x="1964444" y="2052116"/>
            <a:ext cx="3190652" cy="3997828"/>
          </a:xfrm>
        </p:spPr>
        <p:txBody>
          <a:bodyPr>
            <a:normAutofit/>
          </a:bodyPr>
          <a:lstStyle/>
          <a:p>
            <a:r>
              <a:rPr lang="en-US" dirty="0"/>
              <a:t>Data collection with </a:t>
            </a:r>
            <a:r>
              <a:rPr lang="en-US" dirty="0" err="1"/>
              <a:t>Ayooluwa</a:t>
            </a:r>
            <a:r>
              <a:rPr lang="en-US" dirty="0"/>
              <a:t> </a:t>
            </a:r>
            <a:r>
              <a:rPr lang="en-US" dirty="0" err="1"/>
              <a:t>Odemuyiwa</a:t>
            </a:r>
            <a:endParaRPr lang="en-US" dirty="0"/>
          </a:p>
          <a:p>
            <a:r>
              <a:rPr lang="en-US" dirty="0"/>
              <a:t>Our three data collection sites</a:t>
            </a:r>
          </a:p>
          <a:p>
            <a:pPr lvl="1"/>
            <a:r>
              <a:rPr lang="en-US" dirty="0"/>
              <a:t>Freeway was very quiet</a:t>
            </a:r>
          </a:p>
          <a:p>
            <a:r>
              <a:rPr lang="en-US" dirty="0"/>
              <a:t>Taking data at the waterfall</a:t>
            </a:r>
          </a:p>
        </p:txBody>
      </p:sp>
      <p:pic>
        <p:nvPicPr>
          <p:cNvPr id="9" name="Picture 8">
            <a:extLst>
              <a:ext uri="{FF2B5EF4-FFF2-40B4-BE49-F238E27FC236}">
                <a16:creationId xmlns:a16="http://schemas.microsoft.com/office/drawing/2014/main" id="{74D262E5-7651-C748-BDC9-19E461635BDA}"/>
              </a:ext>
            </a:extLst>
          </p:cNvPr>
          <p:cNvPicPr>
            <a:picLocks noChangeAspect="1"/>
          </p:cNvPicPr>
          <p:nvPr/>
        </p:nvPicPr>
        <p:blipFill rotWithShape="1">
          <a:blip r:embed="rId6"/>
          <a:srcRect l="14076" r="3761" b="-1"/>
          <a:stretch/>
        </p:blipFill>
        <p:spPr>
          <a:xfrm>
            <a:off x="8403690" y="10"/>
            <a:ext cx="2984495" cy="3405413"/>
          </a:xfrm>
          <a:prstGeom prst="rect">
            <a:avLst/>
          </a:prstGeom>
          <a:ln w="12700">
            <a:solidFill>
              <a:schemeClr val="tx1"/>
            </a:solidFill>
          </a:ln>
        </p:spPr>
      </p:pic>
      <p:pic>
        <p:nvPicPr>
          <p:cNvPr id="14" name="Content Placeholder 4">
            <a:extLst>
              <a:ext uri="{FF2B5EF4-FFF2-40B4-BE49-F238E27FC236}">
                <a16:creationId xmlns:a16="http://schemas.microsoft.com/office/drawing/2014/main" id="{BB67DDDF-D0D4-A54C-8F46-3F9DD2F6AE68}"/>
              </a:ext>
            </a:extLst>
          </p:cNvPr>
          <p:cNvPicPr>
            <a:picLocks noChangeAspect="1"/>
          </p:cNvPicPr>
          <p:nvPr/>
        </p:nvPicPr>
        <p:blipFill rotWithShape="1">
          <a:blip r:embed="rId7"/>
          <a:srcRect l="1892" t="506" r="33050" b="-504"/>
          <a:stretch/>
        </p:blipFill>
        <p:spPr>
          <a:xfrm>
            <a:off x="8417276" y="3433947"/>
            <a:ext cx="2957322" cy="3409137"/>
          </a:xfrm>
          <a:prstGeom prst="rect">
            <a:avLst/>
          </a:prstGeom>
          <a:ln w="12700">
            <a:solidFill>
              <a:schemeClr val="tx1"/>
            </a:solidFill>
          </a:ln>
        </p:spPr>
      </p:pic>
      <p:sp>
        <p:nvSpPr>
          <p:cNvPr id="31" name="TextBox 30">
            <a:extLst>
              <a:ext uri="{FF2B5EF4-FFF2-40B4-BE49-F238E27FC236}">
                <a16:creationId xmlns:a16="http://schemas.microsoft.com/office/drawing/2014/main" id="{734E5B27-D5C1-41B3-890B-9690521C653F}"/>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48808" y="641225"/>
            <a:ext cx="415636" cy="369332"/>
          </a:xfrm>
          <a:prstGeom prst="rect">
            <a:avLst/>
          </a:prstGeom>
          <a:noFill/>
        </p:spPr>
        <p:txBody>
          <a:bodyPr wrap="square" rtlCol="0">
            <a:spAutoFit/>
          </a:bodyPr>
          <a:lstStyle/>
          <a:p>
            <a:pPr algn="r">
              <a:spcAft>
                <a:spcPts val="600"/>
              </a:spcAft>
            </a:pP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pic>
        <p:nvPicPr>
          <p:cNvPr id="11" name="Picture 10">
            <a:extLst>
              <a:ext uri="{FF2B5EF4-FFF2-40B4-BE49-F238E27FC236}">
                <a16:creationId xmlns:a16="http://schemas.microsoft.com/office/drawing/2014/main" id="{6F223824-DCE7-B44A-8ED4-22B64BE4DAD0}"/>
              </a:ext>
            </a:extLst>
          </p:cNvPr>
          <p:cNvPicPr>
            <a:picLocks noChangeAspect="1"/>
          </p:cNvPicPr>
          <p:nvPr/>
        </p:nvPicPr>
        <p:blipFill rotWithShape="1">
          <a:blip r:embed="rId8"/>
          <a:srcRect l="19166" r="6819" b="-1"/>
          <a:stretch/>
        </p:blipFill>
        <p:spPr>
          <a:xfrm>
            <a:off x="5445492" y="3421753"/>
            <a:ext cx="2957322" cy="3436247"/>
          </a:xfrm>
          <a:prstGeom prst="rect">
            <a:avLst/>
          </a:prstGeom>
          <a:ln w="12700">
            <a:solidFill>
              <a:schemeClr val="tx1"/>
            </a:solidFill>
          </a:ln>
        </p:spPr>
      </p:pic>
      <p:pic>
        <p:nvPicPr>
          <p:cNvPr id="7" name="Picture 6">
            <a:extLst>
              <a:ext uri="{FF2B5EF4-FFF2-40B4-BE49-F238E27FC236}">
                <a16:creationId xmlns:a16="http://schemas.microsoft.com/office/drawing/2014/main" id="{F9D3E699-F107-4044-9DDF-1D1A6DC9CE84}"/>
              </a:ext>
            </a:extLst>
          </p:cNvPr>
          <p:cNvPicPr>
            <a:picLocks noChangeAspect="1"/>
          </p:cNvPicPr>
          <p:nvPr/>
        </p:nvPicPr>
        <p:blipFill rotWithShape="1">
          <a:blip r:embed="rId9"/>
          <a:srcRect l="7600" r="9451" b="-5"/>
          <a:stretch/>
        </p:blipFill>
        <p:spPr>
          <a:xfrm>
            <a:off x="5418361" y="-30824"/>
            <a:ext cx="2984495" cy="3436247"/>
          </a:xfrm>
          <a:prstGeom prst="rect">
            <a:avLst/>
          </a:prstGeom>
          <a:ln w="12700">
            <a:solidFill>
              <a:schemeClr val="tx1"/>
            </a:solidFill>
          </a:ln>
        </p:spPr>
      </p:pic>
      <p:sp>
        <p:nvSpPr>
          <p:cNvPr id="33" name="Rectangle 32">
            <a:extLst>
              <a:ext uri="{FF2B5EF4-FFF2-40B4-BE49-F238E27FC236}">
                <a16:creationId xmlns:a16="http://schemas.microsoft.com/office/drawing/2014/main" id="{7304AB9A-5144-42F8-B706-92321D5BAE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B54896DC-BA51-704E-819F-FFF057F52035}"/>
              </a:ext>
            </a:extLst>
          </p:cNvPr>
          <p:cNvSpPr>
            <a:spLocks noGrp="1"/>
          </p:cNvSpPr>
          <p:nvPr>
            <p:ph type="sldNum" sz="quarter" idx="12"/>
          </p:nvPr>
        </p:nvSpPr>
        <p:spPr/>
        <p:txBody>
          <a:bodyPr/>
          <a:lstStyle/>
          <a:p>
            <a:fld id="{6D22F896-40B5-4ADD-8801-0D06FADFA095}" type="slidenum">
              <a:rPr lang="en-US" smtClean="0"/>
              <a:t>34</a:t>
            </a:fld>
            <a:endParaRPr lang="en-US" dirty="0"/>
          </a:p>
        </p:txBody>
      </p:sp>
      <p:sp>
        <p:nvSpPr>
          <p:cNvPr id="4" name="TextBox 3">
            <a:extLst>
              <a:ext uri="{FF2B5EF4-FFF2-40B4-BE49-F238E27FC236}">
                <a16:creationId xmlns:a16="http://schemas.microsoft.com/office/drawing/2014/main" id="{2C2A93B0-A7C6-E54F-979C-B4D406BD6F03}"/>
              </a:ext>
            </a:extLst>
          </p:cNvPr>
          <p:cNvSpPr txBox="1"/>
          <p:nvPr/>
        </p:nvSpPr>
        <p:spPr>
          <a:xfrm>
            <a:off x="7381461" y="2981739"/>
            <a:ext cx="1021353" cy="369332"/>
          </a:xfrm>
          <a:prstGeom prst="rect">
            <a:avLst/>
          </a:prstGeom>
          <a:noFill/>
        </p:spPr>
        <p:txBody>
          <a:bodyPr wrap="square" rtlCol="0">
            <a:spAutoFit/>
          </a:bodyPr>
          <a:lstStyle/>
          <a:p>
            <a:r>
              <a:rPr lang="en-US" dirty="0"/>
              <a:t>freeway</a:t>
            </a:r>
          </a:p>
        </p:txBody>
      </p:sp>
      <p:sp>
        <p:nvSpPr>
          <p:cNvPr id="18" name="TextBox 17">
            <a:extLst>
              <a:ext uri="{FF2B5EF4-FFF2-40B4-BE49-F238E27FC236}">
                <a16:creationId xmlns:a16="http://schemas.microsoft.com/office/drawing/2014/main" id="{2DDFAF6C-2D15-B04A-B3BF-85CAE1E7465C}"/>
              </a:ext>
            </a:extLst>
          </p:cNvPr>
          <p:cNvSpPr txBox="1"/>
          <p:nvPr/>
        </p:nvSpPr>
        <p:spPr>
          <a:xfrm>
            <a:off x="10707757" y="2998046"/>
            <a:ext cx="707341" cy="369332"/>
          </a:xfrm>
          <a:prstGeom prst="rect">
            <a:avLst/>
          </a:prstGeom>
          <a:noFill/>
        </p:spPr>
        <p:txBody>
          <a:bodyPr wrap="square" rtlCol="0">
            <a:spAutoFit/>
          </a:bodyPr>
          <a:lstStyle/>
          <a:p>
            <a:r>
              <a:rPr lang="en-US" dirty="0"/>
              <a:t>trees</a:t>
            </a:r>
          </a:p>
        </p:txBody>
      </p:sp>
      <p:sp>
        <p:nvSpPr>
          <p:cNvPr id="20" name="TextBox 19">
            <a:extLst>
              <a:ext uri="{FF2B5EF4-FFF2-40B4-BE49-F238E27FC236}">
                <a16:creationId xmlns:a16="http://schemas.microsoft.com/office/drawing/2014/main" id="{F5BACD7F-4EC3-BE45-B8D8-2C0142489565}"/>
              </a:ext>
            </a:extLst>
          </p:cNvPr>
          <p:cNvSpPr txBox="1"/>
          <p:nvPr/>
        </p:nvSpPr>
        <p:spPr>
          <a:xfrm>
            <a:off x="7381460" y="6445885"/>
            <a:ext cx="1064713" cy="369332"/>
          </a:xfrm>
          <a:prstGeom prst="rect">
            <a:avLst/>
          </a:prstGeom>
          <a:noFill/>
        </p:spPr>
        <p:txBody>
          <a:bodyPr wrap="square" rtlCol="0">
            <a:spAutoFit/>
          </a:bodyPr>
          <a:lstStyle/>
          <a:p>
            <a:r>
              <a:rPr lang="en-US" dirty="0"/>
              <a:t>waterfall</a:t>
            </a:r>
          </a:p>
        </p:txBody>
      </p:sp>
      <p:cxnSp>
        <p:nvCxnSpPr>
          <p:cNvPr id="6" name="Straight Arrow Connector 5">
            <a:extLst>
              <a:ext uri="{FF2B5EF4-FFF2-40B4-BE49-F238E27FC236}">
                <a16:creationId xmlns:a16="http://schemas.microsoft.com/office/drawing/2014/main" id="{53365884-FDB8-BB42-902F-4823D541E4F7}"/>
              </a:ext>
            </a:extLst>
          </p:cNvPr>
          <p:cNvCxnSpPr>
            <a:cxnSpLocks/>
          </p:cNvCxnSpPr>
          <p:nvPr/>
        </p:nvCxnSpPr>
        <p:spPr>
          <a:xfrm flipH="1">
            <a:off x="9329531" y="5138515"/>
            <a:ext cx="357808" cy="44065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B911EBD9-559D-0840-BE39-BA20F38FCDFF}"/>
              </a:ext>
            </a:extLst>
          </p:cNvPr>
          <p:cNvCxnSpPr>
            <a:cxnSpLocks/>
          </p:cNvCxnSpPr>
          <p:nvPr/>
        </p:nvCxnSpPr>
        <p:spPr>
          <a:xfrm flipH="1">
            <a:off x="9336425" y="5533867"/>
            <a:ext cx="965319" cy="74774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9EDE6BC3-3214-2847-B21D-57F86DADC96C}"/>
              </a:ext>
            </a:extLst>
          </p:cNvPr>
          <p:cNvSpPr txBox="1"/>
          <p:nvPr/>
        </p:nvSpPr>
        <p:spPr>
          <a:xfrm>
            <a:off x="9517047" y="4830738"/>
            <a:ext cx="1095850" cy="307777"/>
          </a:xfrm>
          <a:prstGeom prst="rect">
            <a:avLst/>
          </a:prstGeom>
          <a:noFill/>
        </p:spPr>
        <p:txBody>
          <a:bodyPr wrap="square" rtlCol="0">
            <a:spAutoFit/>
          </a:bodyPr>
          <a:lstStyle/>
          <a:p>
            <a:r>
              <a:rPr lang="en-US" sz="1400" dirty="0">
                <a:solidFill>
                  <a:schemeClr val="bg1"/>
                </a:solidFill>
              </a:rPr>
              <a:t>geophones</a:t>
            </a:r>
          </a:p>
        </p:txBody>
      </p:sp>
      <p:sp>
        <p:nvSpPr>
          <p:cNvPr id="28" name="TextBox 27">
            <a:extLst>
              <a:ext uri="{FF2B5EF4-FFF2-40B4-BE49-F238E27FC236}">
                <a16:creationId xmlns:a16="http://schemas.microsoft.com/office/drawing/2014/main" id="{6E5C521D-C163-ED4B-8AFD-78B087B93F72}"/>
              </a:ext>
            </a:extLst>
          </p:cNvPr>
          <p:cNvSpPr txBox="1"/>
          <p:nvPr/>
        </p:nvSpPr>
        <p:spPr>
          <a:xfrm>
            <a:off x="10290750" y="5257279"/>
            <a:ext cx="1095850" cy="307777"/>
          </a:xfrm>
          <a:prstGeom prst="rect">
            <a:avLst/>
          </a:prstGeom>
          <a:noFill/>
        </p:spPr>
        <p:txBody>
          <a:bodyPr wrap="square" rtlCol="0">
            <a:spAutoFit/>
          </a:bodyPr>
          <a:lstStyle/>
          <a:p>
            <a:r>
              <a:rPr lang="en-US" sz="1400" dirty="0">
                <a:solidFill>
                  <a:schemeClr val="bg1"/>
                </a:solidFill>
              </a:rPr>
              <a:t>digitizer</a:t>
            </a:r>
          </a:p>
        </p:txBody>
      </p:sp>
      <p:sp>
        <p:nvSpPr>
          <p:cNvPr id="32" name="TextBox 31">
            <a:extLst>
              <a:ext uri="{FF2B5EF4-FFF2-40B4-BE49-F238E27FC236}">
                <a16:creationId xmlns:a16="http://schemas.microsoft.com/office/drawing/2014/main" id="{6C2A52A5-8828-134C-8C4D-C02212422528}"/>
              </a:ext>
            </a:extLst>
          </p:cNvPr>
          <p:cNvSpPr txBox="1"/>
          <p:nvPr/>
        </p:nvSpPr>
        <p:spPr>
          <a:xfrm>
            <a:off x="10382141" y="6445885"/>
            <a:ext cx="1064713" cy="369332"/>
          </a:xfrm>
          <a:prstGeom prst="rect">
            <a:avLst/>
          </a:prstGeom>
          <a:noFill/>
        </p:spPr>
        <p:txBody>
          <a:bodyPr wrap="square" rtlCol="0">
            <a:spAutoFit/>
          </a:bodyPr>
          <a:lstStyle/>
          <a:p>
            <a:r>
              <a:rPr lang="en-US" dirty="0">
                <a:solidFill>
                  <a:schemeClr val="bg1"/>
                </a:solidFill>
              </a:rPr>
              <a:t>waterfall</a:t>
            </a:r>
          </a:p>
        </p:txBody>
      </p:sp>
    </p:spTree>
    <p:extLst>
      <p:ext uri="{BB962C8B-B14F-4D97-AF65-F5344CB8AC3E}">
        <p14:creationId xmlns:p14="http://schemas.microsoft.com/office/powerpoint/2010/main" val="41948861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98397-97DF-FB45-9B17-56FE446FE8AF}"/>
              </a:ext>
            </a:extLst>
          </p:cNvPr>
          <p:cNvSpPr>
            <a:spLocks noGrp="1"/>
          </p:cNvSpPr>
          <p:nvPr>
            <p:ph type="title"/>
          </p:nvPr>
        </p:nvSpPr>
        <p:spPr/>
        <p:txBody>
          <a:bodyPr/>
          <a:lstStyle/>
          <a:p>
            <a:r>
              <a:rPr lang="en-US" dirty="0"/>
              <a:t>Measuring the effects of an existing seismic cloak</a:t>
            </a:r>
          </a:p>
        </p:txBody>
      </p:sp>
      <p:sp>
        <p:nvSpPr>
          <p:cNvPr id="3" name="Content Placeholder 2">
            <a:extLst>
              <a:ext uri="{FF2B5EF4-FFF2-40B4-BE49-F238E27FC236}">
                <a16:creationId xmlns:a16="http://schemas.microsoft.com/office/drawing/2014/main" id="{0341A149-F98D-2542-A19E-A66AF6A2F821}"/>
              </a:ext>
            </a:extLst>
          </p:cNvPr>
          <p:cNvSpPr>
            <a:spLocks noGrp="1"/>
          </p:cNvSpPr>
          <p:nvPr>
            <p:ph idx="1"/>
          </p:nvPr>
        </p:nvSpPr>
        <p:spPr/>
        <p:txBody>
          <a:bodyPr/>
          <a:lstStyle/>
          <a:p>
            <a:r>
              <a:rPr lang="en-US" dirty="0"/>
              <a:t>Figure: timeseries around a jump</a:t>
            </a:r>
          </a:p>
        </p:txBody>
      </p:sp>
      <p:sp>
        <p:nvSpPr>
          <p:cNvPr id="9" name="Rectangle 8">
            <a:extLst>
              <a:ext uri="{FF2B5EF4-FFF2-40B4-BE49-F238E27FC236}">
                <a16:creationId xmlns:a16="http://schemas.microsoft.com/office/drawing/2014/main" id="{0334CD5D-C6FB-0946-971A-5CE2B9441F4A}"/>
              </a:ext>
            </a:extLst>
          </p:cNvPr>
          <p:cNvSpPr/>
          <p:nvPr/>
        </p:nvSpPr>
        <p:spPr>
          <a:xfrm>
            <a:off x="1563757" y="2052115"/>
            <a:ext cx="8706678" cy="454186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2AB53FC-646B-6548-8F07-4F6DEE389E42}"/>
              </a:ext>
            </a:extLst>
          </p:cNvPr>
          <p:cNvPicPr>
            <a:picLocks noChangeAspect="1"/>
          </p:cNvPicPr>
          <p:nvPr/>
        </p:nvPicPr>
        <p:blipFill>
          <a:blip r:embed="rId3"/>
          <a:stretch>
            <a:fillRect/>
          </a:stretch>
        </p:blipFill>
        <p:spPr>
          <a:xfrm>
            <a:off x="1323234" y="1775093"/>
            <a:ext cx="9637776" cy="4818888"/>
          </a:xfrm>
          <a:prstGeom prst="rect">
            <a:avLst/>
          </a:prstGeom>
        </p:spPr>
      </p:pic>
      <p:sp>
        <p:nvSpPr>
          <p:cNvPr id="10" name="Slide Number Placeholder 9">
            <a:extLst>
              <a:ext uri="{FF2B5EF4-FFF2-40B4-BE49-F238E27FC236}">
                <a16:creationId xmlns:a16="http://schemas.microsoft.com/office/drawing/2014/main" id="{6AC0DAD1-5A6C-9748-888A-697857D94C98}"/>
              </a:ext>
            </a:extLst>
          </p:cNvPr>
          <p:cNvSpPr>
            <a:spLocks noGrp="1"/>
          </p:cNvSpPr>
          <p:nvPr>
            <p:ph type="sldNum" sz="quarter" idx="12"/>
          </p:nvPr>
        </p:nvSpPr>
        <p:spPr/>
        <p:txBody>
          <a:bodyPr/>
          <a:lstStyle/>
          <a:p>
            <a:fld id="{6D22F896-40B5-4ADD-8801-0D06FADFA095}" type="slidenum">
              <a:rPr lang="en-US" smtClean="0"/>
              <a:t>35</a:t>
            </a:fld>
            <a:endParaRPr lang="en-US" dirty="0"/>
          </a:p>
        </p:txBody>
      </p:sp>
      <p:cxnSp>
        <p:nvCxnSpPr>
          <p:cNvPr id="6" name="Straight Arrow Connector 5">
            <a:extLst>
              <a:ext uri="{FF2B5EF4-FFF2-40B4-BE49-F238E27FC236}">
                <a16:creationId xmlns:a16="http://schemas.microsoft.com/office/drawing/2014/main" id="{9E91BF28-5AD6-1943-95D7-ECC848CC6E89}"/>
              </a:ext>
            </a:extLst>
          </p:cNvPr>
          <p:cNvCxnSpPr/>
          <p:nvPr/>
        </p:nvCxnSpPr>
        <p:spPr>
          <a:xfrm flipH="1">
            <a:off x="4015409" y="4492487"/>
            <a:ext cx="304800" cy="463826"/>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id="{0B4B7660-FA62-9447-BE6B-95746E3282D4}"/>
              </a:ext>
            </a:extLst>
          </p:cNvPr>
          <p:cNvCxnSpPr>
            <a:cxnSpLocks/>
          </p:cNvCxnSpPr>
          <p:nvPr/>
        </p:nvCxnSpPr>
        <p:spPr>
          <a:xfrm>
            <a:off x="7726017" y="4051030"/>
            <a:ext cx="609600" cy="441457"/>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36A1B786-C1E7-0646-8D33-75E2F20C5271}"/>
              </a:ext>
            </a:extLst>
          </p:cNvPr>
          <p:cNvSpPr txBox="1"/>
          <p:nvPr/>
        </p:nvSpPr>
        <p:spPr>
          <a:xfrm>
            <a:off x="3937843" y="4101294"/>
            <a:ext cx="1311965" cy="307777"/>
          </a:xfrm>
          <a:prstGeom prst="rect">
            <a:avLst/>
          </a:prstGeom>
          <a:noFill/>
        </p:spPr>
        <p:txBody>
          <a:bodyPr wrap="square" rtlCol="0">
            <a:spAutoFit/>
          </a:bodyPr>
          <a:lstStyle/>
          <a:p>
            <a:r>
              <a:rPr lang="en-US" sz="1400" dirty="0">
                <a:solidFill>
                  <a:schemeClr val="bg1"/>
                </a:solidFill>
              </a:rPr>
              <a:t>Kaila jump</a:t>
            </a:r>
          </a:p>
        </p:txBody>
      </p:sp>
      <p:sp>
        <p:nvSpPr>
          <p:cNvPr id="13" name="TextBox 12">
            <a:extLst>
              <a:ext uri="{FF2B5EF4-FFF2-40B4-BE49-F238E27FC236}">
                <a16:creationId xmlns:a16="http://schemas.microsoft.com/office/drawing/2014/main" id="{2B97AE7D-E683-0747-B5C9-FCCBC7FFD1B2}"/>
              </a:ext>
            </a:extLst>
          </p:cNvPr>
          <p:cNvSpPr txBox="1"/>
          <p:nvPr/>
        </p:nvSpPr>
        <p:spPr>
          <a:xfrm>
            <a:off x="6330644" y="3730310"/>
            <a:ext cx="2230259" cy="307777"/>
          </a:xfrm>
          <a:prstGeom prst="rect">
            <a:avLst/>
          </a:prstGeom>
          <a:noFill/>
        </p:spPr>
        <p:txBody>
          <a:bodyPr wrap="square" rtlCol="0">
            <a:spAutoFit/>
          </a:bodyPr>
          <a:lstStyle/>
          <a:p>
            <a:r>
              <a:rPr lang="en-US" sz="1400" dirty="0">
                <a:solidFill>
                  <a:schemeClr val="bg1"/>
                </a:solidFill>
              </a:rPr>
              <a:t>Kaila and </a:t>
            </a:r>
            <a:r>
              <a:rPr lang="en-US" sz="1400" dirty="0" err="1">
                <a:solidFill>
                  <a:schemeClr val="bg1"/>
                </a:solidFill>
              </a:rPr>
              <a:t>Ayooluwa</a:t>
            </a:r>
            <a:r>
              <a:rPr lang="en-US" sz="1400" dirty="0">
                <a:solidFill>
                  <a:schemeClr val="bg1"/>
                </a:solidFill>
              </a:rPr>
              <a:t> jump</a:t>
            </a:r>
          </a:p>
        </p:txBody>
      </p:sp>
    </p:spTree>
    <p:extLst>
      <p:ext uri="{BB962C8B-B14F-4D97-AF65-F5344CB8AC3E}">
        <p14:creationId xmlns:p14="http://schemas.microsoft.com/office/powerpoint/2010/main" val="9509896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98397-97DF-FB45-9B17-56FE446FE8AF}"/>
              </a:ext>
            </a:extLst>
          </p:cNvPr>
          <p:cNvSpPr>
            <a:spLocks noGrp="1"/>
          </p:cNvSpPr>
          <p:nvPr>
            <p:ph type="title"/>
          </p:nvPr>
        </p:nvSpPr>
        <p:spPr/>
        <p:txBody>
          <a:bodyPr/>
          <a:lstStyle/>
          <a:p>
            <a:r>
              <a:rPr lang="en-US" dirty="0"/>
              <a:t>Measuring the effects of an existing seismic cloak</a:t>
            </a:r>
          </a:p>
        </p:txBody>
      </p:sp>
      <p:sp>
        <p:nvSpPr>
          <p:cNvPr id="13" name="Slide Number Placeholder 12">
            <a:extLst>
              <a:ext uri="{FF2B5EF4-FFF2-40B4-BE49-F238E27FC236}">
                <a16:creationId xmlns:a16="http://schemas.microsoft.com/office/drawing/2014/main" id="{91ABF229-4FFF-8C4B-862F-9004498B8EF8}"/>
              </a:ext>
            </a:extLst>
          </p:cNvPr>
          <p:cNvSpPr>
            <a:spLocks noGrp="1"/>
          </p:cNvSpPr>
          <p:nvPr>
            <p:ph type="sldNum" sz="quarter" idx="12"/>
          </p:nvPr>
        </p:nvSpPr>
        <p:spPr/>
        <p:txBody>
          <a:bodyPr/>
          <a:lstStyle/>
          <a:p>
            <a:fld id="{6D22F896-40B5-4ADD-8801-0D06FADFA095}" type="slidenum">
              <a:rPr lang="en-US" smtClean="0"/>
              <a:t>36</a:t>
            </a:fld>
            <a:endParaRPr lang="en-US" dirty="0"/>
          </a:p>
        </p:txBody>
      </p:sp>
      <p:pic>
        <p:nvPicPr>
          <p:cNvPr id="7" name="Picture 6">
            <a:extLst>
              <a:ext uri="{FF2B5EF4-FFF2-40B4-BE49-F238E27FC236}">
                <a16:creationId xmlns:a16="http://schemas.microsoft.com/office/drawing/2014/main" id="{E7850742-F0AF-594D-978B-39039A48F8CE}"/>
              </a:ext>
            </a:extLst>
          </p:cNvPr>
          <p:cNvPicPr>
            <a:picLocks noChangeAspect="1"/>
          </p:cNvPicPr>
          <p:nvPr/>
        </p:nvPicPr>
        <p:blipFill>
          <a:blip r:embed="rId3"/>
          <a:stretch>
            <a:fillRect/>
          </a:stretch>
        </p:blipFill>
        <p:spPr>
          <a:xfrm>
            <a:off x="2622223" y="2278985"/>
            <a:ext cx="7937500" cy="4076700"/>
          </a:xfrm>
          <a:prstGeom prst="rect">
            <a:avLst/>
          </a:prstGeom>
        </p:spPr>
      </p:pic>
    </p:spTree>
    <p:extLst>
      <p:ext uri="{BB962C8B-B14F-4D97-AF65-F5344CB8AC3E}">
        <p14:creationId xmlns:p14="http://schemas.microsoft.com/office/powerpoint/2010/main" val="38456188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0E1A9-C6C3-8D42-B8ED-5847C01353DF}"/>
              </a:ext>
            </a:extLst>
          </p:cNvPr>
          <p:cNvSpPr>
            <a:spLocks noGrp="1"/>
          </p:cNvSpPr>
          <p:nvPr>
            <p:ph type="title"/>
          </p:nvPr>
        </p:nvSpPr>
        <p:spPr/>
        <p:txBody>
          <a:bodyPr/>
          <a:lstStyle/>
          <a:p>
            <a:r>
              <a:rPr lang="en-US" dirty="0"/>
              <a:t>Future work</a:t>
            </a:r>
          </a:p>
        </p:txBody>
      </p:sp>
      <p:sp>
        <p:nvSpPr>
          <p:cNvPr id="3" name="Content Placeholder 2">
            <a:extLst>
              <a:ext uri="{FF2B5EF4-FFF2-40B4-BE49-F238E27FC236}">
                <a16:creationId xmlns:a16="http://schemas.microsoft.com/office/drawing/2014/main" id="{6AA0F334-E670-9741-80F6-FCBA9AEF7E15}"/>
              </a:ext>
            </a:extLst>
          </p:cNvPr>
          <p:cNvSpPr>
            <a:spLocks noGrp="1"/>
          </p:cNvSpPr>
          <p:nvPr>
            <p:ph idx="1"/>
          </p:nvPr>
        </p:nvSpPr>
        <p:spPr>
          <a:xfrm>
            <a:off x="1236899" y="2052116"/>
            <a:ext cx="5748101" cy="4285184"/>
          </a:xfrm>
        </p:spPr>
        <p:txBody>
          <a:bodyPr>
            <a:normAutofit fontScale="92500" lnSpcReduction="20000"/>
          </a:bodyPr>
          <a:lstStyle/>
          <a:p>
            <a:r>
              <a:rPr lang="en-US" dirty="0"/>
              <a:t>Seismic cloaking has a lot of potential, but still needs work</a:t>
            </a:r>
          </a:p>
          <a:p>
            <a:pPr lvl="1"/>
            <a:r>
              <a:rPr lang="en-US" dirty="0"/>
              <a:t>Need to bring models down to 10 Hz and below</a:t>
            </a:r>
          </a:p>
          <a:p>
            <a:r>
              <a:rPr lang="en-US" dirty="0"/>
              <a:t>Build a seismic cloaking model</a:t>
            </a:r>
          </a:p>
          <a:p>
            <a:r>
              <a:rPr lang="en-US" dirty="0"/>
              <a:t>Take more data</a:t>
            </a:r>
          </a:p>
          <a:p>
            <a:pPr lvl="1"/>
            <a:r>
              <a:rPr lang="en-US" dirty="0"/>
              <a:t>More data sites around LA and central CA</a:t>
            </a:r>
          </a:p>
          <a:p>
            <a:pPr lvl="1"/>
            <a:r>
              <a:rPr lang="en-US" dirty="0"/>
              <a:t>Could LIGO Livingston already have an effective seismic cloak?</a:t>
            </a:r>
          </a:p>
          <a:p>
            <a:pPr lvl="1"/>
            <a:r>
              <a:rPr lang="en-US" dirty="0"/>
              <a:t>Go to France</a:t>
            </a:r>
          </a:p>
          <a:p>
            <a:r>
              <a:rPr lang="en-US" dirty="0"/>
              <a:t>Seismic cloaking could factor into the location of future highly sensitive ground based detectors</a:t>
            </a:r>
          </a:p>
        </p:txBody>
      </p:sp>
      <p:sp>
        <p:nvSpPr>
          <p:cNvPr id="4" name="Slide Number Placeholder 3">
            <a:extLst>
              <a:ext uri="{FF2B5EF4-FFF2-40B4-BE49-F238E27FC236}">
                <a16:creationId xmlns:a16="http://schemas.microsoft.com/office/drawing/2014/main" id="{C2D4A340-C6F6-E54B-AACE-1C2D25B9DA84}"/>
              </a:ext>
            </a:extLst>
          </p:cNvPr>
          <p:cNvSpPr>
            <a:spLocks noGrp="1"/>
          </p:cNvSpPr>
          <p:nvPr>
            <p:ph type="sldNum" sz="quarter" idx="12"/>
          </p:nvPr>
        </p:nvSpPr>
        <p:spPr/>
        <p:txBody>
          <a:bodyPr/>
          <a:lstStyle/>
          <a:p>
            <a:fld id="{6D22F896-40B5-4ADD-8801-0D06FADFA095}" type="slidenum">
              <a:rPr lang="en-US" smtClean="0"/>
              <a:t>37</a:t>
            </a:fld>
            <a:endParaRPr lang="en-US" dirty="0"/>
          </a:p>
        </p:txBody>
      </p:sp>
      <p:pic>
        <p:nvPicPr>
          <p:cNvPr id="6" name="Picture 5">
            <a:extLst>
              <a:ext uri="{FF2B5EF4-FFF2-40B4-BE49-F238E27FC236}">
                <a16:creationId xmlns:a16="http://schemas.microsoft.com/office/drawing/2014/main" id="{8F96B445-09AD-C84A-ADB9-CD2D7247884E}"/>
              </a:ext>
            </a:extLst>
          </p:cNvPr>
          <p:cNvPicPr>
            <a:picLocks noChangeAspect="1"/>
          </p:cNvPicPr>
          <p:nvPr/>
        </p:nvPicPr>
        <p:blipFill rotWithShape="1">
          <a:blip r:embed="rId3"/>
          <a:srcRect l="6405" t="16493" r="19945" b="12156"/>
          <a:stretch/>
        </p:blipFill>
        <p:spPr>
          <a:xfrm>
            <a:off x="6985000" y="2374630"/>
            <a:ext cx="4330700" cy="3352800"/>
          </a:xfrm>
          <a:prstGeom prst="rect">
            <a:avLst/>
          </a:prstGeom>
        </p:spPr>
      </p:pic>
    </p:spTree>
    <p:extLst>
      <p:ext uri="{BB962C8B-B14F-4D97-AF65-F5344CB8AC3E}">
        <p14:creationId xmlns:p14="http://schemas.microsoft.com/office/powerpoint/2010/main" val="326402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8B41E-06B5-504F-A4D5-9CBD99B6F47C}"/>
              </a:ext>
            </a:extLst>
          </p:cNvPr>
          <p:cNvSpPr>
            <a:spLocks noGrp="1"/>
          </p:cNvSpPr>
          <p:nvPr>
            <p:ph type="title"/>
          </p:nvPr>
        </p:nvSpPr>
        <p:spPr/>
        <p:txBody>
          <a:bodyPr/>
          <a:lstStyle/>
          <a:p>
            <a:r>
              <a:rPr lang="en-US" dirty="0"/>
              <a:t>Thank you!</a:t>
            </a:r>
          </a:p>
        </p:txBody>
      </p:sp>
      <p:sp>
        <p:nvSpPr>
          <p:cNvPr id="3" name="Content Placeholder 2">
            <a:extLst>
              <a:ext uri="{FF2B5EF4-FFF2-40B4-BE49-F238E27FC236}">
                <a16:creationId xmlns:a16="http://schemas.microsoft.com/office/drawing/2014/main" id="{94055CC0-F9CD-1242-9831-BE948BD27FA9}"/>
              </a:ext>
            </a:extLst>
          </p:cNvPr>
          <p:cNvSpPr>
            <a:spLocks noGrp="1"/>
          </p:cNvSpPr>
          <p:nvPr>
            <p:ph idx="1"/>
          </p:nvPr>
        </p:nvSpPr>
        <p:spPr/>
        <p:txBody>
          <a:bodyPr>
            <a:normAutofit lnSpcReduction="10000"/>
          </a:bodyPr>
          <a:lstStyle/>
          <a:p>
            <a:pPr marL="6160" indent="0" algn="ctr">
              <a:spcBef>
                <a:spcPts val="0"/>
              </a:spcBef>
              <a:spcAft>
                <a:spcPts val="0"/>
              </a:spcAft>
              <a:buNone/>
            </a:pPr>
            <a:r>
              <a:rPr lang="en-US" sz="2400" dirty="0"/>
              <a:t>Brittany </a:t>
            </a:r>
            <a:r>
              <a:rPr lang="en-US" sz="2400" dirty="0" err="1"/>
              <a:t>Kamai</a:t>
            </a:r>
            <a:endParaRPr lang="en-US" sz="2400" dirty="0"/>
          </a:p>
          <a:p>
            <a:pPr marL="6160" indent="0" algn="ctr">
              <a:spcBef>
                <a:spcPts val="0"/>
              </a:spcBef>
              <a:spcAft>
                <a:spcPts val="0"/>
              </a:spcAft>
              <a:buNone/>
            </a:pPr>
            <a:r>
              <a:rPr lang="en-US" sz="2400" dirty="0" err="1"/>
              <a:t>Ayooluwa</a:t>
            </a:r>
            <a:r>
              <a:rPr lang="en-US" sz="2400" dirty="0"/>
              <a:t> </a:t>
            </a:r>
            <a:r>
              <a:rPr lang="en-US" sz="2400" dirty="0" err="1"/>
              <a:t>Odemuyiwa</a:t>
            </a:r>
            <a:endParaRPr lang="en-US" sz="2400" dirty="0"/>
          </a:p>
          <a:p>
            <a:pPr marL="6160" indent="0" algn="ctr">
              <a:spcBef>
                <a:spcPts val="0"/>
              </a:spcBef>
              <a:spcAft>
                <a:spcPts val="0"/>
              </a:spcAft>
              <a:buNone/>
            </a:pPr>
            <a:r>
              <a:rPr lang="en-US" sz="2400" dirty="0"/>
              <a:t>Rana X. Adhikari</a:t>
            </a:r>
          </a:p>
          <a:p>
            <a:pPr marL="6160" indent="0" algn="ctr">
              <a:spcBef>
                <a:spcPts val="0"/>
              </a:spcBef>
              <a:spcAft>
                <a:spcPts val="0"/>
              </a:spcAft>
              <a:buNone/>
            </a:pPr>
            <a:r>
              <a:rPr lang="en-US" sz="2400" dirty="0"/>
              <a:t>Alan Weinstein</a:t>
            </a:r>
          </a:p>
          <a:p>
            <a:pPr marL="6160" indent="0" algn="ctr">
              <a:spcBef>
                <a:spcPts val="0"/>
              </a:spcBef>
              <a:spcAft>
                <a:spcPts val="0"/>
              </a:spcAft>
              <a:buNone/>
            </a:pPr>
            <a:r>
              <a:rPr lang="en-US" sz="2400" dirty="0"/>
              <a:t>Alex Urban</a:t>
            </a:r>
          </a:p>
          <a:p>
            <a:pPr marL="6160" indent="0" algn="ctr">
              <a:spcBef>
                <a:spcPts val="0"/>
              </a:spcBef>
              <a:spcAft>
                <a:spcPts val="0"/>
              </a:spcAft>
              <a:buNone/>
            </a:pPr>
            <a:r>
              <a:rPr lang="en-US" sz="2400" dirty="0"/>
              <a:t>Tom Callister</a:t>
            </a:r>
          </a:p>
          <a:p>
            <a:pPr marL="6160" indent="0" algn="ctr">
              <a:spcBef>
                <a:spcPts val="0"/>
              </a:spcBef>
              <a:spcAft>
                <a:spcPts val="0"/>
              </a:spcAft>
              <a:buNone/>
            </a:pPr>
            <a:r>
              <a:rPr lang="en-US" sz="2400" dirty="0"/>
              <a:t>Caltech SFP</a:t>
            </a:r>
          </a:p>
          <a:p>
            <a:pPr marL="6160" indent="0" algn="ctr">
              <a:spcBef>
                <a:spcPts val="0"/>
              </a:spcBef>
              <a:spcAft>
                <a:spcPts val="0"/>
              </a:spcAft>
              <a:buNone/>
            </a:pPr>
            <a:r>
              <a:rPr lang="en-US" sz="2400" dirty="0"/>
              <a:t>LIGO SURF</a:t>
            </a:r>
          </a:p>
          <a:p>
            <a:pPr marL="6160" indent="0" algn="ctr">
              <a:spcBef>
                <a:spcPts val="0"/>
              </a:spcBef>
              <a:spcAft>
                <a:spcPts val="0"/>
              </a:spcAft>
              <a:buNone/>
            </a:pPr>
            <a:r>
              <a:rPr lang="en-US" sz="2400" dirty="0" err="1"/>
              <a:t>Cosmosis</a:t>
            </a:r>
            <a:endParaRPr lang="en-US" sz="2400" dirty="0"/>
          </a:p>
        </p:txBody>
      </p:sp>
      <p:sp>
        <p:nvSpPr>
          <p:cNvPr id="4" name="Slide Number Placeholder 3">
            <a:extLst>
              <a:ext uri="{FF2B5EF4-FFF2-40B4-BE49-F238E27FC236}">
                <a16:creationId xmlns:a16="http://schemas.microsoft.com/office/drawing/2014/main" id="{76A48388-5C80-7C4B-BA32-42A2437E7A36}"/>
              </a:ext>
            </a:extLst>
          </p:cNvPr>
          <p:cNvSpPr>
            <a:spLocks noGrp="1"/>
          </p:cNvSpPr>
          <p:nvPr>
            <p:ph type="sldNum" sz="quarter" idx="12"/>
          </p:nvPr>
        </p:nvSpPr>
        <p:spPr/>
        <p:txBody>
          <a:bodyPr/>
          <a:lstStyle/>
          <a:p>
            <a:fld id="{6D22F896-40B5-4ADD-8801-0D06FADFA095}" type="slidenum">
              <a:rPr lang="en-US" smtClean="0"/>
              <a:t>38</a:t>
            </a:fld>
            <a:endParaRPr lang="en-US" dirty="0"/>
          </a:p>
        </p:txBody>
      </p:sp>
    </p:spTree>
    <p:extLst>
      <p:ext uri="{BB962C8B-B14F-4D97-AF65-F5344CB8AC3E}">
        <p14:creationId xmlns:p14="http://schemas.microsoft.com/office/powerpoint/2010/main" val="16738154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0A293-391E-4040-A728-40F1D01ED07B}"/>
              </a:ext>
            </a:extLst>
          </p:cNvPr>
          <p:cNvSpPr>
            <a:spLocks noGrp="1"/>
          </p:cNvSpPr>
          <p:nvPr>
            <p:ph type="title"/>
          </p:nvPr>
        </p:nvSpPr>
        <p:spPr/>
        <p:txBody>
          <a:bodyPr/>
          <a:lstStyle/>
          <a:p>
            <a:r>
              <a:rPr lang="en-US" dirty="0"/>
              <a:t>Seismic cloaking</a:t>
            </a:r>
          </a:p>
        </p:txBody>
      </p:sp>
      <p:sp>
        <p:nvSpPr>
          <p:cNvPr id="3" name="Content Placeholder 2">
            <a:extLst>
              <a:ext uri="{FF2B5EF4-FFF2-40B4-BE49-F238E27FC236}">
                <a16:creationId xmlns:a16="http://schemas.microsoft.com/office/drawing/2014/main" id="{A443853A-7790-A54D-A0AE-F1DBC7CC6B27}"/>
              </a:ext>
            </a:extLst>
          </p:cNvPr>
          <p:cNvSpPr>
            <a:spLocks noGrp="1"/>
          </p:cNvSpPr>
          <p:nvPr>
            <p:ph idx="1"/>
          </p:nvPr>
        </p:nvSpPr>
        <p:spPr>
          <a:xfrm>
            <a:off x="2773599" y="2052115"/>
            <a:ext cx="7796540" cy="2458117"/>
          </a:xfrm>
        </p:spPr>
        <p:txBody>
          <a:bodyPr/>
          <a:lstStyle/>
          <a:p>
            <a:r>
              <a:rPr lang="en-US" dirty="0"/>
              <a:t>This field is less than 10 years old</a:t>
            </a:r>
          </a:p>
          <a:p>
            <a:r>
              <a:rPr lang="en-US" dirty="0"/>
              <a:t>Subset of </a:t>
            </a:r>
            <a:r>
              <a:rPr lang="en-US" dirty="0" err="1"/>
              <a:t>elastodynamic</a:t>
            </a:r>
            <a:r>
              <a:rPr lang="en-US" dirty="0"/>
              <a:t> cloaking</a:t>
            </a:r>
          </a:p>
          <a:p>
            <a:r>
              <a:rPr lang="en-US" dirty="0"/>
              <a:t>Interacts with surface (Rayleigh) waves</a:t>
            </a:r>
          </a:p>
          <a:p>
            <a:pPr lvl="1"/>
            <a:r>
              <a:rPr lang="en-US" dirty="0"/>
              <a:t>Wavelengths that match the dimensions of houses and other infrastructure</a:t>
            </a:r>
          </a:p>
          <a:p>
            <a:endParaRPr lang="en-US" dirty="0"/>
          </a:p>
        </p:txBody>
      </p:sp>
      <p:pic>
        <p:nvPicPr>
          <p:cNvPr id="4" name="Picture 3">
            <a:extLst>
              <a:ext uri="{FF2B5EF4-FFF2-40B4-BE49-F238E27FC236}">
                <a16:creationId xmlns:a16="http://schemas.microsoft.com/office/drawing/2014/main" id="{C3E32E1E-A78B-9340-B7AF-4138FCDAD305}"/>
              </a:ext>
            </a:extLst>
          </p:cNvPr>
          <p:cNvPicPr>
            <a:picLocks noChangeAspect="1"/>
          </p:cNvPicPr>
          <p:nvPr/>
        </p:nvPicPr>
        <p:blipFill>
          <a:blip r:embed="rId3"/>
          <a:stretch>
            <a:fillRect/>
          </a:stretch>
        </p:blipFill>
        <p:spPr>
          <a:xfrm>
            <a:off x="6934364" y="4517058"/>
            <a:ext cx="4431324" cy="2340942"/>
          </a:xfrm>
          <a:prstGeom prst="rect">
            <a:avLst/>
          </a:prstGeom>
        </p:spPr>
      </p:pic>
      <p:sp>
        <p:nvSpPr>
          <p:cNvPr id="5" name="Slide Number Placeholder 4">
            <a:extLst>
              <a:ext uri="{FF2B5EF4-FFF2-40B4-BE49-F238E27FC236}">
                <a16:creationId xmlns:a16="http://schemas.microsoft.com/office/drawing/2014/main" id="{88436D4E-1233-DA40-AA03-76032CE09CA1}"/>
              </a:ext>
            </a:extLst>
          </p:cNvPr>
          <p:cNvSpPr>
            <a:spLocks noGrp="1"/>
          </p:cNvSpPr>
          <p:nvPr>
            <p:ph type="sldNum" sz="quarter" idx="12"/>
          </p:nvPr>
        </p:nvSpPr>
        <p:spPr/>
        <p:txBody>
          <a:bodyPr/>
          <a:lstStyle/>
          <a:p>
            <a:fld id="{6D22F896-40B5-4ADD-8801-0D06FADFA095}" type="slidenum">
              <a:rPr lang="en-US" smtClean="0"/>
              <a:t>4</a:t>
            </a:fld>
            <a:endParaRPr lang="en-US" dirty="0"/>
          </a:p>
        </p:txBody>
      </p:sp>
    </p:spTree>
    <p:extLst>
      <p:ext uri="{BB962C8B-B14F-4D97-AF65-F5344CB8AC3E}">
        <p14:creationId xmlns:p14="http://schemas.microsoft.com/office/powerpoint/2010/main" val="25709560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extLst/>
          </a:blip>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2712BB1-98C0-4A8A-835D-6829EF6A00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EF2096BC-6C6D-41F2-90AA-2578BD496E3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3" name="Picture 12">
            <a:extLst>
              <a:ext uri="{FF2B5EF4-FFF2-40B4-BE49-F238E27FC236}">
                <a16:creationId xmlns:a16="http://schemas.microsoft.com/office/drawing/2014/main" id="{9BBEF840-FEAD-46CB-B5C3-4F79B523273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5" name="Rectangle 14">
            <a:extLst>
              <a:ext uri="{FF2B5EF4-FFF2-40B4-BE49-F238E27FC236}">
                <a16:creationId xmlns:a16="http://schemas.microsoft.com/office/drawing/2014/main" id="{A24FBFAC-873C-4D59-814A-DCAF5D9FE5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9D28307-0123-4C8C-BCEC-91815ACE26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6ACDFCD-84FE-4000-A15C-274814606A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103780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B9AD30-1940-084C-AA63-9B95B776A884}"/>
              </a:ext>
            </a:extLst>
          </p:cNvPr>
          <p:cNvSpPr>
            <a:spLocks noGrp="1"/>
          </p:cNvSpPr>
          <p:nvPr>
            <p:ph type="title"/>
          </p:nvPr>
        </p:nvSpPr>
        <p:spPr>
          <a:xfrm>
            <a:off x="1969803" y="808056"/>
            <a:ext cx="8608037" cy="1077229"/>
          </a:xfrm>
        </p:spPr>
        <p:txBody>
          <a:bodyPr>
            <a:normAutofit/>
          </a:bodyPr>
          <a:lstStyle/>
          <a:p>
            <a:pPr algn="l"/>
            <a:r>
              <a:rPr lang="en-US" dirty="0"/>
              <a:t>Seismic cloaking</a:t>
            </a:r>
            <a:endParaRPr lang="en-US"/>
          </a:p>
        </p:txBody>
      </p:sp>
      <p:sp>
        <p:nvSpPr>
          <p:cNvPr id="21" name="TextBox 20">
            <a:extLst>
              <a:ext uri="{FF2B5EF4-FFF2-40B4-BE49-F238E27FC236}">
                <a16:creationId xmlns:a16="http://schemas.microsoft.com/office/drawing/2014/main" id="{777C4146-299A-4E3C-9766-B216E81EC7B8}"/>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60169" y="641225"/>
            <a:ext cx="415636" cy="369332"/>
          </a:xfrm>
          <a:prstGeom prst="rect">
            <a:avLst/>
          </a:prstGeom>
          <a:noFill/>
        </p:spPr>
        <p:txBody>
          <a:bodyPr wrap="square" rtlCol="0">
            <a:spAutoFit/>
          </a:bodyPr>
          <a:lstStyle/>
          <a:p>
            <a:pPr algn="r">
              <a:spcAft>
                <a:spcPts val="600"/>
              </a:spcAft>
            </a:pP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3" name="Content Placeholder 2">
            <a:extLst>
              <a:ext uri="{FF2B5EF4-FFF2-40B4-BE49-F238E27FC236}">
                <a16:creationId xmlns:a16="http://schemas.microsoft.com/office/drawing/2014/main" id="{12FA5660-7EFB-6743-8B72-97A21D65673E}"/>
              </a:ext>
            </a:extLst>
          </p:cNvPr>
          <p:cNvSpPr>
            <a:spLocks noGrp="1"/>
          </p:cNvSpPr>
          <p:nvPr>
            <p:ph idx="1"/>
          </p:nvPr>
        </p:nvSpPr>
        <p:spPr>
          <a:xfrm>
            <a:off x="1975805" y="2052116"/>
            <a:ext cx="3387169" cy="3997828"/>
          </a:xfrm>
        </p:spPr>
        <p:txBody>
          <a:bodyPr>
            <a:normAutofit/>
          </a:bodyPr>
          <a:lstStyle/>
          <a:p>
            <a:r>
              <a:rPr lang="en-US" dirty="0"/>
              <a:t>Seismic metamaterials manipulate waves to attenuate and reflect energy away from the cloaked object</a:t>
            </a:r>
          </a:p>
          <a:p>
            <a:r>
              <a:rPr lang="en-US" dirty="0"/>
              <a:t>Seismic cloaking could protect valuable infrastructure from earthquakes</a:t>
            </a:r>
          </a:p>
        </p:txBody>
      </p:sp>
      <p:pic>
        <p:nvPicPr>
          <p:cNvPr id="4" name="Picture 3">
            <a:extLst>
              <a:ext uri="{FF2B5EF4-FFF2-40B4-BE49-F238E27FC236}">
                <a16:creationId xmlns:a16="http://schemas.microsoft.com/office/drawing/2014/main" id="{F29918E4-EC45-8048-A055-A29E53F1ED3B}"/>
              </a:ext>
            </a:extLst>
          </p:cNvPr>
          <p:cNvPicPr>
            <a:picLocks noChangeAspect="1"/>
          </p:cNvPicPr>
          <p:nvPr/>
        </p:nvPicPr>
        <p:blipFill rotWithShape="1">
          <a:blip r:embed="rId6"/>
          <a:srcRect r="230" b="1"/>
          <a:stretch/>
        </p:blipFill>
        <p:spPr>
          <a:xfrm>
            <a:off x="5432992" y="2348779"/>
            <a:ext cx="4818974" cy="3373468"/>
          </a:xfrm>
          <a:prstGeom prst="rect">
            <a:avLst/>
          </a:prstGeom>
          <a:ln>
            <a:gradFill flip="none" rotWithShape="1">
              <a:gsLst>
                <a:gs pos="86000">
                  <a:schemeClr val="accent6">
                    <a:lumMod val="67000"/>
                  </a:schemeClr>
                </a:gs>
                <a:gs pos="20000">
                  <a:schemeClr val="accent6">
                    <a:lumMod val="97000"/>
                    <a:lumOff val="3000"/>
                  </a:schemeClr>
                </a:gs>
                <a:gs pos="100000">
                  <a:schemeClr val="accent6">
                    <a:lumMod val="60000"/>
                    <a:lumOff val="40000"/>
                  </a:schemeClr>
                </a:gs>
              </a:gsLst>
              <a:lin ang="16200000" scaled="1"/>
              <a:tileRect/>
            </a:gradFill>
          </a:ln>
          <a:effectLst>
            <a:innerShdw blurRad="127000">
              <a:prstClr val="black">
                <a:alpha val="90000"/>
              </a:prstClr>
            </a:innerShdw>
          </a:effectLst>
        </p:spPr>
      </p:pic>
      <p:sp>
        <p:nvSpPr>
          <p:cNvPr id="23" name="Rectangle 22">
            <a:extLst>
              <a:ext uri="{FF2B5EF4-FFF2-40B4-BE49-F238E27FC236}">
                <a16:creationId xmlns:a16="http://schemas.microsoft.com/office/drawing/2014/main" id="{08CBDCE7-5012-40F9-8D15-A8DB7E1C9B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035FA9B2-4721-1448-B7A5-33CC8210E0C1}"/>
              </a:ext>
            </a:extLst>
          </p:cNvPr>
          <p:cNvSpPr>
            <a:spLocks noGrp="1"/>
          </p:cNvSpPr>
          <p:nvPr>
            <p:ph type="sldNum" sz="quarter" idx="12"/>
          </p:nvPr>
        </p:nvSpPr>
        <p:spPr/>
        <p:txBody>
          <a:bodyPr/>
          <a:lstStyle/>
          <a:p>
            <a:fld id="{6D22F896-40B5-4ADD-8801-0D06FADFA095}" type="slidenum">
              <a:rPr lang="en-US" smtClean="0"/>
              <a:t>5</a:t>
            </a:fld>
            <a:endParaRPr lang="en-US" dirty="0"/>
          </a:p>
        </p:txBody>
      </p:sp>
      <p:sp>
        <p:nvSpPr>
          <p:cNvPr id="6" name="TextBox 5">
            <a:extLst>
              <a:ext uri="{FF2B5EF4-FFF2-40B4-BE49-F238E27FC236}">
                <a16:creationId xmlns:a16="http://schemas.microsoft.com/office/drawing/2014/main" id="{BA841429-FA87-B441-9978-CCFA53512314}"/>
              </a:ext>
            </a:extLst>
          </p:cNvPr>
          <p:cNvSpPr txBox="1"/>
          <p:nvPr/>
        </p:nvSpPr>
        <p:spPr>
          <a:xfrm>
            <a:off x="7230594" y="5748519"/>
            <a:ext cx="3021372" cy="307777"/>
          </a:xfrm>
          <a:prstGeom prst="rect">
            <a:avLst/>
          </a:prstGeom>
          <a:noFill/>
        </p:spPr>
        <p:txBody>
          <a:bodyPr wrap="square" rtlCol="0">
            <a:spAutoFit/>
          </a:bodyPr>
          <a:lstStyle/>
          <a:p>
            <a:pPr algn="r"/>
            <a:r>
              <a:rPr lang="en-US" sz="1400" dirty="0">
                <a:solidFill>
                  <a:schemeClr val="tx1">
                    <a:lumMod val="75000"/>
                  </a:schemeClr>
                </a:solidFill>
              </a:rPr>
              <a:t>Graham Murdock, Popular Science</a:t>
            </a:r>
          </a:p>
        </p:txBody>
      </p:sp>
    </p:spTree>
    <p:extLst>
      <p:ext uri="{BB962C8B-B14F-4D97-AF65-F5344CB8AC3E}">
        <p14:creationId xmlns:p14="http://schemas.microsoft.com/office/powerpoint/2010/main" val="6353118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DA72557-5B50-F146-B320-4859C29803B5}"/>
              </a:ext>
            </a:extLst>
          </p:cNvPr>
          <p:cNvSpPr>
            <a:spLocks noGrp="1"/>
          </p:cNvSpPr>
          <p:nvPr>
            <p:ph idx="1"/>
          </p:nvPr>
        </p:nvSpPr>
        <p:spPr/>
        <p:txBody>
          <a:bodyPr/>
          <a:lstStyle/>
          <a:p>
            <a:pPr marL="6160" indent="0" algn="ctr">
              <a:buNone/>
            </a:pPr>
            <a:r>
              <a:rPr lang="en-US" sz="3600" dirty="0"/>
              <a:t>Can we apply the concept of seismic cloaking to LIGO?</a:t>
            </a:r>
          </a:p>
          <a:p>
            <a:pPr marL="6160" indent="0">
              <a:buNone/>
            </a:pPr>
            <a:endParaRPr lang="en-US" dirty="0"/>
          </a:p>
        </p:txBody>
      </p:sp>
      <p:sp>
        <p:nvSpPr>
          <p:cNvPr id="4" name="Slide Number Placeholder 3">
            <a:extLst>
              <a:ext uri="{FF2B5EF4-FFF2-40B4-BE49-F238E27FC236}">
                <a16:creationId xmlns:a16="http://schemas.microsoft.com/office/drawing/2014/main" id="{02E0D535-AF36-9F45-963E-B3F5C86928B8}"/>
              </a:ext>
            </a:extLst>
          </p:cNvPr>
          <p:cNvSpPr>
            <a:spLocks noGrp="1"/>
          </p:cNvSpPr>
          <p:nvPr>
            <p:ph type="sldNum" sz="quarter" idx="12"/>
          </p:nvPr>
        </p:nvSpPr>
        <p:spPr/>
        <p:txBody>
          <a:bodyPr/>
          <a:lstStyle/>
          <a:p>
            <a:fld id="{6D22F896-40B5-4ADD-8801-0D06FADFA095}" type="slidenum">
              <a:rPr lang="en-US" smtClean="0"/>
              <a:t>6</a:t>
            </a:fld>
            <a:endParaRPr lang="en-US" dirty="0"/>
          </a:p>
        </p:txBody>
      </p:sp>
    </p:spTree>
    <p:extLst>
      <p:ext uri="{BB962C8B-B14F-4D97-AF65-F5344CB8AC3E}">
        <p14:creationId xmlns:p14="http://schemas.microsoft.com/office/powerpoint/2010/main" val="22530383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42F2B-2CFC-F24E-B94E-4A4D1E668DFA}"/>
              </a:ext>
            </a:extLst>
          </p:cNvPr>
          <p:cNvSpPr>
            <a:spLocks noGrp="1"/>
          </p:cNvSpPr>
          <p:nvPr>
            <p:ph type="title"/>
          </p:nvPr>
        </p:nvSpPr>
        <p:spPr/>
        <p:txBody>
          <a:bodyPr/>
          <a:lstStyle/>
          <a:p>
            <a:r>
              <a:rPr lang="en-US" dirty="0"/>
              <a:t>LIGO and seismic noise</a:t>
            </a:r>
          </a:p>
        </p:txBody>
      </p:sp>
      <p:sp>
        <p:nvSpPr>
          <p:cNvPr id="3" name="Content Placeholder 2">
            <a:extLst>
              <a:ext uri="{FF2B5EF4-FFF2-40B4-BE49-F238E27FC236}">
                <a16:creationId xmlns:a16="http://schemas.microsoft.com/office/drawing/2014/main" id="{702B83D5-0A4C-284B-89DC-B22A8092D15B}"/>
              </a:ext>
            </a:extLst>
          </p:cNvPr>
          <p:cNvSpPr>
            <a:spLocks noGrp="1"/>
          </p:cNvSpPr>
          <p:nvPr>
            <p:ph idx="1"/>
          </p:nvPr>
        </p:nvSpPr>
        <p:spPr/>
        <p:txBody>
          <a:bodyPr>
            <a:normAutofit/>
          </a:bodyPr>
          <a:lstStyle/>
          <a:p>
            <a:r>
              <a:rPr lang="en-US" dirty="0"/>
              <a:t>The gravitational wave strain amplitude of GW170817 (the binary neutron star merger) was ~10</a:t>
            </a:r>
            <a:r>
              <a:rPr lang="en-US" baseline="30000" dirty="0"/>
              <a:t>-22</a:t>
            </a:r>
          </a:p>
          <a:p>
            <a:r>
              <a:rPr lang="en-US" dirty="0"/>
              <a:t>Average seismic activity at LIGO-Livingston and LIGO-Hanford is ~10</a:t>
            </a:r>
            <a:r>
              <a:rPr lang="en-US" baseline="30000" dirty="0"/>
              <a:t>-9</a:t>
            </a:r>
            <a:r>
              <a:rPr lang="en-US" dirty="0"/>
              <a:t> at 10 Hz</a:t>
            </a:r>
          </a:p>
        </p:txBody>
      </p:sp>
      <p:sp>
        <p:nvSpPr>
          <p:cNvPr id="4" name="Slide Number Placeholder 3">
            <a:extLst>
              <a:ext uri="{FF2B5EF4-FFF2-40B4-BE49-F238E27FC236}">
                <a16:creationId xmlns:a16="http://schemas.microsoft.com/office/drawing/2014/main" id="{449E192C-B707-1240-B093-A6E1B4702252}"/>
              </a:ext>
            </a:extLst>
          </p:cNvPr>
          <p:cNvSpPr>
            <a:spLocks noGrp="1"/>
          </p:cNvSpPr>
          <p:nvPr>
            <p:ph type="sldNum" sz="quarter" idx="12"/>
          </p:nvPr>
        </p:nvSpPr>
        <p:spPr/>
        <p:txBody>
          <a:bodyPr/>
          <a:lstStyle/>
          <a:p>
            <a:fld id="{6D22F896-40B5-4ADD-8801-0D06FADFA095}" type="slidenum">
              <a:rPr lang="en-US" smtClean="0"/>
              <a:t>7</a:t>
            </a:fld>
            <a:endParaRPr lang="en-US" dirty="0"/>
          </a:p>
        </p:txBody>
      </p:sp>
    </p:spTree>
    <p:extLst>
      <p:ext uri="{BB962C8B-B14F-4D97-AF65-F5344CB8AC3E}">
        <p14:creationId xmlns:p14="http://schemas.microsoft.com/office/powerpoint/2010/main" val="2004024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F3F64-1430-3F46-BCC7-AA80111BBF0D}"/>
              </a:ext>
            </a:extLst>
          </p:cNvPr>
          <p:cNvSpPr>
            <a:spLocks noGrp="1"/>
          </p:cNvSpPr>
          <p:nvPr>
            <p:ph type="title"/>
          </p:nvPr>
        </p:nvSpPr>
        <p:spPr/>
        <p:txBody>
          <a:bodyPr/>
          <a:lstStyle/>
          <a:p>
            <a:r>
              <a:rPr lang="en-US" dirty="0"/>
              <a:t>LIGO seismic isolation</a:t>
            </a:r>
          </a:p>
        </p:txBody>
      </p:sp>
      <p:sp>
        <p:nvSpPr>
          <p:cNvPr id="3" name="Content Placeholder 2">
            <a:extLst>
              <a:ext uri="{FF2B5EF4-FFF2-40B4-BE49-F238E27FC236}">
                <a16:creationId xmlns:a16="http://schemas.microsoft.com/office/drawing/2014/main" id="{DEB32856-F76D-9941-AC60-680F17D1E65E}"/>
              </a:ext>
            </a:extLst>
          </p:cNvPr>
          <p:cNvSpPr>
            <a:spLocks noGrp="1"/>
          </p:cNvSpPr>
          <p:nvPr>
            <p:ph idx="1"/>
          </p:nvPr>
        </p:nvSpPr>
        <p:spPr>
          <a:xfrm>
            <a:off x="2773600" y="2052116"/>
            <a:ext cx="4327112" cy="3997828"/>
          </a:xfrm>
        </p:spPr>
        <p:txBody>
          <a:bodyPr>
            <a:normAutofit/>
          </a:bodyPr>
          <a:lstStyle/>
          <a:p>
            <a:r>
              <a:rPr lang="en-US" dirty="0"/>
              <a:t>Quadruple pendulum system isolates test masses from seismic noise</a:t>
            </a:r>
          </a:p>
          <a:p>
            <a:r>
              <a:rPr lang="en-US" dirty="0"/>
              <a:t>Dampens up to 10 orders of magnitude</a:t>
            </a:r>
          </a:p>
          <a:p>
            <a:r>
              <a:rPr lang="en-US" dirty="0"/>
              <a:t>Pendulum system shields at 10 Hz and below</a:t>
            </a:r>
          </a:p>
        </p:txBody>
      </p:sp>
      <p:pic>
        <p:nvPicPr>
          <p:cNvPr id="4" name="Content Placeholder 3">
            <a:extLst>
              <a:ext uri="{FF2B5EF4-FFF2-40B4-BE49-F238E27FC236}">
                <a16:creationId xmlns:a16="http://schemas.microsoft.com/office/drawing/2014/main" id="{A8C3C855-D0CA-F74A-9AB7-493B16883118}"/>
              </a:ext>
            </a:extLst>
          </p:cNvPr>
          <p:cNvPicPr>
            <a:picLocks noChangeAspect="1"/>
          </p:cNvPicPr>
          <p:nvPr/>
        </p:nvPicPr>
        <p:blipFill>
          <a:blip r:embed="rId3"/>
          <a:stretch>
            <a:fillRect/>
          </a:stretch>
        </p:blipFill>
        <p:spPr>
          <a:xfrm>
            <a:off x="7207714" y="1773477"/>
            <a:ext cx="3458700" cy="4114800"/>
          </a:xfrm>
          <a:prstGeom prst="rect">
            <a:avLst/>
          </a:prstGeom>
        </p:spPr>
      </p:pic>
      <p:sp>
        <p:nvSpPr>
          <p:cNvPr id="5" name="Slide Number Placeholder 4">
            <a:extLst>
              <a:ext uri="{FF2B5EF4-FFF2-40B4-BE49-F238E27FC236}">
                <a16:creationId xmlns:a16="http://schemas.microsoft.com/office/drawing/2014/main" id="{BEA4DB43-C8B6-D241-B20C-D60E4773AE9A}"/>
              </a:ext>
            </a:extLst>
          </p:cNvPr>
          <p:cNvSpPr>
            <a:spLocks noGrp="1"/>
          </p:cNvSpPr>
          <p:nvPr>
            <p:ph type="sldNum" sz="quarter" idx="12"/>
          </p:nvPr>
        </p:nvSpPr>
        <p:spPr/>
        <p:txBody>
          <a:bodyPr/>
          <a:lstStyle/>
          <a:p>
            <a:fld id="{6D22F896-40B5-4ADD-8801-0D06FADFA095}" type="slidenum">
              <a:rPr lang="en-US" smtClean="0"/>
              <a:t>8</a:t>
            </a:fld>
            <a:endParaRPr lang="en-US" dirty="0"/>
          </a:p>
        </p:txBody>
      </p:sp>
    </p:spTree>
    <p:extLst>
      <p:ext uri="{BB962C8B-B14F-4D97-AF65-F5344CB8AC3E}">
        <p14:creationId xmlns:p14="http://schemas.microsoft.com/office/powerpoint/2010/main" val="13934360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DC28C-1F94-5E42-93D4-713025A2E04F}"/>
              </a:ext>
            </a:extLst>
          </p:cNvPr>
          <p:cNvSpPr>
            <a:spLocks noGrp="1"/>
          </p:cNvSpPr>
          <p:nvPr>
            <p:ph type="title"/>
          </p:nvPr>
        </p:nvSpPr>
        <p:spPr/>
        <p:txBody>
          <a:bodyPr/>
          <a:lstStyle/>
          <a:p>
            <a:r>
              <a:rPr lang="en-US" dirty="0"/>
              <a:t>Newtonian noise</a:t>
            </a:r>
          </a:p>
        </p:txBody>
      </p:sp>
      <p:sp>
        <p:nvSpPr>
          <p:cNvPr id="3" name="Content Placeholder 2">
            <a:extLst>
              <a:ext uri="{FF2B5EF4-FFF2-40B4-BE49-F238E27FC236}">
                <a16:creationId xmlns:a16="http://schemas.microsoft.com/office/drawing/2014/main" id="{6D7990EC-FA03-C44B-BEAA-B6482488CF0B}"/>
              </a:ext>
            </a:extLst>
          </p:cNvPr>
          <p:cNvSpPr>
            <a:spLocks noGrp="1"/>
          </p:cNvSpPr>
          <p:nvPr>
            <p:ph idx="1"/>
          </p:nvPr>
        </p:nvSpPr>
        <p:spPr/>
        <p:txBody>
          <a:bodyPr/>
          <a:lstStyle/>
          <a:p>
            <a:r>
              <a:rPr lang="en-US" dirty="0"/>
              <a:t>Mass density fluctuations in soil due to surface waves can create changes in the gravitational potential around the test masses</a:t>
            </a:r>
          </a:p>
          <a:p>
            <a:r>
              <a:rPr lang="en-US" dirty="0"/>
              <a:t>Affects LIGO at mostly 10 Hz and below</a:t>
            </a:r>
          </a:p>
          <a:p>
            <a:r>
              <a:rPr lang="en-US" dirty="0"/>
              <a:t>Advantages of seismic cloaking</a:t>
            </a:r>
          </a:p>
          <a:p>
            <a:pPr lvl="1"/>
            <a:r>
              <a:rPr lang="en-US" dirty="0"/>
              <a:t>Reduce the amount of terrestrial noise</a:t>
            </a:r>
          </a:p>
          <a:p>
            <a:pPr lvl="1"/>
            <a:r>
              <a:rPr lang="en-US" dirty="0"/>
              <a:t>Improve LIGO operation</a:t>
            </a:r>
          </a:p>
        </p:txBody>
      </p:sp>
      <p:sp>
        <p:nvSpPr>
          <p:cNvPr id="4" name="Slide Number Placeholder 3">
            <a:extLst>
              <a:ext uri="{FF2B5EF4-FFF2-40B4-BE49-F238E27FC236}">
                <a16:creationId xmlns:a16="http://schemas.microsoft.com/office/drawing/2014/main" id="{B2101B0A-2E5E-A84E-900A-BC2BE460B47E}"/>
              </a:ext>
            </a:extLst>
          </p:cNvPr>
          <p:cNvSpPr>
            <a:spLocks noGrp="1"/>
          </p:cNvSpPr>
          <p:nvPr>
            <p:ph type="sldNum" sz="quarter" idx="12"/>
          </p:nvPr>
        </p:nvSpPr>
        <p:spPr/>
        <p:txBody>
          <a:bodyPr/>
          <a:lstStyle/>
          <a:p>
            <a:fld id="{6D22F896-40B5-4ADD-8801-0D06FADFA095}" type="slidenum">
              <a:rPr lang="en-US" smtClean="0"/>
              <a:t>9</a:t>
            </a:fld>
            <a:endParaRPr lang="en-US" dirty="0"/>
          </a:p>
        </p:txBody>
      </p:sp>
    </p:spTree>
    <p:extLst>
      <p:ext uri="{BB962C8B-B14F-4D97-AF65-F5344CB8AC3E}">
        <p14:creationId xmlns:p14="http://schemas.microsoft.com/office/powerpoint/2010/main" val="84769344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adison">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Madison">
      <a:majorFont>
        <a:latin typeface="Arial" panose="020B0604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dison">
      <a:fillStyleLst>
        <a:solidFill>
          <a:schemeClr val="phClr"/>
        </a:solidFill>
        <a:gradFill rotWithShape="1">
          <a:gsLst>
            <a:gs pos="0">
              <a:schemeClr val="phClr">
                <a:tint val="48000"/>
                <a:alpha val="88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blipFill rotWithShape="1">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Madison" id="{025CB5FB-2DD3-45EE-B6F0-CC461540EB19}" vid="{178B2DAB-5DDE-4060-A857-D2E1CDA9250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{06F74534-4A63-224D-8314-2925AF9E431C}tf16401378</Template>
  <TotalTime>10058</TotalTime>
  <Words>3428</Words>
  <Application>Microsoft Macintosh PowerPoint</Application>
  <PresentationFormat>Widescreen</PresentationFormat>
  <Paragraphs>351</Paragraphs>
  <Slides>38</Slides>
  <Notes>38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38</vt:i4>
      </vt:variant>
    </vt:vector>
  </HeadingPairs>
  <TitlesOfParts>
    <vt:vector size="45" baseType="lpstr">
      <vt:lpstr>Arial</vt:lpstr>
      <vt:lpstr>Calibri</vt:lpstr>
      <vt:lpstr>MS Shell Dlg 2</vt:lpstr>
      <vt:lpstr>Stencil</vt:lpstr>
      <vt:lpstr>Wingdings</vt:lpstr>
      <vt:lpstr>Wingdings 3</vt:lpstr>
      <vt:lpstr>Madison</vt:lpstr>
      <vt:lpstr>Seismic Cloaking for LIGO</vt:lpstr>
      <vt:lpstr>Cloaking</vt:lpstr>
      <vt:lpstr>Metamaterials</vt:lpstr>
      <vt:lpstr>Seismic cloaking</vt:lpstr>
      <vt:lpstr>Seismic cloaking</vt:lpstr>
      <vt:lpstr>PowerPoint Presentation</vt:lpstr>
      <vt:lpstr>LIGO and seismic noise</vt:lpstr>
      <vt:lpstr>LIGO seismic isolation</vt:lpstr>
      <vt:lpstr>Newtonian noise</vt:lpstr>
      <vt:lpstr>PowerPoint Presentation</vt:lpstr>
      <vt:lpstr>Seismic cloaking experiments: Brûle</vt:lpstr>
      <vt:lpstr>Seismic cloaking experiments: Brûle</vt:lpstr>
      <vt:lpstr>Seismic cloaking experiments: Colombi</vt:lpstr>
      <vt:lpstr>Seismic cloaking experiments: Colombi</vt:lpstr>
      <vt:lpstr>Seismic cloaking experiments: Colombi</vt:lpstr>
      <vt:lpstr>Seismic cloaking experiments: Roux</vt:lpstr>
      <vt:lpstr>Seismic cloaking experiments: Roux</vt:lpstr>
      <vt:lpstr>Seismic cloaking experiments: Roux</vt:lpstr>
      <vt:lpstr>Seismic cloaking experiments: Roux</vt:lpstr>
      <vt:lpstr>PowerPoint Presentation</vt:lpstr>
      <vt:lpstr>Modeling acoustic cloaking</vt:lpstr>
      <vt:lpstr>Modeling acoustic cloaking</vt:lpstr>
      <vt:lpstr>Modeling acoustic cloaking</vt:lpstr>
      <vt:lpstr>Modeling acoustic cloaking</vt:lpstr>
      <vt:lpstr>Modeling acoustic cloaking</vt:lpstr>
      <vt:lpstr>Modeling acoustic cloaking</vt:lpstr>
      <vt:lpstr>Modeling acoustic cloaking</vt:lpstr>
      <vt:lpstr>Modeling acoustic cloaking</vt:lpstr>
      <vt:lpstr>Modeling acoustic cloaking</vt:lpstr>
      <vt:lpstr>Modeling acoustic cloaking</vt:lpstr>
      <vt:lpstr>Measuring the effects of an existing seismic cloak</vt:lpstr>
      <vt:lpstr>Measuring the effect of an existing seismic cloak</vt:lpstr>
      <vt:lpstr>Measuring the effects of an existing seismic cloak</vt:lpstr>
      <vt:lpstr>Measuring the effect of an existing seismic cloak</vt:lpstr>
      <vt:lpstr>Measuring the effects of an existing seismic cloak</vt:lpstr>
      <vt:lpstr>Measuring the effects of an existing seismic cloak</vt:lpstr>
      <vt:lpstr>Future work</vt:lpstr>
      <vt:lpstr>Thank you!</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Seismic Cloaking for LIGO</dc:title>
  <dc:creator>Kaila Nathaniel</dc:creator>
  <cp:lastModifiedBy>Kaila Nathaniel</cp:lastModifiedBy>
  <cp:revision>64</cp:revision>
  <cp:lastPrinted>2018-08-15T18:28:41Z</cp:lastPrinted>
  <dcterms:created xsi:type="dcterms:W3CDTF">2018-08-08T02:56:19Z</dcterms:created>
  <dcterms:modified xsi:type="dcterms:W3CDTF">2018-08-15T20:17:40Z</dcterms:modified>
</cp:coreProperties>
</file>