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m4v" ContentType="video/unknown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25"/>
  </p:notesMasterIdLst>
  <p:handoutMasterIdLst>
    <p:handoutMasterId r:id="rId26"/>
  </p:handoutMasterIdLst>
  <p:sldIdLst>
    <p:sldId id="261" r:id="rId2"/>
    <p:sldId id="264" r:id="rId3"/>
    <p:sldId id="605" r:id="rId4"/>
    <p:sldId id="984" r:id="rId5"/>
    <p:sldId id="793" r:id="rId6"/>
    <p:sldId id="816" r:id="rId7"/>
    <p:sldId id="771" r:id="rId8"/>
    <p:sldId id="817" r:id="rId9"/>
    <p:sldId id="773" r:id="rId10"/>
    <p:sldId id="798" r:id="rId11"/>
    <p:sldId id="985" r:id="rId12"/>
    <p:sldId id="986" r:id="rId13"/>
    <p:sldId id="262" r:id="rId14"/>
    <p:sldId id="265" r:id="rId15"/>
    <p:sldId id="800" r:id="rId16"/>
    <p:sldId id="689" r:id="rId17"/>
    <p:sldId id="738" r:id="rId18"/>
    <p:sldId id="740" r:id="rId19"/>
    <p:sldId id="987" r:id="rId20"/>
    <p:sldId id="988" r:id="rId21"/>
    <p:sldId id="696" r:id="rId22"/>
    <p:sldId id="707" r:id="rId23"/>
    <p:sldId id="807" r:id="rId24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H Shoemaker" initials="DHS" lastIdx="2" clrIdx="0">
    <p:extLst>
      <p:ext uri="{19B8F6BF-5375-455C-9EA6-DF929625EA0E}">
        <p15:presenceInfo xmlns:p15="http://schemas.microsoft.com/office/powerpoint/2012/main" userId="d1b7f30c-ba33-40a1-a984-a45287c08b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D150F"/>
    <a:srgbClr val="CC0099"/>
    <a:srgbClr val="A1FDFD"/>
    <a:srgbClr val="7C7D80"/>
    <a:srgbClr val="6969F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9717" autoAdjust="0"/>
    <p:restoredTop sz="93681" autoAdjust="0"/>
  </p:normalViewPr>
  <p:slideViewPr>
    <p:cSldViewPr snapToGrid="0">
      <p:cViewPr varScale="1">
        <p:scale>
          <a:sx n="125" d="100"/>
          <a:sy n="125" d="100"/>
        </p:scale>
        <p:origin x="1152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1824" y="9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25AC5A06-04BD-9C42-B787-F8B7143AB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40182915-C490-8F4A-9779-401B4DFC6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05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AF2206-89F4-CA4A-877F-895F8EF93458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6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7C4B-0C8C-D949-8707-D81D283554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2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F9CC3-8215-E240-8863-5A0F523DF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4E1E-4976-2341-A45D-30A92355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4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7013"/>
            <a:ext cx="1943100" cy="5770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7013"/>
            <a:ext cx="5676900" cy="5770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F0CE3-0C48-F84C-A92D-C9314B4CF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4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CDD355-64AA-174A-8D15-8EEC360DF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1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3BEF3-B106-5C44-93C6-65E2CBBA7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A9EC18-A5B3-CB40-A77C-16ECE463D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08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4332" y="6480738"/>
            <a:ext cx="241102" cy="258962"/>
          </a:xfrm>
          <a:prstGeom prst="rect">
            <a:avLst/>
          </a:prstGeom>
        </p:spPr>
        <p:txBody>
          <a:bodyPr/>
          <a:lstStyle>
            <a:lvl1pPr defTabSz="410751">
              <a:defRPr sz="1266">
                <a:solidFill>
                  <a:srgbClr val="C0C0C0"/>
                </a:solidFill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948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A23E-AE89-A345-B002-CD5B78E01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C413-54EA-0F43-9975-8CA7132FF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7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2C352-2D72-4D43-BF4A-F4A726507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2642-D332-0F4B-A49B-7DB589D0C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6B42-F2ED-9D40-8722-D8E20E0E4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2057-8469-D04B-8D80-865FCDDA2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2971-47A8-1240-B9C1-68AFD1612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F4901-AC0A-9D47-B2D8-30C37C448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3075" y="6608763"/>
            <a:ext cx="10509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Helvetica" charset="0"/>
                <a:cs typeface="+mn-cs"/>
              </a:defRPr>
            </a:lvl1pPr>
          </a:lstStyle>
          <a:p>
            <a:pPr>
              <a:defRPr/>
            </a:pPr>
            <a:fld id="{C68EFE43-8690-F241-AFF6-444D3D83E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55725"/>
            <a:ext cx="7772400" cy="4641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27013"/>
            <a:ext cx="5114925" cy="7000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6629550"/>
            <a:ext cx="1966913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Arial" charset="0"/>
                <a:cs typeface="Arial" charset="0"/>
              </a:rPr>
              <a:t>LIGO-</a:t>
            </a:r>
            <a:r>
              <a:rPr lang="is-IS" sz="900" dirty="0">
                <a:latin typeface="Arial" charset="0"/>
                <a:cs typeface="Arial" charset="0"/>
              </a:rPr>
              <a:t>G1801439-v2</a:t>
            </a:r>
            <a:endParaRPr lang="en-US" sz="900" dirty="0">
              <a:latin typeface="Arial" charset="0"/>
              <a:cs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690452-BF44-A247-AA3E-3D074EBCB38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9" r:id="rId12"/>
    <p:sldLayoutId id="2147483750" r:id="rId13"/>
    <p:sldLayoutId id="2147483751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Font typeface="Times New Roman" charset="0"/>
        <a:buChar char="»"/>
        <a:defRPr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–"/>
        <a:defRPr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18181" y="2512043"/>
            <a:ext cx="7772400" cy="1143000"/>
          </a:xfrm>
        </p:spPr>
        <p:txBody>
          <a:bodyPr/>
          <a:lstStyle/>
          <a:p>
            <a:r>
              <a:rPr lang="en-US" dirty="0"/>
              <a:t>Ground-based Gravitational-wave detectors and synergy with LISA</a:t>
            </a:r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3980" y="3946034"/>
            <a:ext cx="6400800" cy="925551"/>
          </a:xfrm>
        </p:spPr>
        <p:txBody>
          <a:bodyPr/>
          <a:lstStyle/>
          <a:p>
            <a:r>
              <a:rPr lang="en-US" sz="1600" dirty="0">
                <a:latin typeface="Helvetica" charset="0"/>
              </a:rPr>
              <a:t>COSPAR</a:t>
            </a:r>
          </a:p>
          <a:p>
            <a:r>
              <a:rPr lang="en-US" sz="1600" dirty="0">
                <a:latin typeface="Helvetica" charset="0"/>
              </a:rPr>
              <a:t>Pasadena 18 July 2018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718181" y="4871585"/>
            <a:ext cx="7772399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David Shoemaker</a:t>
            </a:r>
          </a:p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For the LIGO and Virgo Scientific Collaborations</a:t>
            </a:r>
          </a:p>
          <a:p>
            <a:pPr>
              <a:spcBef>
                <a:spcPct val="10000"/>
              </a:spcBef>
            </a:pPr>
            <a:endParaRPr lang="en-US" sz="120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calizationOfSource_R5galaxyz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390"/>
            <a:ext cx="9158132" cy="515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localization_typo_fixed.pdf" descr="localization_typo_fixe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2649" y="890808"/>
            <a:ext cx="5483194" cy="365807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B. P. Abbott,  Multi-messenger Observations of a Binary Neutron Star Merger, 2017, ApJL in press. doi:10.3847/2041-8213/aa91c9"/>
          <p:cNvSpPr txBox="1"/>
          <p:nvPr/>
        </p:nvSpPr>
        <p:spPr>
          <a:xfrm>
            <a:off x="341554" y="6657412"/>
            <a:ext cx="7216720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just">
              <a:defRPr sz="1500" b="0"/>
            </a:pPr>
            <a:r>
              <a:rPr sz="1055"/>
              <a:t>B. P. Abbott,  </a:t>
            </a:r>
            <a:r>
              <a:rPr sz="1055" i="1"/>
              <a:t>Multi-messenger Observations of a Binary Neutron Star Merger</a:t>
            </a:r>
            <a:r>
              <a:rPr sz="1055"/>
              <a:t>, 2017, ApJL in press. doi:10.3847/2041-8213/aa91c9</a:t>
            </a:r>
          </a:p>
        </p:txBody>
      </p:sp>
      <p:sp>
        <p:nvSpPr>
          <p:cNvPr id="199" name="Multimessenger Observations"/>
          <p:cNvSpPr txBox="1"/>
          <p:nvPr/>
        </p:nvSpPr>
        <p:spPr>
          <a:xfrm>
            <a:off x="1249808" y="80366"/>
            <a:ext cx="7576701" cy="788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>
            <a:normAutofit/>
          </a:bodyPr>
          <a:lstStyle>
            <a:lvl1pPr defTabSz="443991">
              <a:defRPr sz="608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4000" dirty="0" err="1"/>
              <a:t>Multimessenger</a:t>
            </a:r>
            <a:r>
              <a:rPr sz="4000" dirty="0"/>
              <a:t> Observations</a:t>
            </a:r>
          </a:p>
        </p:txBody>
      </p:sp>
      <p:sp>
        <p:nvSpPr>
          <p:cNvPr id="200" name="GW170817 - August 17, 2017 12:41:04 UTC…"/>
          <p:cNvSpPr txBox="1"/>
          <p:nvPr/>
        </p:nvSpPr>
        <p:spPr>
          <a:xfrm>
            <a:off x="183827" y="1133206"/>
            <a:ext cx="2624507" cy="5524206"/>
          </a:xfrm>
          <a:prstGeom prst="rect">
            <a:avLst/>
          </a:prstGeom>
          <a:solidFill>
            <a:srgbClr val="AB1CF5">
              <a:alpha val="0"/>
            </a:srgbClr>
          </a:solidFill>
          <a:ln w="25400">
            <a:solidFill>
              <a:srgbClr val="00615A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b="0"/>
            </a:pPr>
            <a:r>
              <a:rPr lang="en-US" sz="1687" b="1" dirty="0">
                <a:latin typeface="Helvetica" charset="0"/>
                <a:ea typeface="Helvetica" charset="0"/>
                <a:cs typeface="Helvetica" charset="0"/>
              </a:rPr>
              <a:t>Approximate timeline:</a:t>
            </a:r>
          </a:p>
          <a:p>
            <a:pPr>
              <a:defRPr b="0"/>
            </a:pPr>
            <a:endParaRPr lang="en-US" sz="1687" dirty="0"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sz="1687" dirty="0">
                <a:latin typeface="Helvetica" charset="0"/>
                <a:ea typeface="Helvetica" charset="0"/>
                <a:cs typeface="Helvetica" charset="0"/>
              </a:rPr>
              <a:t>GW170817 - </a:t>
            </a:r>
            <a:r>
              <a:rPr sz="1687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August 17, 2017 12:41:04 UTC</a:t>
            </a:r>
            <a:r>
              <a:rPr lang="en-US" sz="1687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= 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sz="1687" b="1" dirty="0">
              <a:solidFill>
                <a:schemeClr val="accent4">
                  <a:hueOff val="468000"/>
                  <a:satOff val="-4761"/>
                  <a:lumOff val="10196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endParaRPr sz="1687" dirty="0">
              <a:solidFill>
                <a:schemeClr val="accent4">
                  <a:hueOff val="468000"/>
                  <a:satOff val="-4761"/>
                  <a:lumOff val="10196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sz="1687" dirty="0">
                <a:latin typeface="Helvetica" charset="0"/>
                <a:ea typeface="Helvetica" charset="0"/>
                <a:cs typeface="Helvetica" charset="0"/>
              </a:rPr>
              <a:t>GRB 170817A</a:t>
            </a:r>
            <a:br>
              <a:rPr lang="en-US" sz="1687" dirty="0">
                <a:latin typeface="Helvetica" charset="0"/>
                <a:ea typeface="Helvetica" charset="0"/>
                <a:cs typeface="Helvetica" charset="0"/>
              </a:rPr>
            </a:br>
            <a:r>
              <a:rPr sz="1687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+ 2 sec</a:t>
            </a:r>
          </a:p>
          <a:p>
            <a:pPr>
              <a:defRPr b="0"/>
            </a:pPr>
            <a:endParaRPr lang="en-US" sz="1687" b="1" dirty="0">
              <a:solidFill>
                <a:schemeClr val="accent4">
                  <a:hueOff val="468000"/>
                  <a:satOff val="-4761"/>
                  <a:lumOff val="10196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lang="en-US" sz="1687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LIGO signal found</a:t>
            </a:r>
            <a:br>
              <a:rPr lang="en-US" sz="1687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+6 minutes</a:t>
            </a:r>
            <a:endParaRPr sz="1687" b="1" dirty="0">
              <a:solidFill>
                <a:schemeClr val="accent4">
                  <a:hueOff val="468000"/>
                  <a:satOff val="-4761"/>
                  <a:lumOff val="10196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endParaRPr lang="en-US" sz="1687" dirty="0"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sz="1687" dirty="0">
                <a:latin typeface="Helvetica" charset="0"/>
                <a:ea typeface="Helvetica" charset="0"/>
                <a:cs typeface="Helvetica" charset="0"/>
              </a:rPr>
              <a:t>LIGO-Virgo GCN reporting BNS signal associated with the time of the GRB</a:t>
            </a:r>
            <a:br>
              <a:rPr lang="en-US" sz="1687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687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+41 minutes</a:t>
            </a:r>
            <a:endParaRPr lang="en-US" sz="1687" b="1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endParaRPr lang="en-US" sz="1687" b="1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lang="en-US" sz="1687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SkyMap</a:t>
            </a:r>
            <a:r>
              <a:rPr lang="en-US" sz="1687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from LIGO-Virgo 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+ 4 hours</a:t>
            </a:r>
          </a:p>
          <a:p>
            <a:pPr>
              <a:defRPr b="0"/>
            </a:pPr>
            <a:endParaRPr sz="1687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lang="en-US" sz="1687" dirty="0">
                <a:latin typeface="Helvetica" charset="0"/>
                <a:ea typeface="Helvetica" charset="0"/>
                <a:cs typeface="Helvetica" charset="0"/>
              </a:rPr>
              <a:t>O</a:t>
            </a:r>
            <a:r>
              <a:rPr sz="1687" dirty="0">
                <a:latin typeface="Helvetica" charset="0"/>
                <a:ea typeface="Helvetica" charset="0"/>
                <a:cs typeface="Helvetica" charset="0"/>
              </a:rPr>
              <a:t>ptical </a:t>
            </a:r>
            <a:r>
              <a:rPr lang="en-US" sz="1687" dirty="0">
                <a:latin typeface="Helvetica" charset="0"/>
                <a:ea typeface="Helvetica" charset="0"/>
                <a:cs typeface="Helvetica" charset="0"/>
              </a:rPr>
              <a:t>counterpart found</a:t>
            </a:r>
            <a:br>
              <a:rPr lang="en-US" sz="1687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+ 11 hours</a:t>
            </a:r>
            <a:endParaRPr sz="1687" b="1" dirty="0">
              <a:solidFill>
                <a:schemeClr val="accent4">
                  <a:hueOff val="468000"/>
                  <a:satOff val="-4761"/>
                  <a:lumOff val="10196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1" name="The localisation region became observable to telescopes in Chile 10 hours after the event time…"/>
          <p:cNvSpPr txBox="1"/>
          <p:nvPr/>
        </p:nvSpPr>
        <p:spPr>
          <a:xfrm>
            <a:off x="2903689" y="4609115"/>
            <a:ext cx="6061114" cy="1918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85750" indent="-285750" algn="l">
              <a:buFont typeface="Arial" charset="0"/>
              <a:buChar char="•"/>
              <a:defRPr sz="2200" b="0"/>
            </a:pPr>
            <a:r>
              <a:rPr sz="2000" dirty="0">
                <a:latin typeface="Helvetica" charset="0"/>
                <a:ea typeface="Helvetica" charset="0"/>
                <a:cs typeface="Helvetica" charset="0"/>
              </a:rPr>
              <a:t>The localisation region became observable to telescopes in Chile 10 hours after the event time Approximately 70 ground- and space- based observatories followed-up on this event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 algn="l">
              <a:buFont typeface="Arial" charset="0"/>
              <a:buChar char="•"/>
              <a:defRPr sz="2200" b="0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Working hard to make future alerts come sooner</a:t>
            </a:r>
          </a:p>
          <a:p>
            <a:pPr marL="285750" indent="-285750" algn="l">
              <a:buFont typeface="Arial" charset="0"/>
              <a:buChar char="•"/>
              <a:defRPr sz="2200" b="0"/>
            </a:pP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Alerts to be open to all observers</a:t>
            </a:r>
          </a:p>
        </p:txBody>
      </p:sp>
      <p:sp>
        <p:nvSpPr>
          <p:cNvPr id="202" name="6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8560309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uiExpand="1" build="p" bldLvl="5" animBg="1" advAuto="0"/>
      <p:bldP spid="201" grpId="0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26FD-812F-C94B-94F5-9CAEF91FD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0" y="227013"/>
            <a:ext cx="5663565" cy="700087"/>
          </a:xfrm>
        </p:spPr>
        <p:txBody>
          <a:bodyPr/>
          <a:lstStyle/>
          <a:p>
            <a:r>
              <a:rPr lang="en-US" sz="4200" dirty="0"/>
              <a:t>GW Physics with BNS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1DC03-0AF2-714F-B58C-FFF2025DB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68" y="1767205"/>
            <a:ext cx="5135880" cy="4641850"/>
          </a:xfrm>
        </p:spPr>
        <p:txBody>
          <a:bodyPr/>
          <a:lstStyle/>
          <a:p>
            <a:r>
              <a:rPr lang="en-US" dirty="0"/>
              <a:t>Tight constraints on total mass (2.74 M</a:t>
            </a:r>
            <a:r>
              <a:rPr lang="en-US" baseline="-25000" dirty="0"/>
              <a:t>😎</a:t>
            </a:r>
            <a:r>
              <a:rPr lang="en-US" dirty="0"/>
              <a:t>), individual masses likely 1.2 and 1.5</a:t>
            </a:r>
          </a:p>
          <a:p>
            <a:r>
              <a:rPr lang="en-US" dirty="0"/>
              <a:t>Equation of State/tidal deformability informed by deviations from point-mass waveform at end of coalescence</a:t>
            </a:r>
          </a:p>
          <a:p>
            <a:r>
              <a:rPr lang="en-US" dirty="0"/>
              <a:t>Hubble constant calculated using new independent GW distance measurement to source</a:t>
            </a:r>
          </a:p>
          <a:p>
            <a:r>
              <a:rPr lang="en-US" dirty="0"/>
              <a:t>Speed of GWs the same as Photons to one part in 10</a:t>
            </a:r>
            <a:r>
              <a:rPr lang="en-US" baseline="30000" dirty="0"/>
              <a:t>15</a:t>
            </a:r>
            <a:r>
              <a:rPr lang="en-US" dirty="0"/>
              <a:t> ; and Shapiro delay also the same</a:t>
            </a:r>
          </a:p>
          <a:p>
            <a:r>
              <a:rPr lang="en-US" dirty="0"/>
              <a:t>…and a wealth of knowledge on the post-merger evolution, from EM observations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701CC-6079-594D-8F13-BCAB234621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3947D-BEEF-4F47-B740-6EF35E3B6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969" y="1677588"/>
            <a:ext cx="3099912" cy="4383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646E37-6068-6040-ABFE-06E787DFAEA1}"/>
              </a:ext>
            </a:extLst>
          </p:cNvPr>
          <p:cNvSpPr txBox="1"/>
          <p:nvPr/>
        </p:nvSpPr>
        <p:spPr>
          <a:xfrm>
            <a:off x="6627503" y="5873202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APS/Alan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Stonebraker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22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0855-35B1-C74E-B516-937D7073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300" y="212826"/>
            <a:ext cx="7041237" cy="700087"/>
          </a:xfrm>
        </p:spPr>
        <p:txBody>
          <a:bodyPr/>
          <a:lstStyle/>
          <a:p>
            <a:r>
              <a:rPr lang="en-US" sz="3600" dirty="0"/>
              <a:t>Visual summary of signals to date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F8F2A-25A0-C14F-B608-08FD8306F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55724"/>
            <a:ext cx="7772400" cy="53603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2DB45-841D-4E4A-A2A3-313E3BC450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Mass_plot_black_no_gap (1).png" descr="Mass_plot_black_no_gap (1).png">
            <a:extLst>
              <a:ext uri="{FF2B5EF4-FFF2-40B4-BE49-F238E27FC236}">
                <a16:creationId xmlns:a16="http://schemas.microsoft.com/office/drawing/2014/main" id="{64139C19-27B8-5242-BAB8-C185F92D8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3952"/>
          <a:stretch/>
        </p:blipFill>
        <p:spPr>
          <a:xfrm>
            <a:off x="765542" y="1170188"/>
            <a:ext cx="7852995" cy="56241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2147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EDC2AFDD-8167-AF4D-960E-B0F26934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984" r="-5984"/>
          <a:stretch>
            <a:fillRect/>
          </a:stretch>
        </p:blipFill>
        <p:spPr bwMode="auto">
          <a:xfrm>
            <a:off x="3784052" y="3456432"/>
            <a:ext cx="5534058" cy="30435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0B2D64-9248-AB46-A550-B81061ED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Near Future: 2019-20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9158F-5B95-B542-945B-B82C9DF45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2" y="1355724"/>
            <a:ext cx="8049768" cy="5144227"/>
          </a:xfrm>
        </p:spPr>
        <p:txBody>
          <a:bodyPr/>
          <a:lstStyle/>
          <a:p>
            <a:r>
              <a:rPr lang="en-US" dirty="0"/>
              <a:t>Currently both LIGO and Virgo improving sensitivity of instruments</a:t>
            </a:r>
          </a:p>
          <a:p>
            <a:r>
              <a:rPr lang="en-US" dirty="0"/>
              <a:t>Next:  ~1 year long O3 run</a:t>
            </a:r>
          </a:p>
          <a:p>
            <a:pPr lvl="1"/>
            <a:r>
              <a:rPr lang="en-US" dirty="0"/>
              <a:t>Start in early 2019</a:t>
            </a:r>
          </a:p>
          <a:p>
            <a:pPr lvl="1"/>
            <a:r>
              <a:rPr lang="en-US" dirty="0"/>
              <a:t>LIGO with a NS-NS ‘reach’ of ~120 </a:t>
            </a:r>
            <a:r>
              <a:rPr lang="en-US" dirty="0" err="1"/>
              <a:t>Mpc</a:t>
            </a:r>
            <a:r>
              <a:rPr lang="en-US" dirty="0"/>
              <a:t>, Virgo ~65 </a:t>
            </a:r>
            <a:r>
              <a:rPr lang="en-US" dirty="0" err="1"/>
              <a:t>Mpc</a:t>
            </a:r>
            <a:endParaRPr lang="en-US" dirty="0"/>
          </a:p>
          <a:p>
            <a:r>
              <a:rPr lang="en-US" dirty="0"/>
              <a:t>N.B.: the rate goes up as the </a:t>
            </a:r>
            <a:r>
              <a:rPr lang="en-US" b="1" dirty="0"/>
              <a:t>cube</a:t>
            </a:r>
            <a:r>
              <a:rPr lang="en-US" dirty="0"/>
              <a:t> of the reach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Best guesses for O3:</a:t>
            </a:r>
          </a:p>
          <a:p>
            <a:r>
              <a:rPr lang="en-US" b="1" dirty="0">
                <a:solidFill>
                  <a:schemeClr val="tx1"/>
                </a:solidFill>
              </a:rPr>
              <a:t>BBH: Several per month to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several per week</a:t>
            </a:r>
          </a:p>
          <a:p>
            <a:r>
              <a:rPr lang="en-US" b="1" dirty="0">
                <a:solidFill>
                  <a:schemeClr val="tx1"/>
                </a:solidFill>
              </a:rPr>
              <a:t>BNS: 1 to 10 in the year-long run</a:t>
            </a:r>
          </a:p>
          <a:p>
            <a:r>
              <a:rPr lang="en-US" b="1" dirty="0">
                <a:solidFill>
                  <a:schemeClr val="tx1"/>
                </a:solidFill>
              </a:rPr>
              <a:t>NSBH: </a:t>
            </a:r>
            <a:r>
              <a:rPr lang="en-US" sz="2000" b="1" i="1" dirty="0">
                <a:solidFill>
                  <a:schemeClr val="tx1"/>
                </a:solidFill>
                <a:latin typeface="Times" pitchFamily="2" charset="0"/>
              </a:rPr>
              <a:t>p</a:t>
            </a:r>
            <a:r>
              <a:rPr lang="en-US" b="1" dirty="0">
                <a:solidFill>
                  <a:schemeClr val="tx1"/>
                </a:solidFill>
              </a:rPr>
              <a:t> ~50% of one event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…and: better sensitivity offers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more physics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CB098-7ADC-BE48-9C86-04223DA293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0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271BA-5F46-AD42-AB5B-008A1BC9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5-year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58C0E-5B2F-3C41-8917-A3684D959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7E48C-DF3E-2A40-8B1D-04A6B7339C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Shape 233">
            <a:extLst>
              <a:ext uri="{FF2B5EF4-FFF2-40B4-BE49-F238E27FC236}">
                <a16:creationId xmlns:a16="http://schemas.microsoft.com/office/drawing/2014/main" id="{CF554E0D-9C4A-D744-81C3-F3B924D96ED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1417638"/>
            <a:ext cx="8475851" cy="51355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86587C2-0BC5-2F44-AE30-940CDD98EB6B}"/>
              </a:ext>
            </a:extLst>
          </p:cNvPr>
          <p:cNvSpPr/>
          <p:nvPr/>
        </p:nvSpPr>
        <p:spPr bwMode="auto">
          <a:xfrm>
            <a:off x="5739788" y="4803354"/>
            <a:ext cx="627961" cy="1057619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Bent Arrow 6">
            <a:extLst>
              <a:ext uri="{FF2B5EF4-FFF2-40B4-BE49-F238E27FC236}">
                <a16:creationId xmlns:a16="http://schemas.microsoft.com/office/drawing/2014/main" id="{73853731-280A-5F4E-A6B6-4DEFB2E4D14B}"/>
              </a:ext>
            </a:extLst>
          </p:cNvPr>
          <p:cNvSpPr/>
          <p:nvPr/>
        </p:nvSpPr>
        <p:spPr bwMode="auto">
          <a:xfrm rot="16200000">
            <a:off x="5440962" y="4879098"/>
            <a:ext cx="473727" cy="278164"/>
          </a:xfrm>
          <a:prstGeom prst="bentArrow">
            <a:avLst>
              <a:gd name="adj1" fmla="val 25000"/>
              <a:gd name="adj2" fmla="val 21040"/>
              <a:gd name="adj3" fmla="val 25000"/>
              <a:gd name="adj4" fmla="val 38335"/>
            </a:avLst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179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18FFD"/>
              </a:solidFill>
            </a:endParaRPr>
          </a:p>
        </p:txBody>
      </p:sp>
      <p:sp>
        <p:nvSpPr>
          <p:cNvPr id="83970" name="Text Placeholder 2"/>
          <p:cNvSpPr>
            <a:spLocks noGrp="1"/>
          </p:cNvSpPr>
          <p:nvPr>
            <p:ph type="body" sz="half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83971" name="Content Placeholder 3"/>
          <p:cNvSpPr>
            <a:spLocks noGrp="1"/>
          </p:cNvSpPr>
          <p:nvPr>
            <p:ph sz="half" idx="2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7896A3-A501-6540-AB3E-F27447F32A80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CDF3D73F-9B3A-F34C-BA29-D0629D59E2E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3975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4808" y="2579160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999" y="2174169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3064FF2D-1599-5A45-98B6-1AE5E888D3A2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83981" name="図 10" descr="LCGTPosterSimpleE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86896" y="394760"/>
            <a:ext cx="75713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0" dirty="0">
                <a:solidFill>
                  <a:srgbClr val="618FFD"/>
                </a:solidFill>
                <a:latin typeface="+mn-lt"/>
              </a:rPr>
              <a:t>The advanced GW detector network</a:t>
            </a:r>
          </a:p>
        </p:txBody>
      </p:sp>
      <p:sp>
        <p:nvSpPr>
          <p:cNvPr id="83986" name="TextBox 20"/>
          <p:cNvSpPr txBox="1">
            <a:spLocks noChangeArrowheads="1"/>
          </p:cNvSpPr>
          <p:nvPr/>
        </p:nvSpPr>
        <p:spPr bwMode="auto">
          <a:xfrm>
            <a:off x="738557" y="2916572"/>
            <a:ext cx="12604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LIGO </a:t>
            </a:r>
          </a:p>
          <a:p>
            <a:r>
              <a:rPr lang="en-US" dirty="0">
                <a:solidFill>
                  <a:srgbClr val="618FFD"/>
                </a:solidFill>
              </a:rPr>
              <a:t>Hanford,</a:t>
            </a:r>
          </a:p>
          <a:p>
            <a:r>
              <a:rPr lang="en-US" dirty="0">
                <a:solidFill>
                  <a:srgbClr val="618FFD"/>
                </a:solidFill>
              </a:rPr>
              <a:t>Livingston </a:t>
            </a:r>
          </a:p>
          <a:p>
            <a:r>
              <a:rPr lang="en-US" dirty="0">
                <a:solidFill>
                  <a:srgbClr val="618FFD"/>
                </a:solidFill>
              </a:rPr>
              <a:t>2015 </a:t>
            </a:r>
          </a:p>
        </p:txBody>
      </p:sp>
      <p:sp>
        <p:nvSpPr>
          <p:cNvPr id="83988" name="TextBox 22"/>
          <p:cNvSpPr txBox="1">
            <a:spLocks noChangeArrowheads="1"/>
          </p:cNvSpPr>
          <p:nvPr/>
        </p:nvSpPr>
        <p:spPr bwMode="auto">
          <a:xfrm>
            <a:off x="3448386" y="2384336"/>
            <a:ext cx="1088760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Virgo</a:t>
            </a:r>
          </a:p>
          <a:p>
            <a:r>
              <a:rPr lang="en-US" dirty="0">
                <a:solidFill>
                  <a:srgbClr val="618FFD"/>
                </a:solidFill>
              </a:rPr>
              <a:t>2017</a:t>
            </a:r>
          </a:p>
        </p:txBody>
      </p:sp>
      <p:sp>
        <p:nvSpPr>
          <p:cNvPr id="83989" name="TextBox 23"/>
          <p:cNvSpPr txBox="1">
            <a:spLocks noChangeArrowheads="1"/>
          </p:cNvSpPr>
          <p:nvPr/>
        </p:nvSpPr>
        <p:spPr bwMode="auto">
          <a:xfrm>
            <a:off x="5813425" y="3988934"/>
            <a:ext cx="1107996" cy="52322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LIGO-India</a:t>
            </a:r>
          </a:p>
          <a:p>
            <a:r>
              <a:rPr lang="en-US" dirty="0">
                <a:solidFill>
                  <a:srgbClr val="618FFD"/>
                </a:solidFill>
              </a:rPr>
              <a:t>2025</a:t>
            </a:r>
          </a:p>
        </p:txBody>
      </p:sp>
      <p:sp>
        <p:nvSpPr>
          <p:cNvPr id="83990" name="TextBox 24"/>
          <p:cNvSpPr txBox="1">
            <a:spLocks noChangeArrowheads="1"/>
          </p:cNvSpPr>
          <p:nvPr/>
        </p:nvSpPr>
        <p:spPr bwMode="auto">
          <a:xfrm>
            <a:off x="7763356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KAGRA</a:t>
            </a:r>
          </a:p>
          <a:p>
            <a:r>
              <a:rPr lang="en-US" dirty="0">
                <a:solidFill>
                  <a:srgbClr val="618FFD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13677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98537" y="212816"/>
            <a:ext cx="7620000" cy="771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sz="3600" kern="0" dirty="0">
                <a:solidFill>
                  <a:srgbClr val="326464"/>
                </a:solidFill>
              </a:rPr>
              <a:t>Longer Future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1971" y="1225509"/>
            <a:ext cx="4351663" cy="547324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Font typeface="Times New Roman" charset="0"/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–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Monotype Sorts" charset="0"/>
              <a:buNone/>
            </a:pPr>
            <a:r>
              <a:rPr lang="en-US" sz="2800" kern="0" dirty="0"/>
              <a:t>Signal grows with length – </a:t>
            </a:r>
            <a:r>
              <a:rPr lang="en-US" sz="2800" b="1" i="1" kern="0" dirty="0"/>
              <a:t>not</a:t>
            </a:r>
            <a:r>
              <a:rPr lang="en-US" sz="2800" kern="0" dirty="0"/>
              <a:t> most noise sources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/>
              <a:t>Thermal noise, radiation pressure, seismic, Newtonian unchanged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/>
              <a:t>Coating thermal noise improves </a:t>
            </a:r>
            <a:r>
              <a:rPr lang="en-US" sz="2200" i="1" kern="0" dirty="0"/>
              <a:t>faster</a:t>
            </a:r>
            <a:r>
              <a:rPr lang="en-US" sz="2200" kern="0" dirty="0"/>
              <a:t> than linearly with length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/>
              <a:t>4km </a:t>
            </a:r>
            <a:r>
              <a:rPr lang="en-US" sz="2200" kern="0" dirty="0">
                <a:sym typeface="Wingdings" pitchFamily="2" charset="2"/>
              </a:rPr>
              <a:t> </a:t>
            </a:r>
            <a:r>
              <a:rPr lang="en-US" sz="2200" kern="0" dirty="0"/>
              <a:t>40km surface Observatory one ‘toy’ baseline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kern="0" dirty="0"/>
              <a:t>can still find sites, earthmoving feasible; costs another limit</a:t>
            </a:r>
            <a:r>
              <a:rPr lang="is-IS" sz="2200" kern="0" dirty="0"/>
              <a:t>…</a:t>
            </a:r>
            <a:endParaRPr lang="en-US" sz="18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/>
              <a:t>Could put current components in and have 10x better sensitivity, 1000x event rate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/>
              <a:t>Or newer technologies and do even better</a:t>
            </a:r>
          </a:p>
        </p:txBody>
      </p:sp>
      <p:sp>
        <p:nvSpPr>
          <p:cNvPr id="2" name="AutoShape 2" descr="PastedGraphic-1.png">
            <a:extLst>
              <a:ext uri="{FF2B5EF4-FFF2-40B4-BE49-F238E27FC236}">
                <a16:creationId xmlns:a16="http://schemas.microsoft.com/office/drawing/2014/main" id="{521EB5FB-45D6-C644-8AC0-BAE0945536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BECBD8-C8C6-5742-B779-A9DA826A4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37" y="1511749"/>
            <a:ext cx="4232568" cy="297741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58E03C-E946-9B40-A5EB-37E6CDBB3033}"/>
              </a:ext>
            </a:extLst>
          </p:cNvPr>
          <p:cNvSpPr txBox="1">
            <a:spLocks/>
          </p:cNvSpPr>
          <p:nvPr/>
        </p:nvSpPr>
        <p:spPr bwMode="auto">
          <a:xfrm>
            <a:off x="4902136" y="4674743"/>
            <a:ext cx="4351663" cy="1816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Font typeface="Times New Roman" charset="0"/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–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800" kern="0" dirty="0"/>
              <a:t>US and (figure) European visions</a:t>
            </a:r>
          </a:p>
          <a:p>
            <a:r>
              <a:rPr lang="en-US" sz="1800" kern="0" dirty="0"/>
              <a:t>Surface or underground</a:t>
            </a:r>
          </a:p>
          <a:p>
            <a:r>
              <a:rPr lang="en-US" sz="1800" kern="0" dirty="0"/>
              <a:t>‘L’ or </a:t>
            </a:r>
            <a:r>
              <a:rPr lang="en-US" sz="1800" kern="0" dirty="0" err="1"/>
              <a:t>Δ</a:t>
            </a:r>
            <a:r>
              <a:rPr lang="en-US" sz="1800" kern="0" dirty="0"/>
              <a:t> geometry</a:t>
            </a:r>
          </a:p>
          <a:p>
            <a:r>
              <a:rPr lang="en-US" sz="1800" kern="0" dirty="0"/>
              <a:t>Cryogenics, multiple instruments</a:t>
            </a:r>
          </a:p>
          <a:p>
            <a:r>
              <a:rPr lang="en-US" sz="1800" kern="0" dirty="0"/>
              <a:t>…Studies underway</a:t>
            </a:r>
          </a:p>
        </p:txBody>
      </p:sp>
    </p:spTree>
    <p:extLst>
      <p:ext uri="{BB962C8B-B14F-4D97-AF65-F5344CB8AC3E}">
        <p14:creationId xmlns:p14="http://schemas.microsoft.com/office/powerpoint/2010/main" val="986096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4489373" cy="700087"/>
          </a:xfrm>
        </p:spPr>
        <p:txBody>
          <a:bodyPr/>
          <a:lstStyle/>
          <a:p>
            <a:r>
              <a:rPr lang="en-US" sz="3600" dirty="0"/>
              <a:t>3</a:t>
            </a:r>
            <a:r>
              <a:rPr lang="en-US" sz="3600" baseline="30000" dirty="0"/>
              <a:t>rd</a:t>
            </a:r>
            <a:r>
              <a:rPr lang="en-US" sz="3600" dirty="0"/>
              <a:t>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665" y="1355724"/>
            <a:ext cx="7772400" cy="5067109"/>
          </a:xfrm>
        </p:spPr>
        <p:txBody>
          <a:bodyPr/>
          <a:lstStyle/>
          <a:p>
            <a:r>
              <a:rPr lang="en-US" dirty="0"/>
              <a:t>When could this new wave of ground instruments come into play?</a:t>
            </a:r>
          </a:p>
          <a:p>
            <a:r>
              <a:rPr lang="en-US" dirty="0"/>
              <a:t>Appears 15 years from </a:t>
            </a:r>
            <a:r>
              <a:rPr lang="en-US" i="1" dirty="0"/>
              <a:t>t</a:t>
            </a:r>
            <a:r>
              <a:rPr lang="en-US" dirty="0"/>
              <a:t>=0 is a feasible baseline</a:t>
            </a:r>
          </a:p>
          <a:p>
            <a:pPr lvl="1"/>
            <a:r>
              <a:rPr lang="en-US" dirty="0"/>
              <a:t>Initial LIGO: 1989 proposal, and at design sensitivity 2005</a:t>
            </a:r>
          </a:p>
          <a:p>
            <a:pPr lvl="1"/>
            <a:r>
              <a:rPr lang="en-US" dirty="0"/>
              <a:t>Advanced LIGO: 1999 White Paper, GW150914 in 2015</a:t>
            </a:r>
          </a:p>
          <a:p>
            <a:r>
              <a:rPr lang="en-US" b="1" dirty="0">
                <a:solidFill>
                  <a:schemeClr val="tx1"/>
                </a:solidFill>
              </a:rPr>
              <a:t>Modulo funding, could envision 2030’s</a:t>
            </a:r>
          </a:p>
          <a:p>
            <a:r>
              <a:rPr lang="en-US" dirty="0"/>
              <a:t>Should hope – and strive and plan – to have great instruments ready to ‘catch’ the end phase of binaries seen in LISA</a:t>
            </a:r>
          </a:p>
          <a:p>
            <a:r>
              <a:rPr lang="en-US" dirty="0"/>
              <a:t>Worldwide community working together on concepts and the best observatory configuration for the science targets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1"/>
                </a:solidFill>
              </a:rPr>
              <a:t>Crucial for all these endeavors: to expand the scientific community planning on exploiting these instruments far beyond the GR/GW enclave</a:t>
            </a:r>
          </a:p>
          <a:p>
            <a:pPr lvl="1"/>
            <a:r>
              <a:rPr lang="en-US" dirty="0"/>
              <a:t>Costs are like TMT/GMT/ELT – needs a comparable audience</a:t>
            </a:r>
          </a:p>
          <a:p>
            <a:pPr lvl="1"/>
            <a:r>
              <a:rPr lang="en-US" dirty="0"/>
              <a:t>Events like GW170817 help!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82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9A1E5-2D60-3843-A58D-F320B0B30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291" y="378850"/>
            <a:ext cx="5114925" cy="700087"/>
          </a:xfrm>
        </p:spPr>
        <p:txBody>
          <a:bodyPr/>
          <a:lstStyle/>
          <a:p>
            <a:r>
              <a:rPr lang="en-US" dirty="0"/>
              <a:t>How can ground-based instruments profit from LISA?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2883B-440B-9041-BB9A-EA67AA138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A7285-E969-0E4E-84AA-F2CC346D5A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AFBF9-21FB-2C4A-9EF3-43203B9B5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29" y="1239275"/>
            <a:ext cx="7641771" cy="5618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91D421-3D4C-854E-BBCB-5079D5171F8E}"/>
              </a:ext>
            </a:extLst>
          </p:cNvPr>
          <p:cNvSpPr txBox="1"/>
          <p:nvPr/>
        </p:nvSpPr>
        <p:spPr>
          <a:xfrm rot="16200000">
            <a:off x="8039852" y="5218544"/>
            <a:ext cx="1499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Slide: D.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Gerosa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7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BC14-BB0E-3C40-A9B4-DD4E1B97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Ground based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B777-5E66-8746-B169-8496420F5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00" y="4280255"/>
            <a:ext cx="7772400" cy="4641850"/>
          </a:xfrm>
        </p:spPr>
        <p:txBody>
          <a:bodyPr/>
          <a:lstStyle/>
          <a:p>
            <a:r>
              <a:rPr lang="en-US" dirty="0"/>
              <a:t>Initial observatories, and instruments, constructed starting in mid-90’s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NSF Physics  </a:t>
            </a:r>
            <a:r>
              <a:rPr lang="en-US" dirty="0"/>
              <a:t>for LIGO; Virgo’s support from CNRS and INFN</a:t>
            </a:r>
          </a:p>
          <a:p>
            <a:r>
              <a:rPr lang="en-US" dirty="0"/>
              <a:t>Observed, setting upper limits until 2011</a:t>
            </a:r>
          </a:p>
          <a:p>
            <a:r>
              <a:rPr lang="en-US" dirty="0"/>
              <a:t>Both Virgo and LIGO undertook a complete rework of the instruments</a:t>
            </a:r>
          </a:p>
          <a:p>
            <a:r>
              <a:rPr lang="en-US" dirty="0"/>
              <a:t>Advanced LIGO came on line in 2015 – First discovery 15 Sept 2015</a:t>
            </a:r>
          </a:p>
          <a:p>
            <a:r>
              <a:rPr lang="en-US" dirty="0"/>
              <a:t>Advanced Virgo came on line in 2017 – First signal 14 August 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59C16-8067-FE4D-B2DB-2E8DF1BA14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D76D6-329A-2F44-A447-A3A285F00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89"/>
          <a:stretch/>
        </p:blipFill>
        <p:spPr>
          <a:xfrm>
            <a:off x="760164" y="1163981"/>
            <a:ext cx="7779744" cy="312708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B808DBA-F4F7-6644-94E1-1CCBDEBDE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45" y="0"/>
            <a:ext cx="1050925" cy="105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698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6D606-E0C6-1E42-BF3E-6D2C13187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 for specific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BF033-CD79-8F4E-A2C4-3F467A63D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Exciting physics at the moment of coalescence – BH ringdown</a:t>
            </a:r>
          </a:p>
          <a:p>
            <a:r>
              <a:rPr lang="en-US" dirty="0"/>
              <a:t>Narrow-banding usually unattractive due to lost science</a:t>
            </a:r>
          </a:p>
          <a:p>
            <a:r>
              <a:rPr lang="en-US" dirty="0"/>
              <a:t>But knowing when and where could make it worthwhile (D. </a:t>
            </a:r>
            <a:r>
              <a:rPr lang="en-US" dirty="0" err="1"/>
              <a:t>Gerosa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402A5-40F5-BC42-BBAB-9CD15EB4F2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95CBD4-362B-3246-BF60-2E2DE2C9F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544" y="2683364"/>
            <a:ext cx="5391439" cy="392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40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5E1E065-2E10-3742-A554-50C4A2C144F4}"/>
              </a:ext>
            </a:extLst>
          </p:cNvPr>
          <p:cNvSpPr txBox="1"/>
          <p:nvPr/>
        </p:nvSpPr>
        <p:spPr>
          <a:xfrm>
            <a:off x="5377542" y="1274565"/>
            <a:ext cx="376645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Outer circle: </a:t>
            </a:r>
            <a:r>
              <a:rPr lang="en-US" b="1" dirty="0">
                <a:latin typeface="Symbol" pitchFamily="2" charset="2"/>
                <a:ea typeface="Calibri" charset="0"/>
                <a:cs typeface="Calibri" charset="0"/>
              </a:rPr>
              <a:t>r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=2 LISA threshold</a:t>
            </a:r>
          </a:p>
          <a:p>
            <a:pPr marL="257175" indent="-257175">
              <a:buFont typeface="Arial" charset="0"/>
              <a:buChar char="•"/>
            </a:pPr>
            <a:endParaRPr lang="en-US" sz="1000" b="1" dirty="0">
              <a:latin typeface="Calibri" charset="0"/>
              <a:ea typeface="Calibri" charset="0"/>
              <a:cs typeface="Calibri" charset="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Black dots: </a:t>
            </a:r>
            <a:br>
              <a:rPr lang="en-US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astrophysical events</a:t>
            </a:r>
            <a:br>
              <a:rPr lang="en-US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detected by LIGO</a:t>
            </a:r>
          </a:p>
          <a:p>
            <a:pPr marL="257175" indent="-257175">
              <a:buFont typeface="Arial" charset="0"/>
              <a:buChar char="•"/>
            </a:pPr>
            <a:endParaRPr lang="en-US" sz="1000" b="1" dirty="0">
              <a:latin typeface="Calibri" charset="0"/>
              <a:ea typeface="Calibri" charset="0"/>
              <a:cs typeface="Calibri" charset="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Red dots: noise</a:t>
            </a:r>
          </a:p>
          <a:p>
            <a:endParaRPr lang="en-US" sz="1000" b="1" dirty="0">
              <a:solidFill>
                <a:srgbClr val="0045D3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Green: detected with </a:t>
            </a:r>
            <a:br>
              <a:rPr lang="en-US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no extra information from LIGO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B45E18-8756-094E-8B17-31C0C9F6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10" y="2878282"/>
            <a:ext cx="3979718" cy="39797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08D6A1-820D-A046-B918-7FEAFE52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371847"/>
            <a:ext cx="5114925" cy="700087"/>
          </a:xfrm>
        </p:spPr>
        <p:txBody>
          <a:bodyPr/>
          <a:lstStyle/>
          <a:p>
            <a:r>
              <a:rPr lang="en-US" dirty="0"/>
              <a:t>How can LISA Profit from ground-based instruments?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05CA78-FAD7-6148-BCD1-103FED3B9006}"/>
              </a:ext>
            </a:extLst>
          </p:cNvPr>
          <p:cNvSpPr txBox="1"/>
          <p:nvPr/>
        </p:nvSpPr>
        <p:spPr>
          <a:xfrm>
            <a:off x="4555382" y="6421310"/>
            <a:ext cx="4493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[Wong</a:t>
            </a:r>
            <a:r>
              <a:rPr lang="en-US" sz="1600" b="1" dirty="0">
                <a:solidFill>
                  <a:srgbClr val="7030A0"/>
                </a:solidFill>
                <a:latin typeface="Trebuchet MS"/>
              </a:rPr>
              <a:t>, </a:t>
            </a:r>
            <a:r>
              <a:rPr lang="en-US" sz="1600" b="1" dirty="0" err="1">
                <a:solidFill>
                  <a:srgbClr val="7030A0"/>
                </a:solidFill>
                <a:latin typeface="Trebuchet MS"/>
              </a:rPr>
              <a:t>Kovetz</a:t>
            </a:r>
            <a:r>
              <a:rPr lang="en-US" sz="1600" b="1" dirty="0">
                <a:solidFill>
                  <a:srgbClr val="7030A0"/>
                </a:solidFill>
                <a:latin typeface="Trebuchet MS"/>
              </a:rPr>
              <a:t>, Cutler, </a:t>
            </a:r>
            <a:r>
              <a:rPr lang="en-US" sz="1600" b="1" dirty="0" err="1">
                <a:solidFill>
                  <a:srgbClr val="7030A0"/>
                </a:solidFill>
                <a:latin typeface="Trebuchet MS"/>
              </a:rPr>
              <a:t>Berti</a:t>
            </a:r>
            <a:r>
              <a:rPr lang="en-US" sz="1600" b="1" dirty="0">
                <a:solidFill>
                  <a:srgbClr val="7030A0"/>
                </a:solidFill>
                <a:latin typeface="Trebuchet MS"/>
              </a:rPr>
              <a:t>,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in preparation]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3D6D0E-8AFA-B442-8304-962377743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374198"/>
            <a:ext cx="5387109" cy="4641850"/>
          </a:xfrm>
        </p:spPr>
        <p:txBody>
          <a:bodyPr/>
          <a:lstStyle/>
          <a:p>
            <a:r>
              <a:rPr lang="en-US" dirty="0"/>
              <a:t>Increase the reach of LISA for BNS sources that can also be seen years later by ground-based detectors</a:t>
            </a:r>
          </a:p>
        </p:txBody>
      </p:sp>
    </p:spTree>
    <p:extLst>
      <p:ext uri="{BB962C8B-B14F-4D97-AF65-F5344CB8AC3E}">
        <p14:creationId xmlns:p14="http://schemas.microsoft.com/office/powerpoint/2010/main" val="1694270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88AA46-3BD0-5348-BAB5-0206DEEC9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12" y="2907721"/>
            <a:ext cx="3950279" cy="3950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D5C480-3269-7A4B-BA86-CB6F213A1221}"/>
              </a:ext>
            </a:extLst>
          </p:cNvPr>
          <p:cNvSpPr txBox="1"/>
          <p:nvPr/>
        </p:nvSpPr>
        <p:spPr>
          <a:xfrm>
            <a:off x="5377542" y="1274564"/>
            <a:ext cx="376645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Outer circle: </a:t>
            </a:r>
            <a:r>
              <a:rPr lang="en-US" b="1" dirty="0">
                <a:latin typeface="Symbol" pitchFamily="2" charset="2"/>
                <a:ea typeface="Calibri" charset="0"/>
                <a:cs typeface="Calibri" charset="0"/>
              </a:rPr>
              <a:t>r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=2 LISA threshold</a:t>
            </a:r>
          </a:p>
          <a:p>
            <a:pPr marL="257175" indent="-257175">
              <a:buFont typeface="Arial" charset="0"/>
              <a:buChar char="•"/>
            </a:pPr>
            <a:endParaRPr lang="en-US" sz="1000" b="1" dirty="0">
              <a:latin typeface="Calibri" charset="0"/>
              <a:ea typeface="Calibri" charset="0"/>
              <a:cs typeface="Calibri" charset="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Black dots: </a:t>
            </a:r>
            <a:br>
              <a:rPr lang="en-US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astrophysical events</a:t>
            </a:r>
            <a:br>
              <a:rPr lang="en-US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(all detected by LIGO)</a:t>
            </a:r>
          </a:p>
          <a:p>
            <a:pPr marL="257175" indent="-257175">
              <a:buFont typeface="Arial" charset="0"/>
              <a:buChar char="•"/>
            </a:pPr>
            <a:endParaRPr lang="en-US" sz="1000" b="1" dirty="0">
              <a:latin typeface="Calibri" charset="0"/>
              <a:ea typeface="Calibri" charset="0"/>
              <a:cs typeface="Calibri" charset="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Red dots: noise</a:t>
            </a:r>
          </a:p>
          <a:p>
            <a:endParaRPr lang="en-US" sz="1000" b="1" dirty="0">
              <a:solidFill>
                <a:srgbClr val="0045D3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Detected with </a:t>
            </a:r>
            <a:br>
              <a:rPr lang="en-US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no extra information from LIGO</a:t>
            </a:r>
          </a:p>
          <a:p>
            <a:pPr marL="257175" indent="-257175">
              <a:buFont typeface="Arial" charset="0"/>
              <a:buChar char="•"/>
            </a:pPr>
            <a:endParaRPr lang="en-US" sz="10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b="1" dirty="0">
                <a:solidFill>
                  <a:srgbClr val="0045D3"/>
                </a:solidFill>
                <a:latin typeface="Calibri" charset="0"/>
                <a:ea typeface="Calibri" charset="0"/>
                <a:cs typeface="Calibri" charset="0"/>
              </a:rPr>
              <a:t>Blue dots:</a:t>
            </a:r>
            <a:br>
              <a:rPr lang="en-US" b="1" dirty="0">
                <a:solidFill>
                  <a:srgbClr val="0045D3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b="1" dirty="0">
                <a:solidFill>
                  <a:srgbClr val="0045D3"/>
                </a:solidFill>
                <a:latin typeface="Calibri" charset="0"/>
                <a:ea typeface="Calibri" charset="0"/>
                <a:cs typeface="Calibri" charset="0"/>
              </a:rPr>
              <a:t>recovered by LIGO “coincidence”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8E716C-67CA-EC48-8A43-2BF42E66A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164" y="227013"/>
            <a:ext cx="7342909" cy="700087"/>
          </a:xfrm>
        </p:spPr>
        <p:txBody>
          <a:bodyPr/>
          <a:lstStyle/>
          <a:p>
            <a:r>
              <a:rPr lang="en-US" dirty="0"/>
              <a:t>Use LIGO to clean up LISA detections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732BC9-AFBB-5A43-850A-83277AEB8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374198"/>
            <a:ext cx="5387109" cy="4641850"/>
          </a:xfrm>
        </p:spPr>
        <p:txBody>
          <a:bodyPr/>
          <a:lstStyle/>
          <a:p>
            <a:r>
              <a:rPr lang="en-US" dirty="0"/>
              <a:t>Detect with LIGO, Virgo, KAGRA in ~2045</a:t>
            </a:r>
          </a:p>
          <a:p>
            <a:r>
              <a:rPr lang="en-US" dirty="0"/>
              <a:t>Calculate back to time in LISA band ~2035-44, form a matched template for LISA 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A719B0-B557-C846-969D-8990B63A5C27}"/>
              </a:ext>
            </a:extLst>
          </p:cNvPr>
          <p:cNvSpPr txBox="1"/>
          <p:nvPr/>
        </p:nvSpPr>
        <p:spPr>
          <a:xfrm>
            <a:off x="4555382" y="6421310"/>
            <a:ext cx="4493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[Wong</a:t>
            </a:r>
            <a:r>
              <a:rPr lang="en-US" sz="1600" b="1" dirty="0">
                <a:solidFill>
                  <a:srgbClr val="7030A0"/>
                </a:solidFill>
                <a:latin typeface="Trebuchet MS"/>
              </a:rPr>
              <a:t>, </a:t>
            </a:r>
            <a:r>
              <a:rPr lang="en-US" sz="1600" b="1" dirty="0" err="1">
                <a:solidFill>
                  <a:srgbClr val="7030A0"/>
                </a:solidFill>
                <a:latin typeface="Trebuchet MS"/>
              </a:rPr>
              <a:t>Kovetz</a:t>
            </a:r>
            <a:r>
              <a:rPr lang="en-US" sz="1600" b="1" dirty="0">
                <a:solidFill>
                  <a:srgbClr val="7030A0"/>
                </a:solidFill>
                <a:latin typeface="Trebuchet MS"/>
              </a:rPr>
              <a:t>, Cutler, </a:t>
            </a:r>
            <a:r>
              <a:rPr lang="en-US" sz="1600" b="1" dirty="0" err="1">
                <a:solidFill>
                  <a:srgbClr val="7030A0"/>
                </a:solidFill>
                <a:latin typeface="Trebuchet MS"/>
              </a:rPr>
              <a:t>Berti</a:t>
            </a:r>
            <a:r>
              <a:rPr lang="en-US" sz="1600" b="1" dirty="0">
                <a:solidFill>
                  <a:srgbClr val="7030A0"/>
                </a:solidFill>
                <a:latin typeface="Trebuchet MS"/>
              </a:rPr>
              <a:t>,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in preparation]</a:t>
            </a:r>
          </a:p>
        </p:txBody>
      </p:sp>
    </p:spTree>
    <p:extLst>
      <p:ext uri="{BB962C8B-B14F-4D97-AF65-F5344CB8AC3E}">
        <p14:creationId xmlns:p14="http://schemas.microsoft.com/office/powerpoint/2010/main" val="4105693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W Observatories_0000_All.jpg" descr="GW Observatories_0000_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Text"/>
          <p:cNvSpPr txBox="1"/>
          <p:nvPr/>
        </p:nvSpPr>
        <p:spPr>
          <a:xfrm>
            <a:off x="4625197" y="3352418"/>
            <a:ext cx="72200" cy="331758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endParaRPr sz="1687"/>
          </a:p>
        </p:txBody>
      </p:sp>
      <p:sp>
        <p:nvSpPr>
          <p:cNvPr id="762" name="LIGO/Virgo"/>
          <p:cNvSpPr txBox="1"/>
          <p:nvPr/>
        </p:nvSpPr>
        <p:spPr>
          <a:xfrm>
            <a:off x="723645" y="2234621"/>
            <a:ext cx="113781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LIGO/Virgo</a:t>
            </a:r>
          </a:p>
        </p:txBody>
      </p:sp>
      <p:sp>
        <p:nvSpPr>
          <p:cNvPr id="763" name="LISA"/>
          <p:cNvSpPr txBox="1"/>
          <p:nvPr/>
        </p:nvSpPr>
        <p:spPr>
          <a:xfrm>
            <a:off x="3201191" y="2234621"/>
            <a:ext cx="52738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LISA</a:t>
            </a:r>
          </a:p>
        </p:txBody>
      </p:sp>
      <p:sp>
        <p:nvSpPr>
          <p:cNvPr id="764" name="Pulsar Timing Array"/>
          <p:cNvSpPr txBox="1"/>
          <p:nvPr/>
        </p:nvSpPr>
        <p:spPr>
          <a:xfrm>
            <a:off x="4715203" y="2234621"/>
            <a:ext cx="195085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Pulsar Timing Array</a:t>
            </a:r>
          </a:p>
        </p:txBody>
      </p:sp>
      <p:sp>
        <p:nvSpPr>
          <p:cNvPr id="765" name="Cosmology Probes"/>
          <p:cNvSpPr txBox="1"/>
          <p:nvPr/>
        </p:nvSpPr>
        <p:spPr>
          <a:xfrm>
            <a:off x="6820514" y="2234621"/>
            <a:ext cx="191398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Cosmology Probes</a:t>
            </a:r>
          </a:p>
        </p:txBody>
      </p:sp>
      <p:sp>
        <p:nvSpPr>
          <p:cNvPr id="766" name="Text"/>
          <p:cNvSpPr txBox="1"/>
          <p:nvPr/>
        </p:nvSpPr>
        <p:spPr>
          <a:xfrm>
            <a:off x="4714494" y="3441715"/>
            <a:ext cx="72200" cy="331758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endParaRPr sz="1687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A5F05-1C85-F44F-9ACF-063A1929F29D}"/>
              </a:ext>
            </a:extLst>
          </p:cNvPr>
          <p:cNvSpPr txBox="1"/>
          <p:nvPr/>
        </p:nvSpPr>
        <p:spPr>
          <a:xfrm>
            <a:off x="42204" y="0"/>
            <a:ext cx="9045526" cy="14773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the beginning of a new field – </a:t>
            </a:r>
          </a:p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instruments, new discoveries, new synergies</a:t>
            </a:r>
          </a:p>
          <a:p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6923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024" y="3829250"/>
            <a:ext cx="5851975" cy="3028749"/>
          </a:xfrm>
          <a:prstGeom prst="rect">
            <a:avLst/>
          </a:prstGeom>
        </p:spPr>
      </p:pic>
      <p:pic>
        <p:nvPicPr>
          <p:cNvPr id="34818" name="Picture 2" descr="reitze_fig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2" y="1130216"/>
            <a:ext cx="5830888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1225296" y="274638"/>
            <a:ext cx="7662672" cy="700087"/>
          </a:xfrm>
        </p:spPr>
        <p:txBody>
          <a:bodyPr/>
          <a:lstStyle/>
          <a:p>
            <a:r>
              <a:rPr lang="en-US" sz="3600" dirty="0">
                <a:latin typeface="Helvetica" charset="0"/>
              </a:rPr>
              <a:t>Measurement technique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-1" y="1258670"/>
            <a:ext cx="3615397" cy="5251858"/>
          </a:xfrm>
        </p:spPr>
        <p:txBody>
          <a:bodyPr lIns="91440" tIns="45720" rIns="91440" bIns="45720"/>
          <a:lstStyle/>
          <a:p>
            <a:r>
              <a:rPr lang="en-US" dirty="0">
                <a:latin typeface="Helvetica" charset="0"/>
              </a:rPr>
              <a:t>Enhanced </a:t>
            </a:r>
            <a:r>
              <a:rPr lang="en-US" b="1" dirty="0">
                <a:solidFill>
                  <a:schemeClr val="tx1"/>
                </a:solidFill>
                <a:latin typeface="Helvetica" charset="0"/>
              </a:rPr>
              <a:t>Michelson interferometers</a:t>
            </a:r>
          </a:p>
          <a:p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GWs modulate the distance between the end test mass and the beam splitter</a:t>
            </a:r>
          </a:p>
          <a:p>
            <a:r>
              <a:rPr lang="en-US" dirty="0">
                <a:latin typeface="Helvetica" charset="0"/>
              </a:rPr>
              <a:t>The interferometer acts as a transducer, turning GWs into photocurrent proportional to the strain amplitude </a:t>
            </a:r>
          </a:p>
          <a:p>
            <a:r>
              <a:rPr lang="en-US" b="1" dirty="0">
                <a:solidFill>
                  <a:srgbClr val="114FFB"/>
                </a:solidFill>
                <a:latin typeface="Helvetica" charset="0"/>
              </a:rPr>
              <a:t>Arms are short compared to our GW wavelengths, so longer arms make bigger signals 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  <a:sym typeface="Wingdings" charset="0"/>
              </a:rPr>
              <a:t> multi-km installations</a:t>
            </a:r>
          </a:p>
          <a:p>
            <a:r>
              <a:rPr lang="en-US" dirty="0">
                <a:latin typeface="Helvetica" charset="0"/>
                <a:sym typeface="Wingdings" charset="0"/>
              </a:rPr>
              <a:t>Arm length limited by </a:t>
            </a:r>
            <a:br>
              <a:rPr lang="en-US" dirty="0">
                <a:latin typeface="Helvetica" charset="0"/>
                <a:sym typeface="Wingdings" charset="0"/>
              </a:rPr>
            </a:br>
            <a:r>
              <a:rPr lang="en-US" dirty="0">
                <a:latin typeface="Helvetica" charset="0"/>
                <a:sym typeface="Wingdings" charset="0"/>
              </a:rPr>
              <a:t>taxpayer noise….</a:t>
            </a:r>
            <a:endParaRPr lang="en-US" dirty="0">
              <a:latin typeface="Helvetica" charset="0"/>
            </a:endParaRPr>
          </a:p>
          <a:p>
            <a:endParaRPr lang="en-US" sz="1400" dirty="0">
              <a:latin typeface="Helvetica" charset="0"/>
            </a:endParaRPr>
          </a:p>
          <a:p>
            <a:endParaRPr lang="en-US" sz="1400" dirty="0">
              <a:solidFill>
                <a:srgbClr val="114FFB"/>
              </a:solidFill>
              <a:latin typeface="Helvetica" charset="0"/>
            </a:endParaRPr>
          </a:p>
        </p:txBody>
      </p:sp>
      <p:sp>
        <p:nvSpPr>
          <p:cNvPr id="3482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14813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667298-823D-CD4B-AED2-52AB7E6F6C34}" type="slidenum">
              <a:rPr lang="en-US" sz="1400" b="0">
                <a:latin typeface="Helvetica" charset="0"/>
              </a:rPr>
              <a:pPr/>
              <a:t>3</a:t>
            </a:fld>
            <a:endParaRPr lang="en-US" sz="1400" b="0">
              <a:latin typeface="Helvetica" charset="0"/>
            </a:endParaRPr>
          </a:p>
        </p:txBody>
      </p:sp>
      <p:graphicFrame>
        <p:nvGraphicFramePr>
          <p:cNvPr id="35" name="Object 5"/>
          <p:cNvGraphicFramePr>
            <a:graphicFrameLocks noChangeAspect="1"/>
          </p:cNvGraphicFramePr>
          <p:nvPr>
            <p:extLst/>
          </p:nvPr>
        </p:nvGraphicFramePr>
        <p:xfrm>
          <a:off x="3767946" y="3087189"/>
          <a:ext cx="99060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5" imgW="482391" imgH="393529" progId="Equation.3">
                  <p:embed/>
                </p:oleObj>
              </mc:Choice>
              <mc:Fallback>
                <p:oleObj name="Equation" r:id="rId5" imgW="482391" imgH="393529" progId="Equation.3">
                  <p:embed/>
                  <p:pic>
                    <p:nvPicPr>
                      <p:cNvPr id="3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7946" y="3087189"/>
                        <a:ext cx="990600" cy="8080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09175" y="2882856"/>
            <a:ext cx="3464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Helvetica" charset="0"/>
              </a:rPr>
              <a:t>Magnitude of h at Earth:</a:t>
            </a:r>
          </a:p>
          <a:p>
            <a:pPr lvl="1"/>
            <a:r>
              <a:rPr lang="en-GB" sz="1800" dirty="0">
                <a:latin typeface="Helvetica" charset="0"/>
              </a:rPr>
              <a:t>Detectable signals h ~ 10</a:t>
            </a:r>
            <a:r>
              <a:rPr lang="en-GB" sz="1800" baseline="30000" dirty="0">
                <a:latin typeface="Helvetica" charset="0"/>
              </a:rPr>
              <a:t>-21</a:t>
            </a:r>
            <a:endParaRPr lang="en-GB" sz="1800" dirty="0">
              <a:latin typeface="Helvetica" charset="0"/>
            </a:endParaRPr>
          </a:p>
          <a:p>
            <a:pPr lvl="1"/>
            <a:r>
              <a:rPr lang="en-GB" sz="1800" dirty="0">
                <a:latin typeface="Helvetica" charset="0"/>
              </a:rPr>
              <a:t>(1 hair / Alpha Centauri)</a:t>
            </a:r>
          </a:p>
          <a:p>
            <a:pPr lvl="1"/>
            <a:r>
              <a:rPr lang="en-GB" sz="1800" dirty="0">
                <a:latin typeface="Helvetica" charset="0"/>
              </a:rPr>
              <a:t>For </a:t>
            </a:r>
            <a:r>
              <a:rPr lang="en-GB" sz="1800" i="1" dirty="0">
                <a:latin typeface="Helvetica" charset="0"/>
              </a:rPr>
              <a:t>L </a:t>
            </a:r>
            <a:r>
              <a:rPr lang="en-GB" sz="1800" dirty="0">
                <a:latin typeface="Helvetica" charset="0"/>
              </a:rPr>
              <a:t>= 1 m, Δ</a:t>
            </a:r>
            <a:r>
              <a:rPr lang="en-GB" sz="1800" i="1" dirty="0">
                <a:latin typeface="Helvetica" charset="0"/>
              </a:rPr>
              <a:t>L</a:t>
            </a:r>
            <a:r>
              <a:rPr lang="en-GB" sz="1800" dirty="0">
                <a:latin typeface="Helvetica" charset="0"/>
              </a:rPr>
              <a:t>= 10</a:t>
            </a:r>
            <a:r>
              <a:rPr lang="en-GB" sz="1800" baseline="30000" dirty="0">
                <a:latin typeface="Helvetica" charset="0"/>
              </a:rPr>
              <a:t>-21 </a:t>
            </a:r>
            <a:r>
              <a:rPr lang="en-GB" sz="1800" dirty="0">
                <a:latin typeface="Helvetica" charset="0"/>
              </a:rPr>
              <a:t>m</a:t>
            </a:r>
          </a:p>
          <a:p>
            <a:pPr marL="0" lvl="1"/>
            <a:r>
              <a:rPr lang="en-GB" sz="1800" dirty="0">
                <a:latin typeface="Helvetica" charset="0"/>
              </a:rPr>
              <a:t>For </a:t>
            </a:r>
            <a:r>
              <a:rPr lang="en-GB" sz="1800" i="1" dirty="0">
                <a:latin typeface="Helvetica" charset="0"/>
              </a:rPr>
              <a:t>L </a:t>
            </a:r>
            <a:r>
              <a:rPr lang="en-GB" sz="1800" dirty="0">
                <a:latin typeface="Helvetica" charset="0"/>
              </a:rPr>
              <a:t>= 4km, </a:t>
            </a:r>
            <a:r>
              <a:rPr lang="en-GB" sz="1800" b="1" dirty="0">
                <a:latin typeface="Helvetica" charset="0"/>
              </a:rPr>
              <a:t>Δ</a:t>
            </a:r>
            <a:r>
              <a:rPr lang="en-GB" sz="1800" b="1" i="1" dirty="0">
                <a:latin typeface="Helvetica" charset="0"/>
              </a:rPr>
              <a:t>L</a:t>
            </a:r>
            <a:r>
              <a:rPr lang="en-GB" sz="1800" b="1" dirty="0">
                <a:latin typeface="Helvetica" charset="0"/>
              </a:rPr>
              <a:t>= 4x10</a:t>
            </a:r>
            <a:r>
              <a:rPr lang="en-GB" sz="1800" b="1" baseline="30000" dirty="0">
                <a:latin typeface="Helvetica" charset="0"/>
              </a:rPr>
              <a:t>-18 </a:t>
            </a:r>
            <a:r>
              <a:rPr lang="en-GB" sz="1800" b="1" dirty="0">
                <a:latin typeface="Helvetica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819236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34A6-079E-A94D-88D3-48D5D673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7" y="227013"/>
            <a:ext cx="6703187" cy="700087"/>
          </a:xfrm>
        </p:spPr>
        <p:txBody>
          <a:bodyPr/>
          <a:lstStyle/>
          <a:p>
            <a:r>
              <a:rPr lang="en-US" sz="3600" dirty="0"/>
              <a:t>Stellar-mass Binary Black Holes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7F708-A365-874E-AE69-20FC8612D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events published to date; 1 with both LIGO and Virgo detectors</a:t>
            </a:r>
          </a:p>
          <a:p>
            <a:r>
              <a:rPr lang="en-US" dirty="0"/>
              <a:t>Consistency with GR in extremes of compactness and </a:t>
            </a:r>
            <a:r>
              <a:rPr lang="en-US" sz="2000" i="1" dirty="0">
                <a:latin typeface="Times" pitchFamily="2" charset="0"/>
              </a:rPr>
              <a:t>v/c</a:t>
            </a:r>
            <a:r>
              <a:rPr lang="en-US" dirty="0"/>
              <a:t> ~0.6</a:t>
            </a:r>
          </a:p>
          <a:p>
            <a:r>
              <a:rPr lang="en-US" dirty="0"/>
              <a:t>Revealed an unexpected class of heavier Stellar-mass BH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BB83E-AD06-734A-A2E0-760B04902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Mass_plot_black_no_gap (1).png" descr="Mass_plot_black_no_gap (1).png">
            <a:extLst>
              <a:ext uri="{FF2B5EF4-FFF2-40B4-BE49-F238E27FC236}">
                <a16:creationId xmlns:a16="http://schemas.microsoft.com/office/drawing/2014/main" id="{35DA7D45-C8CE-9545-937B-C0D986E4E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3952" b="29524"/>
          <a:stretch/>
        </p:blipFill>
        <p:spPr>
          <a:xfrm>
            <a:off x="627214" y="2825252"/>
            <a:ext cx="7852995" cy="36944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9964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W170814"/>
          <p:cNvSpPr txBox="1"/>
          <p:nvPr/>
        </p:nvSpPr>
        <p:spPr>
          <a:xfrm>
            <a:off x="892969" y="151805"/>
            <a:ext cx="7358063" cy="877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>
            <a:normAutofit fontScale="55000" lnSpcReduction="20000"/>
          </a:bodyPr>
          <a:lstStyle>
            <a:lvl1pPr defTabSz="554990">
              <a:defRPr sz="76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5344" dirty="0"/>
              <a:t>GW170814</a:t>
            </a:r>
            <a:r>
              <a:rPr lang="en-US" sz="5344" dirty="0"/>
              <a:t>: Virgo </a:t>
            </a:r>
            <a:r>
              <a:rPr lang="en-US" sz="5344" b="1" dirty="0"/>
              <a:t>and</a:t>
            </a:r>
            <a:r>
              <a:rPr lang="en-US" sz="5344" dirty="0"/>
              <a:t> LIGO detectors, enabling triangulation, polarization sensing</a:t>
            </a:r>
            <a:endParaRPr sz="5344" dirty="0"/>
          </a:p>
        </p:txBody>
      </p:sp>
      <p:pic>
        <p:nvPicPr>
          <p:cNvPr id="263" name="localization (1).pdf" descr="localization (1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024" y="1239959"/>
            <a:ext cx="4855239" cy="2288898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he inclusion of Virgo means the sky localisation improves from 1160 deg2 to…"/>
          <p:cNvSpPr/>
          <p:nvPr/>
        </p:nvSpPr>
        <p:spPr>
          <a:xfrm>
            <a:off x="5047263" y="1239959"/>
            <a:ext cx="3589843" cy="186202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>
              <a:defRPr sz="3000" b="0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sz="2000" dirty="0">
                <a:latin typeface="Helvetica" charset="0"/>
                <a:ea typeface="Helvetica" charset="0"/>
                <a:cs typeface="Helvetica" charset="0"/>
              </a:rPr>
              <a:t>ky locali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z</a:t>
            </a:r>
            <a:r>
              <a:rPr sz="2000" dirty="0">
                <a:latin typeface="Helvetica" charset="0"/>
                <a:ea typeface="Helvetica" charset="0"/>
                <a:cs typeface="Helvetica" charset="0"/>
              </a:rPr>
              <a:t>ation improves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~20x; Uncertainty in volume reduced ~34x</a:t>
            </a:r>
            <a:endParaRPr lang="en-US" sz="2000" baseline="31999" dirty="0">
              <a:latin typeface="Helvetica" charset="0"/>
              <a:ea typeface="Helvetica" charset="0"/>
              <a:cs typeface="Helvetica" charset="0"/>
            </a:endParaRPr>
          </a:p>
          <a:p>
            <a:pPr>
              <a:defRPr sz="3000" b="0"/>
            </a:pPr>
            <a:endParaRPr sz="2000" baseline="31999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73" name="13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13</a:t>
            </a:r>
          </a:p>
        </p:txBody>
      </p:sp>
      <p:grpSp>
        <p:nvGrpSpPr>
          <p:cNvPr id="13" name="Group">
            <a:extLst>
              <a:ext uri="{FF2B5EF4-FFF2-40B4-BE49-F238E27FC236}">
                <a16:creationId xmlns:a16="http://schemas.microsoft.com/office/drawing/2014/main" id="{2C5F2EF1-B552-A74F-8EB4-5004987E67A9}"/>
              </a:ext>
            </a:extLst>
          </p:cNvPr>
          <p:cNvGrpSpPr/>
          <p:nvPr/>
        </p:nvGrpSpPr>
        <p:grpSpPr>
          <a:xfrm>
            <a:off x="299332" y="3675161"/>
            <a:ext cx="5802422" cy="2973742"/>
            <a:chOff x="0" y="0"/>
            <a:chExt cx="8252332" cy="4229320"/>
          </a:xfrm>
        </p:grpSpPr>
        <p:grpSp>
          <p:nvGrpSpPr>
            <p:cNvPr id="14" name="Group">
              <a:extLst>
                <a:ext uri="{FF2B5EF4-FFF2-40B4-BE49-F238E27FC236}">
                  <a16:creationId xmlns:a16="http://schemas.microsoft.com/office/drawing/2014/main" id="{05C62802-FEFF-7248-8A26-17ECF70CCB6A}"/>
                </a:ext>
              </a:extLst>
            </p:cNvPr>
            <p:cNvGrpSpPr/>
            <p:nvPr/>
          </p:nvGrpSpPr>
          <p:grpSpPr>
            <a:xfrm>
              <a:off x="0" y="0"/>
              <a:ext cx="8252332" cy="4229320"/>
              <a:chOff x="0" y="0"/>
              <a:chExt cx="8252331" cy="4229319"/>
            </a:xfrm>
          </p:grpSpPr>
          <p:pic>
            <p:nvPicPr>
              <p:cNvPr id="18" name="globe-32299_1280.png" descr="globe-32299_1280.png">
                <a:extLst>
                  <a:ext uri="{FF2B5EF4-FFF2-40B4-BE49-F238E27FC236}">
                    <a16:creationId xmlns:a16="http://schemas.microsoft.com/office/drawing/2014/main" id="{15CD3EAA-3646-1A4C-A2C8-CCFA01738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8252332" cy="42293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9" name="Group">
                <a:extLst>
                  <a:ext uri="{FF2B5EF4-FFF2-40B4-BE49-F238E27FC236}">
                    <a16:creationId xmlns:a16="http://schemas.microsoft.com/office/drawing/2014/main" id="{EE734E73-7628-2048-9879-A4F5E2D7230B}"/>
                  </a:ext>
                </a:extLst>
              </p:cNvPr>
              <p:cNvGrpSpPr/>
              <p:nvPr/>
            </p:nvGrpSpPr>
            <p:grpSpPr>
              <a:xfrm>
                <a:off x="1522262" y="749181"/>
                <a:ext cx="179325" cy="298716"/>
                <a:chOff x="0" y="0"/>
                <a:chExt cx="179323" cy="298714"/>
              </a:xfrm>
            </p:grpSpPr>
            <p:sp>
              <p:nvSpPr>
                <p:cNvPr id="26" name="Line">
                  <a:extLst>
                    <a:ext uri="{FF2B5EF4-FFF2-40B4-BE49-F238E27FC236}">
                      <a16:creationId xmlns:a16="http://schemas.microsoft.com/office/drawing/2014/main" id="{E4B4B493-B8B7-294B-8C1B-197DAE3CD308}"/>
                    </a:ext>
                  </a:extLst>
                </p:cNvPr>
                <p:cNvSpPr/>
                <p:nvPr/>
              </p:nvSpPr>
              <p:spPr>
                <a:xfrm>
                  <a:off x="43498" y="0"/>
                  <a:ext cx="133737" cy="179324"/>
                </a:xfrm>
                <a:prstGeom prst="line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47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  <p:sp>
              <p:nvSpPr>
                <p:cNvPr id="27" name="Line">
                  <a:extLst>
                    <a:ext uri="{FF2B5EF4-FFF2-40B4-BE49-F238E27FC236}">
                      <a16:creationId xmlns:a16="http://schemas.microsoft.com/office/drawing/2014/main" id="{CEC3BF6D-8BC4-1842-8340-0B90ACD0AE9F}"/>
                    </a:ext>
                  </a:extLst>
                </p:cNvPr>
                <p:cNvSpPr/>
                <p:nvPr/>
              </p:nvSpPr>
              <p:spPr>
                <a:xfrm flipV="1">
                  <a:off x="0" y="164978"/>
                  <a:ext cx="179324" cy="133737"/>
                </a:xfrm>
                <a:prstGeom prst="line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47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p:grpSp>
          <p:grpSp>
            <p:nvGrpSpPr>
              <p:cNvPr id="20" name="Group">
                <a:extLst>
                  <a:ext uri="{FF2B5EF4-FFF2-40B4-BE49-F238E27FC236}">
                    <a16:creationId xmlns:a16="http://schemas.microsoft.com/office/drawing/2014/main" id="{2D5D6CD8-AEA1-C64E-8850-261DE145EFBC}"/>
                  </a:ext>
                </a:extLst>
              </p:cNvPr>
              <p:cNvGrpSpPr/>
              <p:nvPr/>
            </p:nvGrpSpPr>
            <p:grpSpPr>
              <a:xfrm rot="17322938">
                <a:off x="1992162" y="1224909"/>
                <a:ext cx="179325" cy="298717"/>
                <a:chOff x="0" y="0"/>
                <a:chExt cx="179323" cy="298715"/>
              </a:xfrm>
            </p:grpSpPr>
            <p:sp>
              <p:nvSpPr>
                <p:cNvPr id="24" name="Line">
                  <a:extLst>
                    <a:ext uri="{FF2B5EF4-FFF2-40B4-BE49-F238E27FC236}">
                      <a16:creationId xmlns:a16="http://schemas.microsoft.com/office/drawing/2014/main" id="{E8031C4A-0F00-4347-9554-E8328ED6E95F}"/>
                    </a:ext>
                  </a:extLst>
                </p:cNvPr>
                <p:cNvSpPr/>
                <p:nvPr/>
              </p:nvSpPr>
              <p:spPr>
                <a:xfrm>
                  <a:off x="43498" y="0"/>
                  <a:ext cx="133737" cy="179324"/>
                </a:xfrm>
                <a:prstGeom prst="line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47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  <p:sp>
              <p:nvSpPr>
                <p:cNvPr id="25" name="Line">
                  <a:extLst>
                    <a:ext uri="{FF2B5EF4-FFF2-40B4-BE49-F238E27FC236}">
                      <a16:creationId xmlns:a16="http://schemas.microsoft.com/office/drawing/2014/main" id="{539A6EBD-E086-FA4C-99F9-31DD467FEE1F}"/>
                    </a:ext>
                  </a:extLst>
                </p:cNvPr>
                <p:cNvSpPr/>
                <p:nvPr/>
              </p:nvSpPr>
              <p:spPr>
                <a:xfrm flipV="1">
                  <a:off x="0" y="164978"/>
                  <a:ext cx="179324" cy="133738"/>
                </a:xfrm>
                <a:prstGeom prst="line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47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p:grpSp>
          <p:grpSp>
            <p:nvGrpSpPr>
              <p:cNvPr id="21" name="Group">
                <a:extLst>
                  <a:ext uri="{FF2B5EF4-FFF2-40B4-BE49-F238E27FC236}">
                    <a16:creationId xmlns:a16="http://schemas.microsoft.com/office/drawing/2014/main" id="{F6D48AD8-EFC2-C84A-AE2B-C83DD63F7EC6}"/>
                  </a:ext>
                </a:extLst>
              </p:cNvPr>
              <p:cNvGrpSpPr/>
              <p:nvPr/>
            </p:nvGrpSpPr>
            <p:grpSpPr>
              <a:xfrm rot="3198270">
                <a:off x="4271812" y="774581"/>
                <a:ext cx="179325" cy="298716"/>
                <a:chOff x="0" y="0"/>
                <a:chExt cx="179323" cy="298714"/>
              </a:xfrm>
            </p:grpSpPr>
            <p:sp>
              <p:nvSpPr>
                <p:cNvPr id="22" name="Line">
                  <a:extLst>
                    <a:ext uri="{FF2B5EF4-FFF2-40B4-BE49-F238E27FC236}">
                      <a16:creationId xmlns:a16="http://schemas.microsoft.com/office/drawing/2014/main" id="{480FC6D0-B6DE-AA40-A966-B52C6D109AF4}"/>
                    </a:ext>
                  </a:extLst>
                </p:cNvPr>
                <p:cNvSpPr/>
                <p:nvPr/>
              </p:nvSpPr>
              <p:spPr>
                <a:xfrm>
                  <a:off x="43498" y="0"/>
                  <a:ext cx="133737" cy="179324"/>
                </a:xfrm>
                <a:prstGeom prst="line">
                  <a:avLst/>
                </a:prstGeom>
                <a:noFill/>
                <a:ln w="25400" cap="flat">
                  <a:solidFill>
                    <a:srgbClr val="E94E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47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  <p:sp>
              <p:nvSpPr>
                <p:cNvPr id="23" name="Line">
                  <a:extLst>
                    <a:ext uri="{FF2B5EF4-FFF2-40B4-BE49-F238E27FC236}">
                      <a16:creationId xmlns:a16="http://schemas.microsoft.com/office/drawing/2014/main" id="{F67B8AC1-9043-094E-A8C9-871E155D25B6}"/>
                    </a:ext>
                  </a:extLst>
                </p:cNvPr>
                <p:cNvSpPr/>
                <p:nvPr/>
              </p:nvSpPr>
              <p:spPr>
                <a:xfrm flipV="1">
                  <a:off x="0" y="164978"/>
                  <a:ext cx="179324" cy="133737"/>
                </a:xfrm>
                <a:prstGeom prst="line">
                  <a:avLst/>
                </a:prstGeom>
                <a:noFill/>
                <a:ln w="25400" cap="flat">
                  <a:solidFill>
                    <a:srgbClr val="E54E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47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p:grpSp>
        </p:grpSp>
        <p:sp>
          <p:nvSpPr>
            <p:cNvPr id="15" name="Hanford">
              <a:extLst>
                <a:ext uri="{FF2B5EF4-FFF2-40B4-BE49-F238E27FC236}">
                  <a16:creationId xmlns:a16="http://schemas.microsoft.com/office/drawing/2014/main" id="{240DD92B-70BF-214C-B8C4-CCB81EC3556C}"/>
                </a:ext>
              </a:extLst>
            </p:cNvPr>
            <p:cNvSpPr txBox="1"/>
            <p:nvPr/>
          </p:nvSpPr>
          <p:spPr>
            <a:xfrm>
              <a:off x="605797" y="713787"/>
              <a:ext cx="786541" cy="3334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500" b="0">
                  <a:solidFill>
                    <a:schemeClr val="accent5">
                      <a:hueOff val="89162"/>
                      <a:satOff val="9554"/>
                      <a:lumOff val="16296"/>
                    </a:schemeClr>
                  </a:solidFill>
                </a:defRPr>
              </a:lvl1pPr>
            </a:lstStyle>
            <a:p>
              <a:r>
                <a:rPr sz="1055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Hanford</a:t>
              </a:r>
            </a:p>
          </p:txBody>
        </p:sp>
        <p:sp>
          <p:nvSpPr>
            <p:cNvPr id="16" name="Livingston">
              <a:extLst>
                <a:ext uri="{FF2B5EF4-FFF2-40B4-BE49-F238E27FC236}">
                  <a16:creationId xmlns:a16="http://schemas.microsoft.com/office/drawing/2014/main" id="{553EB2ED-F1A1-A34A-9EB8-3DBC456101F0}"/>
                </a:ext>
              </a:extLst>
            </p:cNvPr>
            <p:cNvSpPr txBox="1"/>
            <p:nvPr/>
          </p:nvSpPr>
          <p:spPr>
            <a:xfrm>
              <a:off x="1217337" y="1518121"/>
              <a:ext cx="968927" cy="3334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500" b="0">
                  <a:solidFill>
                    <a:schemeClr val="accent1">
                      <a:lumOff val="13529"/>
                    </a:schemeClr>
                  </a:solidFill>
                </a:defRPr>
              </a:lvl1pPr>
            </a:lstStyle>
            <a:p>
              <a:r>
                <a:rPr sz="1055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Livingston</a:t>
              </a:r>
            </a:p>
          </p:txBody>
        </p:sp>
        <p:sp>
          <p:nvSpPr>
            <p:cNvPr id="17" name="Virgo">
              <a:extLst>
                <a:ext uri="{FF2B5EF4-FFF2-40B4-BE49-F238E27FC236}">
                  <a16:creationId xmlns:a16="http://schemas.microsoft.com/office/drawing/2014/main" id="{8D42CD60-457A-304A-8DFB-DDC89705DAAD}"/>
                </a:ext>
              </a:extLst>
            </p:cNvPr>
            <p:cNvSpPr txBox="1"/>
            <p:nvPr/>
          </p:nvSpPr>
          <p:spPr>
            <a:xfrm>
              <a:off x="4506800" y="561758"/>
              <a:ext cx="549438" cy="3334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500" b="0">
                  <a:solidFill>
                    <a:srgbClr val="C429CB"/>
                  </a:solidFill>
                </a:defRPr>
              </a:lvl1pPr>
            </a:lstStyle>
            <a:p>
              <a:r>
                <a:rPr sz="1055">
                  <a:latin typeface="Helvetica" charset="0"/>
                  <a:ea typeface="Helvetica" charset="0"/>
                  <a:cs typeface="Helvetica" charset="0"/>
                </a:rPr>
                <a:t>Virgo</a:t>
              </a:r>
            </a:p>
          </p:txBody>
        </p:sp>
      </p:grpSp>
      <p:sp>
        <p:nvSpPr>
          <p:cNvPr id="28" name="LIGO-Hanford and Livingston have similar orientations -&gt; little information about GW polarizations…">
            <a:extLst>
              <a:ext uri="{FF2B5EF4-FFF2-40B4-BE49-F238E27FC236}">
                <a16:creationId xmlns:a16="http://schemas.microsoft.com/office/drawing/2014/main" id="{1B218892-212A-EF4A-813F-8541BB6778D4}"/>
              </a:ext>
            </a:extLst>
          </p:cNvPr>
          <p:cNvSpPr txBox="1"/>
          <p:nvPr/>
        </p:nvSpPr>
        <p:spPr>
          <a:xfrm>
            <a:off x="6264985" y="3817436"/>
            <a:ext cx="2700897" cy="2842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 sz="2300" b="0"/>
            </a:pPr>
            <a:r>
              <a:rPr sz="2000" dirty="0">
                <a:latin typeface="Helvetica" charset="0"/>
                <a:ea typeface="Helvetica" charset="0"/>
                <a:cs typeface="Helvetica" charset="0"/>
              </a:rPr>
              <a:t>LIGO-Hanford and Livingston have similar orientations -&gt; little information about GW polarizations</a:t>
            </a:r>
          </a:p>
          <a:p>
            <a:pPr algn="l">
              <a:defRPr sz="2300" b="0"/>
            </a:pPr>
            <a:endParaRPr sz="2000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300" b="0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Virgo is not aligned with LIGO –  giving polarization information</a:t>
            </a:r>
            <a:endParaRPr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859096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0BA87-7D03-574B-8EC0-DDB3FBC2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137" y="2196490"/>
            <a:ext cx="5114925" cy="700087"/>
          </a:xfrm>
        </p:spPr>
        <p:txBody>
          <a:bodyPr/>
          <a:lstStyle/>
          <a:p>
            <a:r>
              <a:rPr lang="en-US" sz="3600" dirty="0"/>
              <a:t>Three days later…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94F26-6486-6648-A93C-EE88ED2B4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6570E-20A1-B74D-890D-7B3E5A2FA3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43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IGO/Virgo have observed gravitational waves from a binary neutron star inspiral!"/>
          <p:cNvSpPr txBox="1">
            <a:spLocks noGrp="1"/>
          </p:cNvSpPr>
          <p:nvPr>
            <p:ph type="ctrTitle"/>
          </p:nvPr>
        </p:nvSpPr>
        <p:spPr>
          <a:xfrm>
            <a:off x="282325" y="290325"/>
            <a:ext cx="8620125" cy="820617"/>
          </a:xfrm>
          <a:prstGeom prst="rect">
            <a:avLst/>
          </a:prstGeom>
        </p:spPr>
        <p:txBody>
          <a:bodyPr/>
          <a:lstStyle>
            <a:lvl1pPr defTabSz="414781">
              <a:defRPr sz="4969"/>
            </a:lvl1pPr>
          </a:lstStyle>
          <a:p>
            <a:r>
              <a:rPr lang="en-US" sz="3600" dirty="0"/>
              <a:t>GW170817: </a:t>
            </a:r>
            <a:br>
              <a:rPr lang="en-US" sz="3600" dirty="0"/>
            </a:br>
            <a:r>
              <a:rPr lang="en-US" sz="3600" dirty="0"/>
              <a:t>Binary Neutron Star Coalescence</a:t>
            </a:r>
            <a:endParaRPr sz="3600" dirty="0"/>
          </a:p>
        </p:txBody>
      </p:sp>
      <p:sp>
        <p:nvSpPr>
          <p:cNvPr id="144" name="https://doi.org/10.1103/PhysRevLett.119.161101"/>
          <p:cNvSpPr txBox="1"/>
          <p:nvPr/>
        </p:nvSpPr>
        <p:spPr>
          <a:xfrm>
            <a:off x="2794620" y="6566966"/>
            <a:ext cx="3572261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406"/>
              <a:t>https://doi.org/10.1103/PhysRevLett.119.161101</a:t>
            </a:r>
          </a:p>
        </p:txBody>
      </p:sp>
      <p:sp>
        <p:nvSpPr>
          <p:cNvPr id="147" name="LIGO-Virgo/Geoffrey Lovelace, Duncan Brown, Duncan Macleod, Jessica McIver, Alex Nitz"/>
          <p:cNvSpPr txBox="1"/>
          <p:nvPr/>
        </p:nvSpPr>
        <p:spPr>
          <a:xfrm>
            <a:off x="316048" y="5306053"/>
            <a:ext cx="5142434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500" b="0"/>
            </a:lvl1pPr>
          </a:lstStyle>
          <a:p>
            <a:r>
              <a:rPr sz="1055"/>
              <a:t>LIGO-Virgo/Geoffrey Lovelace, Duncan Brown, Duncan Macleod, Jessica McIver, Alex Nitz</a:t>
            </a:r>
          </a:p>
        </p:txBody>
      </p:sp>
      <p:sp>
        <p:nvSpPr>
          <p:cNvPr id="148" name="1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4CB45E-AB05-7243-A12A-A78C7A54E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85" y="1272304"/>
            <a:ext cx="8625365" cy="431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82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IGO/Virgo have observed gravitational waves from a binary neutron star inspiral!"/>
          <p:cNvSpPr txBox="1">
            <a:spLocks noGrp="1"/>
          </p:cNvSpPr>
          <p:nvPr>
            <p:ph type="ctrTitle"/>
          </p:nvPr>
        </p:nvSpPr>
        <p:spPr>
          <a:xfrm>
            <a:off x="273089" y="312622"/>
            <a:ext cx="8620125" cy="820617"/>
          </a:xfrm>
          <a:prstGeom prst="rect">
            <a:avLst/>
          </a:prstGeom>
        </p:spPr>
        <p:txBody>
          <a:bodyPr/>
          <a:lstStyle>
            <a:lvl1pPr defTabSz="414781">
              <a:defRPr sz="4969"/>
            </a:lvl1pPr>
          </a:lstStyle>
          <a:p>
            <a:r>
              <a:rPr lang="en-US" sz="3600" dirty="0"/>
              <a:t>GW170817: </a:t>
            </a:r>
            <a:br>
              <a:rPr lang="en-US" sz="3600" dirty="0"/>
            </a:br>
            <a:r>
              <a:rPr lang="en-US" sz="3600" dirty="0"/>
              <a:t>Binary Neutron Star Coalescence</a:t>
            </a:r>
            <a:endParaRPr sz="3600" dirty="0"/>
          </a:p>
        </p:txBody>
      </p:sp>
      <p:sp>
        <p:nvSpPr>
          <p:cNvPr id="144" name="https://doi.org/10.1103/PhysRevLett.119.161101"/>
          <p:cNvSpPr txBox="1"/>
          <p:nvPr/>
        </p:nvSpPr>
        <p:spPr>
          <a:xfrm>
            <a:off x="2794620" y="6566966"/>
            <a:ext cx="3572261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406"/>
              <a:t>https://doi.org/10.1103/PhysRevLett.119.161101</a:t>
            </a:r>
          </a:p>
        </p:txBody>
      </p:sp>
      <p:pic>
        <p:nvPicPr>
          <p:cNvPr id="146" name="GW170817_H1L1Combined_v2b.m4v" descr="GW170817_H1L1Combined_v2b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85750" y="1285875"/>
            <a:ext cx="8572500" cy="428625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LIGO-Virgo/Geoffrey Lovelace, Duncan Brown, Duncan Macleod, Jessica McIver, Alex Nitz"/>
          <p:cNvSpPr txBox="1"/>
          <p:nvPr/>
        </p:nvSpPr>
        <p:spPr>
          <a:xfrm>
            <a:off x="316048" y="5306053"/>
            <a:ext cx="5142434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500" b="0"/>
            </a:lvl1pPr>
          </a:lstStyle>
          <a:p>
            <a:r>
              <a:rPr sz="1055"/>
              <a:t>LIGO-Virgo/Geoffrey Lovelace, Duncan Brown, Duncan Macleod, Jessica McIver, Alex Nitz</a:t>
            </a:r>
          </a:p>
        </p:txBody>
      </p:sp>
      <p:sp>
        <p:nvSpPr>
          <p:cNvPr id="148" name="1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0166864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" y="753992"/>
            <a:ext cx="4953034" cy="5921127"/>
          </a:xfrm>
          <a:prstGeom prst="rect">
            <a:avLst/>
          </a:prstGeom>
        </p:spPr>
      </p:pic>
      <p:sp>
        <p:nvSpPr>
          <p:cNvPr id="160" name="GRB 170817A"/>
          <p:cNvSpPr txBox="1"/>
          <p:nvPr/>
        </p:nvSpPr>
        <p:spPr>
          <a:xfrm>
            <a:off x="892969" y="-2977"/>
            <a:ext cx="7358063" cy="93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>
            <a:normAutofit/>
          </a:bodyPr>
          <a:lstStyle>
            <a:lvl1pPr>
              <a:defRPr sz="80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4000" dirty="0"/>
              <a:t>GRB 170817A</a:t>
            </a:r>
          </a:p>
        </p:txBody>
      </p:sp>
      <p:sp>
        <p:nvSpPr>
          <p:cNvPr id="161" name="GRB 170817A occurs (1.74 ± 0.05) seconds after GW170817…"/>
          <p:cNvSpPr txBox="1"/>
          <p:nvPr/>
        </p:nvSpPr>
        <p:spPr>
          <a:xfrm>
            <a:off x="5005201" y="1369509"/>
            <a:ext cx="3919497" cy="522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 sz="2500" b="0"/>
            </a:pPr>
            <a:r>
              <a:rPr sz="1758" dirty="0">
                <a:latin typeface="Helvetica" charset="0"/>
                <a:ea typeface="Helvetica" charset="0"/>
                <a:cs typeface="Helvetica" charset="0"/>
              </a:rPr>
              <a:t>GRB 170817A occurs (1.74 ± 0.05) seconds after GW170817 </a:t>
            </a:r>
          </a:p>
          <a:p>
            <a:pPr algn="l">
              <a:defRPr sz="2500" b="0"/>
            </a:pPr>
            <a:endParaRPr sz="1758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500" b="0"/>
            </a:pPr>
            <a:r>
              <a:rPr sz="1758" dirty="0">
                <a:latin typeface="Helvetica" charset="0"/>
                <a:ea typeface="Helvetica" charset="0"/>
                <a:cs typeface="Helvetica" charset="0"/>
              </a:rPr>
              <a:t>It was autonomously detected in-orbit by Fermi-GBM (GCN was issued 14s after GRB) and in the routine untargeted search for short transients by INTEGRAL SPI-ACS</a:t>
            </a:r>
          </a:p>
          <a:p>
            <a:pPr algn="l">
              <a:defRPr sz="2500" b="0"/>
            </a:pPr>
            <a:endParaRPr sz="1758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500" b="0"/>
            </a:pPr>
            <a:endParaRPr sz="1758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500" b="0"/>
            </a:pPr>
            <a:r>
              <a:rPr sz="1758" dirty="0">
                <a:latin typeface="Helvetica" charset="0"/>
                <a:ea typeface="Helvetica" charset="0"/>
                <a:cs typeface="Helvetica" charset="0"/>
              </a:rPr>
              <a:t>Probability that GW170817 and GRB 170817A occurred this close in time and with location agreement by chance is 5.0x10</a:t>
            </a:r>
            <a:r>
              <a:rPr sz="1758" baseline="31999" dirty="0">
                <a:latin typeface="Helvetica" charset="0"/>
                <a:ea typeface="Helvetica" charset="0"/>
                <a:cs typeface="Helvetica" charset="0"/>
              </a:rPr>
              <a:t>-8 </a:t>
            </a:r>
            <a:r>
              <a:rPr sz="1758" dirty="0">
                <a:latin typeface="Helvetica" charset="0"/>
                <a:ea typeface="Helvetica" charset="0"/>
                <a:cs typeface="Helvetica" charset="0"/>
              </a:rPr>
              <a:t>(Gaussian equivalent significance of 5.3σ)</a:t>
            </a:r>
            <a:endParaRPr lang="en-US" sz="1758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500" b="0"/>
            </a:pPr>
            <a:endParaRPr lang="en-US" sz="1758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defRPr sz="2500" b="0"/>
            </a:pP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-&gt; BNS mergers are progenitors of </a:t>
            </a:r>
            <a:br>
              <a:rPr lang="en-US" sz="1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(at least some) SGRBs</a:t>
            </a:r>
          </a:p>
          <a:p>
            <a:pPr algn="l">
              <a:defRPr sz="2500" b="0"/>
            </a:pPr>
            <a:endParaRPr sz="1758" dirty="0"/>
          </a:p>
        </p:txBody>
      </p:sp>
      <p:sp>
        <p:nvSpPr>
          <p:cNvPr id="162" name="B. P. Abbott et al., Gravitational Waves and Gamma Rays from a Binary Neutron Star Merger: GW170817 and GRB 170817A, 2017, ApJL in press. doi:10.3847/2041-8213/aa920c"/>
          <p:cNvSpPr txBox="1"/>
          <p:nvPr/>
        </p:nvSpPr>
        <p:spPr>
          <a:xfrm>
            <a:off x="1197864" y="6595395"/>
            <a:ext cx="7631508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 sz="1500" b="0"/>
            </a:pPr>
            <a:r>
              <a:rPr sz="1055" dirty="0"/>
              <a:t>B. P. Abbott et al., </a:t>
            </a:r>
            <a:r>
              <a:rPr sz="1055" i="1" dirty="0"/>
              <a:t>Gravitational Waves and Gamma Rays from a Binary Neutron Star Merger: GW170817 and GRB 170817A,</a:t>
            </a:r>
            <a:r>
              <a:rPr sz="1055" dirty="0"/>
              <a:t> 2017, </a:t>
            </a:r>
            <a:r>
              <a:rPr sz="1055" dirty="0" err="1"/>
              <a:t>ApJL</a:t>
            </a:r>
            <a:endParaRPr sz="1055" dirty="0"/>
          </a:p>
        </p:txBody>
      </p:sp>
      <p:sp>
        <p:nvSpPr>
          <p:cNvPr id="164" name="3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5274365"/>
      </p:ext>
    </p:extLst>
  </p:cSld>
  <p:clrMapOvr>
    <a:masterClrMapping/>
  </p:clrMapOvr>
</p:sld>
</file>

<file path=ppt/theme/theme1.xml><?xml version="1.0" encoding="utf-8"?>
<a:theme xmlns:a="http://schemas.openxmlformats.org/drawingml/2006/main" name="LIGO_lab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lab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IGO_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Settings\ljones\My Documents\Power Point\LIGO_lab.pot</Template>
  <TotalTime>156427</TotalTime>
  <Words>1113</Words>
  <Application>Microsoft Macintosh PowerPoint</Application>
  <PresentationFormat>On-screen Show (4:3)</PresentationFormat>
  <Paragraphs>192</Paragraphs>
  <Slides>23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ＭＳ Ｐゴシック</vt:lpstr>
      <vt:lpstr>Arial</vt:lpstr>
      <vt:lpstr>Calibri</vt:lpstr>
      <vt:lpstr>Helvetica</vt:lpstr>
      <vt:lpstr>Helvetica Neue</vt:lpstr>
      <vt:lpstr>Helvetica Neue Medium</vt:lpstr>
      <vt:lpstr>Monotype Sorts</vt:lpstr>
      <vt:lpstr>Symbol</vt:lpstr>
      <vt:lpstr>Times</vt:lpstr>
      <vt:lpstr>Times New Roman</vt:lpstr>
      <vt:lpstr>Trebuchet MS</vt:lpstr>
      <vt:lpstr>Wingdings</vt:lpstr>
      <vt:lpstr>LIGO_lab</vt:lpstr>
      <vt:lpstr>Equation</vt:lpstr>
      <vt:lpstr>Ground-based Gravitational-wave detectors and synergy with LISA</vt:lpstr>
      <vt:lpstr>Ground based detectors</vt:lpstr>
      <vt:lpstr>Measurement technique</vt:lpstr>
      <vt:lpstr>Stellar-mass Binary Black Holes</vt:lpstr>
      <vt:lpstr>PowerPoint Presentation</vt:lpstr>
      <vt:lpstr>Three days later…</vt:lpstr>
      <vt:lpstr>GW170817:  Binary Neutron Star Coalescence</vt:lpstr>
      <vt:lpstr>GW170817:  Binary Neutron Star Coalescence</vt:lpstr>
      <vt:lpstr>PowerPoint Presentation</vt:lpstr>
      <vt:lpstr>PowerPoint Presentation</vt:lpstr>
      <vt:lpstr>PowerPoint Presentation</vt:lpstr>
      <vt:lpstr>GW Physics with BNS</vt:lpstr>
      <vt:lpstr>Visual summary of signals to date </vt:lpstr>
      <vt:lpstr>Near Future: 2019-20</vt:lpstr>
      <vt:lpstr>5-year plan</vt:lpstr>
      <vt:lpstr>PowerPoint Presentation</vt:lpstr>
      <vt:lpstr>PowerPoint Presentation</vt:lpstr>
      <vt:lpstr>3rd Generation</vt:lpstr>
      <vt:lpstr>How can ground-based instruments profit from LISA?</vt:lpstr>
      <vt:lpstr>Optimize for specific signal</vt:lpstr>
      <vt:lpstr>How can LISA Profit from ground-based instruments?</vt:lpstr>
      <vt:lpstr>Use LIGO to clean up LISA detections</vt:lpstr>
      <vt:lpstr>PowerPoint Presentation</vt:lpstr>
    </vt:vector>
  </TitlesOfParts>
  <Company>CALTECH.EDU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Structure Development</dc:title>
  <dc:creator>LIGO</dc:creator>
  <cp:lastModifiedBy>David H Shoemaker</cp:lastModifiedBy>
  <cp:revision>1297</cp:revision>
  <cp:lastPrinted>2018-03-20T16:38:04Z</cp:lastPrinted>
  <dcterms:created xsi:type="dcterms:W3CDTF">2003-06-05T14:38:00Z</dcterms:created>
  <dcterms:modified xsi:type="dcterms:W3CDTF">2018-07-18T15:24:42Z</dcterms:modified>
</cp:coreProperties>
</file>