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9" r:id="rId1"/>
  </p:sldMasterIdLst>
  <p:notesMasterIdLst>
    <p:notesMasterId r:id="rId47"/>
  </p:notesMasterIdLst>
  <p:handoutMasterIdLst>
    <p:handoutMasterId r:id="rId48"/>
  </p:handoutMasterIdLst>
  <p:sldIdLst>
    <p:sldId id="261" r:id="rId2"/>
    <p:sldId id="815" r:id="rId3"/>
    <p:sldId id="605" r:id="rId4"/>
    <p:sldId id="770" r:id="rId5"/>
    <p:sldId id="728" r:id="rId6"/>
    <p:sldId id="850" r:id="rId7"/>
    <p:sldId id="744" r:id="rId8"/>
    <p:sldId id="818" r:id="rId9"/>
    <p:sldId id="820" r:id="rId10"/>
    <p:sldId id="851" r:id="rId11"/>
    <p:sldId id="837" r:id="rId12"/>
    <p:sldId id="835" r:id="rId13"/>
    <p:sldId id="852" r:id="rId14"/>
    <p:sldId id="819" r:id="rId15"/>
    <p:sldId id="841" r:id="rId16"/>
    <p:sldId id="822" r:id="rId17"/>
    <p:sldId id="838" r:id="rId18"/>
    <p:sldId id="840" r:id="rId19"/>
    <p:sldId id="854" r:id="rId20"/>
    <p:sldId id="861" r:id="rId21"/>
    <p:sldId id="846" r:id="rId22"/>
    <p:sldId id="853" r:id="rId23"/>
    <p:sldId id="858" r:id="rId24"/>
    <p:sldId id="859" r:id="rId25"/>
    <p:sldId id="855" r:id="rId26"/>
    <p:sldId id="792" r:id="rId27"/>
    <p:sldId id="793" r:id="rId28"/>
    <p:sldId id="849" r:id="rId29"/>
    <p:sldId id="817" r:id="rId30"/>
    <p:sldId id="862" r:id="rId31"/>
    <p:sldId id="845" r:id="rId32"/>
    <p:sldId id="856" r:id="rId33"/>
    <p:sldId id="812" r:id="rId34"/>
    <p:sldId id="843" r:id="rId35"/>
    <p:sldId id="824" r:id="rId36"/>
    <p:sldId id="844" r:id="rId37"/>
    <p:sldId id="857" r:id="rId38"/>
    <p:sldId id="791" r:id="rId39"/>
    <p:sldId id="668" r:id="rId40"/>
    <p:sldId id="790" r:id="rId41"/>
    <p:sldId id="848" r:id="rId42"/>
    <p:sldId id="400" r:id="rId43"/>
    <p:sldId id="265" r:id="rId44"/>
    <p:sldId id="402" r:id="rId45"/>
    <p:sldId id="689" r:id="rId46"/>
  </p:sldIdLst>
  <p:sldSz cx="9144000" cy="6858000" type="screen4x3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H Shoemaker" initials="DHS" lastIdx="2" clrIdx="0">
    <p:extLst>
      <p:ext uri="{19B8F6BF-5375-455C-9EA6-DF929625EA0E}">
        <p15:presenceInfo xmlns:p15="http://schemas.microsoft.com/office/powerpoint/2012/main" userId="d1b7f30c-ba33-40a1-a984-a45287c08bc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D150F"/>
    <a:srgbClr val="CC0099"/>
    <a:srgbClr val="A1FDFD"/>
    <a:srgbClr val="7C7D80"/>
    <a:srgbClr val="6969FD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04" autoAdjust="0"/>
    <p:restoredTop sz="93681" autoAdjust="0"/>
  </p:normalViewPr>
  <p:slideViewPr>
    <p:cSldViewPr snapToGrid="0">
      <p:cViewPr>
        <p:scale>
          <a:sx n="162" d="100"/>
          <a:sy n="162" d="100"/>
        </p:scale>
        <p:origin x="904" y="-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5" d="100"/>
        <a:sy n="15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50" d="100"/>
          <a:sy n="150" d="100"/>
        </p:scale>
        <p:origin x="-1824" y="92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400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59250" y="0"/>
            <a:ext cx="31384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2250"/>
            <a:ext cx="31400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59250" y="9112250"/>
            <a:ext cx="31384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cs typeface="+mn-cs"/>
              </a:defRPr>
            </a:lvl1pPr>
          </a:lstStyle>
          <a:p>
            <a:pPr>
              <a:defRPr/>
            </a:pPr>
            <a:fld id="{25AC5A06-04BD-9C42-B787-F8B7143AB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65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0888"/>
            <a:ext cx="5362575" cy="43195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cs typeface="+mn-cs"/>
              </a:defRPr>
            </a:lvl1pPr>
          </a:lstStyle>
          <a:p>
            <a:pPr>
              <a:defRPr/>
            </a:pPr>
            <a:fld id="{40182915-C490-8F4A-9779-401B4DFC6B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056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AF2206-89F4-CA4A-877F-895F8EF93458}" type="slidenum">
              <a:rPr lang="en-US" sz="1300"/>
              <a:pPr/>
              <a:t>1</a:t>
            </a:fld>
            <a:endParaRPr lang="en-US" sz="13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46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7C4B-0C8C-D949-8707-D81D2835541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281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F9CC3-8215-E240-8863-5A0F523DF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31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D4E1E-4976-2341-A45D-30A92355EA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40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2700" y="227013"/>
            <a:ext cx="1943100" cy="5770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227013"/>
            <a:ext cx="5676900" cy="5770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F0CE3-0C48-F84C-A92D-C9314B4CFF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40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481513" y="3189288"/>
            <a:ext cx="35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4481513" y="3108325"/>
            <a:ext cx="522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0" y="1090613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0"/>
            <a:ext cx="7239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3BEF3-B106-5C44-93C6-65E2CBBA7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A9EC18-A5B3-CB40-A77C-16ECE463DC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341" y="130079"/>
            <a:ext cx="1087005" cy="89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09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4481513" y="3189288"/>
            <a:ext cx="35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4481513" y="3108325"/>
            <a:ext cx="522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0" y="1090613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CDD355-64AA-174A-8D15-8EEC360DF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341" y="130079"/>
            <a:ext cx="1087005" cy="89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61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  <a:buSzPct val="75000"/>
              <a:defRPr sz="2672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>
              <a:buClrTx/>
              <a:buSzPct val="75000"/>
              <a:defRPr sz="2672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>
              <a:buClrTx/>
              <a:buSzPct val="75000"/>
              <a:defRPr sz="2672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>
              <a:buClrTx/>
              <a:buSzPct val="75000"/>
              <a:defRPr sz="2672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>
              <a:buClrTx/>
              <a:buSzPct val="75000"/>
              <a:defRPr sz="2672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37983" y="6509742"/>
            <a:ext cx="259104" cy="267891"/>
          </a:xfrm>
          <a:prstGeom prst="rect">
            <a:avLst/>
          </a:prstGeom>
        </p:spPr>
        <p:txBody>
          <a:bodyPr/>
          <a:lstStyle>
            <a:lvl1pPr>
              <a:defRPr sz="1266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594285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6A23E-AE89-A345-B002-CD5B78E017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8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BC413-54EA-0F43-9975-8CA7132FFE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73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55725"/>
            <a:ext cx="3810000" cy="464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355725"/>
            <a:ext cx="3810000" cy="464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52C352-2D72-4D43-BF4A-F4A7265071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704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52642-D332-0F4B-A49B-7DB589D0C1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59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36B42-F2ED-9D40-8722-D8E20E0E47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89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12057-8469-D04B-8D80-865FCDDA28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04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F2971-47A8-1240-B9C1-68AFD16120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286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F4901-AC0A-9D47-B2D8-30C37C448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829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93075" y="6608763"/>
            <a:ext cx="10509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200" b="1">
                <a:latin typeface="Helvetica" charset="0"/>
                <a:cs typeface="+mn-cs"/>
              </a:defRPr>
            </a:lvl1pPr>
          </a:lstStyle>
          <a:p>
            <a:pPr>
              <a:defRPr/>
            </a:pPr>
            <a:fld id="{C68EFE43-8690-F241-AFF6-444D3D83E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355725"/>
            <a:ext cx="7772400" cy="4641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286000" y="227013"/>
            <a:ext cx="5114925" cy="70008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Rectangle 7"/>
          <p:cNvSpPr>
            <a:spLocks noChangeArrowheads="1"/>
          </p:cNvSpPr>
          <p:nvPr/>
        </p:nvSpPr>
        <p:spPr bwMode="auto">
          <a:xfrm>
            <a:off x="0" y="6629550"/>
            <a:ext cx="1966913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latin typeface="Arial" charset="0"/>
                <a:cs typeface="Arial" charset="0"/>
              </a:rPr>
              <a:t>LIGO-</a:t>
            </a:r>
            <a:r>
              <a:rPr lang="is-IS" sz="900" dirty="0">
                <a:latin typeface="Arial" charset="0"/>
                <a:cs typeface="Arial" charset="0"/>
              </a:rPr>
              <a:t>G1800255-v1</a:t>
            </a:r>
            <a:endParaRPr lang="en-US" sz="900" dirty="0">
              <a:latin typeface="Arial" charset="0"/>
              <a:cs typeface="Arial" charset="0"/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Rectangle 9"/>
          <p:cNvSpPr>
            <a:spLocks noChangeArrowheads="1"/>
          </p:cNvSpPr>
          <p:nvPr/>
        </p:nvSpPr>
        <p:spPr bwMode="auto">
          <a:xfrm>
            <a:off x="4481513" y="3189288"/>
            <a:ext cx="35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Rectangle 10"/>
          <p:cNvSpPr>
            <a:spLocks noChangeArrowheads="1"/>
          </p:cNvSpPr>
          <p:nvPr/>
        </p:nvSpPr>
        <p:spPr bwMode="auto">
          <a:xfrm>
            <a:off x="4481513" y="3108325"/>
            <a:ext cx="522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3" name="Rectangle 11"/>
          <p:cNvSpPr>
            <a:spLocks noChangeArrowheads="1"/>
          </p:cNvSpPr>
          <p:nvPr/>
        </p:nvSpPr>
        <p:spPr bwMode="auto">
          <a:xfrm>
            <a:off x="0" y="1090613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690452-BF44-A247-AA3E-3D074EBCB38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8341" y="130079"/>
            <a:ext cx="1087005" cy="89395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8" r:id="rId12"/>
    <p:sldLayoutId id="2147483749" r:id="rId13"/>
    <p:sldLayoutId id="2147483750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SzPct val="85000"/>
        <a:buFont typeface="Monotype Sorts" charset="0"/>
        <a:buChar char="l"/>
        <a:defRPr>
          <a:solidFill>
            <a:schemeClr val="tx2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Font typeface="Times New Roman" charset="0"/>
        <a:buChar char="»"/>
        <a:defRPr>
          <a:solidFill>
            <a:schemeClr val="tx2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–"/>
        <a:defRPr>
          <a:solidFill>
            <a:schemeClr val="tx2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SzPct val="85000"/>
        <a:buFont typeface="Monotype Sorts" charset="0"/>
        <a:buChar char="l"/>
        <a:defRPr>
          <a:solidFill>
            <a:schemeClr val="tx2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losc.ligo.org/about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losc.ligo.org/projects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losc.ligo.org/s/workshop1/course.html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08013" y="1332300"/>
            <a:ext cx="7772400" cy="1143000"/>
          </a:xfrm>
        </p:spPr>
        <p:txBody>
          <a:bodyPr/>
          <a:lstStyle/>
          <a:p>
            <a:r>
              <a:rPr lang="en-US" dirty="0"/>
              <a:t>LIGO's past and future observations of Black Hole and Neutron Star Binaries  </a:t>
            </a:r>
            <a:endParaRPr lang="en-US" sz="2800" dirty="0"/>
          </a:p>
        </p:txBody>
      </p:sp>
      <p:sp>
        <p:nvSpPr>
          <p:cNvPr id="17410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293812" y="2766291"/>
            <a:ext cx="6400800" cy="925551"/>
          </a:xfrm>
        </p:spPr>
        <p:txBody>
          <a:bodyPr/>
          <a:lstStyle/>
          <a:p>
            <a:r>
              <a:rPr lang="en-US" sz="1600" dirty="0">
                <a:latin typeface="Helvetica" charset="0"/>
              </a:rPr>
              <a:t>Marcel Grossmann, Rome</a:t>
            </a:r>
          </a:p>
          <a:p>
            <a:r>
              <a:rPr lang="en-US" sz="1600" dirty="0">
                <a:latin typeface="Helvetica" charset="0"/>
              </a:rPr>
              <a:t>3 July 2018</a:t>
            </a:r>
          </a:p>
        </p:txBody>
      </p:sp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608013" y="3747865"/>
            <a:ext cx="7772399" cy="2603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10000"/>
              </a:spcBef>
            </a:pPr>
            <a:r>
              <a:rPr lang="en-US" sz="1800" dirty="0">
                <a:solidFill>
                  <a:schemeClr val="tx2"/>
                </a:solidFill>
                <a:latin typeface="Arial" charset="0"/>
              </a:rPr>
              <a:t>David Shoemaker</a:t>
            </a:r>
          </a:p>
          <a:p>
            <a:pPr>
              <a:spcBef>
                <a:spcPct val="10000"/>
              </a:spcBef>
            </a:pPr>
            <a:r>
              <a:rPr lang="en-US" sz="1800" dirty="0">
                <a:solidFill>
                  <a:schemeClr val="tx2"/>
                </a:solidFill>
                <a:latin typeface="Arial" charset="0"/>
              </a:rPr>
              <a:t>For the LIGO and Virgo Scientific Collaborations</a:t>
            </a:r>
          </a:p>
          <a:p>
            <a:pPr>
              <a:spcBef>
                <a:spcPct val="10000"/>
              </a:spcBef>
            </a:pPr>
            <a:endParaRPr lang="en-US" sz="1800" dirty="0">
              <a:solidFill>
                <a:schemeClr val="tx2"/>
              </a:solidFill>
              <a:latin typeface="Arial" charset="0"/>
            </a:endParaRPr>
          </a:p>
          <a:p>
            <a:pPr>
              <a:spcBef>
                <a:spcPct val="10000"/>
              </a:spcBef>
            </a:pPr>
            <a:r>
              <a:rPr lang="en-US" sz="1200" dirty="0">
                <a:solidFill>
                  <a:schemeClr val="tx2"/>
                </a:solidFill>
                <a:latin typeface="Arial" charset="0"/>
              </a:rPr>
              <a:t>Credits</a:t>
            </a:r>
          </a:p>
          <a:p>
            <a:pPr>
              <a:spcBef>
                <a:spcPct val="10000"/>
              </a:spcBef>
            </a:pPr>
            <a:r>
              <a:rPr lang="en-US" sz="1200" dirty="0">
                <a:solidFill>
                  <a:schemeClr val="tx2"/>
                </a:solidFill>
                <a:latin typeface="Arial" charset="0"/>
              </a:rPr>
              <a:t>Measurement results:  LIGO/Virgo Collaborations, </a:t>
            </a:r>
          </a:p>
          <a:p>
            <a:pPr>
              <a:spcBef>
                <a:spcPct val="10000"/>
              </a:spcBef>
            </a:pPr>
            <a:r>
              <a:rPr lang="en-US" sz="1200" dirty="0">
                <a:solidFill>
                  <a:schemeClr val="tx2"/>
                </a:solidFill>
                <a:latin typeface="Arial" charset="0"/>
              </a:rPr>
              <a:t>PRL 116, 061102 (2016); Phys. Rev. Lett. 119, 161101 (2017); </a:t>
            </a:r>
          </a:p>
          <a:p>
            <a:pPr>
              <a:spcBef>
                <a:spcPct val="10000"/>
              </a:spcBef>
            </a:pPr>
            <a:r>
              <a:rPr lang="en-US" sz="1200" dirty="0">
                <a:solidFill>
                  <a:schemeClr val="tx2"/>
                </a:solidFill>
                <a:latin typeface="Arial" charset="0"/>
              </a:rPr>
              <a:t>Phys. Rev. Lett. 119, 141101 (2017); Phys. Rev. Lett. 118, 221101 (2017); </a:t>
            </a:r>
          </a:p>
          <a:p>
            <a:pPr>
              <a:spcBef>
                <a:spcPct val="10000"/>
              </a:spcBef>
            </a:pPr>
            <a:r>
              <a:rPr lang="en-US" sz="1200" dirty="0">
                <a:solidFill>
                  <a:schemeClr val="tx2"/>
                </a:solidFill>
                <a:latin typeface="Arial" charset="0"/>
              </a:rPr>
              <a:t>Phys. Rev. Lett. 116, 241103 (2016) </a:t>
            </a:r>
          </a:p>
          <a:p>
            <a:pPr>
              <a:spcBef>
                <a:spcPct val="10000"/>
              </a:spcBef>
            </a:pPr>
            <a:r>
              <a:rPr lang="en-US" sz="1200" dirty="0">
                <a:solidFill>
                  <a:schemeClr val="tx2"/>
                </a:solidFill>
                <a:latin typeface="Arial" charset="0"/>
              </a:rPr>
              <a:t>Simulations: SXS Collaboration; LIGO Laboratory</a:t>
            </a:r>
          </a:p>
          <a:p>
            <a:pPr>
              <a:spcBef>
                <a:spcPct val="10000"/>
              </a:spcBef>
            </a:pPr>
            <a:r>
              <a:rPr lang="en-US" sz="1200" dirty="0">
                <a:solidFill>
                  <a:schemeClr val="tx2"/>
                </a:solidFill>
                <a:latin typeface="Arial" charset="0"/>
              </a:rPr>
              <a:t>Slides from (among others) L. Nuttall, P. </a:t>
            </a:r>
            <a:r>
              <a:rPr lang="en-US" sz="1200" dirty="0" err="1">
                <a:solidFill>
                  <a:schemeClr val="tx2"/>
                </a:solidFill>
                <a:latin typeface="Arial" charset="0"/>
              </a:rPr>
              <a:t>Fritschel</a:t>
            </a:r>
            <a:r>
              <a:rPr lang="en-US" sz="1200" dirty="0">
                <a:solidFill>
                  <a:schemeClr val="tx2"/>
                </a:solidFill>
                <a:latin typeface="Arial" charset="0"/>
              </a:rPr>
              <a:t>, L. </a:t>
            </a:r>
            <a:r>
              <a:rPr lang="en-US" sz="1200" dirty="0" err="1">
                <a:solidFill>
                  <a:schemeClr val="tx2"/>
                </a:solidFill>
                <a:latin typeface="Arial" charset="0"/>
              </a:rPr>
              <a:t>Cadonati</a:t>
            </a:r>
            <a:r>
              <a:rPr lang="en-US" sz="1200" dirty="0">
                <a:solidFill>
                  <a:schemeClr val="tx2"/>
                </a:solidFill>
                <a:latin typeface="Arial" charset="0"/>
              </a:rPr>
              <a:t>, P. </a:t>
            </a:r>
            <a:r>
              <a:rPr lang="en-US" sz="1200" dirty="0" err="1">
                <a:solidFill>
                  <a:schemeClr val="tx2"/>
                </a:solidFill>
                <a:latin typeface="Arial" charset="0"/>
              </a:rPr>
              <a:t>Shawhan</a:t>
            </a:r>
            <a:r>
              <a:rPr lang="en-US" sz="1200" dirty="0">
                <a:solidFill>
                  <a:schemeClr val="tx2"/>
                </a:solidFill>
                <a:latin typeface="Arial" charset="0"/>
              </a:rPr>
              <a:t>, A. Nitz, L. Singer</a:t>
            </a:r>
          </a:p>
          <a:p>
            <a:pPr>
              <a:spcBef>
                <a:spcPct val="10000"/>
              </a:spcBef>
            </a:pPr>
            <a:r>
              <a:rPr lang="en-US" sz="1200" dirty="0">
                <a:solidFill>
                  <a:schemeClr val="tx2"/>
                </a:solidFill>
                <a:latin typeface="Arial" charset="0"/>
              </a:rPr>
              <a:t>Photographs: LIGO Laboratory; MIT; Caltech; Virgo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46F6107C-A96C-A243-8D2C-7ACAC80726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7236" y="0"/>
            <a:ext cx="1526764" cy="153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B814ECC9-20C2-D846-9418-D28AFC957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4834" y="96810"/>
            <a:ext cx="3572402" cy="9444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en-US" dirty="0">
                <a:solidFill>
                  <a:schemeClr val="tx2"/>
                </a:solidFill>
                <a:latin typeface="Helvetica" charset="0"/>
              </a:rPr>
              <a:t>LIGO thanks the NSF for its vision and support!</a:t>
            </a:r>
            <a:endParaRPr lang="en-US" b="1" dirty="0">
              <a:solidFill>
                <a:schemeClr val="tx2"/>
              </a:solidFill>
              <a:latin typeface="Helvetica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605650-99AB-744A-9226-9D494DA9E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17290-3060-B14A-9D55-57EC81236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391319"/>
            <a:ext cx="3540125" cy="700087"/>
          </a:xfrm>
        </p:spPr>
        <p:txBody>
          <a:bodyPr/>
          <a:lstStyle/>
          <a:p>
            <a:r>
              <a:rPr lang="en-US" dirty="0"/>
              <a:t>Making a set of search templates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6C369-4C1F-B444-BD38-C5334E852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399" y="1355725"/>
            <a:ext cx="8197645" cy="4641850"/>
          </a:xfrm>
        </p:spPr>
        <p:txBody>
          <a:bodyPr/>
          <a:lstStyle/>
          <a:p>
            <a:r>
              <a:rPr lang="en-US" dirty="0"/>
              <a:t>Construct a stochastically-distributed set of templates based on GR</a:t>
            </a:r>
          </a:p>
          <a:p>
            <a:pPr lvl="1"/>
            <a:r>
              <a:rPr lang="en-US" dirty="0"/>
              <a:t>Component mass of each object in the 'detector frame' (i.e., redshifted)</a:t>
            </a:r>
          </a:p>
          <a:p>
            <a:pPr lvl="1"/>
            <a:r>
              <a:rPr lang="en-US" dirty="0"/>
              <a:t>Spin aligned with the orbital angular momentum</a:t>
            </a:r>
          </a:p>
          <a:p>
            <a:pPr lvl="1"/>
            <a:r>
              <a:rPr lang="en-US" dirty="0"/>
              <a:t>Only the dominant mode (spherical harmonics)</a:t>
            </a:r>
          </a:p>
          <a:p>
            <a:r>
              <a:rPr lang="en-US" dirty="0"/>
              <a:t>Require that we would lose no more than 10% of signals anywhere in our parameter space</a:t>
            </a: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 ~250,000 templates</a:t>
            </a:r>
          </a:p>
          <a:p>
            <a:r>
              <a:rPr lang="en-US" dirty="0">
                <a:sym typeface="Wingdings" pitchFamily="2" charset="2"/>
              </a:rPr>
              <a:t>Added more high-mass</a:t>
            </a:r>
            <a:br>
              <a:rPr lang="en-US" dirty="0"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templates after </a:t>
            </a:r>
            <a:br>
              <a:rPr lang="en-US" dirty="0"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GW150914!</a:t>
            </a:r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EC20A3-9E62-3C44-82F2-2E7089AD6E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8D1F1A-48F9-1E46-B7D4-D864567CF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090" y="3482302"/>
            <a:ext cx="5799909" cy="33716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AE1596-F93C-3647-962B-E7FF6D423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125" y="62706"/>
            <a:ext cx="31496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33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0061A-D5A0-3747-96DA-81CB1A679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6368" y="355919"/>
            <a:ext cx="2930434" cy="700087"/>
          </a:xfrm>
        </p:spPr>
        <p:txBody>
          <a:bodyPr/>
          <a:lstStyle/>
          <a:p>
            <a:r>
              <a:rPr lang="en-US" dirty="0"/>
              <a:t>Remove clearly defective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B2461C-70DE-744B-A31C-B2F5BD59E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causes and indicators</a:t>
            </a:r>
          </a:p>
          <a:p>
            <a:pPr lvl="1"/>
            <a:r>
              <a:rPr lang="en-US" dirty="0"/>
              <a:t>External seismic disturbances</a:t>
            </a:r>
          </a:p>
          <a:p>
            <a:pPr lvl="1"/>
            <a:r>
              <a:rPr lang="en-US" dirty="0"/>
              <a:t>Internal mechanical stress release</a:t>
            </a:r>
          </a:p>
          <a:p>
            <a:pPr lvl="1"/>
            <a:r>
              <a:rPr lang="en-US" dirty="0"/>
              <a:t>Signals in excess of dynamic range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F9DD09-35D5-C54B-AEFA-50F694BEB8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C0C34F-533F-7443-A021-14F6C1E81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150" y="3074126"/>
            <a:ext cx="7133303" cy="3783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9B2DB7-9C6C-CD4C-B486-6FCDF6524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171" y="73819"/>
            <a:ext cx="2238829" cy="155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72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0092A-B334-9A4F-B59F-9EF35A53A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Matched Filter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109EC-3415-F24C-9910-982B619E0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B9A03B-B989-C740-92B8-B1A235BED0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4FC0AB-AA49-7645-89CC-9DDA125AF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5184"/>
            <a:ext cx="9144000" cy="4724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73FA79-7EF8-1D4F-87C5-1CBC59353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842" y="171450"/>
            <a:ext cx="1866900" cy="1511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838804-002A-1C4E-AA0F-E839E90B97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8622"/>
          <a:stretch/>
        </p:blipFill>
        <p:spPr>
          <a:xfrm>
            <a:off x="0" y="4043851"/>
            <a:ext cx="5372100" cy="206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32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0092A-B334-9A4F-B59F-9EF35A53A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Matched Filter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109EC-3415-F24C-9910-982B619E0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B9A03B-B989-C740-92B8-B1A235BED0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4FC0AB-AA49-7645-89CC-9DDA125AF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5184"/>
            <a:ext cx="9144000" cy="4724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73FA79-7EF8-1D4F-87C5-1CBC59353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842" y="171450"/>
            <a:ext cx="1866900" cy="1511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838804-002A-1C4E-AA0F-E839E90B97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8622"/>
          <a:stretch/>
        </p:blipFill>
        <p:spPr>
          <a:xfrm>
            <a:off x="0" y="4043851"/>
            <a:ext cx="5372100" cy="206262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95517DD-D0FA-CA44-BA20-6513D6F6AE0C}"/>
              </a:ext>
            </a:extLst>
          </p:cNvPr>
          <p:cNvSpPr/>
          <p:nvPr/>
        </p:nvSpPr>
        <p:spPr bwMode="auto">
          <a:xfrm>
            <a:off x="1739704" y="5162676"/>
            <a:ext cx="897988" cy="455609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043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8D63F3-416B-F74B-83E8-A1A957C14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2810" y="3413238"/>
            <a:ext cx="4474029" cy="3320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F2002B-BBFE-1F4B-91E2-5A90E3571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Quasi-stationary Noise around GW150914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10B3D-AFB4-5B4B-82AB-BD2580733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noise is colored (Seismic, Thermal, photon shot noise)</a:t>
            </a:r>
          </a:p>
          <a:p>
            <a:r>
              <a:rPr lang="en-US" dirty="0"/>
              <a:t>There are carefully-studied narrow line-like features also: </a:t>
            </a:r>
          </a:p>
          <a:p>
            <a:pPr lvl="1"/>
            <a:r>
              <a:rPr lang="en-US" dirty="0"/>
              <a:t>Digital acquisition (can be GPS synchronized between detectors)</a:t>
            </a:r>
          </a:p>
          <a:p>
            <a:pPr lvl="1"/>
            <a:r>
              <a:rPr lang="en-US" dirty="0"/>
              <a:t>Harmonics of the 60 Hz power lines (again, synch. Possible) </a:t>
            </a:r>
          </a:p>
          <a:p>
            <a:pPr lvl="1"/>
            <a:r>
              <a:rPr lang="en-US" dirty="0"/>
              <a:t>Resonant modes of the suspension systems </a:t>
            </a:r>
          </a:p>
          <a:p>
            <a:pPr lvl="1"/>
            <a:r>
              <a:rPr lang="en-US" dirty="0"/>
              <a:t>Calibration lines</a:t>
            </a:r>
          </a:p>
          <a:p>
            <a:pPr lvl="1"/>
            <a:r>
              <a:rPr lang="en-US" dirty="0"/>
              <a:t>Acoustic pickup</a:t>
            </a:r>
          </a:p>
          <a:p>
            <a:endParaRPr lang="en-US" dirty="0"/>
          </a:p>
          <a:p>
            <a:r>
              <a:rPr lang="en-US" dirty="0"/>
              <a:t>These are </a:t>
            </a:r>
            <a:r>
              <a:rPr lang="en-US" b="1" i="1" dirty="0"/>
              <a:t>suppressed </a:t>
            </a:r>
            <a:r>
              <a:rPr lang="en-US" dirty="0"/>
              <a:t>by </a:t>
            </a:r>
            <a:br>
              <a:rPr lang="en-US" dirty="0"/>
            </a:br>
            <a:r>
              <a:rPr lang="en-US" dirty="0"/>
              <a:t>orders of magnitude by the </a:t>
            </a:r>
            <a:br>
              <a:rPr lang="en-US" dirty="0"/>
            </a:br>
            <a:r>
              <a:rPr lang="en-US" dirty="0"/>
              <a:t>optimal matched filtering process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B94EB9-2260-7049-8648-ED47B3D9E8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4BCFE6-1500-294D-B9E4-1D6A53A38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5571321"/>
            <a:ext cx="3644348" cy="103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357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8D63F3-416B-F74B-83E8-A1A957C14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2533" y="3251576"/>
            <a:ext cx="2223267" cy="3481805"/>
          </a:xfrm>
          <a:prstGeom prst="rect">
            <a:avLst/>
          </a:prstGeom>
          <a:scene3d>
            <a:camera prst="orthographicFront">
              <a:rot lat="10800000" lon="0" rev="0"/>
            </a:camera>
            <a:lightRig rig="threePt" dir="t"/>
          </a:scene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F2002B-BBFE-1F4B-91E2-5A90E3571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Quasi-stationary Noise around GW150914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10B3D-AFB4-5B4B-82AB-BD2580733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noise is colored (Seismic, Thermal, photon shot noise)</a:t>
            </a:r>
          </a:p>
          <a:p>
            <a:r>
              <a:rPr lang="en-US" dirty="0"/>
              <a:t>There are carefully-studied narrow line-like features also: </a:t>
            </a:r>
          </a:p>
          <a:p>
            <a:pPr lvl="1"/>
            <a:r>
              <a:rPr lang="en-US" dirty="0"/>
              <a:t>Digital acquisition (can be GPS synchronized between detectors)</a:t>
            </a:r>
          </a:p>
          <a:p>
            <a:pPr lvl="1"/>
            <a:r>
              <a:rPr lang="en-US" dirty="0"/>
              <a:t>Harmonics of the 60 Hz power lines (again, synch. Possible) </a:t>
            </a:r>
          </a:p>
          <a:p>
            <a:pPr lvl="1"/>
            <a:r>
              <a:rPr lang="en-US" dirty="0"/>
              <a:t>Resonant modes of the suspension systems </a:t>
            </a:r>
          </a:p>
          <a:p>
            <a:pPr lvl="1"/>
            <a:r>
              <a:rPr lang="en-US" dirty="0"/>
              <a:t>Calibration lines</a:t>
            </a:r>
          </a:p>
          <a:p>
            <a:pPr lvl="1"/>
            <a:r>
              <a:rPr lang="en-US" dirty="0"/>
              <a:t>Acoustic pickup</a:t>
            </a:r>
          </a:p>
          <a:p>
            <a:endParaRPr lang="en-US" dirty="0"/>
          </a:p>
          <a:p>
            <a:r>
              <a:rPr lang="en-US" dirty="0"/>
              <a:t>These are </a:t>
            </a:r>
            <a:r>
              <a:rPr lang="en-US" b="1" i="1" dirty="0"/>
              <a:t>suppressed </a:t>
            </a:r>
            <a:r>
              <a:rPr lang="en-US" dirty="0"/>
              <a:t>by </a:t>
            </a:r>
            <a:br>
              <a:rPr lang="en-US" dirty="0"/>
            </a:br>
            <a:r>
              <a:rPr lang="en-US" dirty="0"/>
              <a:t>orders of magnitude by the </a:t>
            </a:r>
            <a:br>
              <a:rPr lang="en-US" dirty="0"/>
            </a:br>
            <a:r>
              <a:rPr lang="en-US" dirty="0"/>
              <a:t>optimal matched filtering process</a:t>
            </a:r>
          </a:p>
          <a:p>
            <a:r>
              <a:rPr lang="en-US" dirty="0"/>
              <a:t>The </a:t>
            </a:r>
            <a:r>
              <a:rPr lang="en-US" b="1" dirty="0"/>
              <a:t>square </a:t>
            </a:r>
            <a:r>
              <a:rPr lang="en-US" dirty="0"/>
              <a:t>of the inverse of the</a:t>
            </a:r>
            <a:br>
              <a:rPr lang="en-US" dirty="0"/>
            </a:br>
            <a:r>
              <a:rPr lang="en-US" dirty="0"/>
              <a:t>amplitude spectrum</a:t>
            </a:r>
          </a:p>
          <a:p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B94EB9-2260-7049-8648-ED47B3D9E8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3FF743-BA57-8F4B-BD6C-6D0FA02EA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99" y="5695939"/>
            <a:ext cx="3644348" cy="103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69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53C68-3472-C14F-AF58-8A5CC1D5C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4" y="236379"/>
            <a:ext cx="5114925" cy="700087"/>
          </a:xfrm>
        </p:spPr>
        <p:txBody>
          <a:bodyPr/>
          <a:lstStyle/>
          <a:p>
            <a:r>
              <a:rPr lang="en-US" dirty="0"/>
              <a:t>Non-stationary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CDD8D-224B-FA40-A3C3-E9795A979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690" y="1172845"/>
            <a:ext cx="8192589" cy="46418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 </a:t>
            </a:r>
            <a:r>
              <a:rPr lang="en-US" b="1" dirty="0"/>
              <a:t>Require that the Signal is…:</a:t>
            </a:r>
          </a:p>
          <a:p>
            <a:r>
              <a:rPr lang="en-US" dirty="0"/>
              <a:t>Seen in multiple detectors within light travel time between the observatories</a:t>
            </a:r>
          </a:p>
          <a:p>
            <a:r>
              <a:rPr lang="en-US" dirty="0"/>
              <a:t>Relative amplitude and phase of observed signal consistent with a single astrophysical source</a:t>
            </a:r>
          </a:p>
          <a:p>
            <a:r>
              <a:rPr lang="en-US" dirty="0"/>
              <a:t>Signal morphology be consistent between observatories</a:t>
            </a:r>
          </a:p>
          <a:p>
            <a:r>
              <a:rPr lang="en-US" dirty="0"/>
              <a:t>Consistency between signal model and observed data</a:t>
            </a:r>
          </a:p>
          <a:p>
            <a:pPr lvl="1"/>
            <a:r>
              <a:rPr lang="en-US" dirty="0"/>
              <a:t>SNR contribution by frequency band</a:t>
            </a:r>
          </a:p>
          <a:p>
            <a:pPr lvl="1"/>
            <a:r>
              <a:rPr lang="en-US" dirty="0"/>
              <a:t>Autocorrelation function</a:t>
            </a:r>
          </a:p>
          <a:p>
            <a:pPr lvl="1"/>
            <a:r>
              <a:rPr lang="en-US" dirty="0"/>
              <a:t>SNR distribution over template bank</a:t>
            </a:r>
          </a:p>
          <a:p>
            <a:r>
              <a:rPr lang="en-US" dirty="0"/>
              <a:t>Transient instrumental noise excitations – </a:t>
            </a:r>
            <a:br>
              <a:rPr lang="en-US" dirty="0"/>
            </a:br>
            <a:r>
              <a:rPr lang="en-US" dirty="0"/>
              <a:t>Glitches – must be excluded</a:t>
            </a:r>
          </a:p>
          <a:p>
            <a:r>
              <a:rPr lang="en-US" dirty="0"/>
              <a:t>Check over 200 000 auxiliary channels</a:t>
            </a:r>
          </a:p>
          <a:p>
            <a:pPr lvl="1"/>
            <a:r>
              <a:rPr lang="en-US" dirty="0"/>
              <a:t>motion of the ground or optics tables, </a:t>
            </a:r>
            <a:br>
              <a:rPr lang="en-US" dirty="0"/>
            </a:br>
            <a:r>
              <a:rPr lang="en-US" dirty="0"/>
              <a:t>magnetic and electric field variations, </a:t>
            </a:r>
            <a:br>
              <a:rPr lang="en-US" dirty="0"/>
            </a:br>
            <a:r>
              <a:rPr lang="en-US" dirty="0"/>
              <a:t>acoustic disturbances, </a:t>
            </a:r>
            <a:br>
              <a:rPr lang="en-US" dirty="0"/>
            </a:br>
            <a:r>
              <a:rPr lang="en-US" dirty="0"/>
              <a:t>or cosmic ray showers</a:t>
            </a:r>
          </a:p>
          <a:p>
            <a:pPr lvl="1"/>
            <a:r>
              <a:rPr lang="en-US" dirty="0"/>
              <a:t>Couplings are determined via excitation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72A2B-811E-8148-9409-3EC0745946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C900EE-8715-A64C-B693-2BE854F31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171" y="169995"/>
            <a:ext cx="2619829" cy="1404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2DE3E1-7086-0845-9B29-738AB8FB4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461" y="3980579"/>
            <a:ext cx="3601539" cy="283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47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74605-3B25-4748-87E0-F61E2F4A4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233" y="328613"/>
            <a:ext cx="5114925" cy="700087"/>
          </a:xfrm>
        </p:spPr>
        <p:txBody>
          <a:bodyPr/>
          <a:lstStyle/>
          <a:p>
            <a:r>
              <a:rPr lang="en-US" dirty="0"/>
              <a:t>Require that the signal is internally consistent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755DA-67E1-8049-B593-7C81D2299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813" y="1355725"/>
            <a:ext cx="8118987" cy="4641850"/>
          </a:xfrm>
        </p:spPr>
        <p:txBody>
          <a:bodyPr/>
          <a:lstStyle/>
          <a:p>
            <a:r>
              <a:rPr lang="en-US" dirty="0"/>
              <a:t>Re-weight the SNR by a time-frequency test of signal consistency</a:t>
            </a:r>
          </a:p>
          <a:p>
            <a:r>
              <a:rPr lang="en-US" dirty="0"/>
              <a:t>For each maximum we calculate a chi-squared statistic to test whether the data in several different frequency bands are consistent with the matching template</a:t>
            </a:r>
          </a:p>
          <a:p>
            <a:r>
              <a:rPr lang="en-US" dirty="0"/>
              <a:t>This gives a powerful veto of noise pulses which </a:t>
            </a:r>
            <a:br>
              <a:rPr lang="en-US" dirty="0"/>
            </a:br>
            <a:r>
              <a:rPr lang="en-US" dirty="0"/>
              <a:t>start out looking like an </a:t>
            </a:r>
            <a:r>
              <a:rPr lang="en-US" dirty="0" err="1"/>
              <a:t>inspiral</a:t>
            </a:r>
            <a:r>
              <a:rPr lang="en-US" dirty="0"/>
              <a:t> but deviate </a:t>
            </a:r>
            <a:br>
              <a:rPr lang="en-US" dirty="0"/>
            </a:br>
            <a:r>
              <a:rPr lang="en-US" dirty="0"/>
              <a:t>shortly thereafter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F8AA2D-4333-5B4C-A8FA-CF11116A1F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E6117B-7E28-3943-80F1-C64D7234C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900" y="1587"/>
            <a:ext cx="1943100" cy="1485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3D8AF4-3728-EE4D-AE66-606BA130B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0240"/>
            <a:ext cx="9144000" cy="23977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128A18-6B86-D248-8FC3-268930EBC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9417" y="2449081"/>
            <a:ext cx="2395483" cy="188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361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1FE14F-D07B-9044-81F5-8EA6F5F9A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300" y="0"/>
            <a:ext cx="2679700" cy="1498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3E5236-A573-CE44-A21A-20A2254A5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43" y="327819"/>
            <a:ext cx="6200503" cy="700087"/>
          </a:xfrm>
        </p:spPr>
        <p:txBody>
          <a:bodyPr/>
          <a:lstStyle/>
          <a:p>
            <a:r>
              <a:rPr lang="en-US" dirty="0"/>
              <a:t>Estimate the </a:t>
            </a:r>
            <a:br>
              <a:rPr lang="en-US" dirty="0"/>
            </a:br>
            <a:r>
              <a:rPr lang="en-US" dirty="0"/>
              <a:t>Significance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9BE16-0D2F-4046-A692-A942F5935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time shift the data of one detector relative to the other</a:t>
            </a:r>
          </a:p>
          <a:p>
            <a:r>
              <a:rPr lang="en-US" dirty="0"/>
              <a:t>Coincidences in time slides are background triggers</a:t>
            </a:r>
          </a:p>
          <a:p>
            <a:r>
              <a:rPr lang="en-US" dirty="0"/>
              <a:t>Any correlations in the background noise of the two detectors would show up here as peaks in time slides</a:t>
            </a:r>
          </a:p>
          <a:p>
            <a:r>
              <a:rPr lang="en-US" b="1" dirty="0"/>
              <a:t>IF the proper windowing, rejection of defective data, and optimal filtering is applied, no anomalous correlations are observed – just random coincidences</a:t>
            </a:r>
          </a:p>
          <a:p>
            <a:r>
              <a:rPr lang="en-US" dirty="0"/>
              <a:t>This process assures that the estimation of significance takes into account our non-Gaussian, non-stationary noise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DE14CB-B418-BA46-93F8-3565916BE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B09985-74B5-654B-92CD-68EE614A3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014" y="4309921"/>
            <a:ext cx="2394627" cy="229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57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EE5AC-E529-0D4C-91A7-8F3057860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9355" y="256510"/>
            <a:ext cx="2639961" cy="700087"/>
          </a:xfrm>
        </p:spPr>
        <p:txBody>
          <a:bodyPr/>
          <a:lstStyle/>
          <a:p>
            <a:r>
              <a:rPr lang="en-US" dirty="0"/>
              <a:t>Test the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08432-9AA1-B34A-889C-70C0A2815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813" y="1355725"/>
            <a:ext cx="8290760" cy="4641850"/>
          </a:xfrm>
        </p:spPr>
        <p:txBody>
          <a:bodyPr/>
          <a:lstStyle/>
          <a:p>
            <a:r>
              <a:rPr lang="en-US" dirty="0"/>
              <a:t>Inject hundreds of thousands of test signals </a:t>
            </a:r>
            <a:br>
              <a:rPr lang="en-US" dirty="0"/>
            </a:br>
            <a:r>
              <a:rPr lang="en-US" dirty="0"/>
              <a:t>in software</a:t>
            </a:r>
          </a:p>
          <a:p>
            <a:r>
              <a:rPr lang="en-US" b="1" dirty="0"/>
              <a:t>See that the multiple, independently-</a:t>
            </a:r>
            <a:br>
              <a:rPr lang="en-US" b="1" dirty="0"/>
            </a:br>
            <a:r>
              <a:rPr lang="en-US" b="1" dirty="0"/>
              <a:t>developed pipelines find the signals and </a:t>
            </a:r>
            <a:br>
              <a:rPr lang="en-US" b="1" dirty="0"/>
            </a:br>
            <a:r>
              <a:rPr lang="en-US" b="1" dirty="0"/>
              <a:t>characterize them correctly</a:t>
            </a:r>
          </a:p>
          <a:p>
            <a:pPr lvl="1"/>
            <a:r>
              <a:rPr lang="en-US" dirty="0"/>
              <a:t>No accidental software injection could be confused with a real event; a real event shows up in many internal channels</a:t>
            </a:r>
          </a:p>
          <a:p>
            <a:r>
              <a:rPr lang="en-US" dirty="0"/>
              <a:t>We do perform some hardware signal injections in an end-to-end test</a:t>
            </a:r>
          </a:p>
          <a:p>
            <a:pPr lvl="1"/>
            <a:r>
              <a:rPr lang="en-US" dirty="0"/>
              <a:t>These are not ‘blind’ – they are announced, and the excitation signal is clear in the monitoring channels</a:t>
            </a:r>
          </a:p>
          <a:p>
            <a:pPr lvl="1"/>
            <a:r>
              <a:rPr lang="en-US" dirty="0"/>
              <a:t>No accidental (or nefarious) hardware injection could sneak in; the excitation channels are checked as part of the detection process, experimental spaces monitored with video, electronics safety-taped shut</a:t>
            </a:r>
          </a:p>
          <a:p>
            <a:r>
              <a:rPr lang="en-US" dirty="0"/>
              <a:t>By the way – our hardware injection actuator does not have enough high-frequency power to hardware-inject a binary neutron star </a:t>
            </a:r>
            <a:r>
              <a:rPr lang="en-US" dirty="0" err="1"/>
              <a:t>inspiral</a:t>
            </a:r>
            <a:r>
              <a:rPr lang="en-US" dirty="0"/>
              <a:t>!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BDFB46-AB77-1148-A4BF-A9B079C3D7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9A2C94-C8CB-E64C-9707-67BCC8614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0999" y="0"/>
            <a:ext cx="3800656" cy="281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83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F040F-C4A6-8244-9E4C-19CBFE5B6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B0DD6A-663C-CA4F-898F-274F84DB4EC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83029" y="4855029"/>
            <a:ext cx="8632371" cy="1753734"/>
          </a:xfrm>
        </p:spPr>
        <p:txBody>
          <a:bodyPr/>
          <a:lstStyle/>
          <a:p>
            <a:r>
              <a:rPr lang="en-US" dirty="0"/>
              <a:t>Observe together as a Network of GW detectors</a:t>
            </a:r>
          </a:p>
          <a:p>
            <a:r>
              <a:rPr lang="en-US" dirty="0"/>
              <a:t>Coordinated talks – </a:t>
            </a:r>
          </a:p>
          <a:p>
            <a:pPr lvl="1"/>
            <a:r>
              <a:rPr lang="en-US" dirty="0"/>
              <a:t>Today: Detection and analysis principles (David Shoemaker, LSC)</a:t>
            </a:r>
          </a:p>
          <a:p>
            <a:pPr lvl="1"/>
            <a:r>
              <a:rPr lang="en-US" dirty="0"/>
              <a:t>Tomorrow: Physics, Astrophysics, and the Future (Jo van den Brand, Virgo)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14321A-55C8-5A48-B3B8-38A6BF12E3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C3BEF3-B106-5C44-93C6-65E2CBBA7FE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7E8652-8E94-A744-BAC9-18273C33A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4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6373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D8BE7-9C47-0A49-80F7-DB8081683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FA89E-A3CA-BE4E-8827-12F4EB231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valid signal survives all these processes and tests</a:t>
            </a:r>
          </a:p>
          <a:p>
            <a:r>
              <a:rPr lang="en-US" dirty="0"/>
              <a:t>Can proceed with parameter estimation, inferences about physics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82C1A3-7B4F-8547-A7A1-87F465392E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68B257-55D9-A143-B01A-0FFF6D6E8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613" y="2862310"/>
            <a:ext cx="5143857" cy="387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11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459D8-6039-264B-B701-9BCFF96AA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538" y="394493"/>
            <a:ext cx="5114925" cy="700087"/>
          </a:xfrm>
        </p:spPr>
        <p:txBody>
          <a:bodyPr/>
          <a:lstStyle/>
          <a:p>
            <a:r>
              <a:rPr lang="en-US" dirty="0"/>
              <a:t>O1-O2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6A6F7-934B-F448-958E-7A2067F55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Completing search on the O2 data</a:t>
            </a:r>
          </a:p>
          <a:p>
            <a:r>
              <a:rPr lang="en-US" dirty="0"/>
              <a:t>Catalog of all events in preparation</a:t>
            </a:r>
          </a:p>
          <a:p>
            <a:r>
              <a:rPr lang="en-US" dirty="0"/>
              <a:t>Other searches (Burst, Continuous Wave, Stochastic) also in process</a:t>
            </a:r>
          </a:p>
          <a:p>
            <a:pPr lvl="1"/>
            <a:r>
              <a:rPr lang="en-US" dirty="0"/>
              <a:t>Continuous Wave searches are particularly compute- and so time-intensive</a:t>
            </a:r>
          </a:p>
          <a:p>
            <a:r>
              <a:rPr lang="en-US" dirty="0"/>
              <a:t>Per the Data Management Plan, the strain data from the entire O2 run will be released in February 2019</a:t>
            </a:r>
          </a:p>
          <a:p>
            <a:pPr lvl="1"/>
            <a:r>
              <a:rPr lang="en-US" dirty="0"/>
              <a:t>Look forward to independent analysis and perhaps discoveries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D73DD-F4FF-0044-91AA-1AD9FEA746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2D1A8B-6EEF-8741-918F-F0CF15AEE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904" y="4477543"/>
            <a:ext cx="3996197" cy="220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8952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30FE0-F92F-2F49-9E16-DA369B32A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0478" y="207349"/>
            <a:ext cx="6063738" cy="700087"/>
          </a:xfrm>
        </p:spPr>
        <p:txBody>
          <a:bodyPr/>
          <a:lstStyle/>
          <a:p>
            <a:r>
              <a:rPr lang="en-US" dirty="0"/>
              <a:t>Speaking of analysis of LIGO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83D55-9178-F047-B7CF-C6F493B2F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124" y="1231106"/>
            <a:ext cx="8829368" cy="4668249"/>
          </a:xfrm>
        </p:spPr>
        <p:txBody>
          <a:bodyPr/>
          <a:lstStyle/>
          <a:p>
            <a:r>
              <a:rPr lang="en-US" dirty="0"/>
              <a:t>GWOSC (</a:t>
            </a:r>
            <a:r>
              <a:rPr lang="en-US" dirty="0">
                <a:hlinkClick r:id="rId2"/>
              </a:rPr>
              <a:t>https://losc.ligo.org/about/</a:t>
            </a:r>
            <a:r>
              <a:rPr lang="en-US" dirty="0"/>
              <a:t> ) hosts </a:t>
            </a:r>
          </a:p>
          <a:p>
            <a:pPr lvl="1"/>
            <a:r>
              <a:rPr lang="en-US" dirty="0"/>
              <a:t>GW strain data around the time of each reported event</a:t>
            </a:r>
          </a:p>
          <a:p>
            <a:pPr lvl="1"/>
            <a:r>
              <a:rPr lang="en-US" dirty="0"/>
              <a:t>Event localization (</a:t>
            </a:r>
            <a:r>
              <a:rPr lang="en-US" dirty="0" err="1"/>
              <a:t>SkyMaps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Full Data sets (all O1 data now there; O2 data in Feb 2019)</a:t>
            </a:r>
          </a:p>
          <a:p>
            <a:pPr lvl="1"/>
            <a:r>
              <a:rPr lang="en-US" dirty="0"/>
              <a:t>Tutorials – please note, these are demonstration analysis programs, not those we use</a:t>
            </a:r>
          </a:p>
          <a:p>
            <a:pPr lvl="1"/>
            <a:r>
              <a:rPr lang="en-US" dirty="0"/>
              <a:t>Software links for much of our production software</a:t>
            </a:r>
          </a:p>
          <a:p>
            <a:pPr lvl="2"/>
            <a:r>
              <a:rPr lang="en-US" dirty="0"/>
              <a:t>‘</a:t>
            </a:r>
            <a:r>
              <a:rPr lang="en-US" dirty="0" err="1"/>
              <a:t>PyCBC</a:t>
            </a:r>
            <a:r>
              <a:rPr lang="en-US" dirty="0"/>
              <a:t>’, one of the </a:t>
            </a:r>
            <a:r>
              <a:rPr lang="en-US" dirty="0" err="1"/>
              <a:t>inspiral</a:t>
            </a:r>
            <a:r>
              <a:rPr lang="en-US" dirty="0"/>
              <a:t> analysis pipelines is now well packaged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Intend for it to grow in </a:t>
            </a:r>
            <a:br>
              <a:rPr lang="en-US" dirty="0"/>
            </a:br>
            <a:r>
              <a:rPr lang="en-US" dirty="0"/>
              <a:t>detail and scope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D04286-0B7C-5E4D-AF90-5BBB36EF3C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1D6647-256C-9A4C-A571-AE173A43C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871" y="4014785"/>
            <a:ext cx="4916129" cy="271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199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E6D7F5-7F34-D44C-99A4-191FAAA2E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5329" y="3129983"/>
            <a:ext cx="2901337" cy="30594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730FE0-F92F-2F49-9E16-DA369B32A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0478" y="207349"/>
            <a:ext cx="6063738" cy="700087"/>
          </a:xfrm>
        </p:spPr>
        <p:txBody>
          <a:bodyPr/>
          <a:lstStyle/>
          <a:p>
            <a:r>
              <a:rPr lang="en-US" dirty="0"/>
              <a:t>Speaking of analysis of LIGO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83D55-9178-F047-B7CF-C6F493B2F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981" y="1231107"/>
            <a:ext cx="8928511" cy="4776404"/>
          </a:xfrm>
        </p:spPr>
        <p:txBody>
          <a:bodyPr/>
          <a:lstStyle/>
          <a:p>
            <a:r>
              <a:rPr lang="en-US" dirty="0"/>
              <a:t>LSC and Virgo are glad to see analyses of GW data beyond the Collaborations</a:t>
            </a:r>
          </a:p>
          <a:p>
            <a:pPr lvl="1"/>
            <a:r>
              <a:rPr lang="en-US" dirty="0"/>
              <a:t>Tests of confidence in results, alternative approaches</a:t>
            </a:r>
          </a:p>
          <a:p>
            <a:pPr lvl="1"/>
            <a:r>
              <a:rPr lang="en-US" dirty="0"/>
              <a:t>Searches for events the LVC did not find</a:t>
            </a:r>
          </a:p>
          <a:p>
            <a:pPr lvl="1"/>
            <a:r>
              <a:rPr lang="en-US" dirty="0"/>
              <a:t>Searches for hypothesized event types not targeted by LVC </a:t>
            </a:r>
          </a:p>
          <a:p>
            <a:pPr lvl="1"/>
            <a:r>
              <a:rPr lang="en-US" dirty="0"/>
              <a:t>Growth in the field</a:t>
            </a:r>
          </a:p>
          <a:p>
            <a:r>
              <a:rPr lang="en-US" dirty="0"/>
              <a:t>Papers appearing using data from GWOSC</a:t>
            </a:r>
          </a:p>
          <a:p>
            <a:r>
              <a:rPr lang="en-US" dirty="0"/>
              <a:t>Growing list compiled at </a:t>
            </a:r>
            <a:r>
              <a:rPr lang="en-US" dirty="0">
                <a:hlinkClick r:id="rId3"/>
              </a:rPr>
              <a:t>https://losc.ligo.org/projects/</a:t>
            </a:r>
            <a:endParaRPr lang="en-US" dirty="0"/>
          </a:p>
          <a:p>
            <a:endParaRPr lang="en-US" dirty="0"/>
          </a:p>
          <a:p>
            <a:r>
              <a:rPr lang="en-US" dirty="0"/>
              <a:t>Input from community helping us adjust how we </a:t>
            </a:r>
            <a:br>
              <a:rPr lang="en-US" dirty="0"/>
            </a:br>
            <a:r>
              <a:rPr lang="en-US" dirty="0"/>
              <a:t>provide derived data, providing insights – e.g.:</a:t>
            </a:r>
          </a:p>
          <a:p>
            <a:pPr lvl="1"/>
            <a:r>
              <a:rPr lang="en-US" dirty="0"/>
              <a:t>As Creswell et al. found, figure in GW150914 </a:t>
            </a:r>
            <a:br>
              <a:rPr lang="en-US" dirty="0"/>
            </a:br>
            <a:r>
              <a:rPr lang="en-US" dirty="0"/>
              <a:t>PRL did not have exact residuals </a:t>
            </a:r>
          </a:p>
          <a:p>
            <a:pPr lvl="1"/>
            <a:r>
              <a:rPr lang="en-US" dirty="0"/>
              <a:t>Now adding posterior samples from parameter </a:t>
            </a:r>
            <a:br>
              <a:rPr lang="en-US" dirty="0"/>
            </a:br>
            <a:r>
              <a:rPr lang="en-US" dirty="0"/>
              <a:t>estimation (not in LIGO Data Management Plan)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D04286-0B7C-5E4D-AF90-5BBB36EF3C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816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AB81D-E5E9-7448-B904-4E27CAE59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23266-DDF5-3040-8FA3-27765A75C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72BBB4-32AF-224D-9A62-D07CCAEFEA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6B3A47-4CD4-6A45-BB91-C00D257D9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019" y="668914"/>
            <a:ext cx="7231544" cy="618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052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537F4-DC4F-B649-9AA0-F78C53D96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09" y="1995948"/>
            <a:ext cx="8268928" cy="1802171"/>
          </a:xfrm>
        </p:spPr>
        <p:txBody>
          <a:bodyPr/>
          <a:lstStyle/>
          <a:p>
            <a:r>
              <a:rPr lang="en-US" dirty="0"/>
              <a:t>What else have we seen?</a:t>
            </a:r>
            <a:br>
              <a:rPr lang="en-US" dirty="0"/>
            </a:br>
            <a:r>
              <a:rPr lang="en-US" dirty="0"/>
              <a:t>Focus on two events jointly detected </a:t>
            </a:r>
            <a:br>
              <a:rPr lang="en-US" dirty="0"/>
            </a:br>
            <a:r>
              <a:rPr lang="en-US" dirty="0"/>
              <a:t>by Virgo and LIGO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5B2BB8-BCA8-A749-ABFE-B983D141AE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35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W170814"/>
          <p:cNvSpPr txBox="1">
            <a:spLocks noGrp="1"/>
          </p:cNvSpPr>
          <p:nvPr>
            <p:ph type="ctrTitle"/>
          </p:nvPr>
        </p:nvSpPr>
        <p:spPr>
          <a:xfrm>
            <a:off x="892969" y="151805"/>
            <a:ext cx="7358063" cy="877203"/>
          </a:xfrm>
          <a:prstGeom prst="rect">
            <a:avLst/>
          </a:prstGeom>
        </p:spPr>
        <p:txBody>
          <a:bodyPr/>
          <a:lstStyle>
            <a:lvl1pPr defTabSz="554990">
              <a:defRPr sz="7600"/>
            </a:lvl1pPr>
          </a:lstStyle>
          <a:p>
            <a:r>
              <a:rPr sz="4000" dirty="0"/>
              <a:t>GW170814</a:t>
            </a:r>
          </a:p>
        </p:txBody>
      </p:sp>
      <p:sp>
        <p:nvSpPr>
          <p:cNvPr id="256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7" name="whitedata_strain_SNR_qscan_v11.pdf" descr="whitedata_strain_SNR_qscan_v1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253" y="1674353"/>
            <a:ext cx="8043493" cy="4971153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B. P. Abbott et al., A Three-Detector Observation of Gravitational Waves from a Binary Black Hole Coalescence, 2017, Phys. Rev. Lett., 119, 141101"/>
          <p:cNvSpPr txBox="1"/>
          <p:nvPr/>
        </p:nvSpPr>
        <p:spPr>
          <a:xfrm>
            <a:off x="314243" y="6645506"/>
            <a:ext cx="8183330" cy="234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just">
              <a:defRPr sz="1500" b="0"/>
            </a:pPr>
            <a:r>
              <a:rPr sz="1055"/>
              <a:t>B. P. Abbott et al., </a:t>
            </a:r>
            <a:r>
              <a:rPr sz="1055" i="1"/>
              <a:t>A Three-Detector Observation of Gravitational Waves from a Binary Black Hole Coalescence</a:t>
            </a:r>
            <a:r>
              <a:rPr sz="1055"/>
              <a:t>, 2017, Phys. Rev. Lett., 119, 141101</a:t>
            </a:r>
          </a:p>
        </p:txBody>
      </p:sp>
      <p:sp>
        <p:nvSpPr>
          <p:cNvPr id="259" name="The first GW signal observed by LIGO-Hanford, LIGO-Livingston and Virgo"/>
          <p:cNvSpPr txBox="1"/>
          <p:nvPr/>
        </p:nvSpPr>
        <p:spPr>
          <a:xfrm>
            <a:off x="-2170" y="1210668"/>
            <a:ext cx="9148338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000" b="1" dirty="0">
                <a:latin typeface="Arial" panose="020B0604020202020204" pitchFamily="34" charset="0"/>
                <a:cs typeface="Arial" panose="020B0604020202020204" pitchFamily="34" charset="0"/>
              </a:rPr>
              <a:t>The first GW signal observed by LIGO-Hanford, LIGO-Livingston and Virgo</a:t>
            </a:r>
          </a:p>
        </p:txBody>
      </p:sp>
      <p:sp>
        <p:nvSpPr>
          <p:cNvPr id="260" name="12"/>
          <p:cNvSpPr txBox="1"/>
          <p:nvPr/>
        </p:nvSpPr>
        <p:spPr>
          <a:xfrm>
            <a:off x="8965882" y="6700168"/>
            <a:ext cx="172247" cy="180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000" b="0"/>
            </a:lvl1pPr>
          </a:lstStyle>
          <a:p>
            <a:r>
              <a:rPr sz="703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9457150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W170814"/>
          <p:cNvSpPr txBox="1"/>
          <p:nvPr/>
        </p:nvSpPr>
        <p:spPr>
          <a:xfrm>
            <a:off x="1079782" y="151805"/>
            <a:ext cx="7358063" cy="877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normAutofit fontScale="92500"/>
          </a:bodyPr>
          <a:lstStyle>
            <a:lvl1pPr defTabSz="554990">
              <a:defRPr sz="76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lang="en-US" sz="4000" dirty="0" err="1"/>
              <a:t>Skymap</a:t>
            </a:r>
            <a:r>
              <a:rPr lang="en-US" sz="4000" dirty="0"/>
              <a:t> enabled with </a:t>
            </a:r>
            <a:r>
              <a:rPr sz="4000" dirty="0"/>
              <a:t>GW170814</a:t>
            </a:r>
          </a:p>
        </p:txBody>
      </p:sp>
      <p:pic>
        <p:nvPicPr>
          <p:cNvPr id="263" name="localization (1).pdf" descr="localization (1)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8282" y="1182380"/>
            <a:ext cx="8247437" cy="3888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Virgo_aerial_view_01.jpg" descr="Virgo_aerial_view_01.jpg"/>
          <p:cNvPicPr>
            <a:picLocks noChangeAspect="1"/>
          </p:cNvPicPr>
          <p:nvPr/>
        </p:nvPicPr>
        <p:blipFill>
          <a:blip r:embed="rId3">
            <a:extLst/>
          </a:blip>
          <a:srcRect l="18603" t="3328" r="18603" b="3328"/>
          <a:stretch>
            <a:fillRect/>
          </a:stretch>
        </p:blipFill>
        <p:spPr>
          <a:xfrm>
            <a:off x="113006" y="5072365"/>
            <a:ext cx="2101474" cy="1692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Aerial5.jpg" descr="Aerial5.jpg"/>
          <p:cNvPicPr>
            <a:picLocks noChangeAspect="1"/>
          </p:cNvPicPr>
          <p:nvPr/>
        </p:nvPicPr>
        <p:blipFill>
          <a:blip r:embed="rId4">
            <a:extLst/>
          </a:blip>
          <a:srcRect l="29648"/>
          <a:stretch>
            <a:fillRect/>
          </a:stretch>
        </p:blipFill>
        <p:spPr>
          <a:xfrm>
            <a:off x="2125738" y="5072364"/>
            <a:ext cx="2038598" cy="1693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ligo-livingston-aerial-03.jpg" descr="ligo-livingston-aerial-03.jpg"/>
          <p:cNvPicPr>
            <a:picLocks noChangeAspect="1"/>
          </p:cNvPicPr>
          <p:nvPr/>
        </p:nvPicPr>
        <p:blipFill>
          <a:blip r:embed="rId5">
            <a:extLst/>
          </a:blip>
          <a:srcRect t="6920" b="13987"/>
          <a:stretch>
            <a:fillRect/>
          </a:stretch>
        </p:blipFill>
        <p:spPr>
          <a:xfrm>
            <a:off x="4135499" y="5071273"/>
            <a:ext cx="2138638" cy="1695260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The inclusion of Virgo means the sky localisation improves from 1160 deg2 to…"/>
          <p:cNvSpPr/>
          <p:nvPr/>
        </p:nvSpPr>
        <p:spPr>
          <a:xfrm>
            <a:off x="6373321" y="1029008"/>
            <a:ext cx="2764808" cy="1862026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/>
          <a:p>
            <a:pPr>
              <a:defRPr sz="3000" b="0"/>
            </a:pPr>
            <a:r>
              <a:rPr lang="en-US" sz="2000" dirty="0" err="1">
                <a:latin typeface="Helvetica" charset="0"/>
                <a:ea typeface="Helvetica" charset="0"/>
                <a:cs typeface="Helvetica" charset="0"/>
              </a:rPr>
              <a:t>Skymap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 area reduced ~20x</a:t>
            </a:r>
            <a:endParaRPr sz="2000" baseline="31999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68" name="Virgo"/>
          <p:cNvSpPr txBox="1"/>
          <p:nvPr/>
        </p:nvSpPr>
        <p:spPr>
          <a:xfrm>
            <a:off x="1723745" y="6574069"/>
            <a:ext cx="386324" cy="234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500"/>
            </a:lvl1pPr>
          </a:lstStyle>
          <a:p>
            <a:r>
              <a:rPr sz="1055"/>
              <a:t>Virgo</a:t>
            </a:r>
          </a:p>
        </p:txBody>
      </p:sp>
      <p:sp>
        <p:nvSpPr>
          <p:cNvPr id="269" name="Hanford"/>
          <p:cNvSpPr txBox="1"/>
          <p:nvPr/>
        </p:nvSpPr>
        <p:spPr>
          <a:xfrm>
            <a:off x="3567372" y="6574069"/>
            <a:ext cx="520976" cy="234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500"/>
            </a:lvl1pPr>
          </a:lstStyle>
          <a:p>
            <a:r>
              <a:rPr sz="1055"/>
              <a:t>Hanford</a:t>
            </a:r>
          </a:p>
        </p:txBody>
      </p:sp>
      <p:sp>
        <p:nvSpPr>
          <p:cNvPr id="270" name="Livingston"/>
          <p:cNvSpPr txBox="1"/>
          <p:nvPr/>
        </p:nvSpPr>
        <p:spPr>
          <a:xfrm>
            <a:off x="5483442" y="6574069"/>
            <a:ext cx="655630" cy="234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500"/>
            </a:lvl1pPr>
          </a:lstStyle>
          <a:p>
            <a:r>
              <a:rPr sz="1055"/>
              <a:t>Livingston</a:t>
            </a:r>
          </a:p>
        </p:txBody>
      </p:sp>
      <p:sp>
        <p:nvSpPr>
          <p:cNvPr id="271" name="Number of possible host galaxies also decreases from…"/>
          <p:cNvSpPr/>
          <p:nvPr/>
        </p:nvSpPr>
        <p:spPr>
          <a:xfrm>
            <a:off x="6434409" y="4712043"/>
            <a:ext cx="2506266" cy="1862026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/>
          <a:p>
            <a:pPr defTabSz="321457">
              <a:defRPr sz="3000" b="0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Volume reduced </a:t>
            </a:r>
            <a:br>
              <a:rPr lang="en-US" sz="2000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~34x</a:t>
            </a:r>
            <a:endParaRPr sz="2000" baseline="31999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73" name="13"/>
          <p:cNvSpPr txBox="1"/>
          <p:nvPr/>
        </p:nvSpPr>
        <p:spPr>
          <a:xfrm>
            <a:off x="8965882" y="6700168"/>
            <a:ext cx="172247" cy="180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000" b="0"/>
            </a:lvl1pPr>
          </a:lstStyle>
          <a:p>
            <a:r>
              <a:rPr sz="703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106205833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 animBg="1" advAuto="0"/>
      <p:bldP spid="271" grpId="0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9B0971-93FF-FB4F-ABF7-3F3F6ED99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103" y="327819"/>
            <a:ext cx="3730897" cy="29603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2C4E74-2796-1F4D-B48D-F11E46C54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161" y="327819"/>
            <a:ext cx="2686594" cy="700087"/>
          </a:xfrm>
        </p:spPr>
        <p:txBody>
          <a:bodyPr/>
          <a:lstStyle/>
          <a:p>
            <a:r>
              <a:rPr lang="en-US" dirty="0"/>
              <a:t>Forming the Sky 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65EC7-9A07-6B47-A2C3-5760834D5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766807"/>
            <a:ext cx="8001000" cy="5091192"/>
          </a:xfrm>
        </p:spPr>
        <p:txBody>
          <a:bodyPr/>
          <a:lstStyle/>
          <a:p>
            <a:r>
              <a:rPr lang="en-US" dirty="0"/>
              <a:t>Analysis treats the detectors as phased array </a:t>
            </a:r>
            <a:br>
              <a:rPr lang="en-US" dirty="0"/>
            </a:br>
            <a:r>
              <a:rPr lang="en-US" dirty="0"/>
              <a:t>antenna (aperture synthesis)</a:t>
            </a:r>
          </a:p>
          <a:p>
            <a:r>
              <a:rPr lang="en-US" dirty="0"/>
              <a:t>Localization of short-duration GW signals </a:t>
            </a:r>
            <a:br>
              <a:rPr lang="en-US" dirty="0"/>
            </a:br>
            <a:r>
              <a:rPr lang="en-US" dirty="0"/>
              <a:t>requires coherent consistency among the data </a:t>
            </a:r>
            <a:br>
              <a:rPr lang="en-US" dirty="0"/>
            </a:br>
            <a:r>
              <a:rPr lang="en-US" dirty="0"/>
              <a:t>recorded by the different detectors</a:t>
            </a:r>
          </a:p>
          <a:p>
            <a:pPr lvl="1"/>
            <a:r>
              <a:rPr lang="en-US" dirty="0"/>
              <a:t>The antennas have known sensitivity patterns for each polarization that are slowly varying functions of direction</a:t>
            </a:r>
          </a:p>
          <a:p>
            <a:pPr lvl="1"/>
            <a:r>
              <a:rPr lang="en-US" dirty="0"/>
              <a:t>The waves come in a linear combination of two polarizations</a:t>
            </a:r>
          </a:p>
          <a:p>
            <a:pPr lvl="1"/>
            <a:r>
              <a:rPr lang="en-US" dirty="0"/>
              <a:t>The relative times, phases, and amplitudes on arrival at all of the antennas depend on the relative positions and orientations of the source and all of the antennas</a:t>
            </a:r>
          </a:p>
          <a:p>
            <a:pPr lvl="1"/>
            <a:r>
              <a:rPr lang="en-US" dirty="0"/>
              <a:t>We determine the location of the source by “phasing up” the antennas for a particular direction and comparing with what was actually received, then repeating for all directions on the sky.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F5AE9-74F7-7343-A654-76A77CDDC1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0241D0-4A5A-8C47-BF7E-8FDE0B0F4ABF}"/>
              </a:ext>
            </a:extLst>
          </p:cNvPr>
          <p:cNvSpPr txBox="1"/>
          <p:nvPr/>
        </p:nvSpPr>
        <p:spPr>
          <a:xfrm>
            <a:off x="8015167" y="2826539"/>
            <a:ext cx="92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Leo Singer</a:t>
            </a:r>
          </a:p>
        </p:txBody>
      </p:sp>
    </p:spTree>
    <p:extLst>
      <p:ext uri="{BB962C8B-B14F-4D97-AF65-F5344CB8AC3E}">
        <p14:creationId xmlns:p14="http://schemas.microsoft.com/office/powerpoint/2010/main" val="29400427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F27B9-3F4D-4645-B505-238B31981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314" y="145256"/>
            <a:ext cx="6405154" cy="700087"/>
          </a:xfrm>
        </p:spPr>
        <p:txBody>
          <a:bodyPr/>
          <a:lstStyle/>
          <a:p>
            <a:r>
              <a:rPr lang="en-US" dirty="0"/>
              <a:t>One more detection: GW170817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32B34-D047-8F4D-8768-002F5EC4C6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19621-2A19-2745-8448-31BDBBBC67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5DD396-FE15-504F-A24F-E81C82844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4698"/>
            <a:ext cx="9144000" cy="494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36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024" y="3829250"/>
            <a:ext cx="5851975" cy="3028749"/>
          </a:xfrm>
          <a:prstGeom prst="rect">
            <a:avLst/>
          </a:prstGeom>
        </p:spPr>
      </p:pic>
      <p:pic>
        <p:nvPicPr>
          <p:cNvPr id="34818" name="Picture 2" descr="reitze_fig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112" y="1130216"/>
            <a:ext cx="5830888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itle 1"/>
          <p:cNvSpPr>
            <a:spLocks noGrp="1"/>
          </p:cNvSpPr>
          <p:nvPr>
            <p:ph type="title"/>
          </p:nvPr>
        </p:nvSpPr>
        <p:spPr>
          <a:xfrm>
            <a:off x="1598706" y="274638"/>
            <a:ext cx="6992469" cy="700087"/>
          </a:xfrm>
        </p:spPr>
        <p:txBody>
          <a:bodyPr/>
          <a:lstStyle/>
          <a:p>
            <a:r>
              <a:rPr lang="en-US" sz="2800" dirty="0">
                <a:latin typeface="Helvetica" charset="0"/>
              </a:rPr>
              <a:t>What is our measurement technique?</a:t>
            </a:r>
          </a:p>
        </p:txBody>
      </p:sp>
      <p:sp>
        <p:nvSpPr>
          <p:cNvPr id="34820" name="Content Placeholder 2"/>
          <p:cNvSpPr>
            <a:spLocks noGrp="1"/>
          </p:cNvSpPr>
          <p:nvPr>
            <p:ph idx="1"/>
          </p:nvPr>
        </p:nvSpPr>
        <p:spPr>
          <a:xfrm>
            <a:off x="-85412" y="1632245"/>
            <a:ext cx="3471467" cy="4525963"/>
          </a:xfrm>
        </p:spPr>
        <p:txBody>
          <a:bodyPr lIns="91440" tIns="45720" rIns="91440" bIns="45720"/>
          <a:lstStyle/>
          <a:p>
            <a:r>
              <a:rPr lang="en-US" dirty="0">
                <a:latin typeface="Helvetica" charset="0"/>
              </a:rPr>
              <a:t>Enhanced </a:t>
            </a:r>
            <a:r>
              <a:rPr lang="en-US" b="1" dirty="0">
                <a:solidFill>
                  <a:schemeClr val="tx1"/>
                </a:solidFill>
                <a:latin typeface="Helvetica" charset="0"/>
              </a:rPr>
              <a:t>Michelson interferometers</a:t>
            </a:r>
          </a:p>
          <a:p>
            <a:pPr lvl="1"/>
            <a:r>
              <a:rPr lang="en-US" dirty="0">
                <a:latin typeface="Helvetica" charset="0"/>
              </a:rPr>
              <a:t>LIGO, Virgo use variations </a:t>
            </a:r>
          </a:p>
          <a:p>
            <a:r>
              <a:rPr lang="en-US" dirty="0">
                <a:latin typeface="Helvetica" charset="0"/>
              </a:rPr>
              <a:t>GWs modulate the distance between the end test mass and the beam splitter</a:t>
            </a:r>
          </a:p>
          <a:p>
            <a:r>
              <a:rPr lang="en-US" dirty="0">
                <a:latin typeface="Helvetica" charset="0"/>
              </a:rPr>
              <a:t>The interferometer acts as a transducer, turning GWs into photocurrent proportional to the strain amplitude </a:t>
            </a:r>
          </a:p>
          <a:p>
            <a:r>
              <a:rPr lang="en-US" b="1" dirty="0">
                <a:solidFill>
                  <a:srgbClr val="114FFB"/>
                </a:solidFill>
                <a:latin typeface="Helvetica" charset="0"/>
              </a:rPr>
              <a:t>Arms are short compared to our GW wavelengths, so longer arms make bigger signals </a:t>
            </a:r>
            <a:br>
              <a:rPr lang="en-US" b="1" dirty="0">
                <a:solidFill>
                  <a:srgbClr val="114FFB"/>
                </a:solidFill>
                <a:latin typeface="Helvetica" charset="0"/>
              </a:rPr>
            </a:br>
            <a:r>
              <a:rPr lang="en-US" b="1" dirty="0">
                <a:solidFill>
                  <a:srgbClr val="114FFB"/>
                </a:solidFill>
                <a:latin typeface="Helvetica" charset="0"/>
                <a:sym typeface="Wingdings" charset="0"/>
              </a:rPr>
              <a:t> multi-km installations</a:t>
            </a:r>
          </a:p>
          <a:p>
            <a:endParaRPr lang="en-US" sz="1400" dirty="0">
              <a:latin typeface="Helvetica" charset="0"/>
            </a:endParaRPr>
          </a:p>
          <a:p>
            <a:endParaRPr lang="en-US" sz="1400" dirty="0">
              <a:solidFill>
                <a:srgbClr val="114FFB"/>
              </a:solidFill>
              <a:latin typeface="Helvetica" charset="0"/>
            </a:endParaRPr>
          </a:p>
        </p:txBody>
      </p:sp>
      <p:sp>
        <p:nvSpPr>
          <p:cNvPr id="3482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214813" y="6400800"/>
            <a:ext cx="19050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6667298-823D-CD4B-AED2-52AB7E6F6C34}" type="slidenum">
              <a:rPr lang="en-US" sz="1400" b="0">
                <a:latin typeface="Helvetica" charset="0"/>
              </a:rPr>
              <a:pPr/>
              <a:t>3</a:t>
            </a:fld>
            <a:endParaRPr lang="en-US" sz="1400" b="0">
              <a:latin typeface="Helvetica" charset="0"/>
            </a:endParaRPr>
          </a:p>
        </p:txBody>
      </p:sp>
      <p:graphicFrame>
        <p:nvGraphicFramePr>
          <p:cNvPr id="3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6307052"/>
              </p:ext>
            </p:extLst>
          </p:nvPr>
        </p:nvGraphicFramePr>
        <p:xfrm>
          <a:off x="3767946" y="3087189"/>
          <a:ext cx="990600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778" name="Equation" r:id="rId5" imgW="482391" imgH="393529" progId="Equation.3">
                  <p:embed/>
                </p:oleObj>
              </mc:Choice>
              <mc:Fallback>
                <p:oleObj name="Equation" r:id="rId5" imgW="482391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7946" y="3087189"/>
                        <a:ext cx="990600" cy="8080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C00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809175" y="2882856"/>
            <a:ext cx="34644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latin typeface="Helvetica" charset="0"/>
              </a:rPr>
              <a:t>Magnitude of h at Earth:</a:t>
            </a:r>
          </a:p>
          <a:p>
            <a:pPr lvl="1"/>
            <a:r>
              <a:rPr lang="en-GB" sz="1800" dirty="0">
                <a:latin typeface="Helvetica" charset="0"/>
              </a:rPr>
              <a:t>Detectable signals h ~ 10</a:t>
            </a:r>
            <a:r>
              <a:rPr lang="en-GB" sz="1800" baseline="30000" dirty="0">
                <a:latin typeface="Helvetica" charset="0"/>
              </a:rPr>
              <a:t>-21</a:t>
            </a:r>
            <a:endParaRPr lang="en-GB" sz="1800" dirty="0">
              <a:latin typeface="Helvetica" charset="0"/>
            </a:endParaRPr>
          </a:p>
          <a:p>
            <a:pPr lvl="1"/>
            <a:r>
              <a:rPr lang="en-GB" sz="1800" dirty="0">
                <a:latin typeface="Helvetica" charset="0"/>
              </a:rPr>
              <a:t>(1 hair / Alpha Centauri)</a:t>
            </a:r>
          </a:p>
          <a:p>
            <a:pPr lvl="1"/>
            <a:r>
              <a:rPr lang="en-GB" sz="1800" dirty="0">
                <a:latin typeface="Helvetica" charset="0"/>
              </a:rPr>
              <a:t>For </a:t>
            </a:r>
            <a:r>
              <a:rPr lang="en-GB" sz="1800" i="1" dirty="0">
                <a:latin typeface="Helvetica" charset="0"/>
              </a:rPr>
              <a:t>L </a:t>
            </a:r>
            <a:r>
              <a:rPr lang="en-GB" sz="1800" dirty="0">
                <a:latin typeface="Helvetica" charset="0"/>
              </a:rPr>
              <a:t>= 1 m, Δ</a:t>
            </a:r>
            <a:r>
              <a:rPr lang="en-GB" sz="1800" i="1" dirty="0">
                <a:latin typeface="Helvetica" charset="0"/>
              </a:rPr>
              <a:t>L</a:t>
            </a:r>
            <a:r>
              <a:rPr lang="en-GB" sz="1800" dirty="0">
                <a:latin typeface="Helvetica" charset="0"/>
              </a:rPr>
              <a:t>= 10</a:t>
            </a:r>
            <a:r>
              <a:rPr lang="en-GB" sz="1800" baseline="30000" dirty="0">
                <a:latin typeface="Helvetica" charset="0"/>
              </a:rPr>
              <a:t>-21 </a:t>
            </a:r>
            <a:r>
              <a:rPr lang="en-GB" sz="1800" dirty="0">
                <a:latin typeface="Helvetica" charset="0"/>
              </a:rPr>
              <a:t>m</a:t>
            </a:r>
          </a:p>
          <a:p>
            <a:pPr marL="0" lvl="1"/>
            <a:r>
              <a:rPr lang="en-GB" sz="1800" dirty="0">
                <a:latin typeface="Helvetica" charset="0"/>
              </a:rPr>
              <a:t>For </a:t>
            </a:r>
            <a:r>
              <a:rPr lang="en-GB" sz="1800" i="1" dirty="0">
                <a:latin typeface="Helvetica" charset="0"/>
              </a:rPr>
              <a:t>L </a:t>
            </a:r>
            <a:r>
              <a:rPr lang="en-GB" sz="1800" dirty="0">
                <a:latin typeface="Helvetica" charset="0"/>
              </a:rPr>
              <a:t>= 4km, </a:t>
            </a:r>
            <a:r>
              <a:rPr lang="en-GB" sz="1800" b="1" dirty="0">
                <a:latin typeface="Helvetica" charset="0"/>
              </a:rPr>
              <a:t>Δ</a:t>
            </a:r>
            <a:r>
              <a:rPr lang="en-GB" sz="1800" b="1" i="1" dirty="0">
                <a:latin typeface="Helvetica" charset="0"/>
              </a:rPr>
              <a:t>L</a:t>
            </a:r>
            <a:r>
              <a:rPr lang="en-GB" sz="1800" b="1" dirty="0">
                <a:latin typeface="Helvetica" charset="0"/>
              </a:rPr>
              <a:t>= 4x10</a:t>
            </a:r>
            <a:r>
              <a:rPr lang="en-GB" sz="1800" b="1" baseline="30000" dirty="0">
                <a:latin typeface="Helvetica" charset="0"/>
              </a:rPr>
              <a:t>-18 </a:t>
            </a:r>
            <a:r>
              <a:rPr lang="en-GB" sz="1800" b="1" dirty="0">
                <a:latin typeface="Helvetica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8527399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F27B9-3F4D-4645-B505-238B31981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314" y="145256"/>
            <a:ext cx="6405154" cy="700087"/>
          </a:xfrm>
        </p:spPr>
        <p:txBody>
          <a:bodyPr/>
          <a:lstStyle/>
          <a:p>
            <a:r>
              <a:rPr lang="en-US" dirty="0"/>
              <a:t>One more detection: GW170817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32B34-D047-8F4D-8768-002F5EC4C6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19621-2A19-2745-8448-31BDBBBC67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5DD396-FE15-504F-A24F-E81C82844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4698"/>
            <a:ext cx="9144000" cy="494330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428051F-C1D2-DE44-9FD3-B6A0E4621E63}"/>
              </a:ext>
            </a:extLst>
          </p:cNvPr>
          <p:cNvSpPr/>
          <p:nvPr/>
        </p:nvSpPr>
        <p:spPr bwMode="auto">
          <a:xfrm>
            <a:off x="6976241" y="4501055"/>
            <a:ext cx="630621" cy="4572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6865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1DE6E5-6467-504F-BBEA-F44200838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629" y="1138830"/>
            <a:ext cx="5302371" cy="56649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932AAF-711A-8C4F-8725-2A67B7419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Glitch in Livingston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BF155-BBF4-D641-9DCF-38EC4990D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94" y="1355724"/>
            <a:ext cx="3910149" cy="511481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Time-frequency representation </a:t>
            </a:r>
            <a:br>
              <a:rPr lang="en-US" dirty="0"/>
            </a:br>
            <a:r>
              <a:rPr lang="en-US" dirty="0"/>
              <a:t>of the raw LIGO-Livingston data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Raw LIGO-Livingston strain data</a:t>
            </a:r>
          </a:p>
          <a:p>
            <a:r>
              <a:rPr lang="en-US" dirty="0"/>
              <a:t>Grey: Gating veto window for </a:t>
            </a:r>
            <a:r>
              <a:rPr lang="en-US" dirty="0" err="1"/>
              <a:t>skymap</a:t>
            </a:r>
            <a:r>
              <a:rPr lang="en-US" dirty="0"/>
              <a:t> produced ~4.5h after the event</a:t>
            </a:r>
          </a:p>
          <a:p>
            <a:r>
              <a:rPr lang="en-US" dirty="0"/>
              <a:t>Blue: model subtracted from data for parameter estimation later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24D8F5-9AD6-D946-9ED2-B236938894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1908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F27B9-3F4D-4645-B505-238B31981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314" y="145256"/>
            <a:ext cx="6405154" cy="700087"/>
          </a:xfrm>
        </p:spPr>
        <p:txBody>
          <a:bodyPr/>
          <a:lstStyle/>
          <a:p>
            <a:r>
              <a:rPr lang="en-US" dirty="0"/>
              <a:t>One more detection: GW170817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32B34-D047-8F4D-8768-002F5EC4C6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19621-2A19-2745-8448-31BDBBBC67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5DD396-FE15-504F-A24F-E81C82844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4698"/>
            <a:ext cx="9144000" cy="494330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902191D-70AF-754E-8E85-1B4582E8B28A}"/>
              </a:ext>
            </a:extLst>
          </p:cNvPr>
          <p:cNvSpPr/>
          <p:nvPr/>
        </p:nvSpPr>
        <p:spPr bwMode="auto">
          <a:xfrm>
            <a:off x="378372" y="5108028"/>
            <a:ext cx="8600090" cy="144852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349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5622D6-2E98-3441-ACB4-BE22D6EEC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262" y="1245174"/>
            <a:ext cx="5265738" cy="458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368CD3-FA99-3049-9A10-F87CBABD4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1342" y="227013"/>
            <a:ext cx="6625883" cy="700087"/>
          </a:xfrm>
        </p:spPr>
        <p:txBody>
          <a:bodyPr/>
          <a:lstStyle/>
          <a:p>
            <a:r>
              <a:rPr lang="en-US" dirty="0"/>
              <a:t>Antenna pattern for a single detector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86E7C-75C3-9145-BD05-AF839A7FF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64" y="1842867"/>
            <a:ext cx="4079630" cy="4154707"/>
          </a:xfrm>
        </p:spPr>
        <p:txBody>
          <a:bodyPr/>
          <a:lstStyle/>
          <a:p>
            <a:r>
              <a:rPr lang="en-US" sz="2000" dirty="0"/>
              <a:t>Maximal for overhead or underfoot source</a:t>
            </a:r>
          </a:p>
          <a:p>
            <a:r>
              <a:rPr lang="en-US" sz="2000" dirty="0"/>
              <a:t>1/2  for signals along one arm</a:t>
            </a:r>
          </a:p>
          <a:p>
            <a:r>
              <a:rPr lang="en-US" sz="2000" dirty="0"/>
              <a:t>…and zero at 45 degrees</a:t>
            </a:r>
          </a:p>
          <a:p>
            <a:endParaRPr lang="en-US" sz="2000" dirty="0"/>
          </a:p>
          <a:p>
            <a:r>
              <a:rPr lang="en-US" sz="2000" dirty="0"/>
              <a:t>GW170817 fell on Virgo close to 45 degrees</a:t>
            </a:r>
          </a:p>
          <a:p>
            <a:endParaRPr lang="en-US" sz="2000" dirty="0"/>
          </a:p>
          <a:p>
            <a:r>
              <a:rPr lang="en-US" sz="2000" dirty="0"/>
              <a:t>Did no harm for localization, given our ‘aperture synthesis’ approach. (GW170814 proved the detector was working)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3183B7-A740-0840-9A4A-393A7FB333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6" name="Up Arrow 5">
            <a:extLst>
              <a:ext uri="{FF2B5EF4-FFF2-40B4-BE49-F238E27FC236}">
                <a16:creationId xmlns:a16="http://schemas.microsoft.com/office/drawing/2014/main" id="{8F7CBABF-A679-2D4C-89FD-BFBFF89278D1}"/>
              </a:ext>
            </a:extLst>
          </p:cNvPr>
          <p:cNvSpPr/>
          <p:nvPr/>
        </p:nvSpPr>
        <p:spPr bwMode="auto">
          <a:xfrm rot="20053471">
            <a:off x="6455461" y="4313023"/>
            <a:ext cx="596685" cy="1797803"/>
          </a:xfrm>
          <a:prstGeom prst="up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9381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3" y="867131"/>
            <a:ext cx="4953034" cy="5921127"/>
          </a:xfrm>
          <a:prstGeom prst="rect">
            <a:avLst/>
          </a:prstGeom>
        </p:spPr>
      </p:pic>
      <p:sp>
        <p:nvSpPr>
          <p:cNvPr id="160" name="GRB 170817A"/>
          <p:cNvSpPr txBox="1"/>
          <p:nvPr/>
        </p:nvSpPr>
        <p:spPr>
          <a:xfrm>
            <a:off x="892969" y="-2977"/>
            <a:ext cx="7358063" cy="939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normAutofit/>
          </a:bodyPr>
          <a:lstStyle>
            <a:lvl1pPr>
              <a:defRPr sz="80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5625"/>
              <a:t>GRB 170817A</a:t>
            </a:r>
          </a:p>
        </p:txBody>
      </p:sp>
      <p:sp>
        <p:nvSpPr>
          <p:cNvPr id="161" name="GRB 170817A occurs (1.74 ± 0.05) seconds after GW170817…"/>
          <p:cNvSpPr txBox="1"/>
          <p:nvPr/>
        </p:nvSpPr>
        <p:spPr>
          <a:xfrm>
            <a:off x="5005201" y="1369509"/>
            <a:ext cx="3919497" cy="5225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l">
              <a:defRPr sz="2500" b="0"/>
            </a:pPr>
            <a:r>
              <a:rPr sz="1758" dirty="0">
                <a:latin typeface="Helvetica" charset="0"/>
                <a:ea typeface="Helvetica" charset="0"/>
                <a:cs typeface="Helvetica" charset="0"/>
              </a:rPr>
              <a:t>GRB 170817A occurs (1.74 ± 0.05) seconds after GW170817 </a:t>
            </a:r>
          </a:p>
          <a:p>
            <a:pPr algn="l">
              <a:defRPr sz="2500" b="0"/>
            </a:pPr>
            <a:endParaRPr sz="1758" dirty="0">
              <a:latin typeface="Helvetica" charset="0"/>
              <a:ea typeface="Helvetica" charset="0"/>
              <a:cs typeface="Helvetica" charset="0"/>
            </a:endParaRPr>
          </a:p>
          <a:p>
            <a:pPr algn="l">
              <a:defRPr sz="2500" b="0"/>
            </a:pPr>
            <a:r>
              <a:rPr sz="1758" dirty="0">
                <a:latin typeface="Helvetica" charset="0"/>
                <a:ea typeface="Helvetica" charset="0"/>
                <a:cs typeface="Helvetica" charset="0"/>
              </a:rPr>
              <a:t>It was autonomously detected in-orbit by Fermi-GBM (GCN was issued 14s after GRB) and in the routine </a:t>
            </a:r>
            <a:r>
              <a:rPr lang="en-US" sz="1758" dirty="0" err="1">
                <a:latin typeface="Helvetica" charset="0"/>
                <a:ea typeface="Helvetica" charset="0"/>
                <a:cs typeface="Helvetica" charset="0"/>
              </a:rPr>
              <a:t>followup</a:t>
            </a:r>
            <a:r>
              <a:rPr sz="1758" dirty="0">
                <a:latin typeface="Helvetica" charset="0"/>
                <a:ea typeface="Helvetica" charset="0"/>
                <a:cs typeface="Helvetica" charset="0"/>
              </a:rPr>
              <a:t> search for short transients by INTEGRAL SPI-ACS</a:t>
            </a:r>
          </a:p>
          <a:p>
            <a:pPr algn="l">
              <a:defRPr sz="2500" b="0"/>
            </a:pPr>
            <a:endParaRPr sz="1758" dirty="0">
              <a:latin typeface="Helvetica" charset="0"/>
              <a:ea typeface="Helvetica" charset="0"/>
              <a:cs typeface="Helvetica" charset="0"/>
            </a:endParaRPr>
          </a:p>
          <a:p>
            <a:pPr algn="l">
              <a:defRPr sz="2500" b="0"/>
            </a:pPr>
            <a:endParaRPr sz="1758" dirty="0">
              <a:latin typeface="Helvetica" charset="0"/>
              <a:ea typeface="Helvetica" charset="0"/>
              <a:cs typeface="Helvetica" charset="0"/>
            </a:endParaRPr>
          </a:p>
          <a:p>
            <a:pPr algn="l">
              <a:defRPr sz="2500" b="0"/>
            </a:pPr>
            <a:r>
              <a:rPr sz="1758" dirty="0">
                <a:latin typeface="Helvetica" charset="0"/>
                <a:ea typeface="Helvetica" charset="0"/>
                <a:cs typeface="Helvetica" charset="0"/>
              </a:rPr>
              <a:t>Probability that GW170817 and GRB 170817A occurred this close in time and with location agreement by chance is 5.0x10</a:t>
            </a:r>
            <a:r>
              <a:rPr sz="1758" baseline="31999" dirty="0">
                <a:latin typeface="Helvetica" charset="0"/>
                <a:ea typeface="Helvetica" charset="0"/>
                <a:cs typeface="Helvetica" charset="0"/>
              </a:rPr>
              <a:t>-8 </a:t>
            </a:r>
            <a:r>
              <a:rPr sz="1758" dirty="0">
                <a:latin typeface="Helvetica" charset="0"/>
                <a:ea typeface="Helvetica" charset="0"/>
                <a:cs typeface="Helvetica" charset="0"/>
              </a:rPr>
              <a:t>(Gaussian equivalent significance of 5.3σ)</a:t>
            </a:r>
            <a:endParaRPr lang="en-US" sz="1758" dirty="0">
              <a:latin typeface="Helvetica" charset="0"/>
              <a:ea typeface="Helvetica" charset="0"/>
              <a:cs typeface="Helvetica" charset="0"/>
            </a:endParaRPr>
          </a:p>
          <a:p>
            <a:pPr algn="l">
              <a:defRPr sz="2500" b="0"/>
            </a:pPr>
            <a:endParaRPr lang="en-US" sz="1758" dirty="0">
              <a:latin typeface="Helvetica" charset="0"/>
              <a:ea typeface="Helvetica" charset="0"/>
              <a:cs typeface="Helvetica" charset="0"/>
            </a:endParaRPr>
          </a:p>
          <a:p>
            <a:pPr algn="l">
              <a:defRPr sz="2500" b="0"/>
            </a:pPr>
            <a:r>
              <a:rPr lang="en-US" sz="1800" b="1" dirty="0">
                <a:latin typeface="Helvetica" charset="0"/>
                <a:ea typeface="Helvetica" charset="0"/>
                <a:cs typeface="Helvetica" charset="0"/>
              </a:rPr>
              <a:t>BNS mergers are progenitors of </a:t>
            </a:r>
          </a:p>
          <a:p>
            <a:pPr algn="l">
              <a:defRPr sz="2500" b="0"/>
            </a:pPr>
            <a:r>
              <a:rPr lang="en-US" sz="1800" b="1" dirty="0">
                <a:latin typeface="Helvetica" charset="0"/>
                <a:ea typeface="Helvetica" charset="0"/>
                <a:cs typeface="Helvetica" charset="0"/>
              </a:rPr>
              <a:t>(at least some) SGRBs</a:t>
            </a:r>
          </a:p>
          <a:p>
            <a:pPr algn="l">
              <a:defRPr sz="2500" b="0"/>
            </a:pPr>
            <a:endParaRPr sz="1758" dirty="0"/>
          </a:p>
        </p:txBody>
      </p:sp>
      <p:sp>
        <p:nvSpPr>
          <p:cNvPr id="162" name="B. P. Abbott et al., Gravitational Waves and Gamma Rays from a Binary Neutron Star Merger: GW170817 and GRB 170817A, 2017, ApJL in press. doi:10.3847/2041-8213/aa920c"/>
          <p:cNvSpPr txBox="1"/>
          <p:nvPr/>
        </p:nvSpPr>
        <p:spPr>
          <a:xfrm>
            <a:off x="581186" y="6591932"/>
            <a:ext cx="8248186" cy="24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l">
              <a:defRPr sz="1500" b="0"/>
            </a:pPr>
            <a:r>
              <a:rPr sz="1055" dirty="0"/>
              <a:t>B. P. Abbott et al., </a:t>
            </a:r>
            <a:r>
              <a:rPr sz="1055" i="1" dirty="0"/>
              <a:t>Gravitational Waves and Gamma Rays from a Binary Neutron Star Merger: GW170817 and GRB 170817A,</a:t>
            </a:r>
            <a:r>
              <a:rPr sz="1055" dirty="0"/>
              <a:t> 2017, </a:t>
            </a:r>
            <a:r>
              <a:rPr lang="en-US" sz="1100" dirty="0" err="1"/>
              <a:t>ApJL</a:t>
            </a:r>
            <a:r>
              <a:rPr lang="en-US" sz="1100" dirty="0"/>
              <a:t> 848, L13</a:t>
            </a:r>
          </a:p>
        </p:txBody>
      </p:sp>
      <p:sp>
        <p:nvSpPr>
          <p:cNvPr id="164" name="3"/>
          <p:cNvSpPr txBox="1"/>
          <p:nvPr/>
        </p:nvSpPr>
        <p:spPr>
          <a:xfrm>
            <a:off x="8965882" y="6700168"/>
            <a:ext cx="172247" cy="180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000" b="0"/>
            </a:lvl1pPr>
          </a:lstStyle>
          <a:p>
            <a:r>
              <a:rPr sz="703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543096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CADAD-06F7-8547-BC04-6ABBFE29D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Chronology of GW170817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12A71-39BD-5241-B20B-E9C6DC3E7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213" y="1185907"/>
            <a:ext cx="8166463" cy="5785304"/>
          </a:xfrm>
        </p:spPr>
        <p:txBody>
          <a:bodyPr/>
          <a:lstStyle/>
          <a:p>
            <a:r>
              <a:rPr lang="en-US" sz="1600" b="1" dirty="0"/>
              <a:t>12:41:04 - Event time at Earth</a:t>
            </a:r>
          </a:p>
          <a:p>
            <a:r>
              <a:rPr lang="en-US" sz="1600" dirty="0"/>
              <a:t>12:41:06 - Low significance GRB trigger from Fermi</a:t>
            </a:r>
          </a:p>
          <a:p>
            <a:r>
              <a:rPr lang="en-US" sz="1600" dirty="0"/>
              <a:t>12:47:18 - </a:t>
            </a:r>
            <a:r>
              <a:rPr lang="en-US" sz="1600" dirty="0" err="1"/>
              <a:t>gstlal</a:t>
            </a:r>
            <a:r>
              <a:rPr lang="en-US" sz="1600" dirty="0"/>
              <a:t> uploads an H1-only trigger with a FAR=3.5 x 10</a:t>
            </a:r>
            <a:r>
              <a:rPr lang="en-US" sz="1600" baseline="30000" dirty="0"/>
              <a:t>-12</a:t>
            </a:r>
            <a:r>
              <a:rPr lang="en-US" sz="1600" dirty="0"/>
              <a:t> Hz</a:t>
            </a:r>
          </a:p>
          <a:p>
            <a:r>
              <a:rPr lang="en-US" sz="1600" dirty="0"/>
              <a:t>12:47:22 - RAVEN algorithm initiates coincidence search GW-GRB</a:t>
            </a:r>
          </a:p>
          <a:p>
            <a:r>
              <a:rPr lang="en-US" sz="1600" dirty="0"/>
              <a:t>12:47:31 - RAVEN finds coincidence, improves FAR to 1.95e-16 Hz </a:t>
            </a:r>
          </a:p>
          <a:p>
            <a:r>
              <a:rPr lang="en-US" sz="1600" dirty="0"/>
              <a:t>12:58:25 - Chad Hanna applies the ADVREQ label to the event.</a:t>
            </a:r>
          </a:p>
          <a:p>
            <a:r>
              <a:rPr lang="en-US" sz="1600" dirty="0"/>
              <a:t>12:59:29 - Label H1OPS is applied by Observatory</a:t>
            </a:r>
          </a:p>
          <a:p>
            <a:r>
              <a:rPr lang="en-US" sz="1600" dirty="0"/>
              <a:t>12:59:46 - Label L1OPS is applied by Observatory</a:t>
            </a:r>
          </a:p>
          <a:p>
            <a:r>
              <a:rPr lang="en-US" sz="1600" dirty="0"/>
              <a:t>13:00:07 - Label V1OPS is applied by Observatory</a:t>
            </a:r>
          </a:p>
          <a:p>
            <a:r>
              <a:rPr lang="en-US" sz="1600" dirty="0"/>
              <a:t>13:03:11 - Nicolas </a:t>
            </a:r>
            <a:r>
              <a:rPr lang="en-US" sz="1600" dirty="0" err="1"/>
              <a:t>Menzione</a:t>
            </a:r>
            <a:r>
              <a:rPr lang="en-US" sz="1600" dirty="0"/>
              <a:t> applies the V1OK label</a:t>
            </a:r>
          </a:p>
          <a:p>
            <a:r>
              <a:rPr lang="en-US" sz="1600" dirty="0"/>
              <a:t>13:05:47 - Alan Weinstein applies the ADVOK label</a:t>
            </a:r>
          </a:p>
          <a:p>
            <a:r>
              <a:rPr lang="en-US" sz="1600" b="1" dirty="0"/>
              <a:t>13:08:15 - First machine-readable alert sent. T</a:t>
            </a:r>
            <a:r>
              <a:rPr lang="en-US" sz="1600" b="1" baseline="-25000" dirty="0"/>
              <a:t>o</a:t>
            </a:r>
            <a:r>
              <a:rPr lang="en-US" sz="1600" b="1" dirty="0"/>
              <a:t> + 27 minutes </a:t>
            </a:r>
          </a:p>
          <a:p>
            <a:r>
              <a:rPr lang="en-US" sz="1600" dirty="0"/>
              <a:t>13:08:09 - Marc (Doug) </a:t>
            </a:r>
            <a:r>
              <a:rPr lang="en-US" sz="1600" dirty="0" err="1"/>
              <a:t>Lormand</a:t>
            </a:r>
            <a:r>
              <a:rPr lang="en-US" sz="1600" dirty="0"/>
              <a:t> applies the L1OK label</a:t>
            </a:r>
          </a:p>
          <a:p>
            <a:r>
              <a:rPr lang="en-US" sz="1600" dirty="0"/>
              <a:t>13:17:33 - Corey Gray applies the H1OK label</a:t>
            </a:r>
          </a:p>
          <a:p>
            <a:r>
              <a:rPr lang="en-US" sz="1600" dirty="0"/>
              <a:t>13:21:42 - GCN 21505 sent by LIGO and Virgo collaborations</a:t>
            </a:r>
          </a:p>
          <a:p>
            <a:r>
              <a:rPr lang="en-US" sz="1600" dirty="0"/>
              <a:t>13:47:37 - GCN 21506: GBM-LIGO Group reports on the time-coincident GRB</a:t>
            </a:r>
          </a:p>
          <a:p>
            <a:r>
              <a:rPr lang="en-US" sz="1600" b="1" dirty="0"/>
              <a:t>17:54:51 - GCN 21513 with the H1,L1,V1 map. T</a:t>
            </a:r>
            <a:r>
              <a:rPr lang="en-US" sz="1600" b="1" baseline="-25000" dirty="0"/>
              <a:t>0</a:t>
            </a:r>
            <a:r>
              <a:rPr lang="en-US" sz="1600" b="1" dirty="0"/>
              <a:t> + 5h14m</a:t>
            </a:r>
          </a:p>
          <a:p>
            <a:r>
              <a:rPr lang="en-US" sz="1600" b="1" dirty="0"/>
              <a:t>17/08/18 01:05:23 - Swope GCN 21529 Optical counterpart T</a:t>
            </a:r>
            <a:r>
              <a:rPr lang="en-US" sz="1600" b="1" baseline="-25000" dirty="0"/>
              <a:t>0</a:t>
            </a:r>
            <a:r>
              <a:rPr lang="en-US" sz="1600" b="1" dirty="0"/>
              <a:t> + 11 hours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D1354E-37D4-134E-AE67-95DF4CE431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EED92E01-2518-4D48-A0EB-C556A2168633}"/>
              </a:ext>
            </a:extLst>
          </p:cNvPr>
          <p:cNvSpPr/>
          <p:nvPr/>
        </p:nvSpPr>
        <p:spPr bwMode="auto">
          <a:xfrm>
            <a:off x="6397131" y="4288220"/>
            <a:ext cx="2565527" cy="1236258"/>
          </a:xfrm>
          <a:prstGeom prst="wedgeRoundRectCallout">
            <a:avLst>
              <a:gd name="adj1" fmla="val -63355"/>
              <a:gd name="adj2" fmla="val 102047"/>
              <a:gd name="adj3" fmla="val 16667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handful of very excited observers preparing their searches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0C1C1CF4-16BD-114A-B282-E805A5D115DD}"/>
              </a:ext>
            </a:extLst>
          </p:cNvPr>
          <p:cNvSpPr/>
          <p:nvPr/>
        </p:nvSpPr>
        <p:spPr bwMode="auto">
          <a:xfrm>
            <a:off x="6362466" y="3252363"/>
            <a:ext cx="2634858" cy="979272"/>
          </a:xfrm>
          <a:prstGeom prst="wedgeRoundRectCallout">
            <a:avLst>
              <a:gd name="adj1" fmla="val -55563"/>
              <a:gd name="adj2" fmla="val -110752"/>
              <a:gd name="adj3" fmla="val 16667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 handful of very excited GW scientists looking at data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5818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calizationOfSource_R5galaxyzo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390"/>
            <a:ext cx="9158132" cy="515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4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C6781-0F9E-2C4C-8660-95268723F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987" y="227013"/>
            <a:ext cx="6451087" cy="700087"/>
          </a:xfrm>
        </p:spPr>
        <p:txBody>
          <a:bodyPr/>
          <a:lstStyle/>
          <a:p>
            <a:r>
              <a:rPr lang="en-US" dirty="0"/>
              <a:t>GW170817 </a:t>
            </a:r>
            <a:r>
              <a:rPr lang="en-US" dirty="0" err="1"/>
              <a:t>Followup</a:t>
            </a:r>
            <a:r>
              <a:rPr lang="en-US" dirty="0"/>
              <a:t> Observations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16BDA-E881-4046-A818-2525C396D8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No need for me to</a:t>
            </a:r>
            <a:br>
              <a:rPr lang="en-US" dirty="0"/>
            </a:br>
            <a:r>
              <a:rPr lang="en-US" dirty="0"/>
              <a:t>say anything on this!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A2781-512F-6342-B83A-7D09BCB827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FF3C87-C41E-7B42-AE5A-8EE1C05B23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586"/>
          <a:stretch/>
        </p:blipFill>
        <p:spPr>
          <a:xfrm>
            <a:off x="3687097" y="1130318"/>
            <a:ext cx="5269399" cy="560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674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LIGO Scientific Collaboration and Virgo Collaboration"/>
          <p:cNvSpPr txBox="1">
            <a:spLocks noGrp="1"/>
          </p:cNvSpPr>
          <p:nvPr>
            <p:ph type="title"/>
          </p:nvPr>
        </p:nvSpPr>
        <p:spPr>
          <a:xfrm>
            <a:off x="1247458" y="0"/>
            <a:ext cx="7804547" cy="1193323"/>
          </a:xfrm>
          <a:prstGeom prst="rect">
            <a:avLst/>
          </a:prstGeom>
        </p:spPr>
        <p:txBody>
          <a:bodyPr/>
          <a:lstStyle>
            <a:lvl1pPr defTabSz="379729">
              <a:defRPr sz="5200"/>
            </a:lvl1pPr>
          </a:lstStyle>
          <a:p>
            <a:r>
              <a:rPr sz="3600" dirty="0"/>
              <a:t>LIGO Scientific Collaboration and Virgo Collaboration </a:t>
            </a:r>
          </a:p>
        </p:txBody>
      </p:sp>
      <p:sp>
        <p:nvSpPr>
          <p:cNvPr id="353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54" name="Screen Shot 2014-08-17 at 6.59.15 PM.jpg" descr="Screen Shot 2014-08-17 at 6.59.15 PM.jpg"/>
          <p:cNvPicPr>
            <a:picLocks noChangeAspect="1"/>
          </p:cNvPicPr>
          <p:nvPr/>
        </p:nvPicPr>
        <p:blipFill>
          <a:blip r:embed="rId2">
            <a:extLst/>
          </a:blip>
          <a:srcRect t="1756" b="4875"/>
          <a:stretch>
            <a:fillRect/>
          </a:stretch>
        </p:blipFill>
        <p:spPr>
          <a:xfrm>
            <a:off x="0" y="1451170"/>
            <a:ext cx="9144001" cy="4809981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~1500 members, ~120 institutions, 21 countries"/>
          <p:cNvSpPr txBox="1"/>
          <p:nvPr/>
        </p:nvSpPr>
        <p:spPr>
          <a:xfrm>
            <a:off x="1650527" y="6335199"/>
            <a:ext cx="5842946" cy="39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0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109"/>
              <a:t>~1500 members, ~120 institutions, 21 countries</a:t>
            </a:r>
          </a:p>
        </p:txBody>
      </p:sp>
      <p:sp>
        <p:nvSpPr>
          <p:cNvPr id="356" name="19"/>
          <p:cNvSpPr txBox="1"/>
          <p:nvPr/>
        </p:nvSpPr>
        <p:spPr>
          <a:xfrm>
            <a:off x="8965882" y="6700168"/>
            <a:ext cx="172247" cy="180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000" b="0"/>
            </a:lvl1pPr>
          </a:lstStyle>
          <a:p>
            <a:r>
              <a:rPr sz="703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544306859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9120" y="2976377"/>
            <a:ext cx="5114925" cy="700087"/>
          </a:xfrm>
        </p:spPr>
        <p:txBody>
          <a:bodyPr/>
          <a:lstStyle/>
          <a:p>
            <a:r>
              <a:rPr lang="en-US" sz="2800" dirty="0"/>
              <a:t>What does the future hold?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336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5776" y="339557"/>
            <a:ext cx="5795149" cy="700087"/>
          </a:xfrm>
        </p:spPr>
        <p:txBody>
          <a:bodyPr/>
          <a:lstStyle/>
          <a:p>
            <a:r>
              <a:rPr lang="en-US" dirty="0" err="1"/>
              <a:t>Adv</a:t>
            </a:r>
            <a:r>
              <a:rPr lang="en-US" dirty="0"/>
              <a:t> LIGO Target Design Sensitivity, basic noise sources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922656" y="6448714"/>
            <a:ext cx="2133600" cy="365125"/>
          </a:xfrm>
          <a:prstGeom prst="rect">
            <a:avLst/>
          </a:prstGeom>
        </p:spPr>
        <p:txBody>
          <a:bodyPr/>
          <a:lstStyle/>
          <a:p>
            <a:fld id="{E08999DA-6F64-BF45-B314-74E8F7222AA8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 descr="L1O2_Desig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57736"/>
            <a:ext cx="8229600" cy="51909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02401" y="4883834"/>
            <a:ext cx="2057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Test mass coating thermal noise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31751" y="5354021"/>
            <a:ext cx="1414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Suspension thermal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52801" y="4947185"/>
            <a:ext cx="1193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8000FF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Quantum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81202" y="5677187"/>
            <a:ext cx="1371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8000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Gravity gradients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47943" y="4927619"/>
            <a:ext cx="996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804000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Seismic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05351" y="4463702"/>
            <a:ext cx="1384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Arial Hebrew Scholar" charset="-79"/>
                <a:ea typeface="Arial Hebrew Scholar" charset="-79"/>
                <a:cs typeface="Arial Hebrew Scholar" charset="-79"/>
              </a:rPr>
              <a:t>Total noise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56927" y="2978525"/>
            <a:ext cx="855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L1: O2</a:t>
            </a:r>
          </a:p>
        </p:txBody>
      </p:sp>
    </p:spTree>
    <p:extLst>
      <p:ext uri="{BB962C8B-B14F-4D97-AF65-F5344CB8AC3E}">
        <p14:creationId xmlns:p14="http://schemas.microsoft.com/office/powerpoint/2010/main" val="20681263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usible Observing Timeline"/>
          <p:cNvSpPr txBox="1">
            <a:spLocks noGrp="1"/>
          </p:cNvSpPr>
          <p:nvPr>
            <p:ph type="ctrTitle"/>
          </p:nvPr>
        </p:nvSpPr>
        <p:spPr>
          <a:xfrm>
            <a:off x="1135340" y="78085"/>
            <a:ext cx="7358063" cy="907108"/>
          </a:xfrm>
          <a:prstGeom prst="rect">
            <a:avLst/>
          </a:prstGeom>
        </p:spPr>
        <p:txBody>
          <a:bodyPr/>
          <a:lstStyle>
            <a:lvl1pPr defTabSz="443991">
              <a:defRPr sz="6080"/>
            </a:lvl1pPr>
          </a:lstStyle>
          <a:p>
            <a:r>
              <a:rPr sz="4000" dirty="0"/>
              <a:t>Plausible Observing Timeline</a:t>
            </a:r>
          </a:p>
        </p:txBody>
      </p:sp>
      <p:sp>
        <p:nvSpPr>
          <p:cNvPr id="345" name="Binary Neutron Star Range"/>
          <p:cNvSpPr txBox="1"/>
          <p:nvPr/>
        </p:nvSpPr>
        <p:spPr>
          <a:xfrm>
            <a:off x="3447824" y="1078324"/>
            <a:ext cx="2426947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687"/>
              <a:t>Binary Neutron Star Range</a:t>
            </a:r>
          </a:p>
        </p:txBody>
      </p:sp>
      <p:sp>
        <p:nvSpPr>
          <p:cNvPr id="346" name="B. P. Abbott et al., Prospects for Observing and Localizing Gravitational-Wave Transients with Advanced LIGO, Advanced Virgo and KAGRA, 2016, Living Rev. Relativity 19"/>
          <p:cNvSpPr txBox="1"/>
          <p:nvPr/>
        </p:nvSpPr>
        <p:spPr>
          <a:xfrm>
            <a:off x="7738" y="6228819"/>
            <a:ext cx="8654610" cy="396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l">
              <a:defRPr sz="15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1055" dirty="0"/>
              <a:t>Adapted from </a:t>
            </a:r>
            <a:r>
              <a:rPr sz="1055" dirty="0"/>
              <a:t>B. P. Abbott et al., </a:t>
            </a:r>
            <a:r>
              <a:rPr sz="1055" i="1" dirty="0">
                <a:latin typeface="Helvetica"/>
                <a:ea typeface="Helvetica"/>
                <a:cs typeface="Helvetica"/>
                <a:sym typeface="Helvetica"/>
              </a:rPr>
              <a:t>Prospects for Observing and Localizing Gravitational-Wave Transients with Advanced LIGO, Advanced Virgo and KAGRA</a:t>
            </a:r>
            <a:r>
              <a:rPr sz="1055" dirty="0"/>
              <a:t>, 2016, Living Rev. Relativity 19</a:t>
            </a:r>
          </a:p>
        </p:txBody>
      </p:sp>
      <p:sp>
        <p:nvSpPr>
          <p:cNvPr id="350" name="18"/>
          <p:cNvSpPr txBox="1"/>
          <p:nvPr/>
        </p:nvSpPr>
        <p:spPr>
          <a:xfrm>
            <a:off x="8965882" y="6700168"/>
            <a:ext cx="172247" cy="180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000" b="0"/>
            </a:lvl1pPr>
          </a:lstStyle>
          <a:p>
            <a:r>
              <a:rPr sz="703"/>
              <a:t>18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911" y="1695662"/>
            <a:ext cx="7778975" cy="4677231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FDE66B7-07B6-4C42-9786-D2E64D8322DD}"/>
              </a:ext>
            </a:extLst>
          </p:cNvPr>
          <p:cNvSpPr/>
          <p:nvPr/>
        </p:nvSpPr>
        <p:spPr bwMode="auto">
          <a:xfrm>
            <a:off x="4277032" y="1828801"/>
            <a:ext cx="1317523" cy="3018504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4B6D0F-26E0-0C49-A6FB-CA808FEB9E51}"/>
              </a:ext>
            </a:extLst>
          </p:cNvPr>
          <p:cNvSpPr txBox="1"/>
          <p:nvPr/>
        </p:nvSpPr>
        <p:spPr>
          <a:xfrm>
            <a:off x="6816122" y="2706057"/>
            <a:ext cx="47481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173</a:t>
            </a:r>
          </a:p>
          <a:p>
            <a:r>
              <a:rPr lang="en-US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Mpc</a:t>
            </a:r>
            <a:endParaRPr lang="en-US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9233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A0FCC0D3-4D67-684D-88C2-65449492EB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O3 Observing Run</a:t>
            </a: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61519713-9573-D94A-B6E6-8088083F3C7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86097" y="1199606"/>
            <a:ext cx="7467600" cy="4495800"/>
          </a:xfrm>
        </p:spPr>
        <p:txBody>
          <a:bodyPr/>
          <a:lstStyle/>
          <a:p>
            <a:r>
              <a:rPr lang="en-US" altLang="en-US" sz="2000" dirty="0"/>
              <a:t>Current start date February 2019</a:t>
            </a:r>
          </a:p>
          <a:p>
            <a:r>
              <a:rPr lang="en-US" altLang="en-US" sz="2000" dirty="0"/>
              <a:t>Duration roughly one calendar year</a:t>
            </a:r>
          </a:p>
          <a:p>
            <a:r>
              <a:rPr lang="en-US" altLang="en-US" sz="2000" dirty="0"/>
              <a:t>Engineering runs in ~October and ~January</a:t>
            </a:r>
          </a:p>
          <a:p>
            <a:r>
              <a:rPr lang="en-US" altLang="en-US" sz="2000" dirty="0"/>
              <a:t>LIGO and Virgo synchronized, sharing real-time data</a:t>
            </a:r>
          </a:p>
          <a:p>
            <a:pPr lvl="1"/>
            <a:r>
              <a:rPr lang="en-US" altLang="en-US" sz="2000" dirty="0"/>
              <a:t>Joint alerts, MoUs, publications</a:t>
            </a:r>
          </a:p>
          <a:p>
            <a:r>
              <a:rPr lang="en-US" altLang="en-US" sz="2000" dirty="0"/>
              <a:t>KAGRA may join toward end of O3</a:t>
            </a:r>
          </a:p>
          <a:p>
            <a:pPr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LIGO instruments 120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Mpc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(BNS, SNR 8, averaged)</a:t>
            </a:r>
          </a:p>
          <a:p>
            <a:pPr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Virgo: 20  60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Mpc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Network ~x2 better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Better SNR for a given source; more detailed information, less ambiguity</a:t>
            </a:r>
          </a:p>
          <a:p>
            <a:pPr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Greater reach, higher rates</a:t>
            </a:r>
          </a:p>
          <a:p>
            <a:endParaRPr lang="en-US" alt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8E4891-D5DE-1F44-8432-058DA63C3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LIGO Laboratory</a:t>
            </a:r>
          </a:p>
        </p:txBody>
      </p:sp>
      <p:sp>
        <p:nvSpPr>
          <p:cNvPr id="36868" name="Slide Number Placeholder 4">
            <a:extLst>
              <a:ext uri="{FF2B5EF4-FFF2-40B4-BE49-F238E27FC236}">
                <a16:creationId xmlns:a16="http://schemas.microsoft.com/office/drawing/2014/main" id="{4DACECC6-281F-EB47-8B5E-5D51ECAA1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l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7C02A18-3615-4140-947A-ABB9DA78991A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41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42817928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63692-5CB7-9146-B20B-1175B9300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Rates in O3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5CC3B-0735-3A4D-A3D8-698CF100DA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Town Hall presentations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3CD00-BF6D-B046-A958-EE5B76F8E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LIGO-G1801160-v2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AAC563-B1F2-C240-B366-1413B88CB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0627-2641-D545-B7DC-1C11A5781944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99F5A5-A3AD-204F-939C-FD6A2C52C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9144000" cy="56680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F608A0-7310-1742-A6B2-1296337B7787}"/>
              </a:ext>
            </a:extLst>
          </p:cNvPr>
          <p:cNvSpPr txBox="1"/>
          <p:nvPr/>
        </p:nvSpPr>
        <p:spPr>
          <a:xfrm>
            <a:off x="533400" y="6334775"/>
            <a:ext cx="1130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Chris Pankow</a:t>
            </a:r>
          </a:p>
        </p:txBody>
      </p:sp>
    </p:spTree>
    <p:extLst>
      <p:ext uri="{BB962C8B-B14F-4D97-AF65-F5344CB8AC3E}">
        <p14:creationId xmlns:p14="http://schemas.microsoft.com/office/powerpoint/2010/main" val="27968490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D82F4501-162B-164C-B60C-93F1F90A2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6200"/>
            <a:ext cx="7239000" cy="914400"/>
          </a:xfrm>
        </p:spPr>
        <p:txBody>
          <a:bodyPr/>
          <a:lstStyle/>
          <a:p>
            <a:r>
              <a:rPr lang="en-US" altLang="en-US" sz="3200" dirty="0"/>
              <a:t>Once O3 is running</a:t>
            </a:r>
            <a:r>
              <a:rPr lang="en-US" altLang="en-US" sz="3200" dirty="0">
                <a:sym typeface="Wingdings" pitchFamily="2" charset="2"/>
              </a:rPr>
              <a:t>, ~February 2019:</a:t>
            </a:r>
            <a:endParaRPr lang="en-US" alt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7894C-682B-7847-8195-F4FBF8C15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804" y="1215001"/>
            <a:ext cx="8479765" cy="5254625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Font typeface="Monotype Sorts" pitchFamily="-65" charset="2"/>
              <a:buChar char="l"/>
              <a:defRPr/>
            </a:pPr>
            <a:r>
              <a:rPr lang="en-US" dirty="0"/>
              <a:t>Fundamental change for O3:  </a:t>
            </a:r>
            <a:r>
              <a:rPr lang="en-US" sz="2800" dirty="0">
                <a:solidFill>
                  <a:srgbClr val="C00000"/>
                </a:solidFill>
              </a:rPr>
              <a:t>Open Public Alerts for Triggers</a:t>
            </a:r>
            <a:endParaRPr lang="en-US" dirty="0">
              <a:solidFill>
                <a:srgbClr val="C00000"/>
              </a:solidFill>
            </a:endParaRPr>
          </a:p>
          <a:p>
            <a:pPr lvl="1">
              <a:defRPr/>
            </a:pPr>
            <a:r>
              <a:rPr lang="en-US" dirty="0"/>
              <a:t>No more standard EM follow-up MOUs or private GCN alerts!</a:t>
            </a:r>
          </a:p>
          <a:p>
            <a:pPr lvl="1">
              <a:defRPr/>
            </a:pPr>
            <a:r>
              <a:rPr lang="en-US" dirty="0"/>
              <a:t>LIGO/Virgo to  release public alerts for </a:t>
            </a:r>
            <a:r>
              <a:rPr lang="en-US" b="1" dirty="0">
                <a:solidFill>
                  <a:schemeClr val="tx2"/>
                </a:solidFill>
              </a:rPr>
              <a:t>all event candidates for which we have reasonable confidence</a:t>
            </a:r>
          </a:p>
          <a:p>
            <a:pPr lvl="2">
              <a:defRPr/>
            </a:pPr>
            <a:r>
              <a:rPr lang="en-US" dirty="0"/>
              <a:t>For binary mergers: target 9 out of 10 valid</a:t>
            </a:r>
          </a:p>
          <a:p>
            <a:pPr lvl="2">
              <a:defRPr/>
            </a:pPr>
            <a:r>
              <a:rPr lang="en-US" dirty="0"/>
              <a:t>More restrictive threshold for </a:t>
            </a:r>
            <a:r>
              <a:rPr lang="en-US" dirty="0" err="1"/>
              <a:t>unmodeled</a:t>
            </a:r>
            <a:r>
              <a:rPr lang="en-US" dirty="0"/>
              <a:t> GW burst candidates</a:t>
            </a:r>
          </a:p>
          <a:p>
            <a:pPr lvl="2">
              <a:defRPr/>
            </a:pPr>
            <a:r>
              <a:rPr lang="en-US" dirty="0"/>
              <a:t>We can “promote” a weaker GW candidate if it is coincident with a GRB, core-collapse supernova, etc.</a:t>
            </a:r>
          </a:p>
          <a:p>
            <a:pPr lvl="1">
              <a:defRPr/>
            </a:pPr>
            <a:r>
              <a:rPr lang="en-US" dirty="0"/>
              <a:t>We’ll provide basically the </a:t>
            </a:r>
            <a:r>
              <a:rPr lang="en-US" b="1" dirty="0">
                <a:solidFill>
                  <a:schemeClr val="tx2"/>
                </a:solidFill>
              </a:rPr>
              <a:t>same information as in O2</a:t>
            </a:r>
            <a:r>
              <a:rPr lang="en-US" dirty="0"/>
              <a:t>: significance, time, binary type classification, sky position and distance 3D map</a:t>
            </a:r>
          </a:p>
          <a:p>
            <a:pPr lvl="2">
              <a:defRPr/>
            </a:pPr>
            <a:r>
              <a:rPr lang="en-US" dirty="0"/>
              <a:t>Considering adding some more information to aid prioritization</a:t>
            </a:r>
          </a:p>
          <a:p>
            <a:pPr lvl="1">
              <a:defRPr/>
            </a:pPr>
            <a:r>
              <a:rPr lang="en-US" dirty="0"/>
              <a:t>We’ll provide </a:t>
            </a:r>
            <a:r>
              <a:rPr lang="en-US" b="1" dirty="0">
                <a:solidFill>
                  <a:schemeClr val="tx2"/>
                </a:solidFill>
              </a:rPr>
              <a:t>automatic </a:t>
            </a:r>
            <a:r>
              <a:rPr lang="en-US" b="1" i="1" dirty="0">
                <a:solidFill>
                  <a:schemeClr val="tx2"/>
                </a:solidFill>
              </a:rPr>
              <a:t>preliminary</a:t>
            </a:r>
            <a:r>
              <a:rPr lang="en-US" b="1" dirty="0">
                <a:solidFill>
                  <a:schemeClr val="tx2"/>
                </a:solidFill>
              </a:rPr>
              <a:t> alerts</a:t>
            </a:r>
            <a:r>
              <a:rPr lang="en-US" dirty="0"/>
              <a:t> before human vetting – goal is to </a:t>
            </a:r>
            <a:r>
              <a:rPr lang="en-US" dirty="0" err="1"/>
              <a:t>provid</a:t>
            </a:r>
            <a:r>
              <a:rPr lang="en-US" dirty="0"/>
              <a:t> this within minutes</a:t>
            </a:r>
          </a:p>
          <a:p>
            <a:pPr>
              <a:spcBef>
                <a:spcPts val="1800"/>
              </a:spcBef>
              <a:buFont typeface="Monotype Sorts" pitchFamily="-65" charset="2"/>
              <a:buChar char="l"/>
              <a:defRPr/>
            </a:pPr>
            <a:r>
              <a:rPr lang="en-US" sz="2000" dirty="0"/>
              <a:t>See </a:t>
            </a:r>
            <a:r>
              <a:rPr lang="en-US" sz="2000" dirty="0">
                <a:solidFill>
                  <a:schemeClr val="tx2"/>
                </a:solidFill>
              </a:rPr>
              <a:t>https://www.ligo.org/scientists/GWEMalerts.php</a:t>
            </a:r>
            <a:r>
              <a:rPr lang="en-US" sz="2000" dirty="0"/>
              <a:t> for more info</a:t>
            </a: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3744A1E0-648C-324F-A93E-EDFC156AF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l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AAA76DE-0C0F-D342-B53E-A68E9826AD6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43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399375179"/>
      </p:ext>
    </p:extLst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6659" y="0"/>
            <a:ext cx="6801447" cy="1014555"/>
          </a:xfrm>
        </p:spPr>
        <p:txBody>
          <a:bodyPr/>
          <a:lstStyle/>
          <a:p>
            <a:r>
              <a:rPr lang="en-US" dirty="0"/>
              <a:t>LIGO Roadmap: A+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2EA3A6C-79FF-3743-AE98-6DE90A2711C2}"/>
              </a:ext>
            </a:extLst>
          </p:cNvPr>
          <p:cNvGrpSpPr/>
          <p:nvPr/>
        </p:nvGrpSpPr>
        <p:grpSpPr>
          <a:xfrm>
            <a:off x="1196659" y="1268854"/>
            <a:ext cx="6931155" cy="2396627"/>
            <a:chOff x="1196658" y="1996441"/>
            <a:chExt cx="6931155" cy="239662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D549EF2-9878-474F-BCAB-65AB59F36D0B}"/>
                </a:ext>
              </a:extLst>
            </p:cNvPr>
            <p:cNvGrpSpPr/>
            <p:nvPr/>
          </p:nvGrpSpPr>
          <p:grpSpPr>
            <a:xfrm>
              <a:off x="1196658" y="1996441"/>
              <a:ext cx="6931155" cy="1840454"/>
              <a:chOff x="443622" y="2239140"/>
              <a:chExt cx="6931155" cy="1840454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/>
              <a:srcRect b="55837"/>
              <a:stretch/>
            </p:blipFill>
            <p:spPr>
              <a:xfrm>
                <a:off x="443622" y="2239140"/>
                <a:ext cx="6931155" cy="1840454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67A361F-04D0-EB43-8327-60FE27D8E0B8}"/>
                  </a:ext>
                </a:extLst>
              </p:cNvPr>
              <p:cNvSpPr txBox="1"/>
              <p:nvPr/>
            </p:nvSpPr>
            <p:spPr>
              <a:xfrm>
                <a:off x="5384660" y="3125737"/>
                <a:ext cx="47481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173</a:t>
                </a:r>
              </a:p>
              <a:p>
                <a:r>
                  <a:rPr lang="en-US" sz="12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Mpc</a:t>
                </a:r>
                <a:endParaRPr lang="en-US" sz="12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2E84938-4348-CC45-88B8-F607429F0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7693" y="3835284"/>
              <a:ext cx="6675417" cy="55778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4307BA4-0DCD-F947-8690-54CC8821FDF7}"/>
                </a:ext>
              </a:extLst>
            </p:cNvPr>
            <p:cNvSpPr txBox="1"/>
            <p:nvPr/>
          </p:nvSpPr>
          <p:spPr>
            <a:xfrm>
              <a:off x="6180176" y="3339260"/>
              <a:ext cx="3898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O4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7C6E845-F447-6944-8959-5DA3726CCC5B}"/>
                </a:ext>
              </a:extLst>
            </p:cNvPr>
            <p:cNvSpPr/>
            <p:nvPr/>
          </p:nvSpPr>
          <p:spPr bwMode="auto">
            <a:xfrm>
              <a:off x="6705600" y="2883185"/>
              <a:ext cx="388620" cy="41797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E38490C-6282-C142-A096-D038E6CB450F}"/>
                </a:ext>
              </a:extLst>
            </p:cNvPr>
            <p:cNvSpPr/>
            <p:nvPr/>
          </p:nvSpPr>
          <p:spPr bwMode="auto">
            <a:xfrm>
              <a:off x="6832121" y="3241539"/>
              <a:ext cx="1024038" cy="472440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A+ Install</a:t>
              </a:r>
            </a:p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Commission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C2235D67-08B6-6249-BD12-A27F4BF9F8B6}"/>
              </a:ext>
            </a:extLst>
          </p:cNvPr>
          <p:cNvSpPr/>
          <p:nvPr/>
        </p:nvSpPr>
        <p:spPr>
          <a:xfrm>
            <a:off x="8707716" y="6504490"/>
            <a:ext cx="3385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C290627-2641-D545-B7DC-1C11A5781944}" type="slidenum">
              <a:rPr lang="en-US" sz="1200"/>
              <a:pPr/>
              <a:t>44</a:t>
            </a:fld>
            <a:endParaRPr lang="en-US" sz="12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BE9ED8-20DA-C64E-BD9E-64402B494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804" y="3786786"/>
            <a:ext cx="8479765" cy="2682840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An incremental upgrade to </a:t>
            </a:r>
            <a:r>
              <a:rPr lang="en-US" sz="2000" dirty="0" err="1"/>
              <a:t>aLIGO</a:t>
            </a:r>
            <a:r>
              <a:rPr lang="en-US" sz="2000" dirty="0"/>
              <a:t> that leverages existing technology and infrastructure, with minimal new investment, and moderate risk</a:t>
            </a:r>
          </a:p>
          <a:p>
            <a:r>
              <a:rPr lang="en-US" sz="2000" dirty="0"/>
              <a:t>Target: factor of 1.7 increase in range over </a:t>
            </a:r>
            <a:r>
              <a:rPr lang="en-US" sz="2000" dirty="0" err="1"/>
              <a:t>aLIGO</a:t>
            </a:r>
            <a:endParaRPr lang="en-US" sz="2000" dirty="0"/>
          </a:p>
          <a:p>
            <a:pPr algn="ctr">
              <a:buFont typeface="Wingdings" charset="0"/>
              <a:buChar char="è"/>
            </a:pPr>
            <a:r>
              <a:rPr lang="en-US" sz="2000" b="1" dirty="0"/>
              <a:t>About a factor of 4-7 greater CBC event rate </a:t>
            </a:r>
          </a:p>
          <a:p>
            <a:r>
              <a:rPr lang="en-US" sz="2000" dirty="0"/>
              <a:t>Stepping stone to third-generation (3G) detector technology</a:t>
            </a:r>
          </a:p>
          <a:p>
            <a:r>
              <a:rPr lang="en-US" sz="2000" dirty="0"/>
              <a:t>Bridge to future 3G GW astrophysics, cosmology, and nuclear physics </a:t>
            </a:r>
          </a:p>
          <a:p>
            <a:r>
              <a:rPr lang="en-US" sz="2000" dirty="0"/>
              <a:t>Can be observing within 6 years (mid-2024)</a:t>
            </a:r>
          </a:p>
          <a:p>
            <a:r>
              <a:rPr lang="en-US" sz="2000" b="1" dirty="0"/>
              <a:t>– Jo van den Brand will talk about the further future tomorrow.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2C7E950-C2F9-0647-9BC3-E0C5712F4D9C}"/>
              </a:ext>
            </a:extLst>
          </p:cNvPr>
          <p:cNvSpPr/>
          <p:nvPr/>
        </p:nvSpPr>
        <p:spPr bwMode="auto">
          <a:xfrm>
            <a:off x="6659805" y="1939159"/>
            <a:ext cx="1317523" cy="1759174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7119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618FFD"/>
              </a:solidFill>
            </a:endParaRPr>
          </a:p>
        </p:txBody>
      </p:sp>
      <p:sp>
        <p:nvSpPr>
          <p:cNvPr id="83970" name="Text Placeholder 2"/>
          <p:cNvSpPr>
            <a:spLocks noGrp="1"/>
          </p:cNvSpPr>
          <p:nvPr>
            <p:ph type="body" sz="half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83971" name="Content Placeholder 3"/>
          <p:cNvSpPr>
            <a:spLocks noGrp="1"/>
          </p:cNvSpPr>
          <p:nvPr>
            <p:ph sz="half" idx="2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7896A3-A501-6540-AB3E-F27447F32A80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45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CDF3D73F-9B3A-F34C-BA29-D0629D59E2E4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45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618FFD"/>
              </a:solidFill>
              <a:cs typeface="+mn-cs"/>
            </a:endParaRPr>
          </a:p>
        </p:txBody>
      </p:sp>
      <p:pic>
        <p:nvPicPr>
          <p:cNvPr id="83975" name="Picture 6" descr="WorldMapXpar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650" y="1293813"/>
            <a:ext cx="8648700" cy="520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7550" y="2641600"/>
            <a:ext cx="882650" cy="5588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4808" y="2579160"/>
            <a:ext cx="941388" cy="78581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999" y="2174169"/>
            <a:ext cx="984250" cy="6699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3064FF2D-1599-5A45-98B6-1AE5E888D3A2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45</a:t>
            </a:fld>
            <a:endParaRPr lang="en-US">
              <a:solidFill>
                <a:srgbClr val="618FFD"/>
              </a:solidFill>
            </a:endParaRPr>
          </a:p>
        </p:txBody>
      </p:sp>
      <p:pic>
        <p:nvPicPr>
          <p:cNvPr id="83981" name="図 10" descr="LCGTPosterSimpleEn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6963" y="2552700"/>
            <a:ext cx="1222375" cy="8255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6925" y="3241675"/>
            <a:ext cx="904875" cy="75406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061783" y="421041"/>
            <a:ext cx="539923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0" dirty="0">
                <a:solidFill>
                  <a:srgbClr val="618FFD"/>
                </a:solidFill>
                <a:latin typeface="+mn-lt"/>
              </a:rPr>
              <a:t>A bright future for a new field</a:t>
            </a:r>
          </a:p>
        </p:txBody>
      </p:sp>
      <p:sp>
        <p:nvSpPr>
          <p:cNvPr id="83986" name="TextBox 20"/>
          <p:cNvSpPr txBox="1">
            <a:spLocks noChangeArrowheads="1"/>
          </p:cNvSpPr>
          <p:nvPr/>
        </p:nvSpPr>
        <p:spPr bwMode="auto">
          <a:xfrm>
            <a:off x="738557" y="2916572"/>
            <a:ext cx="126046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618FFD"/>
                </a:solidFill>
              </a:rPr>
              <a:t>Advanced </a:t>
            </a:r>
          </a:p>
          <a:p>
            <a:r>
              <a:rPr lang="en-US" dirty="0">
                <a:solidFill>
                  <a:srgbClr val="618FFD"/>
                </a:solidFill>
              </a:rPr>
              <a:t>LIGO </a:t>
            </a:r>
          </a:p>
          <a:p>
            <a:r>
              <a:rPr lang="en-US" dirty="0">
                <a:solidFill>
                  <a:srgbClr val="618FFD"/>
                </a:solidFill>
              </a:rPr>
              <a:t>Hanford,</a:t>
            </a:r>
          </a:p>
          <a:p>
            <a:r>
              <a:rPr lang="en-US" dirty="0">
                <a:solidFill>
                  <a:srgbClr val="618FFD"/>
                </a:solidFill>
              </a:rPr>
              <a:t>Livingston </a:t>
            </a:r>
          </a:p>
          <a:p>
            <a:r>
              <a:rPr lang="en-US" dirty="0">
                <a:solidFill>
                  <a:srgbClr val="618FFD"/>
                </a:solidFill>
              </a:rPr>
              <a:t>2015 </a:t>
            </a:r>
          </a:p>
        </p:txBody>
      </p:sp>
      <p:sp>
        <p:nvSpPr>
          <p:cNvPr id="83988" name="TextBox 22"/>
          <p:cNvSpPr txBox="1">
            <a:spLocks noChangeArrowheads="1"/>
          </p:cNvSpPr>
          <p:nvPr/>
        </p:nvSpPr>
        <p:spPr bwMode="auto">
          <a:xfrm>
            <a:off x="3472066" y="2384336"/>
            <a:ext cx="1041400" cy="73818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618FFD"/>
                </a:solidFill>
              </a:rPr>
              <a:t>Advanced </a:t>
            </a:r>
          </a:p>
          <a:p>
            <a:r>
              <a:rPr lang="en-US" dirty="0">
                <a:solidFill>
                  <a:srgbClr val="618FFD"/>
                </a:solidFill>
              </a:rPr>
              <a:t>Virgo</a:t>
            </a:r>
          </a:p>
          <a:p>
            <a:r>
              <a:rPr lang="en-US" dirty="0">
                <a:solidFill>
                  <a:srgbClr val="618FFD"/>
                </a:solidFill>
              </a:rPr>
              <a:t>2016</a:t>
            </a:r>
          </a:p>
        </p:txBody>
      </p:sp>
      <p:sp>
        <p:nvSpPr>
          <p:cNvPr id="83989" name="TextBox 23"/>
          <p:cNvSpPr txBox="1">
            <a:spLocks noChangeArrowheads="1"/>
          </p:cNvSpPr>
          <p:nvPr/>
        </p:nvSpPr>
        <p:spPr bwMode="auto">
          <a:xfrm>
            <a:off x="5813425" y="3988934"/>
            <a:ext cx="1107996" cy="523220"/>
          </a:xfrm>
          <a:prstGeom prst="rect">
            <a:avLst/>
          </a:prstGeom>
          <a:noFill/>
          <a:ln w="38100" cmpd="sng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618FFD"/>
                </a:solidFill>
              </a:rPr>
              <a:t>LIGO-India</a:t>
            </a:r>
          </a:p>
          <a:p>
            <a:r>
              <a:rPr lang="en-US" dirty="0">
                <a:solidFill>
                  <a:srgbClr val="618FFD"/>
                </a:solidFill>
              </a:rPr>
              <a:t>2025</a:t>
            </a:r>
          </a:p>
        </p:txBody>
      </p:sp>
      <p:sp>
        <p:nvSpPr>
          <p:cNvPr id="83990" name="TextBox 24"/>
          <p:cNvSpPr txBox="1">
            <a:spLocks noChangeArrowheads="1"/>
          </p:cNvSpPr>
          <p:nvPr/>
        </p:nvSpPr>
        <p:spPr bwMode="auto">
          <a:xfrm>
            <a:off x="7763356" y="3417888"/>
            <a:ext cx="836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618FFD"/>
                </a:solidFill>
              </a:rPr>
              <a:t>KAGRA</a:t>
            </a:r>
          </a:p>
          <a:p>
            <a:r>
              <a:rPr lang="en-US" dirty="0">
                <a:solidFill>
                  <a:srgbClr val="618FFD"/>
                </a:solidFill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3593724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533" y="111399"/>
            <a:ext cx="8229600" cy="529708"/>
          </a:xfrm>
        </p:spPr>
        <p:txBody>
          <a:bodyPr>
            <a:noAutofit/>
          </a:bodyPr>
          <a:lstStyle/>
          <a:p>
            <a:r>
              <a:rPr lang="en-US" sz="2800" dirty="0"/>
              <a:t>LIGO Sensitivity for first Observing runs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1" y="1344801"/>
            <a:ext cx="6946900" cy="5092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54490" y="1997296"/>
            <a:ext cx="1731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Initial LIGO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06406" y="2889436"/>
            <a:ext cx="1587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O1 aLIGO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09131" y="3740137"/>
            <a:ext cx="2134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Design aLIGO</a:t>
            </a:r>
          </a:p>
        </p:txBody>
      </p:sp>
      <p:sp>
        <p:nvSpPr>
          <p:cNvPr id="4" name="Up-Down Arrow 3"/>
          <p:cNvSpPr/>
          <p:nvPr/>
        </p:nvSpPr>
        <p:spPr bwMode="auto">
          <a:xfrm flipH="1">
            <a:off x="5322820" y="3353485"/>
            <a:ext cx="299513" cy="665765"/>
          </a:xfrm>
          <a:prstGeom prst="up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5301764" y="739739"/>
            <a:ext cx="2022067" cy="1257557"/>
          </a:xfrm>
          <a:prstGeom prst="wedgeRoundRectCallout">
            <a:avLst>
              <a:gd name="adj1" fmla="val -35467"/>
              <a:gd name="adj2" fmla="val 155637"/>
              <a:gd name="adj3" fmla="val 16667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rPr>
              <a:t>Broadband,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rPr>
              <a:t>Factor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rPr>
              <a:t> ~3 improvement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9" name="Up-Down Arrow 8"/>
          <p:cNvSpPr/>
          <p:nvPr/>
        </p:nvSpPr>
        <p:spPr bwMode="auto">
          <a:xfrm flipH="1">
            <a:off x="1899613" y="1874006"/>
            <a:ext cx="295070" cy="2383945"/>
          </a:xfrm>
          <a:prstGeom prst="up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 bwMode="auto">
          <a:xfrm>
            <a:off x="2396403" y="752068"/>
            <a:ext cx="2022067" cy="1237350"/>
          </a:xfrm>
          <a:prstGeom prst="wedgeRoundRectCallout">
            <a:avLst>
              <a:gd name="adj1" fmla="val -59248"/>
              <a:gd name="adj2" fmla="val 97374"/>
              <a:gd name="adj3" fmla="val 16667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rPr>
              <a:t>At ~40 Hz, Factor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rPr>
              <a:t> ~100 improvement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3858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63DA-A3AF-8D43-97FD-1C38FA1D5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1161" y="350044"/>
            <a:ext cx="6644639" cy="700087"/>
          </a:xfrm>
        </p:spPr>
        <p:txBody>
          <a:bodyPr/>
          <a:lstStyle/>
          <a:p>
            <a:r>
              <a:rPr lang="en-US" dirty="0"/>
              <a:t>Final Slide from my talk at MG 14</a:t>
            </a:r>
            <a:br>
              <a:rPr lang="en-US" dirty="0"/>
            </a:br>
            <a:r>
              <a:rPr lang="en-US" dirty="0"/>
              <a:t>August 2015: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AEEA2-C23B-7043-B2C5-8FFCC10532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417DC-7F78-FD4E-B9D0-56912F5B47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FE2D28-C73E-394E-9E3A-D6D182857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94191">
            <a:off x="1296935" y="1398033"/>
            <a:ext cx="6706242" cy="502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82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5845" y="227013"/>
            <a:ext cx="6538451" cy="700087"/>
          </a:xfrm>
        </p:spPr>
        <p:txBody>
          <a:bodyPr/>
          <a:lstStyle/>
          <a:p>
            <a:r>
              <a:rPr lang="en-US" sz="2800" dirty="0"/>
              <a:t>The first signal came </a:t>
            </a:r>
            <a:r>
              <a:rPr lang="en-US" sz="2800" i="1" dirty="0"/>
              <a:t>one month </a:t>
            </a:r>
            <a:r>
              <a:rPr lang="en-US" sz="2800" dirty="0"/>
              <a:t>later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35743"/>
            <a:ext cx="8610600" cy="4661832"/>
          </a:xfrm>
        </p:spPr>
        <p:txBody>
          <a:bodyPr/>
          <a:lstStyle/>
          <a:p>
            <a:r>
              <a:rPr lang="en-US" dirty="0">
                <a:solidFill>
                  <a:srgbClr val="114FFB"/>
                </a:solidFill>
              </a:rPr>
              <a:t>September 14, 2015, seen at the two LIGO observatories</a:t>
            </a:r>
          </a:p>
          <a:p>
            <a:pPr lvl="1"/>
            <a:r>
              <a:rPr lang="en-US" dirty="0">
                <a:solidFill>
                  <a:srgbClr val="114FFB"/>
                </a:solidFill>
              </a:rPr>
              <a:t>Delay between the two of 6.9 </a:t>
            </a:r>
            <a:r>
              <a:rPr lang="en-US" dirty="0" err="1">
                <a:solidFill>
                  <a:srgbClr val="114FFB"/>
                </a:solidFill>
              </a:rPr>
              <a:t>msec</a:t>
            </a:r>
            <a:r>
              <a:rPr lang="en-US" dirty="0">
                <a:solidFill>
                  <a:srgbClr val="114FFB"/>
                </a:solidFill>
              </a:rPr>
              <a:t> removed in plot below</a:t>
            </a:r>
          </a:p>
          <a:p>
            <a:r>
              <a:rPr lang="en-US" dirty="0">
                <a:solidFill>
                  <a:srgbClr val="114FFB"/>
                </a:solidFill>
              </a:rPr>
              <a:t>Binary Black Hole </a:t>
            </a:r>
            <a:r>
              <a:rPr lang="en-US" dirty="0" err="1">
                <a:solidFill>
                  <a:srgbClr val="114FFB"/>
                </a:solidFill>
              </a:rPr>
              <a:t>inspiral</a:t>
            </a:r>
            <a:r>
              <a:rPr lang="en-US" dirty="0">
                <a:solidFill>
                  <a:srgbClr val="114FFB"/>
                </a:solidFill>
              </a:rPr>
              <a:t>; assuming GR, best fit 36, 29 M</a:t>
            </a:r>
            <a:r>
              <a:rPr lang="en-US" baseline="-25000" dirty="0">
                <a:solidFill>
                  <a:srgbClr val="114FFB"/>
                </a:solidFill>
              </a:rPr>
              <a:t>⦿</a:t>
            </a:r>
            <a:r>
              <a:rPr lang="en-US" dirty="0">
                <a:solidFill>
                  <a:srgbClr val="114FFB"/>
                </a:solidFill>
              </a:rPr>
              <a:t>, 410 </a:t>
            </a:r>
            <a:r>
              <a:rPr lang="en-US" dirty="0" err="1">
                <a:solidFill>
                  <a:srgbClr val="114FFB"/>
                </a:solidFill>
              </a:rPr>
              <a:t>Mpc</a:t>
            </a:r>
            <a:endParaRPr lang="en-US" baseline="-250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31321" y="2521304"/>
            <a:ext cx="8757017" cy="3464243"/>
            <a:chOff x="231321" y="2521304"/>
            <a:chExt cx="8757017" cy="346424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75474" y="2521304"/>
              <a:ext cx="7212864" cy="346424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4230" y="2925263"/>
              <a:ext cx="858232" cy="272917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321" y="2715002"/>
              <a:ext cx="669225" cy="2977565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5061739" y="2649590"/>
            <a:ext cx="37019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sym typeface="Wingdings"/>
              </a:rPr>
              <a:t>    </a:t>
            </a:r>
            <a:r>
              <a:rPr lang="en-US" sz="2800" b="1" dirty="0">
                <a:solidFill>
                  <a:schemeClr val="tx2"/>
                </a:solidFill>
                <a:latin typeface="Are"/>
                <a:cs typeface="Are"/>
                <a:sym typeface="Wingdings"/>
              </a:rPr>
              <a:t>1/10 second    </a:t>
            </a:r>
            <a:r>
              <a:rPr lang="en-US" sz="2800" b="1" dirty="0">
                <a:solidFill>
                  <a:schemeClr val="tx2"/>
                </a:solidFill>
                <a:sym typeface="Wingdings"/>
              </a:rPr>
              <a:t></a:t>
            </a:r>
            <a:endParaRPr lang="en-US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380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EC0BE-65DC-824C-84AB-0CD1F3750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52" y="296682"/>
            <a:ext cx="3583578" cy="700087"/>
          </a:xfrm>
        </p:spPr>
        <p:txBody>
          <a:bodyPr/>
          <a:lstStyle/>
          <a:p>
            <a:r>
              <a:rPr lang="en-US" dirty="0"/>
              <a:t>How do we prepare and analyze data?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CAB97-D991-6948-A4B7-9C884B50C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37" y="1355724"/>
            <a:ext cx="4624553" cy="5359708"/>
          </a:xfrm>
        </p:spPr>
        <p:txBody>
          <a:bodyPr/>
          <a:lstStyle/>
          <a:p>
            <a:r>
              <a:rPr lang="en-US" dirty="0"/>
              <a:t>Discuss only binary </a:t>
            </a:r>
            <a:r>
              <a:rPr lang="en-US" dirty="0" err="1"/>
              <a:t>inspirals</a:t>
            </a:r>
            <a:r>
              <a:rPr lang="en-US" dirty="0"/>
              <a:t> here </a:t>
            </a:r>
          </a:p>
          <a:p>
            <a:pPr lvl="1"/>
            <a:r>
              <a:rPr lang="en-US" dirty="0"/>
              <a:t>Burst, Continuous Wave, and Stochastic have different approaches</a:t>
            </a:r>
          </a:p>
          <a:p>
            <a:r>
              <a:rPr lang="en-US" dirty="0"/>
              <a:t>Assume GR is correct for the search</a:t>
            </a:r>
          </a:p>
          <a:p>
            <a:r>
              <a:rPr lang="en-US" dirty="0"/>
              <a:t>Ideal detector noise would be stationary, Gaussian, and uncorrelated between the two detectors </a:t>
            </a:r>
          </a:p>
          <a:p>
            <a:r>
              <a:rPr lang="en-US" dirty="0"/>
              <a:t>In reality, none of these properties hold exactly for LIGO data; our data analysis searches are crafted to be robust against these characteristics</a:t>
            </a:r>
          </a:p>
          <a:p>
            <a:endParaRPr lang="en-US" dirty="0"/>
          </a:p>
          <a:p>
            <a:r>
              <a:rPr lang="en-US" dirty="0"/>
              <a:t>More information for those interested in the details can be found in materials for an Open Data Workshop held – </a:t>
            </a:r>
            <a:r>
              <a:rPr lang="en-US" sz="1600" dirty="0">
                <a:hlinkClick r:id="rId2"/>
              </a:rPr>
              <a:t>https://losc.ligo.org/s/workshop1/course.html</a:t>
            </a:r>
            <a:endParaRPr lang="en-US" sz="1600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2C03AE-2FD9-CC4D-BFAB-D8E65574B9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B28090-682C-6349-A7C3-6A4D43799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891" y="0"/>
            <a:ext cx="4380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26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BE154-A8A2-6548-B4CB-789D488D5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346870"/>
            <a:ext cx="5545999" cy="700087"/>
          </a:xfrm>
        </p:spPr>
        <p:txBody>
          <a:bodyPr/>
          <a:lstStyle/>
          <a:p>
            <a:r>
              <a:rPr lang="en-US" dirty="0"/>
              <a:t>Forming the PSD: </a:t>
            </a:r>
            <a:br>
              <a:rPr lang="en-US" dirty="0"/>
            </a:br>
            <a:r>
              <a:rPr lang="en-US" dirty="0"/>
              <a:t>Windowing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B27AD-D126-5048-96A3-058F48E039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create the efficient template bank we need to know the Power Spectral Density (PSD) of the detector noise</a:t>
            </a:r>
          </a:p>
          <a:p>
            <a:r>
              <a:rPr lang="en-US" dirty="0"/>
              <a:t> The discrete Fourier transform assumes that data are periodic</a:t>
            </a:r>
          </a:p>
          <a:p>
            <a:r>
              <a:rPr lang="en-US" dirty="0"/>
              <a:t> Real detector data are </a:t>
            </a:r>
            <a:r>
              <a:rPr lang="en-US" i="1" dirty="0"/>
              <a:t>not</a:t>
            </a:r>
            <a:r>
              <a:rPr lang="en-US" dirty="0"/>
              <a:t> periodic as the last point in one segment of data, s</a:t>
            </a:r>
            <a:r>
              <a:rPr lang="en-US" baseline="-25000" dirty="0"/>
              <a:t>N-1</a:t>
            </a:r>
            <a:r>
              <a:rPr lang="en-US" dirty="0"/>
              <a:t> , will be correlated with the 1st point of the next segment of data, </a:t>
            </a:r>
            <a:r>
              <a:rPr lang="en-US" dirty="0" err="1"/>
              <a:t>s</a:t>
            </a:r>
            <a:r>
              <a:rPr lang="en-US" baseline="-25000" dirty="0" err="1"/>
              <a:t>N</a:t>
            </a:r>
            <a:r>
              <a:rPr lang="en-US" dirty="0"/>
              <a:t> , but not the first point of the segment of data</a:t>
            </a:r>
          </a:p>
          <a:p>
            <a:r>
              <a:rPr lang="en-US" dirty="0"/>
              <a:t> A standard technique to partially mitigate the artificial imposition of periodicity is to window  the data segment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The phases of the </a:t>
            </a:r>
            <a:br>
              <a:rPr lang="en-US" dirty="0"/>
            </a:br>
            <a:r>
              <a:rPr lang="en-US" dirty="0"/>
              <a:t>discrete Fourier transform </a:t>
            </a:r>
            <a:br>
              <a:rPr lang="en-US" dirty="0"/>
            </a:br>
            <a:r>
              <a:rPr lang="en-US" dirty="0"/>
              <a:t>of the LIGO noise at </a:t>
            </a:r>
            <a:br>
              <a:rPr lang="en-US" dirty="0"/>
            </a:br>
            <a:r>
              <a:rPr lang="en-US" dirty="0"/>
              <a:t>Hanford, WA (H1) at the </a:t>
            </a:r>
            <a:br>
              <a:rPr lang="en-US" dirty="0"/>
            </a:br>
            <a:r>
              <a:rPr lang="en-US" dirty="0"/>
              <a:t>time of GW150914</a:t>
            </a:r>
          </a:p>
          <a:p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C321C4-7C81-A04D-86AF-E2F4431DD1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ABF62B-3114-1B4F-A803-9F44B2F59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6125" y="62706"/>
            <a:ext cx="3149600" cy="1028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7598E8-DA9F-1040-AAC9-44D350E72E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799" b="17778"/>
          <a:stretch/>
        </p:blipFill>
        <p:spPr>
          <a:xfrm>
            <a:off x="5211097" y="4008789"/>
            <a:ext cx="3932903" cy="284921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EACDA87-F163-B247-947C-52E08C8BAEDB}"/>
              </a:ext>
            </a:extLst>
          </p:cNvPr>
          <p:cNvSpPr txBox="1">
            <a:spLocks/>
          </p:cNvSpPr>
          <p:nvPr/>
        </p:nvSpPr>
        <p:spPr bwMode="auto">
          <a:xfrm>
            <a:off x="3268874" y="4272469"/>
            <a:ext cx="2242457" cy="273621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85000"/>
              <a:buFont typeface="Monotype Sorts" charset="0"/>
              <a:buChar char="l"/>
              <a:defRPr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Font typeface="Times New Roman" charset="0"/>
              <a:buChar char="»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–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85000"/>
              <a:buFont typeface="Monotype Sorts" charset="0"/>
              <a:buChar char="l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sz="1600" kern="0" dirty="0"/>
              <a:t>The phase spectrum of 32 s of unwindowed data. </a:t>
            </a:r>
          </a:p>
          <a:p>
            <a:r>
              <a:rPr lang="en-US" sz="1600" kern="0" dirty="0"/>
              <a:t>The phase spectrum of the same data after applying a Hann window</a:t>
            </a:r>
          </a:p>
          <a:p>
            <a:endParaRPr lang="en-US" sz="1800" kern="0" dirty="0"/>
          </a:p>
        </p:txBody>
      </p:sp>
    </p:spTree>
    <p:extLst>
      <p:ext uri="{BB962C8B-B14F-4D97-AF65-F5344CB8AC3E}">
        <p14:creationId xmlns:p14="http://schemas.microsoft.com/office/powerpoint/2010/main" val="3391123588"/>
      </p:ext>
    </p:extLst>
  </p:cSld>
  <p:clrMapOvr>
    <a:masterClrMapping/>
  </p:clrMapOvr>
</p:sld>
</file>

<file path=ppt/theme/theme1.xml><?xml version="1.0" encoding="utf-8"?>
<a:theme xmlns:a="http://schemas.openxmlformats.org/drawingml/2006/main" name="LIGO_lab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LIGO_lab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IGO_lab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_lab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Settings\ljones\My Documents\Power Point\LIGO_lab.pot</Template>
  <TotalTime>152431</TotalTime>
  <Words>1840</Words>
  <Application>Microsoft Macintosh PowerPoint</Application>
  <PresentationFormat>On-screen Show (4:3)</PresentationFormat>
  <Paragraphs>372</Paragraphs>
  <Slides>45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8" baseType="lpstr">
      <vt:lpstr>MS PGothic</vt:lpstr>
      <vt:lpstr>MS PGothic</vt:lpstr>
      <vt:lpstr>Are</vt:lpstr>
      <vt:lpstr>Arial</vt:lpstr>
      <vt:lpstr>Arial Hebrew Scholar</vt:lpstr>
      <vt:lpstr>Helvetica</vt:lpstr>
      <vt:lpstr>Helvetica Light</vt:lpstr>
      <vt:lpstr>Helvetica Neue Medium</vt:lpstr>
      <vt:lpstr>Monotype Sorts</vt:lpstr>
      <vt:lpstr>Times New Roman</vt:lpstr>
      <vt:lpstr>Wingdings</vt:lpstr>
      <vt:lpstr>LIGO_lab</vt:lpstr>
      <vt:lpstr>Equation</vt:lpstr>
      <vt:lpstr>LIGO's past and future observations of Black Hole and Neutron Star Binaries  </vt:lpstr>
      <vt:lpstr>PowerPoint Presentation</vt:lpstr>
      <vt:lpstr>What is our measurement technique?</vt:lpstr>
      <vt:lpstr>Adv LIGO Target Design Sensitivity, basic noise sources</vt:lpstr>
      <vt:lpstr>LIGO Sensitivity for first Observing runs</vt:lpstr>
      <vt:lpstr>Final Slide from my talk at MG 14 August 2015:</vt:lpstr>
      <vt:lpstr>The first signal came one month later</vt:lpstr>
      <vt:lpstr>How do we prepare and analyze data?</vt:lpstr>
      <vt:lpstr>Forming the PSD:  Windowing</vt:lpstr>
      <vt:lpstr>Making a set of search templates</vt:lpstr>
      <vt:lpstr>Remove clearly defective data</vt:lpstr>
      <vt:lpstr>Matched Filter</vt:lpstr>
      <vt:lpstr>Matched Filter</vt:lpstr>
      <vt:lpstr>Quasi-stationary Noise around GW150914</vt:lpstr>
      <vt:lpstr>Quasi-stationary Noise around GW150914</vt:lpstr>
      <vt:lpstr>Non-stationary noise</vt:lpstr>
      <vt:lpstr>Require that the signal is internally consistent</vt:lpstr>
      <vt:lpstr>Estimate the  Significance</vt:lpstr>
      <vt:lpstr>Test the system</vt:lpstr>
      <vt:lpstr>Success!</vt:lpstr>
      <vt:lpstr>O1-O2 Data</vt:lpstr>
      <vt:lpstr>Speaking of analysis of LIGO Data</vt:lpstr>
      <vt:lpstr>Speaking of analysis of LIGO Data</vt:lpstr>
      <vt:lpstr>PowerPoint Presentation</vt:lpstr>
      <vt:lpstr>What else have we seen? Focus on two events jointly detected  by Virgo and LIGO</vt:lpstr>
      <vt:lpstr>GW170814</vt:lpstr>
      <vt:lpstr>PowerPoint Presentation</vt:lpstr>
      <vt:lpstr>Forming the Sky map</vt:lpstr>
      <vt:lpstr>One more detection: GW170817</vt:lpstr>
      <vt:lpstr>One more detection: GW170817</vt:lpstr>
      <vt:lpstr>Glitch in Livingston data</vt:lpstr>
      <vt:lpstr>One more detection: GW170817</vt:lpstr>
      <vt:lpstr>Antenna pattern for a single detector</vt:lpstr>
      <vt:lpstr>PowerPoint Presentation</vt:lpstr>
      <vt:lpstr>Chronology of GW170817</vt:lpstr>
      <vt:lpstr>PowerPoint Presentation</vt:lpstr>
      <vt:lpstr>GW170817 Followup Observations</vt:lpstr>
      <vt:lpstr>LIGO Scientific Collaboration and Virgo Collaboration </vt:lpstr>
      <vt:lpstr>What does the future hold?</vt:lpstr>
      <vt:lpstr>Plausible Observing Timeline</vt:lpstr>
      <vt:lpstr>The O3 Observing Run</vt:lpstr>
      <vt:lpstr>Rates in O3</vt:lpstr>
      <vt:lpstr>Once O3 is running, ~February 2019:</vt:lpstr>
      <vt:lpstr>LIGO Roadmap: A+</vt:lpstr>
      <vt:lpstr>PowerPoint Presentation</vt:lpstr>
    </vt:vector>
  </TitlesOfParts>
  <Company>CALTECH.EDU</Company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 Structure Development</dc:title>
  <dc:creator>LIGO</dc:creator>
  <cp:lastModifiedBy>David H Shoemaker</cp:lastModifiedBy>
  <cp:revision>1279</cp:revision>
  <cp:lastPrinted>2018-07-03T08:32:57Z</cp:lastPrinted>
  <dcterms:created xsi:type="dcterms:W3CDTF">2003-06-05T14:38:00Z</dcterms:created>
  <dcterms:modified xsi:type="dcterms:W3CDTF">2018-07-03T10:30:23Z</dcterms:modified>
</cp:coreProperties>
</file>