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 bookmarkIdSeed="2">
  <p:sldMasterIdLst>
    <p:sldMasterId id="2147483649" r:id="rId1"/>
    <p:sldMasterId id="2147483663" r:id="rId2"/>
  </p:sldMasterIdLst>
  <p:notesMasterIdLst>
    <p:notesMasterId r:id="rId37"/>
  </p:notesMasterIdLst>
  <p:handoutMasterIdLst>
    <p:handoutMasterId r:id="rId38"/>
  </p:handoutMasterIdLst>
  <p:sldIdLst>
    <p:sldId id="387" r:id="rId3"/>
    <p:sldId id="372" r:id="rId4"/>
    <p:sldId id="380" r:id="rId5"/>
    <p:sldId id="397" r:id="rId6"/>
    <p:sldId id="330" r:id="rId7"/>
    <p:sldId id="331" r:id="rId8"/>
    <p:sldId id="277" r:id="rId9"/>
    <p:sldId id="278" r:id="rId10"/>
    <p:sldId id="285" r:id="rId11"/>
    <p:sldId id="390" r:id="rId12"/>
    <p:sldId id="325" r:id="rId13"/>
    <p:sldId id="267" r:id="rId14"/>
    <p:sldId id="281" r:id="rId15"/>
    <p:sldId id="273" r:id="rId16"/>
    <p:sldId id="391" r:id="rId17"/>
    <p:sldId id="305" r:id="rId18"/>
    <p:sldId id="376" r:id="rId19"/>
    <p:sldId id="265" r:id="rId20"/>
    <p:sldId id="400" r:id="rId21"/>
    <p:sldId id="402" r:id="rId22"/>
    <p:sldId id="394" r:id="rId23"/>
    <p:sldId id="395" r:id="rId24"/>
    <p:sldId id="396" r:id="rId25"/>
    <p:sldId id="403" r:id="rId26"/>
    <p:sldId id="312" r:id="rId27"/>
    <p:sldId id="323" r:id="rId28"/>
    <p:sldId id="401" r:id="rId29"/>
    <p:sldId id="359" r:id="rId30"/>
    <p:sldId id="275" r:id="rId31"/>
    <p:sldId id="310" r:id="rId32"/>
    <p:sldId id="356" r:id="rId33"/>
    <p:sldId id="381" r:id="rId34"/>
    <p:sldId id="311" r:id="rId35"/>
    <p:sldId id="368" r:id="rId36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442809-3F51-0348-A12A-EAF92D02EDBA}">
          <p14:sldIdLst/>
        </p14:section>
        <p14:section name="Last Presentation" id="{5D953AB2-BE9D-DB46-8DFA-BC956776C4F4}">
          <p14:sldIdLst>
            <p14:sldId id="387"/>
            <p14:sldId id="372"/>
            <p14:sldId id="380"/>
            <p14:sldId id="397"/>
            <p14:sldId id="330"/>
            <p14:sldId id="331"/>
            <p14:sldId id="277"/>
            <p14:sldId id="278"/>
            <p14:sldId id="285"/>
            <p14:sldId id="390"/>
            <p14:sldId id="325"/>
            <p14:sldId id="267"/>
            <p14:sldId id="281"/>
            <p14:sldId id="273"/>
            <p14:sldId id="391"/>
            <p14:sldId id="305"/>
            <p14:sldId id="376"/>
            <p14:sldId id="265"/>
            <p14:sldId id="400"/>
            <p14:sldId id="402"/>
            <p14:sldId id="394"/>
            <p14:sldId id="395"/>
            <p14:sldId id="396"/>
            <p14:sldId id="403"/>
            <p14:sldId id="312"/>
            <p14:sldId id="323"/>
            <p14:sldId id="401"/>
            <p14:sldId id="359"/>
            <p14:sldId id="275"/>
            <p14:sldId id="310"/>
            <p14:sldId id="356"/>
            <p14:sldId id="381"/>
            <p14:sldId id="311"/>
            <p14:sldId id="368"/>
          </p14:sldIdLst>
        </p14:section>
        <p14:section name="Extras" id="{AA34865C-AD44-784A-9477-A0FA6287217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D49FFF"/>
    <a:srgbClr val="D5FC79"/>
    <a:srgbClr val="76D6FF"/>
    <a:srgbClr val="FFFC00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76" autoAdjust="0"/>
    <p:restoredTop sz="50000" autoAdjust="0"/>
  </p:normalViewPr>
  <p:slideViewPr>
    <p:cSldViewPr snapToGrid="0">
      <p:cViewPr>
        <p:scale>
          <a:sx n="145" d="100"/>
          <a:sy n="145" d="100"/>
        </p:scale>
        <p:origin x="1344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358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AE6F7-37E7-2B48-8A89-87619AA4B5E8}" type="datetimeFigureOut">
              <a:rPr lang="en-US" smtClean="0"/>
              <a:t>6/28/18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4075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540750"/>
            <a:ext cx="3078163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1D76E-77B2-5C4C-8E5D-2FEA6673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0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D5798C-BFF0-6B41-B576-71BA2EEFE2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22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9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46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33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9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810EA-8355-41B3-93EB-09ECDD637D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74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CA1B-A630-43CE-9031-4B6E6C3321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26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Ensure people</a:t>
            </a:r>
            <a:r>
              <a:rPr lang="en-US" baseline="0" dirty="0"/>
              <a:t> know what duty factor is: 24/7 no exceptions (i.e. when we are supposed to be 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A9E0B-2705-6D47-9E0D-39C6F9B35D0E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6677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0"/>
            <a:ext cx="9131300" cy="121534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alphaModFix amt="8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3000"/>
                    </a14:imgEffect>
                    <a14:imgEffect>
                      <a14:colorTemperature colorTemp="10145"/>
                    </a14:imgEffect>
                    <a14:imgEffect>
                      <a14:saturation sat="175000"/>
                    </a14:imgEffect>
                    <a14:imgEffect>
                      <a14:brightnessContrast bright="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39" t="5488" r="2718" b="4481"/>
          <a:stretch/>
        </p:blipFill>
        <p:spPr>
          <a:xfrm>
            <a:off x="0" y="23249"/>
            <a:ext cx="9144000" cy="68934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14649"/>
            <a:ext cx="7772400" cy="1470025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7042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5400" y="6435625"/>
            <a:ext cx="1905000" cy="457200"/>
          </a:xfrm>
          <a:prstGeom prst="rect">
            <a:avLst/>
          </a:prstGeom>
        </p:spPr>
        <p:txBody>
          <a:bodyPr anchor="ctr"/>
          <a:lstStyle>
            <a:lvl1pPr>
              <a:defRPr sz="1200" i="1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LIGO-G1801329-v1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9661" y="6400800"/>
            <a:ext cx="5001288" cy="457200"/>
          </a:xfrm>
        </p:spPr>
        <p:txBody>
          <a:bodyPr anchor="ctr"/>
          <a:lstStyle>
            <a:lvl1pPr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9995" y="6435625"/>
            <a:ext cx="685800" cy="457200"/>
          </a:xfrm>
        </p:spPr>
        <p:txBody>
          <a:bodyPr anchor="ctr"/>
          <a:lstStyle>
            <a:lvl1pPr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98DA17F8-CD4A-364B-9A4B-D7BC2173F1C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2.png" descr="ligoLogoTransparent"/>
          <p:cNvPicPr>
            <a:picLocks noChangeAspect="1"/>
          </p:cNvPicPr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218"/>
            <a:ext cx="1371600" cy="92057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0"/>
          <p:cNvSpPr/>
          <p:nvPr userDrawn="1"/>
        </p:nvSpPr>
        <p:spPr>
          <a:xfrm>
            <a:off x="4792944" y="636535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0" i="1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rial" charset="0"/>
              </a:rPr>
              <a:t> [Image credit: LIGO/Caltech/MIT/Sonoma State (Aurore </a:t>
            </a:r>
            <a:r>
              <a:rPr lang="en-US" sz="1100" b="0" i="1" dirty="0" err="1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rial" charset="0"/>
              </a:rPr>
              <a:t>Simonnet</a:t>
            </a:r>
            <a:r>
              <a:rPr lang="en-US" sz="1100" b="0" i="1" dirty="0">
                <a:solidFill>
                  <a:schemeClr val="tx1">
                    <a:lumMod val="20000"/>
                    <a:lumOff val="80000"/>
                  </a:schemeClr>
                </a:solidFill>
                <a:effectLst/>
                <a:latin typeface="arial" charset="0"/>
              </a:rPr>
              <a:t>)]</a:t>
            </a:r>
            <a:endParaRPr lang="en-US" sz="1100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82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LIGO-G1801329-v1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747D2-02E1-6E43-B0E4-81A4CCA8DE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LIGO-G1801329-v1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ED897-5187-FF46-8E33-9ECBCFA5FC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75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LIGO-G1801329-v1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37ABC-A3D9-1E44-9169-1D0E1BC583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44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LIGO-G1801329-v1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D65E-5755-4314-AEDB-03D43A8E196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012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690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168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LIGO-G1801160-v2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8968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LIGO-G1801160-v2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681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LIGO-G1801160-v2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8123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LIGO-G1801160-v2</a:t>
            </a:r>
            <a:endParaRPr lang="en-US" dirty="0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149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25400" y="6218"/>
            <a:ext cx="9151195" cy="6858000"/>
            <a:chOff x="-1" y="0"/>
            <a:chExt cx="9125795" cy="6858000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>
              <a:alphaModFix amt="42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2000"/>
                      </a14:imgEffect>
                      <a14:imgEffect>
                        <a14:colorTemperature colorTemp="5450"/>
                      </a14:imgEffect>
                      <a14:imgEffect>
                        <a14:saturation sat="383000"/>
                      </a14:imgEffect>
                      <a14:imgEffect>
                        <a14:brightnessContrast bright="-9000" contrast="-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9125795" cy="685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5368034" y="1318828"/>
              <a:ext cx="1742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>
                      <a:alpha val="21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GW170817</a:t>
              </a: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5735763" y="67234"/>
              <a:ext cx="3230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>
                      <a:alpha val="21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NGC 4993  -- SSS17a</a:t>
              </a:r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155658" y="5841770"/>
              <a:ext cx="2431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>
                      <a:alpha val="21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17 August 2017</a:t>
              </a:r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5368034" y="5841770"/>
              <a:ext cx="37577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>
                  <a:solidFill>
                    <a:srgbClr val="FF0000">
                      <a:alpha val="21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Image: Swope </a:t>
              </a:r>
              <a:r>
                <a:rPr lang="en-US" b="1" i="1" dirty="0">
                  <a:solidFill>
                    <a:srgbClr val="FF0000">
                      <a:alpha val="21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telescope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14649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7042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25400" y="6435625"/>
            <a:ext cx="1905000" cy="457200"/>
          </a:xfrm>
          <a:prstGeom prst="rect">
            <a:avLst/>
          </a:prstGeom>
        </p:spPr>
        <p:txBody>
          <a:bodyPr anchor="ctr"/>
          <a:lstStyle>
            <a:lvl1pPr>
              <a:defRPr sz="1200" i="1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LIGO-G1801160-v2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9661" y="6400800"/>
            <a:ext cx="5001288" cy="457200"/>
          </a:xfrm>
        </p:spPr>
        <p:txBody>
          <a:bodyPr anchor="ctr"/>
          <a:lstStyle>
            <a:lvl1pPr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9995" y="6435625"/>
            <a:ext cx="685800" cy="457200"/>
          </a:xfrm>
        </p:spPr>
        <p:txBody>
          <a:bodyPr anchor="ctr"/>
          <a:lstStyle>
            <a:lvl1pPr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98DA17F8-CD4A-364B-9A4B-D7BC2173F1C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image2.png" descr="ligoLogoTransparent"/>
          <p:cNvPicPr>
            <a:picLocks noChangeAspect="1"/>
          </p:cNvPicPr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218"/>
            <a:ext cx="1371600" cy="9205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7455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LIGO-G1801160-v2</a:t>
            </a:r>
            <a:endParaRPr lang="en-US" dirty="0"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5673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LIGO-G1801160-v2</a:t>
            </a:r>
            <a:endParaRPr lang="en-US" dirty="0"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6169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LIGO-G1801160-v2</a:t>
            </a:r>
            <a:endParaRPr lang="en-US" dirty="0"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1010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LIGO-G1801160-v2</a:t>
            </a:r>
            <a:endParaRPr lang="en-US" dirty="0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257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LIGO-G1801160-v2</a:t>
            </a:r>
            <a:endParaRPr lang="en-US" dirty="0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1884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LIGO-G1801160-v2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5835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LIGO-G1801160-v2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5559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09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542" y="0"/>
            <a:ext cx="6857564" cy="1143000"/>
          </a:xfrm>
        </p:spPr>
        <p:txBody>
          <a:bodyPr/>
          <a:lstStyle>
            <a:lvl1pPr>
              <a:defRPr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chemeClr val="accent4">
                  <a:lumMod val="50000"/>
                </a:schemeClr>
              </a:buClr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Clr>
                <a:schemeClr val="accent4">
                  <a:lumMod val="50000"/>
                </a:schemeClr>
              </a:buClr>
              <a:defRPr sz="18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buClr>
                <a:schemeClr val="accent4">
                  <a:lumMod val="50000"/>
                </a:schemeClr>
              </a:buClr>
              <a:defRPr sz="18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buClr>
                <a:schemeClr val="accent4">
                  <a:lumMod val="50000"/>
                </a:schemeClr>
              </a:buCl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buClr>
                <a:schemeClr val="accent4">
                  <a:lumMod val="50000"/>
                </a:schemeClr>
              </a:buCl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97445"/>
            <a:ext cx="1789471" cy="268493"/>
          </a:xfrm>
          <a:prstGeom prst="rect">
            <a:avLst/>
          </a:prstGeom>
        </p:spPr>
        <p:txBody>
          <a:bodyPr/>
          <a:lstStyle>
            <a:lvl1pPr>
              <a:defRPr sz="1100" i="0"/>
            </a:lvl1pPr>
          </a:lstStyle>
          <a:p>
            <a:r>
              <a:rPr lang="en-US" dirty="0"/>
              <a:t>LIGO-G1801329-v1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01797" y="6397163"/>
            <a:ext cx="3994712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2828" y="6469626"/>
            <a:ext cx="685800" cy="388374"/>
          </a:xfrm>
        </p:spPr>
        <p:txBody>
          <a:bodyPr/>
          <a:lstStyle>
            <a:lvl1pPr>
              <a:defRPr/>
            </a:lvl1pPr>
          </a:lstStyle>
          <a:p>
            <a:fld id="{BC290627-2641-D545-B7DC-1C11A5781944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87CE2-3CAB-5E48-AE39-CD0789165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199" y="35439"/>
            <a:ext cx="651351" cy="6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52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LIGO-G1801329-v1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9E8D3-6D19-3B47-A117-6E3B91CA7D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1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45" y="638625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LIGO-G1801329-v1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39984" y="6393526"/>
            <a:ext cx="4118337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60488" y="6435002"/>
            <a:ext cx="685800" cy="457200"/>
          </a:xfrm>
        </p:spPr>
        <p:txBody>
          <a:bodyPr/>
          <a:lstStyle>
            <a:lvl1pPr>
              <a:defRPr/>
            </a:lvl1pPr>
          </a:lstStyle>
          <a:p>
            <a:fld id="{EB8C2040-5100-4F4A-8B69-DDAE14683B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2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LIGO-G1801329-v1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DA366-E323-FC49-BB4D-BC891A371E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55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76355" y="625214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LIGO-G1801329-v1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394C2-312B-0F42-9FF4-C414201DA6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6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LIGO-G1801329-v1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B2372-5FD9-DB4B-9A84-977C70279D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6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LIGO-G1801329-v1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7937D-2B8E-1845-A00E-47803F02A9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8514" y="6408738"/>
            <a:ext cx="559057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 i="1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397163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524EDEDE-44F3-A444-A231-F3C7ACD4F7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639790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1430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983608"/>
              </p:ext>
            </p:extLst>
          </p:nvPr>
        </p:nvGraphicFramePr>
        <p:xfrm>
          <a:off x="0" y="-1"/>
          <a:ext cx="925890" cy="676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4" name="Photo Editor Photo" r:id="rId18" imgW="4409524" imgH="3219899" progId="MSPhotoEd.3">
                  <p:embed/>
                </p:oleObj>
              </mc:Choice>
              <mc:Fallback>
                <p:oleObj name="Photo Editor Photo" r:id="rId18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"/>
                        <a:ext cx="925890" cy="676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383900"/>
            <a:ext cx="1905000" cy="457200"/>
          </a:xfrm>
          <a:prstGeom prst="rect">
            <a:avLst/>
          </a:prstGeom>
        </p:spPr>
        <p:txBody>
          <a:bodyPr anchor="ctr"/>
          <a:lstStyle>
            <a:lvl1pPr>
              <a:defRPr sz="1200" i="1">
                <a:latin typeface="+mn-lt"/>
              </a:defRPr>
            </a:lvl1pPr>
          </a:lstStyle>
          <a:p>
            <a:r>
              <a:rPr lang="en-US"/>
              <a:t>LIGO-G1801160-v2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6" r:id="rId13"/>
    <p:sldLayoutId id="2147483677" r:id="rId14"/>
    <p:sldLayoutId id="2147483678" r:id="rId15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q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charset="2"/>
        <a:buChar char="Ø"/>
        <a:defRPr>
          <a:solidFill>
            <a:srgbClr val="000000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charset="2"/>
        <a:buChar char="q"/>
        <a:defRPr sz="1600">
          <a:solidFill>
            <a:srgbClr val="000000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q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charset="2"/>
        <a:buChar char="q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7668"/>
            <a:ext cx="8229600" cy="91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441" y="64487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LIGO-G1801329-v1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2656" y="64487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08999DA-6F64-BF45-B314-74E8F7222AA8}" type="slidenum">
              <a:rPr lang="en-US" smtClean="0"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  <a:ea typeface="+mn-ea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54605"/>
            <a:ext cx="9144000" cy="0"/>
          </a:xfrm>
          <a:prstGeom prst="line">
            <a:avLst/>
          </a:prstGeom>
          <a:ln w="38100" cmpd="sng">
            <a:solidFill>
              <a:srgbClr val="7342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7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Ø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9465"/>
            <a:ext cx="7772400" cy="1436649"/>
          </a:xfrm>
        </p:spPr>
        <p:txBody>
          <a:bodyPr/>
          <a:lstStyle/>
          <a:p>
            <a:r>
              <a:rPr lang="en-US" i="0" dirty="0"/>
              <a:t>LIGO Status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408" y="4203700"/>
            <a:ext cx="6400800" cy="175592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For the 4</a:t>
            </a:r>
            <a:r>
              <a:rPr lang="en-US" baseline="30000" dirty="0"/>
              <a:t>th</a:t>
            </a:r>
            <a:r>
              <a:rPr lang="en-US" dirty="0"/>
              <a:t> KAGRA International Workshop, Seoul</a:t>
            </a:r>
          </a:p>
          <a:p>
            <a:r>
              <a:rPr lang="en-US" dirty="0"/>
              <a:t>David Shoemaker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Slides Borrowed from </a:t>
            </a:r>
            <a:r>
              <a:rPr lang="en-US" dirty="0" err="1"/>
              <a:t>Fritschel</a:t>
            </a:r>
            <a:r>
              <a:rPr lang="en-US" dirty="0"/>
              <a:t>, Dwyer, Zucker, </a:t>
            </a:r>
            <a:r>
              <a:rPr lang="en-US" dirty="0" err="1"/>
              <a:t>Raab</a:t>
            </a:r>
            <a:r>
              <a:rPr lang="en-US" dirty="0"/>
              <a:t>, Landry, others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FDBB7-578C-2744-82CF-E72FF6F63849}"/>
              </a:ext>
            </a:extLst>
          </p:cNvPr>
          <p:cNvSpPr txBox="1"/>
          <p:nvPr/>
        </p:nvSpPr>
        <p:spPr>
          <a:xfrm>
            <a:off x="245942" y="6325125"/>
            <a:ext cx="2308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LIGO-G1801329-v1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F65177-5380-854A-BD51-23415A66D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518" y="112163"/>
            <a:ext cx="1441158" cy="145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64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8AFF-9EA6-DF4F-A725-021E2F4B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167" y="210466"/>
            <a:ext cx="7073874" cy="973394"/>
          </a:xfrm>
        </p:spPr>
        <p:txBody>
          <a:bodyPr/>
          <a:lstStyle/>
          <a:p>
            <a:r>
              <a:rPr lang="en-US" dirty="0"/>
              <a:t>Pre-O3 commissioning: </a:t>
            </a:r>
            <a:br>
              <a:rPr lang="en-US" dirty="0"/>
            </a:br>
            <a:r>
              <a:rPr lang="en-US" dirty="0"/>
              <a:t>Expect to start in August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DA967-B2DC-8C4A-9D05-C128B890F3AA}"/>
              </a:ext>
            </a:extLst>
          </p:cNvPr>
          <p:cNvSpPr txBox="1">
            <a:spLocks/>
          </p:cNvSpPr>
          <p:nvPr/>
        </p:nvSpPr>
        <p:spPr>
          <a:xfrm>
            <a:off x="479025" y="1360094"/>
            <a:ext cx="8152159" cy="469145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q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charset="2"/>
              <a:buChar char="Ø"/>
              <a:defRPr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charset="2"/>
              <a:buChar char="q"/>
              <a:defRPr sz="16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q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charset="2"/>
              <a:buChar char="q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1" kern="0" dirty="0"/>
              <a:t>Sensitivity</a:t>
            </a:r>
            <a:endParaRPr lang="en-US" sz="2000" kern="0" dirty="0"/>
          </a:p>
          <a:p>
            <a:pPr lvl="1"/>
            <a:r>
              <a:rPr lang="en-US" sz="2000" kern="0" dirty="0"/>
              <a:t>Goal is </a:t>
            </a:r>
            <a:r>
              <a:rPr lang="en-US" sz="2000" dirty="0"/>
              <a:t>≥120 </a:t>
            </a:r>
            <a:r>
              <a:rPr lang="en-US" sz="2000" dirty="0" err="1"/>
              <a:t>Mpc</a:t>
            </a:r>
            <a:r>
              <a:rPr lang="en-US" sz="2000" dirty="0"/>
              <a:t> range for binary neutron star mergers (1.2 </a:t>
            </a:r>
            <a:r>
              <a:rPr lang="en-US" sz="2000" dirty="0" err="1"/>
              <a:t>Gpc</a:t>
            </a:r>
            <a:r>
              <a:rPr lang="en-US" sz="2000" dirty="0"/>
              <a:t> for 30+30 M</a:t>
            </a:r>
            <a:r>
              <a:rPr lang="en-US" sz="2000" baseline="-25000" dirty="0"/>
              <a:t>⦿</a:t>
            </a:r>
            <a:r>
              <a:rPr lang="en-US" sz="2000" dirty="0"/>
              <a:t> black holes)</a:t>
            </a:r>
            <a:endParaRPr lang="en-US" sz="2000" kern="0" dirty="0"/>
          </a:p>
          <a:p>
            <a:r>
              <a:rPr lang="en-US" sz="2000" b="1" kern="0" dirty="0"/>
              <a:t>Higher laser power operation</a:t>
            </a:r>
          </a:p>
          <a:p>
            <a:pPr lvl="1"/>
            <a:r>
              <a:rPr lang="en-US" sz="2000" kern="0" dirty="0"/>
              <a:t>Double the laser O2 power stored in the arm cavities to</a:t>
            </a:r>
            <a:r>
              <a:rPr lang="en-US" sz="2000" kern="0" dirty="0">
                <a:sym typeface="Wingdings" pitchFamily="2" charset="2"/>
              </a:rPr>
              <a:t> 200 kW</a:t>
            </a:r>
            <a:endParaRPr lang="en-US" sz="2000" kern="0" dirty="0"/>
          </a:p>
          <a:p>
            <a:r>
              <a:rPr lang="en-US" sz="2000" b="1" kern="0" dirty="0"/>
              <a:t>Realize Squeezed light injection</a:t>
            </a:r>
          </a:p>
          <a:p>
            <a:pPr lvl="1"/>
            <a:r>
              <a:rPr lang="en-US" sz="2000" kern="0" dirty="0"/>
              <a:t>goal of 3 dB of shot noise suppression</a:t>
            </a:r>
            <a:endParaRPr lang="en-US" sz="2000" b="1" kern="0" dirty="0"/>
          </a:p>
          <a:p>
            <a:r>
              <a:rPr lang="en-US" sz="2000" b="1" kern="0" dirty="0"/>
              <a:t>Iterate on Alignment control</a:t>
            </a:r>
          </a:p>
          <a:p>
            <a:pPr lvl="1"/>
            <a:r>
              <a:rPr lang="en-US" sz="2000" kern="0" dirty="0"/>
              <a:t>Improved robustness and reduced control noise coupling</a:t>
            </a:r>
          </a:p>
          <a:p>
            <a:r>
              <a:rPr lang="en-US" sz="2000" b="1" kern="0" dirty="0"/>
              <a:t>Optics, cavities, </a:t>
            </a:r>
            <a:r>
              <a:rPr lang="en-US" sz="2000" b="1" kern="0" dirty="0" err="1"/>
              <a:t>wavefronts</a:t>
            </a:r>
            <a:r>
              <a:rPr lang="en-US" sz="2000" b="1" kern="0" dirty="0"/>
              <a:t> </a:t>
            </a:r>
          </a:p>
          <a:p>
            <a:pPr lvl="1"/>
            <a:r>
              <a:rPr lang="en-US" sz="2000" kern="0" dirty="0"/>
              <a:t>characterization of new optics &amp; optimization of thermal compensation</a:t>
            </a:r>
            <a:endParaRPr lang="en-US" sz="2000" b="1" kern="0" dirty="0"/>
          </a:p>
          <a:p>
            <a:r>
              <a:rPr lang="en-US" sz="2000" b="1" kern="0" dirty="0"/>
              <a:t>Environmental couplings</a:t>
            </a:r>
          </a:p>
          <a:p>
            <a:r>
              <a:rPr lang="en-US" sz="2000" b="1" kern="0" dirty="0"/>
              <a:t>Duty cycle improvements</a:t>
            </a:r>
            <a:endParaRPr lang="en-US" sz="2000" kern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ED4DF-6C8A-A245-8EAC-A2B608109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761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F56881-58CE-4FE5-B6C4-1F840FCA1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42" y="0"/>
            <a:ext cx="6857564" cy="993058"/>
          </a:xfrm>
        </p:spPr>
        <p:txBody>
          <a:bodyPr/>
          <a:lstStyle/>
          <a:p>
            <a:r>
              <a:rPr lang="en-US" dirty="0"/>
              <a:t>High Power Operations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3113D-341A-49AE-866F-55FD3DD4D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19" y="1213381"/>
            <a:ext cx="7772400" cy="4621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Establish operations at high interferometer power</a:t>
            </a:r>
          </a:p>
          <a:p>
            <a:r>
              <a:rPr lang="en-US" dirty="0"/>
              <a:t>Goal: 200 kW arm power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50W input laser power</a:t>
            </a:r>
          </a:p>
          <a:p>
            <a:r>
              <a:rPr lang="en-US" dirty="0"/>
              <a:t>New laser amplifier: Characterization of jitter etc.</a:t>
            </a:r>
          </a:p>
          <a:p>
            <a:r>
              <a:rPr lang="en-US" dirty="0"/>
              <a:t>Alignment control design to compensate for power induced instabilities</a:t>
            </a:r>
          </a:p>
          <a:p>
            <a:r>
              <a:rPr lang="en-US" dirty="0"/>
              <a:t>Thermal compensation</a:t>
            </a:r>
          </a:p>
          <a:p>
            <a:pPr lvl="1"/>
            <a:r>
              <a:rPr lang="en-US" dirty="0"/>
              <a:t>Optimization for mode-matching, noise couplings</a:t>
            </a:r>
          </a:p>
          <a:p>
            <a:r>
              <a:rPr lang="en-US" dirty="0"/>
              <a:t>Parametric Instability control</a:t>
            </a:r>
          </a:p>
          <a:p>
            <a:pPr lvl="1"/>
            <a:r>
              <a:rPr lang="en-US" dirty="0"/>
              <a:t>Opto-mechanical feedback between the test mass acoustic modes &amp; the arm cavity optical modes can lead to instability</a:t>
            </a:r>
          </a:p>
          <a:p>
            <a:pPr lvl="1"/>
            <a:r>
              <a:rPr lang="en-US" dirty="0"/>
              <a:t>For O3, all test masses will have Acoustic Mode Dampers to mitigate PIs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C2B5D47-0987-7D4F-ADF1-336E1F1E972C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59192" y="4960189"/>
            <a:ext cx="3094432" cy="1908959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067C76-3892-0A44-B3EA-3F2FA029E10A}"/>
              </a:ext>
            </a:extLst>
          </p:cNvPr>
          <p:cNvSpPr txBox="1"/>
          <p:nvPr/>
        </p:nvSpPr>
        <p:spPr>
          <a:xfrm>
            <a:off x="6553111" y="5475175"/>
            <a:ext cx="2364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Small tuned dampers:</a:t>
            </a:r>
          </a:p>
          <a:p>
            <a:r>
              <a:rPr lang="en-US" sz="1600" dirty="0">
                <a:latin typeface="+mn-lt"/>
              </a:rPr>
              <a:t>Resistively-shunted PZT + reaction mass,</a:t>
            </a:r>
          </a:p>
          <a:p>
            <a:r>
              <a:rPr lang="en-US" sz="1600" dirty="0">
                <a:latin typeface="+mn-lt"/>
              </a:rPr>
              <a:t>bonded to sides of TM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C9EB9-6CCA-1F42-A0B8-835520702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566" y="4791878"/>
            <a:ext cx="2163188" cy="206612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C7E7CD-B42F-9842-834C-78541401FAA9}"/>
              </a:ext>
            </a:extLst>
          </p:cNvPr>
          <p:cNvCxnSpPr>
            <a:cxnSpLocks/>
          </p:cNvCxnSpPr>
          <p:nvPr/>
        </p:nvCxnSpPr>
        <p:spPr bwMode="auto">
          <a:xfrm>
            <a:off x="3072298" y="5575508"/>
            <a:ext cx="1154273" cy="1742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968444-FAF2-D249-A513-00208D7B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62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test mass Optics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236" y="1887291"/>
            <a:ext cx="3158837" cy="4199964"/>
          </a:xfrm>
        </p:spPr>
        <p:txBody>
          <a:bodyPr>
            <a:normAutofit/>
          </a:bodyPr>
          <a:lstStyle/>
          <a:p>
            <a:r>
              <a:rPr lang="en-US" dirty="0"/>
              <a:t>Anomalous absorption spot found on one Hanford input test mass (~10 microns dia.)</a:t>
            </a:r>
          </a:p>
          <a:p>
            <a:r>
              <a:rPr lang="en-US" dirty="0"/>
              <a:t>May have been responsible for increased jitter coupling </a:t>
            </a:r>
          </a:p>
          <a:p>
            <a:r>
              <a:rPr lang="en-US" dirty="0"/>
              <a:t>This test mass has now been replaced</a:t>
            </a:r>
          </a:p>
          <a:p>
            <a:r>
              <a:rPr lang="en-US" dirty="0"/>
              <a:t>Also: correcting wrong 532 nm transmission (locking), reduced coating planetary ripple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985" t="16162" r="19849" b="11515"/>
          <a:stretch/>
        </p:blipFill>
        <p:spPr>
          <a:xfrm>
            <a:off x="4024746" y="2057401"/>
            <a:ext cx="4953000" cy="37199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03473" y="5690847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Photo: G Billingsley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5/11/2018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85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4382" y="5624514"/>
            <a:ext cx="2133600" cy="273844"/>
          </a:xfrm>
        </p:spPr>
        <p:txBody>
          <a:bodyPr/>
          <a:lstStyle/>
          <a:p>
            <a:fld id="{DF2D8EEA-9BEB-4102-9A7F-7D7FA1747537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86503" y="4295778"/>
            <a:ext cx="261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grpSp>
        <p:nvGrpSpPr>
          <p:cNvPr id="8" name="Group 17"/>
          <p:cNvGrpSpPr/>
          <p:nvPr/>
        </p:nvGrpSpPr>
        <p:grpSpPr>
          <a:xfrm>
            <a:off x="1852150" y="2011319"/>
            <a:ext cx="2302125" cy="1929927"/>
            <a:chOff x="6149492" y="2451641"/>
            <a:chExt cx="1626617" cy="1806466"/>
          </a:xfrm>
        </p:grpSpPr>
        <p:sp>
          <p:nvSpPr>
            <p:cNvPr id="9" name="Rectangle 33"/>
            <p:cNvSpPr>
              <a:spLocks noChangeArrowheads="1"/>
            </p:cNvSpPr>
            <p:nvPr/>
          </p:nvSpPr>
          <p:spPr bwMode="auto">
            <a:xfrm>
              <a:off x="7610947" y="3673583"/>
              <a:ext cx="165162" cy="584524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Rectangle 34"/>
            <p:cNvSpPr>
              <a:spLocks noChangeArrowheads="1"/>
            </p:cNvSpPr>
            <p:nvPr/>
          </p:nvSpPr>
          <p:spPr bwMode="auto">
            <a:xfrm rot="16200000">
              <a:off x="6373485" y="2227648"/>
              <a:ext cx="159040" cy="607025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1" name="Group 18"/>
          <p:cNvGrpSpPr/>
          <p:nvPr/>
        </p:nvGrpSpPr>
        <p:grpSpPr>
          <a:xfrm>
            <a:off x="137651" y="2165727"/>
            <a:ext cx="3785451" cy="3160292"/>
            <a:chOff x="4896253" y="2646332"/>
            <a:chExt cx="2674693" cy="2958121"/>
          </a:xfrm>
        </p:grpSpPr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 rot="2748482">
              <a:off x="6335786" y="3600438"/>
              <a:ext cx="150796" cy="623302"/>
            </a:xfrm>
            <a:prstGeom prst="rect">
              <a:avLst/>
            </a:prstGeom>
            <a:gradFill rotWithShape="1">
              <a:gsLst>
                <a:gs pos="0">
                  <a:srgbClr val="5E7676"/>
                </a:gs>
                <a:gs pos="50000">
                  <a:srgbClr val="CCFFFF"/>
                </a:gs>
                <a:gs pos="100000">
                  <a:srgbClr val="5E76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Line 4"/>
            <p:cNvSpPr>
              <a:spLocks noChangeShapeType="1"/>
            </p:cNvSpPr>
            <p:nvPr/>
          </p:nvSpPr>
          <p:spPr bwMode="auto">
            <a:xfrm>
              <a:off x="5663484" y="3998191"/>
              <a:ext cx="1907462" cy="178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Line 5"/>
            <p:cNvSpPr>
              <a:spLocks noChangeShapeType="1"/>
            </p:cNvSpPr>
            <p:nvPr/>
          </p:nvSpPr>
          <p:spPr bwMode="auto">
            <a:xfrm flipV="1">
              <a:off x="6411635" y="2646332"/>
              <a:ext cx="0" cy="134977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 flipH="1">
              <a:off x="6394398" y="3996106"/>
              <a:ext cx="36317" cy="160834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>
              <a:off x="4896253" y="3822608"/>
              <a:ext cx="764680" cy="342866"/>
            </a:xfrm>
            <a:prstGeom prst="rect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5E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Laser</a:t>
              </a:r>
            </a:p>
          </p:txBody>
        </p:sp>
      </p:grpSp>
      <p:sp>
        <p:nvSpPr>
          <p:cNvPr id="17" name="Chord 16"/>
          <p:cNvSpPr/>
          <p:nvPr/>
        </p:nvSpPr>
        <p:spPr>
          <a:xfrm rot="-5400000">
            <a:off x="1907203" y="5042367"/>
            <a:ext cx="651263" cy="647068"/>
          </a:xfrm>
          <a:prstGeom prst="chord">
            <a:avLst>
              <a:gd name="adj1" fmla="val 5443980"/>
              <a:gd name="adj2" fmla="val 16200000"/>
            </a:avLst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8" name="Elbow Connector 36"/>
          <p:cNvCxnSpPr>
            <a:stCxn id="7" idx="2"/>
          </p:cNvCxnSpPr>
          <p:nvPr/>
        </p:nvCxnSpPr>
        <p:spPr>
          <a:xfrm rot="5400000" flipH="1">
            <a:off x="2072219" y="4020103"/>
            <a:ext cx="939289" cy="350726"/>
          </a:xfrm>
          <a:prstGeom prst="bentConnector3">
            <a:avLst>
              <a:gd name="adj1" fmla="val -24338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/>
          <a:srcRect l="55473" t="15429" r="23270" b="58409"/>
          <a:stretch>
            <a:fillRect/>
          </a:stretch>
        </p:blipFill>
        <p:spPr bwMode="auto">
          <a:xfrm>
            <a:off x="2537950" y="4525919"/>
            <a:ext cx="742950" cy="685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/>
          <a:srcRect l="55473" t="15429" r="23270" b="58409"/>
          <a:stretch>
            <a:fillRect/>
          </a:stretch>
        </p:blipFill>
        <p:spPr bwMode="auto">
          <a:xfrm rot="5400000">
            <a:off x="2638493" y="4361034"/>
            <a:ext cx="553531" cy="1022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1" name="Straight Arrow Connector 20"/>
          <p:cNvCxnSpPr/>
          <p:nvPr/>
        </p:nvCxnSpPr>
        <p:spPr>
          <a:xfrm flipV="1">
            <a:off x="2515926" y="4865936"/>
            <a:ext cx="805416" cy="1594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-5400000" flipV="1">
            <a:off x="2494943" y="4969052"/>
            <a:ext cx="805416" cy="1594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HAM6east_180122-08452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30"/>
          <a:stretch/>
        </p:blipFill>
        <p:spPr>
          <a:xfrm>
            <a:off x="4970518" y="2727967"/>
            <a:ext cx="3620565" cy="2995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1600200" y="0"/>
            <a:ext cx="5828211" cy="1143000"/>
          </a:xfrm>
        </p:spPr>
        <p:txBody>
          <a:bodyPr/>
          <a:lstStyle/>
          <a:p>
            <a:r>
              <a:rPr lang="en-US" i="0" dirty="0"/>
              <a:t>Frequency independent Squeezing for O3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51955" y="5723751"/>
            <a:ext cx="142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Photo: M </a:t>
            </a:r>
            <a:r>
              <a:rPr lang="en-US" sz="1800" dirty="0" err="1"/>
              <a:t>Tse</a:t>
            </a:r>
            <a:endParaRPr lang="en-US" sz="1800" dirty="0"/>
          </a:p>
        </p:txBody>
      </p:sp>
      <p:sp>
        <p:nvSpPr>
          <p:cNvPr id="26" name="Content Placeholder 4"/>
          <p:cNvSpPr>
            <a:spLocks noGrp="1"/>
          </p:cNvSpPr>
          <p:nvPr>
            <p:ph idx="1"/>
          </p:nvPr>
        </p:nvSpPr>
        <p:spPr>
          <a:xfrm>
            <a:off x="4814239" y="1971428"/>
            <a:ext cx="3415146" cy="7243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Squeezers now installed at both sites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5/11/2018</a:t>
            </a:r>
          </a:p>
        </p:txBody>
      </p:sp>
    </p:spTree>
    <p:extLst>
      <p:ext uri="{BB962C8B-B14F-4D97-AF65-F5344CB8AC3E}">
        <p14:creationId xmlns:p14="http://schemas.microsoft.com/office/powerpoint/2010/main" val="6859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Squeezing preliminary results</a:t>
            </a:r>
          </a:p>
        </p:txBody>
      </p:sp>
      <p:pic>
        <p:nvPicPr>
          <p:cNvPr id="4" name="Picture 3" descr="Feb26_strain_grid_SQZonl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9" y="1969283"/>
            <a:ext cx="5280824" cy="408063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48745" y="2312365"/>
            <a:ext cx="3415146" cy="3394472"/>
          </a:xfrm>
        </p:spPr>
        <p:txBody>
          <a:bodyPr/>
          <a:lstStyle/>
          <a:p>
            <a:r>
              <a:rPr lang="en-US" dirty="0"/>
              <a:t>Early results from Livingston</a:t>
            </a:r>
          </a:p>
          <a:p>
            <a:r>
              <a:rPr lang="en-US" dirty="0"/>
              <a:t>Around 1 dB of squeezing measured</a:t>
            </a:r>
          </a:p>
          <a:p>
            <a:r>
              <a:rPr lang="en-US" dirty="0"/>
              <a:t>No harm done!</a:t>
            </a:r>
          </a:p>
          <a:p>
            <a:r>
              <a:rPr lang="en-US" dirty="0"/>
              <a:t>Goal is to 3dB of squeezing (40% shot noise reduction)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637068"/>
            <a:ext cx="159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Plot: L </a:t>
            </a:r>
            <a:r>
              <a:rPr lang="en-US" sz="1800" dirty="0" err="1"/>
              <a:t>Barsotti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5/11/2018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95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B586-74FA-EB41-BE4E-22A719A37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42" y="0"/>
            <a:ext cx="6857564" cy="980118"/>
          </a:xfrm>
        </p:spPr>
        <p:txBody>
          <a:bodyPr/>
          <a:lstStyle/>
          <a:p>
            <a:r>
              <a:rPr lang="en-US" dirty="0"/>
              <a:t>Target sensitivity for O3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3D485-186A-1548-B510-8178B0FD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43AD0-CE6F-7441-A0CE-C91B320A0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" y="2167176"/>
            <a:ext cx="5930538" cy="4564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B6F49F-9EFE-AF47-AE06-0650FCE49C8E}"/>
              </a:ext>
            </a:extLst>
          </p:cNvPr>
          <p:cNvSpPr txBox="1"/>
          <p:nvPr/>
        </p:nvSpPr>
        <p:spPr>
          <a:xfrm>
            <a:off x="206787" y="1354413"/>
            <a:ext cx="8908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n-lt"/>
              </a:rPr>
              <a:t>Projections made by starting with the </a:t>
            </a:r>
            <a:r>
              <a:rPr lang="en-US" sz="2000" b="1" dirty="0">
                <a:latin typeface="+mn-lt"/>
              </a:rPr>
              <a:t>L1 sensitivity in O2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, and</a:t>
            </a:r>
          </a:p>
          <a:p>
            <a:pPr algn="ctr"/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technical noise by 1.5x,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Increasing laser power,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injecting squeezing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965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duty factor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45" r="10769"/>
          <a:stretch/>
        </p:blipFill>
        <p:spPr>
          <a:xfrm>
            <a:off x="5046132" y="2671010"/>
            <a:ext cx="3149605" cy="195420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NSF Annual Review, 19-21 June 2018, LLO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93" y="2727362"/>
            <a:ext cx="3996940" cy="199847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69333" y="1336916"/>
            <a:ext cx="8449733" cy="157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</a:schemeClr>
              </a:buClr>
              <a:buSzPct val="75000"/>
              <a:buFont typeface="Wingdings" charset="2"/>
              <a:buChar char="q"/>
              <a:defRPr sz="24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</a:schemeClr>
              </a:buClr>
              <a:buSzPct val="100000"/>
              <a:buFont typeface="Wingdings" charset="2"/>
              <a:buChar char="q"/>
              <a:defRPr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</a:schemeClr>
              </a:buClr>
              <a:buSzPct val="100000"/>
              <a:buFont typeface="Wingdings" charset="2"/>
              <a:buChar char="q"/>
              <a:defRPr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</a:schemeClr>
              </a:buClr>
              <a:buSzPct val="65000"/>
              <a:buFont typeface="Wingdings" charset="2"/>
              <a:buChar char="q"/>
              <a:defRPr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</a:schemeClr>
              </a:buClr>
              <a:buSzPct val="100000"/>
              <a:buFont typeface="Wingdings" charset="2"/>
              <a:buChar char="q"/>
              <a:defRPr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0" dirty="0"/>
              <a:t>Observation run overall uptime of 70% for individual detectors, and 50% H1-L1 double-coincidence.</a:t>
            </a:r>
          </a:p>
          <a:p>
            <a:r>
              <a:rPr lang="en-US" sz="2000" dirty="0"/>
              <a:t>Suppresses events; could miss a unique event (supernova)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7401" y="3297763"/>
            <a:ext cx="968760" cy="246221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Holiday break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67474" y="3361270"/>
            <a:ext cx="1361182" cy="415498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Planned engineering</a:t>
            </a:r>
          </a:p>
          <a:p>
            <a:r>
              <a:rPr lang="en-US" sz="1000" b="0" dirty="0">
                <a:solidFill>
                  <a:schemeClr val="tx2"/>
                </a:solidFill>
              </a:rPr>
              <a:t> for H1 vent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8" b="2325"/>
          <a:stretch/>
        </p:blipFill>
        <p:spPr bwMode="auto">
          <a:xfrm>
            <a:off x="543768" y="4572001"/>
            <a:ext cx="4570099" cy="1831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97" t="6155" r="13074" b="7631"/>
          <a:stretch/>
        </p:blipFill>
        <p:spPr bwMode="auto">
          <a:xfrm>
            <a:off x="5147733" y="4487337"/>
            <a:ext cx="3036711" cy="1715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412163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654"/>
            <a:ext cx="8352430" cy="914400"/>
          </a:xfrm>
        </p:spPr>
        <p:txBody>
          <a:bodyPr/>
          <a:lstStyle/>
          <a:p>
            <a:r>
              <a:rPr lang="en-US" dirty="0"/>
              <a:t>Improvements to robustness/duty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47590"/>
            <a:ext cx="7772400" cy="4937870"/>
          </a:xfrm>
        </p:spPr>
        <p:txBody>
          <a:bodyPr>
            <a:normAutofit/>
          </a:bodyPr>
          <a:lstStyle/>
          <a:p>
            <a:r>
              <a:rPr lang="en-US" b="1" dirty="0"/>
              <a:t>Passive dampers </a:t>
            </a:r>
            <a:r>
              <a:rPr lang="en-US" dirty="0"/>
              <a:t>for suspension modes to reduce time spent in active damping</a:t>
            </a:r>
          </a:p>
          <a:p>
            <a:pPr lvl="1"/>
            <a:r>
              <a:rPr lang="en-US" dirty="0"/>
              <a:t>Bounce &amp; roll mode dampers being propagated to H1 (successfully deployed on L1 prior to O2)</a:t>
            </a:r>
          </a:p>
          <a:p>
            <a:pPr lvl="1"/>
            <a:r>
              <a:rPr lang="en-US" dirty="0"/>
              <a:t>Investigating designs for dampers for the violin modes, for possible O4 implementation</a:t>
            </a:r>
          </a:p>
          <a:p>
            <a:r>
              <a:rPr lang="en-US" dirty="0"/>
              <a:t>Improve ability to </a:t>
            </a:r>
            <a:r>
              <a:rPr lang="en-US" b="1" dirty="0"/>
              <a:t>hold lock during low-level earthquakes</a:t>
            </a:r>
          </a:p>
          <a:p>
            <a:pPr lvl="1"/>
            <a:r>
              <a:rPr lang="en-US" dirty="0"/>
              <a:t>Modify controls in advance of EQ arrival</a:t>
            </a:r>
          </a:p>
          <a:p>
            <a:r>
              <a:rPr lang="en-US" dirty="0"/>
              <a:t>Shorten time required for </a:t>
            </a:r>
            <a:r>
              <a:rPr lang="en-US" b="1" dirty="0"/>
              <a:t>lock acquisition</a:t>
            </a:r>
          </a:p>
          <a:p>
            <a:pPr lvl="1"/>
            <a:r>
              <a:rPr lang="en-US" dirty="0"/>
              <a:t>New ETMs: arm cavities will now have current, higher green finesse to benefit Arm Length Stabilization</a:t>
            </a:r>
          </a:p>
          <a:p>
            <a:pPr lvl="1"/>
            <a:r>
              <a:rPr lang="en-US" dirty="0"/>
              <a:t>R&amp;D ongoing on machine learning to speed up certain steps</a:t>
            </a:r>
          </a:p>
          <a:p>
            <a:r>
              <a:rPr lang="en-US" dirty="0"/>
              <a:t>Improve ability to lock in times of </a:t>
            </a:r>
            <a:r>
              <a:rPr lang="en-US" b="1" dirty="0"/>
              <a:t>high wind </a:t>
            </a:r>
            <a:r>
              <a:rPr lang="en-US" dirty="0"/>
              <a:t>and </a:t>
            </a:r>
            <a:r>
              <a:rPr lang="en-US" b="1" dirty="0"/>
              <a:t>high microseism</a:t>
            </a:r>
          </a:p>
          <a:p>
            <a:pPr lvl="1"/>
            <a:r>
              <a:rPr lang="en-US" dirty="0"/>
              <a:t>Beam rotation sensors, to deal with low-frequency tilts, now deployed at both observatories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304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D82F4501-162B-164C-B60C-93F1F90A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6200"/>
            <a:ext cx="7239000" cy="914400"/>
          </a:xfrm>
        </p:spPr>
        <p:txBody>
          <a:bodyPr/>
          <a:lstStyle/>
          <a:p>
            <a:r>
              <a:rPr lang="en-US" altLang="en-US" sz="3200" dirty="0"/>
              <a:t>Once O3 is running</a:t>
            </a:r>
            <a:r>
              <a:rPr lang="en-US" altLang="en-US" sz="3200" dirty="0">
                <a:sym typeface="Wingdings" pitchFamily="2" charset="2"/>
              </a:rPr>
              <a:t>, ~February 2019</a:t>
            </a:r>
            <a:endParaRPr lang="en-US" alt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7894C-682B-7847-8195-F4FBF8C15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04" y="1215001"/>
            <a:ext cx="8479765" cy="525462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Font typeface="Monotype Sorts" pitchFamily="-65" charset="2"/>
              <a:buChar char="l"/>
              <a:defRPr/>
            </a:pPr>
            <a:r>
              <a:rPr lang="en-US" dirty="0"/>
              <a:t>Fundamental change for O3:  </a:t>
            </a:r>
            <a:r>
              <a:rPr lang="en-US" sz="2800" dirty="0">
                <a:solidFill>
                  <a:srgbClr val="C00000"/>
                </a:solidFill>
              </a:rPr>
              <a:t>Open Public Alerts for Triggers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defRPr/>
            </a:pPr>
            <a:r>
              <a:rPr lang="en-US" dirty="0"/>
              <a:t>No more standard EM follow-up MOUs or private GCN alerts!</a:t>
            </a:r>
          </a:p>
          <a:p>
            <a:pPr lvl="1">
              <a:defRPr/>
            </a:pPr>
            <a:r>
              <a:rPr lang="en-US" dirty="0"/>
              <a:t>LIGO/Virgo to  release public alerts for </a:t>
            </a:r>
            <a:r>
              <a:rPr lang="en-US" b="1" dirty="0">
                <a:solidFill>
                  <a:schemeClr val="tx2"/>
                </a:solidFill>
              </a:rPr>
              <a:t>all event candidates for which we have reasonable confidence</a:t>
            </a:r>
          </a:p>
          <a:p>
            <a:pPr lvl="2">
              <a:defRPr/>
            </a:pPr>
            <a:r>
              <a:rPr lang="en-US" dirty="0"/>
              <a:t>For binary mergers: one false-alarm-rate threshold, aiming for 90% purity overall (in practice, lower purity for neutron star binary candidates— i.e., pursue them more aggressively)</a:t>
            </a:r>
          </a:p>
          <a:p>
            <a:pPr lvl="2">
              <a:defRPr/>
            </a:pPr>
            <a:r>
              <a:rPr lang="en-US" dirty="0"/>
              <a:t>More restrictive threshold for </a:t>
            </a:r>
            <a:r>
              <a:rPr lang="en-US" dirty="0" err="1"/>
              <a:t>unmodeled</a:t>
            </a:r>
            <a:r>
              <a:rPr lang="en-US" dirty="0"/>
              <a:t> GW burst candidates</a:t>
            </a:r>
          </a:p>
          <a:p>
            <a:pPr lvl="2">
              <a:defRPr/>
            </a:pPr>
            <a:r>
              <a:rPr lang="en-US" dirty="0"/>
              <a:t>We can “promote” a weaker GW candidate if it is coincident with a GRB, core-collapse supernova, etc.</a:t>
            </a:r>
          </a:p>
          <a:p>
            <a:pPr lvl="1">
              <a:defRPr/>
            </a:pPr>
            <a:r>
              <a:rPr lang="en-US" dirty="0"/>
              <a:t>We’ll provide basically the </a:t>
            </a:r>
            <a:r>
              <a:rPr lang="en-US" b="1" dirty="0">
                <a:solidFill>
                  <a:schemeClr val="tx2"/>
                </a:solidFill>
              </a:rPr>
              <a:t>same information as in O2</a:t>
            </a:r>
            <a:r>
              <a:rPr lang="en-US" dirty="0"/>
              <a:t>: significance, time, binary type classification, sky position and distance 3D map</a:t>
            </a:r>
          </a:p>
          <a:p>
            <a:pPr lvl="2">
              <a:defRPr/>
            </a:pPr>
            <a:r>
              <a:rPr lang="en-US" dirty="0"/>
              <a:t>Considering adding some more information to aid prioritization</a:t>
            </a:r>
          </a:p>
          <a:p>
            <a:pPr lvl="1">
              <a:defRPr/>
            </a:pPr>
            <a:r>
              <a:rPr lang="en-US" dirty="0"/>
              <a:t>We’ll provide </a:t>
            </a:r>
            <a:r>
              <a:rPr lang="en-US" b="1" dirty="0">
                <a:solidFill>
                  <a:schemeClr val="tx2"/>
                </a:solidFill>
              </a:rPr>
              <a:t>automatic </a:t>
            </a:r>
            <a:r>
              <a:rPr lang="en-US" b="1" i="1" dirty="0">
                <a:solidFill>
                  <a:schemeClr val="tx2"/>
                </a:solidFill>
              </a:rPr>
              <a:t>preliminary</a:t>
            </a:r>
            <a:r>
              <a:rPr lang="en-US" b="1" dirty="0">
                <a:solidFill>
                  <a:schemeClr val="tx2"/>
                </a:solidFill>
              </a:rPr>
              <a:t> alerts</a:t>
            </a:r>
            <a:r>
              <a:rPr lang="en-US" dirty="0"/>
              <a:t> before human vetting</a:t>
            </a:r>
          </a:p>
          <a:p>
            <a:pPr>
              <a:spcBef>
                <a:spcPts val="1800"/>
              </a:spcBef>
              <a:buFont typeface="Monotype Sorts" pitchFamily="-65" charset="2"/>
              <a:buChar char="l"/>
              <a:defRPr/>
            </a:pPr>
            <a:r>
              <a:rPr lang="en-US" sz="2000" dirty="0"/>
              <a:t>See </a:t>
            </a:r>
            <a:r>
              <a:rPr lang="en-US" sz="2000" dirty="0">
                <a:solidFill>
                  <a:schemeClr val="tx2"/>
                </a:solidFill>
              </a:rPr>
              <a:t>https://www.ligo.org/scientists/GWEMalerts.php</a:t>
            </a:r>
            <a:r>
              <a:rPr lang="en-US" sz="2000" dirty="0"/>
              <a:t> for more info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3744A1E0-648C-324F-A93E-EDFC156AF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AAA76DE-0C0F-D342-B53E-A68E9826AD6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80827309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3692-5CB7-9146-B20B-1175B9300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Rates in O3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5CC3B-0735-3A4D-A3D8-698CF100D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Town Hall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3CD00-BF6D-B046-A958-EE5B76F8E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LIGO-G1801160-v2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AC563-B1F2-C240-B366-1413B88CB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99F5A5-A3AD-204F-939C-FD6A2C52C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66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91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6659" y="0"/>
            <a:ext cx="6801447" cy="1014555"/>
          </a:xfrm>
        </p:spPr>
        <p:txBody>
          <a:bodyPr/>
          <a:lstStyle/>
          <a:p>
            <a:r>
              <a:rPr lang="en-US" dirty="0"/>
              <a:t>LIGO Roadmap (touched up)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549EF2-9878-474F-BCAB-65AB59F36D0B}"/>
              </a:ext>
            </a:extLst>
          </p:cNvPr>
          <p:cNvGrpSpPr/>
          <p:nvPr/>
        </p:nvGrpSpPr>
        <p:grpSpPr>
          <a:xfrm>
            <a:off x="1196658" y="1996441"/>
            <a:ext cx="6931155" cy="1840454"/>
            <a:chOff x="443622" y="2239140"/>
            <a:chExt cx="6931155" cy="18404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b="55837"/>
            <a:stretch/>
          </p:blipFill>
          <p:spPr>
            <a:xfrm>
              <a:off x="443622" y="2239140"/>
              <a:ext cx="6931155" cy="1840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67A361F-04D0-EB43-8327-60FE27D8E0B8}"/>
                </a:ext>
              </a:extLst>
            </p:cNvPr>
            <p:cNvSpPr txBox="1"/>
            <p:nvPr/>
          </p:nvSpPr>
          <p:spPr>
            <a:xfrm>
              <a:off x="5384660" y="3125737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175</a:t>
              </a:r>
            </a:p>
            <a:p>
              <a:r>
                <a:rPr lang="en-US" sz="1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Mpc</a:t>
              </a:r>
              <a:endPara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E84938-4348-CC45-88B8-F607429F0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693" y="3835284"/>
            <a:ext cx="6675417" cy="5577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307BA4-0DCD-F947-8690-54CC8821FDF7}"/>
              </a:ext>
            </a:extLst>
          </p:cNvPr>
          <p:cNvSpPr txBox="1"/>
          <p:nvPr/>
        </p:nvSpPr>
        <p:spPr>
          <a:xfrm>
            <a:off x="6180176" y="3339260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C6E845-F447-6944-8959-5DA3726CCC5B}"/>
              </a:ext>
            </a:extLst>
          </p:cNvPr>
          <p:cNvSpPr/>
          <p:nvPr/>
        </p:nvSpPr>
        <p:spPr bwMode="auto">
          <a:xfrm>
            <a:off x="6705600" y="2883185"/>
            <a:ext cx="388620" cy="4179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38490C-6282-C142-A096-D038E6CB450F}"/>
              </a:ext>
            </a:extLst>
          </p:cNvPr>
          <p:cNvSpPr/>
          <p:nvPr/>
        </p:nvSpPr>
        <p:spPr bwMode="auto">
          <a:xfrm>
            <a:off x="6814868" y="3241539"/>
            <a:ext cx="1029289" cy="47244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A+ Install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Commission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5C287F2-CCA7-1F42-94C1-E6D263C5E370}"/>
              </a:ext>
            </a:extLst>
          </p:cNvPr>
          <p:cNvSpPr/>
          <p:nvPr/>
        </p:nvSpPr>
        <p:spPr bwMode="auto">
          <a:xfrm>
            <a:off x="4114800" y="2811780"/>
            <a:ext cx="1431985" cy="1032130"/>
          </a:xfrm>
          <a:prstGeom prst="round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716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6659" y="0"/>
            <a:ext cx="6801447" cy="1014555"/>
          </a:xfrm>
        </p:spPr>
        <p:txBody>
          <a:bodyPr/>
          <a:lstStyle/>
          <a:p>
            <a:r>
              <a:rPr lang="en-US" dirty="0"/>
              <a:t>LIGO Roadmap (touched up)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549EF2-9878-474F-BCAB-65AB59F36D0B}"/>
              </a:ext>
            </a:extLst>
          </p:cNvPr>
          <p:cNvGrpSpPr/>
          <p:nvPr/>
        </p:nvGrpSpPr>
        <p:grpSpPr>
          <a:xfrm>
            <a:off x="1196658" y="1996441"/>
            <a:ext cx="6931155" cy="1840454"/>
            <a:chOff x="443622" y="2239140"/>
            <a:chExt cx="6931155" cy="18404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b="55837"/>
            <a:stretch/>
          </p:blipFill>
          <p:spPr>
            <a:xfrm>
              <a:off x="443622" y="2239140"/>
              <a:ext cx="6931155" cy="1840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67A361F-04D0-EB43-8327-60FE27D8E0B8}"/>
                </a:ext>
              </a:extLst>
            </p:cNvPr>
            <p:cNvSpPr txBox="1"/>
            <p:nvPr/>
          </p:nvSpPr>
          <p:spPr>
            <a:xfrm>
              <a:off x="5384660" y="3125737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173</a:t>
              </a:r>
            </a:p>
            <a:p>
              <a:r>
                <a:rPr lang="en-US" sz="1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Mpc</a:t>
              </a:r>
              <a:endPara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E84938-4348-CC45-88B8-F607429F0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693" y="3835284"/>
            <a:ext cx="6675417" cy="5577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307BA4-0DCD-F947-8690-54CC8821FDF7}"/>
              </a:ext>
            </a:extLst>
          </p:cNvPr>
          <p:cNvSpPr txBox="1"/>
          <p:nvPr/>
        </p:nvSpPr>
        <p:spPr>
          <a:xfrm>
            <a:off x="6180176" y="3339260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C6E845-F447-6944-8959-5DA3726CCC5B}"/>
              </a:ext>
            </a:extLst>
          </p:cNvPr>
          <p:cNvSpPr/>
          <p:nvPr/>
        </p:nvSpPr>
        <p:spPr bwMode="auto">
          <a:xfrm>
            <a:off x="6705600" y="2883185"/>
            <a:ext cx="388620" cy="4179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38490C-6282-C142-A096-D038E6CB450F}"/>
              </a:ext>
            </a:extLst>
          </p:cNvPr>
          <p:cNvSpPr/>
          <p:nvPr/>
        </p:nvSpPr>
        <p:spPr bwMode="auto">
          <a:xfrm>
            <a:off x="6832121" y="3241539"/>
            <a:ext cx="1024038" cy="47244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A+ Install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Commission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5C287F2-CCA7-1F42-94C1-E6D263C5E370}"/>
              </a:ext>
            </a:extLst>
          </p:cNvPr>
          <p:cNvSpPr/>
          <p:nvPr/>
        </p:nvSpPr>
        <p:spPr bwMode="auto">
          <a:xfrm>
            <a:off x="5549950" y="2844272"/>
            <a:ext cx="1315083" cy="1032130"/>
          </a:xfrm>
          <a:prstGeom prst="round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34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88505-3D57-B444-9E43-4B6C531E8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42" y="0"/>
            <a:ext cx="6857564" cy="1014425"/>
          </a:xfrm>
        </p:spPr>
        <p:txBody>
          <a:bodyPr/>
          <a:lstStyle/>
          <a:p>
            <a:r>
              <a:rPr lang="en-US" dirty="0"/>
              <a:t>Detector upgrades for O4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4B496-BA09-9A40-91F5-709C4B8ED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48466"/>
            <a:ext cx="7772400" cy="3588773"/>
          </a:xfrm>
        </p:spPr>
        <p:txBody>
          <a:bodyPr/>
          <a:lstStyle/>
          <a:p>
            <a:r>
              <a:rPr lang="en-US" dirty="0"/>
              <a:t>200 W at the laser source </a:t>
            </a:r>
            <a:r>
              <a:rPr lang="en-US" dirty="0">
                <a:sym typeface="Wingdings" pitchFamily="2" charset="2"/>
              </a:rPr>
              <a:t> 600-700 kW in the arms</a:t>
            </a:r>
          </a:p>
          <a:p>
            <a:r>
              <a:rPr lang="en-US" dirty="0">
                <a:sym typeface="Wingdings" pitchFamily="2" charset="2"/>
              </a:rPr>
              <a:t>Will evaluate several options:</a:t>
            </a:r>
          </a:p>
          <a:p>
            <a:pPr lvl="1"/>
            <a:r>
              <a:rPr lang="en-US" dirty="0">
                <a:sym typeface="Wingdings" pitchFamily="2" charset="2"/>
              </a:rPr>
              <a:t>Custom 200 W fiber amplifier</a:t>
            </a:r>
          </a:p>
          <a:p>
            <a:pPr lvl="1"/>
            <a:r>
              <a:rPr lang="en-US" dirty="0"/>
              <a:t>Coherent beam combining of multiple amplifiers</a:t>
            </a:r>
          </a:p>
          <a:p>
            <a:pPr lvl="1"/>
            <a:r>
              <a:rPr lang="en-US" dirty="0"/>
              <a:t>Original high power oscillators</a:t>
            </a:r>
          </a:p>
          <a:p>
            <a:r>
              <a:rPr lang="en-US" dirty="0"/>
              <a:t>Plan on down-selecting between these options in early 2019, to be ready with new lasers in early 2020 (right after O3)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9261F-599D-4741-93C5-A55438CA671F}"/>
              </a:ext>
            </a:extLst>
          </p:cNvPr>
          <p:cNvSpPr txBox="1"/>
          <p:nvPr/>
        </p:nvSpPr>
        <p:spPr>
          <a:xfrm>
            <a:off x="2242867" y="1296254"/>
            <a:ext cx="4397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n-lt"/>
              </a:rPr>
              <a:t>New Higher Power Laser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3A4203-2432-C643-A280-34F0C71D1931}"/>
              </a:ext>
            </a:extLst>
          </p:cNvPr>
          <p:cNvGrpSpPr/>
          <p:nvPr/>
        </p:nvGrpSpPr>
        <p:grpSpPr>
          <a:xfrm>
            <a:off x="1260084" y="5098211"/>
            <a:ext cx="2867810" cy="1759789"/>
            <a:chOff x="-180528" y="2740905"/>
            <a:chExt cx="5223820" cy="320551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B871877C-2DC2-FD48-BBAF-B23F296D523E}"/>
                </a:ext>
              </a:extLst>
            </p:cNvPr>
            <p:cNvPicPr>
              <a:picLocks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0528" y="2746024"/>
              <a:ext cx="5220000" cy="3200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3291E89-DDFF-D149-A3DA-93B071B43E19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>
              <a:off x="2054548" y="4317676"/>
              <a:ext cx="2988744" cy="16287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73FCF90-6EF7-4642-98DD-50BB51582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80528" y="2740905"/>
              <a:ext cx="2781300" cy="31991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02A4EEE-EC2B-9D46-BD6B-7D570505FDE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944" y="4907564"/>
            <a:ext cx="3286664" cy="19504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999311-C99C-A843-92A9-BEFA6F473E9A}"/>
              </a:ext>
            </a:extLst>
          </p:cNvPr>
          <p:cNvSpPr txBox="1"/>
          <p:nvPr/>
        </p:nvSpPr>
        <p:spPr>
          <a:xfrm>
            <a:off x="119917" y="5719068"/>
            <a:ext cx="1509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LZH fiber amplifier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AEC99D-6147-EA41-9314-F02266FD7F2B}"/>
              </a:ext>
            </a:extLst>
          </p:cNvPr>
          <p:cNvSpPr txBox="1"/>
          <p:nvPr/>
        </p:nvSpPr>
        <p:spPr>
          <a:xfrm>
            <a:off x="4329225" y="5719068"/>
            <a:ext cx="1509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+mn-lt"/>
              </a:rPr>
              <a:t>MIT-Lincoln Labs fiber amplifier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34775CB-41EE-8345-AFE5-B688380F1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989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88505-3D57-B444-9E43-4B6C531E8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42" y="0"/>
            <a:ext cx="6857564" cy="963561"/>
          </a:xfrm>
        </p:spPr>
        <p:txBody>
          <a:bodyPr/>
          <a:lstStyle/>
          <a:p>
            <a:r>
              <a:rPr lang="en-US" dirty="0"/>
              <a:t>Detector upgrades for O4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4B496-BA09-9A40-91F5-709C4B8ED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12074"/>
            <a:ext cx="7772400" cy="4260126"/>
          </a:xfrm>
        </p:spPr>
        <p:txBody>
          <a:bodyPr>
            <a:normAutofit/>
          </a:bodyPr>
          <a:lstStyle/>
          <a:p>
            <a:r>
              <a:rPr lang="en-US" dirty="0"/>
              <a:t>Noise due to input beam pointing fluctuations</a:t>
            </a:r>
          </a:p>
          <a:p>
            <a:pPr lvl="1"/>
            <a:r>
              <a:rPr lang="en-US" dirty="0">
                <a:sym typeface="Wingdings" pitchFamily="2" charset="2"/>
              </a:rPr>
              <a:t>(Input beam jitter) x (differential arm misalignment)</a:t>
            </a:r>
          </a:p>
          <a:p>
            <a:pPr lvl="1"/>
            <a:r>
              <a:rPr lang="en-US" dirty="0">
                <a:sym typeface="Wingdings" pitchFamily="2" charset="2"/>
              </a:rPr>
              <a:t>Original requirements on both of these factors are proving difficult to achieve</a:t>
            </a:r>
          </a:p>
          <a:p>
            <a:pPr lvl="1"/>
            <a:r>
              <a:rPr lang="en-US" dirty="0">
                <a:sym typeface="Wingdings" pitchFamily="2" charset="2"/>
              </a:rPr>
              <a:t>Projected to limit </a:t>
            </a:r>
            <a:r>
              <a:rPr lang="en-US" dirty="0" err="1">
                <a:sym typeface="Wingdings" pitchFamily="2" charset="2"/>
              </a:rPr>
              <a:t>aLIGO</a:t>
            </a:r>
            <a:r>
              <a:rPr lang="en-US" dirty="0">
                <a:sym typeface="Wingdings" pitchFamily="2" charset="2"/>
              </a:rPr>
              <a:t> target design sensitivity in the 200-1000 Hz band</a:t>
            </a:r>
          </a:p>
          <a:p>
            <a:r>
              <a:rPr lang="en-US" dirty="0">
                <a:sym typeface="Wingdings" pitchFamily="2" charset="2"/>
              </a:rPr>
              <a:t>Noise due to input beam higher order fluctuations</a:t>
            </a:r>
          </a:p>
          <a:p>
            <a:pPr lvl="1"/>
            <a:r>
              <a:rPr lang="en-US" dirty="0">
                <a:sym typeface="Wingdings" pitchFamily="2" charset="2"/>
              </a:rPr>
              <a:t>(Input beam size fluctuations) x (differential lensing in the arms)</a:t>
            </a:r>
          </a:p>
          <a:p>
            <a:pPr lvl="1"/>
            <a:r>
              <a:rPr lang="en-US" dirty="0"/>
              <a:t>Not considered in the original design; difficult to tightly control the differential lensing</a:t>
            </a:r>
          </a:p>
          <a:p>
            <a:r>
              <a:rPr lang="en-US" dirty="0"/>
              <a:t>An additional mode-filtering cavity would address both of these noise issues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LIGO-T1700542, Jitter attenuation cavity preliminary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9261F-599D-4741-93C5-A55438CA671F}"/>
              </a:ext>
            </a:extLst>
          </p:cNvPr>
          <p:cNvSpPr txBox="1"/>
          <p:nvPr/>
        </p:nvSpPr>
        <p:spPr>
          <a:xfrm>
            <a:off x="2242867" y="1388854"/>
            <a:ext cx="4329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n-lt"/>
              </a:rPr>
              <a:t>Jitter Attenuation Cavity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B222E-A32E-5547-B63E-7344FE80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14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88505-3D57-B444-9E43-4B6C531E8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42" y="0"/>
            <a:ext cx="6857564" cy="973394"/>
          </a:xfrm>
        </p:spPr>
        <p:txBody>
          <a:bodyPr/>
          <a:lstStyle/>
          <a:p>
            <a:r>
              <a:rPr lang="en-US" dirty="0"/>
              <a:t>Detector upgrades for O4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9261F-599D-4741-93C5-A55438CA671F}"/>
              </a:ext>
            </a:extLst>
          </p:cNvPr>
          <p:cNvSpPr txBox="1"/>
          <p:nvPr/>
        </p:nvSpPr>
        <p:spPr>
          <a:xfrm>
            <a:off x="2321525" y="1276952"/>
            <a:ext cx="4329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n-lt"/>
              </a:rPr>
              <a:t>Jitter Attenuation Cavity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1D97F-8A36-1E4B-AB5E-FD25EB8C7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729" y="2196747"/>
            <a:ext cx="7290190" cy="15385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42959C-B9D7-BB4F-BB67-5CD58A12C381}"/>
              </a:ext>
            </a:extLst>
          </p:cNvPr>
          <p:cNvSpPr/>
          <p:nvPr/>
        </p:nvSpPr>
        <p:spPr bwMode="auto">
          <a:xfrm>
            <a:off x="181731" y="2894062"/>
            <a:ext cx="775418" cy="388188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+mn-lt"/>
              </a:rPr>
              <a:t>Laser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719350-9046-A74B-83B4-0134DD245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42" y="2584696"/>
            <a:ext cx="894975" cy="697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8F8699-D477-F043-9D57-5ABB45FEA84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530" y="4019964"/>
            <a:ext cx="2879565" cy="2555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02D00-5420-C341-B501-C033784C2A09}"/>
              </a:ext>
            </a:extLst>
          </p:cNvPr>
          <p:cNvPicPr/>
          <p:nvPr/>
        </p:nvPicPr>
        <p:blipFill>
          <a:blip r:embed="rId5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304" y="2649788"/>
            <a:ext cx="893634" cy="7931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FD4907-C063-B94F-8DCD-7048672FF74E}"/>
              </a:ext>
            </a:extLst>
          </p:cNvPr>
          <p:cNvCxnSpPr>
            <a:cxnSpLocks/>
          </p:cNvCxnSpPr>
          <p:nvPr/>
        </p:nvCxnSpPr>
        <p:spPr bwMode="auto">
          <a:xfrm flipH="1">
            <a:off x="1255354" y="3442938"/>
            <a:ext cx="915950" cy="57702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FD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9EDAAD-3CC6-6442-9FE6-023D4C6B97B7}"/>
              </a:ext>
            </a:extLst>
          </p:cNvPr>
          <p:cNvCxnSpPr>
            <a:cxnSpLocks/>
          </p:cNvCxnSpPr>
          <p:nvPr/>
        </p:nvCxnSpPr>
        <p:spPr bwMode="auto">
          <a:xfrm>
            <a:off x="3064938" y="3442938"/>
            <a:ext cx="1012909" cy="59252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FD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2063519-0731-3443-B81B-7C5A833D3591}"/>
              </a:ext>
            </a:extLst>
          </p:cNvPr>
          <p:cNvSpPr/>
          <p:nvPr/>
        </p:nvSpPr>
        <p:spPr bwMode="auto">
          <a:xfrm>
            <a:off x="2171304" y="2649788"/>
            <a:ext cx="893634" cy="793150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58DA02-2DD9-364B-B1C6-B38EB22F188E}"/>
              </a:ext>
            </a:extLst>
          </p:cNvPr>
          <p:cNvSpPr/>
          <p:nvPr/>
        </p:nvSpPr>
        <p:spPr bwMode="auto">
          <a:xfrm>
            <a:off x="1221530" y="4035462"/>
            <a:ext cx="2856317" cy="2555775"/>
          </a:xfrm>
          <a:prstGeom prst="rect">
            <a:avLst/>
          </a:prstGeom>
          <a:noFill/>
          <a:ln w="28575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15941B-3565-D149-8352-920CD91D945A}"/>
              </a:ext>
            </a:extLst>
          </p:cNvPr>
          <p:cNvSpPr txBox="1"/>
          <p:nvPr/>
        </p:nvSpPr>
        <p:spPr>
          <a:xfrm>
            <a:off x="-174366" y="4397113"/>
            <a:ext cx="1452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n-lt"/>
              </a:rPr>
              <a:t>Components added to HAM1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78F29-2269-2748-A65E-23C547E9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136103-E5DC-BE4F-A369-C3A9B8172D64}"/>
              </a:ext>
            </a:extLst>
          </p:cNvPr>
          <p:cNvSpPr txBox="1"/>
          <p:nvPr/>
        </p:nvSpPr>
        <p:spPr>
          <a:xfrm>
            <a:off x="7415545" y="1276952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tx2"/>
                </a:solidFill>
                <a:latin typeface="+mn-lt"/>
              </a:rPr>
              <a:t>JAC documentation:</a:t>
            </a:r>
          </a:p>
          <a:p>
            <a:pPr algn="r"/>
            <a:r>
              <a:rPr lang="en-US" sz="1200" dirty="0">
                <a:solidFill>
                  <a:schemeClr val="tx2"/>
                </a:solidFill>
                <a:latin typeface="+mn-lt"/>
              </a:rPr>
              <a:t>LIGO-E1700002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2D4167-F867-3B43-B255-9CCB6A0C8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2824" y="3832539"/>
            <a:ext cx="1346200" cy="27432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44FC7-DE37-CA47-BAF7-8103D8F56CCA}"/>
              </a:ext>
            </a:extLst>
          </p:cNvPr>
          <p:cNvCxnSpPr>
            <a:cxnSpLocks/>
          </p:cNvCxnSpPr>
          <p:nvPr/>
        </p:nvCxnSpPr>
        <p:spPr bwMode="auto">
          <a:xfrm flipH="1">
            <a:off x="2148988" y="4050960"/>
            <a:ext cx="3150389" cy="3456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FD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3184C8E-CCA1-2C43-A459-E0C84DB04A7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48988" y="4981482"/>
            <a:ext cx="3497809" cy="14214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FD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98987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6659" y="0"/>
            <a:ext cx="6801447" cy="1014555"/>
          </a:xfrm>
        </p:spPr>
        <p:txBody>
          <a:bodyPr/>
          <a:lstStyle/>
          <a:p>
            <a:r>
              <a:rPr lang="en-US" dirty="0"/>
              <a:t>LIGO Roadmap (touched up)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549EF2-9878-474F-BCAB-65AB59F36D0B}"/>
              </a:ext>
            </a:extLst>
          </p:cNvPr>
          <p:cNvGrpSpPr/>
          <p:nvPr/>
        </p:nvGrpSpPr>
        <p:grpSpPr>
          <a:xfrm>
            <a:off x="1196658" y="1996441"/>
            <a:ext cx="6931155" cy="1840454"/>
            <a:chOff x="443622" y="2239140"/>
            <a:chExt cx="6931155" cy="18404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b="55837"/>
            <a:stretch/>
          </p:blipFill>
          <p:spPr>
            <a:xfrm>
              <a:off x="443622" y="2239140"/>
              <a:ext cx="6931155" cy="1840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67A361F-04D0-EB43-8327-60FE27D8E0B8}"/>
                </a:ext>
              </a:extLst>
            </p:cNvPr>
            <p:cNvSpPr txBox="1"/>
            <p:nvPr/>
          </p:nvSpPr>
          <p:spPr>
            <a:xfrm>
              <a:off x="5384660" y="3125737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173</a:t>
              </a:r>
            </a:p>
            <a:p>
              <a:r>
                <a:rPr lang="en-US" sz="1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Mpc</a:t>
              </a:r>
              <a:endPara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E84938-4348-CC45-88B8-F607429F0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319" y="3843910"/>
            <a:ext cx="6675417" cy="5577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307BA4-0DCD-F947-8690-54CC8821FDF7}"/>
              </a:ext>
            </a:extLst>
          </p:cNvPr>
          <p:cNvSpPr txBox="1"/>
          <p:nvPr/>
        </p:nvSpPr>
        <p:spPr>
          <a:xfrm>
            <a:off x="6180176" y="3339260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C6E845-F447-6944-8959-5DA3726CCC5B}"/>
              </a:ext>
            </a:extLst>
          </p:cNvPr>
          <p:cNvSpPr/>
          <p:nvPr/>
        </p:nvSpPr>
        <p:spPr bwMode="auto">
          <a:xfrm>
            <a:off x="6705600" y="2883185"/>
            <a:ext cx="388620" cy="4179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38490C-6282-C142-A096-D038E6CB450F}"/>
              </a:ext>
            </a:extLst>
          </p:cNvPr>
          <p:cNvSpPr/>
          <p:nvPr/>
        </p:nvSpPr>
        <p:spPr bwMode="auto">
          <a:xfrm>
            <a:off x="6824403" y="3230880"/>
            <a:ext cx="1019754" cy="47244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A+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Install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Commission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5C287F2-CCA7-1F42-94C1-E6D263C5E370}"/>
              </a:ext>
            </a:extLst>
          </p:cNvPr>
          <p:cNvSpPr/>
          <p:nvPr/>
        </p:nvSpPr>
        <p:spPr bwMode="auto">
          <a:xfrm>
            <a:off x="6824404" y="2951035"/>
            <a:ext cx="1019754" cy="1032130"/>
          </a:xfrm>
          <a:prstGeom prst="round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86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37"/>
          </a:xfrm>
        </p:spPr>
        <p:txBody>
          <a:bodyPr>
            <a:noAutofit/>
          </a:bodyPr>
          <a:lstStyle/>
          <a:p>
            <a:r>
              <a:rPr lang="en-US" sz="4800" dirty="0"/>
              <a:t>A+ elevator pitch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2342"/>
            <a:ext cx="8561395" cy="49042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An incremental upgrade to </a:t>
            </a:r>
            <a:r>
              <a:rPr lang="en-US" dirty="0" err="1">
                <a:solidFill>
                  <a:schemeClr val="tx2"/>
                </a:solidFill>
              </a:rPr>
              <a:t>aLIGO</a:t>
            </a:r>
            <a:r>
              <a:rPr lang="en-US" dirty="0">
                <a:solidFill>
                  <a:schemeClr val="tx2"/>
                </a:solidFill>
              </a:rPr>
              <a:t> that leverages existing technology and infrastructure, with minimal new investment, and moderate risk</a:t>
            </a:r>
          </a:p>
          <a:p>
            <a:r>
              <a:rPr lang="en-US" dirty="0">
                <a:solidFill>
                  <a:schemeClr val="tx2"/>
                </a:solidFill>
              </a:rPr>
              <a:t>Target: factor of 1.7* increase in range over </a:t>
            </a:r>
            <a:r>
              <a:rPr lang="en-US" dirty="0" err="1">
                <a:solidFill>
                  <a:schemeClr val="tx2"/>
                </a:solidFill>
              </a:rPr>
              <a:t>aLIGO</a:t>
            </a:r>
            <a:endParaRPr lang="en-US" dirty="0">
              <a:solidFill>
                <a:schemeClr val="tx2"/>
              </a:solidFill>
            </a:endParaRPr>
          </a:p>
          <a:p>
            <a:pPr algn="ctr">
              <a:buFont typeface="Wingdings" charset="0"/>
              <a:buChar char="è"/>
            </a:pPr>
            <a:r>
              <a:rPr lang="en-US" dirty="0">
                <a:solidFill>
                  <a:schemeClr val="tx2"/>
                </a:solidFill>
              </a:rPr>
              <a:t>About a factor of 4-7 greater CBC event rate </a:t>
            </a:r>
          </a:p>
          <a:p>
            <a:r>
              <a:rPr lang="en-US" dirty="0">
                <a:solidFill>
                  <a:schemeClr val="tx2"/>
                </a:solidFill>
              </a:rPr>
              <a:t>Bridge to future 3G GW astrophysics, cosmology, and nuclear physics </a:t>
            </a:r>
          </a:p>
          <a:p>
            <a:r>
              <a:rPr lang="en-US" dirty="0">
                <a:solidFill>
                  <a:schemeClr val="tx2"/>
                </a:solidFill>
              </a:rPr>
              <a:t>Stepping stone to 3G detector technology</a:t>
            </a:r>
          </a:p>
          <a:p>
            <a:r>
              <a:rPr lang="en-US" dirty="0">
                <a:solidFill>
                  <a:schemeClr val="tx2"/>
                </a:solidFill>
              </a:rPr>
              <a:t>Can be observing within 6 years (mid- 2024)</a:t>
            </a:r>
          </a:p>
          <a:p>
            <a:r>
              <a:rPr lang="en-US" dirty="0">
                <a:solidFill>
                  <a:schemeClr val="tx2"/>
                </a:solidFill>
              </a:rPr>
              <a:t>“Scientific breakeven” within  1/2 year of operation</a:t>
            </a:r>
          </a:p>
          <a:p>
            <a:r>
              <a:rPr lang="en-US" dirty="0">
                <a:solidFill>
                  <a:schemeClr val="tx2"/>
                </a:solidFill>
              </a:rPr>
              <a:t>Incremental cost: </a:t>
            </a:r>
            <a:r>
              <a:rPr lang="en-US" i="1" dirty="0">
                <a:solidFill>
                  <a:schemeClr val="tx2"/>
                </a:solidFill>
              </a:rPr>
              <a:t>a small increment on </a:t>
            </a:r>
            <a:r>
              <a:rPr lang="en-US" i="1" dirty="0" err="1">
                <a:solidFill>
                  <a:schemeClr val="tx2"/>
                </a:solidFill>
              </a:rPr>
              <a:t>aLIGO</a:t>
            </a:r>
            <a:r>
              <a:rPr lang="en-US" i="1" dirty="0">
                <a:solidFill>
                  <a:schemeClr val="tx2"/>
                </a:solidFill>
              </a:rPr>
              <a:t> </a:t>
            </a:r>
          </a:p>
          <a:p>
            <a:pPr lvl="1"/>
            <a:endParaRPr lang="en-US" dirty="0">
              <a:solidFill>
                <a:schemeClr val="tx2"/>
              </a:solidFill>
            </a:endParaRPr>
          </a:p>
          <a:p>
            <a:pPr lvl="1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6480" y="6032084"/>
            <a:ext cx="256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*BBH 30/30 </a:t>
            </a:r>
            <a:r>
              <a:rPr lang="en-US" sz="1400" i="1" dirty="0">
                <a:solidFill>
                  <a:schemeClr val="tx2"/>
                </a:solidFill>
              </a:rPr>
              <a:t>M</a:t>
            </a:r>
            <a:r>
              <a:rPr lang="en-US" sz="1400" i="1" baseline="-25000" dirty="0">
                <a:solidFill>
                  <a:schemeClr val="tx2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>
                <a:solidFill>
                  <a:schemeClr val="tx2"/>
                </a:solidFill>
              </a:rPr>
              <a:t>: 	1.6x</a:t>
            </a:r>
          </a:p>
          <a:p>
            <a:r>
              <a:rPr lang="en-US" sz="1400" dirty="0">
                <a:solidFill>
                  <a:schemeClr val="tx2"/>
                </a:solidFill>
              </a:rPr>
              <a:t>*BNS 1.4/1.4 </a:t>
            </a:r>
            <a:r>
              <a:rPr lang="en-US" sz="1400" i="1" dirty="0">
                <a:solidFill>
                  <a:schemeClr val="tx2"/>
                </a:solidFill>
              </a:rPr>
              <a:t>M</a:t>
            </a:r>
            <a:r>
              <a:rPr lang="en-US" sz="1400" i="1" baseline="-25000" dirty="0">
                <a:solidFill>
                  <a:schemeClr val="tx2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>
                <a:solidFill>
                  <a:schemeClr val="tx2"/>
                </a:solidFill>
                <a:sym typeface="Wingdings"/>
              </a:rPr>
              <a:t>:</a:t>
            </a:r>
            <a:r>
              <a:rPr lang="en-US" sz="1400" dirty="0">
                <a:solidFill>
                  <a:schemeClr val="tx2"/>
                </a:solidFill>
              </a:rPr>
              <a:t> 	1.9x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Zucker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schemeClr val="tx2"/>
                </a:solidFill>
              </a:rPr>
              <a:t>25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62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33" y="209577"/>
            <a:ext cx="8229600" cy="918392"/>
          </a:xfrm>
        </p:spPr>
        <p:txBody>
          <a:bodyPr>
            <a:noAutofit/>
          </a:bodyPr>
          <a:lstStyle/>
          <a:p>
            <a:r>
              <a:rPr lang="en-US" sz="3600" dirty="0"/>
              <a:t>A+: a mid-scale upgrade to </a:t>
            </a:r>
            <a:br>
              <a:rPr lang="en-US" sz="3600" dirty="0"/>
            </a:br>
            <a:r>
              <a:rPr lang="en-US" sz="3600" dirty="0"/>
              <a:t>Advanced LIGO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904851"/>
            <a:ext cx="3213100" cy="345651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Reduced quantum noise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Improved optical losses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Improved readout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Frequency-Dependent Squeezing</a:t>
            </a:r>
          </a:p>
          <a:p>
            <a:r>
              <a:rPr lang="en-US" sz="2000" dirty="0">
                <a:solidFill>
                  <a:schemeClr val="tx2"/>
                </a:solidFill>
              </a:rPr>
              <a:t>Reduced thermal noise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Improved mirror coatings </a:t>
            </a:r>
          </a:p>
          <a:p>
            <a:r>
              <a:rPr lang="en-US" sz="2000" dirty="0">
                <a:solidFill>
                  <a:schemeClr val="tx2"/>
                </a:solidFill>
              </a:rPr>
              <a:t>Observing by mid-2024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124200" y="1572684"/>
            <a:ext cx="6062009" cy="4684280"/>
            <a:chOff x="2940050" y="1426537"/>
            <a:chExt cx="6062009" cy="4684280"/>
          </a:xfrm>
        </p:grpSpPr>
        <p:pic>
          <p:nvPicPr>
            <p:cNvPr id="6" name="Picture 5" descr="AdvLIGOPlu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050" y="1426537"/>
              <a:ext cx="6062009" cy="46842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10050" y="4161367"/>
              <a:ext cx="5866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+mn-lt"/>
                </a:rPr>
                <a:t>A+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9809596">
              <a:off x="6755145" y="3625963"/>
              <a:ext cx="15185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chemeClr val="tx2"/>
                  </a:solidFill>
                  <a:latin typeface="+mn-lt"/>
                </a:rPr>
                <a:t>aLIGO</a:t>
              </a:r>
              <a:r>
                <a:rPr lang="en-US" sz="1600" b="1" dirty="0">
                  <a:solidFill>
                    <a:schemeClr val="tx2"/>
                  </a:solidFill>
                  <a:latin typeface="+mn-lt"/>
                </a:rPr>
                <a:t> design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20597" y="4573368"/>
              <a:ext cx="16770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tx2"/>
                  </a:solidFill>
                  <a:latin typeface="+mn-lt"/>
                </a:rPr>
                <a:t>BNS: 325 </a:t>
              </a:r>
              <a:r>
                <a:rPr lang="en-US" sz="1600" b="1" dirty="0" err="1">
                  <a:solidFill>
                    <a:schemeClr val="tx2"/>
                  </a:solidFill>
                  <a:latin typeface="+mn-lt"/>
                </a:rPr>
                <a:t>Mpc</a:t>
              </a:r>
              <a:endParaRPr lang="en-US" sz="1600" b="1" dirty="0">
                <a:solidFill>
                  <a:schemeClr val="tx2"/>
                </a:solidFill>
                <a:latin typeface="+mn-lt"/>
              </a:endParaRPr>
            </a:p>
            <a:p>
              <a:r>
                <a:rPr lang="en-US" sz="1600" b="1" dirty="0">
                  <a:solidFill>
                    <a:schemeClr val="tx2"/>
                  </a:solidFill>
                  <a:latin typeface="+mn-lt"/>
                </a:rPr>
                <a:t>BBH: 2563 </a:t>
              </a:r>
              <a:r>
                <a:rPr lang="en-US" sz="1600" b="1" dirty="0" err="1">
                  <a:solidFill>
                    <a:schemeClr val="tx2"/>
                  </a:solidFill>
                  <a:latin typeface="+mn-lt"/>
                </a:rPr>
                <a:t>Mpc</a:t>
              </a:r>
              <a:endParaRPr lang="en-US" sz="16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86897" y="4366283"/>
              <a:ext cx="16770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tx2"/>
                  </a:solidFill>
                  <a:latin typeface="+mn-lt"/>
                </a:rPr>
                <a:t>BNS: 173 Mpc</a:t>
              </a:r>
            </a:p>
            <a:p>
              <a:pPr algn="r"/>
              <a:r>
                <a:rPr lang="en-US" sz="1600" b="1" dirty="0">
                  <a:solidFill>
                    <a:schemeClr val="tx2"/>
                  </a:solidFill>
                  <a:latin typeface="+mn-lt"/>
                </a:rPr>
                <a:t>BBH: 1607 </a:t>
              </a:r>
              <a:r>
                <a:rPr lang="en-US" sz="1600" b="1" dirty="0" err="1">
                  <a:solidFill>
                    <a:schemeClr val="tx2"/>
                  </a:solidFill>
                  <a:latin typeface="+mn-lt"/>
                </a:rPr>
                <a:t>Mpc</a:t>
              </a:r>
              <a:endParaRPr lang="en-US" sz="1600" b="1" dirty="0">
                <a:solidFill>
                  <a:schemeClr val="tx2"/>
                </a:solidFill>
                <a:latin typeface="+mn-lt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842250" y="3888317"/>
              <a:ext cx="247650" cy="565150"/>
            </a:xfrm>
            <a:prstGeom prst="straightConnector1">
              <a:avLst/>
            </a:prstGeom>
            <a:ln>
              <a:solidFill>
                <a:srgbClr val="C6870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362450" y="2896410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+mn-lt"/>
                </a:rPr>
                <a:t>O2</a:t>
              </a:r>
            </a:p>
          </p:txBody>
        </p:sp>
      </p:grp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Zucker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schemeClr val="tx2"/>
                </a:solidFill>
              </a:rPr>
              <a:t>26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42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stedGraphic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75" y="3978741"/>
            <a:ext cx="2850562" cy="2875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9488" y="196090"/>
            <a:ext cx="6800443" cy="509357"/>
          </a:xfrm>
        </p:spPr>
        <p:txBody>
          <a:bodyPr>
            <a:noAutofit/>
          </a:bodyPr>
          <a:lstStyle/>
          <a:p>
            <a:r>
              <a:rPr lang="en-US" sz="3200" dirty="0"/>
              <a:t>Improved Mirror Coatings for A+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1" y="1833370"/>
            <a:ext cx="5366979" cy="479239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TARGET: Elastic loss angle </a:t>
            </a:r>
            <a:r>
              <a:rPr lang="en-US" sz="1800" dirty="0" err="1">
                <a:solidFill>
                  <a:schemeClr val="tx2"/>
                </a:solidFill>
              </a:rPr>
              <a:t>φ</a:t>
            </a:r>
            <a:r>
              <a:rPr lang="en-US" sz="1800" dirty="0">
                <a:solidFill>
                  <a:schemeClr val="tx2"/>
                </a:solidFill>
              </a:rPr>
              <a:t> &lt; 9 x 10</a:t>
            </a:r>
            <a:r>
              <a:rPr lang="en-US" sz="1800" baseline="30000" dirty="0">
                <a:solidFill>
                  <a:schemeClr val="tx2"/>
                </a:solidFill>
              </a:rPr>
              <a:t>-5</a:t>
            </a:r>
          </a:p>
          <a:p>
            <a:pPr lvl="1"/>
            <a:r>
              <a:rPr lang="en-US" sz="1400" dirty="0">
                <a:solidFill>
                  <a:schemeClr val="tx2"/>
                </a:solidFill>
              </a:rPr>
              <a:t>(</a:t>
            </a:r>
            <a:r>
              <a:rPr lang="en-US" sz="1400" dirty="0" err="1">
                <a:solidFill>
                  <a:schemeClr val="tx2"/>
                </a:solidFill>
              </a:rPr>
              <a:t>aLIGO</a:t>
            </a:r>
            <a:r>
              <a:rPr lang="en-US" sz="1400" dirty="0">
                <a:solidFill>
                  <a:schemeClr val="tx2"/>
                </a:solidFill>
              </a:rPr>
              <a:t>  </a:t>
            </a:r>
            <a:r>
              <a:rPr lang="en-US" sz="1400" dirty="0" err="1">
                <a:solidFill>
                  <a:schemeClr val="tx2"/>
                </a:solidFill>
              </a:rPr>
              <a:t>φ</a:t>
            </a:r>
            <a:r>
              <a:rPr lang="en-US" sz="1400" dirty="0">
                <a:solidFill>
                  <a:schemeClr val="tx2"/>
                </a:solidFill>
              </a:rPr>
              <a:t> = 3.6 x 10</a:t>
            </a:r>
            <a:r>
              <a:rPr lang="en-US" sz="1400" baseline="30000" dirty="0">
                <a:solidFill>
                  <a:schemeClr val="tx2"/>
                </a:solidFill>
              </a:rPr>
              <a:t>-4)</a:t>
            </a:r>
            <a:endParaRPr lang="en-US" sz="14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Current R&amp;D on small samples</a:t>
            </a:r>
          </a:p>
          <a:p>
            <a:r>
              <a:rPr lang="en-US" sz="1800" dirty="0">
                <a:solidFill>
                  <a:schemeClr val="tx2"/>
                </a:solidFill>
              </a:rPr>
              <a:t>UK, Europe and US Center for Coatings Research initiative to select best low-loss coating design in about 2 years</a:t>
            </a:r>
          </a:p>
          <a:p>
            <a:r>
              <a:rPr lang="en-US" sz="1800" dirty="0">
                <a:solidFill>
                  <a:schemeClr val="tx2"/>
                </a:solidFill>
              </a:rPr>
              <a:t>A+ Coating Pathfinder program will spin up industrial vendor(s) and qualify full-aperture coatings for production</a:t>
            </a:r>
          </a:p>
          <a:p>
            <a:r>
              <a:rPr lang="en-US" sz="1800" dirty="0">
                <a:solidFill>
                  <a:schemeClr val="tx2"/>
                </a:solidFill>
              </a:rPr>
              <a:t>In parallel, new and existing spare </a:t>
            </a:r>
            <a:r>
              <a:rPr lang="en-US" sz="1800" dirty="0" err="1">
                <a:solidFill>
                  <a:schemeClr val="tx2"/>
                </a:solidFill>
              </a:rPr>
              <a:t>aLIGO</a:t>
            </a:r>
            <a:r>
              <a:rPr lang="en-US" sz="1800" dirty="0">
                <a:solidFill>
                  <a:schemeClr val="tx2"/>
                </a:solidFill>
              </a:rPr>
              <a:t> optics will be polished</a:t>
            </a:r>
          </a:p>
          <a:p>
            <a:r>
              <a:rPr lang="en-US" sz="1800" dirty="0">
                <a:solidFill>
                  <a:schemeClr val="tx2"/>
                </a:solidFill>
              </a:rPr>
              <a:t>Metrology, QA, lab infrastructure, tooling, procedures all same as </a:t>
            </a:r>
            <a:r>
              <a:rPr lang="en-US" sz="1800" dirty="0" err="1">
                <a:solidFill>
                  <a:schemeClr val="tx2"/>
                </a:solidFill>
              </a:rPr>
              <a:t>aLIGO</a:t>
            </a:r>
            <a:r>
              <a:rPr lang="en-US" sz="1800" dirty="0">
                <a:solidFill>
                  <a:schemeClr val="tx2"/>
                </a:solidFill>
              </a:rPr>
              <a:t> &amp; reused</a:t>
            </a:r>
          </a:p>
          <a:p>
            <a:r>
              <a:rPr lang="en-US" sz="1800" dirty="0">
                <a:solidFill>
                  <a:schemeClr val="tx2"/>
                </a:solidFill>
              </a:rPr>
              <a:t>Replacement core optics delivered for final phase of A+ installation (mid-FY23)</a:t>
            </a:r>
          </a:p>
          <a:p>
            <a:pPr marL="457200" lvl="1" indent="0">
              <a:buNone/>
            </a:pP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7230" y="651079"/>
            <a:ext cx="1687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+mj-lt"/>
              </a:rPr>
              <a:t>400mm LIGO Fizeau </a:t>
            </a:r>
          </a:p>
          <a:p>
            <a:r>
              <a:rPr lang="en-US" sz="1200" i="1" dirty="0">
                <a:solidFill>
                  <a:schemeClr val="bg1"/>
                </a:solidFill>
                <a:latin typeface="+mj-lt"/>
              </a:rPr>
              <a:t>interferometer at CIT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8605" y="6393137"/>
            <a:ext cx="20537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err="1">
                <a:solidFill>
                  <a:schemeClr val="tx2"/>
                </a:solidFill>
              </a:rPr>
              <a:t>aLIGO</a:t>
            </a:r>
            <a:r>
              <a:rPr lang="en-US" sz="1000" i="1" dirty="0">
                <a:solidFill>
                  <a:schemeClr val="tx2"/>
                </a:solidFill>
              </a:rPr>
              <a:t> ETM figure map</a:t>
            </a:r>
          </a:p>
          <a:p>
            <a:pPr algn="r"/>
            <a:r>
              <a:rPr lang="en-US" sz="1000" i="1" dirty="0">
                <a:solidFill>
                  <a:schemeClr val="tx2"/>
                </a:solidFill>
              </a:rPr>
              <a:t>6.5 Å</a:t>
            </a:r>
            <a:r>
              <a:rPr lang="en-US" sz="1000" i="1" baseline="-25000" dirty="0">
                <a:solidFill>
                  <a:schemeClr val="tx2"/>
                </a:solidFill>
              </a:rPr>
              <a:t>RMS</a:t>
            </a:r>
            <a:r>
              <a:rPr lang="en-US" sz="1000" i="1" dirty="0">
                <a:solidFill>
                  <a:schemeClr val="tx2"/>
                </a:solidFill>
              </a:rPr>
              <a:t> over central 160 mm </a:t>
            </a:r>
            <a:r>
              <a:rPr lang="en-US" sz="1000" i="1" dirty="0" err="1">
                <a:solidFill>
                  <a:schemeClr val="tx2"/>
                </a:solidFill>
              </a:rPr>
              <a:t>Φ</a:t>
            </a:r>
            <a:endParaRPr lang="en-US" sz="1000" i="1" dirty="0">
              <a:solidFill>
                <a:schemeClr val="tx2"/>
              </a:solidFill>
            </a:endParaRPr>
          </a:p>
          <a:p>
            <a:pPr algn="r"/>
            <a:r>
              <a:rPr lang="en-US" sz="800" i="1" dirty="0">
                <a:solidFill>
                  <a:schemeClr val="tx2"/>
                </a:solidFill>
              </a:rPr>
              <a:t>(LIGO Lab/G. Billingsley)</a:t>
            </a:r>
          </a:p>
          <a:p>
            <a:pPr algn="r"/>
            <a:endParaRPr lang="en-US" sz="1000" i="1" dirty="0">
              <a:solidFill>
                <a:schemeClr val="tx2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LIGO-G1801161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Zucker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schemeClr val="bg1"/>
                </a:solidFill>
              </a:rPr>
              <a:t>27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 descr="Billingsley_GariLynn-LIGO-B214-Zygo_Optics_Lab-9448.jpg">
            <a:extLst>
              <a:ext uri="{FF2B5EF4-FFF2-40B4-BE49-F238E27FC236}">
                <a16:creationId xmlns:a16="http://schemas.microsoft.com/office/drawing/2014/main" id="{3A708DB8-1254-1A4D-8BAF-8EB36FDF5F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83" y="1525537"/>
            <a:ext cx="3328946" cy="222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85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8" y="90553"/>
            <a:ext cx="8229600" cy="509357"/>
          </a:xfrm>
        </p:spPr>
        <p:txBody>
          <a:bodyPr>
            <a:noAutofit/>
          </a:bodyPr>
          <a:lstStyle/>
          <a:p>
            <a:r>
              <a:rPr lang="en-US" sz="3600" dirty="0"/>
              <a:t>A+ Coatings</a:t>
            </a:r>
          </a:p>
        </p:txBody>
      </p:sp>
      <p:pic>
        <p:nvPicPr>
          <p:cNvPr id="12" name="Content Placeholder 11" descr="Macintosh HD:Users:mike:Library:Containers:com.apple.mail:Data:Library:Mail Downloads:9F101284-2911-4AE6-A27A-0B702950E1F6:CTN2specvA+.pd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80" b="-3780"/>
          <a:stretch>
            <a:fillRect/>
          </a:stretch>
        </p:blipFill>
        <p:spPr bwMode="auto">
          <a:xfrm>
            <a:off x="135467" y="694268"/>
            <a:ext cx="8867314" cy="543189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894735" y="427632"/>
            <a:ext cx="200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Gras &amp; Evans, P1700448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Zucker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28</a:t>
            </a:fld>
            <a:endParaRPr lang="en-US"/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7FFD1D97-344B-7449-924B-79413933009E}"/>
              </a:ext>
            </a:extLst>
          </p:cNvPr>
          <p:cNvSpPr/>
          <p:nvPr/>
        </p:nvSpPr>
        <p:spPr bwMode="auto">
          <a:xfrm>
            <a:off x="4105835" y="4069976"/>
            <a:ext cx="1290918" cy="502024"/>
          </a:xfrm>
          <a:prstGeom prst="wedgeRoundRectCallout">
            <a:avLst>
              <a:gd name="adj1" fmla="val -6250"/>
              <a:gd name="adj2" fmla="val -103571"/>
              <a:gd name="adj3" fmla="val 16667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A+ goal</a:t>
            </a:r>
          </a:p>
        </p:txBody>
      </p:sp>
    </p:spTree>
    <p:extLst>
      <p:ext uri="{BB962C8B-B14F-4D97-AF65-F5344CB8AC3E}">
        <p14:creationId xmlns:p14="http://schemas.microsoft.com/office/powerpoint/2010/main" val="2013729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8647" y="862563"/>
            <a:ext cx="4114256" cy="35745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2380" y="141198"/>
            <a:ext cx="6556891" cy="579717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Frequency-Dependent Squeezing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35" y="2004135"/>
            <a:ext cx="5026337" cy="45933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Optical “filter cavity” (FC)</a:t>
            </a:r>
          </a:p>
          <a:p>
            <a:r>
              <a:rPr lang="en-US" dirty="0">
                <a:solidFill>
                  <a:schemeClr val="tx2"/>
                </a:solidFill>
              </a:rPr>
              <a:t>Rotates squeezing phase; improve radiation pressure at LF </a:t>
            </a:r>
            <a:r>
              <a:rPr lang="en-US" i="1" dirty="0">
                <a:solidFill>
                  <a:schemeClr val="tx2"/>
                </a:solidFill>
              </a:rPr>
              <a:t>and</a:t>
            </a:r>
            <a:r>
              <a:rPr lang="en-US" dirty="0">
                <a:solidFill>
                  <a:schemeClr val="tx2"/>
                </a:solidFill>
              </a:rPr>
              <a:t> phase noise at HF</a:t>
            </a:r>
          </a:p>
          <a:p>
            <a:r>
              <a:rPr lang="en-US" dirty="0">
                <a:solidFill>
                  <a:schemeClr val="tx2"/>
                </a:solidFill>
              </a:rPr>
              <a:t>Low-loss, high finesse cavity with bandwidth ~100 Hz</a:t>
            </a:r>
          </a:p>
          <a:p>
            <a:r>
              <a:rPr lang="en-US" dirty="0">
                <a:solidFill>
                  <a:schemeClr val="tx2"/>
                </a:solidFill>
              </a:rPr>
              <a:t>Sensitive to optical losses, scattering and mirror motion</a:t>
            </a:r>
          </a:p>
          <a:p>
            <a:pPr>
              <a:buFont typeface="Wingdings" charset="0"/>
              <a:buChar char="è"/>
            </a:pPr>
            <a:r>
              <a:rPr lang="en-US" dirty="0">
                <a:solidFill>
                  <a:schemeClr val="tx2"/>
                </a:solidFill>
              </a:rPr>
              <a:t>Requires </a:t>
            </a:r>
            <a:r>
              <a:rPr lang="en-US" i="1" dirty="0">
                <a:solidFill>
                  <a:schemeClr val="tx2"/>
                </a:solidFill>
              </a:rPr>
              <a:t>seismic isolation and 		quiet mirror suspension</a:t>
            </a:r>
            <a:endParaRPr lang="en-US" dirty="0">
              <a:solidFill>
                <a:schemeClr val="tx2"/>
              </a:solidFill>
            </a:endParaRPr>
          </a:p>
          <a:p>
            <a:pPr>
              <a:buFont typeface="Wingdings" charset="0"/>
              <a:buChar char="è"/>
            </a:pPr>
            <a:r>
              <a:rPr lang="en-US" dirty="0">
                <a:solidFill>
                  <a:schemeClr val="tx2"/>
                </a:solidFill>
              </a:rPr>
              <a:t>Requires </a:t>
            </a:r>
            <a:r>
              <a:rPr lang="en-US" i="1" dirty="0">
                <a:solidFill>
                  <a:schemeClr val="tx2"/>
                </a:solidFill>
              </a:rPr>
              <a:t>high-quality FC mirrors</a:t>
            </a:r>
          </a:p>
          <a:p>
            <a:pPr>
              <a:buFont typeface="Wingdings" charset="0"/>
              <a:buChar char="è"/>
            </a:pPr>
            <a:r>
              <a:rPr lang="en-US" b="1" dirty="0">
                <a:solidFill>
                  <a:schemeClr val="tx2"/>
                </a:solidFill>
              </a:rPr>
              <a:t>Requires </a:t>
            </a:r>
            <a:r>
              <a:rPr lang="en-US" b="1" i="1" dirty="0">
                <a:solidFill>
                  <a:schemeClr val="tx2"/>
                </a:solidFill>
              </a:rPr>
              <a:t>L</a:t>
            </a:r>
            <a:r>
              <a:rPr lang="en-US" b="1" i="1" baseline="-25000" dirty="0">
                <a:solidFill>
                  <a:schemeClr val="tx2"/>
                </a:solidFill>
              </a:rPr>
              <a:t>FC</a:t>
            </a:r>
            <a:r>
              <a:rPr lang="en-US" b="1" i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~ 300 m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377" y="4500563"/>
            <a:ext cx="4149914" cy="179228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801797" y="6397163"/>
            <a:ext cx="4281550" cy="457200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Zucker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402827" y="6469626"/>
            <a:ext cx="735043" cy="388374"/>
          </a:xfrm>
        </p:spPr>
        <p:txBody>
          <a:bodyPr/>
          <a:lstStyle/>
          <a:p>
            <a:fld id="{E08999DA-6F64-BF45-B314-74E8F7222AA8}" type="slidenum">
              <a:rPr lang="en-US" smtClean="0">
                <a:solidFill>
                  <a:schemeClr val="tx2"/>
                </a:solidFill>
              </a:rPr>
              <a:t>29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62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aLIGO</a:t>
            </a:r>
            <a:r>
              <a:rPr lang="en-US" dirty="0"/>
              <a:t> Target Design Sensitivity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latin typeface="Calibri"/>
              </a:rPr>
              <a:pPr/>
              <a:t>3</a:t>
            </a:fld>
            <a:endParaRPr lang="en-US">
              <a:latin typeface="Calibri"/>
            </a:endParaRPr>
          </a:p>
        </p:txBody>
      </p:sp>
      <p:pic>
        <p:nvPicPr>
          <p:cNvPr id="6" name="Picture 5" descr="L1O2_Desig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57736"/>
            <a:ext cx="8229600" cy="51909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2401" y="4883834"/>
            <a:ext cx="2057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+mn-ea"/>
              </a:rPr>
              <a:t>Test mass coating thermal noise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1" y="5346551"/>
            <a:ext cx="137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FF"/>
                </a:solidFill>
                <a:latin typeface="Calibri"/>
                <a:ea typeface="+mn-ea"/>
              </a:rPr>
              <a:t>Suspension thermal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1" y="4947185"/>
            <a:ext cx="119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8000FF"/>
                </a:solidFill>
                <a:latin typeface="Calibri"/>
                <a:ea typeface="+mn-ea"/>
              </a:rPr>
              <a:t>Quantum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2" y="5353585"/>
            <a:ext cx="137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8000"/>
                </a:solidFill>
                <a:latin typeface="Calibri"/>
                <a:ea typeface="+mn-ea"/>
              </a:rPr>
              <a:t>Gravity gradients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7943" y="4927619"/>
            <a:ext cx="99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804000"/>
                </a:solidFill>
                <a:latin typeface="Calibri"/>
                <a:ea typeface="+mn-ea"/>
              </a:rPr>
              <a:t>Seismic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05351" y="4463702"/>
            <a:ext cx="138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Total noise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96545" y="2918143"/>
            <a:ext cx="855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</a:rPr>
              <a:t>L1: O2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74232" y="1565434"/>
            <a:ext cx="3211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/>
            <a:r>
              <a:rPr lang="en-US" sz="1800" dirty="0">
                <a:latin typeface="+mn-lt"/>
              </a:rPr>
              <a:t>Plot shows ‘</a:t>
            </a:r>
            <a:r>
              <a:rPr lang="en-US" sz="1800" i="1" dirty="0">
                <a:latin typeface="+mn-lt"/>
              </a:rPr>
              <a:t>fundamental</a:t>
            </a:r>
            <a:r>
              <a:rPr lang="en-US" sz="1800" dirty="0">
                <a:latin typeface="+mn-lt"/>
              </a:rPr>
              <a:t>’ noises</a:t>
            </a:r>
          </a:p>
          <a:p>
            <a:pPr marL="182880" indent="-457200"/>
            <a:r>
              <a:rPr lang="en-US" sz="1800" i="1" dirty="0">
                <a:latin typeface="+mn-lt"/>
              </a:rPr>
              <a:t>Technical</a:t>
            </a:r>
            <a:r>
              <a:rPr lang="en-US" sz="1800" dirty="0">
                <a:latin typeface="+mn-lt"/>
              </a:rPr>
              <a:t> noises: each should be ≥10x below the Total at all frequencies</a:t>
            </a:r>
          </a:p>
        </p:txBody>
      </p:sp>
      <p:sp>
        <p:nvSpPr>
          <p:cNvPr id="14" name="TextBox 13"/>
          <p:cNvSpPr txBox="1"/>
          <p:nvPr/>
        </p:nvSpPr>
        <p:spPr>
          <a:xfrm rot="19979568">
            <a:off x="6437902" y="3899843"/>
            <a:ext cx="2208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BNS range: 175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ea typeface="+mn-ea"/>
              </a:rPr>
              <a:t>Mpc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1690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3" y="0"/>
            <a:ext cx="8229600" cy="78316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Filter cavity vacuum system and facility modifications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6400" y="3657600"/>
            <a:ext cx="119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379412" y="3505200"/>
            <a:ext cx="4038600" cy="160178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124200" y="1557867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Corner station (Hanford)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570"/>
            <a:ext cx="9144000" cy="547878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2980267" y="1049867"/>
            <a:ext cx="3191933" cy="1837266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821131" y="1557867"/>
            <a:ext cx="119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2209800" y="3734821"/>
            <a:ext cx="1537993" cy="89432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113430" y="1447800"/>
            <a:ext cx="3576151" cy="205842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7931150" y="1003300"/>
            <a:ext cx="552182" cy="304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142181" y="1976451"/>
            <a:ext cx="119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m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5500" y="4488430"/>
            <a:ext cx="144681" cy="9627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311401" y="4584700"/>
            <a:ext cx="4241799" cy="62403"/>
          </a:xfrm>
          <a:prstGeom prst="straightConnector1">
            <a:avLst/>
          </a:prstGeom>
          <a:ln>
            <a:solidFill>
              <a:srgbClr val="4FFFBD"/>
            </a:solidFill>
            <a:prstDash val="lgDashDot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791873" y="1003299"/>
            <a:ext cx="2013460" cy="1342484"/>
          </a:xfrm>
          <a:prstGeom prst="straightConnector1">
            <a:avLst/>
          </a:prstGeom>
          <a:ln>
            <a:solidFill>
              <a:srgbClr val="4FFFBD"/>
            </a:solidFill>
            <a:prstDash val="lgDashDot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86543" y="2701384"/>
            <a:ext cx="1100157" cy="530766"/>
          </a:xfrm>
          <a:prstGeom prst="straightConnector1">
            <a:avLst/>
          </a:prstGeom>
          <a:ln>
            <a:solidFill>
              <a:srgbClr val="4FFFBD"/>
            </a:solidFill>
            <a:prstDash val="lgDashDot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729393" y="3429000"/>
            <a:ext cx="1157307" cy="828134"/>
          </a:xfrm>
          <a:prstGeom prst="straightConnector1">
            <a:avLst/>
          </a:prstGeom>
          <a:ln>
            <a:solidFill>
              <a:srgbClr val="4FFFBD"/>
            </a:solidFill>
            <a:prstDash val="lgDashDot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759701" y="3136889"/>
            <a:ext cx="1230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 LLO)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20900" y="1154211"/>
            <a:ext cx="200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Torrie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E. Sanchez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Zucker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745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067" y="1228408"/>
            <a:ext cx="7178221" cy="456795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37" r="-77437"/>
          <a:stretch>
            <a:fillRect/>
          </a:stretch>
        </p:blipFill>
        <p:spPr bwMode="auto">
          <a:xfrm>
            <a:off x="-4579100" y="-364066"/>
            <a:ext cx="13486035" cy="741680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054600" y="5843482"/>
            <a:ext cx="3632200" cy="5418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View from future LLO  FC  end station back to corner 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5200" y="241298"/>
            <a:ext cx="3651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A+ FILTER CAVITY</a:t>
            </a:r>
          </a:p>
          <a:p>
            <a:pPr algn="ctr"/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431" y="6356350"/>
            <a:ext cx="23646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1100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Torrie</a:t>
            </a: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 Sanchez , G. Billingsley</a:t>
            </a:r>
          </a:p>
          <a:p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M1800040</a:t>
            </a:r>
          </a:p>
        </p:txBody>
      </p:sp>
      <p:sp>
        <p:nvSpPr>
          <p:cNvPr id="3" name="Oval 2"/>
          <p:cNvSpPr/>
          <p:nvPr/>
        </p:nvSpPr>
        <p:spPr>
          <a:xfrm>
            <a:off x="1854199" y="5758267"/>
            <a:ext cx="482600" cy="443565"/>
          </a:xfrm>
          <a:prstGeom prst="ellipse">
            <a:avLst/>
          </a:prstGeom>
          <a:noFill/>
          <a:ln w="28575" cmpd="sng">
            <a:solidFill>
              <a:srgbClr val="3366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54199" y="699435"/>
            <a:ext cx="482600" cy="443565"/>
          </a:xfrm>
          <a:prstGeom prst="ellipse">
            <a:avLst/>
          </a:prstGeom>
          <a:noFill/>
          <a:ln w="28575" cmpd="sng">
            <a:solidFill>
              <a:srgbClr val="3366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6799" y="5614882"/>
            <a:ext cx="1571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HAM</a:t>
            </a:r>
          </a:p>
          <a:p>
            <a:r>
              <a:rPr lang="en-US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</a:p>
          <a:p>
            <a:endParaRPr lang="en-US" dirty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2935" y="583012"/>
            <a:ext cx="1571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HAM</a:t>
            </a:r>
          </a:p>
          <a:p>
            <a:pPr algn="r"/>
            <a:r>
              <a:rPr lang="en-US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93272" y="432032"/>
            <a:ext cx="1879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station </a:t>
            </a:r>
          </a:p>
          <a:p>
            <a:r>
              <a:rPr lang="en-US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489" y="1470569"/>
            <a:ext cx="1963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20cm </a:t>
            </a:r>
          </a:p>
          <a:p>
            <a:pPr algn="r"/>
            <a:r>
              <a:rPr lang="en-US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Beamtube &amp; </a:t>
            </a:r>
          </a:p>
          <a:p>
            <a:pPr algn="r"/>
            <a:r>
              <a:rPr lang="en-US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Enclosure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Zucker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51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83" y="89164"/>
            <a:ext cx="7797800" cy="77522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A+ Program/Funding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13" y="1425388"/>
            <a:ext cx="8505638" cy="440470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Construction Proposal submitted March 2018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(lead)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 (UK) planning partnering in support; ARC also helping</a:t>
            </a:r>
          </a:p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 convened 5/10 with UK participation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Rigorous and </a:t>
            </a:r>
            <a:r>
              <a:rPr lang="en-US" sz="2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extremely positive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 report returned to NSF</a:t>
            </a:r>
          </a:p>
          <a:p>
            <a:endParaRPr lang="en-US" sz="200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A+ RECOMMENDED FOR CONSTRUCTION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Accelerated start date: </a:t>
            </a:r>
            <a:r>
              <a:rPr lang="en-US" sz="20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2018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Late-2022 construction completion unchanged </a:t>
            </a:r>
          </a:p>
          <a:p>
            <a:pPr lvl="2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paced by mirror coating development and observing obligations</a:t>
            </a:r>
          </a:p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construction-efficient award  funding profile </a:t>
            </a:r>
          </a:p>
          <a:p>
            <a:pPr marL="914400" lvl="2" indent="0">
              <a:buNone/>
            </a:pP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Zucker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57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553200" cy="739588"/>
          </a:xfrm>
        </p:spPr>
        <p:txBody>
          <a:bodyPr/>
          <a:lstStyle/>
          <a:p>
            <a:r>
              <a:rPr lang="en-US" dirty="0"/>
              <a:t>LIGO-India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76" y="1281952"/>
            <a:ext cx="8606118" cy="5187673"/>
          </a:xfrm>
        </p:spPr>
        <p:txBody>
          <a:bodyPr>
            <a:normAutofit/>
          </a:bodyPr>
          <a:lstStyle/>
          <a:p>
            <a:r>
              <a:rPr lang="en-US" sz="2000" dirty="0"/>
              <a:t>Concept: Put the ‘spare’ </a:t>
            </a:r>
            <a:r>
              <a:rPr lang="en-US" sz="2000" dirty="0" err="1"/>
              <a:t>aLIGO</a:t>
            </a:r>
            <a:r>
              <a:rPr lang="en-US" sz="2000" dirty="0"/>
              <a:t> detector in a new southern Observatory</a:t>
            </a:r>
          </a:p>
          <a:p>
            <a:r>
              <a:rPr lang="en-US" sz="2000" dirty="0"/>
              <a:t>NSF contributes detector; India contributes Observatory</a:t>
            </a:r>
          </a:p>
          <a:p>
            <a:r>
              <a:rPr lang="en-US" sz="2000" dirty="0"/>
              <a:t>A greater number of detector facilities around the world improves:</a:t>
            </a:r>
          </a:p>
          <a:p>
            <a:pPr lvl="1"/>
            <a:r>
              <a:rPr lang="en-US" sz="2000" dirty="0"/>
              <a:t>Sky localization</a:t>
            </a:r>
          </a:p>
          <a:p>
            <a:pPr lvl="1"/>
            <a:r>
              <a:rPr lang="en-US" sz="2000" dirty="0"/>
              <a:t>Polarization information</a:t>
            </a:r>
          </a:p>
          <a:p>
            <a:pPr lvl="1"/>
            <a:r>
              <a:rPr lang="en-US" sz="2000" dirty="0"/>
              <a:t>Network robustness/duty-factor; at 75% uptime, </a:t>
            </a:r>
          </a:p>
          <a:p>
            <a:pPr lvl="3"/>
            <a:r>
              <a:rPr lang="en-US" sz="2000" dirty="0"/>
              <a:t>P(triple detection, 3 detector network) = 42%</a:t>
            </a:r>
          </a:p>
          <a:p>
            <a:pPr lvl="3"/>
            <a:r>
              <a:rPr lang="en-US" sz="2000" dirty="0"/>
              <a:t>P(triple+ detection, 4 detector network) = 74%</a:t>
            </a:r>
          </a:p>
          <a:p>
            <a:pPr lvl="3"/>
            <a:r>
              <a:rPr lang="en-US" sz="2000" dirty="0"/>
              <a:t>P(triple+ detection, 5 detector network) = 90%</a:t>
            </a:r>
          </a:p>
          <a:p>
            <a:r>
              <a:rPr lang="en-US" sz="2000" dirty="0"/>
              <a:t>Status: </a:t>
            </a:r>
          </a:p>
          <a:p>
            <a:pPr lvl="1"/>
            <a:r>
              <a:rPr lang="en-US" sz="2000" dirty="0"/>
              <a:t>Site acquisition nearly complete</a:t>
            </a:r>
          </a:p>
          <a:p>
            <a:pPr lvl="1"/>
            <a:r>
              <a:rPr lang="en-US" sz="2000" dirty="0"/>
              <a:t>Initial funding (~10%) being used for site, preparing engineering</a:t>
            </a:r>
          </a:p>
          <a:p>
            <a:r>
              <a:rPr lang="en-US" sz="2000" dirty="0"/>
              <a:t>Instrument is planned to be upgraded to A+ technology</a:t>
            </a:r>
          </a:p>
          <a:p>
            <a:r>
              <a:rPr lang="en-US" sz="2000" b="1" dirty="0"/>
              <a:t>Expect fully-commissioned observation to start in 2025</a:t>
            </a:r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439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343399"/>
          </a:xfrm>
        </p:spPr>
        <p:txBody>
          <a:bodyPr/>
          <a:lstStyle/>
          <a:p>
            <a:r>
              <a:rPr lang="en-US" sz="2000" dirty="0"/>
              <a:t>Preparations for O3 are challenging</a:t>
            </a:r>
          </a:p>
          <a:p>
            <a:pPr lvl="1"/>
            <a:r>
              <a:rPr lang="en-US" sz="2000" dirty="0"/>
              <a:t>Instrument installation and commissioning</a:t>
            </a:r>
          </a:p>
          <a:p>
            <a:pPr lvl="1"/>
            <a:r>
              <a:rPr lang="en-US" sz="2000" dirty="0"/>
              <a:t>Collaboration preparations for anticipated detection rates also challenging! But that’s another talk…</a:t>
            </a:r>
          </a:p>
          <a:p>
            <a:endParaRPr lang="en-US" sz="2000" dirty="0"/>
          </a:p>
          <a:p>
            <a:r>
              <a:rPr lang="en-US" sz="2000" dirty="0"/>
              <a:t>Future development of the instrument, and field, looks bright</a:t>
            </a:r>
          </a:p>
          <a:p>
            <a:endParaRPr lang="en-US" sz="2000" dirty="0"/>
          </a:p>
          <a:p>
            <a:r>
              <a:rPr lang="en-US" sz="2000" b="1" dirty="0"/>
              <a:t>Eager for KAGRA to join O3!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8FF97-BB3E-8647-AC75-1CB6F794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317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F0662-47B8-4441-9F69-8E4F9A002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769" y="0"/>
            <a:ext cx="7606145" cy="989215"/>
          </a:xfrm>
        </p:spPr>
        <p:txBody>
          <a:bodyPr/>
          <a:lstStyle/>
          <a:p>
            <a:r>
              <a:rPr lang="en-US" dirty="0"/>
              <a:t>Noise Budget for LLO detector in O2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3F712-9ACB-6247-963A-B270A889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8D735-5EC4-2F43-ADA0-6F0205343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89" y="1294877"/>
            <a:ext cx="8618120" cy="517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0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568" y="0"/>
            <a:ext cx="7093538" cy="993058"/>
          </a:xfrm>
        </p:spPr>
        <p:txBody>
          <a:bodyPr/>
          <a:lstStyle/>
          <a:p>
            <a:r>
              <a:rPr lang="en-US" dirty="0"/>
              <a:t>Upgrades &amp; other changes for O3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089722"/>
              </p:ext>
            </p:extLst>
          </p:nvPr>
        </p:nvGraphicFramePr>
        <p:xfrm>
          <a:off x="453417" y="1321374"/>
          <a:ext cx="8394969" cy="51906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966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3086">
                  <a:extLst>
                    <a:ext uri="{9D8B030D-6E8A-4147-A177-3AD203B41FA5}">
                      <a16:colId xmlns:a16="http://schemas.microsoft.com/office/drawing/2014/main" val="514763327"/>
                    </a:ext>
                  </a:extLst>
                </a:gridCol>
              </a:tblGrid>
              <a:tr h="35773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Upgrade</a:t>
                      </a:r>
                    </a:p>
                  </a:txBody>
                  <a:tcPr marL="68580" marR="68580" marT="68580" marB="685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Motivation</a:t>
                      </a:r>
                    </a:p>
                  </a:txBody>
                  <a:tcPr marL="68580" marR="68580" marT="68580" marB="685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Frequency band impacted</a:t>
                      </a:r>
                    </a:p>
                  </a:txBody>
                  <a:tcPr marL="68580" marR="68580" marT="68580" marB="685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824691"/>
                  </a:ext>
                </a:extLst>
              </a:tr>
              <a:tr h="524683">
                <a:tc>
                  <a:txBody>
                    <a:bodyPr/>
                    <a:lstStyle/>
                    <a:p>
                      <a:r>
                        <a:rPr lang="en-US" sz="1200" dirty="0"/>
                        <a:t>Stray</a:t>
                      </a:r>
                      <a:r>
                        <a:rPr lang="en-US" sz="1200" baseline="0" dirty="0"/>
                        <a:t> Light improved Control, part A</a:t>
                      </a:r>
                    </a:p>
                    <a:p>
                      <a:r>
                        <a:rPr lang="en-US" sz="1200" baseline="0" dirty="0">
                          <a:solidFill>
                            <a:schemeClr val="tx2"/>
                          </a:solidFill>
                        </a:rPr>
                        <a:t>LIGO-D1700361</a:t>
                      </a:r>
                      <a:endParaRPr 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&amp; improved light baffles; some testing performed at LLO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50-500  Hz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683">
                <a:tc>
                  <a:txBody>
                    <a:bodyPr/>
                    <a:lstStyle/>
                    <a:p>
                      <a:r>
                        <a:rPr lang="en-US" sz="1200" dirty="0"/>
                        <a:t>Monolithic Signal Recycling Mirrors</a:t>
                      </a: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Original mirrors were temporary, held in a composite structure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kHz noise peak;</a:t>
                      </a:r>
                    </a:p>
                    <a:p>
                      <a:pPr algn="ctr"/>
                      <a:r>
                        <a:rPr lang="en-US" sz="1200" dirty="0"/>
                        <a:t> f &lt;100 Hz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683">
                <a:tc>
                  <a:txBody>
                    <a:bodyPr/>
                    <a:lstStyle/>
                    <a:p>
                      <a:r>
                        <a:rPr lang="en-US" sz="1200" dirty="0" err="1"/>
                        <a:t>neoLASE</a:t>
                      </a:r>
                      <a:r>
                        <a:rPr lang="en-US" sz="1200" baseline="0" dirty="0"/>
                        <a:t> amplifier for 70 W output</a:t>
                      </a:r>
                    </a:p>
                    <a:p>
                      <a:r>
                        <a:rPr lang="en-US" sz="1200" baseline="0" dirty="0">
                          <a:solidFill>
                            <a:schemeClr val="tx2"/>
                          </a:solidFill>
                        </a:rPr>
                        <a:t>LIGO-T1700046</a:t>
                      </a:r>
                      <a:endParaRPr 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Allows doubling of laser power vs. O2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freqs</a:t>
                      </a:r>
                      <a:r>
                        <a:rPr lang="en-US" sz="1200" dirty="0"/>
                        <a:t> &gt; 80 Hz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476">
                <a:tc>
                  <a:txBody>
                    <a:bodyPr/>
                    <a:lstStyle/>
                    <a:p>
                      <a:r>
                        <a:rPr lang="en-US" sz="1200" dirty="0"/>
                        <a:t>LHO vertex</a:t>
                      </a:r>
                      <a:r>
                        <a:rPr lang="en-US" sz="1200" baseline="0" dirty="0"/>
                        <a:t> components done pre-O2 at LLO (SR3 heater, ISS upgrades, ISI dampers, TM Bounce/roll dampers, etc.)</a:t>
                      </a:r>
                      <a:endParaRPr lang="en-US" sz="1200" dirty="0"/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LLO was the pathfinder for these components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various &amp; duty cycle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683">
                <a:tc>
                  <a:txBody>
                    <a:bodyPr/>
                    <a:lstStyle/>
                    <a:p>
                      <a:r>
                        <a:rPr lang="en-US" sz="1200" dirty="0"/>
                        <a:t>New ITMX</a:t>
                      </a:r>
                      <a:r>
                        <a:rPr lang="en-US" sz="1200" baseline="0" dirty="0"/>
                        <a:t> on H1 (point absorber on old optic)</a:t>
                      </a:r>
                    </a:p>
                    <a:p>
                      <a:r>
                        <a:rPr lang="en-US" sz="1200" baseline="0" dirty="0">
                          <a:solidFill>
                            <a:schemeClr val="tx2"/>
                          </a:solidFill>
                        </a:rPr>
                        <a:t>LIGO-T1700149</a:t>
                      </a:r>
                      <a:endParaRPr 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Discovered during O2; caused noise problems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freqs</a:t>
                      </a:r>
                      <a:r>
                        <a:rPr lang="en-US" sz="1200" dirty="0"/>
                        <a:t> &gt; 30 Hz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683">
                <a:tc>
                  <a:txBody>
                    <a:bodyPr/>
                    <a:lstStyle/>
                    <a:p>
                      <a:r>
                        <a:rPr lang="en-US" sz="1200" dirty="0"/>
                        <a:t>Squeezed Light Upgrade</a:t>
                      </a:r>
                    </a:p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LIGO-E1600387</a:t>
                      </a: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Both IFOs have squeezed vacuum injection capability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freqs</a:t>
                      </a:r>
                      <a:r>
                        <a:rPr lang="en-US" sz="1200" dirty="0"/>
                        <a:t> &gt; 80 Hz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381">
                <a:tc>
                  <a:txBody>
                    <a:bodyPr/>
                    <a:lstStyle/>
                    <a:p>
                      <a:r>
                        <a:rPr lang="en-US" sz="1200" dirty="0"/>
                        <a:t>Test Mass Discharge System on all Test Mass chambers</a:t>
                      </a:r>
                    </a:p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LIGO-E1500235</a:t>
                      </a: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System to neutralize static charge buildup on/near test masses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freqs</a:t>
                      </a:r>
                      <a:r>
                        <a:rPr lang="en-US" sz="1200" dirty="0"/>
                        <a:t> &lt; 100 Hz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5476">
                <a:tc>
                  <a:txBody>
                    <a:bodyPr/>
                    <a:lstStyle/>
                    <a:p>
                      <a:r>
                        <a:rPr lang="en-US" sz="1200" dirty="0"/>
                        <a:t>Replace End Test Masses, retrofit annular-End Reaction Masses</a:t>
                      </a:r>
                    </a:p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LIGO-E1500264</a:t>
                      </a: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Better optical quality ETMs; ERMs have lower residual-gas damping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freqs</a:t>
                      </a:r>
                      <a:r>
                        <a:rPr lang="en-US" sz="1200" dirty="0"/>
                        <a:t> &gt; 20 Hz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5CC93-9942-484A-A4F4-1E5FA9DD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491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742" y="0"/>
            <a:ext cx="7162364" cy="983226"/>
          </a:xfrm>
        </p:spPr>
        <p:txBody>
          <a:bodyPr/>
          <a:lstStyle/>
          <a:p>
            <a:r>
              <a:rPr lang="en-US" dirty="0"/>
              <a:t>Upgrades &amp; other changes for O3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457764"/>
              </p:ext>
            </p:extLst>
          </p:nvPr>
        </p:nvGraphicFramePr>
        <p:xfrm>
          <a:off x="409126" y="1452339"/>
          <a:ext cx="8336602" cy="4876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923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7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5207">
                  <a:extLst>
                    <a:ext uri="{9D8B030D-6E8A-4147-A177-3AD203B41FA5}">
                      <a16:colId xmlns:a16="http://schemas.microsoft.com/office/drawing/2014/main" val="309340754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Upgrade</a:t>
                      </a:r>
                    </a:p>
                  </a:txBody>
                  <a:tcPr marL="68580" marR="68580" marT="68580" marB="685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Motivation</a:t>
                      </a:r>
                    </a:p>
                  </a:txBody>
                  <a:tcPr marL="68580" marR="68580" marT="68580" marB="685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Frequency band impacted</a:t>
                      </a:r>
                    </a:p>
                  </a:txBody>
                  <a:tcPr marL="68580" marR="68580" marT="68580" marB="6858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34419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400" dirty="0"/>
                        <a:t>Acoustic Mode Dampers applied to all Test Masses</a:t>
                      </a:r>
                    </a:p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LIGO-E1800071</a:t>
                      </a: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 parametric instability control; successful results after years of R&amp;D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freqs</a:t>
                      </a:r>
                      <a:r>
                        <a:rPr lang="en-US" sz="1400" dirty="0"/>
                        <a:t> &gt; 80 Hz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221083617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400" dirty="0"/>
                        <a:t>Beam Rotation Sensors</a:t>
                      </a:r>
                      <a:r>
                        <a:rPr lang="en-US" sz="1400" baseline="0" dirty="0"/>
                        <a:t> for LLO (4 units; built &amp; installed by Univ. of Washington collaborators)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LIGO-G1801085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Ground tilt sensing for improved low-frequency isolation (higher duty cycle)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Duty cycle improvement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400" dirty="0"/>
                        <a:t>Signal Recycling Cavity  alignment sensing with new 118 MHz modulation</a:t>
                      </a:r>
                    </a:p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LIGO-E1700327</a:t>
                      </a: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 better sensing of the SRM alignment; required some new electronics &amp; modulator modifications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Duty cycle improvement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400" dirty="0"/>
                        <a:t>Electric Field Sensors:</a:t>
                      </a:r>
                      <a:r>
                        <a:rPr lang="en-US" sz="1400" baseline="0" dirty="0"/>
                        <a:t> outfit one end-station chamber per IFO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LIGO-E1800049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New diagnostic for electric field fluctuations near the test mass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freqs</a:t>
                      </a:r>
                      <a:r>
                        <a:rPr lang="en-US" sz="1400" dirty="0"/>
                        <a:t> &lt; 100 Hz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400" dirty="0"/>
                        <a:t>Scattered light</a:t>
                      </a:r>
                      <a:r>
                        <a:rPr lang="en-US" sz="1400" baseline="0" dirty="0"/>
                        <a:t> control for Output Faraday Isolator</a:t>
                      </a:r>
                    </a:p>
                    <a:p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LIGO-G1800787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Identified in LLO testing as (most likely) the most sensitive remaining area for scattered light noise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30-60 Hz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478DA-ACAF-1B4E-B148-710B1AE3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0627-2641-D545-B7DC-1C11A578194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342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480" t="19831" r="17247" b="6218"/>
          <a:stretch/>
        </p:blipFill>
        <p:spPr>
          <a:xfrm>
            <a:off x="253445" y="1481071"/>
            <a:ext cx="6339327" cy="47707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3925" y="1930977"/>
            <a:ext cx="2322500" cy="3870949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Stray light control: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Removing some baffles which caused noise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Adding new baffles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Modifying some baffles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5/11/2018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29E2AA-41CC-1444-A5A8-9447F43E5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769" y="0"/>
            <a:ext cx="7606145" cy="989215"/>
          </a:xfrm>
        </p:spPr>
        <p:txBody>
          <a:bodyPr/>
          <a:lstStyle/>
          <a:p>
            <a:r>
              <a:rPr lang="en-US" dirty="0"/>
              <a:t>Baffles for Scattered Light</a:t>
            </a:r>
          </a:p>
        </p:txBody>
      </p:sp>
    </p:spTree>
    <p:extLst>
      <p:ext uri="{BB962C8B-B14F-4D97-AF65-F5344CB8AC3E}">
        <p14:creationId xmlns:p14="http://schemas.microsoft.com/office/powerpoint/2010/main" val="674695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9099"/>
          </a:xfrm>
        </p:spPr>
        <p:txBody>
          <a:bodyPr/>
          <a:lstStyle/>
          <a:p>
            <a:r>
              <a:rPr lang="en-US" sz="3200" i="0" dirty="0"/>
              <a:t>Charge on optics, fluctuating electric fields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Large earthquake added charge to Hanford test masses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Noise dependence on static electric fields around test mass at Livingston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8636" t="26263" r="7273" b="16633"/>
          <a:stretch/>
        </p:blipFill>
        <p:spPr>
          <a:xfrm>
            <a:off x="4628033" y="2565621"/>
            <a:ext cx="4412058" cy="3214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180898" y="5783454"/>
            <a:ext cx="196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 </a:t>
            </a:r>
            <a:r>
              <a:rPr lang="en-US" sz="1800" dirty="0" err="1"/>
              <a:t>Effler</a:t>
            </a:r>
            <a:r>
              <a:rPr lang="en-US" sz="1800" dirty="0"/>
              <a:t> G1800748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5/11/2018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8</a:t>
            </a:fld>
            <a:endParaRPr lang="en-US"/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" y="2546904"/>
            <a:ext cx="4166620" cy="3124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385560" y="4925834"/>
            <a:ext cx="2223655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Installing test mass discharging systems in place for all test masses</a:t>
            </a:r>
          </a:p>
        </p:txBody>
      </p:sp>
    </p:spTree>
    <p:extLst>
      <p:ext uri="{BB962C8B-B14F-4D97-AF65-F5344CB8AC3E}">
        <p14:creationId xmlns:p14="http://schemas.microsoft.com/office/powerpoint/2010/main" val="519340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Field Meters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220" t="12602" r="21302" b="11686"/>
          <a:stretch/>
        </p:blipFill>
        <p:spPr>
          <a:xfrm>
            <a:off x="457200" y="3094697"/>
            <a:ext cx="3193473" cy="24080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3253" y="5585252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Photo: G Mansell C </a:t>
            </a:r>
            <a:r>
              <a:rPr lang="en-US" sz="1800" dirty="0" err="1"/>
              <a:t>Cahillane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3485" t="14546" r="4697" b="11246"/>
          <a:stretch/>
        </p:blipFill>
        <p:spPr>
          <a:xfrm>
            <a:off x="4245602" y="1927197"/>
            <a:ext cx="4585854" cy="36941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24245" y="5624513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Design: G1800293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2564" y="1741213"/>
            <a:ext cx="3713018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Sensor for stray electric fields will be installed in one end chamber at each site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5/11/2018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2FB14-3C89-4CB7-BBA9-76A123D4ECC4}" type="slidenum">
              <a:rPr lang="en-US" smtClean="0"/>
              <a:t>9</a:t>
            </a:fld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780309" y="4362450"/>
            <a:ext cx="1392383" cy="1222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38236574"/>
      </p:ext>
    </p:extLst>
  </p:cSld>
  <p:clrMapOvr>
    <a:masterClrMapping/>
  </p:clrMapOvr>
</p:sld>
</file>

<file path=ppt/theme/theme1.xml><?xml version="1.0" encoding="utf-8"?>
<a:theme xmlns:a="http://schemas.openxmlformats.org/drawingml/2006/main" name="F0900043-v1-1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F0900043-v1-1.potx</Template>
  <TotalTime>81813</TotalTime>
  <Words>2127</Words>
  <Application>Microsoft Macintosh PowerPoint</Application>
  <PresentationFormat>On-screen Show (4:3)</PresentationFormat>
  <Paragraphs>381</Paragraphs>
  <Slides>34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MS PGothic</vt:lpstr>
      <vt:lpstr>MS PGothic</vt:lpstr>
      <vt:lpstr>Arial</vt:lpstr>
      <vt:lpstr>Arial</vt:lpstr>
      <vt:lpstr>Calibri</vt:lpstr>
      <vt:lpstr>Courier New</vt:lpstr>
      <vt:lpstr>Helvetica</vt:lpstr>
      <vt:lpstr>Monotype Sorts</vt:lpstr>
      <vt:lpstr>Times New Roman</vt:lpstr>
      <vt:lpstr>Wingdings</vt:lpstr>
      <vt:lpstr>F0900043-v1-1</vt:lpstr>
      <vt:lpstr>Office Theme</vt:lpstr>
      <vt:lpstr>Photo Editor Photo</vt:lpstr>
      <vt:lpstr>LIGO Status</vt:lpstr>
      <vt:lpstr>LIGO Roadmap (touched up)</vt:lpstr>
      <vt:lpstr>aLIGO Target Design Sensitivity</vt:lpstr>
      <vt:lpstr>Noise Budget for LLO detector in O2</vt:lpstr>
      <vt:lpstr>Upgrades &amp; other changes for O3</vt:lpstr>
      <vt:lpstr>Upgrades &amp; other changes for O3</vt:lpstr>
      <vt:lpstr>Baffles for Scattered Light</vt:lpstr>
      <vt:lpstr>Charge on optics, fluctuating electric fields</vt:lpstr>
      <vt:lpstr>Electric Field Meters</vt:lpstr>
      <vt:lpstr>Pre-O3 commissioning:  Expect to start in August 2018</vt:lpstr>
      <vt:lpstr>High Power Operations</vt:lpstr>
      <vt:lpstr>New test mass Optics</vt:lpstr>
      <vt:lpstr>Frequency independent Squeezing for O3</vt:lpstr>
      <vt:lpstr>Squeezing preliminary results</vt:lpstr>
      <vt:lpstr>Target sensitivity for O3</vt:lpstr>
      <vt:lpstr>Detector duty factor</vt:lpstr>
      <vt:lpstr>Improvements to robustness/duty cycle</vt:lpstr>
      <vt:lpstr>Once O3 is running, ~February 2019</vt:lpstr>
      <vt:lpstr>Rates in O3</vt:lpstr>
      <vt:lpstr>LIGO Roadmap (touched up)</vt:lpstr>
      <vt:lpstr>Detector upgrades for O4</vt:lpstr>
      <vt:lpstr>Detector upgrades for O4</vt:lpstr>
      <vt:lpstr>Detector upgrades for O4</vt:lpstr>
      <vt:lpstr>LIGO Roadmap (touched up)</vt:lpstr>
      <vt:lpstr>A+ elevator pitch</vt:lpstr>
      <vt:lpstr>A+: a mid-scale upgrade to  Advanced LIGO</vt:lpstr>
      <vt:lpstr>Improved Mirror Coatings for A+</vt:lpstr>
      <vt:lpstr>A+ Coatings</vt:lpstr>
      <vt:lpstr>Frequency-Dependent Squeezing</vt:lpstr>
      <vt:lpstr>Filter cavity vacuum system and facility modifications</vt:lpstr>
      <vt:lpstr>PowerPoint Presentation</vt:lpstr>
      <vt:lpstr>A+ Program/Funding Update</vt:lpstr>
      <vt:lpstr>LIGO-India</vt:lpstr>
      <vt:lpstr>Summary</vt:lpstr>
    </vt:vector>
  </TitlesOfParts>
  <Company>California Institute of Technology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H. Sanders</dc:creator>
  <cp:lastModifiedBy>David H Shoemaker</cp:lastModifiedBy>
  <cp:revision>746</cp:revision>
  <cp:lastPrinted>2018-06-29T04:51:15Z</cp:lastPrinted>
  <dcterms:created xsi:type="dcterms:W3CDTF">2002-09-05T00:08:29Z</dcterms:created>
  <dcterms:modified xsi:type="dcterms:W3CDTF">2018-06-29T05:14:15Z</dcterms:modified>
</cp:coreProperties>
</file>