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308" r:id="rId1"/>
  </p:sldMasterIdLst>
  <p:notesMasterIdLst>
    <p:notesMasterId r:id="rId18"/>
  </p:notesMasterIdLst>
  <p:sldIdLst>
    <p:sldId id="256" r:id="rId2"/>
    <p:sldId id="257" r:id="rId3"/>
    <p:sldId id="258" r:id="rId4"/>
    <p:sldId id="259" r:id="rId5"/>
    <p:sldId id="260" r:id="rId6"/>
    <p:sldId id="262" r:id="rId7"/>
    <p:sldId id="263" r:id="rId8"/>
    <p:sldId id="270" r:id="rId9"/>
    <p:sldId id="264" r:id="rId10"/>
    <p:sldId id="271" r:id="rId11"/>
    <p:sldId id="265" r:id="rId12"/>
    <p:sldId id="266" r:id="rId13"/>
    <p:sldId id="267" r:id="rId14"/>
    <p:sldId id="268" r:id="rId15"/>
    <p:sldId id="269" r:id="rId16"/>
    <p:sldId id="272"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7A150FD-3F1B-4000-82D6-254277FC8A12}">
          <p14:sldIdLst>
            <p14:sldId id="256"/>
            <p14:sldId id="257"/>
            <p14:sldId id="258"/>
            <p14:sldId id="259"/>
            <p14:sldId id="260"/>
            <p14:sldId id="262"/>
            <p14:sldId id="263"/>
            <p14:sldId id="270"/>
            <p14:sldId id="264"/>
            <p14:sldId id="271"/>
            <p14:sldId id="265"/>
            <p14:sldId id="266"/>
            <p14:sldId id="267"/>
            <p14:sldId id="268"/>
            <p14:sldId id="269"/>
            <p14:sldId id="27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43" autoAdjust="0"/>
    <p:restoredTop sz="94660"/>
  </p:normalViewPr>
  <p:slideViewPr>
    <p:cSldViewPr snapToGrid="0">
      <p:cViewPr varScale="1">
        <p:scale>
          <a:sx n="87" d="100"/>
          <a:sy n="87" d="100"/>
        </p:scale>
        <p:origin x="341"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3EC2C58-5D33-4C02-B0F3-5CAFD3F3FB02}"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IN"/>
        </a:p>
      </dgm:t>
    </dgm:pt>
    <dgm:pt modelId="{85E7AF84-3E42-45F4-829D-E5A2AB6853CB}">
      <dgm:prSet custT="1"/>
      <dgm:spPr/>
      <dgm:t>
        <a:bodyPr/>
        <a:lstStyle/>
        <a:p>
          <a:pPr algn="ctr"/>
          <a:r>
            <a:rPr lang="en-IN" sz="2000" dirty="0">
              <a:latin typeface="Times New Roman" panose="02020603050405020304" pitchFamily="18" charset="0"/>
              <a:cs typeface="Times New Roman" panose="02020603050405020304" pitchFamily="18" charset="0"/>
            </a:rPr>
            <a:t>Reduction in beam power</a:t>
          </a:r>
        </a:p>
      </dgm:t>
    </dgm:pt>
    <dgm:pt modelId="{5055A99C-EF11-4496-8C85-32C10DC1BD19}" type="parTrans" cxnId="{9D7FD479-802F-46F3-9DD2-A47D5DCC8476}">
      <dgm:prSet/>
      <dgm:spPr/>
      <dgm:t>
        <a:bodyPr/>
        <a:lstStyle/>
        <a:p>
          <a:endParaRPr lang="en-IN"/>
        </a:p>
      </dgm:t>
    </dgm:pt>
    <dgm:pt modelId="{018E33A3-07B3-469B-89C3-A408741C37EA}" type="sibTrans" cxnId="{9D7FD479-802F-46F3-9DD2-A47D5DCC8476}">
      <dgm:prSet/>
      <dgm:spPr/>
      <dgm:t>
        <a:bodyPr/>
        <a:lstStyle/>
        <a:p>
          <a:endParaRPr lang="en-IN"/>
        </a:p>
      </dgm:t>
    </dgm:pt>
    <dgm:pt modelId="{FFAED22F-1BE3-4D43-BD42-EAEE10642778}" type="pres">
      <dgm:prSet presAssocID="{33EC2C58-5D33-4C02-B0F3-5CAFD3F3FB02}" presName="linear" presStyleCnt="0">
        <dgm:presLayoutVars>
          <dgm:animLvl val="lvl"/>
          <dgm:resizeHandles val="exact"/>
        </dgm:presLayoutVars>
      </dgm:prSet>
      <dgm:spPr/>
    </dgm:pt>
    <dgm:pt modelId="{C39FF40A-7F51-4671-9E77-AB6540E217BB}" type="pres">
      <dgm:prSet presAssocID="{85E7AF84-3E42-45F4-829D-E5A2AB6853CB}" presName="parentText" presStyleLbl="node1" presStyleIdx="0" presStyleCnt="1" custLinFactNeighborX="-516" custLinFactNeighborY="-15919">
        <dgm:presLayoutVars>
          <dgm:chMax val="0"/>
          <dgm:bulletEnabled val="1"/>
        </dgm:presLayoutVars>
      </dgm:prSet>
      <dgm:spPr/>
    </dgm:pt>
  </dgm:ptLst>
  <dgm:cxnLst>
    <dgm:cxn modelId="{9D7FD479-802F-46F3-9DD2-A47D5DCC8476}" srcId="{33EC2C58-5D33-4C02-B0F3-5CAFD3F3FB02}" destId="{85E7AF84-3E42-45F4-829D-E5A2AB6853CB}" srcOrd="0" destOrd="0" parTransId="{5055A99C-EF11-4496-8C85-32C10DC1BD19}" sibTransId="{018E33A3-07B3-469B-89C3-A408741C37EA}"/>
    <dgm:cxn modelId="{EFC43A8B-A7BC-4DE2-A204-A30781F0C0F1}" type="presOf" srcId="{33EC2C58-5D33-4C02-B0F3-5CAFD3F3FB02}" destId="{FFAED22F-1BE3-4D43-BD42-EAEE10642778}" srcOrd="0" destOrd="0" presId="urn:microsoft.com/office/officeart/2005/8/layout/vList2"/>
    <dgm:cxn modelId="{7B4E96CF-71DE-43B0-8F57-004DC32E4679}" type="presOf" srcId="{85E7AF84-3E42-45F4-829D-E5A2AB6853CB}" destId="{C39FF40A-7F51-4671-9E77-AB6540E217BB}" srcOrd="0" destOrd="0" presId="urn:microsoft.com/office/officeart/2005/8/layout/vList2"/>
    <dgm:cxn modelId="{A1A4D880-DCAB-43E3-B447-DE070AF71B28}" type="presParOf" srcId="{FFAED22F-1BE3-4D43-BD42-EAEE10642778}" destId="{C39FF40A-7F51-4671-9E77-AB6540E217B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4030F32-B16F-43D5-8C83-9D7C495F4719}"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IN"/>
        </a:p>
      </dgm:t>
    </dgm:pt>
    <dgm:pt modelId="{348C8190-AFFA-469B-B7A0-43A5439131B6}">
      <dgm:prSet custT="1"/>
      <dgm:spPr/>
      <dgm:t>
        <a:bodyPr/>
        <a:lstStyle/>
        <a:p>
          <a:pPr algn="ctr"/>
          <a:r>
            <a:rPr lang="en-IN" sz="2000" dirty="0">
              <a:latin typeface="Times New Roman" panose="02020603050405020304" pitchFamily="18" charset="0"/>
              <a:cs typeface="Times New Roman" panose="02020603050405020304" pitchFamily="18" charset="0"/>
            </a:rPr>
            <a:t>Increased Shot noise</a:t>
          </a:r>
        </a:p>
      </dgm:t>
    </dgm:pt>
    <dgm:pt modelId="{DEDDFFCA-993B-4683-9253-3C69CFF591E2}" type="parTrans" cxnId="{A64D1555-E27B-4EAA-B500-5AF5B722E6B9}">
      <dgm:prSet/>
      <dgm:spPr/>
      <dgm:t>
        <a:bodyPr/>
        <a:lstStyle/>
        <a:p>
          <a:endParaRPr lang="en-IN"/>
        </a:p>
      </dgm:t>
    </dgm:pt>
    <dgm:pt modelId="{AF7B76E7-B3F7-4E6A-B19E-D2F024A30472}" type="sibTrans" cxnId="{A64D1555-E27B-4EAA-B500-5AF5B722E6B9}">
      <dgm:prSet/>
      <dgm:spPr/>
      <dgm:t>
        <a:bodyPr/>
        <a:lstStyle/>
        <a:p>
          <a:endParaRPr lang="en-IN"/>
        </a:p>
      </dgm:t>
    </dgm:pt>
    <dgm:pt modelId="{E6450477-5097-4689-BACD-6B56C5C7EC0E}" type="pres">
      <dgm:prSet presAssocID="{04030F32-B16F-43D5-8C83-9D7C495F4719}" presName="linear" presStyleCnt="0">
        <dgm:presLayoutVars>
          <dgm:animLvl val="lvl"/>
          <dgm:resizeHandles val="exact"/>
        </dgm:presLayoutVars>
      </dgm:prSet>
      <dgm:spPr/>
    </dgm:pt>
    <dgm:pt modelId="{B135D9E9-08C8-4950-8322-96FE2A547E13}" type="pres">
      <dgm:prSet presAssocID="{348C8190-AFFA-469B-B7A0-43A5439131B6}" presName="parentText" presStyleLbl="node1" presStyleIdx="0" presStyleCnt="1" custLinFactNeighborY="-19632">
        <dgm:presLayoutVars>
          <dgm:chMax val="0"/>
          <dgm:bulletEnabled val="1"/>
        </dgm:presLayoutVars>
      </dgm:prSet>
      <dgm:spPr/>
    </dgm:pt>
  </dgm:ptLst>
  <dgm:cxnLst>
    <dgm:cxn modelId="{A64D1555-E27B-4EAA-B500-5AF5B722E6B9}" srcId="{04030F32-B16F-43D5-8C83-9D7C495F4719}" destId="{348C8190-AFFA-469B-B7A0-43A5439131B6}" srcOrd="0" destOrd="0" parTransId="{DEDDFFCA-993B-4683-9253-3C69CFF591E2}" sibTransId="{AF7B76E7-B3F7-4E6A-B19E-D2F024A30472}"/>
    <dgm:cxn modelId="{199606C8-FD4C-478E-965F-9FA2CCAA1399}" type="presOf" srcId="{04030F32-B16F-43D5-8C83-9D7C495F4719}" destId="{E6450477-5097-4689-BACD-6B56C5C7EC0E}" srcOrd="0" destOrd="0" presId="urn:microsoft.com/office/officeart/2005/8/layout/vList2"/>
    <dgm:cxn modelId="{94044FF8-DABC-4050-A4D2-BF5CF50153BA}" type="presOf" srcId="{348C8190-AFFA-469B-B7A0-43A5439131B6}" destId="{B135D9E9-08C8-4950-8322-96FE2A547E13}" srcOrd="0" destOrd="0" presId="urn:microsoft.com/office/officeart/2005/8/layout/vList2"/>
    <dgm:cxn modelId="{C8A92EB8-D4FD-4945-9178-371B28A12170}" type="presParOf" srcId="{E6450477-5097-4689-BACD-6B56C5C7EC0E}" destId="{B135D9E9-08C8-4950-8322-96FE2A547E1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78093C9-3FB7-4553-9B1E-047BE517FA67}" type="doc">
      <dgm:prSet loTypeId="urn:microsoft.com/office/officeart/2005/8/layout/vList2" loCatId="list" qsTypeId="urn:microsoft.com/office/officeart/2005/8/quickstyle/simple1" qsCatId="simple" csTypeId="urn:microsoft.com/office/officeart/2005/8/colors/accent0_1" csCatId="mainScheme"/>
      <dgm:spPr/>
      <dgm:t>
        <a:bodyPr/>
        <a:lstStyle/>
        <a:p>
          <a:endParaRPr lang="en-IN"/>
        </a:p>
      </dgm:t>
    </dgm:pt>
    <dgm:pt modelId="{71B11ED6-BB04-4B33-BC94-6099767C360F}">
      <dgm:prSet custT="1"/>
      <dgm:spPr/>
      <dgm:t>
        <a:bodyPr/>
        <a:lstStyle/>
        <a:p>
          <a:pPr algn="ctr"/>
          <a:r>
            <a:rPr lang="en-IN" sz="2000" dirty="0">
              <a:latin typeface="Times New Roman" panose="02020603050405020304" pitchFamily="18" charset="0"/>
              <a:cs typeface="Times New Roman" panose="02020603050405020304" pitchFamily="18" charset="0"/>
            </a:rPr>
            <a:t>Lower Sensitivity to GW</a:t>
          </a:r>
        </a:p>
      </dgm:t>
    </dgm:pt>
    <dgm:pt modelId="{0EAF005E-6386-4FFC-8FA8-C291FCBD5FEB}" type="parTrans" cxnId="{7BAEB08A-CE78-42AA-B8FD-5D121CD7F518}">
      <dgm:prSet/>
      <dgm:spPr/>
      <dgm:t>
        <a:bodyPr/>
        <a:lstStyle/>
        <a:p>
          <a:endParaRPr lang="en-IN"/>
        </a:p>
      </dgm:t>
    </dgm:pt>
    <dgm:pt modelId="{28652782-6B39-404D-85D2-0D7ACB4AD79C}" type="sibTrans" cxnId="{7BAEB08A-CE78-42AA-B8FD-5D121CD7F518}">
      <dgm:prSet/>
      <dgm:spPr/>
      <dgm:t>
        <a:bodyPr/>
        <a:lstStyle/>
        <a:p>
          <a:endParaRPr lang="en-IN"/>
        </a:p>
      </dgm:t>
    </dgm:pt>
    <dgm:pt modelId="{4521A0FB-FFE1-41C1-89B0-7D75FE340C64}" type="pres">
      <dgm:prSet presAssocID="{C78093C9-3FB7-4553-9B1E-047BE517FA67}" presName="linear" presStyleCnt="0">
        <dgm:presLayoutVars>
          <dgm:animLvl val="lvl"/>
          <dgm:resizeHandles val="exact"/>
        </dgm:presLayoutVars>
      </dgm:prSet>
      <dgm:spPr/>
    </dgm:pt>
    <dgm:pt modelId="{31E6483A-D33F-4EB1-BF73-2AF690578E4F}" type="pres">
      <dgm:prSet presAssocID="{71B11ED6-BB04-4B33-BC94-6099767C360F}" presName="parentText" presStyleLbl="node1" presStyleIdx="0" presStyleCnt="1" custLinFactNeighborX="4010" custLinFactNeighborY="8756">
        <dgm:presLayoutVars>
          <dgm:chMax val="0"/>
          <dgm:bulletEnabled val="1"/>
        </dgm:presLayoutVars>
      </dgm:prSet>
      <dgm:spPr/>
    </dgm:pt>
  </dgm:ptLst>
  <dgm:cxnLst>
    <dgm:cxn modelId="{055E924D-5D7D-47D7-8101-5A64E584B2DD}" type="presOf" srcId="{71B11ED6-BB04-4B33-BC94-6099767C360F}" destId="{31E6483A-D33F-4EB1-BF73-2AF690578E4F}" srcOrd="0" destOrd="0" presId="urn:microsoft.com/office/officeart/2005/8/layout/vList2"/>
    <dgm:cxn modelId="{0E905985-12DE-489B-B05B-030137D60B62}" type="presOf" srcId="{C78093C9-3FB7-4553-9B1E-047BE517FA67}" destId="{4521A0FB-FFE1-41C1-89B0-7D75FE340C64}" srcOrd="0" destOrd="0" presId="urn:microsoft.com/office/officeart/2005/8/layout/vList2"/>
    <dgm:cxn modelId="{7BAEB08A-CE78-42AA-B8FD-5D121CD7F518}" srcId="{C78093C9-3FB7-4553-9B1E-047BE517FA67}" destId="{71B11ED6-BB04-4B33-BC94-6099767C360F}" srcOrd="0" destOrd="0" parTransId="{0EAF005E-6386-4FFC-8FA8-C291FCBD5FEB}" sibTransId="{28652782-6B39-404D-85D2-0D7ACB4AD79C}"/>
    <dgm:cxn modelId="{BAF8ED90-66C9-478F-8515-0C06FA25F7FD}" type="presParOf" srcId="{4521A0FB-FFE1-41C1-89B0-7D75FE340C64}" destId="{31E6483A-D33F-4EB1-BF73-2AF690578E4F}"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94391C1-4A93-42D1-9ECB-FC42B620AA0C}" type="doc">
      <dgm:prSet loTypeId="urn:microsoft.com/office/officeart/2005/8/layout/vList2" loCatId="list" qsTypeId="urn:microsoft.com/office/officeart/2005/8/quickstyle/simple1" qsCatId="simple" csTypeId="urn:microsoft.com/office/officeart/2005/8/colors/accent0_1" csCatId="mainScheme" phldr="1"/>
      <dgm:spPr/>
      <dgm:t>
        <a:bodyPr/>
        <a:lstStyle/>
        <a:p>
          <a:endParaRPr lang="en-IN"/>
        </a:p>
      </dgm:t>
    </dgm:pt>
    <dgm:pt modelId="{707C0B4B-C793-4BCE-A823-24CFE83157EA}">
      <dgm:prSet custT="1"/>
      <dgm:spPr/>
      <dgm:t>
        <a:bodyPr/>
        <a:lstStyle/>
        <a:p>
          <a:pPr algn="ctr"/>
          <a:r>
            <a:rPr lang="en-IN" sz="2000" dirty="0">
              <a:latin typeface="Times New Roman" panose="02020603050405020304" pitchFamily="18" charset="0"/>
              <a:cs typeface="Times New Roman" panose="02020603050405020304" pitchFamily="18" charset="0"/>
            </a:rPr>
            <a:t>Loss of light</a:t>
          </a:r>
        </a:p>
      </dgm:t>
    </dgm:pt>
    <dgm:pt modelId="{9352C59D-FBA8-48FF-9BAF-4EA714450702}" type="parTrans" cxnId="{F9E84017-FBE1-4109-AEBA-0C95E57AB7F0}">
      <dgm:prSet/>
      <dgm:spPr/>
      <dgm:t>
        <a:bodyPr/>
        <a:lstStyle/>
        <a:p>
          <a:endParaRPr lang="en-IN"/>
        </a:p>
      </dgm:t>
    </dgm:pt>
    <dgm:pt modelId="{D80533CE-4254-48C4-8C0A-74B9557C3060}" type="sibTrans" cxnId="{F9E84017-FBE1-4109-AEBA-0C95E57AB7F0}">
      <dgm:prSet/>
      <dgm:spPr/>
      <dgm:t>
        <a:bodyPr/>
        <a:lstStyle/>
        <a:p>
          <a:endParaRPr lang="en-IN"/>
        </a:p>
      </dgm:t>
    </dgm:pt>
    <dgm:pt modelId="{8AFDF540-5C0C-4D79-99C9-397D2BD80921}" type="pres">
      <dgm:prSet presAssocID="{594391C1-4A93-42D1-9ECB-FC42B620AA0C}" presName="linear" presStyleCnt="0">
        <dgm:presLayoutVars>
          <dgm:animLvl val="lvl"/>
          <dgm:resizeHandles val="exact"/>
        </dgm:presLayoutVars>
      </dgm:prSet>
      <dgm:spPr/>
    </dgm:pt>
    <dgm:pt modelId="{BBB6A0FE-385A-4C2F-A693-B5BDCA1D8E6E}" type="pres">
      <dgm:prSet presAssocID="{707C0B4B-C793-4BCE-A823-24CFE83157EA}" presName="parentText" presStyleLbl="node1" presStyleIdx="0" presStyleCnt="1" custLinFactNeighborX="-10644" custLinFactNeighborY="-49578">
        <dgm:presLayoutVars>
          <dgm:chMax val="0"/>
          <dgm:bulletEnabled val="1"/>
        </dgm:presLayoutVars>
      </dgm:prSet>
      <dgm:spPr/>
    </dgm:pt>
  </dgm:ptLst>
  <dgm:cxnLst>
    <dgm:cxn modelId="{79559611-0157-4A6F-B69C-1B24A9A27D91}" type="presOf" srcId="{707C0B4B-C793-4BCE-A823-24CFE83157EA}" destId="{BBB6A0FE-385A-4C2F-A693-B5BDCA1D8E6E}" srcOrd="0" destOrd="0" presId="urn:microsoft.com/office/officeart/2005/8/layout/vList2"/>
    <dgm:cxn modelId="{F9E84017-FBE1-4109-AEBA-0C95E57AB7F0}" srcId="{594391C1-4A93-42D1-9ECB-FC42B620AA0C}" destId="{707C0B4B-C793-4BCE-A823-24CFE83157EA}" srcOrd="0" destOrd="0" parTransId="{9352C59D-FBA8-48FF-9BAF-4EA714450702}" sibTransId="{D80533CE-4254-48C4-8C0A-74B9557C3060}"/>
    <dgm:cxn modelId="{09DF1945-F040-4FAF-ADD3-A715A035BE08}" type="presOf" srcId="{594391C1-4A93-42D1-9ECB-FC42B620AA0C}" destId="{8AFDF540-5C0C-4D79-99C9-397D2BD80921}" srcOrd="0" destOrd="0" presId="urn:microsoft.com/office/officeart/2005/8/layout/vList2"/>
    <dgm:cxn modelId="{A2E6DEF6-210C-44B4-A36C-52EF1AFD610F}" type="presParOf" srcId="{8AFDF540-5C0C-4D79-99C9-397D2BD80921}" destId="{BBB6A0FE-385A-4C2F-A693-B5BDCA1D8E6E}" srcOrd="0" destOrd="0" presId="urn:microsoft.com/office/officeart/2005/8/layout/vList2"/>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9FF40A-7F51-4671-9E77-AB6540E217BB}">
      <dsp:nvSpPr>
        <dsp:cNvPr id="0" name=""/>
        <dsp:cNvSpPr/>
      </dsp:nvSpPr>
      <dsp:spPr>
        <a:xfrm>
          <a:off x="0" y="0"/>
          <a:ext cx="1947848" cy="1067040"/>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dirty="0">
              <a:latin typeface="Times New Roman" panose="02020603050405020304" pitchFamily="18" charset="0"/>
              <a:cs typeface="Times New Roman" panose="02020603050405020304" pitchFamily="18" charset="0"/>
            </a:rPr>
            <a:t>Reduction in beam power</a:t>
          </a:r>
        </a:p>
      </dsp:txBody>
      <dsp:txXfrm>
        <a:off x="52089" y="52089"/>
        <a:ext cx="1843670" cy="96286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35D9E9-08C8-4950-8322-96FE2A547E13}">
      <dsp:nvSpPr>
        <dsp:cNvPr id="0" name=""/>
        <dsp:cNvSpPr/>
      </dsp:nvSpPr>
      <dsp:spPr>
        <a:xfrm>
          <a:off x="0" y="0"/>
          <a:ext cx="1661966" cy="1067040"/>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dirty="0">
              <a:latin typeface="Times New Roman" panose="02020603050405020304" pitchFamily="18" charset="0"/>
              <a:cs typeface="Times New Roman" panose="02020603050405020304" pitchFamily="18" charset="0"/>
            </a:rPr>
            <a:t>Increased Shot noise</a:t>
          </a:r>
        </a:p>
      </dsp:txBody>
      <dsp:txXfrm>
        <a:off x="52089" y="52089"/>
        <a:ext cx="1557788" cy="96286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E6483A-D33F-4EB1-BF73-2AF690578E4F}">
      <dsp:nvSpPr>
        <dsp:cNvPr id="0" name=""/>
        <dsp:cNvSpPr/>
      </dsp:nvSpPr>
      <dsp:spPr>
        <a:xfrm>
          <a:off x="0" y="13098"/>
          <a:ext cx="1947848" cy="1141920"/>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dirty="0">
              <a:latin typeface="Times New Roman" panose="02020603050405020304" pitchFamily="18" charset="0"/>
              <a:cs typeface="Times New Roman" panose="02020603050405020304" pitchFamily="18" charset="0"/>
            </a:rPr>
            <a:t>Lower Sensitivity to GW</a:t>
          </a:r>
        </a:p>
      </dsp:txBody>
      <dsp:txXfrm>
        <a:off x="55744" y="68842"/>
        <a:ext cx="1836360" cy="10304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BB6A0FE-385A-4C2F-A693-B5BDCA1D8E6E}">
      <dsp:nvSpPr>
        <dsp:cNvPr id="0" name=""/>
        <dsp:cNvSpPr/>
      </dsp:nvSpPr>
      <dsp:spPr>
        <a:xfrm>
          <a:off x="0" y="0"/>
          <a:ext cx="2100249" cy="1216800"/>
        </a:xfrm>
        <a:prstGeom prst="roundRect">
          <a:avLst/>
        </a:prstGeom>
        <a:solidFill>
          <a:schemeClr val="lt1">
            <a:hueOff val="0"/>
            <a:satOff val="0"/>
            <a:lumOff val="0"/>
            <a:alphaOff val="0"/>
          </a:schemeClr>
        </a:solidFill>
        <a:ln w="38100" cap="flat" cmpd="sng" algn="ctr">
          <a:solidFill>
            <a:schemeClr val="dk1">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IN" sz="2000" kern="1200" dirty="0">
              <a:latin typeface="Times New Roman" panose="02020603050405020304" pitchFamily="18" charset="0"/>
              <a:cs typeface="Times New Roman" panose="02020603050405020304" pitchFamily="18" charset="0"/>
            </a:rPr>
            <a:t>Loss of light</a:t>
          </a:r>
        </a:p>
      </dsp:txBody>
      <dsp:txXfrm>
        <a:off x="59399" y="59399"/>
        <a:ext cx="1981451" cy="109800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729A40-9C52-410B-8C7D-FA0DC6C43C8D}" type="datetimeFigureOut">
              <a:rPr lang="en-IN" smtClean="0"/>
              <a:t>25-07-2018</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94F1287-4DB2-4683-A05E-139ECFF18649}" type="slidenum">
              <a:rPr lang="en-IN" smtClean="0"/>
              <a:t>‹#›</a:t>
            </a:fld>
            <a:endParaRPr lang="en-IN"/>
          </a:p>
        </p:txBody>
      </p:sp>
    </p:spTree>
    <p:extLst>
      <p:ext uri="{BB962C8B-B14F-4D97-AF65-F5344CB8AC3E}">
        <p14:creationId xmlns:p14="http://schemas.microsoft.com/office/powerpoint/2010/main" val="2210304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10" name="Picture 9" descr="paperBackingColor.jpg"/>
          <p:cNvPicPr>
            <a:picLocks noChangeAspect="1"/>
          </p:cNvPicPr>
          <p:nvPr/>
        </p:nvPicPr>
        <p:blipFill>
          <a:blip r:embed="rId2"/>
          <a:srcRect l="469" t="13915"/>
          <a:stretch>
            <a:fillRect/>
          </a:stretch>
        </p:blipFill>
        <p:spPr>
          <a:xfrm>
            <a:off x="2151871" y="699248"/>
            <a:ext cx="7888259" cy="3837694"/>
          </a:xfrm>
          <a:prstGeom prst="rect">
            <a:avLst/>
          </a:prstGeom>
          <a:solidFill>
            <a:srgbClr val="FFFFFF">
              <a:shade val="85000"/>
            </a:srgbClr>
          </a:solidFill>
          <a:ln w="22225" cap="sq">
            <a:solidFill>
              <a:srgbClr val="FDFDFD"/>
            </a:solidFill>
            <a:miter lim="800000"/>
          </a:ln>
          <a:effectLst>
            <a:outerShdw blurRad="57150" dist="37500" dir="7560000" sy="98000" kx="80000" ky="63000" algn="tl" rotWithShape="0">
              <a:srgbClr val="000000">
                <a:alpha val="20000"/>
              </a:srgbClr>
            </a:outerShdw>
          </a:effectLst>
          <a:scene3d>
            <a:camera prst="orthographicFront"/>
            <a:lightRig rig="twoPt" dir="t">
              <a:rot lat="0" lon="0" rev="7200000"/>
            </a:lightRig>
          </a:scene3d>
          <a:sp3d prstMaterial="matte">
            <a:bevelT w="22860" h="12700"/>
            <a:contourClr>
              <a:srgbClr val="FFFFFF"/>
            </a:contourClr>
          </a:sp3d>
        </p:spPr>
      </p:pic>
      <p:sp>
        <p:nvSpPr>
          <p:cNvPr id="4" name="Date Placeholder 3"/>
          <p:cNvSpPr>
            <a:spLocks noGrp="1"/>
          </p:cNvSpPr>
          <p:nvPr>
            <p:ph type="dt" sz="half" idx="10"/>
          </p:nvPr>
        </p:nvSpPr>
        <p:spPr/>
        <p:txBody>
          <a:bodyPr/>
          <a:lstStyle/>
          <a:p>
            <a:fld id="{5E0E4158-DFD7-46D0-A2C2-8BFB624BBC1A}" type="datetime1">
              <a:rPr lang="en-IN" smtClean="0"/>
              <a:t>25-07-2018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92AE4B-ED8B-4C9B-B8B4-9249DAD94A01}" type="slidenum">
              <a:rPr lang="en-IN" smtClean="0"/>
              <a:t>‹#›</a:t>
            </a:fld>
            <a:endParaRPr lang="en-IN"/>
          </a:p>
        </p:txBody>
      </p:sp>
      <p:sp>
        <p:nvSpPr>
          <p:cNvPr id="2" name="Title 1"/>
          <p:cNvSpPr>
            <a:spLocks noGrp="1"/>
          </p:cNvSpPr>
          <p:nvPr>
            <p:ph type="ctrTitle"/>
          </p:nvPr>
        </p:nvSpPr>
        <p:spPr>
          <a:xfrm>
            <a:off x="2279426" y="1143001"/>
            <a:ext cx="7633149" cy="1846961"/>
          </a:xfrm>
        </p:spPr>
        <p:txBody>
          <a:bodyPr vert="horz" lIns="91440" tIns="45720" rIns="91440" bIns="45720" rtlCol="0" anchor="b" anchorCtr="0">
            <a:noAutofit/>
          </a:bodyPr>
          <a:lstStyle>
            <a:lvl1pPr algn="ctr" defTabSz="914400" rtl="0" eaLnBrk="1" latinLnBrk="0" hangingPunct="1">
              <a:spcBef>
                <a:spcPct val="0"/>
              </a:spcBef>
              <a:buNone/>
              <a:defRPr sz="6000" kern="1200">
                <a:solidFill>
                  <a:schemeClr val="bg2">
                    <a:lumMod val="75000"/>
                  </a:schemeClr>
                </a:solidFill>
                <a:effectLst>
                  <a:outerShdw blurRad="50800" dist="38100" dir="2700000" algn="tl" rotWithShape="0">
                    <a:prstClr val="black">
                      <a:alpha val="40000"/>
                    </a:prstClr>
                  </a:outerShdw>
                </a:effectLst>
                <a:latin typeface="+mj-lt"/>
                <a:ea typeface="+mj-ea"/>
                <a:cs typeface="+mj-cs"/>
              </a:defRPr>
            </a:lvl1pPr>
          </a:lstStyle>
          <a:p>
            <a:r>
              <a:rPr lang="en-US"/>
              <a:t>Click to edit Master title style</a:t>
            </a:r>
            <a:endParaRPr/>
          </a:p>
        </p:txBody>
      </p:sp>
      <p:sp>
        <p:nvSpPr>
          <p:cNvPr id="3" name="Subtitle 2"/>
          <p:cNvSpPr>
            <a:spLocks noGrp="1"/>
          </p:cNvSpPr>
          <p:nvPr>
            <p:ph type="subTitle" idx="1"/>
          </p:nvPr>
        </p:nvSpPr>
        <p:spPr>
          <a:xfrm>
            <a:off x="2279426" y="2994212"/>
            <a:ext cx="7633149" cy="1007200"/>
          </a:xfrm>
        </p:spPr>
        <p:txBody>
          <a:bodyPr vert="horz" lIns="91440" tIns="45720" rIns="91440" bIns="45720" rtlCol="0">
            <a:normAutofit/>
          </a:bodyPr>
          <a:lstStyle>
            <a:lvl1pPr marL="0" indent="0" algn="ctr" defTabSz="914400" rtl="0" eaLnBrk="1" latinLnBrk="0" hangingPunct="1">
              <a:spcBef>
                <a:spcPts val="0"/>
              </a:spcBef>
              <a:buSzPct val="90000"/>
              <a:buFont typeface="Wingdings" pitchFamily="2" charset="2"/>
              <a:buNone/>
              <a:defRPr sz="2000" kern="1200">
                <a:solidFill>
                  <a:schemeClr val="bg2">
                    <a:lumMod val="75000"/>
                  </a:schemeClr>
                </a:solidFill>
                <a:effectLst>
                  <a:outerShdw blurRad="50800" dist="38100" dir="2700000" algn="tl" rotWithShape="0">
                    <a:prstClr val="black">
                      <a:alpha val="40000"/>
                    </a:prstClr>
                  </a:outerShdw>
                </a:effectLst>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03DE395F-C8B0-43DB-BC3D-6E9EE6CC1F4E}" type="datetime1">
              <a:rPr lang="en-IN" smtClean="0"/>
              <a:t>25-07-2018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bg>
      <p:bgRef idx="1003">
        <a:schemeClr val="bg2"/>
      </p:bgRef>
    </p:bg>
    <p:spTree>
      <p:nvGrpSpPr>
        <p:cNvPr id="1" name=""/>
        <p:cNvGrpSpPr/>
        <p:nvPr/>
      </p:nvGrpSpPr>
      <p:grpSpPr>
        <a:xfrm>
          <a:off x="0" y="0"/>
          <a:ext cx="0" cy="0"/>
          <a:chOff x="0" y="0"/>
          <a:chExt cx="0" cy="0"/>
        </a:xfrm>
      </p:grpSpPr>
      <p:pic>
        <p:nvPicPr>
          <p:cNvPr id="12" name="Picture 11" descr="titlePhotoBacking-r.png"/>
          <p:cNvPicPr>
            <a:picLocks noChangeAspect="1"/>
          </p:cNvPicPr>
          <p:nvPr/>
        </p:nvPicPr>
        <p:blipFill>
          <a:blip r:embed="rId2"/>
          <a:srcRect l="17353" t="9412" r="17500" b="32353"/>
          <a:stretch>
            <a:fillRect/>
          </a:stretch>
        </p:blipFill>
        <p:spPr>
          <a:xfrm>
            <a:off x="2115672" y="645459"/>
            <a:ext cx="7942729" cy="3993776"/>
          </a:xfrm>
          <a:prstGeom prst="rect">
            <a:avLst/>
          </a:prstGeom>
        </p:spPr>
      </p:pic>
      <p:sp>
        <p:nvSpPr>
          <p:cNvPr id="4" name="Date Placeholder 3"/>
          <p:cNvSpPr>
            <a:spLocks noGrp="1"/>
          </p:cNvSpPr>
          <p:nvPr>
            <p:ph type="dt" sz="half" idx="10"/>
          </p:nvPr>
        </p:nvSpPr>
        <p:spPr>
          <a:xfrm>
            <a:off x="609600" y="6324600"/>
            <a:ext cx="2844800" cy="273050"/>
          </a:xfrm>
        </p:spPr>
        <p:txBody>
          <a:bodyPr/>
          <a:lstStyle>
            <a:lvl1pPr>
              <a:defRPr sz="1400">
                <a:solidFill>
                  <a:schemeClr val="tx2">
                    <a:lumMod val="75000"/>
                  </a:schemeClr>
                </a:solidFill>
              </a:defRPr>
            </a:lvl1pPr>
          </a:lstStyle>
          <a:p>
            <a:fld id="{F2FC0E17-8B9A-46EC-A957-A54F82BCF15F}" type="datetime1">
              <a:rPr lang="en-IN" smtClean="0"/>
              <a:t>25-07-2018</a:t>
            </a:fld>
            <a:endParaRPr lang="en-IN"/>
          </a:p>
        </p:txBody>
      </p:sp>
      <p:sp>
        <p:nvSpPr>
          <p:cNvPr id="5" name="Footer Placeholder 4"/>
          <p:cNvSpPr>
            <a:spLocks noGrp="1"/>
          </p:cNvSpPr>
          <p:nvPr>
            <p:ph type="ftr" sz="quarter" idx="11"/>
          </p:nvPr>
        </p:nvSpPr>
        <p:spPr>
          <a:xfrm>
            <a:off x="4165600" y="6324600"/>
            <a:ext cx="3860800" cy="273050"/>
          </a:xfrm>
        </p:spPr>
        <p:txBody>
          <a:bodyPr/>
          <a:lstStyle>
            <a:lvl1pPr>
              <a:defRPr sz="1400">
                <a:solidFill>
                  <a:schemeClr val="tx2">
                    <a:lumMod val="75000"/>
                  </a:schemeClr>
                </a:solidFill>
              </a:defRPr>
            </a:lvl1pPr>
          </a:lstStyle>
          <a:p>
            <a:endParaRPr lang="en-IN"/>
          </a:p>
        </p:txBody>
      </p:sp>
      <p:sp>
        <p:nvSpPr>
          <p:cNvPr id="6" name="Slide Number Placeholder 5"/>
          <p:cNvSpPr>
            <a:spLocks noGrp="1"/>
          </p:cNvSpPr>
          <p:nvPr>
            <p:ph type="sldNum" sz="quarter" idx="12"/>
          </p:nvPr>
        </p:nvSpPr>
        <p:spPr>
          <a:xfrm>
            <a:off x="8737600" y="6324600"/>
            <a:ext cx="2844800" cy="273050"/>
          </a:xfrm>
        </p:spPr>
        <p:txBody>
          <a:bodyPr/>
          <a:lstStyle>
            <a:lvl1pPr>
              <a:defRPr sz="1400">
                <a:solidFill>
                  <a:schemeClr val="tx2">
                    <a:lumMod val="75000"/>
                  </a:schemeClr>
                </a:solidFill>
              </a:defRPr>
            </a:lvl1pPr>
          </a:lstStyle>
          <a:p>
            <a:fld id="{DD92AE4B-ED8B-4C9B-B8B4-9249DAD94A01}" type="slidenum">
              <a:rPr lang="en-IN" smtClean="0"/>
              <a:t>‹#›</a:t>
            </a:fld>
            <a:endParaRPr lang="en-IN"/>
          </a:p>
        </p:txBody>
      </p:sp>
      <p:sp>
        <p:nvSpPr>
          <p:cNvPr id="2" name="Title 1"/>
          <p:cNvSpPr>
            <a:spLocks noGrp="1"/>
          </p:cNvSpPr>
          <p:nvPr>
            <p:ph type="ctrTitle"/>
          </p:nvPr>
        </p:nvSpPr>
        <p:spPr>
          <a:xfrm>
            <a:off x="699247" y="4953000"/>
            <a:ext cx="10793507" cy="857250"/>
          </a:xfrm>
        </p:spPr>
        <p:txBody>
          <a:bodyPr anchor="b" anchorCtr="0">
            <a:noAutofit/>
          </a:bodyPr>
          <a:lstStyle>
            <a:lvl1pPr>
              <a:defRPr sz="5400">
                <a:solidFill>
                  <a:schemeClr val="tx2"/>
                </a:solidFill>
                <a:effectLst>
                  <a:outerShdw blurRad="50800" dist="38100" dir="2700000" algn="tl" rotWithShape="0">
                    <a:prstClr val="black">
                      <a:alpha val="40000"/>
                    </a:prstClr>
                  </a:outerShdw>
                </a:effectLst>
              </a:defRPr>
            </a:lvl1pPr>
          </a:lstStyle>
          <a:p>
            <a:r>
              <a:rPr lang="en-US"/>
              <a:t>Click to edit Master title style</a:t>
            </a:r>
            <a:endParaRPr/>
          </a:p>
        </p:txBody>
      </p:sp>
      <p:sp>
        <p:nvSpPr>
          <p:cNvPr id="3" name="Subtitle 2"/>
          <p:cNvSpPr>
            <a:spLocks noGrp="1"/>
          </p:cNvSpPr>
          <p:nvPr>
            <p:ph type="subTitle" idx="1"/>
          </p:nvPr>
        </p:nvSpPr>
        <p:spPr>
          <a:xfrm>
            <a:off x="699247" y="5791200"/>
            <a:ext cx="10793507" cy="507200"/>
          </a:xfrm>
        </p:spPr>
        <p:txBody>
          <a:bodyPr>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dirty="0"/>
          </a:p>
        </p:txBody>
      </p:sp>
      <p:sp>
        <p:nvSpPr>
          <p:cNvPr id="11" name="Picture Placeholder 10"/>
          <p:cNvSpPr>
            <a:spLocks noGrp="1"/>
          </p:cNvSpPr>
          <p:nvPr>
            <p:ph type="pic" sz="quarter" idx="13"/>
          </p:nvPr>
        </p:nvSpPr>
        <p:spPr>
          <a:xfrm>
            <a:off x="2353056" y="804672"/>
            <a:ext cx="7518400" cy="3657600"/>
          </a:xfrm>
        </p:spPr>
        <p:txBody>
          <a:bodyPr/>
          <a:lstStyle>
            <a:lvl1pPr>
              <a:buNone/>
              <a:defRPr>
                <a:solidFill>
                  <a:schemeClr val="bg2"/>
                </a:solidFill>
              </a:defRPr>
            </a:lvl1pPr>
          </a:lstStyle>
          <a:p>
            <a:r>
              <a:rPr lang="en-US"/>
              <a:t>Drag picture to placeholder or click icon to add</a:t>
            </a:r>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54425" y="2514600"/>
            <a:ext cx="10883153" cy="914400"/>
          </a:xfrm>
        </p:spPr>
        <p:txBody>
          <a:bodyPr anchor="b" anchorCtr="0"/>
          <a:lstStyle>
            <a:lvl1pPr algn="ctr">
              <a:defRPr sz="5400" b="0" cap="none" baseline="0">
                <a:solidFill>
                  <a:schemeClr val="tx2"/>
                </a:solidFill>
                <a:effectLst>
                  <a:outerShdw blurRad="50800" dist="38100" dir="2700000" algn="tl" rotWithShape="0">
                    <a:prstClr val="black">
                      <a:alpha val="40000"/>
                    </a:prstClr>
                  </a:outerShdw>
                </a:effectLst>
              </a:defRPr>
            </a:lvl1pPr>
          </a:lstStyle>
          <a:p>
            <a:r>
              <a:rPr lang="en-US"/>
              <a:t>Click to edit Master title style</a:t>
            </a:r>
            <a:endParaRPr/>
          </a:p>
        </p:txBody>
      </p:sp>
      <p:sp>
        <p:nvSpPr>
          <p:cNvPr id="3" name="Text Placeholder 2"/>
          <p:cNvSpPr>
            <a:spLocks noGrp="1"/>
          </p:cNvSpPr>
          <p:nvPr>
            <p:ph type="body" idx="1"/>
          </p:nvPr>
        </p:nvSpPr>
        <p:spPr>
          <a:xfrm>
            <a:off x="654425" y="3429000"/>
            <a:ext cx="10883153" cy="701000"/>
          </a:xfrm>
        </p:spPr>
        <p:txBody>
          <a:bodyPr anchor="t" anchorCtr="0">
            <a:normAutofit/>
          </a:bodyPr>
          <a:lstStyle>
            <a:lvl1pPr marL="0" indent="0" algn="ctr">
              <a:spcBef>
                <a:spcPts val="0"/>
              </a:spcBef>
              <a:buNone/>
              <a:defRPr sz="1800">
                <a:solidFill>
                  <a:schemeClr val="tx2"/>
                </a:solidFill>
                <a:effectLst>
                  <a:outerShdw blurRad="50800" dist="38100" dir="2700000" algn="tl" rotWithShape="0">
                    <a:prstClr val="black">
                      <a:alpha val="40000"/>
                    </a:prstClr>
                  </a:outerShdw>
                </a:effectLs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vert="horz" lIns="91440" tIns="45720" rIns="91440" bIns="45720" rtlCol="0" anchor="ctr"/>
          <a:lstStyle>
            <a:lvl1pPr marL="0" algn="l" defTabSz="914400" rtl="0" eaLnBrk="1" latinLnBrk="0" hangingPunct="1">
              <a:defRPr sz="1400" kern="1200">
                <a:solidFill>
                  <a:schemeClr val="tx2">
                    <a:lumMod val="75000"/>
                  </a:schemeClr>
                </a:solidFill>
                <a:latin typeface="+mn-lt"/>
                <a:ea typeface="+mn-ea"/>
                <a:cs typeface="+mn-cs"/>
              </a:defRPr>
            </a:lvl1pPr>
          </a:lstStyle>
          <a:p>
            <a:fld id="{90FCAAA3-44CA-4F5E-8F64-FE3E0509F7DF}" type="datetime1">
              <a:rPr lang="en-IN" smtClean="0"/>
              <a:t>25-07-2018</a:t>
            </a:fld>
            <a:endParaRPr lang="en-IN"/>
          </a:p>
        </p:txBody>
      </p:sp>
      <p:sp>
        <p:nvSpPr>
          <p:cNvPr id="5" name="Footer Placeholder 4"/>
          <p:cNvSpPr>
            <a:spLocks noGrp="1"/>
          </p:cNvSpPr>
          <p:nvPr>
            <p:ph type="ftr" sz="quarter" idx="11"/>
          </p:nvPr>
        </p:nvSpPr>
        <p:spPr/>
        <p:txBody>
          <a:bodyPr vert="horz" lIns="91440" tIns="45720" rIns="91440" bIns="45720" rtlCol="0" anchor="ctr"/>
          <a:lstStyle>
            <a:lvl1pPr marL="0" algn="ctr" defTabSz="914400" rtl="0" eaLnBrk="1" latinLnBrk="0" hangingPunct="1">
              <a:defRPr sz="1400" kern="1200">
                <a:solidFill>
                  <a:schemeClr val="tx2">
                    <a:lumMod val="75000"/>
                  </a:schemeClr>
                </a:solidFill>
                <a:latin typeface="+mn-lt"/>
                <a:ea typeface="+mn-ea"/>
                <a:cs typeface="+mn-cs"/>
              </a:defRPr>
            </a:lvl1pPr>
          </a:lstStyle>
          <a:p>
            <a:endParaRPr lang="en-IN"/>
          </a:p>
        </p:txBody>
      </p:sp>
      <p:sp>
        <p:nvSpPr>
          <p:cNvPr id="6" name="Slide Number Placeholder 5"/>
          <p:cNvSpPr>
            <a:spLocks noGrp="1"/>
          </p:cNvSpPr>
          <p:nvPr>
            <p:ph type="sldNum" sz="quarter" idx="12"/>
          </p:nvPr>
        </p:nvSpPr>
        <p:spPr/>
        <p:txBody>
          <a:bodyPr vert="horz" lIns="91440" tIns="45720" rIns="91440" bIns="45720" rtlCol="0" anchor="ctr"/>
          <a:lstStyle>
            <a:lvl1pPr marL="0" algn="r" defTabSz="914400" rtl="0" eaLnBrk="1" latinLnBrk="0" hangingPunct="1">
              <a:defRPr sz="1400" kern="1200">
                <a:solidFill>
                  <a:schemeClr val="tx2">
                    <a:lumMod val="75000"/>
                  </a:schemeClr>
                </a:solidFill>
                <a:latin typeface="+mn-lt"/>
                <a:ea typeface="+mn-ea"/>
                <a:cs typeface="+mn-cs"/>
              </a:defRPr>
            </a:lvl1pPr>
          </a:lstStyle>
          <a:p>
            <a:fld id="{DD92AE4B-ED8B-4C9B-B8B4-9249DAD94A01}" type="slidenum">
              <a:rPr lang="en-IN" smtClean="0"/>
              <a:t>‹#›</a:t>
            </a:fld>
            <a:endParaRPr lang="en-IN"/>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965200" y="1586753"/>
            <a:ext cx="5035296"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197600" y="1586753"/>
            <a:ext cx="5035296"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2FC03564-D2E9-4A98-95E2-751A1860D73F}" type="datetime1">
              <a:rPr lang="en-IN" smtClean="0"/>
              <a:t>25-07-2018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a:p>
        </p:txBody>
      </p:sp>
      <p:sp>
        <p:nvSpPr>
          <p:cNvPr id="3" name="Text Placeholder 2"/>
          <p:cNvSpPr>
            <a:spLocks noGrp="1"/>
          </p:cNvSpPr>
          <p:nvPr>
            <p:ph type="body" idx="1"/>
          </p:nvPr>
        </p:nvSpPr>
        <p:spPr>
          <a:xfrm>
            <a:off x="965200" y="1598613"/>
            <a:ext cx="5031317"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65200" y="2174876"/>
            <a:ext cx="5031317" cy="3997325"/>
          </a:xfrm>
        </p:spPr>
        <p:txBody>
          <a:bodyPr/>
          <a:lstStyle>
            <a:lvl1pPr>
              <a:defRPr sz="2400"/>
            </a:lvl1pPr>
            <a:lvl2pPr>
              <a:defRPr sz="2200"/>
            </a:lvl2pPr>
            <a:lvl3pPr>
              <a:defRPr sz="2000"/>
            </a:lvl3pPr>
            <a:lvl4pPr>
              <a:defRPr sz="1800"/>
            </a:lvl4pPr>
            <a:lvl5pPr>
              <a:defRPr sz="1800"/>
            </a:lvl5pPr>
            <a:lvl6pPr>
              <a:defRPr sz="1600"/>
            </a:lvl6pPr>
            <a:lvl7pPr marL="2290763" indent="-344488">
              <a:defRPr sz="1600"/>
            </a:lvl7pPr>
            <a:lvl8pPr marL="2290763" indent="-344488">
              <a:defRPr sz="1600"/>
            </a:lvl8pPr>
            <a:lvl9pPr marL="2290763" indent="-344488">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193368" y="1598613"/>
            <a:ext cx="5035296" cy="427877"/>
          </a:xfrm>
        </p:spPr>
        <p:txBody>
          <a:bodyPr anchor="b">
            <a:normAutofit/>
          </a:bodyPr>
          <a:lstStyle>
            <a:lvl1pPr marL="0" indent="0" algn="ctr">
              <a:spcBef>
                <a:spcPts val="0"/>
              </a:spcBef>
              <a:buNone/>
              <a:defRPr sz="2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035296" cy="3997325"/>
          </a:xfrm>
        </p:spPr>
        <p:txBody>
          <a:bodyPr/>
          <a:lstStyle>
            <a:lvl1pPr>
              <a:defRPr sz="2400"/>
            </a:lvl1pPr>
            <a:lvl2pPr>
              <a:defRPr sz="2200"/>
            </a:lvl2pPr>
            <a:lvl3pPr>
              <a:defRPr sz="2000"/>
            </a:lvl3pPr>
            <a:lvl4pPr>
              <a:defRPr sz="1800"/>
            </a:lvl4pPr>
            <a:lvl5pPr>
              <a:defRPr sz="1800"/>
            </a:lvl5pPr>
            <a:lvl6pPr>
              <a:defRPr sz="1600"/>
            </a:lvl6pPr>
            <a:lvl7pPr marL="2290763" indent="-344488">
              <a:defRPr sz="1600"/>
            </a:lvl7pPr>
            <a:lvl8pPr marL="2290763" indent="-344488">
              <a:defRPr sz="1600"/>
            </a:lvl8pPr>
            <a:lvl9pPr marL="2290763" indent="-344488">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Date Placeholder 6"/>
          <p:cNvSpPr>
            <a:spLocks noGrp="1"/>
          </p:cNvSpPr>
          <p:nvPr>
            <p:ph type="dt" sz="half" idx="10"/>
          </p:nvPr>
        </p:nvSpPr>
        <p:spPr/>
        <p:txBody>
          <a:bodyPr/>
          <a:lstStyle/>
          <a:p>
            <a:fld id="{E3B15543-A5A3-480D-8A8E-7003FF92032C}" type="datetime1">
              <a:rPr lang="en-IN" smtClean="0"/>
              <a:t>25-07-2018</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965200" y="1586753"/>
            <a:ext cx="10276541"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5969BC4D-7481-4103-9386-2FECC14C77A1}" type="datetime1">
              <a:rPr lang="en-IN" smtClean="0"/>
              <a:t>25-07-2018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92AE4B-ED8B-4C9B-B8B4-9249DAD94A01}" type="slidenum">
              <a:rPr lang="en-IN" smtClean="0"/>
              <a:t>‹#›</a:t>
            </a:fld>
            <a:endParaRPr lang="en-IN"/>
          </a:p>
        </p:txBody>
      </p:sp>
      <p:sp>
        <p:nvSpPr>
          <p:cNvPr id="8" name="Content Placeholder 2"/>
          <p:cNvSpPr>
            <a:spLocks noGrp="1"/>
          </p:cNvSpPr>
          <p:nvPr>
            <p:ph sz="half" idx="13"/>
          </p:nvPr>
        </p:nvSpPr>
        <p:spPr>
          <a:xfrm>
            <a:off x="965200" y="3914170"/>
            <a:ext cx="10276541" cy="2231136"/>
          </a:xfrm>
        </p:spPr>
        <p:txBody>
          <a:bodyPr>
            <a:normAutofit/>
          </a:bodyPr>
          <a:lstStyle>
            <a:lvl1pPr>
              <a:defRPr sz="2400"/>
            </a:lvl1pPr>
            <a:lvl2pPr>
              <a:defRPr sz="22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965200" y="1586753"/>
            <a:ext cx="5035296" cy="4583860"/>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Date Placeholder 4"/>
          <p:cNvSpPr>
            <a:spLocks noGrp="1"/>
          </p:cNvSpPr>
          <p:nvPr>
            <p:ph type="dt" sz="half" idx="10"/>
          </p:nvPr>
        </p:nvSpPr>
        <p:spPr/>
        <p:txBody>
          <a:bodyPr/>
          <a:lstStyle/>
          <a:p>
            <a:fld id="{9D01EA2F-99BB-430D-BA22-20E1C0320F19}" type="datetime1">
              <a:rPr lang="en-IN" smtClean="0"/>
              <a:t>25-07-2018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92AE4B-ED8B-4C9B-B8B4-9249DAD94A01}" type="slidenum">
              <a:rPr lang="en-IN" smtClean="0"/>
              <a:t>‹#›</a:t>
            </a:fld>
            <a:endParaRPr lang="en-IN"/>
          </a:p>
        </p:txBody>
      </p:sp>
      <p:sp>
        <p:nvSpPr>
          <p:cNvPr id="8" name="Content Placeholder 3"/>
          <p:cNvSpPr>
            <a:spLocks noGrp="1"/>
          </p:cNvSpPr>
          <p:nvPr>
            <p:ph sz="half" idx="2"/>
          </p:nvPr>
        </p:nvSpPr>
        <p:spPr>
          <a:xfrm>
            <a:off x="6197600" y="1586753"/>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9" name="Content Placeholder 3"/>
          <p:cNvSpPr>
            <a:spLocks noGrp="1"/>
          </p:cNvSpPr>
          <p:nvPr>
            <p:ph sz="half" idx="14"/>
          </p:nvPr>
        </p:nvSpPr>
        <p:spPr>
          <a:xfrm>
            <a:off x="6197600" y="3913094"/>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B8DBC998-6BB2-4E13-9FB8-FDD880B7B8FE}" type="datetime1">
              <a:rPr lang="en-IN" smtClean="0"/>
              <a:t>25-07-2018</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D92AE4B-ED8B-4C9B-B8B4-9249DAD94A01}" type="slidenum">
              <a:rPr lang="en-IN" smtClean="0"/>
              <a:t>‹#›</a:t>
            </a:fld>
            <a:endParaRPr lang="en-IN"/>
          </a:p>
        </p:txBody>
      </p:sp>
      <p:sp>
        <p:nvSpPr>
          <p:cNvPr id="6" name="Content Placeholder 2"/>
          <p:cNvSpPr>
            <a:spLocks noGrp="1"/>
          </p:cNvSpPr>
          <p:nvPr>
            <p:ph sz="half" idx="1"/>
          </p:nvPr>
        </p:nvSpPr>
        <p:spPr>
          <a:xfrm>
            <a:off x="965200" y="1586753"/>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Content Placeholder 3"/>
          <p:cNvSpPr>
            <a:spLocks noGrp="1"/>
          </p:cNvSpPr>
          <p:nvPr>
            <p:ph sz="half" idx="2"/>
          </p:nvPr>
        </p:nvSpPr>
        <p:spPr>
          <a:xfrm>
            <a:off x="6197600" y="1586753"/>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8" name="Content Placeholder 2"/>
          <p:cNvSpPr>
            <a:spLocks noGrp="1"/>
          </p:cNvSpPr>
          <p:nvPr>
            <p:ph sz="half" idx="13"/>
          </p:nvPr>
        </p:nvSpPr>
        <p:spPr>
          <a:xfrm>
            <a:off x="965200" y="3913094"/>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9" name="Content Placeholder 3"/>
          <p:cNvSpPr>
            <a:spLocks noGrp="1"/>
          </p:cNvSpPr>
          <p:nvPr>
            <p:ph sz="half" idx="14"/>
          </p:nvPr>
        </p:nvSpPr>
        <p:spPr>
          <a:xfrm>
            <a:off x="6197600" y="3913094"/>
            <a:ext cx="5035296" cy="2232212"/>
          </a:xfrm>
        </p:spPr>
        <p:txBody>
          <a:bodyPr>
            <a:normAutofit/>
          </a:bodyPr>
          <a:lstStyle>
            <a:lvl1pPr>
              <a:defRPr sz="2400"/>
            </a:lvl1pPr>
            <a:lvl2pPr>
              <a:defRPr sz="2200"/>
            </a:lvl2pPr>
            <a:lvl3pPr>
              <a:defRPr sz="2000"/>
            </a:lvl3pPr>
            <a:lvl4pPr>
              <a:defRPr sz="1800"/>
            </a:lvl4pPr>
            <a:lvl5pPr>
              <a:defRPr sz="1800"/>
            </a:lvl5pPr>
            <a:lvl6pPr>
              <a:defRPr sz="1800"/>
            </a:lvl6pPr>
            <a:lvl7pPr marL="2290763" indent="-344488">
              <a:defRPr sz="1800"/>
            </a:lvl7pPr>
            <a:lvl8pPr marL="2290763" indent="-344488">
              <a:defRPr sz="1800"/>
            </a:lvl8pPr>
            <a:lvl9pPr marL="2290763" indent="-344488">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8A8DB280-257D-4A82-830A-66BDC1BE47D5}" type="datetime1">
              <a:rPr lang="en-IN" smtClean="0"/>
              <a:t>25-07-2018</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2AFD4C-2E71-44D6-B5ED-B8D73515D353}" type="datetime1">
              <a:rPr lang="en-IN" smtClean="0"/>
              <a:t>25-07-2018</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47151" y="1143000"/>
            <a:ext cx="5076883" cy="1341344"/>
          </a:xfrm>
        </p:spPr>
        <p:txBody>
          <a:bodyPr anchor="b"/>
          <a:lstStyle>
            <a:lvl1pPr algn="ctr">
              <a:defRPr sz="4400" b="0"/>
            </a:lvl1pPr>
          </a:lstStyle>
          <a:p>
            <a:r>
              <a:rPr lang="en-US"/>
              <a:t>Click to edit Master title style</a:t>
            </a:r>
            <a:endParaRPr/>
          </a:p>
        </p:txBody>
      </p:sp>
      <p:sp>
        <p:nvSpPr>
          <p:cNvPr id="3" name="Content Placeholder 2"/>
          <p:cNvSpPr>
            <a:spLocks noGrp="1"/>
          </p:cNvSpPr>
          <p:nvPr>
            <p:ph idx="1"/>
          </p:nvPr>
        </p:nvSpPr>
        <p:spPr>
          <a:xfrm>
            <a:off x="6197599" y="605119"/>
            <a:ext cx="5035296" cy="5565495"/>
          </a:xfrm>
        </p:spPr>
        <p:txBody>
          <a:bodyPr>
            <a:normAutofit/>
          </a:bodyPr>
          <a:lstStyle>
            <a:lvl1pPr>
              <a:defRPr sz="2400"/>
            </a:lvl1pPr>
            <a:lvl2pPr>
              <a:defRPr sz="2200"/>
            </a:lvl2pPr>
            <a:lvl3pPr>
              <a:defRPr sz="2000"/>
            </a:lvl3pPr>
            <a:lvl4pPr>
              <a:defRPr sz="1800"/>
            </a:lvl4pPr>
            <a:lvl5pPr>
              <a:defRPr sz="1800"/>
            </a:lvl5pPr>
            <a:lvl6pPr>
              <a:defRPr sz="2000"/>
            </a:lvl6pPr>
            <a:lvl7pPr marL="2290763" indent="-344488">
              <a:defRPr sz="2000"/>
            </a:lvl7pPr>
            <a:lvl8pPr marL="2290763" indent="-344488">
              <a:defRPr sz="2000"/>
            </a:lvl8pPr>
            <a:lvl9pPr marL="2290763" indent="-344488">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947151" y="2618815"/>
            <a:ext cx="5076883" cy="3133164"/>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4A0BEA8-9B1C-43C9-A4B5-672EA2161B22}" type="datetime1">
              <a:rPr lang="en-IN" smtClean="0"/>
              <a:t>25-07-2018</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579028E-FEAB-468E-840C-B67C7D483378}" type="datetime1">
              <a:rPr lang="en-IN" smtClean="0"/>
              <a:t>25-07-2018</a:t>
            </a:fld>
            <a:endParaRPr lang="en-IN"/>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D92AE4B-ED8B-4C9B-B8B4-9249DAD94A01}" type="slidenum">
              <a:rPr lang="en-IN" smtClean="0"/>
              <a:t>‹#›</a:t>
            </a:fld>
            <a:endParaRPr lang="en-IN"/>
          </a:p>
        </p:txBody>
      </p:sp>
      <p:pic>
        <p:nvPicPr>
          <p:cNvPr id="10" name="Picture 9" descr="pictureCaptionBacking.png"/>
          <p:cNvPicPr>
            <a:picLocks noChangeAspect="1"/>
          </p:cNvPicPr>
          <p:nvPr/>
        </p:nvPicPr>
        <p:blipFill>
          <a:blip r:embed="rId2"/>
          <a:srcRect l="52272" t="8889" r="5152" b="16566"/>
          <a:stretch>
            <a:fillRect/>
          </a:stretch>
        </p:blipFill>
        <p:spPr>
          <a:xfrm>
            <a:off x="6125883" y="663389"/>
            <a:ext cx="5190836" cy="5112327"/>
          </a:xfrm>
          <a:prstGeom prst="rect">
            <a:avLst/>
          </a:prstGeom>
        </p:spPr>
      </p:pic>
      <p:sp>
        <p:nvSpPr>
          <p:cNvPr id="11" name="Title 1"/>
          <p:cNvSpPr>
            <a:spLocks noGrp="1"/>
          </p:cNvSpPr>
          <p:nvPr>
            <p:ph type="title"/>
          </p:nvPr>
        </p:nvSpPr>
        <p:spPr>
          <a:xfrm>
            <a:off x="967317" y="1143000"/>
            <a:ext cx="5056716" cy="1341344"/>
          </a:xfrm>
        </p:spPr>
        <p:txBody>
          <a:bodyPr anchor="b"/>
          <a:lstStyle>
            <a:lvl1pPr algn="ctr">
              <a:defRPr sz="4400" b="0"/>
            </a:lvl1pPr>
          </a:lstStyle>
          <a:p>
            <a:r>
              <a:rPr lang="en-US"/>
              <a:t>Click to edit Master title style</a:t>
            </a:r>
            <a:endParaRPr/>
          </a:p>
        </p:txBody>
      </p:sp>
      <p:sp>
        <p:nvSpPr>
          <p:cNvPr id="12" name="Text Placeholder 3"/>
          <p:cNvSpPr>
            <a:spLocks noGrp="1"/>
          </p:cNvSpPr>
          <p:nvPr>
            <p:ph type="body" sz="half" idx="2"/>
          </p:nvPr>
        </p:nvSpPr>
        <p:spPr>
          <a:xfrm>
            <a:off x="967317" y="2618815"/>
            <a:ext cx="5056716" cy="3133164"/>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2"/>
          <p:cNvSpPr>
            <a:spLocks noGrp="1"/>
          </p:cNvSpPr>
          <p:nvPr>
            <p:ph type="pic" idx="1"/>
          </p:nvPr>
        </p:nvSpPr>
        <p:spPr>
          <a:xfrm>
            <a:off x="6439918" y="864971"/>
            <a:ext cx="4562767" cy="470916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967317" y="462897"/>
            <a:ext cx="10291233" cy="828021"/>
          </a:xfrm>
        </p:spPr>
        <p:txBody>
          <a:bodyPr/>
          <a:lstStyle/>
          <a:p>
            <a:r>
              <a:rPr lang="en-US"/>
              <a:t>Click to edit Master title style</a:t>
            </a:r>
            <a:endParaRPr/>
          </a:p>
        </p:txBody>
      </p:sp>
      <p:sp>
        <p:nvSpPr>
          <p:cNvPr id="3" name="Vertical Text Placeholder 2"/>
          <p:cNvSpPr>
            <a:spLocks noGrp="1"/>
          </p:cNvSpPr>
          <p:nvPr>
            <p:ph type="body" orient="vert" idx="1"/>
          </p:nvPr>
        </p:nvSpPr>
        <p:spPr>
          <a:xfrm>
            <a:off x="967319" y="1598613"/>
            <a:ext cx="10291232" cy="4572000"/>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CE4858C8-3ACD-4942-8DD4-954C05F74D8D}" type="datetime1">
              <a:rPr lang="en-IN" smtClean="0"/>
              <a:t>25-07-2018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160000" y="685801"/>
            <a:ext cx="1422400" cy="5484812"/>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967317" y="685758"/>
            <a:ext cx="8583083" cy="5482221"/>
          </a:xfrm>
        </p:spPr>
        <p:txBody>
          <a:bodyPr vert="eaVert"/>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10"/>
          </p:nvPr>
        </p:nvSpPr>
        <p:spPr/>
        <p:txBody>
          <a:bodyPr/>
          <a:lstStyle/>
          <a:p>
            <a:fld id="{5814B60A-AFD7-4D66-A3CC-1870F94F50DC}" type="datetime1">
              <a:rPr lang="en-IN" smtClean="0"/>
              <a:t>25-07-2018</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D92AE4B-ED8B-4C9B-B8B4-9249DAD94A01}" type="slidenum">
              <a:rPr lang="en-IN" smtClean="0"/>
              <a:t>‹#›</a:t>
            </a:fld>
            <a:endParaRPr lang="en-IN"/>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68189" y="314979"/>
            <a:ext cx="10255625" cy="1143000"/>
          </a:xfrm>
          <a:prstGeom prst="rect">
            <a:avLst/>
          </a:prstGeom>
        </p:spPr>
        <p:txBody>
          <a:bodyPr vert="horz" lIns="91440" tIns="45720" rIns="91440" bIns="45720" rtlCol="0" anchor="ctr">
            <a:noAutofit/>
          </a:bodyPr>
          <a:lstStyle/>
          <a:p>
            <a:r>
              <a:t>Click to edit title style</a:t>
            </a:r>
          </a:p>
        </p:txBody>
      </p:sp>
      <p:sp>
        <p:nvSpPr>
          <p:cNvPr id="3" name="Text Placeholder 2"/>
          <p:cNvSpPr>
            <a:spLocks noGrp="1"/>
          </p:cNvSpPr>
          <p:nvPr>
            <p:ph type="body" idx="1"/>
          </p:nvPr>
        </p:nvSpPr>
        <p:spPr>
          <a:xfrm>
            <a:off x="968189" y="1586753"/>
            <a:ext cx="10255625" cy="457199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400">
                <a:solidFill>
                  <a:schemeClr val="tx1">
                    <a:lumMod val="65000"/>
                    <a:lumOff val="35000"/>
                  </a:schemeClr>
                </a:solidFill>
              </a:defRPr>
            </a:lvl1pPr>
          </a:lstStyle>
          <a:p>
            <a:fld id="{AABB8C51-8A83-424B-BAFF-F208096C2DC5}" type="datetime1">
              <a:rPr lang="en-IN" smtClean="0"/>
              <a:t>25-07-2018</a:t>
            </a:fld>
            <a:endParaRPr lang="en-IN"/>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400">
                <a:solidFill>
                  <a:schemeClr val="tx1">
                    <a:lumMod val="65000"/>
                    <a:lumOff val="35000"/>
                  </a:schemeClr>
                </a:solidFill>
              </a:defRPr>
            </a:lvl1pPr>
          </a:lstStyle>
          <a:p>
            <a:endParaRPr lang="en-IN"/>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400">
                <a:solidFill>
                  <a:schemeClr val="tx1">
                    <a:lumMod val="65000"/>
                    <a:lumOff val="35000"/>
                  </a:schemeClr>
                </a:solidFill>
              </a:defRPr>
            </a:lvl1pPr>
          </a:lstStyle>
          <a:p>
            <a:fld id="{DD92AE4B-ED8B-4C9B-B8B4-9249DAD94A01}" type="slidenum">
              <a:rPr lang="en-IN" smtClean="0"/>
              <a:t>‹#›</a:t>
            </a:fld>
            <a:endParaRPr lang="en-IN"/>
          </a:p>
        </p:txBody>
      </p:sp>
    </p:spTree>
  </p:cSld>
  <p:clrMap bg1="lt1" tx1="dk1" bg2="lt2" tx2="dk2" accent1="accent1" accent2="accent2" accent3="accent3" accent4="accent4" accent5="accent5" accent6="accent6" hlink="hlink" folHlink="folHlink"/>
  <p:sldLayoutIdLst>
    <p:sldLayoutId id="2147484309" r:id="rId1"/>
    <p:sldLayoutId id="2147484310" r:id="rId2"/>
    <p:sldLayoutId id="2147484311" r:id="rId3"/>
    <p:sldLayoutId id="2147484312" r:id="rId4"/>
    <p:sldLayoutId id="2147484313" r:id="rId5"/>
    <p:sldLayoutId id="2147484314" r:id="rId6"/>
    <p:sldLayoutId id="2147484315" r:id="rId7"/>
    <p:sldLayoutId id="2147484316" r:id="rId8"/>
    <p:sldLayoutId id="2147484317" r:id="rId9"/>
    <p:sldLayoutId id="2147484318" r:id="rId10"/>
    <p:sldLayoutId id="2147484319" r:id="rId11"/>
    <p:sldLayoutId id="2147484320" r:id="rId12"/>
    <p:sldLayoutId id="2147484321" r:id="rId13"/>
    <p:sldLayoutId id="2147484322" r:id="rId14"/>
    <p:sldLayoutId id="2147484323" r:id="rId15"/>
  </p:sldLayoutIdLst>
  <p:hf hdr="0" ftr="0" dt="0"/>
  <p:txStyles>
    <p:titleStyle>
      <a:lvl1pPr algn="ctr" defTabSz="914400" rtl="0" eaLnBrk="1" latinLnBrk="0" hangingPunct="1">
        <a:spcBef>
          <a:spcPct val="0"/>
        </a:spcBef>
        <a:buNone/>
        <a:defRPr sz="5400" kern="1200">
          <a:solidFill>
            <a:schemeClr val="tx1">
              <a:lumMod val="85000"/>
              <a:lumOff val="15000"/>
            </a:schemeClr>
          </a:solidFill>
          <a:latin typeface="+mj-lt"/>
          <a:ea typeface="+mj-ea"/>
          <a:cs typeface="+mj-cs"/>
        </a:defRPr>
      </a:lvl1pPr>
    </p:titleStyle>
    <p:bodyStyle>
      <a:lvl1pPr marL="457200" indent="-457200" algn="l" defTabSz="914400" rtl="0" eaLnBrk="1" latinLnBrk="0" hangingPunct="1">
        <a:spcBef>
          <a:spcPts val="2400"/>
        </a:spcBef>
        <a:buSzPct val="90000"/>
        <a:buFont typeface="Wingdings" pitchFamily="2" charset="2"/>
        <a:buChar char="v"/>
        <a:defRPr sz="2400" kern="1200">
          <a:solidFill>
            <a:schemeClr val="tx1">
              <a:lumMod val="75000"/>
              <a:lumOff val="25000"/>
            </a:schemeClr>
          </a:solidFill>
          <a:latin typeface="+mn-lt"/>
          <a:ea typeface="+mn-ea"/>
          <a:cs typeface="+mn-cs"/>
        </a:defRPr>
      </a:lvl1pPr>
      <a:lvl2pPr marL="914400" indent="-457200" algn="l" defTabSz="914400" rtl="0" eaLnBrk="1" latinLnBrk="0" hangingPunct="1">
        <a:spcBef>
          <a:spcPts val="1200"/>
        </a:spcBef>
        <a:buClr>
          <a:schemeClr val="bg1">
            <a:lumMod val="65000"/>
          </a:schemeClr>
        </a:buClr>
        <a:buSzPct val="90000"/>
        <a:buFont typeface="Wingdings" pitchFamily="2" charset="2"/>
        <a:buChar char="v"/>
        <a:defRPr sz="2200" kern="1200">
          <a:solidFill>
            <a:schemeClr val="tx1">
              <a:lumMod val="75000"/>
              <a:lumOff val="25000"/>
            </a:schemeClr>
          </a:solidFill>
          <a:latin typeface="+mn-lt"/>
          <a:ea typeface="+mn-ea"/>
          <a:cs typeface="+mn-cs"/>
        </a:defRPr>
      </a:lvl2pPr>
      <a:lvl3pPr marL="1263650" indent="-349250" algn="l" defTabSz="914400" rtl="0" eaLnBrk="1" latinLnBrk="0" hangingPunct="1">
        <a:spcBef>
          <a:spcPts val="1200"/>
        </a:spcBef>
        <a:buSzPct val="90000"/>
        <a:buFont typeface="Wingdings" pitchFamily="2" charset="2"/>
        <a:buChar char="v"/>
        <a:defRPr sz="2000" kern="1200">
          <a:solidFill>
            <a:schemeClr val="tx1">
              <a:lumMod val="75000"/>
              <a:lumOff val="25000"/>
            </a:schemeClr>
          </a:solidFill>
          <a:latin typeface="+mn-lt"/>
          <a:ea typeface="+mn-ea"/>
          <a:cs typeface="+mn-cs"/>
        </a:defRPr>
      </a:lvl3pPr>
      <a:lvl4pPr marL="1600200" indent="-336550" algn="l" defTabSz="914400" rtl="0" eaLnBrk="1" latinLnBrk="0" hangingPunct="1">
        <a:spcBef>
          <a:spcPts val="1200"/>
        </a:spcBef>
        <a:buClr>
          <a:schemeClr val="bg1">
            <a:lumMod val="65000"/>
          </a:schemeClr>
        </a:buClr>
        <a:buSzPct val="90000"/>
        <a:buFont typeface="Wingdings" pitchFamily="2" charset="2"/>
        <a:buChar char="v"/>
        <a:defRPr sz="1800" kern="1200">
          <a:solidFill>
            <a:schemeClr val="tx1">
              <a:lumMod val="75000"/>
              <a:lumOff val="25000"/>
            </a:schemeClr>
          </a:solidFill>
          <a:latin typeface="+mn-lt"/>
          <a:ea typeface="+mn-ea"/>
          <a:cs typeface="+mn-cs"/>
        </a:defRPr>
      </a:lvl4pPr>
      <a:lvl5pPr marL="1946275" indent="-346075" algn="l" defTabSz="914400" rtl="0" eaLnBrk="1" latinLnBrk="0" hangingPunct="1">
        <a:spcBef>
          <a:spcPts val="1200"/>
        </a:spcBef>
        <a:buSzPct val="90000"/>
        <a:buFont typeface="Wingdings" pitchFamily="2" charset="2"/>
        <a:buChar char="v"/>
        <a:defRPr sz="1800" kern="1200">
          <a:solidFill>
            <a:schemeClr val="tx1">
              <a:lumMod val="75000"/>
              <a:lumOff val="25000"/>
            </a:schemeClr>
          </a:solidFill>
          <a:latin typeface="+mn-lt"/>
          <a:ea typeface="+mn-ea"/>
          <a:cs typeface="+mn-cs"/>
        </a:defRPr>
      </a:lvl5pPr>
      <a:lvl6pPr marL="2290763" indent="-344488" algn="l" defTabSz="914400" rtl="0" eaLnBrk="1" latinLnBrk="0" hangingPunct="1">
        <a:spcBef>
          <a:spcPct val="20000"/>
        </a:spcBef>
        <a:buClr>
          <a:schemeClr val="bg1">
            <a:lumMod val="65000"/>
          </a:schemeClr>
        </a:buClr>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6pPr>
      <a:lvl7pPr marL="2625725" indent="-344488" algn="l" defTabSz="914400" rtl="0" eaLnBrk="1" latinLnBrk="0" hangingPunct="1">
        <a:spcBef>
          <a:spcPct val="20000"/>
        </a:spcBef>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7pPr>
      <a:lvl8pPr marL="2970213" indent="-344488" algn="l" defTabSz="914400" rtl="0" eaLnBrk="1" latinLnBrk="0" hangingPunct="1">
        <a:spcBef>
          <a:spcPct val="20000"/>
        </a:spcBef>
        <a:buClr>
          <a:schemeClr val="bg1">
            <a:lumMod val="65000"/>
          </a:schemeClr>
        </a:buClr>
        <a:buSzPct val="90000"/>
        <a:buFont typeface="Wingdings" pitchFamily="2" charset="2"/>
        <a:buChar char="v"/>
        <a:defRPr lang="en-US" sz="1800" kern="1200" dirty="0" smtClean="0">
          <a:solidFill>
            <a:schemeClr val="tx1">
              <a:lumMod val="75000"/>
              <a:lumOff val="25000"/>
            </a:schemeClr>
          </a:solidFill>
          <a:latin typeface="+mn-lt"/>
          <a:ea typeface="+mn-ea"/>
          <a:cs typeface="+mn-cs"/>
        </a:defRPr>
      </a:lvl8pPr>
      <a:lvl9pPr marL="3313113" indent="-344488" algn="l" defTabSz="914400" rtl="0" eaLnBrk="1" latinLnBrk="0" hangingPunct="1">
        <a:spcBef>
          <a:spcPct val="20000"/>
        </a:spcBef>
        <a:buSzPct val="90000"/>
        <a:buFont typeface="Wingdings" pitchFamily="2" charset="2"/>
        <a:buChar char="v"/>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18" Type="http://schemas.openxmlformats.org/officeDocument/2006/relationships/diagramLayout" Target="../diagrams/layout4.xml"/><Relationship Id="rId3" Type="http://schemas.openxmlformats.org/officeDocument/2006/relationships/diagramLayout" Target="../diagrams/layout1.xml"/><Relationship Id="rId21" Type="http://schemas.microsoft.com/office/2007/relationships/diagramDrawing" Target="../diagrams/drawing4.xml"/><Relationship Id="rId7" Type="http://schemas.openxmlformats.org/officeDocument/2006/relationships/diagramData" Target="../diagrams/data2.xml"/><Relationship Id="rId12" Type="http://schemas.openxmlformats.org/officeDocument/2006/relationships/diagramData" Target="../diagrams/data3.xml"/><Relationship Id="rId17" Type="http://schemas.openxmlformats.org/officeDocument/2006/relationships/diagramData" Target="../diagrams/data4.xml"/><Relationship Id="rId2" Type="http://schemas.openxmlformats.org/officeDocument/2006/relationships/diagramData" Target="../diagrams/data1.xml"/><Relationship Id="rId16" Type="http://schemas.microsoft.com/office/2007/relationships/diagramDrawing" Target="../diagrams/drawing3.xml"/><Relationship Id="rId20" Type="http://schemas.openxmlformats.org/officeDocument/2006/relationships/diagramColors" Target="../diagrams/colors4.xml"/><Relationship Id="rId1" Type="http://schemas.openxmlformats.org/officeDocument/2006/relationships/slideLayout" Target="../slideLayouts/slideLayout11.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19" Type="http://schemas.openxmlformats.org/officeDocument/2006/relationships/diagramQuickStyle" Target="../diagrams/quickStyle4.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 Id="rId22"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5.jpeg"/><Relationship Id="rId1" Type="http://schemas.openxmlformats.org/officeDocument/2006/relationships/slideLayout" Target="../slideLayouts/slideLayout2.xml"/><Relationship Id="rId5" Type="http://schemas.microsoft.com/office/2007/relationships/hdphoto" Target="../media/hdphoto2.wdp"/><Relationship Id="rId4" Type="http://schemas.openxmlformats.org/officeDocument/2006/relationships/image" Target="../media/image1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5" Type="http://schemas.openxmlformats.org/officeDocument/2006/relationships/image" Target="../media/image23.JPG"/><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7CEC6-1A1E-4B96-973E-1912BAEC03F4}"/>
              </a:ext>
            </a:extLst>
          </p:cNvPr>
          <p:cNvSpPr>
            <a:spLocks noGrp="1"/>
          </p:cNvSpPr>
          <p:nvPr>
            <p:ph type="ctrTitle"/>
          </p:nvPr>
        </p:nvSpPr>
        <p:spPr>
          <a:xfrm>
            <a:off x="1744337" y="961661"/>
            <a:ext cx="8416176" cy="2527443"/>
          </a:xfrm>
        </p:spPr>
        <p:txBody>
          <a:bodyPr>
            <a:normAutofit/>
          </a:bodyPr>
          <a:lstStyle/>
          <a:p>
            <a:pPr algn="ctr"/>
            <a:r>
              <a:rPr lang="en-IN" sz="4000" dirty="0">
                <a:latin typeface="Times New Roman" panose="02020603050405020304" pitchFamily="18" charset="0"/>
                <a:cs typeface="Times New Roman" panose="02020603050405020304" pitchFamily="18" charset="0"/>
              </a:rPr>
              <a:t>Developing Phase Map of Cavity Mirrors using</a:t>
            </a:r>
            <a:br>
              <a:rPr lang="en-IN" sz="4000" dirty="0">
                <a:latin typeface="Times New Roman" panose="02020603050405020304" pitchFamily="18" charset="0"/>
                <a:cs typeface="Times New Roman" panose="02020603050405020304" pitchFamily="18" charset="0"/>
              </a:rPr>
            </a:br>
            <a:r>
              <a:rPr lang="en-IN" sz="4000" dirty="0">
                <a:latin typeface="Times New Roman" panose="02020603050405020304" pitchFamily="18" charset="0"/>
                <a:cs typeface="Times New Roman" panose="02020603050405020304" pitchFamily="18" charset="0"/>
              </a:rPr>
              <a:t>Laser Mode Spectroscopy</a:t>
            </a:r>
          </a:p>
        </p:txBody>
      </p:sp>
      <p:sp>
        <p:nvSpPr>
          <p:cNvPr id="3" name="Subtitle 2">
            <a:extLst>
              <a:ext uri="{FF2B5EF4-FFF2-40B4-BE49-F238E27FC236}">
                <a16:creationId xmlns:a16="http://schemas.microsoft.com/office/drawing/2014/main" id="{149A8D6D-EB18-4705-BDED-C573F8793E14}"/>
              </a:ext>
            </a:extLst>
          </p:cNvPr>
          <p:cNvSpPr>
            <a:spLocks noGrp="1"/>
          </p:cNvSpPr>
          <p:nvPr>
            <p:ph type="subTitle" idx="1"/>
          </p:nvPr>
        </p:nvSpPr>
        <p:spPr>
          <a:xfrm>
            <a:off x="2194869" y="4524739"/>
            <a:ext cx="7583393" cy="1769866"/>
          </a:xfrm>
        </p:spPr>
        <p:txBody>
          <a:bodyPr>
            <a:normAutofit fontScale="92500" lnSpcReduction="20000"/>
          </a:bodyPr>
          <a:lstStyle/>
          <a:p>
            <a:pPr algn="ctr"/>
            <a:r>
              <a:rPr lang="en-IN" sz="2800" dirty="0">
                <a:solidFill>
                  <a:srgbClr val="002060"/>
                </a:solidFill>
                <a:latin typeface="Times New Roman" panose="02020603050405020304" pitchFamily="18" charset="0"/>
                <a:cs typeface="Times New Roman" panose="02020603050405020304" pitchFamily="18" charset="0"/>
              </a:rPr>
              <a:t>LIGO-SURF 2018</a:t>
            </a:r>
          </a:p>
          <a:p>
            <a:pPr algn="ctr"/>
            <a:endParaRPr lang="en-IN" sz="2800" dirty="0">
              <a:solidFill>
                <a:srgbClr val="002060"/>
              </a:solidFill>
              <a:latin typeface="Times New Roman" panose="02020603050405020304" pitchFamily="18" charset="0"/>
              <a:cs typeface="Times New Roman" panose="02020603050405020304" pitchFamily="18" charset="0"/>
            </a:endParaRPr>
          </a:p>
          <a:p>
            <a:pPr algn="ctr"/>
            <a:r>
              <a:rPr lang="en-IN" sz="2800" dirty="0">
                <a:solidFill>
                  <a:srgbClr val="002060"/>
                </a:solidFill>
                <a:latin typeface="Times New Roman" panose="02020603050405020304" pitchFamily="18" charset="0"/>
                <a:cs typeface="Times New Roman" panose="02020603050405020304" pitchFamily="18" charset="0"/>
              </a:rPr>
              <a:t>Keerthana S Nair</a:t>
            </a:r>
          </a:p>
          <a:p>
            <a:pPr algn="ctr"/>
            <a:endParaRPr lang="en-IN" sz="2800" dirty="0">
              <a:solidFill>
                <a:srgbClr val="002060"/>
              </a:solidFill>
              <a:latin typeface="Times New Roman" panose="02020603050405020304" pitchFamily="18" charset="0"/>
              <a:cs typeface="Times New Roman" panose="02020603050405020304" pitchFamily="18" charset="0"/>
            </a:endParaRPr>
          </a:p>
          <a:p>
            <a:pPr algn="ctr"/>
            <a:r>
              <a:rPr lang="en-IN" sz="2800" dirty="0">
                <a:solidFill>
                  <a:srgbClr val="002060"/>
                </a:solidFill>
                <a:latin typeface="Times New Roman" panose="02020603050405020304" pitchFamily="18" charset="0"/>
                <a:cs typeface="Times New Roman" panose="02020603050405020304" pitchFamily="18" charset="0"/>
              </a:rPr>
              <a:t>IISER Bhopal, India</a:t>
            </a:r>
          </a:p>
        </p:txBody>
      </p:sp>
    </p:spTree>
    <p:extLst>
      <p:ext uri="{BB962C8B-B14F-4D97-AF65-F5344CB8AC3E}">
        <p14:creationId xmlns:p14="http://schemas.microsoft.com/office/powerpoint/2010/main" val="357619704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270DB9-E570-4F8E-B428-750F3383A6E6}"/>
              </a:ext>
            </a:extLst>
          </p:cNvPr>
          <p:cNvSpPr>
            <a:spLocks noGrp="1"/>
          </p:cNvSpPr>
          <p:nvPr>
            <p:ph type="title"/>
          </p:nvPr>
        </p:nvSpPr>
        <p:spPr>
          <a:xfrm>
            <a:off x="1066800" y="362373"/>
            <a:ext cx="10058400" cy="748454"/>
          </a:xfrm>
        </p:spPr>
        <p:txBody>
          <a:bodyPr>
            <a:noAutofit/>
          </a:bodyPr>
          <a:lstStyle/>
          <a:p>
            <a:pPr algn="ctr"/>
            <a:r>
              <a:rPr lang="en-IN" sz="4400" b="1" dirty="0">
                <a:latin typeface="Times New Roman" panose="02020603050405020304" pitchFamily="18" charset="0"/>
                <a:cs typeface="Times New Roman" panose="02020603050405020304" pitchFamily="18" charset="0"/>
              </a:rPr>
              <a:t>Overview of Project</a:t>
            </a:r>
          </a:p>
        </p:txBody>
      </p:sp>
      <p:sp>
        <p:nvSpPr>
          <p:cNvPr id="3" name="Content Placeholder 2">
            <a:extLst>
              <a:ext uri="{FF2B5EF4-FFF2-40B4-BE49-F238E27FC236}">
                <a16:creationId xmlns:a16="http://schemas.microsoft.com/office/drawing/2014/main" id="{E676CFBD-E49E-454A-A198-F5ECCA71A248}"/>
              </a:ext>
            </a:extLst>
          </p:cNvPr>
          <p:cNvSpPr>
            <a:spLocks noGrp="1"/>
          </p:cNvSpPr>
          <p:nvPr>
            <p:ph idx="1"/>
          </p:nvPr>
        </p:nvSpPr>
        <p:spPr>
          <a:xfrm>
            <a:off x="554883" y="1528795"/>
            <a:ext cx="11220956" cy="4629957"/>
          </a:xfrm>
        </p:spPr>
        <p:txBody>
          <a:bodyPr>
            <a:normAutofit/>
          </a:bodyPr>
          <a:lstStyle/>
          <a:p>
            <a:pPr marL="0" indent="0">
              <a:spcBef>
                <a:spcPts val="600"/>
              </a:spcBef>
              <a:spcAft>
                <a:spcPts val="600"/>
              </a:spcAft>
              <a:buNone/>
            </a:pPr>
            <a:r>
              <a:rPr lang="en-IN" dirty="0">
                <a:latin typeface="Times New Roman" panose="02020603050405020304" pitchFamily="18" charset="0"/>
                <a:cs typeface="Times New Roman" panose="02020603050405020304" pitchFamily="18" charset="0"/>
              </a:rPr>
              <a:t>Motivation ?</a:t>
            </a:r>
          </a:p>
          <a:p>
            <a:pPr>
              <a:spcBef>
                <a:spcPts val="600"/>
              </a:spcBef>
              <a:spcAft>
                <a:spcPts val="600"/>
              </a:spcAft>
              <a:buFont typeface="Wingdings" charset="2"/>
              <a:buChar char="v"/>
            </a:pPr>
            <a:r>
              <a:rPr lang="en-IN" dirty="0">
                <a:latin typeface="Times New Roman" panose="02020603050405020304" pitchFamily="18" charset="0"/>
                <a:cs typeface="Times New Roman" panose="02020603050405020304" pitchFamily="18" charset="0"/>
              </a:rPr>
              <a:t>To develop an in-situ technique to characterize the Mirror surface.</a:t>
            </a:r>
          </a:p>
          <a:p>
            <a:pPr>
              <a:spcBef>
                <a:spcPts val="600"/>
              </a:spcBef>
              <a:spcAft>
                <a:spcPts val="600"/>
              </a:spcAft>
              <a:buFont typeface="Wingdings" charset="2"/>
              <a:buChar char="v"/>
            </a:pPr>
            <a:r>
              <a:rPr lang="en-IN" dirty="0">
                <a:latin typeface="Times New Roman" panose="02020603050405020304" pitchFamily="18" charset="0"/>
                <a:cs typeface="Times New Roman" panose="02020603050405020304" pitchFamily="18" charset="0"/>
              </a:rPr>
              <a:t>To understand the irregularities in the Mirror Surface (Mirror Figure Error).</a:t>
            </a:r>
          </a:p>
          <a:p>
            <a:pPr>
              <a:spcBef>
                <a:spcPts val="600"/>
              </a:spcBef>
              <a:spcAft>
                <a:spcPts val="600"/>
              </a:spcAft>
              <a:buFont typeface="Wingdings" charset="2"/>
              <a:buChar char="v"/>
            </a:pPr>
            <a:r>
              <a:rPr lang="en-IN" dirty="0">
                <a:latin typeface="Times New Roman" panose="02020603050405020304" pitchFamily="18" charset="0"/>
                <a:cs typeface="Times New Roman" panose="02020603050405020304" pitchFamily="18" charset="0"/>
              </a:rPr>
              <a:t>Precisely characterize the figure error of an optical cavity using an interferometric measurement. </a:t>
            </a:r>
          </a:p>
          <a:p>
            <a:pPr marL="0" indent="0">
              <a:spcBef>
                <a:spcPts val="600"/>
              </a:spcBef>
              <a:spcAft>
                <a:spcPts val="600"/>
              </a:spcAft>
              <a:buNone/>
            </a:pPr>
            <a:r>
              <a:rPr lang="en-IN" dirty="0">
                <a:latin typeface="Times New Roman" panose="02020603050405020304" pitchFamily="18" charset="0"/>
                <a:cs typeface="Times New Roman" panose="02020603050405020304" pitchFamily="18" charset="0"/>
              </a:rPr>
              <a:t>How ?</a:t>
            </a:r>
          </a:p>
          <a:p>
            <a:pPr>
              <a:spcBef>
                <a:spcPts val="600"/>
              </a:spcBef>
              <a:spcAft>
                <a:spcPts val="600"/>
              </a:spcAft>
            </a:pPr>
            <a:r>
              <a:rPr lang="en-IN" dirty="0">
                <a:latin typeface="Times New Roman" panose="02020603050405020304" pitchFamily="18" charset="0"/>
                <a:cs typeface="Times New Roman" panose="02020603050405020304" pitchFamily="18" charset="0"/>
              </a:rPr>
              <a:t>Using an Auxiliary laser to scan the cavity and using the cavity scan data to understand the surface properties of the mirror.</a:t>
            </a:r>
          </a:p>
          <a:p>
            <a:pPr>
              <a:spcBef>
                <a:spcPts val="600"/>
              </a:spcBef>
              <a:spcAft>
                <a:spcPts val="600"/>
              </a:spcAft>
            </a:pPr>
            <a:r>
              <a:rPr lang="en-IN" dirty="0">
                <a:latin typeface="Times New Roman" panose="02020603050405020304" pitchFamily="18" charset="0"/>
                <a:cs typeface="Times New Roman" panose="02020603050405020304" pitchFamily="18" charset="0"/>
              </a:rPr>
              <a:t>This includes Experimental as well as computational skills.</a:t>
            </a:r>
          </a:p>
          <a:p>
            <a:pPr marL="0" indent="0">
              <a:spcBef>
                <a:spcPts val="600"/>
              </a:spcBef>
              <a:spcAft>
                <a:spcPts val="600"/>
              </a:spcAft>
              <a:buNone/>
            </a:pPr>
            <a:endParaRPr lang="en-IN" dirty="0">
              <a:latin typeface="Times New Roman" panose="02020603050405020304" pitchFamily="18" charset="0"/>
              <a:cs typeface="Times New Roman" panose="02020603050405020304" pitchFamily="18" charset="0"/>
            </a:endParaRPr>
          </a:p>
          <a:p>
            <a:pPr>
              <a:spcBef>
                <a:spcPts val="600"/>
              </a:spcBef>
              <a:spcAft>
                <a:spcPts val="600"/>
              </a:spcAft>
              <a:buFont typeface="Wingdings" charset="2"/>
              <a:buChar char="v"/>
            </a:pPr>
            <a:endParaRPr lang="en-IN" dirty="0">
              <a:latin typeface="Times New Roman" panose="02020603050405020304" pitchFamily="18" charset="0"/>
              <a:cs typeface="Times New Roman" panose="02020603050405020304" pitchFamily="18" charset="0"/>
            </a:endParaRPr>
          </a:p>
          <a:p>
            <a:pPr algn="just">
              <a:buFont typeface="Wingdings" charset="2"/>
              <a:buChar char="v"/>
            </a:pPr>
            <a:endParaRPr lang="en-IN" dirty="0"/>
          </a:p>
        </p:txBody>
      </p:sp>
      <p:sp>
        <p:nvSpPr>
          <p:cNvPr id="5" name="Slide Number Placeholder 4">
            <a:extLst>
              <a:ext uri="{FF2B5EF4-FFF2-40B4-BE49-F238E27FC236}">
                <a16:creationId xmlns:a16="http://schemas.microsoft.com/office/drawing/2014/main" id="{4FFA7889-F51F-48DB-AA3C-7ED0553D6B39}"/>
              </a:ext>
            </a:extLst>
          </p:cNvPr>
          <p:cNvSpPr>
            <a:spLocks noGrp="1"/>
          </p:cNvSpPr>
          <p:nvPr>
            <p:ph type="sldNum" sz="quarter" idx="12"/>
          </p:nvPr>
        </p:nvSpPr>
        <p:spPr/>
        <p:txBody>
          <a:bodyPr/>
          <a:lstStyle/>
          <a:p>
            <a:fld id="{DD92AE4B-ED8B-4C9B-B8B4-9249DAD94A01}" type="slidenum">
              <a:rPr lang="en-IN" smtClean="0"/>
              <a:t>2</a:t>
            </a:fld>
            <a:endParaRPr lang="en-IN"/>
          </a:p>
        </p:txBody>
      </p:sp>
    </p:spTree>
    <p:extLst>
      <p:ext uri="{BB962C8B-B14F-4D97-AF65-F5344CB8AC3E}">
        <p14:creationId xmlns:p14="http://schemas.microsoft.com/office/powerpoint/2010/main" val="35410239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837A7-C18D-450F-8D6D-26306D7BD394}"/>
              </a:ext>
            </a:extLst>
          </p:cNvPr>
          <p:cNvSpPr>
            <a:spLocks noGrp="1"/>
          </p:cNvSpPr>
          <p:nvPr>
            <p:ph type="title"/>
          </p:nvPr>
        </p:nvSpPr>
        <p:spPr>
          <a:xfrm>
            <a:off x="1066800" y="325339"/>
            <a:ext cx="10058400" cy="789093"/>
          </a:xfrm>
        </p:spPr>
        <p:txBody>
          <a:bodyPr>
            <a:normAutofit/>
          </a:bodyPr>
          <a:lstStyle/>
          <a:p>
            <a:pPr algn="ctr"/>
            <a:r>
              <a:rPr lang="en-IN" sz="4400" b="1" dirty="0">
                <a:latin typeface="Times New Roman" panose="02020603050405020304" pitchFamily="18" charset="0"/>
                <a:cs typeface="Times New Roman" panose="02020603050405020304" pitchFamily="18" charset="0"/>
              </a:rPr>
              <a:t>LIGO Gravitational Wave Detectors</a:t>
            </a:r>
          </a:p>
        </p:txBody>
      </p:sp>
      <p:sp>
        <p:nvSpPr>
          <p:cNvPr id="6" name="Content Placeholder 5">
            <a:extLst>
              <a:ext uri="{FF2B5EF4-FFF2-40B4-BE49-F238E27FC236}">
                <a16:creationId xmlns:a16="http://schemas.microsoft.com/office/drawing/2014/main" id="{CF66374F-E4C5-4B65-BAA3-4464E3B2F086}"/>
              </a:ext>
            </a:extLst>
          </p:cNvPr>
          <p:cNvSpPr>
            <a:spLocks noGrp="1"/>
          </p:cNvSpPr>
          <p:nvPr>
            <p:ph idx="1"/>
          </p:nvPr>
        </p:nvSpPr>
        <p:spPr>
          <a:xfrm>
            <a:off x="525909" y="1332472"/>
            <a:ext cx="6094697" cy="5189206"/>
          </a:xfrm>
        </p:spPr>
        <p:txBody>
          <a:bodyPr>
            <a:noAutofit/>
          </a:bodyPr>
          <a:lstStyle/>
          <a:p>
            <a:r>
              <a:rPr lang="en-IN" dirty="0">
                <a:latin typeface="Times New Roman" panose="02020603050405020304" pitchFamily="18" charset="0"/>
                <a:cs typeface="Times New Roman" panose="02020603050405020304" pitchFamily="18" charset="0"/>
              </a:rPr>
              <a:t>Modified Michelson interferometers with Fabry Perot cavity introduced in it.</a:t>
            </a:r>
          </a:p>
          <a:p>
            <a:r>
              <a:rPr lang="en-IN" dirty="0">
                <a:latin typeface="Times New Roman" panose="02020603050405020304" pitchFamily="18" charset="0"/>
                <a:cs typeface="Times New Roman" panose="02020603050405020304" pitchFamily="18" charset="0"/>
              </a:rPr>
              <a:t>Light undergoes multiple reflection inside the cavity            Increase in distance travelled by the laser.</a:t>
            </a:r>
          </a:p>
          <a:p>
            <a:r>
              <a:rPr lang="en-IN" dirty="0">
                <a:latin typeface="Times New Roman" panose="02020603050405020304" pitchFamily="18" charset="0"/>
                <a:cs typeface="Times New Roman" panose="02020603050405020304" pitchFamily="18" charset="0"/>
              </a:rPr>
              <a:t>In advanced LIGO, cavity length =                4 Km</a:t>
            </a:r>
          </a:p>
          <a:p>
            <a:r>
              <a:rPr lang="en-IN" dirty="0">
                <a:latin typeface="Times New Roman" panose="02020603050405020304" pitchFamily="18" charset="0"/>
                <a:cs typeface="Times New Roman" panose="02020603050405020304" pitchFamily="18" charset="0"/>
              </a:rPr>
              <a:t>In the Caltech prototype, cavity length =     40 m</a:t>
            </a:r>
          </a:p>
        </p:txBody>
      </p:sp>
      <p:sp>
        <p:nvSpPr>
          <p:cNvPr id="3" name="Arrow: Striped Right 2">
            <a:extLst>
              <a:ext uri="{FF2B5EF4-FFF2-40B4-BE49-F238E27FC236}">
                <a16:creationId xmlns:a16="http://schemas.microsoft.com/office/drawing/2014/main" id="{0858F602-0A6C-4F5F-8FE0-BE4F09DE89CB}"/>
              </a:ext>
            </a:extLst>
          </p:cNvPr>
          <p:cNvSpPr/>
          <p:nvPr/>
        </p:nvSpPr>
        <p:spPr>
          <a:xfrm>
            <a:off x="2476499" y="2887786"/>
            <a:ext cx="423333" cy="203200"/>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pic>
        <p:nvPicPr>
          <p:cNvPr id="5" name="Picture 4">
            <a:extLst>
              <a:ext uri="{FF2B5EF4-FFF2-40B4-BE49-F238E27FC236}">
                <a16:creationId xmlns:a16="http://schemas.microsoft.com/office/drawing/2014/main" id="{43E1B4ED-0651-47D5-AA00-EA90335353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73008" y="1332472"/>
            <a:ext cx="5293619" cy="4672674"/>
          </a:xfrm>
          <a:prstGeom prst="rect">
            <a:avLst/>
          </a:prstGeom>
        </p:spPr>
      </p:pic>
      <p:sp>
        <p:nvSpPr>
          <p:cNvPr id="7" name="TextBox 6">
            <a:extLst>
              <a:ext uri="{FF2B5EF4-FFF2-40B4-BE49-F238E27FC236}">
                <a16:creationId xmlns:a16="http://schemas.microsoft.com/office/drawing/2014/main" id="{78AA19FC-D0AD-4634-892E-9CFD1A923183}"/>
              </a:ext>
            </a:extLst>
          </p:cNvPr>
          <p:cNvSpPr txBox="1"/>
          <p:nvPr/>
        </p:nvSpPr>
        <p:spPr>
          <a:xfrm>
            <a:off x="8405446" y="3788575"/>
            <a:ext cx="651140" cy="276999"/>
          </a:xfrm>
          <a:prstGeom prst="rect">
            <a:avLst/>
          </a:prstGeom>
          <a:noFill/>
        </p:spPr>
        <p:txBody>
          <a:bodyPr wrap="none" rtlCol="0">
            <a:spAutoFit/>
          </a:bodyPr>
          <a:lstStyle/>
          <a:p>
            <a:r>
              <a:rPr lang="en-IN" sz="1200" dirty="0"/>
              <a:t>ITM-Y</a:t>
            </a:r>
          </a:p>
        </p:txBody>
      </p:sp>
      <p:sp>
        <p:nvSpPr>
          <p:cNvPr id="8" name="Rectangle 7">
            <a:extLst>
              <a:ext uri="{FF2B5EF4-FFF2-40B4-BE49-F238E27FC236}">
                <a16:creationId xmlns:a16="http://schemas.microsoft.com/office/drawing/2014/main" id="{F73A231C-7372-4B54-BC7B-D2D127300A0E}"/>
              </a:ext>
            </a:extLst>
          </p:cNvPr>
          <p:cNvSpPr/>
          <p:nvPr/>
        </p:nvSpPr>
        <p:spPr>
          <a:xfrm>
            <a:off x="9419817" y="4528011"/>
            <a:ext cx="651140" cy="276999"/>
          </a:xfrm>
          <a:prstGeom prst="rect">
            <a:avLst/>
          </a:prstGeom>
        </p:spPr>
        <p:txBody>
          <a:bodyPr wrap="none">
            <a:spAutoFit/>
          </a:bodyPr>
          <a:lstStyle/>
          <a:p>
            <a:r>
              <a:rPr lang="en-IN" sz="1200" dirty="0"/>
              <a:t>ITM-X</a:t>
            </a:r>
          </a:p>
        </p:txBody>
      </p:sp>
      <p:sp>
        <p:nvSpPr>
          <p:cNvPr id="9" name="Rectangle 8">
            <a:extLst>
              <a:ext uri="{FF2B5EF4-FFF2-40B4-BE49-F238E27FC236}">
                <a16:creationId xmlns:a16="http://schemas.microsoft.com/office/drawing/2014/main" id="{BE6845CF-1834-4F3C-9D61-25340B6374F8}"/>
              </a:ext>
            </a:extLst>
          </p:cNvPr>
          <p:cNvSpPr/>
          <p:nvPr/>
        </p:nvSpPr>
        <p:spPr>
          <a:xfrm>
            <a:off x="8382202" y="1807218"/>
            <a:ext cx="697627" cy="276999"/>
          </a:xfrm>
          <a:prstGeom prst="rect">
            <a:avLst/>
          </a:prstGeom>
        </p:spPr>
        <p:txBody>
          <a:bodyPr wrap="none">
            <a:spAutoFit/>
          </a:bodyPr>
          <a:lstStyle/>
          <a:p>
            <a:r>
              <a:rPr lang="en-IN" sz="1200" dirty="0"/>
              <a:t>ETM-Y</a:t>
            </a:r>
          </a:p>
        </p:txBody>
      </p:sp>
      <p:sp>
        <p:nvSpPr>
          <p:cNvPr id="10" name="Rectangle 9">
            <a:extLst>
              <a:ext uri="{FF2B5EF4-FFF2-40B4-BE49-F238E27FC236}">
                <a16:creationId xmlns:a16="http://schemas.microsoft.com/office/drawing/2014/main" id="{66FBC816-A7DD-447C-A494-536D067673F6}"/>
              </a:ext>
            </a:extLst>
          </p:cNvPr>
          <p:cNvSpPr/>
          <p:nvPr/>
        </p:nvSpPr>
        <p:spPr>
          <a:xfrm>
            <a:off x="11210149" y="4528011"/>
            <a:ext cx="697627" cy="276999"/>
          </a:xfrm>
          <a:prstGeom prst="rect">
            <a:avLst/>
          </a:prstGeom>
        </p:spPr>
        <p:txBody>
          <a:bodyPr wrap="none">
            <a:spAutoFit/>
          </a:bodyPr>
          <a:lstStyle/>
          <a:p>
            <a:r>
              <a:rPr lang="en-IN" sz="1200" dirty="0"/>
              <a:t>ETM-X</a:t>
            </a:r>
          </a:p>
        </p:txBody>
      </p:sp>
      <p:sp>
        <p:nvSpPr>
          <p:cNvPr id="11" name="Rectangle 10">
            <a:extLst>
              <a:ext uri="{FF2B5EF4-FFF2-40B4-BE49-F238E27FC236}">
                <a16:creationId xmlns:a16="http://schemas.microsoft.com/office/drawing/2014/main" id="{B9721378-482E-4AC0-AE3C-64B80A304D11}"/>
              </a:ext>
            </a:extLst>
          </p:cNvPr>
          <p:cNvSpPr/>
          <p:nvPr/>
        </p:nvSpPr>
        <p:spPr>
          <a:xfrm>
            <a:off x="7394331" y="2084217"/>
            <a:ext cx="1380392" cy="658983"/>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IN"/>
          </a:p>
        </p:txBody>
      </p:sp>
      <p:sp>
        <p:nvSpPr>
          <p:cNvPr id="12" name="Rectangle 11">
            <a:extLst>
              <a:ext uri="{FF2B5EF4-FFF2-40B4-BE49-F238E27FC236}">
                <a16:creationId xmlns:a16="http://schemas.microsoft.com/office/drawing/2014/main" id="{DC928348-2625-4252-B668-9DDAC87CC16B}"/>
              </a:ext>
            </a:extLst>
          </p:cNvPr>
          <p:cNvSpPr/>
          <p:nvPr/>
        </p:nvSpPr>
        <p:spPr>
          <a:xfrm>
            <a:off x="9275886" y="2909280"/>
            <a:ext cx="536332" cy="181706"/>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IN" sz="1000" dirty="0">
                <a:solidFill>
                  <a:schemeClr val="tx1"/>
                </a:solidFill>
              </a:rPr>
              <a:t>40 m</a:t>
            </a:r>
          </a:p>
        </p:txBody>
      </p:sp>
      <p:sp>
        <p:nvSpPr>
          <p:cNvPr id="13" name="Rectangle 12">
            <a:extLst>
              <a:ext uri="{FF2B5EF4-FFF2-40B4-BE49-F238E27FC236}">
                <a16:creationId xmlns:a16="http://schemas.microsoft.com/office/drawing/2014/main" id="{4BADE45C-1E6A-46DA-8578-CC9D33BEB6A6}"/>
              </a:ext>
            </a:extLst>
          </p:cNvPr>
          <p:cNvSpPr/>
          <p:nvPr/>
        </p:nvSpPr>
        <p:spPr>
          <a:xfrm>
            <a:off x="10471638" y="3927074"/>
            <a:ext cx="369277" cy="276999"/>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IN"/>
          </a:p>
        </p:txBody>
      </p:sp>
      <p:sp>
        <p:nvSpPr>
          <p:cNvPr id="14" name="Rectangle 13">
            <a:extLst>
              <a:ext uri="{FF2B5EF4-FFF2-40B4-BE49-F238E27FC236}">
                <a16:creationId xmlns:a16="http://schemas.microsoft.com/office/drawing/2014/main" id="{82B8904E-9177-4F5B-88AA-8D199AE339A3}"/>
              </a:ext>
            </a:extLst>
          </p:cNvPr>
          <p:cNvSpPr/>
          <p:nvPr/>
        </p:nvSpPr>
        <p:spPr>
          <a:xfrm>
            <a:off x="10416600" y="3927074"/>
            <a:ext cx="457177" cy="246221"/>
          </a:xfrm>
          <a:prstGeom prst="rect">
            <a:avLst/>
          </a:prstGeom>
        </p:spPr>
        <p:txBody>
          <a:bodyPr wrap="none">
            <a:spAutoFit/>
          </a:bodyPr>
          <a:lstStyle/>
          <a:p>
            <a:pPr algn="ctr"/>
            <a:r>
              <a:rPr lang="en-IN" sz="1000" dirty="0"/>
              <a:t>40 m</a:t>
            </a:r>
          </a:p>
        </p:txBody>
      </p:sp>
      <p:sp>
        <p:nvSpPr>
          <p:cNvPr id="15" name="Slide Number Placeholder 14">
            <a:extLst>
              <a:ext uri="{FF2B5EF4-FFF2-40B4-BE49-F238E27FC236}">
                <a16:creationId xmlns:a16="http://schemas.microsoft.com/office/drawing/2014/main" id="{C5232407-99D9-40AB-AF62-D9662F2CDCFD}"/>
              </a:ext>
            </a:extLst>
          </p:cNvPr>
          <p:cNvSpPr>
            <a:spLocks noGrp="1"/>
          </p:cNvSpPr>
          <p:nvPr>
            <p:ph type="sldNum" sz="quarter" idx="12"/>
          </p:nvPr>
        </p:nvSpPr>
        <p:spPr/>
        <p:txBody>
          <a:bodyPr/>
          <a:lstStyle/>
          <a:p>
            <a:fld id="{DD92AE4B-ED8B-4C9B-B8B4-9249DAD94A01}" type="slidenum">
              <a:rPr lang="en-IN" smtClean="0"/>
              <a:t>3</a:t>
            </a:fld>
            <a:endParaRPr lang="en-IN"/>
          </a:p>
        </p:txBody>
      </p:sp>
    </p:spTree>
    <p:extLst>
      <p:ext uri="{BB962C8B-B14F-4D97-AF65-F5344CB8AC3E}">
        <p14:creationId xmlns:p14="http://schemas.microsoft.com/office/powerpoint/2010/main" val="1426831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2F9D9E-27B6-482D-8D2B-DAB63085B7B3}"/>
              </a:ext>
            </a:extLst>
          </p:cNvPr>
          <p:cNvSpPr>
            <a:spLocks noGrp="1"/>
          </p:cNvSpPr>
          <p:nvPr>
            <p:ph type="title" idx="4294967295"/>
          </p:nvPr>
        </p:nvSpPr>
        <p:spPr>
          <a:xfrm>
            <a:off x="1063625" y="80963"/>
            <a:ext cx="11128375" cy="903287"/>
          </a:xfrm>
        </p:spPr>
        <p:txBody>
          <a:bodyPr/>
          <a:lstStyle/>
          <a:p>
            <a:pPr algn="ctr"/>
            <a:r>
              <a:rPr lang="en-IN" sz="4400" b="1" dirty="0">
                <a:latin typeface="Times New Roman" panose="02020603050405020304" pitchFamily="18" charset="0"/>
                <a:cs typeface="Times New Roman" panose="02020603050405020304" pitchFamily="18" charset="0"/>
              </a:rPr>
              <a:t>Mirror Figure Error</a:t>
            </a:r>
          </a:p>
        </p:txBody>
      </p:sp>
      <p:sp>
        <p:nvSpPr>
          <p:cNvPr id="3" name="Content Placeholder 2">
            <a:extLst>
              <a:ext uri="{FF2B5EF4-FFF2-40B4-BE49-F238E27FC236}">
                <a16:creationId xmlns:a16="http://schemas.microsoft.com/office/drawing/2014/main" id="{0D50BD47-D03C-4E41-8A11-54527E2330B4}"/>
              </a:ext>
            </a:extLst>
          </p:cNvPr>
          <p:cNvSpPr>
            <a:spLocks noGrp="1"/>
          </p:cNvSpPr>
          <p:nvPr>
            <p:ph idx="4294967295"/>
          </p:nvPr>
        </p:nvSpPr>
        <p:spPr>
          <a:xfrm>
            <a:off x="777385" y="1770531"/>
            <a:ext cx="5411125" cy="3253060"/>
          </a:xfrm>
        </p:spPr>
        <p:txBody>
          <a:bodyPr/>
          <a:lstStyle/>
          <a:p>
            <a:pPr>
              <a:buFont typeface="Wingdings" charset="2"/>
              <a:buChar char="v"/>
            </a:pPr>
            <a:r>
              <a:rPr lang="en-IN" sz="2000" dirty="0">
                <a:solidFill>
                  <a:schemeClr val="tx1"/>
                </a:solidFill>
                <a:latin typeface="Times New Roman" panose="02020603050405020304" pitchFamily="18" charset="0"/>
                <a:cs typeface="Times New Roman" panose="02020603050405020304" pitchFamily="18" charset="0"/>
              </a:rPr>
              <a:t>One of the sources for optical Power loss due to unwanted scattering.</a:t>
            </a:r>
          </a:p>
          <a:p>
            <a:pPr marL="0" indent="0">
              <a:buNone/>
            </a:pPr>
            <a:r>
              <a:rPr lang="en-IN" sz="2000" u="sng" dirty="0">
                <a:solidFill>
                  <a:srgbClr val="FF0000"/>
                </a:solidFill>
                <a:latin typeface="Times New Roman" panose="02020603050405020304" pitchFamily="18" charset="0"/>
                <a:cs typeface="Times New Roman" panose="02020603050405020304" pitchFamily="18" charset="0"/>
              </a:rPr>
              <a:t>Other Sources                                                 </a:t>
            </a:r>
          </a:p>
          <a:p>
            <a:pPr>
              <a:buFont typeface="Wingdings" charset="2"/>
              <a:buChar char="v"/>
            </a:pPr>
            <a:r>
              <a:rPr lang="en-IN" sz="2000" dirty="0">
                <a:latin typeface="Times New Roman" panose="02020603050405020304" pitchFamily="18" charset="0"/>
                <a:cs typeface="Times New Roman" panose="02020603050405020304" pitchFamily="18" charset="0"/>
              </a:rPr>
              <a:t> </a:t>
            </a:r>
            <a:r>
              <a:rPr lang="en-US" sz="2000" dirty="0">
                <a:solidFill>
                  <a:schemeClr val="tx1"/>
                </a:solidFill>
                <a:latin typeface="Times New Roman" panose="02020603050405020304" pitchFamily="18" charset="0"/>
                <a:cs typeface="Times New Roman" panose="02020603050405020304" pitchFamily="18" charset="0"/>
              </a:rPr>
              <a:t>Point defects </a:t>
            </a:r>
          </a:p>
          <a:p>
            <a:pPr>
              <a:buFont typeface="Wingdings" charset="2"/>
              <a:buChar char="v"/>
            </a:pPr>
            <a:r>
              <a:rPr lang="en-US" sz="2000" dirty="0">
                <a:solidFill>
                  <a:schemeClr val="tx1"/>
                </a:solidFill>
                <a:latin typeface="Times New Roman" panose="02020603050405020304" pitchFamily="18" charset="0"/>
                <a:cs typeface="Times New Roman" panose="02020603050405020304" pitchFamily="18" charset="0"/>
              </a:rPr>
              <a:t> Scratches</a:t>
            </a:r>
          </a:p>
          <a:p>
            <a:pPr>
              <a:buFont typeface="Wingdings" charset="2"/>
              <a:buChar char="v"/>
            </a:pPr>
            <a:r>
              <a:rPr lang="en-US" sz="2000" dirty="0">
                <a:solidFill>
                  <a:schemeClr val="tx1"/>
                </a:solidFill>
                <a:latin typeface="Times New Roman" panose="02020603050405020304" pitchFamily="18" charset="0"/>
                <a:cs typeface="Times New Roman" panose="02020603050405020304" pitchFamily="18" charset="0"/>
              </a:rPr>
              <a:t> Contaminations </a:t>
            </a:r>
          </a:p>
          <a:p>
            <a:pPr marL="0" indent="0">
              <a:buNone/>
            </a:pPr>
            <a:endParaRPr lang="en-IN" dirty="0"/>
          </a:p>
        </p:txBody>
      </p:sp>
      <p:sp>
        <p:nvSpPr>
          <p:cNvPr id="12" name="Oval 11">
            <a:extLst>
              <a:ext uri="{FF2B5EF4-FFF2-40B4-BE49-F238E27FC236}">
                <a16:creationId xmlns:a16="http://schemas.microsoft.com/office/drawing/2014/main" id="{C23D2A6B-91F6-4D35-8758-993CC3498401}"/>
              </a:ext>
            </a:extLst>
          </p:cNvPr>
          <p:cNvSpPr/>
          <p:nvPr/>
        </p:nvSpPr>
        <p:spPr>
          <a:xfrm>
            <a:off x="8296970" y="2565035"/>
            <a:ext cx="2100250" cy="1287670"/>
          </a:xfrm>
          <a:prstGeom prst="ellipse">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500" dirty="0">
                <a:solidFill>
                  <a:schemeClr val="tx1"/>
                </a:solidFill>
                <a:latin typeface="Times New Roman" panose="02020603050405020304" pitchFamily="18" charset="0"/>
                <a:cs typeface="Times New Roman" panose="02020603050405020304" pitchFamily="18" charset="0"/>
              </a:rPr>
              <a:t>Optical Loss</a:t>
            </a:r>
          </a:p>
        </p:txBody>
      </p:sp>
      <p:graphicFrame>
        <p:nvGraphicFramePr>
          <p:cNvPr id="18" name="Diagram 17">
            <a:extLst>
              <a:ext uri="{FF2B5EF4-FFF2-40B4-BE49-F238E27FC236}">
                <a16:creationId xmlns:a16="http://schemas.microsoft.com/office/drawing/2014/main" id="{79AADB63-AD95-4023-8493-AFE3724AC1BF}"/>
              </a:ext>
            </a:extLst>
          </p:cNvPr>
          <p:cNvGraphicFramePr/>
          <p:nvPr>
            <p:extLst>
              <p:ext uri="{D42A27DB-BD31-4B8C-83A1-F6EECF244321}">
                <p14:modId xmlns:p14="http://schemas.microsoft.com/office/powerpoint/2010/main" val="2771253508"/>
              </p:ext>
            </p:extLst>
          </p:nvPr>
        </p:nvGraphicFramePr>
        <p:xfrm>
          <a:off x="6379510" y="3585722"/>
          <a:ext cx="1947848" cy="10752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17" name="Diagram 16">
            <a:extLst>
              <a:ext uri="{FF2B5EF4-FFF2-40B4-BE49-F238E27FC236}">
                <a16:creationId xmlns:a16="http://schemas.microsoft.com/office/drawing/2014/main" id="{419FBE23-5D84-435B-B227-2AE0EB700A0F}"/>
              </a:ext>
            </a:extLst>
          </p:cNvPr>
          <p:cNvGraphicFramePr/>
          <p:nvPr>
            <p:extLst>
              <p:ext uri="{D42A27DB-BD31-4B8C-83A1-F6EECF244321}">
                <p14:modId xmlns:p14="http://schemas.microsoft.com/office/powerpoint/2010/main" val="1598650153"/>
              </p:ext>
            </p:extLst>
          </p:nvPr>
        </p:nvGraphicFramePr>
        <p:xfrm>
          <a:off x="10022037" y="3852705"/>
          <a:ext cx="1661966" cy="1075261"/>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19" name="Diagram 18">
            <a:extLst>
              <a:ext uri="{FF2B5EF4-FFF2-40B4-BE49-F238E27FC236}">
                <a16:creationId xmlns:a16="http://schemas.microsoft.com/office/drawing/2014/main" id="{72AB02DD-2BE0-42FA-B779-F834F143283A}"/>
              </a:ext>
            </a:extLst>
          </p:cNvPr>
          <p:cNvGraphicFramePr/>
          <p:nvPr>
            <p:extLst>
              <p:ext uri="{D42A27DB-BD31-4B8C-83A1-F6EECF244321}">
                <p14:modId xmlns:p14="http://schemas.microsoft.com/office/powerpoint/2010/main" val="1014872843"/>
              </p:ext>
            </p:extLst>
          </p:nvPr>
        </p:nvGraphicFramePr>
        <p:xfrm>
          <a:off x="7183659" y="1327509"/>
          <a:ext cx="1947848" cy="115501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20" name="Diagram 19">
            <a:extLst>
              <a:ext uri="{FF2B5EF4-FFF2-40B4-BE49-F238E27FC236}">
                <a16:creationId xmlns:a16="http://schemas.microsoft.com/office/drawing/2014/main" id="{1D7364BB-CA05-4CCC-BD87-AEC5334860BB}"/>
              </a:ext>
            </a:extLst>
          </p:cNvPr>
          <p:cNvGraphicFramePr/>
          <p:nvPr>
            <p:extLst>
              <p:ext uri="{D42A27DB-BD31-4B8C-83A1-F6EECF244321}">
                <p14:modId xmlns:p14="http://schemas.microsoft.com/office/powerpoint/2010/main" val="1484773713"/>
              </p:ext>
            </p:extLst>
          </p:nvPr>
        </p:nvGraphicFramePr>
        <p:xfrm>
          <a:off x="9583754" y="1246554"/>
          <a:ext cx="2100249" cy="1289241"/>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cxnSp>
        <p:nvCxnSpPr>
          <p:cNvPr id="22" name="Straight Arrow Connector 21">
            <a:extLst>
              <a:ext uri="{FF2B5EF4-FFF2-40B4-BE49-F238E27FC236}">
                <a16:creationId xmlns:a16="http://schemas.microsoft.com/office/drawing/2014/main" id="{D717C666-A334-4EE8-9468-5DBBD1276482}"/>
              </a:ext>
            </a:extLst>
          </p:cNvPr>
          <p:cNvCxnSpPr>
            <a:cxnSpLocks/>
          </p:cNvCxnSpPr>
          <p:nvPr/>
        </p:nvCxnSpPr>
        <p:spPr>
          <a:xfrm flipV="1">
            <a:off x="10225283" y="2551924"/>
            <a:ext cx="213900" cy="293946"/>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5C6EF188-887D-4355-951C-45FF07D3D0DC}"/>
              </a:ext>
            </a:extLst>
          </p:cNvPr>
          <p:cNvCxnSpPr>
            <a:cxnSpLocks/>
          </p:cNvCxnSpPr>
          <p:nvPr/>
        </p:nvCxnSpPr>
        <p:spPr>
          <a:xfrm flipH="1" flipV="1">
            <a:off x="8264113" y="2485698"/>
            <a:ext cx="324492" cy="271094"/>
          </a:xfrm>
          <a:prstGeom prst="straightConnector1">
            <a:avLst/>
          </a:prstGeom>
          <a:ln>
            <a:solidFill>
              <a:schemeClr val="tx1"/>
            </a:solidFill>
            <a:tailEnd type="triangle"/>
          </a:ln>
        </p:spPr>
        <p:style>
          <a:lnRef idx="1">
            <a:schemeClr val="dk1"/>
          </a:lnRef>
          <a:fillRef idx="0">
            <a:schemeClr val="dk1"/>
          </a:fillRef>
          <a:effectRef idx="0">
            <a:schemeClr val="dk1"/>
          </a:effectRef>
          <a:fontRef idx="minor">
            <a:schemeClr val="tx1"/>
          </a:fontRef>
        </p:style>
      </p:cxnSp>
      <p:cxnSp>
        <p:nvCxnSpPr>
          <p:cNvPr id="26" name="Straight Arrow Connector 25">
            <a:extLst>
              <a:ext uri="{FF2B5EF4-FFF2-40B4-BE49-F238E27FC236}">
                <a16:creationId xmlns:a16="http://schemas.microsoft.com/office/drawing/2014/main" id="{CF5124C8-D43F-42BB-90CF-9E14D6677634}"/>
              </a:ext>
            </a:extLst>
          </p:cNvPr>
          <p:cNvCxnSpPr>
            <a:cxnSpLocks/>
          </p:cNvCxnSpPr>
          <p:nvPr/>
        </p:nvCxnSpPr>
        <p:spPr>
          <a:xfrm flipH="1">
            <a:off x="8362760" y="3688788"/>
            <a:ext cx="315349" cy="279810"/>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7B15C949-4E4D-4574-AADE-FAB1687CD815}"/>
              </a:ext>
            </a:extLst>
          </p:cNvPr>
          <p:cNvCxnSpPr>
            <a:cxnSpLocks/>
          </p:cNvCxnSpPr>
          <p:nvPr/>
        </p:nvCxnSpPr>
        <p:spPr>
          <a:xfrm>
            <a:off x="10188292" y="3577826"/>
            <a:ext cx="268769" cy="252582"/>
          </a:xfrm>
          <a:prstGeom prst="straightConnector1">
            <a:avLst/>
          </a:prstGeom>
          <a:ln>
            <a:solidFill>
              <a:srgbClr val="000000"/>
            </a:solidFill>
            <a:tailEnd type="triangle"/>
          </a:ln>
        </p:spPr>
        <p:style>
          <a:lnRef idx="1">
            <a:schemeClr val="accent1"/>
          </a:lnRef>
          <a:fillRef idx="0">
            <a:schemeClr val="accent1"/>
          </a:fillRef>
          <a:effectRef idx="0">
            <a:schemeClr val="accent1"/>
          </a:effectRef>
          <a:fontRef idx="minor">
            <a:schemeClr val="tx1"/>
          </a:fontRef>
        </p:style>
      </p:cxnSp>
      <p:sp>
        <p:nvSpPr>
          <p:cNvPr id="41" name="TextBox 40">
            <a:extLst>
              <a:ext uri="{FF2B5EF4-FFF2-40B4-BE49-F238E27FC236}">
                <a16:creationId xmlns:a16="http://schemas.microsoft.com/office/drawing/2014/main" id="{5CFFC63A-418B-498C-AE2A-2316F8862FC4}"/>
              </a:ext>
            </a:extLst>
          </p:cNvPr>
          <p:cNvSpPr txBox="1"/>
          <p:nvPr/>
        </p:nvSpPr>
        <p:spPr>
          <a:xfrm>
            <a:off x="742289" y="5256268"/>
            <a:ext cx="10814042" cy="1169551"/>
          </a:xfrm>
          <a:prstGeom prst="rect">
            <a:avLst/>
          </a:prstGeom>
          <a:noFill/>
        </p:spPr>
        <p:txBody>
          <a:bodyPr wrap="square" rtlCol="0">
            <a:spAutoFit/>
          </a:bodyPr>
          <a:lstStyle/>
          <a:p>
            <a:pPr marL="342900" indent="-342900">
              <a:spcBef>
                <a:spcPts val="600"/>
              </a:spcBef>
              <a:spcAft>
                <a:spcPts val="600"/>
              </a:spcAft>
              <a:buFont typeface="Wingdings" charset="2"/>
              <a:buChar char="v"/>
            </a:pPr>
            <a:r>
              <a:rPr lang="en-IN" sz="2000" dirty="0">
                <a:latin typeface="Times New Roman" panose="02020603050405020304" pitchFamily="18" charset="0"/>
                <a:cs typeface="Times New Roman" panose="02020603050405020304" pitchFamily="18" charset="0"/>
              </a:rPr>
              <a:t>Low Frequency surface defects present on the test masses, which produces low angle scattering of light.</a:t>
            </a:r>
          </a:p>
          <a:p>
            <a:pPr marL="342900" indent="-342900">
              <a:spcBef>
                <a:spcPts val="600"/>
              </a:spcBef>
              <a:spcAft>
                <a:spcPts val="600"/>
              </a:spcAft>
              <a:buFont typeface="Wingdings" charset="2"/>
              <a:buChar char="v"/>
            </a:pPr>
            <a:r>
              <a:rPr lang="en-IN" sz="2000" dirty="0">
                <a:latin typeface="Times New Roman" panose="02020603050405020304" pitchFamily="18" charset="0"/>
                <a:cs typeface="Times New Roman" panose="02020603050405020304" pitchFamily="18" charset="0"/>
              </a:rPr>
              <a:t>Irregularities or deformations of the Mirror Surface.</a:t>
            </a:r>
          </a:p>
        </p:txBody>
      </p:sp>
      <p:pic>
        <p:nvPicPr>
          <p:cNvPr id="6" name="Picture 5">
            <a:extLst>
              <a:ext uri="{FF2B5EF4-FFF2-40B4-BE49-F238E27FC236}">
                <a16:creationId xmlns:a16="http://schemas.microsoft.com/office/drawing/2014/main" id="{196F351C-D2BA-43AA-942D-BFCA37B47B26}"/>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2100858" y="58399"/>
            <a:ext cx="1963245" cy="1712132"/>
          </a:xfrm>
          <a:prstGeom prst="rect">
            <a:avLst/>
          </a:prstGeom>
        </p:spPr>
      </p:pic>
      <p:sp>
        <p:nvSpPr>
          <p:cNvPr id="5" name="Slide Number Placeholder 4">
            <a:extLst>
              <a:ext uri="{FF2B5EF4-FFF2-40B4-BE49-F238E27FC236}">
                <a16:creationId xmlns:a16="http://schemas.microsoft.com/office/drawing/2014/main" id="{08E44E4E-EC69-4BAA-8A11-C2C81526F096}"/>
              </a:ext>
            </a:extLst>
          </p:cNvPr>
          <p:cNvSpPr>
            <a:spLocks noGrp="1"/>
          </p:cNvSpPr>
          <p:nvPr>
            <p:ph type="sldNum" sz="quarter" idx="12"/>
          </p:nvPr>
        </p:nvSpPr>
        <p:spPr/>
        <p:txBody>
          <a:bodyPr/>
          <a:lstStyle/>
          <a:p>
            <a:fld id="{DD92AE4B-ED8B-4C9B-B8B4-9249DAD94A01}" type="slidenum">
              <a:rPr lang="en-IN" smtClean="0"/>
              <a:t>4</a:t>
            </a:fld>
            <a:endParaRPr lang="en-IN"/>
          </a:p>
        </p:txBody>
      </p:sp>
    </p:spTree>
    <p:extLst>
      <p:ext uri="{BB962C8B-B14F-4D97-AF65-F5344CB8AC3E}">
        <p14:creationId xmlns:p14="http://schemas.microsoft.com/office/powerpoint/2010/main" val="1062189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89F92A-B4CC-40B8-A7A8-1DC82C8BBA17}"/>
              </a:ext>
            </a:extLst>
          </p:cNvPr>
          <p:cNvSpPr>
            <a:spLocks noGrp="1"/>
          </p:cNvSpPr>
          <p:nvPr>
            <p:ph type="title"/>
          </p:nvPr>
        </p:nvSpPr>
        <p:spPr>
          <a:xfrm>
            <a:off x="968189" y="325021"/>
            <a:ext cx="10058400" cy="748454"/>
          </a:xfrm>
        </p:spPr>
        <p:txBody>
          <a:bodyPr>
            <a:noAutofit/>
          </a:bodyPr>
          <a:lstStyle/>
          <a:p>
            <a:pPr algn="ctr"/>
            <a:r>
              <a:rPr lang="en-IN" sz="4800" b="1" dirty="0">
                <a:latin typeface="Times New Roman" panose="02020603050405020304" pitchFamily="18" charset="0"/>
                <a:cs typeface="Times New Roman" panose="02020603050405020304" pitchFamily="18" charset="0"/>
              </a:rPr>
              <a:t>Phase Map</a:t>
            </a:r>
          </a:p>
        </p:txBody>
      </p:sp>
      <p:sp>
        <p:nvSpPr>
          <p:cNvPr id="3" name="Content Placeholder 2">
            <a:extLst>
              <a:ext uri="{FF2B5EF4-FFF2-40B4-BE49-F238E27FC236}">
                <a16:creationId xmlns:a16="http://schemas.microsoft.com/office/drawing/2014/main" id="{6E1B8C6C-55A2-4B1F-90B8-85433E3C8BBF}"/>
              </a:ext>
            </a:extLst>
          </p:cNvPr>
          <p:cNvSpPr>
            <a:spLocks noGrp="1"/>
          </p:cNvSpPr>
          <p:nvPr>
            <p:ph idx="1"/>
          </p:nvPr>
        </p:nvSpPr>
        <p:spPr>
          <a:xfrm>
            <a:off x="818720" y="1503485"/>
            <a:ext cx="6470103" cy="4571999"/>
          </a:xfrm>
        </p:spPr>
        <p:txBody>
          <a:bodyPr>
            <a:normAutofit/>
          </a:bodyPr>
          <a:lstStyle/>
          <a:p>
            <a:pPr>
              <a:buFont typeface="Wingdings" charset="2"/>
              <a:buChar char="v"/>
            </a:pPr>
            <a:r>
              <a:rPr lang="en-IN" sz="2400" dirty="0">
                <a:solidFill>
                  <a:schemeClr val="tx1"/>
                </a:solidFill>
                <a:latin typeface="Times New Roman" panose="02020603050405020304" pitchFamily="18" charset="0"/>
                <a:cs typeface="Times New Roman" panose="02020603050405020304" pitchFamily="18" charset="0"/>
              </a:rPr>
              <a:t> Collection of information</a:t>
            </a:r>
            <a:r>
              <a:rPr lang="en-IN" dirty="0">
                <a:solidFill>
                  <a:schemeClr val="tx1"/>
                </a:solidFill>
                <a:latin typeface="Times New Roman" panose="02020603050405020304" pitchFamily="18" charset="0"/>
                <a:cs typeface="Times New Roman" panose="02020603050405020304" pitchFamily="18" charset="0"/>
              </a:rPr>
              <a:t> showing the structure of the Mirror surface. It can be represented in many ways.</a:t>
            </a:r>
          </a:p>
          <a:p>
            <a:pPr>
              <a:buFont typeface="Wingdings" charset="2"/>
              <a:buChar char="v"/>
            </a:pPr>
            <a:r>
              <a:rPr lang="en-IN" dirty="0">
                <a:solidFill>
                  <a:schemeClr val="tx1"/>
                </a:solidFill>
                <a:latin typeface="Times New Roman" panose="02020603050405020304" pitchFamily="18" charset="0"/>
                <a:cs typeface="Times New Roman" panose="02020603050405020304" pitchFamily="18" charset="0"/>
              </a:rPr>
              <a:t>The in-situ technique we use to produce these Phase Map is called the Mode-Spectroscopy.</a:t>
            </a:r>
          </a:p>
          <a:p>
            <a:pPr marL="0" indent="0">
              <a:buNone/>
            </a:pPr>
            <a:r>
              <a:rPr lang="en-IN" b="1" u="sng" dirty="0">
                <a:solidFill>
                  <a:schemeClr val="tx1"/>
                </a:solidFill>
                <a:latin typeface="Times New Roman" panose="02020603050405020304" pitchFamily="18" charset="0"/>
                <a:cs typeface="Times New Roman" panose="02020603050405020304" pitchFamily="18" charset="0"/>
              </a:rPr>
              <a:t>Method</a:t>
            </a:r>
          </a:p>
          <a:p>
            <a:pPr marL="0" indent="0">
              <a:buNone/>
            </a:pPr>
            <a:r>
              <a:rPr lang="en-IN" dirty="0">
                <a:solidFill>
                  <a:schemeClr val="tx1"/>
                </a:solidFill>
                <a:latin typeface="Times New Roman" panose="02020603050405020304" pitchFamily="18" charset="0"/>
                <a:cs typeface="Times New Roman" panose="02020603050405020304" pitchFamily="18" charset="0"/>
              </a:rPr>
              <a:t>Using the transverse mode spacings from the cavity transmission data to produce Phase Maps.</a:t>
            </a:r>
          </a:p>
          <a:p>
            <a:pPr marL="0" indent="0">
              <a:buNone/>
            </a:pPr>
            <a:endParaRPr lang="en-IN" dirty="0"/>
          </a:p>
        </p:txBody>
      </p:sp>
      <p:pic>
        <p:nvPicPr>
          <p:cNvPr id="6" name="Picture 5">
            <a:extLst>
              <a:ext uri="{FF2B5EF4-FFF2-40B4-BE49-F238E27FC236}">
                <a16:creationId xmlns:a16="http://schemas.microsoft.com/office/drawing/2014/main" id="{22C37675-1DF7-4B55-ABBA-B2ACC4B6FB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97744" y="1503485"/>
            <a:ext cx="4661915" cy="3851030"/>
          </a:xfrm>
          <a:prstGeom prst="rect">
            <a:avLst/>
          </a:prstGeom>
        </p:spPr>
      </p:pic>
      <p:sp>
        <p:nvSpPr>
          <p:cNvPr id="5" name="Slide Number Placeholder 4">
            <a:extLst>
              <a:ext uri="{FF2B5EF4-FFF2-40B4-BE49-F238E27FC236}">
                <a16:creationId xmlns:a16="http://schemas.microsoft.com/office/drawing/2014/main" id="{2C9C00B7-5BBE-4237-937E-336C62236FF2}"/>
              </a:ext>
            </a:extLst>
          </p:cNvPr>
          <p:cNvSpPr>
            <a:spLocks noGrp="1"/>
          </p:cNvSpPr>
          <p:nvPr>
            <p:ph type="sldNum" sz="quarter" idx="12"/>
          </p:nvPr>
        </p:nvSpPr>
        <p:spPr/>
        <p:txBody>
          <a:bodyPr/>
          <a:lstStyle/>
          <a:p>
            <a:fld id="{DD92AE4B-ED8B-4C9B-B8B4-9249DAD94A01}" type="slidenum">
              <a:rPr lang="en-IN" smtClean="0"/>
              <a:t>5</a:t>
            </a:fld>
            <a:endParaRPr lang="en-IN"/>
          </a:p>
        </p:txBody>
      </p:sp>
    </p:spTree>
    <p:extLst>
      <p:ext uri="{BB962C8B-B14F-4D97-AF65-F5344CB8AC3E}">
        <p14:creationId xmlns:p14="http://schemas.microsoft.com/office/powerpoint/2010/main" val="2956203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2CFCD-5CA8-46F9-BE2E-F8BF5EE45A18}"/>
              </a:ext>
            </a:extLst>
          </p:cNvPr>
          <p:cNvSpPr>
            <a:spLocks noGrp="1"/>
          </p:cNvSpPr>
          <p:nvPr>
            <p:ph type="title"/>
          </p:nvPr>
        </p:nvSpPr>
        <p:spPr/>
        <p:txBody>
          <a:bodyPr/>
          <a:lstStyle/>
          <a:p>
            <a:r>
              <a:rPr lang="en-IN" sz="4400" b="1" dirty="0">
                <a:latin typeface="Times New Roman" panose="02020603050405020304" pitchFamily="18" charset="0"/>
                <a:cs typeface="Times New Roman" panose="02020603050405020304" pitchFamily="18" charset="0"/>
              </a:rPr>
              <a:t>Hermite-Gaussian Modes</a:t>
            </a:r>
          </a:p>
        </p:txBody>
      </p:sp>
      <p:sp>
        <p:nvSpPr>
          <p:cNvPr id="3" name="Content Placeholder 2">
            <a:extLst>
              <a:ext uri="{FF2B5EF4-FFF2-40B4-BE49-F238E27FC236}">
                <a16:creationId xmlns:a16="http://schemas.microsoft.com/office/drawing/2014/main" id="{001B4F61-307E-483F-A245-CB2035A19B26}"/>
              </a:ext>
            </a:extLst>
          </p:cNvPr>
          <p:cNvSpPr>
            <a:spLocks noGrp="1"/>
          </p:cNvSpPr>
          <p:nvPr>
            <p:ph idx="1"/>
          </p:nvPr>
        </p:nvSpPr>
        <p:spPr/>
        <p:txBody>
          <a:bodyPr>
            <a:normAutofit/>
          </a:bodyPr>
          <a:lstStyle/>
          <a:p>
            <a:r>
              <a:rPr lang="en-US" sz="2200" dirty="0">
                <a:solidFill>
                  <a:srgbClr val="002060"/>
                </a:solidFill>
                <a:latin typeface="Times New Roman" panose="02020603050405020304" pitchFamily="18" charset="0"/>
                <a:cs typeface="Times New Roman" panose="02020603050405020304" pitchFamily="18" charset="0"/>
              </a:rPr>
              <a:t>These are approximate solutions of the wave equation, valid under Paraxial Approximation.</a:t>
            </a:r>
          </a:p>
          <a:p>
            <a:r>
              <a:rPr lang="en-US" sz="2200" dirty="0">
                <a:solidFill>
                  <a:srgbClr val="002060"/>
                </a:solidFill>
                <a:latin typeface="Times New Roman" panose="02020603050405020304" pitchFamily="18" charset="0"/>
                <a:cs typeface="Times New Roman" panose="02020603050405020304" pitchFamily="18" charset="0"/>
              </a:rPr>
              <a:t>The Electric Field Distribution of a beam can be represented by a product of a Gaussian function and  Hermite polynomial, apart from the phase term.</a:t>
            </a:r>
          </a:p>
        </p:txBody>
      </p:sp>
      <p:pic>
        <p:nvPicPr>
          <p:cNvPr id="5" name="Picture 4">
            <a:extLst>
              <a:ext uri="{FF2B5EF4-FFF2-40B4-BE49-F238E27FC236}">
                <a16:creationId xmlns:a16="http://schemas.microsoft.com/office/drawing/2014/main" id="{D8D9B0B2-FFB6-40B4-8EEE-F6EC02531D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7357" y="3760342"/>
            <a:ext cx="6832018" cy="2798137"/>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pic>
      <p:sp>
        <p:nvSpPr>
          <p:cNvPr id="6" name="TextBox 5">
            <a:extLst>
              <a:ext uri="{FF2B5EF4-FFF2-40B4-BE49-F238E27FC236}">
                <a16:creationId xmlns:a16="http://schemas.microsoft.com/office/drawing/2014/main" id="{C4AABC82-A69E-4FC0-BA7C-10D47EFC1B35}"/>
              </a:ext>
            </a:extLst>
          </p:cNvPr>
          <p:cNvSpPr txBox="1"/>
          <p:nvPr/>
        </p:nvSpPr>
        <p:spPr>
          <a:xfrm>
            <a:off x="8669867" y="3634243"/>
            <a:ext cx="3154891" cy="2462213"/>
          </a:xfrm>
          <a:prstGeom prst="rect">
            <a:avLst/>
          </a:prstGeom>
          <a:noFill/>
        </p:spPr>
        <p:txBody>
          <a:bodyPr wrap="square" rtlCol="0">
            <a:spAutoFit/>
          </a:bodyPr>
          <a:lstStyle/>
          <a:p>
            <a:r>
              <a:rPr lang="en-US" sz="2200" i="1" dirty="0">
                <a:latin typeface="Times New Roman" panose="02020603050405020304" pitchFamily="18" charset="0"/>
                <a:cs typeface="Times New Roman" panose="02020603050405020304" pitchFamily="18" charset="0"/>
              </a:rPr>
              <a:t>H</a:t>
            </a:r>
            <a:r>
              <a:rPr lang="en-US" sz="2200" i="1" baseline="-25000" dirty="0">
                <a:latin typeface="Times New Roman" panose="02020603050405020304" pitchFamily="18" charset="0"/>
                <a:cs typeface="Times New Roman" panose="02020603050405020304" pitchFamily="18" charset="0"/>
              </a:rPr>
              <a:t>n</a:t>
            </a:r>
            <a:r>
              <a:rPr lang="en-US" sz="2200" dirty="0">
                <a:latin typeface="Times New Roman" panose="02020603050405020304" pitchFamily="18" charset="0"/>
                <a:cs typeface="Times New Roman" panose="02020603050405020304" pitchFamily="18" charset="0"/>
              </a:rPr>
              <a:t>(</a:t>
            </a:r>
            <a:r>
              <a:rPr lang="en-US" sz="2200" i="1" dirty="0">
                <a:latin typeface="Times New Roman" panose="02020603050405020304" pitchFamily="18" charset="0"/>
                <a:cs typeface="Times New Roman" panose="02020603050405020304" pitchFamily="18" charset="0"/>
              </a:rPr>
              <a:t>x</a:t>
            </a:r>
            <a:r>
              <a:rPr lang="en-US" sz="2200" dirty="0">
                <a:latin typeface="Times New Roman" panose="02020603050405020304" pitchFamily="18" charset="0"/>
                <a:cs typeface="Times New Roman" panose="02020603050405020304" pitchFamily="18" charset="0"/>
              </a:rPr>
              <a:t>)—Hermite polynomial</a:t>
            </a:r>
          </a:p>
          <a:p>
            <a:endParaRPr lang="en-US" sz="2200" dirty="0">
              <a:latin typeface="Times New Roman" panose="02020603050405020304" pitchFamily="18" charset="0"/>
              <a:cs typeface="Times New Roman" panose="02020603050405020304" pitchFamily="18" charset="0"/>
            </a:endParaRPr>
          </a:p>
          <a:p>
            <a:r>
              <a:rPr lang="en-US" sz="2200" dirty="0">
                <a:latin typeface="Times New Roman" panose="02020603050405020304" pitchFamily="18" charset="0"/>
                <a:cs typeface="Times New Roman" panose="02020603050405020304" pitchFamily="18" charset="0"/>
              </a:rPr>
              <a:t>n,m – Constants determining the shape of the profile in X,Y direction</a:t>
            </a:r>
            <a:r>
              <a:rPr lang="en-US" sz="2200" dirty="0"/>
              <a:t>.</a:t>
            </a:r>
            <a:endParaRPr lang="en-IN" sz="2200" dirty="0"/>
          </a:p>
        </p:txBody>
      </p:sp>
      <p:sp>
        <p:nvSpPr>
          <p:cNvPr id="7" name="Slide Number Placeholder 6">
            <a:extLst>
              <a:ext uri="{FF2B5EF4-FFF2-40B4-BE49-F238E27FC236}">
                <a16:creationId xmlns:a16="http://schemas.microsoft.com/office/drawing/2014/main" id="{C7AC2A7D-AEEB-4BA5-A335-44B54ED14340}"/>
              </a:ext>
            </a:extLst>
          </p:cNvPr>
          <p:cNvSpPr>
            <a:spLocks noGrp="1"/>
          </p:cNvSpPr>
          <p:nvPr>
            <p:ph type="sldNum" sz="quarter" idx="12"/>
          </p:nvPr>
        </p:nvSpPr>
        <p:spPr/>
        <p:txBody>
          <a:bodyPr/>
          <a:lstStyle/>
          <a:p>
            <a:fld id="{DD92AE4B-ED8B-4C9B-B8B4-9249DAD94A01}" type="slidenum">
              <a:rPr lang="en-IN" smtClean="0"/>
              <a:t>6</a:t>
            </a:fld>
            <a:endParaRPr lang="en-IN"/>
          </a:p>
        </p:txBody>
      </p:sp>
    </p:spTree>
    <p:extLst>
      <p:ext uri="{BB962C8B-B14F-4D97-AF65-F5344CB8AC3E}">
        <p14:creationId xmlns:p14="http://schemas.microsoft.com/office/powerpoint/2010/main" val="4234189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9ABED-8F23-4B96-A0A4-F47B998AE627}"/>
              </a:ext>
            </a:extLst>
          </p:cNvPr>
          <p:cNvSpPr>
            <a:spLocks noGrp="1"/>
          </p:cNvSpPr>
          <p:nvPr>
            <p:ph type="title"/>
          </p:nvPr>
        </p:nvSpPr>
        <p:spPr>
          <a:xfrm>
            <a:off x="-1" y="171980"/>
            <a:ext cx="11768667" cy="1081088"/>
          </a:xfrm>
        </p:spPr>
        <p:txBody>
          <a:bodyPr/>
          <a:lstStyle/>
          <a:p>
            <a:pPr algn="ctr"/>
            <a:r>
              <a:rPr lang="en-IN" sz="4400" b="1" dirty="0">
                <a:latin typeface="Times New Roman" panose="02020603050405020304" pitchFamily="18" charset="0"/>
                <a:cs typeface="Times New Roman" panose="02020603050405020304" pitchFamily="18" charset="0"/>
              </a:rPr>
              <a:t>Resonant Modes of FP Cavity</a:t>
            </a:r>
          </a:p>
        </p:txBody>
      </p:sp>
      <p:pic>
        <p:nvPicPr>
          <p:cNvPr id="14" name="Content Placeholder 13">
            <a:extLst>
              <a:ext uri="{FF2B5EF4-FFF2-40B4-BE49-F238E27FC236}">
                <a16:creationId xmlns:a16="http://schemas.microsoft.com/office/drawing/2014/main" id="{388BBEAE-7AC9-42DE-8D91-56DD908944A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70442" y="1253068"/>
            <a:ext cx="4560298" cy="3653870"/>
          </a:xfrm>
        </p:spPr>
      </p:pic>
      <p:sp>
        <p:nvSpPr>
          <p:cNvPr id="6" name="TextBox 5">
            <a:extLst>
              <a:ext uri="{FF2B5EF4-FFF2-40B4-BE49-F238E27FC236}">
                <a16:creationId xmlns:a16="http://schemas.microsoft.com/office/drawing/2014/main" id="{77B228DD-5D82-42E9-803A-3C9B00FFC657}"/>
              </a:ext>
            </a:extLst>
          </p:cNvPr>
          <p:cNvSpPr txBox="1"/>
          <p:nvPr/>
        </p:nvSpPr>
        <p:spPr>
          <a:xfrm>
            <a:off x="5749583" y="5132368"/>
            <a:ext cx="6019083" cy="769441"/>
          </a:xfrm>
          <a:prstGeom prst="rect">
            <a:avLst/>
          </a:prstGeom>
          <a:noFill/>
        </p:spPr>
        <p:txBody>
          <a:bodyPr wrap="square" rtlCol="0">
            <a:spAutoFit/>
          </a:bodyPr>
          <a:lstStyle/>
          <a:p>
            <a:r>
              <a:rPr lang="en-IN" sz="2200" dirty="0">
                <a:latin typeface="Times New Roman" panose="02020603050405020304" pitchFamily="18" charset="0"/>
                <a:cs typeface="Times New Roman" panose="02020603050405020304" pitchFamily="18" charset="0"/>
              </a:rPr>
              <a:t>Beam aligned to a cavity only see the lowest order solution of the Gaussian beam, TEM</a:t>
            </a:r>
            <a:r>
              <a:rPr lang="en-IN" sz="2200" baseline="-25000" dirty="0">
                <a:latin typeface="Times New Roman" panose="02020603050405020304" pitchFamily="18" charset="0"/>
                <a:cs typeface="Times New Roman" panose="02020603050405020304" pitchFamily="18" charset="0"/>
              </a:rPr>
              <a:t>00</a:t>
            </a:r>
            <a:r>
              <a:rPr lang="en-IN" sz="2200" baseline="30000" dirty="0">
                <a:latin typeface="Times New Roman" panose="02020603050405020304" pitchFamily="18" charset="0"/>
                <a:cs typeface="Times New Roman" panose="02020603050405020304" pitchFamily="18" charset="0"/>
              </a:rPr>
              <a:t>[1]</a:t>
            </a:r>
            <a:endParaRPr lang="en-IN" sz="2200" baseline="-250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43BDE622-B7E8-4EB1-9824-A5600D28A860}"/>
              </a:ext>
            </a:extLst>
          </p:cNvPr>
          <p:cNvSpPr txBox="1"/>
          <p:nvPr/>
        </p:nvSpPr>
        <p:spPr>
          <a:xfrm>
            <a:off x="570442" y="5132369"/>
            <a:ext cx="4809065" cy="769441"/>
          </a:xfrm>
          <a:prstGeom prst="rect">
            <a:avLst/>
          </a:prstGeom>
          <a:noFill/>
        </p:spPr>
        <p:txBody>
          <a:bodyPr wrap="square" rtlCol="0">
            <a:spAutoFit/>
          </a:bodyPr>
          <a:lstStyle/>
          <a:p>
            <a:r>
              <a:rPr lang="en-IN" sz="2200" dirty="0">
                <a:latin typeface="Times New Roman" panose="02020603050405020304" pitchFamily="18" charset="0"/>
                <a:cs typeface="Times New Roman" panose="02020603050405020304" pitchFamily="18" charset="0"/>
              </a:rPr>
              <a:t>TEM</a:t>
            </a:r>
            <a:r>
              <a:rPr lang="en-IN" sz="2200" baseline="-25000" dirty="0">
                <a:latin typeface="Times New Roman" panose="02020603050405020304" pitchFamily="18" charset="0"/>
                <a:cs typeface="Times New Roman" panose="02020603050405020304" pitchFamily="18" charset="0"/>
              </a:rPr>
              <a:t>00   </a:t>
            </a:r>
            <a:r>
              <a:rPr lang="en-IN" sz="2200" dirty="0">
                <a:latin typeface="Times New Roman" panose="02020603050405020304" pitchFamily="18" charset="0"/>
                <a:cs typeface="Times New Roman" panose="02020603050405020304" pitchFamily="18" charset="0"/>
              </a:rPr>
              <a:t>Fundamental Mode. </a:t>
            </a:r>
            <a:r>
              <a:rPr lang="en-IN" sz="2200" baseline="30000" dirty="0">
                <a:latin typeface="Times New Roman" panose="02020603050405020304" pitchFamily="18" charset="0"/>
                <a:cs typeface="Times New Roman" panose="02020603050405020304" pitchFamily="18" charset="0"/>
              </a:rPr>
              <a:t>[1]</a:t>
            </a:r>
            <a:r>
              <a:rPr lang="en-IN" sz="2200" dirty="0">
                <a:latin typeface="Times New Roman" panose="02020603050405020304" pitchFamily="18" charset="0"/>
                <a:cs typeface="Times New Roman" panose="02020603050405020304" pitchFamily="18" charset="0"/>
              </a:rPr>
              <a:t>  </a:t>
            </a:r>
          </a:p>
          <a:p>
            <a:r>
              <a:rPr lang="en-IN" sz="2200" dirty="0">
                <a:latin typeface="Times New Roman" panose="02020603050405020304" pitchFamily="18" charset="0"/>
                <a:cs typeface="Times New Roman" panose="02020603050405020304" pitchFamily="18" charset="0"/>
              </a:rPr>
              <a:t>All other modes are higher order modes.</a:t>
            </a:r>
          </a:p>
        </p:txBody>
      </p:sp>
      <p:pic>
        <p:nvPicPr>
          <p:cNvPr id="10" name="Picture 9">
            <a:extLst>
              <a:ext uri="{FF2B5EF4-FFF2-40B4-BE49-F238E27FC236}">
                <a16:creationId xmlns:a16="http://schemas.microsoft.com/office/drawing/2014/main" id="{26450FE2-C113-4ED0-BA1D-11F09C08EFD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14899" y="1269886"/>
            <a:ext cx="6932443" cy="3624721"/>
          </a:xfrm>
          <a:prstGeom prst="rect">
            <a:avLst/>
          </a:prstGeom>
        </p:spPr>
      </p:pic>
      <p:sp>
        <p:nvSpPr>
          <p:cNvPr id="4" name="Slide Number Placeholder 3">
            <a:extLst>
              <a:ext uri="{FF2B5EF4-FFF2-40B4-BE49-F238E27FC236}">
                <a16:creationId xmlns:a16="http://schemas.microsoft.com/office/drawing/2014/main" id="{76F83E1A-358A-4481-8FCF-D33BBC9FF4F3}"/>
              </a:ext>
            </a:extLst>
          </p:cNvPr>
          <p:cNvSpPr>
            <a:spLocks noGrp="1"/>
          </p:cNvSpPr>
          <p:nvPr>
            <p:ph type="sldNum" sz="quarter" idx="12"/>
          </p:nvPr>
        </p:nvSpPr>
        <p:spPr/>
        <p:txBody>
          <a:bodyPr/>
          <a:lstStyle/>
          <a:p>
            <a:fld id="{DD92AE4B-ED8B-4C9B-B8B4-9249DAD94A01}" type="slidenum">
              <a:rPr lang="en-IN" smtClean="0"/>
              <a:t>7</a:t>
            </a:fld>
            <a:endParaRPr lang="en-IN"/>
          </a:p>
        </p:txBody>
      </p:sp>
    </p:spTree>
    <p:extLst>
      <p:ext uri="{BB962C8B-B14F-4D97-AF65-F5344CB8AC3E}">
        <p14:creationId xmlns:p14="http://schemas.microsoft.com/office/powerpoint/2010/main" val="28647073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72773" y="359350"/>
            <a:ext cx="7435423" cy="461665"/>
          </a:xfrm>
          <a:prstGeom prst="rect">
            <a:avLst/>
          </a:prstGeom>
        </p:spPr>
        <p:txBody>
          <a:bodyPr wrap="square">
            <a:spAutoFit/>
          </a:bodyPr>
          <a:lstStyle/>
          <a:p>
            <a:pPr marL="342900" indent="-342900">
              <a:buFont typeface="Wingdings" charset="2"/>
              <a:buChar char="v"/>
            </a:pPr>
            <a:r>
              <a:rPr lang="en-IN" sz="2400" dirty="0">
                <a:latin typeface="Times New Roman" panose="02020603050405020304" pitchFamily="18" charset="0"/>
                <a:cs typeface="Times New Roman" panose="02020603050405020304" pitchFamily="18" charset="0"/>
              </a:rPr>
              <a:t>Misaligned beam gives higher-order modes also. </a:t>
            </a:r>
            <a:r>
              <a:rPr lang="en-IN" sz="2400" baseline="30000" dirty="0">
                <a:latin typeface="Times New Roman" panose="02020603050405020304" pitchFamily="18" charset="0"/>
                <a:cs typeface="Times New Roman" panose="02020603050405020304" pitchFamily="18" charset="0"/>
              </a:rPr>
              <a:t>[1]</a:t>
            </a:r>
            <a:endParaRPr lang="en-IN" sz="28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19E6365A-6273-429E-8B2A-CCDA9965081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1012" y="1181675"/>
            <a:ext cx="10376559" cy="5503719"/>
          </a:xfrm>
          <a:prstGeom prst="rect">
            <a:avLst/>
          </a:prstGeom>
        </p:spPr>
      </p:pic>
      <p:cxnSp>
        <p:nvCxnSpPr>
          <p:cNvPr id="6" name="Straight Arrow Connector 5">
            <a:extLst>
              <a:ext uri="{FF2B5EF4-FFF2-40B4-BE49-F238E27FC236}">
                <a16:creationId xmlns:a16="http://schemas.microsoft.com/office/drawing/2014/main" id="{D708FBA7-0AF1-4E6C-9F12-B6672E847AC7}"/>
              </a:ext>
            </a:extLst>
          </p:cNvPr>
          <p:cNvCxnSpPr>
            <a:cxnSpLocks/>
          </p:cNvCxnSpPr>
          <p:nvPr/>
        </p:nvCxnSpPr>
        <p:spPr>
          <a:xfrm flipV="1">
            <a:off x="6535282" y="2206889"/>
            <a:ext cx="4056807" cy="12329"/>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6F8E787F-0623-460D-A60B-9B60A7FC4C89}"/>
              </a:ext>
            </a:extLst>
          </p:cNvPr>
          <p:cNvCxnSpPr>
            <a:cxnSpLocks/>
          </p:cNvCxnSpPr>
          <p:nvPr/>
        </p:nvCxnSpPr>
        <p:spPr>
          <a:xfrm flipV="1">
            <a:off x="6453554" y="2198078"/>
            <a:ext cx="0" cy="3314699"/>
          </a:xfrm>
          <a:prstGeom prst="line">
            <a:avLst/>
          </a:prstGeom>
          <a:ln w="19050">
            <a:solidFill>
              <a:schemeClr val="tx1"/>
            </a:solidFill>
            <a:prstDash val="lgDash"/>
          </a:ln>
        </p:spPr>
        <p:style>
          <a:lnRef idx="2">
            <a:schemeClr val="accent1"/>
          </a:lnRef>
          <a:fillRef idx="0">
            <a:schemeClr val="accent1"/>
          </a:fillRef>
          <a:effectRef idx="1">
            <a:schemeClr val="accent1"/>
          </a:effectRef>
          <a:fontRef idx="minor">
            <a:schemeClr val="tx1"/>
          </a:fontRef>
        </p:style>
      </p:cxnSp>
      <p:cxnSp>
        <p:nvCxnSpPr>
          <p:cNvPr id="9" name="Straight Connector 8">
            <a:extLst>
              <a:ext uri="{FF2B5EF4-FFF2-40B4-BE49-F238E27FC236}">
                <a16:creationId xmlns:a16="http://schemas.microsoft.com/office/drawing/2014/main" id="{9231106B-61A6-4264-819D-081F89871A31}"/>
              </a:ext>
            </a:extLst>
          </p:cNvPr>
          <p:cNvCxnSpPr>
            <a:cxnSpLocks/>
          </p:cNvCxnSpPr>
          <p:nvPr/>
        </p:nvCxnSpPr>
        <p:spPr>
          <a:xfrm flipV="1">
            <a:off x="7775331" y="3429001"/>
            <a:ext cx="0" cy="2083776"/>
          </a:xfrm>
          <a:prstGeom prst="line">
            <a:avLst/>
          </a:prstGeom>
          <a:ln w="19050">
            <a:solidFill>
              <a:schemeClr val="tx1"/>
            </a:solidFill>
            <a:prstDash val="lgDash"/>
          </a:ln>
        </p:spPr>
        <p:style>
          <a:lnRef idx="2">
            <a:schemeClr val="accent1"/>
          </a:lnRef>
          <a:fillRef idx="0">
            <a:schemeClr val="accent1"/>
          </a:fillRef>
          <a:effectRef idx="1">
            <a:schemeClr val="accent1"/>
          </a:effectRef>
          <a:fontRef idx="minor">
            <a:schemeClr val="tx1"/>
          </a:fontRef>
        </p:style>
      </p:cxnSp>
      <p:cxnSp>
        <p:nvCxnSpPr>
          <p:cNvPr id="13" name="Straight Arrow Connector 12">
            <a:extLst>
              <a:ext uri="{FF2B5EF4-FFF2-40B4-BE49-F238E27FC236}">
                <a16:creationId xmlns:a16="http://schemas.microsoft.com/office/drawing/2014/main" id="{EF97321D-BE74-4F04-9C3F-D45B48824519}"/>
              </a:ext>
            </a:extLst>
          </p:cNvPr>
          <p:cNvCxnSpPr>
            <a:cxnSpLocks/>
          </p:cNvCxnSpPr>
          <p:nvPr/>
        </p:nvCxnSpPr>
        <p:spPr>
          <a:xfrm>
            <a:off x="6453554" y="5512776"/>
            <a:ext cx="1321777" cy="1"/>
          </a:xfrm>
          <a:prstGeom prst="straightConnector1">
            <a:avLst/>
          </a:prstGeom>
          <a:ln w="57150">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681C8DBB-B98B-4D9E-B992-1C78ACBA7877}"/>
              </a:ext>
            </a:extLst>
          </p:cNvPr>
          <p:cNvSpPr txBox="1"/>
          <p:nvPr/>
        </p:nvSpPr>
        <p:spPr>
          <a:xfrm>
            <a:off x="8210678" y="1849886"/>
            <a:ext cx="595035" cy="369332"/>
          </a:xfrm>
          <a:prstGeom prst="rect">
            <a:avLst/>
          </a:prstGeom>
          <a:noFill/>
        </p:spPr>
        <p:txBody>
          <a:bodyPr wrap="none" rtlCol="0">
            <a:spAutoFit/>
          </a:bodyPr>
          <a:lstStyle/>
          <a:p>
            <a:r>
              <a:rPr lang="en-IN" dirty="0">
                <a:solidFill>
                  <a:srgbClr val="FF0000"/>
                </a:solidFill>
                <a:latin typeface="Times New Roman" panose="02020603050405020304" pitchFamily="18" charset="0"/>
                <a:cs typeface="Times New Roman" panose="02020603050405020304" pitchFamily="18" charset="0"/>
              </a:rPr>
              <a:t>FSR</a:t>
            </a:r>
          </a:p>
        </p:txBody>
      </p:sp>
      <p:sp>
        <p:nvSpPr>
          <p:cNvPr id="18" name="Rectangle 17">
            <a:extLst>
              <a:ext uri="{FF2B5EF4-FFF2-40B4-BE49-F238E27FC236}">
                <a16:creationId xmlns:a16="http://schemas.microsoft.com/office/drawing/2014/main" id="{BFE9829A-2B7D-4424-BFAE-63497EFC5D64}"/>
              </a:ext>
            </a:extLst>
          </p:cNvPr>
          <p:cNvSpPr/>
          <p:nvPr/>
        </p:nvSpPr>
        <p:spPr>
          <a:xfrm>
            <a:off x="6784864" y="5533916"/>
            <a:ext cx="659155" cy="369332"/>
          </a:xfrm>
          <a:prstGeom prst="rect">
            <a:avLst/>
          </a:prstGeom>
        </p:spPr>
        <p:txBody>
          <a:bodyPr wrap="none">
            <a:spAutoFit/>
          </a:bodyPr>
          <a:lstStyle/>
          <a:p>
            <a:r>
              <a:rPr lang="en-IN" dirty="0">
                <a:solidFill>
                  <a:srgbClr val="FF0000"/>
                </a:solidFill>
                <a:latin typeface="Times New Roman" panose="02020603050405020304" pitchFamily="18" charset="0"/>
                <a:cs typeface="Times New Roman" panose="02020603050405020304" pitchFamily="18" charset="0"/>
              </a:rPr>
              <a:t>TMS</a:t>
            </a:r>
            <a:endParaRPr lang="en-IN" dirty="0"/>
          </a:p>
        </p:txBody>
      </p:sp>
      <p:sp>
        <p:nvSpPr>
          <p:cNvPr id="3" name="Slide Number Placeholder 2">
            <a:extLst>
              <a:ext uri="{FF2B5EF4-FFF2-40B4-BE49-F238E27FC236}">
                <a16:creationId xmlns:a16="http://schemas.microsoft.com/office/drawing/2014/main" id="{614B9CC8-8B30-4EC6-9046-81BECE19374C}"/>
              </a:ext>
            </a:extLst>
          </p:cNvPr>
          <p:cNvSpPr>
            <a:spLocks noGrp="1"/>
          </p:cNvSpPr>
          <p:nvPr>
            <p:ph type="sldNum" sz="quarter" idx="12"/>
          </p:nvPr>
        </p:nvSpPr>
        <p:spPr/>
        <p:txBody>
          <a:bodyPr/>
          <a:lstStyle/>
          <a:p>
            <a:fld id="{DD92AE4B-ED8B-4C9B-B8B4-9249DAD94A01}" type="slidenum">
              <a:rPr lang="en-IN" smtClean="0"/>
              <a:t>8</a:t>
            </a:fld>
            <a:endParaRPr lang="en-IN"/>
          </a:p>
        </p:txBody>
      </p:sp>
    </p:spTree>
    <p:extLst>
      <p:ext uri="{BB962C8B-B14F-4D97-AF65-F5344CB8AC3E}">
        <p14:creationId xmlns:p14="http://schemas.microsoft.com/office/powerpoint/2010/main" val="37503173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275C95-3BBA-4B57-B1B6-BA18253E870E}"/>
              </a:ext>
            </a:extLst>
          </p:cNvPr>
          <p:cNvSpPr>
            <a:spLocks noGrp="1"/>
          </p:cNvSpPr>
          <p:nvPr>
            <p:ph type="title"/>
          </p:nvPr>
        </p:nvSpPr>
        <p:spPr>
          <a:xfrm>
            <a:off x="838200" y="176211"/>
            <a:ext cx="10515600" cy="1009651"/>
          </a:xfrm>
        </p:spPr>
        <p:txBody>
          <a:bodyPr/>
          <a:lstStyle/>
          <a:p>
            <a:pPr algn="ctr"/>
            <a:r>
              <a:rPr lang="en-IN" sz="4400" b="1" dirty="0">
                <a:latin typeface="Times New Roman" panose="02020603050405020304" pitchFamily="18" charset="0"/>
                <a:cs typeface="Times New Roman" panose="02020603050405020304" pitchFamily="18" charset="0"/>
              </a:rPr>
              <a:t>Mode Spectroscopy</a:t>
            </a:r>
          </a:p>
        </p:txBody>
      </p:sp>
      <p:sp>
        <p:nvSpPr>
          <p:cNvPr id="3" name="Content Placeholder 2">
            <a:extLst>
              <a:ext uri="{FF2B5EF4-FFF2-40B4-BE49-F238E27FC236}">
                <a16:creationId xmlns:a16="http://schemas.microsoft.com/office/drawing/2014/main" id="{6A162B08-CD72-498C-A51A-C0411C0664A7}"/>
              </a:ext>
            </a:extLst>
          </p:cNvPr>
          <p:cNvSpPr>
            <a:spLocks noGrp="1"/>
          </p:cNvSpPr>
          <p:nvPr>
            <p:ph idx="1"/>
          </p:nvPr>
        </p:nvSpPr>
        <p:spPr>
          <a:xfrm>
            <a:off x="838200" y="1185862"/>
            <a:ext cx="10515600" cy="4991101"/>
          </a:xfrm>
        </p:spPr>
        <p:txBody>
          <a:bodyPr/>
          <a:lstStyle/>
          <a:p>
            <a:r>
              <a:rPr lang="en-IN" dirty="0">
                <a:solidFill>
                  <a:schemeClr val="tx1"/>
                </a:solidFill>
                <a:latin typeface="Times New Roman" panose="02020603050405020304" pitchFamily="18" charset="0"/>
                <a:cs typeface="Times New Roman" panose="02020603050405020304" pitchFamily="18" charset="0"/>
              </a:rPr>
              <a:t>Collecting information about certain parameters with the help of mode spacings.</a:t>
            </a:r>
          </a:p>
        </p:txBody>
      </p:sp>
      <p:sp>
        <p:nvSpPr>
          <p:cNvPr id="7" name="TextBox 6">
            <a:extLst>
              <a:ext uri="{FF2B5EF4-FFF2-40B4-BE49-F238E27FC236}">
                <a16:creationId xmlns:a16="http://schemas.microsoft.com/office/drawing/2014/main" id="{3A39C2C7-B0E8-414E-9CEA-0A8F984C3C80}"/>
              </a:ext>
            </a:extLst>
          </p:cNvPr>
          <p:cNvSpPr txBox="1"/>
          <p:nvPr/>
        </p:nvSpPr>
        <p:spPr>
          <a:xfrm>
            <a:off x="1293184" y="1952081"/>
            <a:ext cx="9605631" cy="461665"/>
          </a:xfrm>
          <a:prstGeom prst="rect">
            <a:avLst/>
          </a:prstGeom>
          <a:noFill/>
        </p:spPr>
        <p:txBody>
          <a:bodyPr wrap="square" rtlCol="0">
            <a:spAutoFit/>
          </a:bodyPr>
          <a:lstStyle/>
          <a:p>
            <a:r>
              <a:rPr lang="en-IN" sz="2400" dirty="0">
                <a:latin typeface="Times New Roman" panose="02020603050405020304" pitchFamily="18" charset="0"/>
                <a:cs typeface="Times New Roman" panose="02020603050405020304" pitchFamily="18" charset="0"/>
              </a:rPr>
              <a:t>Distance between two fundamental modes = Free Spectral Range (FSR)</a:t>
            </a:r>
          </a:p>
        </p:txBody>
      </p:sp>
      <p:pic>
        <p:nvPicPr>
          <p:cNvPr id="13" name="Picture 12">
            <a:extLst>
              <a:ext uri="{FF2B5EF4-FFF2-40B4-BE49-F238E27FC236}">
                <a16:creationId xmlns:a16="http://schemas.microsoft.com/office/drawing/2014/main" id="{58F9A7E2-421E-42B8-8160-A0587773E831}"/>
              </a:ext>
            </a:extLst>
          </p:cNvPr>
          <p:cNvPicPr>
            <a:picLocks noChangeAspect="1"/>
          </p:cNvPicPr>
          <p:nvPr/>
        </p:nvPicPr>
        <p:blipFill>
          <a:blip r:embed="rId2">
            <a:duotone>
              <a:prstClr val="black"/>
              <a:schemeClr val="accent3">
                <a:tint val="45000"/>
                <a:satMod val="400000"/>
              </a:schemeClr>
            </a:duotone>
            <a:extLst>
              <a:ext uri="{BEBA8EAE-BF5A-486C-A8C5-ECC9F3942E4B}">
                <a14:imgProps xmlns:a14="http://schemas.microsoft.com/office/drawing/2010/main">
                  <a14:imgLayer r:embed="rId3">
                    <a14:imgEffect>
                      <a14:saturation sat="400000"/>
                    </a14:imgEffect>
                  </a14:imgLayer>
                </a14:imgProps>
              </a:ext>
              <a:ext uri="{28A0092B-C50C-407E-A947-70E740481C1C}">
                <a14:useLocalDpi xmlns:a14="http://schemas.microsoft.com/office/drawing/2010/main" val="0"/>
              </a:ext>
            </a:extLst>
          </a:blip>
          <a:stretch>
            <a:fillRect/>
          </a:stretch>
        </p:blipFill>
        <p:spPr>
          <a:xfrm>
            <a:off x="4608096" y="2508847"/>
            <a:ext cx="1878279" cy="1027739"/>
          </a:xfrm>
          <a:prstGeom prst="rect">
            <a:avLst/>
          </a:prstGeom>
        </p:spPr>
      </p:pic>
      <p:sp>
        <p:nvSpPr>
          <p:cNvPr id="15" name="TextBox 14">
            <a:extLst>
              <a:ext uri="{FF2B5EF4-FFF2-40B4-BE49-F238E27FC236}">
                <a16:creationId xmlns:a16="http://schemas.microsoft.com/office/drawing/2014/main" id="{E742C575-396F-4D79-9AD1-2CBBCBB9337A}"/>
              </a:ext>
            </a:extLst>
          </p:cNvPr>
          <p:cNvSpPr txBox="1"/>
          <p:nvPr/>
        </p:nvSpPr>
        <p:spPr>
          <a:xfrm>
            <a:off x="1293184" y="3653155"/>
            <a:ext cx="10145099" cy="1107996"/>
          </a:xfrm>
          <a:prstGeom prst="rect">
            <a:avLst/>
          </a:prstGeom>
          <a:noFill/>
        </p:spPr>
        <p:txBody>
          <a:bodyPr wrap="square" rtlCol="0">
            <a:spAutoFit/>
          </a:bodyPr>
          <a:lstStyle/>
          <a:p>
            <a:r>
              <a:rPr lang="en-IN" sz="2400" dirty="0">
                <a:latin typeface="Times New Roman" panose="02020603050405020304" pitchFamily="18" charset="0"/>
                <a:cs typeface="Times New Roman" panose="02020603050405020304" pitchFamily="18" charset="0"/>
              </a:rPr>
              <a:t>Distance between fundamental mode and a higher order mode = Transverse Mode Spacing (TMS)</a:t>
            </a:r>
          </a:p>
          <a:p>
            <a:endParaRPr lang="en-IN" dirty="0"/>
          </a:p>
        </p:txBody>
      </p:sp>
      <p:pic>
        <p:nvPicPr>
          <p:cNvPr id="17" name="Picture 16">
            <a:extLst>
              <a:ext uri="{FF2B5EF4-FFF2-40B4-BE49-F238E27FC236}">
                <a16:creationId xmlns:a16="http://schemas.microsoft.com/office/drawing/2014/main" id="{E8F1F965-4F3A-4B76-B4CF-177352220B92}"/>
              </a:ext>
            </a:extLst>
          </p:cNvPr>
          <p:cNvPicPr>
            <a:picLocks noChangeAspect="1"/>
          </p:cNvPicPr>
          <p:nvPr/>
        </p:nvPicPr>
        <p:blipFill>
          <a:blip r:embed="rId4">
            <a:duotone>
              <a:prstClr val="black"/>
              <a:schemeClr val="accent3">
                <a:tint val="45000"/>
                <a:satMod val="400000"/>
              </a:schemeClr>
            </a:duotone>
            <a:extLst>
              <a:ext uri="{BEBA8EAE-BF5A-486C-A8C5-ECC9F3942E4B}">
                <a14:imgProps xmlns:a14="http://schemas.microsoft.com/office/drawing/2010/main">
                  <a14:imgLayer r:embed="rId5">
                    <a14:imgEffect>
                      <a14:colorTemperature colorTemp="112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2939336" y="4877720"/>
            <a:ext cx="6096000" cy="1245551"/>
          </a:xfrm>
          <a:prstGeom prst="rect">
            <a:avLst/>
          </a:prstGeom>
        </p:spPr>
      </p:pic>
      <p:sp>
        <p:nvSpPr>
          <p:cNvPr id="5" name="Slide Number Placeholder 4">
            <a:extLst>
              <a:ext uri="{FF2B5EF4-FFF2-40B4-BE49-F238E27FC236}">
                <a16:creationId xmlns:a16="http://schemas.microsoft.com/office/drawing/2014/main" id="{550FC334-FB95-45DF-8FD2-21364E84CB6E}"/>
              </a:ext>
            </a:extLst>
          </p:cNvPr>
          <p:cNvSpPr>
            <a:spLocks noGrp="1"/>
          </p:cNvSpPr>
          <p:nvPr>
            <p:ph type="sldNum" sz="quarter" idx="12"/>
          </p:nvPr>
        </p:nvSpPr>
        <p:spPr/>
        <p:txBody>
          <a:bodyPr/>
          <a:lstStyle/>
          <a:p>
            <a:fld id="{DD92AE4B-ED8B-4C9B-B8B4-9249DAD94A01}" type="slidenum">
              <a:rPr lang="en-IN" smtClean="0"/>
              <a:t>9</a:t>
            </a:fld>
            <a:endParaRPr lang="en-IN"/>
          </a:p>
        </p:txBody>
      </p:sp>
    </p:spTree>
    <p:extLst>
      <p:ext uri="{BB962C8B-B14F-4D97-AF65-F5344CB8AC3E}">
        <p14:creationId xmlns:p14="http://schemas.microsoft.com/office/powerpoint/2010/main" val="1025486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BCA1A77-A0BA-45AA-A418-A825B9FAF8A2}"/>
              </a:ext>
            </a:extLst>
          </p:cNvPr>
          <p:cNvSpPr>
            <a:spLocks noGrp="1"/>
          </p:cNvSpPr>
          <p:nvPr>
            <p:ph idx="1"/>
          </p:nvPr>
        </p:nvSpPr>
        <p:spPr>
          <a:xfrm>
            <a:off x="897850" y="2514600"/>
            <a:ext cx="10255625" cy="2800456"/>
          </a:xfrm>
        </p:spPr>
        <p:txBody>
          <a:bodyPr/>
          <a:lstStyle/>
          <a:p>
            <a:endParaRPr lang="en-IN" sz="2200" dirty="0">
              <a:latin typeface="Times New Roman" panose="02020603050405020304" pitchFamily="18" charset="0"/>
              <a:cs typeface="Times New Roman" panose="02020603050405020304" pitchFamily="18" charset="0"/>
            </a:endParaRPr>
          </a:p>
          <a:p>
            <a:r>
              <a:rPr lang="en-IN" sz="2200" dirty="0">
                <a:latin typeface="Times New Roman" panose="02020603050405020304" pitchFamily="18" charset="0"/>
                <a:cs typeface="Times New Roman" panose="02020603050405020304" pitchFamily="18" charset="0"/>
              </a:rPr>
              <a:t>Each TEM mode comes in contact with different region of the mirror surface, depending upon the size of the beam.</a:t>
            </a:r>
          </a:p>
          <a:p>
            <a:r>
              <a:rPr lang="en-IN" sz="2200" dirty="0">
                <a:latin typeface="Times New Roman" panose="02020603050405020304" pitchFamily="18" charset="0"/>
                <a:cs typeface="Times New Roman" panose="02020603050405020304" pitchFamily="18" charset="0"/>
              </a:rPr>
              <a:t>Thus the shift in TMS spacing will be different for different modes. It depends on the effective radius of curvature of the mirror at the region where the beam is falling.</a:t>
            </a:r>
          </a:p>
          <a:p>
            <a:pPr marL="0" indent="0">
              <a:buNone/>
            </a:pPr>
            <a:endParaRPr lang="en-IN" dirty="0"/>
          </a:p>
        </p:txBody>
      </p:sp>
      <p:sp>
        <p:nvSpPr>
          <p:cNvPr id="8" name="Rectangle 7">
            <a:extLst>
              <a:ext uri="{FF2B5EF4-FFF2-40B4-BE49-F238E27FC236}">
                <a16:creationId xmlns:a16="http://schemas.microsoft.com/office/drawing/2014/main" id="{5540D973-5FBB-4149-9D97-9C33117DF783}"/>
              </a:ext>
            </a:extLst>
          </p:cNvPr>
          <p:cNvSpPr/>
          <p:nvPr/>
        </p:nvSpPr>
        <p:spPr>
          <a:xfrm>
            <a:off x="2650659" y="870438"/>
            <a:ext cx="1894964" cy="1485900"/>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r>
              <a:rPr lang="en-IN" u="sng" dirty="0">
                <a:latin typeface="Times New Roman" panose="02020603050405020304" pitchFamily="18" charset="0"/>
                <a:cs typeface="Times New Roman" panose="02020603050405020304" pitchFamily="18" charset="0"/>
              </a:rPr>
              <a:t>FS  R</a:t>
            </a:r>
            <a:r>
              <a:rPr lang="en-IN" u="sng" dirty="0">
                <a:solidFill>
                  <a:schemeClr val="tx1"/>
                </a:solidFill>
                <a:latin typeface="Times New Roman" panose="02020603050405020304" pitchFamily="18" charset="0"/>
                <a:cs typeface="Times New Roman" panose="02020603050405020304" pitchFamily="18" charset="0"/>
              </a:rPr>
              <a:t>FSR</a:t>
            </a:r>
          </a:p>
          <a:p>
            <a:pPr marL="285750" indent="-285750">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Cavity Length</a:t>
            </a:r>
          </a:p>
          <a:p>
            <a:pPr algn="ctr"/>
            <a:endParaRPr lang="en-IN" dirty="0"/>
          </a:p>
        </p:txBody>
      </p:sp>
      <p:sp>
        <p:nvSpPr>
          <p:cNvPr id="9" name="Rectangle 8">
            <a:extLst>
              <a:ext uri="{FF2B5EF4-FFF2-40B4-BE49-F238E27FC236}">
                <a16:creationId xmlns:a16="http://schemas.microsoft.com/office/drawing/2014/main" id="{0763651B-A782-4EC7-8693-0CE32FB0BC4F}"/>
              </a:ext>
            </a:extLst>
          </p:cNvPr>
          <p:cNvSpPr/>
          <p:nvPr/>
        </p:nvSpPr>
        <p:spPr>
          <a:xfrm>
            <a:off x="4703885" y="844061"/>
            <a:ext cx="4580792" cy="1512277"/>
          </a:xfrm>
          <a:prstGeom prst="rect">
            <a:avLst/>
          </a:prstGeom>
          <a:solidFill>
            <a:schemeClr val="bg1"/>
          </a:solidFill>
          <a:ln>
            <a:solidFill>
              <a:schemeClr val="bg1"/>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IN" u="sng" dirty="0">
                <a:solidFill>
                  <a:schemeClr val="tx1"/>
                </a:solidFill>
                <a:latin typeface="Times New Roman" panose="02020603050405020304" pitchFamily="18" charset="0"/>
                <a:cs typeface="Times New Roman" panose="02020603050405020304" pitchFamily="18" charset="0"/>
              </a:rPr>
              <a:t>TMS</a:t>
            </a:r>
          </a:p>
          <a:p>
            <a:pPr marL="285750" indent="-285750">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Cavity Length</a:t>
            </a:r>
          </a:p>
          <a:p>
            <a:pPr marL="285750" indent="-285750">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Radius of Curvature of the mirrors</a:t>
            </a:r>
          </a:p>
          <a:p>
            <a:pPr marL="285750" indent="-285750">
              <a:buFont typeface="Arial" panose="020B0604020202020204" pitchFamily="34" charset="0"/>
              <a:buChar char="•"/>
            </a:pPr>
            <a:r>
              <a:rPr lang="en-IN" dirty="0">
                <a:solidFill>
                  <a:schemeClr val="tx1"/>
                </a:solidFill>
                <a:latin typeface="Times New Roman" panose="02020603050405020304" pitchFamily="18" charset="0"/>
                <a:cs typeface="Times New Roman" panose="02020603050405020304" pitchFamily="18" charset="0"/>
              </a:rPr>
              <a:t>Mode Order</a:t>
            </a:r>
          </a:p>
          <a:p>
            <a:pPr algn="ctr"/>
            <a:endParaRPr lang="en-IN" dirty="0"/>
          </a:p>
        </p:txBody>
      </p:sp>
      <p:sp>
        <p:nvSpPr>
          <p:cNvPr id="4" name="Slide Number Placeholder 3">
            <a:extLst>
              <a:ext uri="{FF2B5EF4-FFF2-40B4-BE49-F238E27FC236}">
                <a16:creationId xmlns:a16="http://schemas.microsoft.com/office/drawing/2014/main" id="{C44ED781-2951-4EC3-A00C-71FFB8EA8D6F}"/>
              </a:ext>
            </a:extLst>
          </p:cNvPr>
          <p:cNvSpPr>
            <a:spLocks noGrp="1"/>
          </p:cNvSpPr>
          <p:nvPr>
            <p:ph type="sldNum" sz="quarter" idx="12"/>
          </p:nvPr>
        </p:nvSpPr>
        <p:spPr/>
        <p:txBody>
          <a:bodyPr/>
          <a:lstStyle/>
          <a:p>
            <a:fld id="{DD92AE4B-ED8B-4C9B-B8B4-9249DAD94A01}" type="slidenum">
              <a:rPr lang="en-IN" smtClean="0"/>
              <a:t>10</a:t>
            </a:fld>
            <a:endParaRPr lang="en-IN"/>
          </a:p>
        </p:txBody>
      </p:sp>
    </p:spTree>
    <p:extLst>
      <p:ext uri="{BB962C8B-B14F-4D97-AF65-F5344CB8AC3E}">
        <p14:creationId xmlns:p14="http://schemas.microsoft.com/office/powerpoint/2010/main" val="12409565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43D95-842E-4102-8861-47EA30342D1B}"/>
              </a:ext>
            </a:extLst>
          </p:cNvPr>
          <p:cNvSpPr>
            <a:spLocks noGrp="1"/>
          </p:cNvSpPr>
          <p:nvPr>
            <p:ph type="title"/>
          </p:nvPr>
        </p:nvSpPr>
        <p:spPr>
          <a:xfrm>
            <a:off x="968187" y="0"/>
            <a:ext cx="10255625" cy="1143000"/>
          </a:xfrm>
        </p:spPr>
        <p:txBody>
          <a:bodyPr/>
          <a:lstStyle/>
          <a:p>
            <a:r>
              <a:rPr lang="en-IN" sz="4400" b="1" dirty="0">
                <a:latin typeface="Times New Roman" panose="02020603050405020304" pitchFamily="18" charset="0"/>
                <a:cs typeface="Times New Roman" panose="02020603050405020304" pitchFamily="18" charset="0"/>
              </a:rPr>
              <a:t>Cavity Scans</a:t>
            </a:r>
            <a:endParaRPr lang="en-IN" sz="44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506BA339-5500-4855-8BE7-486B0B65AF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8664" y="2466421"/>
            <a:ext cx="7095067" cy="4301067"/>
          </a:xfrm>
          <a:prstGeom prst="rect">
            <a:avLst/>
          </a:prstGeom>
        </p:spPr>
      </p:pic>
      <p:sp>
        <p:nvSpPr>
          <p:cNvPr id="9" name="TextBox 8">
            <a:extLst>
              <a:ext uri="{FF2B5EF4-FFF2-40B4-BE49-F238E27FC236}">
                <a16:creationId xmlns:a16="http://schemas.microsoft.com/office/drawing/2014/main" id="{9FB946E7-CE0A-41F4-BFAD-4F0DC3BC2930}"/>
              </a:ext>
            </a:extLst>
          </p:cNvPr>
          <p:cNvSpPr txBox="1"/>
          <p:nvPr/>
        </p:nvSpPr>
        <p:spPr>
          <a:xfrm>
            <a:off x="4709001" y="1317697"/>
            <a:ext cx="7095067" cy="1200329"/>
          </a:xfrm>
          <a:prstGeom prst="rect">
            <a:avLst/>
          </a:prstGeom>
          <a:noFill/>
        </p:spPr>
        <p:txBody>
          <a:bodyPr wrap="square" rtlCol="0">
            <a:spAutoFit/>
          </a:bodyPr>
          <a:lstStyle/>
          <a:p>
            <a:r>
              <a:rPr lang="en-IN" sz="2400" dirty="0">
                <a:latin typeface="Times New Roman" panose="02020603050405020304" pitchFamily="18" charset="0"/>
                <a:cs typeface="Times New Roman" panose="02020603050405020304" pitchFamily="18" charset="0"/>
              </a:rPr>
              <a:t>Unable to scan the PSL laser because we want it to be locked to the arm of the cavity. Thus we introduce an Auxiliary Laser to do the scans. </a:t>
            </a:r>
          </a:p>
        </p:txBody>
      </p:sp>
      <p:sp>
        <p:nvSpPr>
          <p:cNvPr id="10" name="TextBox 9">
            <a:extLst>
              <a:ext uri="{FF2B5EF4-FFF2-40B4-BE49-F238E27FC236}">
                <a16:creationId xmlns:a16="http://schemas.microsoft.com/office/drawing/2014/main" id="{6BD67156-E893-415F-A431-FCA87B17C380}"/>
              </a:ext>
            </a:extLst>
          </p:cNvPr>
          <p:cNvSpPr txBox="1"/>
          <p:nvPr/>
        </p:nvSpPr>
        <p:spPr>
          <a:xfrm>
            <a:off x="271227" y="3337579"/>
            <a:ext cx="4437774" cy="1200329"/>
          </a:xfrm>
          <a:prstGeom prst="rect">
            <a:avLst/>
          </a:prstGeom>
          <a:noFill/>
        </p:spPr>
        <p:txBody>
          <a:bodyPr wrap="square" rtlCol="0">
            <a:spAutoFit/>
          </a:bodyPr>
          <a:lstStyle/>
          <a:p>
            <a:r>
              <a:rPr lang="en-IN" sz="2400" dirty="0">
                <a:latin typeface="Times New Roman" panose="02020603050405020304" pitchFamily="18" charset="0"/>
                <a:cs typeface="Times New Roman" panose="02020603050405020304" pitchFamily="18" charset="0"/>
              </a:rPr>
              <a:t>The PLL- Loop helps us to scan the AUX laser frequency in a controlled way.</a:t>
            </a:r>
          </a:p>
        </p:txBody>
      </p:sp>
      <p:pic>
        <p:nvPicPr>
          <p:cNvPr id="6" name="Picture 5">
            <a:extLst>
              <a:ext uri="{FF2B5EF4-FFF2-40B4-BE49-F238E27FC236}">
                <a16:creationId xmlns:a16="http://schemas.microsoft.com/office/drawing/2014/main" id="{A325D58C-606B-45EA-92F3-A9B521D606A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114" y="1362388"/>
            <a:ext cx="3754627" cy="1200329"/>
          </a:xfrm>
          <a:prstGeom prst="rect">
            <a:avLst/>
          </a:prstGeom>
        </p:spPr>
      </p:pic>
      <p:sp>
        <p:nvSpPr>
          <p:cNvPr id="4" name="Slide Number Placeholder 3">
            <a:extLst>
              <a:ext uri="{FF2B5EF4-FFF2-40B4-BE49-F238E27FC236}">
                <a16:creationId xmlns:a16="http://schemas.microsoft.com/office/drawing/2014/main" id="{ADD2FF33-AA3F-4D9A-9000-5CF277978FEA}"/>
              </a:ext>
            </a:extLst>
          </p:cNvPr>
          <p:cNvSpPr>
            <a:spLocks noGrp="1"/>
          </p:cNvSpPr>
          <p:nvPr>
            <p:ph type="sldNum" sz="quarter" idx="12"/>
          </p:nvPr>
        </p:nvSpPr>
        <p:spPr/>
        <p:txBody>
          <a:bodyPr/>
          <a:lstStyle/>
          <a:p>
            <a:fld id="{DD92AE4B-ED8B-4C9B-B8B4-9249DAD94A01}" type="slidenum">
              <a:rPr lang="en-IN" smtClean="0"/>
              <a:t>11</a:t>
            </a:fld>
            <a:endParaRPr lang="en-IN"/>
          </a:p>
        </p:txBody>
      </p:sp>
      <p:sp>
        <p:nvSpPr>
          <p:cNvPr id="12" name="Rectangle 11">
            <a:extLst>
              <a:ext uri="{FF2B5EF4-FFF2-40B4-BE49-F238E27FC236}">
                <a16:creationId xmlns:a16="http://schemas.microsoft.com/office/drawing/2014/main" id="{DBC724C4-0D01-450F-93FB-944088A66D22}"/>
              </a:ext>
            </a:extLst>
          </p:cNvPr>
          <p:cNvSpPr/>
          <p:nvPr/>
        </p:nvSpPr>
        <p:spPr>
          <a:xfrm>
            <a:off x="8414238" y="5442438"/>
            <a:ext cx="1266093" cy="536331"/>
          </a:xfrm>
          <a:prstGeom prst="rect">
            <a:avLst/>
          </a:prstGeom>
          <a:noFill/>
          <a:ln w="38100">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271293137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346071-4EF1-4DB2-BD91-6E645F47245C}"/>
              </a:ext>
            </a:extLst>
          </p:cNvPr>
          <p:cNvSpPr>
            <a:spLocks noGrp="1"/>
          </p:cNvSpPr>
          <p:nvPr>
            <p:ph type="title"/>
          </p:nvPr>
        </p:nvSpPr>
        <p:spPr>
          <a:xfrm>
            <a:off x="968187" y="186267"/>
            <a:ext cx="10255625" cy="949979"/>
          </a:xfrm>
        </p:spPr>
        <p:txBody>
          <a:bodyPr/>
          <a:lstStyle/>
          <a:p>
            <a:r>
              <a:rPr lang="en-IN" sz="4400" b="1" dirty="0">
                <a:latin typeface="Times New Roman" panose="02020603050405020304" pitchFamily="18" charset="0"/>
                <a:cs typeface="Times New Roman" panose="02020603050405020304" pitchFamily="18" charset="0"/>
              </a:rPr>
              <a:t>Cavity Scan Data</a:t>
            </a:r>
            <a:endParaRPr lang="en-IN" sz="4400"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F1EFC22C-3DBA-478A-83FC-43776661598C}"/>
              </a:ext>
            </a:extLst>
          </p:cNvPr>
          <p:cNvSpPr txBox="1"/>
          <p:nvPr/>
        </p:nvSpPr>
        <p:spPr>
          <a:xfrm>
            <a:off x="193312" y="1581314"/>
            <a:ext cx="5297972" cy="1938992"/>
          </a:xfrm>
          <a:prstGeom prst="rect">
            <a:avLst/>
          </a:prstGeom>
          <a:noFill/>
        </p:spPr>
        <p:txBody>
          <a:bodyPr wrap="square" rtlCol="0">
            <a:spAutoFit/>
          </a:bodyPr>
          <a:lstStyle/>
          <a:p>
            <a:pPr marL="285750"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Cavity Scan data obtained from the transmitted AUX beam.</a:t>
            </a:r>
          </a:p>
          <a:p>
            <a:pPr marL="285750"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Max power goes to the cavity at the time of resonances. Thus we obtain peaks in the transmission power</a:t>
            </a:r>
            <a:r>
              <a:rPr lang="en-IN" dirty="0">
                <a:latin typeface="Times New Roman" panose="02020603050405020304" pitchFamily="18" charset="0"/>
                <a:cs typeface="Times New Roman" panose="02020603050405020304" pitchFamily="18" charset="0"/>
              </a:rPr>
              <a:t>.</a:t>
            </a:r>
          </a:p>
        </p:txBody>
      </p:sp>
      <p:sp>
        <p:nvSpPr>
          <p:cNvPr id="9" name="TextBox 8">
            <a:extLst>
              <a:ext uri="{FF2B5EF4-FFF2-40B4-BE49-F238E27FC236}">
                <a16:creationId xmlns:a16="http://schemas.microsoft.com/office/drawing/2014/main" id="{4F490F4B-66D8-4B08-80ED-E1E423211F5C}"/>
              </a:ext>
            </a:extLst>
          </p:cNvPr>
          <p:cNvSpPr txBox="1"/>
          <p:nvPr/>
        </p:nvSpPr>
        <p:spPr>
          <a:xfrm>
            <a:off x="6095999" y="1581314"/>
            <a:ext cx="5451706" cy="1938992"/>
          </a:xfrm>
          <a:prstGeom prst="rect">
            <a:avLst/>
          </a:prstGeom>
          <a:noFill/>
        </p:spPr>
        <p:txBody>
          <a:bodyPr wrap="square" rtlCol="0">
            <a:spAutoFit/>
          </a:bodyPr>
          <a:lstStyle/>
          <a:p>
            <a:pPr marL="285750"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Cavity Scan data obtained from the Reflecting AUX beam.</a:t>
            </a:r>
          </a:p>
          <a:p>
            <a:pPr marL="285750" indent="-285750">
              <a:buFont typeface="Arial" panose="020B0604020202020204" pitchFamily="34" charset="0"/>
              <a:buChar char="•"/>
            </a:pPr>
            <a:r>
              <a:rPr lang="en-IN" sz="2400" dirty="0">
                <a:latin typeface="Times New Roman" panose="02020603050405020304" pitchFamily="18" charset="0"/>
                <a:cs typeface="Times New Roman" panose="02020603050405020304" pitchFamily="18" charset="0"/>
              </a:rPr>
              <a:t>Max power goes to the cavity at the time of resonances. Thus we obtain dips in the reflection power.</a:t>
            </a:r>
          </a:p>
        </p:txBody>
      </p:sp>
      <p:pic>
        <p:nvPicPr>
          <p:cNvPr id="13" name="Picture 12">
            <a:extLst>
              <a:ext uri="{FF2B5EF4-FFF2-40B4-BE49-F238E27FC236}">
                <a16:creationId xmlns:a16="http://schemas.microsoft.com/office/drawing/2014/main" id="{52C38E22-639A-4C0E-868E-210686BBF8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178" y="3520306"/>
            <a:ext cx="5201614" cy="3151427"/>
          </a:xfrm>
          <a:prstGeom prst="rect">
            <a:avLst/>
          </a:prstGeom>
        </p:spPr>
      </p:pic>
      <p:sp>
        <p:nvSpPr>
          <p:cNvPr id="4" name="Slide Number Placeholder 3">
            <a:extLst>
              <a:ext uri="{FF2B5EF4-FFF2-40B4-BE49-F238E27FC236}">
                <a16:creationId xmlns:a16="http://schemas.microsoft.com/office/drawing/2014/main" id="{71D69F9C-B79B-4DA3-A5EF-E2776731B6A8}"/>
              </a:ext>
            </a:extLst>
          </p:cNvPr>
          <p:cNvSpPr>
            <a:spLocks noGrp="1"/>
          </p:cNvSpPr>
          <p:nvPr>
            <p:ph type="sldNum" sz="quarter" idx="12"/>
          </p:nvPr>
        </p:nvSpPr>
        <p:spPr/>
        <p:txBody>
          <a:bodyPr/>
          <a:lstStyle/>
          <a:p>
            <a:fld id="{DD92AE4B-ED8B-4C9B-B8B4-9249DAD94A01}" type="slidenum">
              <a:rPr lang="en-IN" smtClean="0"/>
              <a:t>12</a:t>
            </a:fld>
            <a:endParaRPr lang="en-IN"/>
          </a:p>
        </p:txBody>
      </p:sp>
    </p:spTree>
    <p:extLst>
      <p:ext uri="{BB962C8B-B14F-4D97-AF65-F5344CB8AC3E}">
        <p14:creationId xmlns:p14="http://schemas.microsoft.com/office/powerpoint/2010/main" val="17172759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C5FD2D-70DE-43CD-BC24-FDE4684AAD64}"/>
              </a:ext>
            </a:extLst>
          </p:cNvPr>
          <p:cNvSpPr>
            <a:spLocks noGrp="1"/>
          </p:cNvSpPr>
          <p:nvPr>
            <p:ph type="title"/>
          </p:nvPr>
        </p:nvSpPr>
        <p:spPr/>
        <p:txBody>
          <a:bodyPr/>
          <a:lstStyle/>
          <a:p>
            <a:r>
              <a:rPr lang="en-IN" sz="4400" b="1" dirty="0">
                <a:latin typeface="Times New Roman" panose="02020603050405020304" pitchFamily="18" charset="0"/>
                <a:cs typeface="Times New Roman" panose="02020603050405020304" pitchFamily="18" charset="0"/>
              </a:rPr>
              <a:t>Heating the Mirror</a:t>
            </a:r>
            <a:endParaRPr lang="en-IN" sz="4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02A446B-ADCE-497E-B017-5FDCED342E19}"/>
              </a:ext>
            </a:extLst>
          </p:cNvPr>
          <p:cNvSpPr>
            <a:spLocks noGrp="1"/>
          </p:cNvSpPr>
          <p:nvPr>
            <p:ph idx="1"/>
          </p:nvPr>
        </p:nvSpPr>
        <p:spPr>
          <a:xfrm>
            <a:off x="968187" y="1326930"/>
            <a:ext cx="10255625" cy="1842246"/>
          </a:xfrm>
        </p:spPr>
        <p:txBody>
          <a:bodyPr/>
          <a:lstStyle/>
          <a:p>
            <a:r>
              <a:rPr lang="en-IN" dirty="0">
                <a:latin typeface="Times New Roman" panose="02020603050405020304" pitchFamily="18" charset="0"/>
                <a:cs typeface="Times New Roman" panose="02020603050405020304" pitchFamily="18" charset="0"/>
              </a:rPr>
              <a:t>Generating a known deformation on the mirror surface by focusing the heat on the centre of the mirror.</a:t>
            </a:r>
          </a:p>
          <a:p>
            <a:r>
              <a:rPr lang="en-IN" dirty="0">
                <a:latin typeface="Times New Roman" panose="02020603050405020304" pitchFamily="18" charset="0"/>
                <a:cs typeface="Times New Roman" panose="02020603050405020304" pitchFamily="18" charset="0"/>
              </a:rPr>
              <a:t>Observing the shift in mode frequencies due to this deformation.</a:t>
            </a:r>
          </a:p>
        </p:txBody>
      </p:sp>
      <p:pic>
        <p:nvPicPr>
          <p:cNvPr id="5" name="Picture 4">
            <a:extLst>
              <a:ext uri="{FF2B5EF4-FFF2-40B4-BE49-F238E27FC236}">
                <a16:creationId xmlns:a16="http://schemas.microsoft.com/office/drawing/2014/main" id="{AAE694B7-55C4-42BD-B6E0-503E7E628C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87917" y="4872949"/>
            <a:ext cx="1817611" cy="1587466"/>
          </a:xfrm>
          <a:prstGeom prst="rect">
            <a:avLst/>
          </a:prstGeom>
        </p:spPr>
      </p:pic>
      <p:sp>
        <p:nvSpPr>
          <p:cNvPr id="6" name="TextBox 5">
            <a:extLst>
              <a:ext uri="{FF2B5EF4-FFF2-40B4-BE49-F238E27FC236}">
                <a16:creationId xmlns:a16="http://schemas.microsoft.com/office/drawing/2014/main" id="{EF083A1F-31BF-40CD-8B94-F6B918B97442}"/>
              </a:ext>
            </a:extLst>
          </p:cNvPr>
          <p:cNvSpPr txBox="1"/>
          <p:nvPr/>
        </p:nvSpPr>
        <p:spPr>
          <a:xfrm>
            <a:off x="8705528" y="4872949"/>
            <a:ext cx="3617154" cy="1015663"/>
          </a:xfrm>
          <a:prstGeom prst="rect">
            <a:avLst/>
          </a:prstGeom>
          <a:noFill/>
        </p:spPr>
        <p:txBody>
          <a:bodyPr wrap="square" rtlCol="0">
            <a:spAutoFit/>
          </a:bodyPr>
          <a:lstStyle/>
          <a:p>
            <a:r>
              <a:rPr lang="en-IN" sz="2000" dirty="0">
                <a:latin typeface="Times New Roman" panose="02020603050405020304" pitchFamily="18" charset="0"/>
                <a:cs typeface="Times New Roman" panose="02020603050405020304" pitchFamily="18" charset="0"/>
              </a:rPr>
              <a:t>IR- image showing the focusing of heat produced by the rod heater and elliptic reflector.</a:t>
            </a:r>
          </a:p>
        </p:txBody>
      </p:sp>
      <p:pic>
        <p:nvPicPr>
          <p:cNvPr id="8" name="Picture 7">
            <a:extLst>
              <a:ext uri="{FF2B5EF4-FFF2-40B4-BE49-F238E27FC236}">
                <a16:creationId xmlns:a16="http://schemas.microsoft.com/office/drawing/2014/main" id="{C2968299-31B6-4AFD-98F0-1C1B01C69D9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87917" y="2947359"/>
            <a:ext cx="1640622" cy="1640622"/>
          </a:xfrm>
          <a:prstGeom prst="rect">
            <a:avLst/>
          </a:prstGeom>
        </p:spPr>
      </p:pic>
      <p:sp>
        <p:nvSpPr>
          <p:cNvPr id="9" name="TextBox 8">
            <a:extLst>
              <a:ext uri="{FF2B5EF4-FFF2-40B4-BE49-F238E27FC236}">
                <a16:creationId xmlns:a16="http://schemas.microsoft.com/office/drawing/2014/main" id="{09CFA92D-4152-4C32-BE01-C730343B96F4}"/>
              </a:ext>
            </a:extLst>
          </p:cNvPr>
          <p:cNvSpPr txBox="1"/>
          <p:nvPr/>
        </p:nvSpPr>
        <p:spPr>
          <a:xfrm>
            <a:off x="8705528" y="3165464"/>
            <a:ext cx="3126007" cy="1015663"/>
          </a:xfrm>
          <a:prstGeom prst="rect">
            <a:avLst/>
          </a:prstGeom>
          <a:noFill/>
        </p:spPr>
        <p:txBody>
          <a:bodyPr wrap="square" rtlCol="0">
            <a:spAutoFit/>
          </a:bodyPr>
          <a:lstStyle/>
          <a:p>
            <a:r>
              <a:rPr lang="en-IN" sz="2000" dirty="0">
                <a:latin typeface="Times New Roman" panose="02020603050405020304" pitchFamily="18" charset="0"/>
                <a:cs typeface="Times New Roman" panose="02020603050405020304" pitchFamily="18" charset="0"/>
              </a:rPr>
              <a:t>Heat Pattern on the Mirror Surface due to the cylindrical reflector.</a:t>
            </a:r>
          </a:p>
        </p:txBody>
      </p:sp>
      <p:pic>
        <p:nvPicPr>
          <p:cNvPr id="10" name="Picture 9">
            <a:extLst>
              <a:ext uri="{FF2B5EF4-FFF2-40B4-BE49-F238E27FC236}">
                <a16:creationId xmlns:a16="http://schemas.microsoft.com/office/drawing/2014/main" id="{AD57D737-9AC1-4E7A-8E09-4ABEEA7D2F6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740" y="2853013"/>
            <a:ext cx="3174022" cy="3512617"/>
          </a:xfrm>
          <a:prstGeom prst="rect">
            <a:avLst/>
          </a:prstGeom>
        </p:spPr>
      </p:pic>
      <p:pic>
        <p:nvPicPr>
          <p:cNvPr id="12" name="Picture 11">
            <a:extLst>
              <a:ext uri="{FF2B5EF4-FFF2-40B4-BE49-F238E27FC236}">
                <a16:creationId xmlns:a16="http://schemas.microsoft.com/office/drawing/2014/main" id="{93A963F1-2F5E-4869-888D-C10E55B5682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70764" y="2862877"/>
            <a:ext cx="3440164" cy="3502754"/>
          </a:xfrm>
          <a:prstGeom prst="rect">
            <a:avLst/>
          </a:prstGeom>
        </p:spPr>
      </p:pic>
      <p:sp>
        <p:nvSpPr>
          <p:cNvPr id="7" name="Slide Number Placeholder 6">
            <a:extLst>
              <a:ext uri="{FF2B5EF4-FFF2-40B4-BE49-F238E27FC236}">
                <a16:creationId xmlns:a16="http://schemas.microsoft.com/office/drawing/2014/main" id="{3BD9DACF-7AFA-4B54-ACC2-0DB8505F011E}"/>
              </a:ext>
            </a:extLst>
          </p:cNvPr>
          <p:cNvSpPr>
            <a:spLocks noGrp="1"/>
          </p:cNvSpPr>
          <p:nvPr>
            <p:ph type="sldNum" sz="quarter" idx="12"/>
          </p:nvPr>
        </p:nvSpPr>
        <p:spPr/>
        <p:txBody>
          <a:bodyPr/>
          <a:lstStyle/>
          <a:p>
            <a:fld id="{DD92AE4B-ED8B-4C9B-B8B4-9249DAD94A01}" type="slidenum">
              <a:rPr lang="en-IN" smtClean="0"/>
              <a:t>13</a:t>
            </a:fld>
            <a:endParaRPr lang="en-IN"/>
          </a:p>
        </p:txBody>
      </p:sp>
    </p:spTree>
    <p:extLst>
      <p:ext uri="{BB962C8B-B14F-4D97-AF65-F5344CB8AC3E}">
        <p14:creationId xmlns:p14="http://schemas.microsoft.com/office/powerpoint/2010/main" val="3871267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CB5D6E-C540-4337-BAB2-1159F029D25A}"/>
              </a:ext>
            </a:extLst>
          </p:cNvPr>
          <p:cNvSpPr>
            <a:spLocks noGrp="1"/>
          </p:cNvSpPr>
          <p:nvPr>
            <p:ph idx="1"/>
          </p:nvPr>
        </p:nvSpPr>
        <p:spPr>
          <a:xfrm>
            <a:off x="968189" y="135467"/>
            <a:ext cx="10255625" cy="6023285"/>
          </a:xfrm>
        </p:spPr>
        <p:txBody>
          <a:bodyPr/>
          <a:lstStyle/>
          <a:p>
            <a:r>
              <a:rPr lang="en-IN" dirty="0">
                <a:latin typeface="Times New Roman" panose="02020603050405020304" pitchFamily="18" charset="0"/>
                <a:cs typeface="Times New Roman" panose="02020603050405020304" pitchFamily="18" charset="0"/>
              </a:rPr>
              <a:t>In the Mirror, the rate of diffusion of heat is less, this leads to the formation of a projection at the centre of the Mirror due to heat.</a:t>
            </a:r>
          </a:p>
          <a:p>
            <a:r>
              <a:rPr lang="en-IN" dirty="0">
                <a:latin typeface="Times New Roman" panose="02020603050405020304" pitchFamily="18" charset="0"/>
                <a:cs typeface="Times New Roman" panose="02020603050405020304" pitchFamily="18" charset="0"/>
              </a:rPr>
              <a:t>This increases the Radius of curvature of the mirror. Thus decreases the TMS frequency. </a:t>
            </a:r>
          </a:p>
          <a:p>
            <a:pPr marL="0" indent="0">
              <a:buNone/>
            </a:pPr>
            <a:endParaRPr lang="en-IN" dirty="0"/>
          </a:p>
        </p:txBody>
      </p:sp>
      <p:pic>
        <p:nvPicPr>
          <p:cNvPr id="5" name="Picture 4">
            <a:extLst>
              <a:ext uri="{FF2B5EF4-FFF2-40B4-BE49-F238E27FC236}">
                <a16:creationId xmlns:a16="http://schemas.microsoft.com/office/drawing/2014/main" id="{2A25B042-4396-4FBD-9D3A-CF708653BC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139" y="2079891"/>
            <a:ext cx="10568354" cy="4642642"/>
          </a:xfrm>
          <a:prstGeom prst="rect">
            <a:avLst/>
          </a:prstGeom>
        </p:spPr>
      </p:pic>
      <p:sp>
        <p:nvSpPr>
          <p:cNvPr id="6" name="TextBox 5">
            <a:extLst>
              <a:ext uri="{FF2B5EF4-FFF2-40B4-BE49-F238E27FC236}">
                <a16:creationId xmlns:a16="http://schemas.microsoft.com/office/drawing/2014/main" id="{FD637774-DE1B-4F5E-938E-18C0D3BFA8F9}"/>
              </a:ext>
            </a:extLst>
          </p:cNvPr>
          <p:cNvSpPr txBox="1"/>
          <p:nvPr/>
        </p:nvSpPr>
        <p:spPr>
          <a:xfrm>
            <a:off x="1784838" y="2198077"/>
            <a:ext cx="301686" cy="369332"/>
          </a:xfrm>
          <a:prstGeom prst="rect">
            <a:avLst/>
          </a:prstGeom>
          <a:noFill/>
        </p:spPr>
        <p:txBody>
          <a:bodyPr wrap="none" rtlCol="0">
            <a:spAutoFit/>
          </a:bodyPr>
          <a:lstStyle/>
          <a:p>
            <a:r>
              <a:rPr lang="en-IN" dirty="0">
                <a:solidFill>
                  <a:srgbClr val="FF0000"/>
                </a:solidFill>
              </a:rPr>
              <a:t>0</a:t>
            </a:r>
          </a:p>
        </p:txBody>
      </p:sp>
      <p:sp>
        <p:nvSpPr>
          <p:cNvPr id="7" name="Rectangle 6">
            <a:extLst>
              <a:ext uri="{FF2B5EF4-FFF2-40B4-BE49-F238E27FC236}">
                <a16:creationId xmlns:a16="http://schemas.microsoft.com/office/drawing/2014/main" id="{7EA588B2-A5F1-4639-B431-319A936C0F43}"/>
              </a:ext>
            </a:extLst>
          </p:cNvPr>
          <p:cNvSpPr/>
          <p:nvPr/>
        </p:nvSpPr>
        <p:spPr>
          <a:xfrm>
            <a:off x="10105476" y="2198077"/>
            <a:ext cx="301686" cy="369332"/>
          </a:xfrm>
          <a:prstGeom prst="rect">
            <a:avLst/>
          </a:prstGeom>
        </p:spPr>
        <p:txBody>
          <a:bodyPr wrap="none">
            <a:spAutoFit/>
          </a:bodyPr>
          <a:lstStyle/>
          <a:p>
            <a:r>
              <a:rPr lang="en-IN" dirty="0">
                <a:solidFill>
                  <a:srgbClr val="FF0000"/>
                </a:solidFill>
              </a:rPr>
              <a:t>0</a:t>
            </a:r>
            <a:endParaRPr lang="en-IN" dirty="0"/>
          </a:p>
        </p:txBody>
      </p:sp>
      <p:sp>
        <p:nvSpPr>
          <p:cNvPr id="8" name="Rectangle 7">
            <a:extLst>
              <a:ext uri="{FF2B5EF4-FFF2-40B4-BE49-F238E27FC236}">
                <a16:creationId xmlns:a16="http://schemas.microsoft.com/office/drawing/2014/main" id="{2CA5827F-743F-4C08-8C91-976850E6F535}"/>
              </a:ext>
            </a:extLst>
          </p:cNvPr>
          <p:cNvSpPr/>
          <p:nvPr/>
        </p:nvSpPr>
        <p:spPr>
          <a:xfrm>
            <a:off x="4186695" y="2664042"/>
            <a:ext cx="301686" cy="369332"/>
          </a:xfrm>
          <a:prstGeom prst="rect">
            <a:avLst/>
          </a:prstGeom>
        </p:spPr>
        <p:txBody>
          <a:bodyPr wrap="none">
            <a:spAutoFit/>
          </a:bodyPr>
          <a:lstStyle/>
          <a:p>
            <a:r>
              <a:rPr lang="en-IN" dirty="0">
                <a:solidFill>
                  <a:srgbClr val="FF0000"/>
                </a:solidFill>
              </a:rPr>
              <a:t>1</a:t>
            </a:r>
            <a:endParaRPr lang="en-IN" dirty="0"/>
          </a:p>
        </p:txBody>
      </p:sp>
      <p:sp>
        <p:nvSpPr>
          <p:cNvPr id="9" name="Rectangle 8">
            <a:extLst>
              <a:ext uri="{FF2B5EF4-FFF2-40B4-BE49-F238E27FC236}">
                <a16:creationId xmlns:a16="http://schemas.microsoft.com/office/drawing/2014/main" id="{481D902D-2FDA-434A-8AD5-123C64EA6583}"/>
              </a:ext>
            </a:extLst>
          </p:cNvPr>
          <p:cNvSpPr/>
          <p:nvPr/>
        </p:nvSpPr>
        <p:spPr>
          <a:xfrm>
            <a:off x="6543034" y="2848708"/>
            <a:ext cx="301686" cy="369332"/>
          </a:xfrm>
          <a:prstGeom prst="rect">
            <a:avLst/>
          </a:prstGeom>
        </p:spPr>
        <p:txBody>
          <a:bodyPr wrap="none">
            <a:spAutoFit/>
          </a:bodyPr>
          <a:lstStyle/>
          <a:p>
            <a:r>
              <a:rPr lang="en-IN" dirty="0">
                <a:solidFill>
                  <a:srgbClr val="FF0000"/>
                </a:solidFill>
              </a:rPr>
              <a:t>2</a:t>
            </a:r>
            <a:endParaRPr lang="en-IN" dirty="0"/>
          </a:p>
        </p:txBody>
      </p:sp>
      <p:sp>
        <p:nvSpPr>
          <p:cNvPr id="10" name="Rectangle 9">
            <a:extLst>
              <a:ext uri="{FF2B5EF4-FFF2-40B4-BE49-F238E27FC236}">
                <a16:creationId xmlns:a16="http://schemas.microsoft.com/office/drawing/2014/main" id="{25CC3707-0704-4B75-9069-21510AF7E870}"/>
              </a:ext>
            </a:extLst>
          </p:cNvPr>
          <p:cNvSpPr/>
          <p:nvPr/>
        </p:nvSpPr>
        <p:spPr>
          <a:xfrm>
            <a:off x="8916958" y="3024554"/>
            <a:ext cx="301686" cy="369332"/>
          </a:xfrm>
          <a:prstGeom prst="rect">
            <a:avLst/>
          </a:prstGeom>
        </p:spPr>
        <p:txBody>
          <a:bodyPr wrap="none">
            <a:spAutoFit/>
          </a:bodyPr>
          <a:lstStyle/>
          <a:p>
            <a:r>
              <a:rPr lang="en-IN" dirty="0">
                <a:solidFill>
                  <a:srgbClr val="FF0000"/>
                </a:solidFill>
              </a:rPr>
              <a:t>3</a:t>
            </a:r>
            <a:endParaRPr lang="en-IN" dirty="0"/>
          </a:p>
        </p:txBody>
      </p:sp>
      <p:sp>
        <p:nvSpPr>
          <p:cNvPr id="11" name="Rectangle 10">
            <a:extLst>
              <a:ext uri="{FF2B5EF4-FFF2-40B4-BE49-F238E27FC236}">
                <a16:creationId xmlns:a16="http://schemas.microsoft.com/office/drawing/2014/main" id="{4A8D810A-7669-42BD-A737-4D52C9558BBA}"/>
              </a:ext>
            </a:extLst>
          </p:cNvPr>
          <p:cNvSpPr/>
          <p:nvPr/>
        </p:nvSpPr>
        <p:spPr>
          <a:xfrm>
            <a:off x="2990942" y="3147109"/>
            <a:ext cx="301686" cy="369332"/>
          </a:xfrm>
          <a:prstGeom prst="rect">
            <a:avLst/>
          </a:prstGeom>
        </p:spPr>
        <p:txBody>
          <a:bodyPr wrap="none">
            <a:spAutoFit/>
          </a:bodyPr>
          <a:lstStyle/>
          <a:p>
            <a:r>
              <a:rPr lang="en-IN" dirty="0">
                <a:solidFill>
                  <a:srgbClr val="FF0000"/>
                </a:solidFill>
              </a:rPr>
              <a:t>4</a:t>
            </a:r>
            <a:endParaRPr lang="en-IN" dirty="0"/>
          </a:p>
        </p:txBody>
      </p:sp>
      <p:sp>
        <p:nvSpPr>
          <p:cNvPr id="4" name="Slide Number Placeholder 3">
            <a:extLst>
              <a:ext uri="{FF2B5EF4-FFF2-40B4-BE49-F238E27FC236}">
                <a16:creationId xmlns:a16="http://schemas.microsoft.com/office/drawing/2014/main" id="{FBE7A600-C223-4A2F-BE8D-01AB56DE2CF0}"/>
              </a:ext>
            </a:extLst>
          </p:cNvPr>
          <p:cNvSpPr>
            <a:spLocks noGrp="1"/>
          </p:cNvSpPr>
          <p:nvPr>
            <p:ph type="sldNum" sz="quarter" idx="12"/>
          </p:nvPr>
        </p:nvSpPr>
        <p:spPr/>
        <p:txBody>
          <a:bodyPr/>
          <a:lstStyle/>
          <a:p>
            <a:fld id="{DD92AE4B-ED8B-4C9B-B8B4-9249DAD94A01}" type="slidenum">
              <a:rPr lang="en-IN" smtClean="0"/>
              <a:t>14</a:t>
            </a:fld>
            <a:endParaRPr lang="en-IN"/>
          </a:p>
        </p:txBody>
      </p:sp>
    </p:spTree>
    <p:extLst>
      <p:ext uri="{BB962C8B-B14F-4D97-AF65-F5344CB8AC3E}">
        <p14:creationId xmlns:p14="http://schemas.microsoft.com/office/powerpoint/2010/main" val="3189605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35FFB-9CDA-42B9-AE44-8207975CE4E6}"/>
              </a:ext>
            </a:extLst>
          </p:cNvPr>
          <p:cNvSpPr>
            <a:spLocks noGrp="1"/>
          </p:cNvSpPr>
          <p:nvPr>
            <p:ph type="title"/>
          </p:nvPr>
        </p:nvSpPr>
        <p:spPr/>
        <p:txBody>
          <a:bodyPr/>
          <a:lstStyle/>
          <a:p>
            <a:r>
              <a:rPr lang="en-IN" sz="4400" dirty="0">
                <a:latin typeface="Times New Roman" panose="02020603050405020304" pitchFamily="18" charset="0"/>
                <a:cs typeface="Times New Roman" panose="02020603050405020304" pitchFamily="18" charset="0"/>
              </a:rPr>
              <a:t>Next step….!!</a:t>
            </a:r>
          </a:p>
        </p:txBody>
      </p:sp>
      <p:sp>
        <p:nvSpPr>
          <p:cNvPr id="3" name="Content Placeholder 2">
            <a:extLst>
              <a:ext uri="{FF2B5EF4-FFF2-40B4-BE49-F238E27FC236}">
                <a16:creationId xmlns:a16="http://schemas.microsoft.com/office/drawing/2014/main" id="{A53B2E0C-2D24-4F05-AD3B-DD02F8A64D95}"/>
              </a:ext>
            </a:extLst>
          </p:cNvPr>
          <p:cNvSpPr>
            <a:spLocks noGrp="1"/>
          </p:cNvSpPr>
          <p:nvPr>
            <p:ph idx="1"/>
          </p:nvPr>
        </p:nvSpPr>
        <p:spPr>
          <a:xfrm>
            <a:off x="968189" y="1586753"/>
            <a:ext cx="10255625" cy="2475293"/>
          </a:xfrm>
        </p:spPr>
        <p:txBody>
          <a:bodyPr/>
          <a:lstStyle/>
          <a:p>
            <a:r>
              <a:rPr lang="en-IN" dirty="0">
                <a:latin typeface="Times New Roman" panose="02020603050405020304" pitchFamily="18" charset="0"/>
                <a:cs typeface="Times New Roman" panose="02020603050405020304" pitchFamily="18" charset="0"/>
              </a:rPr>
              <a:t>Bayesian Inference</a:t>
            </a:r>
          </a:p>
          <a:p>
            <a:r>
              <a:rPr lang="en-IN" dirty="0">
                <a:latin typeface="Times New Roman" panose="02020603050405020304" pitchFamily="18" charset="0"/>
                <a:cs typeface="Times New Roman" panose="02020603050405020304" pitchFamily="18" charset="0"/>
              </a:rPr>
              <a:t>Markov chain Monte Carlo (MCMC)</a:t>
            </a:r>
          </a:p>
          <a:p>
            <a:pPr marL="0" indent="0">
              <a:buNone/>
            </a:pPr>
            <a:r>
              <a:rPr lang="en-IN" dirty="0">
                <a:latin typeface="Times New Roman" panose="02020603050405020304" pitchFamily="18" charset="0"/>
                <a:cs typeface="Times New Roman" panose="02020603050405020304" pitchFamily="18" charset="0"/>
              </a:rPr>
              <a:t>To identify the most probable Mirror Figure error corresponding to the shift in each of the modes.</a:t>
            </a:r>
          </a:p>
        </p:txBody>
      </p:sp>
      <p:sp>
        <p:nvSpPr>
          <p:cNvPr id="5" name="TextBox 4">
            <a:extLst>
              <a:ext uri="{FF2B5EF4-FFF2-40B4-BE49-F238E27FC236}">
                <a16:creationId xmlns:a16="http://schemas.microsoft.com/office/drawing/2014/main" id="{B45341C2-31A2-486F-9B48-37EBBFF55E1C}"/>
              </a:ext>
            </a:extLst>
          </p:cNvPr>
          <p:cNvSpPr txBox="1"/>
          <p:nvPr/>
        </p:nvSpPr>
        <p:spPr>
          <a:xfrm>
            <a:off x="386862" y="4062046"/>
            <a:ext cx="10594730" cy="584775"/>
          </a:xfrm>
          <a:prstGeom prst="rect">
            <a:avLst/>
          </a:prstGeom>
          <a:noFill/>
        </p:spPr>
        <p:txBody>
          <a:bodyPr wrap="square" rtlCol="0">
            <a:spAutoFit/>
          </a:bodyPr>
          <a:lstStyle/>
          <a:p>
            <a:pPr algn="ctr"/>
            <a:r>
              <a:rPr lang="en-IN" sz="3200" dirty="0">
                <a:latin typeface="Times New Roman" panose="02020603050405020304" pitchFamily="18" charset="0"/>
                <a:cs typeface="Times New Roman" panose="02020603050405020304" pitchFamily="18" charset="0"/>
              </a:rPr>
              <a:t>References</a:t>
            </a:r>
          </a:p>
        </p:txBody>
      </p:sp>
      <p:sp>
        <p:nvSpPr>
          <p:cNvPr id="6" name="TextBox 5">
            <a:extLst>
              <a:ext uri="{FF2B5EF4-FFF2-40B4-BE49-F238E27FC236}">
                <a16:creationId xmlns:a16="http://schemas.microsoft.com/office/drawing/2014/main" id="{4A8ED51C-AAF4-4BD9-9FD3-02F4256CCD84}"/>
              </a:ext>
            </a:extLst>
          </p:cNvPr>
          <p:cNvSpPr txBox="1"/>
          <p:nvPr/>
        </p:nvSpPr>
        <p:spPr>
          <a:xfrm>
            <a:off x="386862" y="4747845"/>
            <a:ext cx="11482753" cy="1446550"/>
          </a:xfrm>
          <a:prstGeom prst="rect">
            <a:avLst/>
          </a:prstGeom>
          <a:noFill/>
        </p:spPr>
        <p:txBody>
          <a:bodyPr wrap="square" rtlCol="0">
            <a:spAutoFit/>
          </a:bodyPr>
          <a:lstStyle/>
          <a:p>
            <a:pPr marL="342900" indent="-342900">
              <a:buFont typeface="+mj-lt"/>
              <a:buAutoNum type="arabicPeriod"/>
            </a:pPr>
            <a:r>
              <a:rPr lang="en-US" sz="2200" dirty="0">
                <a:solidFill>
                  <a:schemeClr val="tx1">
                    <a:lumMod val="75000"/>
                    <a:lumOff val="25000"/>
                  </a:schemeClr>
                </a:solidFill>
                <a:latin typeface="Times New Roman" panose="02020603050405020304" pitchFamily="18" charset="0"/>
                <a:cs typeface="Times New Roman" panose="02020603050405020304" pitchFamily="18" charset="0"/>
              </a:rPr>
              <a:t>“Laser Mode Spectroscopy for Mirror Metrology” by </a:t>
            </a:r>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Naomi Wharton (SURF 2017), Koji Arai and Rana Adhikari </a:t>
            </a:r>
          </a:p>
          <a:p>
            <a:pPr marL="342900" indent="-342900">
              <a:buFont typeface="+mj-lt"/>
              <a:buAutoNum type="arabicPeriod"/>
            </a:pPr>
            <a:r>
              <a:rPr lang="en-US" sz="2200" dirty="0">
                <a:solidFill>
                  <a:schemeClr val="tx1">
                    <a:lumMod val="75000"/>
                    <a:lumOff val="25000"/>
                  </a:schemeClr>
                </a:solidFill>
                <a:latin typeface="Times New Roman" panose="02020603050405020304" pitchFamily="18" charset="0"/>
                <a:cs typeface="Times New Roman" panose="02020603050405020304" pitchFamily="18" charset="0"/>
              </a:rPr>
              <a:t>“Technique for in situ measurement of free spectral range and transverse mode spacing of optical cavities” by </a:t>
            </a:r>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Alberto </a:t>
            </a:r>
            <a:r>
              <a:rPr lang="en-IN" sz="2200" dirty="0" err="1">
                <a:solidFill>
                  <a:schemeClr val="tx1">
                    <a:lumMod val="75000"/>
                    <a:lumOff val="25000"/>
                  </a:schemeClr>
                </a:solidFill>
                <a:latin typeface="Times New Roman" panose="02020603050405020304" pitchFamily="18" charset="0"/>
                <a:cs typeface="Times New Roman" panose="02020603050405020304" pitchFamily="18" charset="0"/>
              </a:rPr>
              <a:t>Stochino</a:t>
            </a:r>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 Koji Arai and Rana Adhikari </a:t>
            </a:r>
          </a:p>
        </p:txBody>
      </p:sp>
      <p:sp>
        <p:nvSpPr>
          <p:cNvPr id="7" name="Slide Number Placeholder 6">
            <a:extLst>
              <a:ext uri="{FF2B5EF4-FFF2-40B4-BE49-F238E27FC236}">
                <a16:creationId xmlns:a16="http://schemas.microsoft.com/office/drawing/2014/main" id="{B7A0A549-C85C-49CD-93A2-254986E6F06E}"/>
              </a:ext>
            </a:extLst>
          </p:cNvPr>
          <p:cNvSpPr>
            <a:spLocks noGrp="1"/>
          </p:cNvSpPr>
          <p:nvPr>
            <p:ph type="sldNum" sz="quarter" idx="12"/>
          </p:nvPr>
        </p:nvSpPr>
        <p:spPr/>
        <p:txBody>
          <a:bodyPr/>
          <a:lstStyle/>
          <a:p>
            <a:fld id="{DD92AE4B-ED8B-4C9B-B8B4-9249DAD94A01}" type="slidenum">
              <a:rPr lang="en-IN" smtClean="0"/>
              <a:t>15</a:t>
            </a:fld>
            <a:endParaRPr lang="en-IN"/>
          </a:p>
        </p:txBody>
      </p:sp>
    </p:spTree>
    <p:extLst>
      <p:ext uri="{BB962C8B-B14F-4D97-AF65-F5344CB8AC3E}">
        <p14:creationId xmlns:p14="http://schemas.microsoft.com/office/powerpoint/2010/main" val="3022921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9F41587E-B2E4-40B7-8974-E43E7A97F927}"/>
              </a:ext>
            </a:extLst>
          </p:cNvPr>
          <p:cNvSpPr txBox="1"/>
          <p:nvPr/>
        </p:nvSpPr>
        <p:spPr>
          <a:xfrm>
            <a:off x="703385" y="246184"/>
            <a:ext cx="2699238" cy="2123658"/>
          </a:xfrm>
          <a:prstGeom prst="rect">
            <a:avLst/>
          </a:prstGeom>
          <a:noFill/>
        </p:spPr>
        <p:txBody>
          <a:bodyPr wrap="square" rtlCol="0">
            <a:spAutoFit/>
          </a:bodyPr>
          <a:lstStyle/>
          <a:p>
            <a:r>
              <a:rPr lang="en-IN" sz="2200" b="1" dirty="0">
                <a:solidFill>
                  <a:srgbClr val="002060"/>
                </a:solidFill>
                <a:latin typeface="Times New Roman" panose="02020603050405020304" pitchFamily="18" charset="0"/>
                <a:cs typeface="Times New Roman" panose="02020603050405020304" pitchFamily="18" charset="0"/>
              </a:rPr>
              <a:t>Special Thanks to :</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Rana Adhikari </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Koji Arai</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Gautam </a:t>
            </a:r>
            <a:r>
              <a:rPr lang="en-IN" sz="2200" dirty="0" err="1">
                <a:solidFill>
                  <a:schemeClr val="tx1">
                    <a:lumMod val="75000"/>
                    <a:lumOff val="25000"/>
                  </a:schemeClr>
                </a:solidFill>
                <a:latin typeface="Times New Roman" panose="02020603050405020304" pitchFamily="18" charset="0"/>
                <a:cs typeface="Times New Roman" panose="02020603050405020304" pitchFamily="18" charset="0"/>
              </a:rPr>
              <a:t>Venugopalan</a:t>
            </a:r>
            <a:endParaRPr lang="en-IN" sz="2200" dirty="0">
              <a:solidFill>
                <a:schemeClr val="tx1">
                  <a:lumMod val="75000"/>
                  <a:lumOff val="25000"/>
                </a:schemeClr>
              </a:solidFill>
              <a:latin typeface="Times New Roman" panose="02020603050405020304" pitchFamily="18" charset="0"/>
              <a:cs typeface="Times New Roman" panose="02020603050405020304" pitchFamily="18" charset="0"/>
            </a:endParaRP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Jon, Terra, Annalisa</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Steve </a:t>
            </a:r>
          </a:p>
        </p:txBody>
      </p:sp>
      <p:sp>
        <p:nvSpPr>
          <p:cNvPr id="6" name="Rectangle 5">
            <a:extLst>
              <a:ext uri="{FF2B5EF4-FFF2-40B4-BE49-F238E27FC236}">
                <a16:creationId xmlns:a16="http://schemas.microsoft.com/office/drawing/2014/main" id="{8D095C7E-680C-4563-9FFE-1554CD862727}"/>
              </a:ext>
            </a:extLst>
          </p:cNvPr>
          <p:cNvSpPr/>
          <p:nvPr/>
        </p:nvSpPr>
        <p:spPr>
          <a:xfrm>
            <a:off x="5720861" y="318591"/>
            <a:ext cx="3555023" cy="2462213"/>
          </a:xfrm>
          <a:prstGeom prst="rect">
            <a:avLst/>
          </a:prstGeom>
        </p:spPr>
        <p:txBody>
          <a:bodyPr wrap="square">
            <a:spAutoFit/>
          </a:bodyPr>
          <a:lstStyle/>
          <a:p>
            <a:r>
              <a:rPr lang="en-IN" sz="2200" b="1" dirty="0">
                <a:solidFill>
                  <a:srgbClr val="002060"/>
                </a:solidFill>
                <a:latin typeface="Times New Roman" panose="02020603050405020304" pitchFamily="18" charset="0"/>
                <a:cs typeface="Times New Roman" panose="02020603050405020304" pitchFamily="18" charset="0"/>
              </a:rPr>
              <a:t>Special Regards to :</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Sandrine </a:t>
            </a:r>
            <a:r>
              <a:rPr lang="en-IN" sz="2200" dirty="0" err="1">
                <a:solidFill>
                  <a:schemeClr val="tx1">
                    <a:lumMod val="75000"/>
                    <a:lumOff val="25000"/>
                  </a:schemeClr>
                </a:solidFill>
                <a:latin typeface="Times New Roman" panose="02020603050405020304" pitchFamily="18" charset="0"/>
                <a:cs typeface="Times New Roman" panose="02020603050405020304" pitchFamily="18" charset="0"/>
              </a:rPr>
              <a:t>Ferrans</a:t>
            </a:r>
            <a:endParaRPr lang="en-IN" sz="2200" dirty="0">
              <a:solidFill>
                <a:schemeClr val="tx1">
                  <a:lumMod val="75000"/>
                  <a:lumOff val="25000"/>
                </a:schemeClr>
              </a:solidFill>
              <a:latin typeface="Times New Roman" panose="02020603050405020304" pitchFamily="18" charset="0"/>
              <a:cs typeface="Times New Roman" panose="02020603050405020304" pitchFamily="18" charset="0"/>
            </a:endParaRP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Pooja Sekhar</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Disha Kapasi</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Shruti Jose</a:t>
            </a:r>
          </a:p>
          <a:p>
            <a:r>
              <a:rPr lang="en-IN" sz="2200" dirty="0">
                <a:solidFill>
                  <a:schemeClr val="tx1">
                    <a:lumMod val="75000"/>
                    <a:lumOff val="25000"/>
                  </a:schemeClr>
                </a:solidFill>
                <a:latin typeface="Times New Roman" panose="02020603050405020304" pitchFamily="18" charset="0"/>
                <a:cs typeface="Times New Roman" panose="02020603050405020304" pitchFamily="18" charset="0"/>
              </a:rPr>
              <a:t>Serena, Mandy</a:t>
            </a:r>
          </a:p>
          <a:p>
            <a:r>
              <a:rPr lang="en-IN" sz="2200" b="1" dirty="0">
                <a:solidFill>
                  <a:schemeClr val="tx1">
                    <a:lumMod val="75000"/>
                    <a:lumOff val="25000"/>
                  </a:schemeClr>
                </a:solidFill>
                <a:latin typeface="Times New Roman" panose="02020603050405020304" pitchFamily="18" charset="0"/>
                <a:cs typeface="Times New Roman" panose="02020603050405020304" pitchFamily="18" charset="0"/>
              </a:rPr>
              <a:t>LIGO-2018 Team</a:t>
            </a:r>
          </a:p>
        </p:txBody>
      </p:sp>
      <p:sp>
        <p:nvSpPr>
          <p:cNvPr id="7" name="TextBox 6">
            <a:extLst>
              <a:ext uri="{FF2B5EF4-FFF2-40B4-BE49-F238E27FC236}">
                <a16:creationId xmlns:a16="http://schemas.microsoft.com/office/drawing/2014/main" id="{838129BC-938B-4C46-AFF0-33D37C9B84D5}"/>
              </a:ext>
            </a:extLst>
          </p:cNvPr>
          <p:cNvSpPr txBox="1"/>
          <p:nvPr/>
        </p:nvSpPr>
        <p:spPr>
          <a:xfrm>
            <a:off x="158262" y="3288323"/>
            <a:ext cx="11939953" cy="584775"/>
          </a:xfrm>
          <a:prstGeom prst="rect">
            <a:avLst/>
          </a:prstGeom>
          <a:noFill/>
        </p:spPr>
        <p:txBody>
          <a:bodyPr wrap="square" rtlCol="0">
            <a:spAutoFit/>
          </a:bodyPr>
          <a:lstStyle/>
          <a:p>
            <a:pPr algn="ctr"/>
            <a:r>
              <a:rPr lang="en-IN" sz="3200" b="1" i="1" dirty="0">
                <a:solidFill>
                  <a:schemeClr val="accent4">
                    <a:lumMod val="50000"/>
                  </a:schemeClr>
                </a:solidFill>
                <a:latin typeface="Times New Roman" panose="02020603050405020304" pitchFamily="18" charset="0"/>
                <a:cs typeface="Times New Roman" panose="02020603050405020304" pitchFamily="18" charset="0"/>
              </a:rPr>
              <a:t>Dedicating to Mr. Unnikrishnan Nair (My Grandpa) !!!</a:t>
            </a:r>
          </a:p>
        </p:txBody>
      </p:sp>
      <p:sp>
        <p:nvSpPr>
          <p:cNvPr id="8" name="TextBox 7">
            <a:extLst>
              <a:ext uri="{FF2B5EF4-FFF2-40B4-BE49-F238E27FC236}">
                <a16:creationId xmlns:a16="http://schemas.microsoft.com/office/drawing/2014/main" id="{94B3A40C-ECE0-408B-8C29-75E739C4557F}"/>
              </a:ext>
            </a:extLst>
          </p:cNvPr>
          <p:cNvSpPr txBox="1"/>
          <p:nvPr/>
        </p:nvSpPr>
        <p:spPr>
          <a:xfrm>
            <a:off x="3886200" y="5064369"/>
            <a:ext cx="3828997" cy="830997"/>
          </a:xfrm>
          <a:prstGeom prst="rect">
            <a:avLst/>
          </a:prstGeom>
          <a:noFill/>
        </p:spPr>
        <p:txBody>
          <a:bodyPr wrap="none" rtlCol="0">
            <a:spAutoFit/>
          </a:bodyPr>
          <a:lstStyle/>
          <a:p>
            <a:r>
              <a:rPr lang="en-IN" sz="4800" b="1" dirty="0">
                <a:solidFill>
                  <a:srgbClr val="002060"/>
                </a:solidFill>
              </a:rPr>
              <a:t>Thank You..!</a:t>
            </a:r>
          </a:p>
        </p:txBody>
      </p:sp>
      <p:sp>
        <p:nvSpPr>
          <p:cNvPr id="3" name="Slide Number Placeholder 2">
            <a:extLst>
              <a:ext uri="{FF2B5EF4-FFF2-40B4-BE49-F238E27FC236}">
                <a16:creationId xmlns:a16="http://schemas.microsoft.com/office/drawing/2014/main" id="{B8205B10-D5E6-49D6-BDB6-4D594166C4A7}"/>
              </a:ext>
            </a:extLst>
          </p:cNvPr>
          <p:cNvSpPr>
            <a:spLocks noGrp="1"/>
          </p:cNvSpPr>
          <p:nvPr>
            <p:ph type="sldNum" sz="quarter" idx="12"/>
          </p:nvPr>
        </p:nvSpPr>
        <p:spPr/>
        <p:txBody>
          <a:bodyPr/>
          <a:lstStyle/>
          <a:p>
            <a:fld id="{DD92AE4B-ED8B-4C9B-B8B4-9249DAD94A01}" type="slidenum">
              <a:rPr lang="en-IN" smtClean="0"/>
              <a:t>16</a:t>
            </a:fld>
            <a:endParaRPr lang="en-IN"/>
          </a:p>
        </p:txBody>
      </p:sp>
    </p:spTree>
    <p:extLst>
      <p:ext uri="{BB962C8B-B14F-4D97-AF65-F5344CB8AC3E}">
        <p14:creationId xmlns:p14="http://schemas.microsoft.com/office/powerpoint/2010/main" val="506346163"/>
      </p:ext>
    </p:extLst>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image" Target="../media/image1.jpeg"/><Relationship Id="rId4" Type="http://schemas.openxmlformats.org/officeDocument/2006/relationships/image" Target="../media/image4.jpeg"/></Relationships>
</file>

<file path=ppt/theme/theme1.xml><?xml version="1.0" encoding="utf-8"?>
<a:theme xmlns:a="http://schemas.openxmlformats.org/drawingml/2006/main" name="Venture">
  <a:themeElements>
    <a:clrScheme name="Venture">
      <a:dk1>
        <a:sysClr val="windowText" lastClr="000000"/>
      </a:dk1>
      <a:lt1>
        <a:sysClr val="window" lastClr="FFFFFF"/>
      </a:lt1>
      <a:dk2>
        <a:srgbClr val="738450"/>
      </a:dk2>
      <a:lt2>
        <a:srgbClr val="E8E9D1"/>
      </a:lt2>
      <a:accent1>
        <a:srgbClr val="9EB060"/>
      </a:accent1>
      <a:accent2>
        <a:srgbClr val="D09A08"/>
      </a:accent2>
      <a:accent3>
        <a:srgbClr val="F2EC86"/>
      </a:accent3>
      <a:accent4>
        <a:srgbClr val="824F1C"/>
      </a:accent4>
      <a:accent5>
        <a:srgbClr val="511818"/>
      </a:accent5>
      <a:accent6>
        <a:srgbClr val="553876"/>
      </a:accent6>
      <a:hlink>
        <a:srgbClr val="929547"/>
      </a:hlink>
      <a:folHlink>
        <a:srgbClr val="56633C"/>
      </a:folHlink>
    </a:clrScheme>
    <a:fontScheme name="Venture">
      <a:majorFont>
        <a:latin typeface="Calisto MT"/>
        <a:ea typeface=""/>
        <a:cs typeface=""/>
        <a:font script="Jpan" typeface="ＭＳ Ｐ明朝"/>
        <a:font script="Hans" typeface="宋体"/>
        <a:font script="Hant" typeface="新細明體"/>
      </a:majorFont>
      <a:minorFont>
        <a:latin typeface="Calisto MT"/>
        <a:ea typeface=""/>
        <a:cs typeface=""/>
        <a:font script="Jpan" typeface="ＭＳ Ｐ明朝"/>
        <a:font script="Hans" typeface="宋体"/>
        <a:font script="Hant" typeface="新細明體"/>
      </a:minorFont>
    </a:fontScheme>
    <a:fmtScheme name="Venture">
      <a:fillStyleLst>
        <a:solidFill>
          <a:schemeClr val="phClr"/>
        </a:solidFill>
        <a:blipFill rotWithShape="1">
          <a:blip xmlns:r="http://schemas.openxmlformats.org/officeDocument/2006/relationships" r:embed="rId1">
            <a:duotone>
              <a:schemeClr val="phClr">
                <a:shade val="30000"/>
                <a:alpha val="50000"/>
                <a:satMod val="150000"/>
              </a:schemeClr>
              <a:schemeClr val="phClr">
                <a:tint val="50000"/>
                <a:alpha val="10000"/>
                <a:satMod val="150000"/>
              </a:schemeClr>
            </a:duotone>
          </a:blip>
          <a:stretch/>
        </a:blipFill>
        <a:blipFill rotWithShape="1">
          <a:blip xmlns:r="http://schemas.openxmlformats.org/officeDocument/2006/relationships" r:embed="rId2">
            <a:duotone>
              <a:schemeClr val="phClr">
                <a:shade val="30000"/>
                <a:alpha val="50000"/>
                <a:satMod val="150000"/>
              </a:schemeClr>
              <a:schemeClr val="phClr">
                <a:tint val="50000"/>
                <a:alpha val="10000"/>
                <a:satMod val="150000"/>
              </a:schemeClr>
            </a:duotone>
          </a:blip>
          <a:stretch/>
        </a:blipFill>
      </a:fillStyleLst>
      <a:lnStyleLst>
        <a:ln w="19050" cap="flat" cmpd="sng" algn="ctr">
          <a:solidFill>
            <a:schemeClr val="phClr">
              <a:shade val="95000"/>
              <a:satMod val="105000"/>
            </a:schemeClr>
          </a:solidFill>
          <a:prstDash val="solid"/>
        </a:ln>
        <a:ln w="381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innerShdw blurRad="76200" dist="25400" dir="13500000">
              <a:srgbClr val="4B4B4B">
                <a:alpha val="75000"/>
              </a:srgbClr>
            </a:innerShdw>
          </a:effectLst>
        </a:effectStyle>
      </a:effectStyleLst>
      <a:bgFillStyleLst>
        <a:solidFill>
          <a:schemeClr val="phClr"/>
        </a:solidFill>
        <a:blipFill rotWithShape="1">
          <a:blip xmlns:r="http://schemas.openxmlformats.org/officeDocument/2006/relationships" r:embed="rId3">
            <a:duotone>
              <a:schemeClr val="phClr">
                <a:shade val="10000"/>
                <a:alpha val="30000"/>
                <a:satMod val="60000"/>
              </a:schemeClr>
              <a:schemeClr val="phClr">
                <a:tint val="20000"/>
                <a:alpha val="5000"/>
                <a:satMod val="300000"/>
              </a:schemeClr>
            </a:duotone>
          </a:blip>
          <a:stretch/>
        </a:blipFill>
        <a:blipFill rotWithShape="1">
          <a:blip xmlns:r="http://schemas.openxmlformats.org/officeDocument/2006/relationships" r:embed="rId4">
            <a:duotone>
              <a:schemeClr val="phClr">
                <a:shade val="30000"/>
                <a:alpha val="50000"/>
                <a:satMod val="150000"/>
              </a:schemeClr>
              <a:schemeClr val="phClr">
                <a:tint val="50000"/>
                <a:alpha val="10000"/>
                <a:satMod val="15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Venture.thmx</Template>
  <TotalTime>4098</TotalTime>
  <Words>866</Words>
  <Application>Microsoft Office PowerPoint</Application>
  <PresentationFormat>Widescreen</PresentationFormat>
  <Paragraphs>128</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Calibri</vt:lpstr>
      <vt:lpstr>Calisto MT</vt:lpstr>
      <vt:lpstr>Times New Roman</vt:lpstr>
      <vt:lpstr>Wingdings</vt:lpstr>
      <vt:lpstr>Venture</vt:lpstr>
      <vt:lpstr>Developing Phase Map of Cavity Mirrors using Laser Mode Spectroscopy</vt:lpstr>
      <vt:lpstr>Overview of Project</vt:lpstr>
      <vt:lpstr>LIGO Gravitational Wave Detectors</vt:lpstr>
      <vt:lpstr>Mirror Figure Error</vt:lpstr>
      <vt:lpstr>Phase Map</vt:lpstr>
      <vt:lpstr>Hermite-Gaussian Modes</vt:lpstr>
      <vt:lpstr>Resonant Modes of FP Cavity</vt:lpstr>
      <vt:lpstr>PowerPoint Presentation</vt:lpstr>
      <vt:lpstr>Mode Spectroscopy</vt:lpstr>
      <vt:lpstr>PowerPoint Presentation</vt:lpstr>
      <vt:lpstr>Cavity Scans</vt:lpstr>
      <vt:lpstr>Cavity Scan Data</vt:lpstr>
      <vt:lpstr>Heating the Mirror</vt:lpstr>
      <vt:lpstr>PowerPoint Presentation</vt:lpstr>
      <vt:lpstr>Next step….!!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Phase Map of Cavity Mirrors using Laser Mode Spectroscopy</dc:title>
  <dc:creator>keerthana s nair</dc:creator>
  <cp:lastModifiedBy>keerthana s nair</cp:lastModifiedBy>
  <cp:revision>71</cp:revision>
  <dcterms:created xsi:type="dcterms:W3CDTF">2018-07-22T04:36:06Z</dcterms:created>
  <dcterms:modified xsi:type="dcterms:W3CDTF">2018-07-25T23:27:26Z</dcterms:modified>
</cp:coreProperties>
</file>