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2"/>
  </p:notesMasterIdLst>
  <p:sldIdLst>
    <p:sldId id="258" r:id="rId2"/>
    <p:sldId id="256" r:id="rId3"/>
    <p:sldId id="257" r:id="rId4"/>
    <p:sldId id="280" r:id="rId5"/>
    <p:sldId id="259" r:id="rId6"/>
    <p:sldId id="260" r:id="rId7"/>
    <p:sldId id="281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71" r:id="rId16"/>
    <p:sldId id="272" r:id="rId17"/>
    <p:sldId id="282" r:id="rId18"/>
    <p:sldId id="273" r:id="rId19"/>
    <p:sldId id="283" r:id="rId20"/>
    <p:sldId id="279" r:id="rId21"/>
    <p:sldId id="278" r:id="rId22"/>
    <p:sldId id="277" r:id="rId23"/>
    <p:sldId id="269" r:id="rId24"/>
    <p:sldId id="270" r:id="rId25"/>
    <p:sldId id="288" r:id="rId26"/>
    <p:sldId id="284" r:id="rId27"/>
    <p:sldId id="287" r:id="rId28"/>
    <p:sldId id="285" r:id="rId29"/>
    <p:sldId id="286" r:id="rId30"/>
    <p:sldId id="276" r:id="rId31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soltero" initials="S" lastIdx="1" clrIdx="0">
    <p:extLst>
      <p:ext uri="{19B8F6BF-5375-455C-9EA6-DF929625EA0E}">
        <p15:presenceInfo xmlns:p15="http://schemas.microsoft.com/office/powerpoint/2012/main" userId="218b1d7e-e22b-4a22-bf69-15b6800af4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54"/>
    <p:restoredTop sz="94517"/>
  </p:normalViewPr>
  <p:slideViewPr>
    <p:cSldViewPr>
      <p:cViewPr varScale="1">
        <p:scale>
          <a:sx n="121" d="100"/>
          <a:sy n="121" d="100"/>
        </p:scale>
        <p:origin x="9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B14288-8A0F-CC4E-ABEB-385B7F9956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126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9E12752E-98EF-7B40-8F79-B30E1C8A8C90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57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1F33E-AF95-4243-A2FA-C3DB864C7C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642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E5CE6-CD0B-A441-BBDF-2DDEAFE98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29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6AA29-9624-E440-A2F1-75A2BA49F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48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4291DB-4AE5-3B43-A07A-EBD0746E72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92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FC509-D446-5F4D-9BD4-7E3BB4453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69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953B8-EC7E-C649-A246-8640DBB44C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86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1E8F9B-F520-FE4D-8162-EECD156205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60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0AACB-AAA1-E140-8D9E-C801FC018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79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35885-94A2-3441-BF82-ED1D0B116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35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9D7B7-C4E9-9A43-AFB4-92F0F1CE0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2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0D5AC-9F41-4045-BC30-BE4FB64B90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3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fld id="{F726C711-869E-8747-AD24-0DD389A9B02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762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62000" y="6140450"/>
            <a:ext cx="140366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LIGO-G18xxxxx-v1</a:t>
            </a:r>
          </a:p>
          <a:p>
            <a:pPr>
              <a:defRPr/>
            </a:pPr>
            <a:endParaRPr lang="en-US" sz="1200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>
              <a:defRPr/>
            </a:pPr>
            <a:r>
              <a:rPr lang="en-US" sz="1200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Form F0900043-v2</a:t>
            </a:r>
            <a:r>
              <a:rPr lang="en-US" sz="1200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			 				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21920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aphicFrame>
        <p:nvGraphicFramePr>
          <p:cNvPr id="1036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7" name="Picture 2" descr="NSF_LOGO_4-Color_bitmap_Logo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2"/>
        <a:buChar char="l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2"/>
        <a:buChar char="l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image" Target="../media/image11.(null)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(null)"/><Relationship Id="rId4" Type="http://schemas.openxmlformats.org/officeDocument/2006/relationships/image" Target="../media/image13.(null)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(null)"/><Relationship Id="rId2" Type="http://schemas.openxmlformats.org/officeDocument/2006/relationships/image" Target="../media/image11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(null)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36.tiff"/><Relationship Id="rId3" Type="http://schemas.openxmlformats.org/officeDocument/2006/relationships/image" Target="../media/image18.tiff"/><Relationship Id="rId7" Type="http://schemas.openxmlformats.org/officeDocument/2006/relationships/image" Target="../media/image30.tiff"/><Relationship Id="rId12" Type="http://schemas.openxmlformats.org/officeDocument/2006/relationships/image" Target="../media/image35.tiff"/><Relationship Id="rId17" Type="http://schemas.openxmlformats.org/officeDocument/2006/relationships/image" Target="../media/image40.tiff"/><Relationship Id="rId2" Type="http://schemas.openxmlformats.org/officeDocument/2006/relationships/image" Target="../media/image27.png"/><Relationship Id="rId16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tiff"/><Relationship Id="rId5" Type="http://schemas.openxmlformats.org/officeDocument/2006/relationships/image" Target="../media/image19.tiff"/><Relationship Id="rId15" Type="http://schemas.openxmlformats.org/officeDocument/2006/relationships/image" Target="../media/image38.tiff"/><Relationship Id="rId10" Type="http://schemas.openxmlformats.org/officeDocument/2006/relationships/image" Target="../media/image33.tiff"/><Relationship Id="rId4" Type="http://schemas.openxmlformats.org/officeDocument/2006/relationships/image" Target="../media/image23.tiff"/><Relationship Id="rId9" Type="http://schemas.openxmlformats.org/officeDocument/2006/relationships/image" Target="../media/image32.tiff"/><Relationship Id="rId14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2.tiff"/><Relationship Id="rId7" Type="http://schemas.openxmlformats.org/officeDocument/2006/relationships/image" Target="../media/image39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10" Type="http://schemas.openxmlformats.org/officeDocument/2006/relationships/image" Target="../media/image56.tiff"/><Relationship Id="rId4" Type="http://schemas.openxmlformats.org/officeDocument/2006/relationships/image" Target="../media/image38.tiff"/><Relationship Id="rId9" Type="http://schemas.openxmlformats.org/officeDocument/2006/relationships/image" Target="../media/image40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13" Type="http://schemas.openxmlformats.org/officeDocument/2006/relationships/image" Target="../media/image67.tiff"/><Relationship Id="rId3" Type="http://schemas.openxmlformats.org/officeDocument/2006/relationships/image" Target="../media/image58.tiff"/><Relationship Id="rId7" Type="http://schemas.openxmlformats.org/officeDocument/2006/relationships/image" Target="../media/image61.tiff"/><Relationship Id="rId12" Type="http://schemas.openxmlformats.org/officeDocument/2006/relationships/image" Target="../media/image66.tiff"/><Relationship Id="rId2" Type="http://schemas.openxmlformats.org/officeDocument/2006/relationships/image" Target="../media/image57.tiff"/><Relationship Id="rId16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11" Type="http://schemas.openxmlformats.org/officeDocument/2006/relationships/image" Target="../media/image65.tiff"/><Relationship Id="rId5" Type="http://schemas.openxmlformats.org/officeDocument/2006/relationships/image" Target="../media/image49.tiff"/><Relationship Id="rId15" Type="http://schemas.openxmlformats.org/officeDocument/2006/relationships/image" Target="../media/image69.tiff"/><Relationship Id="rId10" Type="http://schemas.openxmlformats.org/officeDocument/2006/relationships/image" Target="../media/image64.tiff"/><Relationship Id="rId4" Type="http://schemas.openxmlformats.org/officeDocument/2006/relationships/image" Target="../media/image59.tiff"/><Relationship Id="rId9" Type="http://schemas.openxmlformats.org/officeDocument/2006/relationships/image" Target="../media/image63.tiff"/><Relationship Id="rId14" Type="http://schemas.openxmlformats.org/officeDocument/2006/relationships/image" Target="../media/image6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/>
          <a:lstStyle/>
          <a:p>
            <a:r>
              <a:rPr lang="en-US" dirty="0"/>
              <a:t>Improving earthquake monitoring for gravitational-wave detectors with historical seismic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4419600"/>
            <a:ext cx="4267200" cy="1600200"/>
          </a:xfrm>
        </p:spPr>
        <p:txBody>
          <a:bodyPr/>
          <a:lstStyle/>
          <a:p>
            <a:r>
              <a:rPr lang="en-US" dirty="0"/>
              <a:t>Sky </a:t>
            </a:r>
            <a:r>
              <a:rPr lang="en-US" dirty="0" err="1"/>
              <a:t>Soltero</a:t>
            </a:r>
            <a:endParaRPr lang="en-US" dirty="0"/>
          </a:p>
          <a:p>
            <a:r>
              <a:rPr lang="en-US" dirty="0"/>
              <a:t>Mentor: Michael Coughlin  </a:t>
            </a:r>
          </a:p>
          <a:p>
            <a:r>
              <a:rPr lang="en-US" dirty="0"/>
              <a:t>LIGO SURF final presentation</a:t>
            </a:r>
          </a:p>
          <a:p>
            <a:r>
              <a:rPr lang="en-US" dirty="0"/>
              <a:t>August 24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52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 and surface wave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en-US" sz="2200" dirty="0">
                <a:solidFill>
                  <a:schemeClr val="tx2"/>
                </a:solidFill>
              </a:rPr>
              <a:t>P-waves travel at about twice the speed of surface waves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FC7AB-D7F9-F440-B55A-C55D83F1C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65" y="1824041"/>
            <a:ext cx="3303191" cy="2391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6338C-8E43-0242-820D-E01AF05E7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781" y="1771640"/>
            <a:ext cx="3429000" cy="2496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280EE2-3C7D-7F49-9573-4A8AE104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781" y="4215551"/>
            <a:ext cx="3395070" cy="251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A8F901-B3B0-3E4C-B3E4-7F57A0594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215551"/>
            <a:ext cx="3303191" cy="244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1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447800"/>
            <a:ext cx="4343401" cy="40386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Higher P-wave speeds are often due to the location and azimuth degree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6C255-86E5-0045-8DE9-0CE597C6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662" y="1447800"/>
            <a:ext cx="3303191" cy="2391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0AC08-F08B-D64A-945D-55E3807D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885" y="4067910"/>
            <a:ext cx="3102743" cy="2295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CB616-8C71-434A-9F3A-905F1E418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" y="3438525"/>
            <a:ext cx="42545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 predictions with a 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1676400"/>
            <a:ext cx="7943850" cy="4724400"/>
          </a:xfrm>
        </p:spPr>
        <p:txBody>
          <a:bodyPr/>
          <a:lstStyle/>
          <a:p>
            <a:r>
              <a:rPr lang="en-US" sz="2000" dirty="0">
                <a:solidFill>
                  <a:schemeClr val="tx2"/>
                </a:solidFill>
              </a:rPr>
              <a:t>A Neural network was created to improve the arrival time predictions along with ground velocity and detector status </a:t>
            </a:r>
          </a:p>
          <a:p>
            <a:r>
              <a:rPr lang="en-US" sz="2000" dirty="0">
                <a:solidFill>
                  <a:schemeClr val="tx2"/>
                </a:solidFill>
              </a:rPr>
              <a:t>Using past historical data from the detectors at Hanford, Livingston, VIRGO and the large collection of IRIS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B6F816-2905-E44C-A2B4-F0B5A61C2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219450"/>
            <a:ext cx="5606815" cy="30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92E3B-D501-7649-A2C3-41E7F9A5AD33}"/>
              </a:ext>
            </a:extLst>
          </p:cNvPr>
          <p:cNvSpPr txBox="1"/>
          <p:nvPr/>
        </p:nvSpPr>
        <p:spPr>
          <a:xfrm>
            <a:off x="666751" y="3224562"/>
            <a:ext cx="21764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</a:rPr>
              <a:t>Earthquake Magnitude</a:t>
            </a:r>
            <a:r>
              <a:rPr lang="en-US" sz="1500" dirty="0"/>
              <a:t> 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921AA28-BB5C-6B4B-A653-84A0BEC1CE69}"/>
              </a:ext>
            </a:extLst>
          </p:cNvPr>
          <p:cNvSpPr/>
          <p:nvPr/>
        </p:nvSpPr>
        <p:spPr bwMode="auto">
          <a:xfrm>
            <a:off x="7423385" y="4655686"/>
            <a:ext cx="533400" cy="17552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456B3E8-E41C-0B47-8EA0-CEABED57ADCF}"/>
              </a:ext>
            </a:extLst>
          </p:cNvPr>
          <p:cNvSpPr/>
          <p:nvPr/>
        </p:nvSpPr>
        <p:spPr bwMode="auto">
          <a:xfrm>
            <a:off x="2757487" y="3302801"/>
            <a:ext cx="533400" cy="17552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E8BF560-A020-9742-A4FC-80EE79909FF3}"/>
              </a:ext>
            </a:extLst>
          </p:cNvPr>
          <p:cNvSpPr/>
          <p:nvPr/>
        </p:nvSpPr>
        <p:spPr bwMode="auto">
          <a:xfrm>
            <a:off x="2752725" y="3832458"/>
            <a:ext cx="533400" cy="17552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2B9E76C-3431-F340-9482-D26895558BB7}"/>
              </a:ext>
            </a:extLst>
          </p:cNvPr>
          <p:cNvSpPr/>
          <p:nvPr/>
        </p:nvSpPr>
        <p:spPr bwMode="auto">
          <a:xfrm>
            <a:off x="2752725" y="4400557"/>
            <a:ext cx="533400" cy="17552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08D12F70-6185-9741-9187-FE20C8720915}"/>
              </a:ext>
            </a:extLst>
          </p:cNvPr>
          <p:cNvSpPr/>
          <p:nvPr/>
        </p:nvSpPr>
        <p:spPr bwMode="auto">
          <a:xfrm>
            <a:off x="2700337" y="4900613"/>
            <a:ext cx="533400" cy="17552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12AECBD-373A-6B42-8F6E-05523B8C06EF}"/>
              </a:ext>
            </a:extLst>
          </p:cNvPr>
          <p:cNvSpPr/>
          <p:nvPr/>
        </p:nvSpPr>
        <p:spPr bwMode="auto">
          <a:xfrm>
            <a:off x="2700337" y="5515847"/>
            <a:ext cx="585788" cy="177722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D850A65-44E8-5F4D-A554-99F320B65EB6}"/>
              </a:ext>
            </a:extLst>
          </p:cNvPr>
          <p:cNvSpPr/>
          <p:nvPr/>
        </p:nvSpPr>
        <p:spPr bwMode="auto">
          <a:xfrm>
            <a:off x="2752725" y="5998369"/>
            <a:ext cx="533400" cy="17552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DC983D-BAFF-AA44-AB72-FC33842892DB}"/>
              </a:ext>
            </a:extLst>
          </p:cNvPr>
          <p:cNvSpPr txBox="1"/>
          <p:nvPr/>
        </p:nvSpPr>
        <p:spPr>
          <a:xfrm>
            <a:off x="1857375" y="3747589"/>
            <a:ext cx="1187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</a:rPr>
              <a:t>Latitude </a:t>
            </a:r>
            <a:r>
              <a:rPr lang="en-US" sz="15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4E521F-CFAF-CF4C-86F1-71988A5E3C90}"/>
              </a:ext>
            </a:extLst>
          </p:cNvPr>
          <p:cNvSpPr txBox="1"/>
          <p:nvPr/>
        </p:nvSpPr>
        <p:spPr>
          <a:xfrm>
            <a:off x="1706679" y="4306586"/>
            <a:ext cx="1187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</a:rPr>
              <a:t>Longitude</a:t>
            </a:r>
            <a:r>
              <a:rPr lang="en-US" sz="1500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A281D3-0E27-2D48-814D-0BF2276EF56C}"/>
              </a:ext>
            </a:extLst>
          </p:cNvPr>
          <p:cNvSpPr txBox="1"/>
          <p:nvPr/>
        </p:nvSpPr>
        <p:spPr>
          <a:xfrm>
            <a:off x="1447800" y="4819333"/>
            <a:ext cx="13569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</a:rPr>
              <a:t>Distance (m)</a:t>
            </a:r>
            <a:r>
              <a:rPr lang="en-US" sz="15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55BAC6-F176-494D-8F8C-BB27E4A57BD1}"/>
              </a:ext>
            </a:extLst>
          </p:cNvPr>
          <p:cNvSpPr txBox="1"/>
          <p:nvPr/>
        </p:nvSpPr>
        <p:spPr>
          <a:xfrm>
            <a:off x="1603256" y="5429105"/>
            <a:ext cx="1187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</a:rPr>
              <a:t>Depth (m)</a:t>
            </a:r>
            <a:r>
              <a:rPr lang="en-US" sz="1500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58DB3A-B790-BE40-82A4-78BC50ED6F34}"/>
              </a:ext>
            </a:extLst>
          </p:cNvPr>
          <p:cNvSpPr txBox="1"/>
          <p:nvPr/>
        </p:nvSpPr>
        <p:spPr>
          <a:xfrm>
            <a:off x="1341322" y="5924550"/>
            <a:ext cx="13811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</a:rPr>
              <a:t>Azimuth (</a:t>
            </a:r>
            <a:r>
              <a:rPr lang="en-US" sz="1500" b="1" dirty="0" err="1">
                <a:solidFill>
                  <a:schemeClr val="tx2"/>
                </a:solidFill>
              </a:rPr>
              <a:t>deg</a:t>
            </a:r>
            <a:r>
              <a:rPr lang="en-US" sz="1500" b="1" dirty="0">
                <a:solidFill>
                  <a:schemeClr val="tx2"/>
                </a:solidFill>
              </a:rPr>
              <a:t>)</a:t>
            </a:r>
            <a:r>
              <a:rPr lang="en-US" sz="15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B7DFD9-6BD9-3C46-8FB4-468A4DC86D2A}"/>
              </a:ext>
            </a:extLst>
          </p:cNvPr>
          <p:cNvSpPr txBox="1"/>
          <p:nvPr/>
        </p:nvSpPr>
        <p:spPr>
          <a:xfrm>
            <a:off x="7690085" y="4226094"/>
            <a:ext cx="1720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Arrival Times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OR 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Ground Velocity 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OR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Detector Status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77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Hyper-parameters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752600"/>
            <a:ext cx="3612899" cy="48006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Experimented with the amount of hidden layers and various Hyper-parameters </a:t>
            </a:r>
          </a:p>
          <a:p>
            <a:r>
              <a:rPr lang="en-US" dirty="0">
                <a:solidFill>
                  <a:schemeClr val="tx2"/>
                </a:solidFill>
              </a:rPr>
              <a:t>Best result models were then saved for predicting arrival times, ground velocity and detector status</a:t>
            </a:r>
          </a:p>
          <a:p>
            <a:r>
              <a:rPr lang="en-US" dirty="0">
                <a:solidFill>
                  <a:schemeClr val="tx2"/>
                </a:solidFill>
              </a:rPr>
              <a:t>Models were also trained on different historical data sets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B5EAAE6E-4C5A-9247-9B47-104580384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29" r="13714"/>
          <a:stretch/>
        </p:blipFill>
        <p:spPr bwMode="auto">
          <a:xfrm>
            <a:off x="228600" y="1981200"/>
            <a:ext cx="4536824" cy="3581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77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Hanford vs. Livingston vs. VIRGO</a:t>
            </a:r>
            <a:br>
              <a:rPr lang="en-US" sz="3000" dirty="0"/>
            </a:br>
            <a:r>
              <a:rPr lang="en-US" sz="3000" dirty="0"/>
              <a:t>Arrival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49" y="6192776"/>
            <a:ext cx="7810500" cy="56832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These datasets were filter to not include earthquakes with a ground velocity smaller than a micrometer (</a:t>
            </a:r>
            <a:r>
              <a:rPr lang="el-GR" sz="1600" dirty="0">
                <a:solidFill>
                  <a:schemeClr val="tx2"/>
                </a:solidFill>
              </a:rPr>
              <a:t>μ</a:t>
            </a:r>
            <a:r>
              <a:rPr lang="en-US" sz="1600" dirty="0">
                <a:solidFill>
                  <a:schemeClr val="tx2"/>
                </a:solidFill>
              </a:rPr>
              <a:t>) per second.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67961-B1B3-B44B-B29B-699698539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78" y="4229877"/>
            <a:ext cx="2819400" cy="1999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33E1FB-9B93-3246-8E28-BE3F89AF550F}"/>
              </a:ext>
            </a:extLst>
          </p:cNvPr>
          <p:cNvSpPr txBox="1"/>
          <p:nvPr/>
        </p:nvSpPr>
        <p:spPr>
          <a:xfrm>
            <a:off x="713693" y="1312202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</a:rPr>
              <a:t>HANFORD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88A875-8B29-0440-B5BC-041BA3B291A2}"/>
              </a:ext>
            </a:extLst>
          </p:cNvPr>
          <p:cNvSpPr txBox="1"/>
          <p:nvPr/>
        </p:nvSpPr>
        <p:spPr>
          <a:xfrm>
            <a:off x="3444645" y="1323461"/>
            <a:ext cx="218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</a:rPr>
              <a:t>LIVINGSTON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17D87-E94A-C940-B519-D168A9013B6E}"/>
              </a:ext>
            </a:extLst>
          </p:cNvPr>
          <p:cNvSpPr txBox="1"/>
          <p:nvPr/>
        </p:nvSpPr>
        <p:spPr>
          <a:xfrm>
            <a:off x="6608986" y="1256565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</a:rPr>
              <a:t>VIRGO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DF890D-E9CA-AF4F-8905-AF85B06E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736" y="4241136"/>
            <a:ext cx="2803525" cy="1988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D1D55E-A70B-F34D-ACF0-130A3779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614" y="1677968"/>
            <a:ext cx="2525711" cy="2507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AAC897-5766-9B43-BA43-564FE6843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79" y="1677968"/>
            <a:ext cx="2665515" cy="2582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77BCAD-5AB4-1A42-9AFD-3B8E86146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094" y="1682864"/>
            <a:ext cx="2590800" cy="2572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415CD7-ED93-C043-8211-E69070B8C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6334" y="4248698"/>
            <a:ext cx="2766320" cy="19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9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47" y="1309687"/>
            <a:ext cx="4343400" cy="2895600"/>
          </a:xfrm>
        </p:spPr>
        <p:txBody>
          <a:bodyPr/>
          <a:lstStyle/>
          <a:p>
            <a:r>
              <a:rPr lang="en-US" sz="1800" dirty="0">
                <a:solidFill>
                  <a:schemeClr val="tx2"/>
                </a:solidFill>
              </a:rPr>
              <a:t>Earthquakes data at the detectors was small (2000-3000 Earthquakes)</a:t>
            </a:r>
          </a:p>
          <a:p>
            <a:r>
              <a:rPr lang="en-US" sz="1800" dirty="0">
                <a:solidFill>
                  <a:schemeClr val="tx2"/>
                </a:solidFill>
              </a:rPr>
              <a:t> Utilized earthquake data collected at Incorporated Research Institutions for Seismology (IRIS) (+730,000 Earthquakes)</a:t>
            </a:r>
          </a:p>
          <a:p>
            <a:r>
              <a:rPr lang="en-US" sz="1800" dirty="0">
                <a:solidFill>
                  <a:schemeClr val="tx2"/>
                </a:solidFill>
              </a:rPr>
              <a:t>Filtered the data to include only earthquakes originating around the United States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35948" y="5181600"/>
            <a:ext cx="3657600" cy="914400"/>
          </a:xfrm>
        </p:spPr>
        <p:txBody>
          <a:bodyPr/>
          <a:lstStyle/>
          <a:p>
            <a:pPr>
              <a:defRPr/>
            </a:pPr>
            <a:r>
              <a:rPr lang="en-US" b="0" i="0" dirty="0">
                <a:solidFill>
                  <a:schemeClr val="tx2"/>
                </a:solidFill>
              </a:rPr>
              <a:t>r values represent most common Rayleigh</a:t>
            </a:r>
          </a:p>
          <a:p>
            <a:pPr>
              <a:defRPr/>
            </a:pPr>
            <a:r>
              <a:rPr lang="en-US" b="0" i="0" dirty="0">
                <a:solidFill>
                  <a:schemeClr val="tx2"/>
                </a:solidFill>
              </a:rPr>
              <a:t> surface wave speeds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0D9CB8-769E-8347-9E10-FBE19E6F0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147" y="1309687"/>
            <a:ext cx="4691853" cy="402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62AA5-68EC-5740-8773-853114A88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909"/>
          <a:stretch/>
        </p:blipFill>
        <p:spPr>
          <a:xfrm>
            <a:off x="493564" y="4000500"/>
            <a:ext cx="3546231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3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FB4D4-48A8-4545-8DE9-019C9498E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Arrival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6EB0C-4EAF-AD40-88A7-6BCE4A8D0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47800"/>
            <a:ext cx="5195938" cy="4114800"/>
          </a:xfrm>
        </p:spPr>
        <p:txBody>
          <a:bodyPr/>
          <a:lstStyle/>
          <a:p>
            <a:r>
              <a:rPr lang="en-US" sz="2000" dirty="0">
                <a:solidFill>
                  <a:schemeClr val="tx2"/>
                </a:solidFill>
              </a:rPr>
              <a:t>Cut earthquakes with a ground velocity less than a micrometer (</a:t>
            </a:r>
            <a:r>
              <a:rPr lang="el-GR" sz="2000" dirty="0">
                <a:solidFill>
                  <a:schemeClr val="tx2"/>
                </a:solidFill>
              </a:rPr>
              <a:t>μ</a:t>
            </a:r>
            <a:r>
              <a:rPr lang="en-US" sz="2000" dirty="0">
                <a:solidFill>
                  <a:schemeClr val="tx2"/>
                </a:solidFill>
              </a:rPr>
              <a:t>) per second.</a:t>
            </a:r>
          </a:p>
          <a:p>
            <a:r>
              <a:rPr lang="en-US" sz="2000" dirty="0">
                <a:solidFill>
                  <a:schemeClr val="tx2"/>
                </a:solidFill>
              </a:rPr>
              <a:t>IRIS data includes P-waves</a:t>
            </a:r>
          </a:p>
          <a:p>
            <a:r>
              <a:rPr lang="en-US" sz="2000" dirty="0">
                <a:solidFill>
                  <a:schemeClr val="tx2"/>
                </a:solidFill>
              </a:rPr>
              <a:t>Cut earthquakes greater than &gt; 6000 m/s to try and limit P-wave contamination</a:t>
            </a:r>
          </a:p>
          <a:p>
            <a:r>
              <a:rPr lang="en-US" sz="2000" dirty="0">
                <a:solidFill>
                  <a:schemeClr val="tx2"/>
                </a:solidFill>
              </a:rPr>
              <a:t>Cut earthquakes not originating on land</a:t>
            </a:r>
          </a:p>
          <a:p>
            <a:r>
              <a:rPr lang="en-US" sz="2000" dirty="0">
                <a:solidFill>
                  <a:schemeClr val="tx2"/>
                </a:solidFill>
              </a:rPr>
              <a:t>Reduced to about 29,600 EQS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0C836-D80E-2148-9EF8-02F0352B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B5939F-3CF3-3541-B69B-EA5097F90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26" y="4134926"/>
            <a:ext cx="3871861" cy="2565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5AA390-475E-FB4F-972D-DC27EF6B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112" y="4096327"/>
            <a:ext cx="3962400" cy="2761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BC6AF4-0BC2-6B4A-BB48-27C89FA32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138" y="1354620"/>
            <a:ext cx="3400374" cy="278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06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3C03-2C8D-5B4B-8710-7EEC8E1AA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E35F3-053A-E644-93F7-1F267FC9A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When training a Neural Network a randomized portion of data is set as the training set and another portion as the testing set.</a:t>
            </a:r>
          </a:p>
          <a:p>
            <a:r>
              <a:rPr lang="en-US" dirty="0">
                <a:solidFill>
                  <a:schemeClr val="tx2"/>
                </a:solidFill>
              </a:rPr>
              <a:t>Can save Neural network model with particular architecture and weights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What happens if we train a model on a portion of  one dataset and test it on the complete data set of  another?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E5617-057F-B444-8513-8291C65A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81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71B1-A223-7543-9889-72275B1A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6200"/>
            <a:ext cx="7239000" cy="838200"/>
          </a:xfrm>
        </p:spPr>
        <p:txBody>
          <a:bodyPr/>
          <a:lstStyle/>
          <a:p>
            <a:r>
              <a:rPr lang="en-US" sz="2800" dirty="0"/>
              <a:t>Arrival times</a:t>
            </a:r>
            <a:br>
              <a:rPr lang="en-US" sz="2800" dirty="0"/>
            </a:br>
            <a:r>
              <a:rPr lang="en-US" sz="2800" dirty="0"/>
              <a:t>Trained models on other data sets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E421A-46FE-2949-8658-D134EE65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C4F28-4EB0-284F-ADF2-359511B3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18</a:t>
            </a:fld>
            <a:endParaRPr lang="en-US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6660DC1-BACB-FE41-B3AF-4566CDFE45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078266"/>
              </p:ext>
            </p:extLst>
          </p:nvPr>
        </p:nvGraphicFramePr>
        <p:xfrm>
          <a:off x="-84302" y="893616"/>
          <a:ext cx="9144000" cy="5791201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617702">
                  <a:extLst>
                    <a:ext uri="{9D8B030D-6E8A-4147-A177-3AD203B41FA5}">
                      <a16:colId xmlns:a16="http://schemas.microsoft.com/office/drawing/2014/main" val="294960805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37282623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794802229"/>
                    </a:ext>
                  </a:extLst>
                </a:gridCol>
                <a:gridCol w="2201698">
                  <a:extLst>
                    <a:ext uri="{9D8B030D-6E8A-4147-A177-3AD203B41FA5}">
                      <a16:colId xmlns:a16="http://schemas.microsoft.com/office/drawing/2014/main" val="17112433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56962714"/>
                    </a:ext>
                  </a:extLst>
                </a:gridCol>
              </a:tblGrid>
              <a:tr h="1221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Times" pitchFamily="2" charset="0"/>
                        </a:rPr>
                        <a:t>       IRIS  TRAINED  TRAINED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Times" pitchFamily="2" charset="0"/>
                        </a:rPr>
                        <a:t>       HANFORD TRAINED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Times" pitchFamily="2" charset="0"/>
                        </a:rPr>
                        <a:t>LIVINGSTON TRAINED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Times" pitchFamily="2" charset="0"/>
                        </a:rPr>
                        <a:t>VIRGO TRAINED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589884"/>
                  </a:ext>
                </a:extLst>
              </a:tr>
              <a:tr h="1142374">
                <a:tc>
                  <a:txBody>
                    <a:bodyPr/>
                    <a:lstStyle/>
                    <a:p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296411"/>
                  </a:ext>
                </a:extLst>
              </a:tr>
              <a:tr h="1142374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620816"/>
                  </a:ext>
                </a:extLst>
              </a:tr>
              <a:tr h="1142374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051382"/>
                  </a:ext>
                </a:extLst>
              </a:tr>
              <a:tr h="1142374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5307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D53F98C-CFC7-0A41-9197-5F486B3A7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72" y="1094216"/>
            <a:ext cx="2042774" cy="1423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B1E57-9F3C-774D-ADF2-9D8F774A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597" y="2484617"/>
            <a:ext cx="2155252" cy="1528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96B203-E7DF-514C-AAAD-A5D3FC539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234" y="5358854"/>
            <a:ext cx="2089097" cy="1481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44D26-58BF-1D44-962B-0FC7C6AE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816" y="3900752"/>
            <a:ext cx="2162717" cy="15337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59637B-9251-CF46-AB69-D93453E3C56E}"/>
              </a:ext>
            </a:extLst>
          </p:cNvPr>
          <p:cNvSpPr txBox="1"/>
          <p:nvPr/>
        </p:nvSpPr>
        <p:spPr>
          <a:xfrm rot="5400000">
            <a:off x="-323414" y="1574806"/>
            <a:ext cx="104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IRIS TESTED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E7D09-E5AC-F348-9DC8-207BD29C97E0}"/>
              </a:ext>
            </a:extLst>
          </p:cNvPr>
          <p:cNvSpPr txBox="1"/>
          <p:nvPr/>
        </p:nvSpPr>
        <p:spPr>
          <a:xfrm rot="5400000">
            <a:off x="-676954" y="3054136"/>
            <a:ext cx="1739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HANFORD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 TESTED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8131B-FBBD-5E4F-8E30-BC3B01D27F72}"/>
              </a:ext>
            </a:extLst>
          </p:cNvPr>
          <p:cNvSpPr txBox="1"/>
          <p:nvPr/>
        </p:nvSpPr>
        <p:spPr>
          <a:xfrm rot="5400000">
            <a:off x="-478606" y="4465649"/>
            <a:ext cx="137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LIVINGSTON TESTED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B2F51-9F66-CC48-B543-E68518751EFF}"/>
              </a:ext>
            </a:extLst>
          </p:cNvPr>
          <p:cNvSpPr txBox="1"/>
          <p:nvPr/>
        </p:nvSpPr>
        <p:spPr>
          <a:xfrm rot="5400000">
            <a:off x="-377641" y="5824749"/>
            <a:ext cx="117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VIRGO TESTED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62B076-D529-9C4C-9A98-E6CFA533F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160" y="5413065"/>
            <a:ext cx="2030016" cy="14396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AED30B-84A3-1D4A-BDD6-982181801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497" y="3962310"/>
            <a:ext cx="2078100" cy="1496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A1B270-F5C7-004F-B990-CFA963D64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001" y="2465400"/>
            <a:ext cx="2164081" cy="15347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8B8C52-7FA3-404A-A9FF-F438DB3AF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4561" y="3979106"/>
            <a:ext cx="2006166" cy="1444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123E39-4210-3741-A486-DC63767C66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7443" y="5390365"/>
            <a:ext cx="2044665" cy="14500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32A736-17CF-3C41-AD70-6951722D7B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0550" y="5357119"/>
            <a:ext cx="2094830" cy="14856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B60BDBA-2177-9C4A-A385-4B10377082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0549" y="2486255"/>
            <a:ext cx="2073977" cy="14708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662D0B-1DFF-5648-8D99-52157BD70D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6216" y="2455755"/>
            <a:ext cx="2089095" cy="14815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066C3A-4BCE-584C-BA13-6CD5ADB644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4399" y="3900752"/>
            <a:ext cx="2071467" cy="149188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835ADD8-0410-C448-B59A-FEDBF0D30E17}"/>
              </a:ext>
            </a:extLst>
          </p:cNvPr>
          <p:cNvSpPr txBox="1"/>
          <p:nvPr/>
        </p:nvSpPr>
        <p:spPr>
          <a:xfrm>
            <a:off x="4667958" y="3911701"/>
            <a:ext cx="2288258" cy="14246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1070EF-7623-004A-8AAF-D618498FD37C}"/>
              </a:ext>
            </a:extLst>
          </p:cNvPr>
          <p:cNvSpPr txBox="1"/>
          <p:nvPr/>
        </p:nvSpPr>
        <p:spPr>
          <a:xfrm>
            <a:off x="2568063" y="2547648"/>
            <a:ext cx="2075837" cy="1409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E5850-A0A3-7E46-B705-B825CBF8A18C}"/>
              </a:ext>
            </a:extLst>
          </p:cNvPr>
          <p:cNvSpPr txBox="1"/>
          <p:nvPr/>
        </p:nvSpPr>
        <p:spPr>
          <a:xfrm>
            <a:off x="406160" y="1093457"/>
            <a:ext cx="2109921" cy="1391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C0D534-F14D-7948-9466-7A3FDFF86BD1}"/>
              </a:ext>
            </a:extLst>
          </p:cNvPr>
          <p:cNvSpPr txBox="1"/>
          <p:nvPr/>
        </p:nvSpPr>
        <p:spPr>
          <a:xfrm>
            <a:off x="7000766" y="5357119"/>
            <a:ext cx="2096049" cy="1480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340634E-69AD-E24C-81D2-A57D205D46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88648" y="1102713"/>
            <a:ext cx="2120202" cy="14589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9E7F23-7BD2-B540-9795-C6B6B54438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81480" y="1098178"/>
            <a:ext cx="2002105" cy="13776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4593B3-DF93-5640-B3E3-3DB85950DB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98052" y="1119739"/>
            <a:ext cx="2075092" cy="142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4C21-B2A8-5A41-8589-C2E0C95BC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Arrival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C0982-389A-B443-ADA4-A583DCE95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What happens if the model is trained with data omitting earthquakes with velocities &gt; 6000 m/s?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B914C-BAB4-6046-8A14-46A32246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13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24750" y="7391400"/>
            <a:ext cx="2895600" cy="457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2DB61761-21BD-E841-BACC-BC4BD777EF49}" type="slidenum">
              <a:rPr lang="en-US" altLang="en-US" sz="1400">
                <a:latin typeface="Helvetica" charset="0"/>
              </a:rPr>
              <a:pPr/>
              <a:t>2</a:t>
            </a:fld>
            <a:endParaRPr lang="en-US" altLang="en-US" sz="1400" dirty="0">
              <a:latin typeface="Helvetica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Agenda 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47650" y="1790700"/>
            <a:ext cx="7772400" cy="4114800"/>
          </a:xfrm>
        </p:spPr>
        <p:txBody>
          <a:bodyPr/>
          <a:lstStyle/>
          <a:p>
            <a:pPr>
              <a:buFont typeface="Monotype Sorts" charset="0"/>
              <a:buChar char="l"/>
              <a:defRPr/>
            </a:pPr>
            <a:r>
              <a:rPr lang="en-US" dirty="0">
                <a:solidFill>
                  <a:schemeClr val="tx2"/>
                </a:solidFill>
                <a:cs typeface="+mn-cs"/>
              </a:rPr>
              <a:t>Background </a:t>
            </a:r>
          </a:p>
          <a:p>
            <a:pPr marL="0" indent="0">
              <a:buNone/>
              <a:defRPr/>
            </a:pPr>
            <a:endParaRPr lang="en-US" dirty="0">
              <a:solidFill>
                <a:schemeClr val="tx2"/>
              </a:solidFill>
              <a:cs typeface="+mn-cs"/>
            </a:endParaRPr>
          </a:p>
          <a:p>
            <a:pPr marL="0" indent="0">
              <a:buNone/>
              <a:defRPr/>
            </a:pPr>
            <a:endParaRPr lang="en-US" dirty="0">
              <a:solidFill>
                <a:schemeClr val="tx2"/>
              </a:solidFill>
              <a:cs typeface="+mn-cs"/>
            </a:endParaRPr>
          </a:p>
          <a:p>
            <a:pPr>
              <a:buFont typeface="Monotype Sorts" charset="0"/>
              <a:buChar char="l"/>
              <a:defRPr/>
            </a:pPr>
            <a:r>
              <a:rPr lang="en-US" dirty="0">
                <a:solidFill>
                  <a:schemeClr val="tx2"/>
                </a:solidFill>
                <a:cs typeface="+mn-cs"/>
              </a:rPr>
              <a:t>Neural Network</a:t>
            </a:r>
          </a:p>
          <a:p>
            <a:pPr>
              <a:buFont typeface="Monotype Sorts" charset="0"/>
              <a:buChar char="l"/>
              <a:defRPr/>
            </a:pPr>
            <a:r>
              <a:rPr lang="en-US" dirty="0">
                <a:solidFill>
                  <a:schemeClr val="tx2"/>
                </a:solidFill>
                <a:cs typeface="+mn-cs"/>
              </a:rPr>
              <a:t>Comparing model results </a:t>
            </a:r>
          </a:p>
          <a:p>
            <a:pPr>
              <a:buFont typeface="Monotype Sorts" charset="0"/>
              <a:buChar char="l"/>
              <a:defRPr/>
            </a:pPr>
            <a:r>
              <a:rPr lang="en-US" dirty="0">
                <a:solidFill>
                  <a:schemeClr val="tx2"/>
                </a:solidFill>
                <a:cs typeface="+mn-cs"/>
              </a:rPr>
              <a:t>Future work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F50DD-3BE0-6848-A757-8DF1F2B0E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594" y="2157905"/>
            <a:ext cx="4497211" cy="3134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1379E8-6784-4445-A389-9410780045ED}"/>
              </a:ext>
            </a:extLst>
          </p:cNvPr>
          <p:cNvSpPr txBox="1"/>
          <p:nvPr/>
        </p:nvSpPr>
        <p:spPr>
          <a:xfrm>
            <a:off x="4752974" y="5331767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LIGO facility in Hanford, Washington.</a:t>
            </a:r>
            <a:r>
              <a:rPr lang="en-US" dirty="0"/>
              <a:t> 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28692-7CDD-3B4F-92B8-F3BCE1527A3B}"/>
              </a:ext>
            </a:extLst>
          </p:cNvPr>
          <p:cNvSpPr txBox="1"/>
          <p:nvPr/>
        </p:nvSpPr>
        <p:spPr>
          <a:xfrm>
            <a:off x="736295" y="2157904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Current earthquake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Earthquake waves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504B-F945-5C40-95E3-59E3D17C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Arrival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BB58F-D6FC-D949-9F40-2040C36E8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420509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What happens if the model is trained with data omitting earthquakes with velocities &gt; 6000 m/s?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BFA71-0767-BF4C-A80D-77FAD249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F4816-9A74-6B48-B1C8-0D1C6F5A7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894" y="2146613"/>
            <a:ext cx="3339306" cy="236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709E8F-92F6-F745-A5F0-9DE26DD66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945" y="2192255"/>
            <a:ext cx="2274292" cy="2258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EB29BF-F785-314B-8971-15599DBAC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582" y="4435949"/>
            <a:ext cx="2380655" cy="2363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224BE-DCDD-914A-BF29-B4B177FAB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237" y="4419876"/>
            <a:ext cx="3437930" cy="24381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2476CD-11BB-FC45-B561-734ED842AC68}"/>
              </a:ext>
            </a:extLst>
          </p:cNvPr>
          <p:cNvSpPr txBox="1"/>
          <p:nvPr/>
        </p:nvSpPr>
        <p:spPr>
          <a:xfrm>
            <a:off x="85921" y="2326201"/>
            <a:ext cx="2732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Hanford trained:</a:t>
            </a:r>
          </a:p>
          <a:p>
            <a:r>
              <a:rPr lang="en-US" dirty="0">
                <a:solidFill>
                  <a:schemeClr val="tx2"/>
                </a:solidFill>
              </a:rPr>
              <a:t>Velocities &lt;6000m/s</a:t>
            </a:r>
          </a:p>
          <a:p>
            <a:r>
              <a:rPr lang="en-US" dirty="0">
                <a:solidFill>
                  <a:schemeClr val="tx2"/>
                </a:solidFill>
              </a:rPr>
              <a:t>Hanford tested:</a:t>
            </a:r>
          </a:p>
          <a:p>
            <a:r>
              <a:rPr lang="en-US" dirty="0">
                <a:solidFill>
                  <a:schemeClr val="tx2"/>
                </a:solidFill>
              </a:rPr>
              <a:t>Velocities &lt;6000m/s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D955A1-AD1F-A849-94D6-7FE08413C5FE}"/>
              </a:ext>
            </a:extLst>
          </p:cNvPr>
          <p:cNvSpPr/>
          <p:nvPr/>
        </p:nvSpPr>
        <p:spPr>
          <a:xfrm>
            <a:off x="85725" y="463972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Hanford trained:</a:t>
            </a:r>
          </a:p>
          <a:p>
            <a:r>
              <a:rPr lang="en-US" dirty="0">
                <a:solidFill>
                  <a:schemeClr val="tx2"/>
                </a:solidFill>
              </a:rPr>
              <a:t>Velocities &lt;6000m/s</a:t>
            </a:r>
          </a:p>
          <a:p>
            <a:r>
              <a:rPr lang="en-US" dirty="0">
                <a:solidFill>
                  <a:schemeClr val="tx2"/>
                </a:solidFill>
              </a:rPr>
              <a:t>Hanford tested:</a:t>
            </a:r>
          </a:p>
          <a:p>
            <a:r>
              <a:rPr lang="en-US" dirty="0">
                <a:solidFill>
                  <a:schemeClr val="tx2"/>
                </a:solidFill>
              </a:rPr>
              <a:t>All velocities </a:t>
            </a:r>
          </a:p>
        </p:txBody>
      </p:sp>
    </p:spTree>
    <p:extLst>
      <p:ext uri="{BB962C8B-B14F-4D97-AF65-F5344CB8AC3E}">
        <p14:creationId xmlns:p14="http://schemas.microsoft.com/office/powerpoint/2010/main" val="1637331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BE33-75BE-2840-8BE4-2AD6A2B51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Status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DF46F-FC5D-744E-97FF-909393460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1600200"/>
            <a:ext cx="7772400" cy="4648200"/>
          </a:xfrm>
        </p:spPr>
        <p:txBody>
          <a:bodyPr/>
          <a:lstStyle/>
          <a:p>
            <a:r>
              <a:rPr lang="en-US" sz="2200" dirty="0">
                <a:solidFill>
                  <a:schemeClr val="tx2"/>
                </a:solidFill>
              </a:rPr>
              <a:t>Detector status was hardest to predict</a:t>
            </a:r>
          </a:p>
          <a:p>
            <a:r>
              <a:rPr lang="en-US" sz="2200" dirty="0">
                <a:solidFill>
                  <a:schemeClr val="tx2"/>
                </a:solidFill>
              </a:rPr>
              <a:t>Can’t use IRIS data or Virgo data</a:t>
            </a:r>
          </a:p>
          <a:p>
            <a:r>
              <a:rPr lang="en-US" sz="2200" dirty="0">
                <a:solidFill>
                  <a:schemeClr val="tx2"/>
                </a:solidFill>
              </a:rPr>
              <a:t>Predicting classes &gt; loss: </a:t>
            </a:r>
            <a:r>
              <a:rPr lang="en-US" sz="2200" dirty="0" err="1">
                <a:solidFill>
                  <a:schemeClr val="tx2"/>
                </a:solidFill>
              </a:rPr>
              <a:t>categorical_crossentropy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</a:p>
          <a:p>
            <a:r>
              <a:rPr lang="en-US" sz="2200" dirty="0">
                <a:solidFill>
                  <a:schemeClr val="tx2"/>
                </a:solidFill>
              </a:rPr>
              <a:t>K-fold Cross-evaluation to evaluate model accuracy</a:t>
            </a:r>
          </a:p>
          <a:p>
            <a:r>
              <a:rPr lang="en-US" sz="2200" dirty="0">
                <a:solidFill>
                  <a:schemeClr val="tx2"/>
                </a:solidFill>
              </a:rPr>
              <a:t>Confusion matrix to present results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2C0B2-FD5A-3747-BF34-EAEE6412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D9E51-5ED8-564C-B9FE-D8E7E42EC08B}"/>
              </a:ext>
            </a:extLst>
          </p:cNvPr>
          <p:cNvSpPr txBox="1"/>
          <p:nvPr/>
        </p:nvSpPr>
        <p:spPr>
          <a:xfrm>
            <a:off x="207169" y="3773597"/>
            <a:ext cx="19399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0:Not Locked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1:Locked but can’t take data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2: Locked but lost lock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5F6E1-4928-0B4E-9BF7-9A2D3364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08" y="3735187"/>
            <a:ext cx="3505199" cy="3122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4B4EA9-ACA9-BC4A-BC6F-72779D7C4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644354"/>
            <a:ext cx="3607594" cy="317554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61B4F87-C6BF-A74A-9856-54CA0F13BFB2}"/>
              </a:ext>
            </a:extLst>
          </p:cNvPr>
          <p:cNvSpPr/>
          <p:nvPr/>
        </p:nvSpPr>
        <p:spPr bwMode="auto">
          <a:xfrm rot="18939918">
            <a:off x="3129949" y="3642263"/>
            <a:ext cx="870166" cy="305827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12472F-1C2C-7345-ACE1-14E6A1B68146}"/>
              </a:ext>
            </a:extLst>
          </p:cNvPr>
          <p:cNvSpPr/>
          <p:nvPr/>
        </p:nvSpPr>
        <p:spPr bwMode="auto">
          <a:xfrm rot="18939918">
            <a:off x="6635147" y="3637500"/>
            <a:ext cx="870166" cy="305827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20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2BDE5AF9-43A6-564A-8EC4-FC79813722F2}"/>
              </a:ext>
            </a:extLst>
          </p:cNvPr>
          <p:cNvSpPr txBox="1"/>
          <p:nvPr/>
        </p:nvSpPr>
        <p:spPr>
          <a:xfrm>
            <a:off x="864313" y="6064596"/>
            <a:ext cx="1008539" cy="5003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772C2-7991-2E48-8FA2-C03FC4B60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make some predictions!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A0031-E09F-1040-BCDF-21C0258CA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10546"/>
            <a:ext cx="7772400" cy="454736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Script written to take in neural network models, different data sets (or one earthquake’s data) and make predictions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1EC33-A825-DE43-B876-2E70186A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22</a:t>
            </a:fld>
            <a:r>
              <a:rPr lang="en-US" altLang="en-US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D31C2D-1C05-554B-B797-076F08A45EB3}"/>
              </a:ext>
            </a:extLst>
          </p:cNvPr>
          <p:cNvSpPr/>
          <p:nvPr/>
        </p:nvSpPr>
        <p:spPr bwMode="auto">
          <a:xfrm>
            <a:off x="92868" y="3815359"/>
            <a:ext cx="685800" cy="144780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78D0BEAD-4748-DC4C-9743-4324BE281A29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2936081" y="3654028"/>
            <a:ext cx="1109664" cy="245269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14423ED3-751F-C948-80D8-FD5FACE559C6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2669381" y="5345310"/>
            <a:ext cx="1633538" cy="26670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CFD9BA4-06FE-DA4F-A9AA-26F443112BCD}"/>
              </a:ext>
            </a:extLst>
          </p:cNvPr>
          <p:cNvSpPr/>
          <p:nvPr/>
        </p:nvSpPr>
        <p:spPr bwMode="auto">
          <a:xfrm>
            <a:off x="3657600" y="4361859"/>
            <a:ext cx="540545" cy="32146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E2D82086-C464-6149-89CB-D0F943550005}"/>
              </a:ext>
            </a:extLst>
          </p:cNvPr>
          <p:cNvSpPr/>
          <p:nvPr/>
        </p:nvSpPr>
        <p:spPr bwMode="auto">
          <a:xfrm>
            <a:off x="4362450" y="3195637"/>
            <a:ext cx="1276350" cy="904875"/>
          </a:xfrm>
          <a:prstGeom prst="diamond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37176027-248E-2A48-BEB1-DB120BC80570}"/>
              </a:ext>
            </a:extLst>
          </p:cNvPr>
          <p:cNvSpPr/>
          <p:nvPr/>
        </p:nvSpPr>
        <p:spPr bwMode="auto">
          <a:xfrm>
            <a:off x="4362450" y="4105274"/>
            <a:ext cx="1276350" cy="904875"/>
          </a:xfrm>
          <a:prstGeom prst="diamond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6D060070-151B-264B-B66A-BADAF1FD4BCE}"/>
              </a:ext>
            </a:extLst>
          </p:cNvPr>
          <p:cNvSpPr/>
          <p:nvPr/>
        </p:nvSpPr>
        <p:spPr bwMode="auto">
          <a:xfrm>
            <a:off x="4362450" y="5010149"/>
            <a:ext cx="1295400" cy="904875"/>
          </a:xfrm>
          <a:prstGeom prst="diamond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456FC976-3B0A-1845-A4D0-92F38EDE7605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5503069" y="3636168"/>
            <a:ext cx="1109663" cy="228600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454AA55D-A6BF-2A4F-AF15-D8CB8A4C77AD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5320902" y="5208984"/>
            <a:ext cx="1454946" cy="20955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7-Point Star 18">
            <a:extLst>
              <a:ext uri="{FF2B5EF4-FFF2-40B4-BE49-F238E27FC236}">
                <a16:creationId xmlns:a16="http://schemas.microsoft.com/office/drawing/2014/main" id="{A6A70111-1BB0-5847-89B5-B8CD5D6A5D4C}"/>
              </a:ext>
            </a:extLst>
          </p:cNvPr>
          <p:cNvSpPr/>
          <p:nvPr/>
        </p:nvSpPr>
        <p:spPr bwMode="auto">
          <a:xfrm>
            <a:off x="6858000" y="3559967"/>
            <a:ext cx="2209800" cy="1995488"/>
          </a:xfrm>
          <a:prstGeom prst="star7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8790A4B1-EB52-7C40-AFB0-3D38B097A97A}"/>
              </a:ext>
            </a:extLst>
          </p:cNvPr>
          <p:cNvSpPr/>
          <p:nvPr/>
        </p:nvSpPr>
        <p:spPr bwMode="auto">
          <a:xfrm>
            <a:off x="6203156" y="4305299"/>
            <a:ext cx="502444" cy="233363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73F4DF-2FD4-D640-A98F-896DDDB99088}"/>
              </a:ext>
            </a:extLst>
          </p:cNvPr>
          <p:cNvCxnSpPr/>
          <p:nvPr/>
        </p:nvCxnSpPr>
        <p:spPr bwMode="auto">
          <a:xfrm flipH="1">
            <a:off x="2615803" y="3221830"/>
            <a:ext cx="7524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529179-FFC5-5845-90DE-000EC0FC6CD2}"/>
              </a:ext>
            </a:extLst>
          </p:cNvPr>
          <p:cNvCxnSpPr/>
          <p:nvPr/>
        </p:nvCxnSpPr>
        <p:spPr bwMode="auto">
          <a:xfrm flipH="1">
            <a:off x="2615803" y="6295429"/>
            <a:ext cx="7524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99E92A-C990-B749-9370-54F42F19460D}"/>
              </a:ext>
            </a:extLst>
          </p:cNvPr>
          <p:cNvCxnSpPr/>
          <p:nvPr/>
        </p:nvCxnSpPr>
        <p:spPr bwMode="auto">
          <a:xfrm flipH="1">
            <a:off x="5191125" y="3195636"/>
            <a:ext cx="7524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C55E31-8489-9241-B93C-E602B2ED91DE}"/>
              </a:ext>
            </a:extLst>
          </p:cNvPr>
          <p:cNvCxnSpPr/>
          <p:nvPr/>
        </p:nvCxnSpPr>
        <p:spPr bwMode="auto">
          <a:xfrm flipH="1">
            <a:off x="5195887" y="6041232"/>
            <a:ext cx="75247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0DF9F3F0-1A08-DA4D-9CFA-331F129C4E67}"/>
              </a:ext>
            </a:extLst>
          </p:cNvPr>
          <p:cNvSpPr/>
          <p:nvPr/>
        </p:nvSpPr>
        <p:spPr bwMode="auto">
          <a:xfrm>
            <a:off x="1622820" y="3124946"/>
            <a:ext cx="1023939" cy="478633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E525948-1973-7845-A1CF-D398F7B299A6}"/>
              </a:ext>
            </a:extLst>
          </p:cNvPr>
          <p:cNvSpPr/>
          <p:nvPr/>
        </p:nvSpPr>
        <p:spPr bwMode="auto">
          <a:xfrm>
            <a:off x="1601390" y="3663852"/>
            <a:ext cx="1023939" cy="478633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4EE8C91-B594-254E-8289-B19A7353D06A}"/>
              </a:ext>
            </a:extLst>
          </p:cNvPr>
          <p:cNvSpPr/>
          <p:nvPr/>
        </p:nvSpPr>
        <p:spPr bwMode="auto">
          <a:xfrm>
            <a:off x="1606150" y="4193083"/>
            <a:ext cx="1023939" cy="478633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66A7D6E-D357-C742-B0C3-72411C6117FC}"/>
              </a:ext>
            </a:extLst>
          </p:cNvPr>
          <p:cNvSpPr/>
          <p:nvPr/>
        </p:nvSpPr>
        <p:spPr bwMode="auto">
          <a:xfrm>
            <a:off x="1601389" y="4773073"/>
            <a:ext cx="1023939" cy="478633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D03DB92-A40C-BB41-A8C9-28FFB1CAF8FE}"/>
              </a:ext>
            </a:extLst>
          </p:cNvPr>
          <p:cNvSpPr/>
          <p:nvPr/>
        </p:nvSpPr>
        <p:spPr bwMode="auto">
          <a:xfrm>
            <a:off x="1622819" y="5346504"/>
            <a:ext cx="1023939" cy="478633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F14A101-70D6-9244-B3DC-D41C4633EF0F}"/>
              </a:ext>
            </a:extLst>
          </p:cNvPr>
          <p:cNvSpPr/>
          <p:nvPr/>
        </p:nvSpPr>
        <p:spPr bwMode="auto">
          <a:xfrm>
            <a:off x="1622819" y="5904083"/>
            <a:ext cx="1023939" cy="478633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4FB28894-35BF-9944-B68D-3C43651F97D2}"/>
              </a:ext>
            </a:extLst>
          </p:cNvPr>
          <p:cNvSpPr/>
          <p:nvPr/>
        </p:nvSpPr>
        <p:spPr bwMode="auto">
          <a:xfrm>
            <a:off x="952500" y="4501157"/>
            <a:ext cx="540545" cy="32146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875D75-B7DD-7945-A8FB-2B16C5ACDCD7}"/>
              </a:ext>
            </a:extLst>
          </p:cNvPr>
          <p:cNvSpPr txBox="1"/>
          <p:nvPr/>
        </p:nvSpPr>
        <p:spPr>
          <a:xfrm>
            <a:off x="7105650" y="3883108"/>
            <a:ext cx="1752599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u="sng" dirty="0">
                <a:solidFill>
                  <a:schemeClr val="tx2"/>
                </a:solidFill>
              </a:rPr>
              <a:t>PREDICTIONS</a:t>
            </a:r>
          </a:p>
          <a:p>
            <a:pPr algn="ctr"/>
            <a:endParaRPr lang="en-US" sz="1300" b="1" dirty="0">
              <a:solidFill>
                <a:schemeClr val="tx2"/>
              </a:solidFill>
            </a:endParaRPr>
          </a:p>
          <a:p>
            <a:pPr algn="ctr"/>
            <a:r>
              <a:rPr lang="en-US" sz="1300" b="1" dirty="0">
                <a:solidFill>
                  <a:schemeClr val="tx2"/>
                </a:solidFill>
              </a:rPr>
              <a:t>ARRIVAL TIMES,</a:t>
            </a:r>
          </a:p>
          <a:p>
            <a:pPr algn="ctr"/>
            <a:r>
              <a:rPr lang="en-US" sz="1300" b="1" dirty="0">
                <a:solidFill>
                  <a:schemeClr val="tx2"/>
                </a:solidFill>
              </a:rPr>
              <a:t> GROUND VELOCITES, </a:t>
            </a:r>
          </a:p>
          <a:p>
            <a:pPr algn="ctr"/>
            <a:r>
              <a:rPr lang="en-US" sz="1300" b="1" dirty="0">
                <a:solidFill>
                  <a:schemeClr val="tx2"/>
                </a:solidFill>
              </a:rPr>
              <a:t>DETECTOR STATUS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F69F1C-DB13-3C4F-9A12-B80016F0D498}"/>
              </a:ext>
            </a:extLst>
          </p:cNvPr>
          <p:cNvSpPr txBox="1"/>
          <p:nvPr/>
        </p:nvSpPr>
        <p:spPr>
          <a:xfrm>
            <a:off x="4560092" y="3324908"/>
            <a:ext cx="82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Arrival Times Model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0D5860-3AEB-3C40-A601-5CCBA1318792}"/>
              </a:ext>
            </a:extLst>
          </p:cNvPr>
          <p:cNvSpPr txBox="1"/>
          <p:nvPr/>
        </p:nvSpPr>
        <p:spPr>
          <a:xfrm>
            <a:off x="4569616" y="4263120"/>
            <a:ext cx="82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Ground Velocity 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Model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20EBB9-A32F-3144-BAD0-B340C1BDB3C0}"/>
              </a:ext>
            </a:extLst>
          </p:cNvPr>
          <p:cNvSpPr txBox="1"/>
          <p:nvPr/>
        </p:nvSpPr>
        <p:spPr>
          <a:xfrm>
            <a:off x="4586287" y="5167995"/>
            <a:ext cx="82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Detector Status 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3CCE01-0E81-7A42-AD61-614009764278}"/>
              </a:ext>
            </a:extLst>
          </p:cNvPr>
          <p:cNvSpPr txBox="1"/>
          <p:nvPr/>
        </p:nvSpPr>
        <p:spPr>
          <a:xfrm rot="16200000">
            <a:off x="-167374" y="4338785"/>
            <a:ext cx="119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Earthquake Data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9E2A92C-5B09-EA49-8FD1-28FE1A254EA3}"/>
              </a:ext>
            </a:extLst>
          </p:cNvPr>
          <p:cNvSpPr/>
          <p:nvPr/>
        </p:nvSpPr>
        <p:spPr>
          <a:xfrm>
            <a:off x="1697161" y="3151508"/>
            <a:ext cx="1008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Earthquake </a:t>
            </a:r>
          </a:p>
          <a:p>
            <a:r>
              <a:rPr lang="en-US" sz="1200" b="1" dirty="0">
                <a:solidFill>
                  <a:schemeClr val="tx2"/>
                </a:solidFill>
              </a:rPr>
              <a:t>Magnitude</a:t>
            </a:r>
            <a:r>
              <a:rPr lang="en-US" sz="1200" dirty="0"/>
              <a:t>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186FB3D-5CB7-FE4D-874B-DE0A272E4320}"/>
              </a:ext>
            </a:extLst>
          </p:cNvPr>
          <p:cNvSpPr/>
          <p:nvPr/>
        </p:nvSpPr>
        <p:spPr>
          <a:xfrm>
            <a:off x="1729827" y="3764628"/>
            <a:ext cx="7489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Latitude</a:t>
            </a:r>
            <a:endParaRPr lang="en-US" sz="12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0823E2F-47D8-8049-8A3D-683CB454B613}"/>
              </a:ext>
            </a:extLst>
          </p:cNvPr>
          <p:cNvSpPr/>
          <p:nvPr/>
        </p:nvSpPr>
        <p:spPr>
          <a:xfrm>
            <a:off x="1695055" y="4305299"/>
            <a:ext cx="859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Longitude</a:t>
            </a:r>
            <a:endParaRPr lang="en-US" sz="12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797ED06-B51D-9B43-A4B8-E4A549A42305}"/>
              </a:ext>
            </a:extLst>
          </p:cNvPr>
          <p:cNvSpPr/>
          <p:nvPr/>
        </p:nvSpPr>
        <p:spPr>
          <a:xfrm>
            <a:off x="1623618" y="4899549"/>
            <a:ext cx="10182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Distance (m)</a:t>
            </a:r>
            <a:endParaRPr lang="en-US" sz="12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ABEB7A-2D6D-8642-8A3E-67EE30C22F26}"/>
              </a:ext>
            </a:extLst>
          </p:cNvPr>
          <p:cNvSpPr/>
          <p:nvPr/>
        </p:nvSpPr>
        <p:spPr>
          <a:xfrm>
            <a:off x="1706983" y="5431759"/>
            <a:ext cx="8547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Depth (m)</a:t>
            </a:r>
            <a:endParaRPr lang="en-US" sz="12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AED75A8-F583-7D41-83C8-1DC291F6FAEC}"/>
              </a:ext>
            </a:extLst>
          </p:cNvPr>
          <p:cNvSpPr/>
          <p:nvPr/>
        </p:nvSpPr>
        <p:spPr>
          <a:xfrm>
            <a:off x="1576935" y="6007389"/>
            <a:ext cx="1128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Azimuth (</a:t>
            </a:r>
            <a:r>
              <a:rPr lang="en-US" sz="1200" b="1" dirty="0" err="1">
                <a:solidFill>
                  <a:schemeClr val="tx2"/>
                </a:solidFill>
              </a:rPr>
              <a:t>deg</a:t>
            </a:r>
            <a:r>
              <a:rPr lang="en-US" sz="1200" b="1" dirty="0">
                <a:solidFill>
                  <a:schemeClr val="tx2"/>
                </a:solidFill>
              </a:rPr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3168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Improving the models further with hyper tuning, grid searches and random searches</a:t>
            </a:r>
          </a:p>
          <a:p>
            <a:r>
              <a:rPr lang="en-US" dirty="0">
                <a:solidFill>
                  <a:schemeClr val="tx2"/>
                </a:solidFill>
              </a:rPr>
              <a:t>Combining Hanford, Livingston, and VIRGO data to </a:t>
            </a:r>
            <a:r>
              <a:rPr lang="en-US">
                <a:solidFill>
                  <a:schemeClr val="tx2"/>
                </a:solidFill>
              </a:rPr>
              <a:t>train network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Filter out high frequencies of IRIS data</a:t>
            </a:r>
          </a:p>
          <a:p>
            <a:r>
              <a:rPr lang="en-US" dirty="0">
                <a:solidFill>
                  <a:schemeClr val="tx2"/>
                </a:solidFill>
              </a:rPr>
              <a:t>Determining if including all of IRIS data OR further filtering along different parameters can improve model training and predictions </a:t>
            </a:r>
          </a:p>
          <a:p>
            <a:r>
              <a:rPr lang="en-US" dirty="0">
                <a:solidFill>
                  <a:schemeClr val="tx2"/>
                </a:solidFill>
              </a:rPr>
              <a:t>Implementing prediction models into </a:t>
            </a:r>
            <a:r>
              <a:rPr lang="en-US" dirty="0" err="1">
                <a:solidFill>
                  <a:schemeClr val="tx2"/>
                </a:solidFill>
              </a:rPr>
              <a:t>Seismon</a:t>
            </a:r>
            <a:r>
              <a:rPr lang="en-US" dirty="0">
                <a:solidFill>
                  <a:schemeClr val="tx2"/>
                </a:solidFill>
              </a:rPr>
              <a:t> pipeline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369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0010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THANK YOU!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MICHAEL COUGHLIN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LIGO CALTECH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CALTECH SFP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CSUF GWPAC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LIGO SURF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BC55A-80FB-C34E-828E-75DC411A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912" y="1676400"/>
            <a:ext cx="571963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59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69902-1987-7340-B2BB-D3A642B8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ED20-1937-774A-B63F-DAAEB4214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4063F-14D9-4C46-B1CC-785BD9A8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457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F327C-69D0-8349-922D-D1926340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533400"/>
            <a:ext cx="6553200" cy="1143000"/>
          </a:xfrm>
        </p:spPr>
        <p:txBody>
          <a:bodyPr/>
          <a:lstStyle/>
          <a:p>
            <a:r>
              <a:rPr lang="en-US" sz="2800" dirty="0"/>
              <a:t>Neural Network Specifics: Arrival times (IRIS trained)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AA009-E958-B746-8CDB-E2456932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Lr:1e-3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tx2"/>
                </a:solidFill>
              </a:rPr>
              <a:t>Reg</a:t>
            </a:r>
            <a:r>
              <a:rPr lang="en-US" sz="2000" dirty="0">
                <a:solidFill>
                  <a:schemeClr val="tx2"/>
                </a:solidFill>
              </a:rPr>
              <a:t>: 0.0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Dropout: </a:t>
            </a:r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0</a:t>
            </a:r>
            <a:r>
              <a:rPr lang="en-US" sz="2000" dirty="0">
                <a:solidFill>
                  <a:schemeClr val="tx2"/>
                </a:solidFill>
              </a:rPr>
              <a:t>.2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Layers: 7 Dense layers of 64 nodes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tx2"/>
                </a:solidFill>
              </a:rPr>
              <a:t>Activation:relu</a:t>
            </a: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Epochs:500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Batch Size: 32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Optimizer: Adam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Loss=</a:t>
            </a:r>
            <a:r>
              <a:rPr lang="en-US" sz="2000" dirty="0" err="1">
                <a:solidFill>
                  <a:schemeClr val="tx2"/>
                </a:solidFill>
              </a:rPr>
              <a:t>mse</a:t>
            </a:r>
            <a:r>
              <a:rPr lang="en-US" sz="2000" dirty="0">
                <a:solidFill>
                  <a:schemeClr val="tx2"/>
                </a:solidFill>
              </a:rPr>
              <a:t>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6BA39-D624-D246-8997-0820D7AC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7" name="AutoShape 4" descr="{\displaystyle \operatorname {MSE} ={\frac {1}{n}}\sum _{i=1}^{n}(Y_{i}-{\hat {Y_{i}}})^{2}.}">
            <a:extLst>
              <a:ext uri="{FF2B5EF4-FFF2-40B4-BE49-F238E27FC236}">
                <a16:creationId xmlns:a16="http://schemas.microsoft.com/office/drawing/2014/main" id="{9573E419-3F4A-3E48-BA96-9EDA6E85B1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56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BBF1-BCF3-6841-AA27-EC3D2FED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 Ground velocity Trained and Tested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E69653-7F62-3642-B122-C48A15BC9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336435"/>
            <a:ext cx="3512802" cy="298376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6657D-9928-1649-8B9B-3ED017E0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8F9D1-4A60-6F4D-8849-8B2FF3B17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20201"/>
            <a:ext cx="3324277" cy="2321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FEA982-BD59-3D4B-9F31-E2D697CD3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02" y="1246682"/>
            <a:ext cx="2994702" cy="2994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C7F1F7-B552-694F-A3D7-96D0E2BE96D2}"/>
              </a:ext>
            </a:extLst>
          </p:cNvPr>
          <p:cNvSpPr txBox="1"/>
          <p:nvPr/>
        </p:nvSpPr>
        <p:spPr>
          <a:xfrm>
            <a:off x="3817602" y="4648200"/>
            <a:ext cx="4107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Cuts were made:</a:t>
            </a:r>
          </a:p>
          <a:p>
            <a:r>
              <a:rPr lang="en-US" dirty="0">
                <a:solidFill>
                  <a:schemeClr val="tx2"/>
                </a:solidFill>
              </a:rPr>
              <a:t>Ground velocities &gt;micrometer</a:t>
            </a:r>
          </a:p>
          <a:p>
            <a:r>
              <a:rPr lang="en-US" dirty="0">
                <a:solidFill>
                  <a:schemeClr val="tx2"/>
                </a:solidFill>
              </a:rPr>
              <a:t> Velocity &lt;6000</a:t>
            </a:r>
          </a:p>
          <a:p>
            <a:r>
              <a:rPr lang="en-US" dirty="0">
                <a:solidFill>
                  <a:schemeClr val="tx2"/>
                </a:solidFill>
              </a:rPr>
              <a:t>Only land points</a:t>
            </a:r>
          </a:p>
        </p:txBody>
      </p:sp>
    </p:spTree>
    <p:extLst>
      <p:ext uri="{BB962C8B-B14F-4D97-AF65-F5344CB8AC3E}">
        <p14:creationId xmlns:p14="http://schemas.microsoft.com/office/powerpoint/2010/main" val="3231354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424-9EE5-044C-A871-376FA56D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Models on iris data (No data input cuts)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C032F-8677-EF41-B4CD-66C06709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4" y="1219200"/>
            <a:ext cx="8305800" cy="47144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      Hanford              Livingston                   Virgo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F86D3-8077-734B-BAD0-86EDA1FC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3334B-4F1A-6E47-94F6-1802E999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87" y="3286256"/>
            <a:ext cx="18288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850E6-9335-E94B-BCC3-FB95FD8D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76" y="1584546"/>
            <a:ext cx="2141777" cy="1720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35F9DC-65C3-8145-8EBD-58711AD4E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064256"/>
            <a:ext cx="2151158" cy="1480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2AFD9E-2DA2-864E-8950-DDA9D7F28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252" y="3286256"/>
            <a:ext cx="1828800" cy="177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6F8F9B-5760-CD47-87CB-3810D8ED5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765" y="1584546"/>
            <a:ext cx="2141777" cy="1720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955E95-D38A-6249-8A50-9425706F5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953" y="5097984"/>
            <a:ext cx="2266375" cy="1559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2E736E-4B86-F244-B91B-8F4C1B9BB0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8245" y="1584546"/>
            <a:ext cx="2197100" cy="176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9D547-245A-B046-A155-A4523391E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0168" y="5131523"/>
            <a:ext cx="2270357" cy="1562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5D4520-7018-BC4A-ACA8-5B4AF03F61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3763" y="3308973"/>
            <a:ext cx="1886762" cy="18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20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71B1-A223-7543-9889-72275B1A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6200"/>
            <a:ext cx="7239000" cy="838200"/>
          </a:xfrm>
        </p:spPr>
        <p:txBody>
          <a:bodyPr/>
          <a:lstStyle/>
          <a:p>
            <a:r>
              <a:rPr lang="en-US" sz="2800" dirty="0"/>
              <a:t>Ground Velocity</a:t>
            </a:r>
            <a:br>
              <a:rPr lang="en-US" sz="2800" dirty="0"/>
            </a:br>
            <a:r>
              <a:rPr lang="en-US" sz="2800" dirty="0"/>
              <a:t>Trained models on other data sets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E421A-46FE-2949-8658-D134EE65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C4F28-4EB0-284F-ADF2-359511B3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29</a:t>
            </a:fld>
            <a:endParaRPr lang="en-US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6660DC1-BACB-FE41-B3AF-4566CDFE45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560487"/>
              </p:ext>
            </p:extLst>
          </p:nvPr>
        </p:nvGraphicFramePr>
        <p:xfrm>
          <a:off x="-84302" y="893616"/>
          <a:ext cx="9228302" cy="5934575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623397">
                  <a:extLst>
                    <a:ext uri="{9D8B030D-6E8A-4147-A177-3AD203B41FA5}">
                      <a16:colId xmlns:a16="http://schemas.microsoft.com/office/drawing/2014/main" val="2949608054"/>
                    </a:ext>
                  </a:extLst>
                </a:gridCol>
                <a:gridCol w="1768758">
                  <a:extLst>
                    <a:ext uri="{9D8B030D-6E8A-4147-A177-3AD203B41FA5}">
                      <a16:colId xmlns:a16="http://schemas.microsoft.com/office/drawing/2014/main" val="2372826238"/>
                    </a:ext>
                  </a:extLst>
                </a:gridCol>
                <a:gridCol w="2537783">
                  <a:extLst>
                    <a:ext uri="{9D8B030D-6E8A-4147-A177-3AD203B41FA5}">
                      <a16:colId xmlns:a16="http://schemas.microsoft.com/office/drawing/2014/main" val="2794802229"/>
                    </a:ext>
                  </a:extLst>
                </a:gridCol>
                <a:gridCol w="2221996">
                  <a:extLst>
                    <a:ext uri="{9D8B030D-6E8A-4147-A177-3AD203B41FA5}">
                      <a16:colId xmlns:a16="http://schemas.microsoft.com/office/drawing/2014/main" val="171124336"/>
                    </a:ext>
                  </a:extLst>
                </a:gridCol>
                <a:gridCol w="2076368">
                  <a:extLst>
                    <a:ext uri="{9D8B030D-6E8A-4147-A177-3AD203B41FA5}">
                      <a16:colId xmlns:a16="http://schemas.microsoft.com/office/drawing/2014/main" val="2356962714"/>
                    </a:ext>
                  </a:extLst>
                </a:gridCol>
              </a:tblGrid>
              <a:tr h="125195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Times" pitchFamily="2" charset="0"/>
                        </a:rPr>
                        <a:t>       IRIS  TRAINED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Times" pitchFamily="2" charset="0"/>
                        </a:rPr>
                        <a:t>       HANFORD TRAINED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Times" pitchFamily="2" charset="0"/>
                        </a:rPr>
                        <a:t>LIVINGSTON TRAINED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Times" pitchFamily="2" charset="0"/>
                        </a:rPr>
                        <a:t>VIRGO TRAINED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589884"/>
                  </a:ext>
                </a:extLst>
              </a:tr>
              <a:tr h="1170656">
                <a:tc>
                  <a:txBody>
                    <a:bodyPr/>
                    <a:lstStyle/>
                    <a:p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296411"/>
                  </a:ext>
                </a:extLst>
              </a:tr>
              <a:tr h="1170656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620816"/>
                  </a:ext>
                </a:extLst>
              </a:tr>
              <a:tr h="1170656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051382"/>
                  </a:ext>
                </a:extLst>
              </a:tr>
              <a:tr h="1170656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5307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D59637B-9251-CF46-AB69-D93453E3C56E}"/>
              </a:ext>
            </a:extLst>
          </p:cNvPr>
          <p:cNvSpPr txBox="1"/>
          <p:nvPr/>
        </p:nvSpPr>
        <p:spPr>
          <a:xfrm rot="5400000">
            <a:off x="-323414" y="1574806"/>
            <a:ext cx="104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IRIS TESTED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E7D09-E5AC-F348-9DC8-207BD29C97E0}"/>
              </a:ext>
            </a:extLst>
          </p:cNvPr>
          <p:cNvSpPr txBox="1"/>
          <p:nvPr/>
        </p:nvSpPr>
        <p:spPr>
          <a:xfrm rot="5400000">
            <a:off x="-676954" y="3054136"/>
            <a:ext cx="1739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HANFORD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 TESTED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8131B-FBBD-5E4F-8E30-BC3B01D27F72}"/>
              </a:ext>
            </a:extLst>
          </p:cNvPr>
          <p:cNvSpPr txBox="1"/>
          <p:nvPr/>
        </p:nvSpPr>
        <p:spPr>
          <a:xfrm rot="5400000">
            <a:off x="-478606" y="4465649"/>
            <a:ext cx="137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LIVINGSTON TESTED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B2F51-9F66-CC48-B543-E68518751EFF}"/>
              </a:ext>
            </a:extLst>
          </p:cNvPr>
          <p:cNvSpPr txBox="1"/>
          <p:nvPr/>
        </p:nvSpPr>
        <p:spPr>
          <a:xfrm rot="5400000">
            <a:off x="-377641" y="5824749"/>
            <a:ext cx="117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VIRGO TESTED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35ADD8-0410-C448-B59A-FEDBF0D30E17}"/>
              </a:ext>
            </a:extLst>
          </p:cNvPr>
          <p:cNvSpPr txBox="1"/>
          <p:nvPr/>
        </p:nvSpPr>
        <p:spPr>
          <a:xfrm>
            <a:off x="4709750" y="3865017"/>
            <a:ext cx="2288258" cy="14246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1070EF-7623-004A-8AAF-D618498FD37C}"/>
              </a:ext>
            </a:extLst>
          </p:cNvPr>
          <p:cNvSpPr txBox="1"/>
          <p:nvPr/>
        </p:nvSpPr>
        <p:spPr>
          <a:xfrm>
            <a:off x="2576828" y="2569471"/>
            <a:ext cx="2174193" cy="15137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3E5850-A0A3-7E46-B705-B825CBF8A18C}"/>
              </a:ext>
            </a:extLst>
          </p:cNvPr>
          <p:cNvSpPr txBox="1"/>
          <p:nvPr/>
        </p:nvSpPr>
        <p:spPr>
          <a:xfrm>
            <a:off x="519640" y="1159820"/>
            <a:ext cx="1991852" cy="1360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C0D534-F14D-7948-9466-7A3FDFF86BD1}"/>
              </a:ext>
            </a:extLst>
          </p:cNvPr>
          <p:cNvSpPr txBox="1"/>
          <p:nvPr/>
        </p:nvSpPr>
        <p:spPr>
          <a:xfrm>
            <a:off x="6974127" y="5316681"/>
            <a:ext cx="2096049" cy="1480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D3047-0A4E-004D-9088-44F5FC8D2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26" y="2550216"/>
            <a:ext cx="2095464" cy="1509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2264E5-887A-1B42-97B0-43A808990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71" y="4001758"/>
            <a:ext cx="1988408" cy="1432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5758A-7B0E-C540-BD9C-B807FF9DD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30" y="5393994"/>
            <a:ext cx="2038076" cy="1445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54E56-D261-B84F-A6C3-756DFAF28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11" y="1182467"/>
            <a:ext cx="1988282" cy="1388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18596D-2579-FB45-9DEF-82180A2B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999" y="5337316"/>
            <a:ext cx="2054600" cy="1479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217D58-A0D0-854A-AAC3-775C0AABD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514" y="3887247"/>
            <a:ext cx="2046758" cy="14740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D566FF-7BCE-4642-A8AC-D65EB375A2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9636" y="2453553"/>
            <a:ext cx="2064554" cy="14869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38E66D-391B-444F-87F3-DB4766756A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0777" y="1131829"/>
            <a:ext cx="1997822" cy="1374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9EEFC3-1E41-0F40-B23C-168CCDD6F3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2887" y="2540070"/>
            <a:ext cx="2110781" cy="14818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174290-B61B-0B45-AD23-C59648D4EB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5279" y="1119715"/>
            <a:ext cx="2160515" cy="14866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F0FAA8-CA1E-504E-BA08-2476324F89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3162" y="4070760"/>
            <a:ext cx="1982632" cy="142790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2C3164-F1E1-5C4B-8569-8EB58CA795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0581" y="5433824"/>
            <a:ext cx="1985213" cy="14078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C97AC93-6818-0842-8FFF-F5D9D69FEB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854" y="3854449"/>
            <a:ext cx="2169832" cy="15627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762B03-C9B1-7C4A-BC93-43711AE2FA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1034" y="5362568"/>
            <a:ext cx="2085689" cy="14791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388E34-ABBA-6448-987D-8C9108FCB4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6303" y="2490064"/>
            <a:ext cx="1951658" cy="14055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E1B327-DE99-A34C-9C61-E0E1C9A637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26854" y="1127331"/>
            <a:ext cx="2104358" cy="14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Earthquake Isolation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 level of isolation from the ground is required for Advanced gravitational-wave detectors such as the Laser Interferometer Gravitational-Wave Observatory (LIGO) to function at peak performance.</a:t>
            </a:r>
          </a:p>
          <a:p>
            <a:r>
              <a:rPr lang="en-US" dirty="0">
                <a:solidFill>
                  <a:schemeClr val="tx2"/>
                </a:solidFill>
              </a:rPr>
              <a:t>High magnitude </a:t>
            </a:r>
            <a:r>
              <a:rPr lang="en-US" dirty="0" err="1">
                <a:solidFill>
                  <a:schemeClr val="tx2"/>
                </a:solidFill>
              </a:rPr>
              <a:t>teleseismic</a:t>
            </a:r>
            <a:r>
              <a:rPr lang="en-US" dirty="0">
                <a:solidFill>
                  <a:schemeClr val="tx2"/>
                </a:solidFill>
              </a:rPr>
              <a:t> events can disrupt proper functioning, operation and duty cycle.</a:t>
            </a:r>
          </a:p>
          <a:p>
            <a:r>
              <a:rPr lang="en-US" dirty="0">
                <a:solidFill>
                  <a:schemeClr val="tx2"/>
                </a:solidFill>
              </a:rPr>
              <a:t>Less time in proper observation mode mean less gravitational waves being observed.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39328F-5D2C-0849-ABCA-301C4AD11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0" y="5181600"/>
            <a:ext cx="2032000" cy="121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B091A-E8EF-1B4B-BEAA-53075A2F53F9}"/>
              </a:ext>
            </a:extLst>
          </p:cNvPr>
          <p:cNvSpPr txBox="1"/>
          <p:nvPr/>
        </p:nvSpPr>
        <p:spPr>
          <a:xfrm>
            <a:off x="3040437" y="5664369"/>
            <a:ext cx="243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Which makes us very  sad </a:t>
            </a:r>
          </a:p>
        </p:txBody>
      </p:sp>
    </p:spTree>
    <p:extLst>
      <p:ext uri="{BB962C8B-B14F-4D97-AF65-F5344CB8AC3E}">
        <p14:creationId xmlns:p14="http://schemas.microsoft.com/office/powerpoint/2010/main" val="5831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71B1-A223-7543-9889-72275B1A2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Status</a:t>
            </a:r>
            <a:br>
              <a:rPr lang="en-US" dirty="0"/>
            </a:br>
            <a:r>
              <a:rPr lang="en-US" dirty="0"/>
              <a:t>Trained models on other data sets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E421A-46FE-2949-8658-D134EE65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C4F28-4EB0-284F-ADF2-359511B3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30</a:t>
            </a:fld>
            <a:endParaRPr lang="en-US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6660DC1-BACB-FE41-B3AF-4566CDFE45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500294"/>
              </p:ext>
            </p:extLst>
          </p:nvPr>
        </p:nvGraphicFramePr>
        <p:xfrm>
          <a:off x="0" y="1371598"/>
          <a:ext cx="8991600" cy="5334003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273810">
                  <a:extLst>
                    <a:ext uri="{9D8B030D-6E8A-4147-A177-3AD203B41FA5}">
                      <a16:colId xmlns:a16="http://schemas.microsoft.com/office/drawing/2014/main" val="294960805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372826238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794802229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val="171124336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356962714"/>
                    </a:ext>
                  </a:extLst>
                </a:gridCol>
              </a:tblGrid>
              <a:tr h="3830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HANFORD TRAINED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                            LIVINGSTON TRAINED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589884"/>
                  </a:ext>
                </a:extLst>
              </a:tr>
              <a:tr h="38300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296411"/>
                  </a:ext>
                </a:extLst>
              </a:tr>
              <a:tr h="278264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HANFORD</a:t>
                      </a:r>
                    </a:p>
                    <a:p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TESTED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620816"/>
                  </a:ext>
                </a:extLst>
              </a:tr>
              <a:tr h="53247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LIVINGSTON</a:t>
                      </a:r>
                    </a:p>
                    <a:p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TESTED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051382"/>
                  </a:ext>
                </a:extLst>
              </a:tr>
              <a:tr h="1252884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5307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783A504-66A2-3247-9BD3-78870855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27" y="1600200"/>
            <a:ext cx="2881573" cy="2536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50EEF-8953-B541-A59A-F7F79B3A5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4105761"/>
            <a:ext cx="3038475" cy="2723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1D384-FB9E-CC41-AA57-1723C6452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136675"/>
            <a:ext cx="3048000" cy="273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62778D-76D5-0C4D-B802-5B4E316DD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24" y="1600200"/>
            <a:ext cx="2895600" cy="25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1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8DBB-3BB9-054B-B6A0-8C0A0E8F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Earthquake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59B48-464F-5C4F-BFE2-A8302D212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With advanced warning of impeding tremors, the impact can be suppressed in the isolation system and the down time can be reduced at the expense of increased instrumental noise.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chemeClr val="tx2"/>
                </a:solidFill>
              </a:rPr>
              <a:t>Is there a system in place that does this already?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BDAEB-10C4-1945-96A6-601B478B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054C-7BE8-2A4D-A7E0-931E9846AAA6}"/>
              </a:ext>
            </a:extLst>
          </p:cNvPr>
          <p:cNvSpPr txBox="1"/>
          <p:nvPr/>
        </p:nvSpPr>
        <p:spPr>
          <a:xfrm>
            <a:off x="4288657" y="4724400"/>
            <a:ext cx="2242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36700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at the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 early warning system, called </a:t>
            </a:r>
            <a:r>
              <a:rPr lang="en-US" dirty="0" err="1">
                <a:solidFill>
                  <a:schemeClr val="tx2"/>
                </a:solidFill>
              </a:rPr>
              <a:t>Seismon</a:t>
            </a:r>
            <a:r>
              <a:rPr lang="en-US" dirty="0">
                <a:solidFill>
                  <a:schemeClr val="tx2"/>
                </a:solidFill>
              </a:rPr>
              <a:t> predicts the arrival times of earthquakes and the likelihood of the interferometer to go out of observing mode.</a:t>
            </a:r>
          </a:p>
          <a:p>
            <a:r>
              <a:rPr lang="en-US" dirty="0">
                <a:solidFill>
                  <a:schemeClr val="tx2"/>
                </a:solidFill>
              </a:rPr>
              <a:t>If there is high chance of losing lock, a trigger is made to change the control configuration at the interferometers using the LIGO automation system called Guardian.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44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4" y="1052512"/>
            <a:ext cx="5481638" cy="5195888"/>
          </a:xfrm>
        </p:spPr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err="1">
                <a:solidFill>
                  <a:schemeClr val="tx2"/>
                </a:solidFill>
              </a:rPr>
              <a:t>Seismon</a:t>
            </a:r>
            <a:r>
              <a:rPr lang="en-US" dirty="0">
                <a:solidFill>
                  <a:schemeClr val="tx2"/>
                </a:solidFill>
              </a:rPr>
              <a:t> predicts the arrival time of the primary, secondary and surface waves of the earthquake</a:t>
            </a:r>
          </a:p>
          <a:p>
            <a:r>
              <a:rPr lang="en-US" dirty="0">
                <a:solidFill>
                  <a:schemeClr val="tx2"/>
                </a:solidFill>
              </a:rPr>
              <a:t>Predicts the likelihood for the interferometer to go out of observing mode and lose lock</a:t>
            </a:r>
          </a:p>
          <a:p>
            <a:r>
              <a:rPr lang="en-US" dirty="0">
                <a:solidFill>
                  <a:schemeClr val="tx2"/>
                </a:solidFill>
              </a:rPr>
              <a:t>Predictions are made using data from a worldwide network of seismic observatories compiled by the United States Geological Service (USGS)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38775" y="55245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b="0" dirty="0" err="1">
                <a:solidFill>
                  <a:schemeClr val="tx2"/>
                </a:solidFill>
              </a:rPr>
              <a:t>Seismon</a:t>
            </a:r>
            <a:r>
              <a:rPr lang="en-US" b="0" dirty="0">
                <a:solidFill>
                  <a:schemeClr val="tx2"/>
                </a:solidFill>
              </a:rPr>
              <a:t> Pipeline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EA13B8F-077F-C048-8C20-BA0E8AD15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991225" y="1447800"/>
            <a:ext cx="280416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138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9E2E9-49EB-1740-9562-8FA035CB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D3E60-AD84-6F4E-A1E5-F432737DF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Before trying to better improve the arrival time predictions it’s necessary to understand Earthquakes better.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D57A0-8E92-3B43-B610-A9454EEA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D936A-3DC2-4C46-B054-9442D74C2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223" y="3124200"/>
            <a:ext cx="4581071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Earthquake Arrival times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D2F9B1-07B0-434C-A760-7590C5334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4067175" cy="495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Earthquakes are detected when seismometers detect P-wave arrivals then initial estimates of magnitude and hypocenter are made </a:t>
            </a:r>
          </a:p>
          <a:p>
            <a:r>
              <a:rPr lang="en-US" dirty="0">
                <a:solidFill>
                  <a:schemeClr val="tx2"/>
                </a:solidFill>
              </a:rPr>
              <a:t>These preliminary estimates can then be made more accurate with S-wave and surface wave arrivals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359725-178D-2348-B54B-1F539AE0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169" y="2133600"/>
            <a:ext cx="444330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85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Waves 101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72100" y="1219200"/>
            <a:ext cx="3111500" cy="671513"/>
          </a:xfrm>
        </p:spPr>
        <p:txBody>
          <a:bodyPr/>
          <a:lstStyle/>
          <a:p>
            <a:pPr>
              <a:defRPr/>
            </a:pPr>
            <a:r>
              <a:rPr lang="en-US" sz="2400" i="0" dirty="0">
                <a:solidFill>
                  <a:schemeClr val="tx2"/>
                </a:solidFill>
              </a:rPr>
              <a:t>Surface Waves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291DB-4AE5-3B43-A07A-EBD0746E72C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76A657-D2E9-3C4B-A6B6-FFA4B983A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286" y="1825623"/>
            <a:ext cx="2905126" cy="1452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08C0D2-02A6-EC4C-9108-F834212B2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489327"/>
            <a:ext cx="2743200" cy="1371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F08D9E-A299-B04E-B525-38E4EFEB93CB}"/>
              </a:ext>
            </a:extLst>
          </p:cNvPr>
          <p:cNvSpPr txBox="1"/>
          <p:nvPr/>
        </p:nvSpPr>
        <p:spPr>
          <a:xfrm>
            <a:off x="709614" y="1324123"/>
            <a:ext cx="1728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S- waves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7D5725-83BD-4144-8624-57FAB7ABA228}"/>
              </a:ext>
            </a:extLst>
          </p:cNvPr>
          <p:cNvSpPr txBox="1"/>
          <p:nvPr/>
        </p:nvSpPr>
        <p:spPr>
          <a:xfrm>
            <a:off x="2743200" y="132412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Helvetica" pitchFamily="2" charset="0"/>
              </a:rPr>
              <a:t>P-waves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82F8AB-82C2-4B4A-A984-29782BB73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890711"/>
            <a:ext cx="4511040" cy="2114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E665C5-F30C-0348-BF2B-3500B3163A40}"/>
              </a:ext>
            </a:extLst>
          </p:cNvPr>
          <p:cNvSpPr txBox="1"/>
          <p:nvPr/>
        </p:nvSpPr>
        <p:spPr>
          <a:xfrm>
            <a:off x="186690" y="4267200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Solids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Shears rock sideways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1-8 km/s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EE3380-16E8-3643-A68A-C69DF3A09270}"/>
              </a:ext>
            </a:extLst>
          </p:cNvPr>
          <p:cNvSpPr txBox="1"/>
          <p:nvPr/>
        </p:nvSpPr>
        <p:spPr>
          <a:xfrm>
            <a:off x="2655570" y="4267200"/>
            <a:ext cx="24498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Solids and liquids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Compresses and dilates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Helvetica" pitchFamily="2" charset="0"/>
              </a:rPr>
              <a:t>1-14 km/s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F151D5-4ED4-D946-A46F-520477A7127D}"/>
              </a:ext>
            </a:extLst>
          </p:cNvPr>
          <p:cNvSpPr txBox="1"/>
          <p:nvPr/>
        </p:nvSpPr>
        <p:spPr>
          <a:xfrm>
            <a:off x="5715000" y="4933681"/>
            <a:ext cx="304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Occurs on crust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Love: side to side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Rayleigh: rolling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Helvetica" pitchFamily="2" charset="0"/>
              </a:rPr>
              <a:t>2-6 km/s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7151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igo_presentation_template" id="{C4F9D3CD-1BAA-E74E-BC59-2CE9913C38C1}" vid="{3CFBC172-D7F7-0247-8C94-5FB3A2F9079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</TotalTime>
  <Words>1123</Words>
  <Application>Microsoft Macintosh PowerPoint</Application>
  <PresentationFormat>On-screen Show (4:3)</PresentationFormat>
  <Paragraphs>235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ＭＳ Ｐゴシック</vt:lpstr>
      <vt:lpstr>Arial</vt:lpstr>
      <vt:lpstr>Helvetica</vt:lpstr>
      <vt:lpstr>Monotype Sorts</vt:lpstr>
      <vt:lpstr>Times</vt:lpstr>
      <vt:lpstr>Times New Roman</vt:lpstr>
      <vt:lpstr>Wingdings</vt:lpstr>
      <vt:lpstr>Default Design</vt:lpstr>
      <vt:lpstr>Photo Editor Photo</vt:lpstr>
      <vt:lpstr>Improving earthquake monitoring for gravitational-wave detectors with historical seismic data</vt:lpstr>
      <vt:lpstr>Agenda </vt:lpstr>
      <vt:lpstr>Earthquake Isolation</vt:lpstr>
      <vt:lpstr>Earthquake Monitoring</vt:lpstr>
      <vt:lpstr>Implementation at the sites</vt:lpstr>
      <vt:lpstr>SEISMON </vt:lpstr>
      <vt:lpstr>PowerPoint Presentation</vt:lpstr>
      <vt:lpstr>Earthquake Arrival times</vt:lpstr>
      <vt:lpstr>Waves 101 </vt:lpstr>
      <vt:lpstr>P and surface wave comparison</vt:lpstr>
      <vt:lpstr>P- waves</vt:lpstr>
      <vt:lpstr>Improving  predictions with a Neural Network</vt:lpstr>
      <vt:lpstr>Hyper-parameters</vt:lpstr>
      <vt:lpstr>Hanford vs. Livingston vs. VIRGO Arrival time</vt:lpstr>
      <vt:lpstr>IRIS data</vt:lpstr>
      <vt:lpstr>IRIS Arrival time </vt:lpstr>
      <vt:lpstr>Neural Network models</vt:lpstr>
      <vt:lpstr>Arrival times Trained models on other data sets</vt:lpstr>
      <vt:lpstr>Arrival times</vt:lpstr>
      <vt:lpstr>Arrival times</vt:lpstr>
      <vt:lpstr>Detector Status Neural Network</vt:lpstr>
      <vt:lpstr>Lets make some predictions!</vt:lpstr>
      <vt:lpstr>FUTURE WORK</vt:lpstr>
      <vt:lpstr>Acknowledgements </vt:lpstr>
      <vt:lpstr>Extra Slides</vt:lpstr>
      <vt:lpstr>Neural Network Specifics: Arrival times (IRIS trained) </vt:lpstr>
      <vt:lpstr>IRIS Ground velocity Trained and Tested </vt:lpstr>
      <vt:lpstr>Models on iris data (No data input cuts)</vt:lpstr>
      <vt:lpstr>Ground Velocity Trained models on other data sets</vt:lpstr>
      <vt:lpstr>Detector Status Trained models on other data sets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Moseley</dc:creator>
  <cp:lastModifiedBy>Skysoltero</cp:lastModifiedBy>
  <cp:revision>67</cp:revision>
  <cp:lastPrinted>1999-10-01T21:59:04Z</cp:lastPrinted>
  <dcterms:created xsi:type="dcterms:W3CDTF">2018-08-17T20:19:56Z</dcterms:created>
  <dcterms:modified xsi:type="dcterms:W3CDTF">2018-08-24T15:30:43Z</dcterms:modified>
</cp:coreProperties>
</file>