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90" r:id="rId1"/>
  </p:sldMasterIdLst>
  <p:notesMasterIdLst>
    <p:notesMasterId r:id="rId48"/>
  </p:notesMasterIdLst>
  <p:handoutMasterIdLst>
    <p:handoutMasterId r:id="rId49"/>
  </p:handoutMasterIdLst>
  <p:sldIdLst>
    <p:sldId id="259" r:id="rId2"/>
    <p:sldId id="312" r:id="rId3"/>
    <p:sldId id="313" r:id="rId4"/>
    <p:sldId id="318" r:id="rId5"/>
    <p:sldId id="287" r:id="rId6"/>
    <p:sldId id="286" r:id="rId7"/>
    <p:sldId id="315" r:id="rId8"/>
    <p:sldId id="319" r:id="rId9"/>
    <p:sldId id="258" r:id="rId10"/>
    <p:sldId id="320" r:id="rId11"/>
    <p:sldId id="279" r:id="rId12"/>
    <p:sldId id="267" r:id="rId13"/>
    <p:sldId id="321" r:id="rId14"/>
    <p:sldId id="268" r:id="rId15"/>
    <p:sldId id="289" r:id="rId16"/>
    <p:sldId id="284" r:id="rId17"/>
    <p:sldId id="307" r:id="rId18"/>
    <p:sldId id="293" r:id="rId19"/>
    <p:sldId id="292" r:id="rId20"/>
    <p:sldId id="290" r:id="rId21"/>
    <p:sldId id="291" r:id="rId22"/>
    <p:sldId id="285" r:id="rId23"/>
    <p:sldId id="325" r:id="rId24"/>
    <p:sldId id="322" r:id="rId25"/>
    <p:sldId id="326" r:id="rId26"/>
    <p:sldId id="301" r:id="rId27"/>
    <p:sldId id="323" r:id="rId28"/>
    <p:sldId id="327" r:id="rId29"/>
    <p:sldId id="340" r:id="rId30"/>
    <p:sldId id="310" r:id="rId31"/>
    <p:sldId id="311" r:id="rId32"/>
    <p:sldId id="328" r:id="rId33"/>
    <p:sldId id="329" r:id="rId34"/>
    <p:sldId id="337" r:id="rId35"/>
    <p:sldId id="324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308" r:id="rId44"/>
    <p:sldId id="339" r:id="rId45"/>
    <p:sldId id="338" r:id="rId46"/>
    <p:sldId id="296" r:id="rId47"/>
  </p:sldIdLst>
  <p:sldSz cx="12192000" cy="6858000"/>
  <p:notesSz cx="7315200" cy="9601200"/>
  <p:embeddedFontLst>
    <p:embeddedFont>
      <p:font typeface="ＭＳ Ｐゴシック" panose="020B0600070205080204" pitchFamily="34" charset="-128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mbria Math" panose="02040503050406030204" pitchFamily="18" charset="0"/>
      <p:regular r:id="rId55"/>
    </p:embeddedFont>
    <p:embeddedFont>
      <p:font typeface="Helvetica" panose="020B060402020202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50C"/>
    <a:srgbClr val="377373"/>
    <a:srgbClr val="326464"/>
    <a:srgbClr val="EAEEFF"/>
    <a:srgbClr val="E4EBFF"/>
    <a:srgbClr val="E20613"/>
    <a:srgbClr val="E4EBFC"/>
    <a:srgbClr val="CC6600"/>
    <a:srgbClr val="FFB7B7"/>
    <a:srgbClr val="E8E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56" autoAdjust="0"/>
    <p:restoredTop sz="85210" autoAdjust="0"/>
  </p:normalViewPr>
  <p:slideViewPr>
    <p:cSldViewPr>
      <p:cViewPr varScale="1">
        <p:scale>
          <a:sx n="64" d="100"/>
          <a:sy n="64" d="100"/>
        </p:scale>
        <p:origin x="44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156"/>
    </p:cViewPr>
  </p:sorterViewPr>
  <p:notesViewPr>
    <p:cSldViewPr>
      <p:cViewPr varScale="1">
        <p:scale>
          <a:sx n="86" d="100"/>
          <a:sy n="86" d="100"/>
        </p:scale>
        <p:origin x="2196" y="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ADB36573-810E-4163-9A1E-EE3C2B707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80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176FA1F7-3E0A-4549-A19A-F1A1F9D6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35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8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8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5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4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0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Quickly walk through sources/characteristics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21501-847A-C641-BD40-11C5F0C4B2D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2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Quickly walk through sources/characteristics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21501-847A-C641-BD40-11C5F0C4B2D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80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 three or more detectors will help us narrow down the location of the gravitational signals even more: You need at least two ears to know where a sound comes in a plane, but having more ears you can localize the source much better.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more detectors in the near future: The Virgo detector will joining the gravitational wave network later this year – and we expect more detectors to join in Japan and perhaps India.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opened the era of gravitational wave astronomy, and expect to learn much astrophysics from the many detections to come.  This is the end of a long quest, but more than that it’s the beginning of a new era. To quote one of our young scientists: we’ll never stop listening to gravitational waves now!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the honor to let now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Weiss, one of the founders of LIGO, tell you more about the history and technology involved in these amazing instruments.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24BDD-11A9-6241-914F-B533020EA6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61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04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973234" y="3189288"/>
            <a:ext cx="4720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5973234" y="3108325"/>
            <a:ext cx="69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</p:sldLayoutIdLst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75000"/>
        <a:buFont typeface="Wingdings" pitchFamily="2" charset="2"/>
        <a:buChar char="q"/>
        <a:defRPr sz="2400">
          <a:solidFill>
            <a:srgbClr val="3264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Ø"/>
        <a:defRPr>
          <a:solidFill>
            <a:srgbClr val="3264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v"/>
        <a:defRPr sz="1600">
          <a:solidFill>
            <a:srgbClr val="32646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65000"/>
        <a:buFont typeface="Wingdings" pitchFamily="2" charset="2"/>
        <a:buChar char="ü"/>
        <a:defRPr sz="1600">
          <a:solidFill>
            <a:srgbClr val="32646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Char char="•"/>
        <a:defRPr sz="1600">
          <a:solidFill>
            <a:srgbClr val="326464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s://ligo.caltech.edu/" TargetMode="External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hyperlink" Target="http://www.ligo.org/" TargetMode="External"/><Relationship Id="rId9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" y="0"/>
            <a:ext cx="12191074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"/>
            <a:ext cx="9763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3113" y="1"/>
            <a:ext cx="8778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1066800"/>
            <a:ext cx="11963400" cy="93512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>
              <a:spcBef>
                <a:spcPts val="1800"/>
              </a:spcBef>
              <a:spcAft>
                <a:spcPts val="3600"/>
              </a:spcAft>
            </a:pPr>
            <a:r>
              <a:rPr lang="en-US" i="0" kern="0" dirty="0">
                <a:solidFill>
                  <a:schemeClr val="bg1"/>
                </a:solidFill>
              </a:rPr>
              <a:t>Gravitational Waves: From Idea to Discovery</a:t>
            </a:r>
            <a:endParaRPr lang="en-US" sz="2800" i="0" kern="0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229600" y="2018492"/>
            <a:ext cx="2895600" cy="3048001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Daniel </a:t>
            </a:r>
            <a:r>
              <a:rPr lang="en-US" sz="2000" i="0" kern="0" dirty="0" err="1">
                <a:solidFill>
                  <a:schemeClr val="bg1"/>
                </a:solidFill>
              </a:rPr>
              <a:t>Sigg</a:t>
            </a: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LIGO Hanford </a:t>
            </a:r>
            <a:br>
              <a:rPr lang="en-US" sz="2000" i="0" kern="0" dirty="0">
                <a:solidFill>
                  <a:schemeClr val="bg1"/>
                </a:solidFill>
              </a:rPr>
            </a:br>
            <a:r>
              <a:rPr lang="en-US" sz="2000" i="0" kern="0" dirty="0">
                <a:solidFill>
                  <a:schemeClr val="bg1"/>
                </a:solidFill>
              </a:rPr>
              <a:t>Observatory</a:t>
            </a:r>
          </a:p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California Institute</a:t>
            </a:r>
            <a:br>
              <a:rPr lang="en-US" sz="2000" i="0" kern="0" dirty="0">
                <a:solidFill>
                  <a:schemeClr val="bg1"/>
                </a:solidFill>
              </a:rPr>
            </a:br>
            <a:r>
              <a:rPr lang="en-US" sz="2000" i="0" kern="0" dirty="0">
                <a:solidFill>
                  <a:schemeClr val="bg1"/>
                </a:solidFill>
              </a:rPr>
              <a:t>of Technology</a:t>
            </a:r>
          </a:p>
          <a:p>
            <a:pPr marL="0" indent="0" algn="r">
              <a:buNone/>
            </a:pPr>
            <a:endParaRPr lang="en-US" sz="2000" i="0" kern="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June 4, 2018</a:t>
            </a:r>
          </a:p>
          <a:p>
            <a:pPr marL="0" indent="0" algn="r">
              <a:buNone/>
            </a:pPr>
            <a:endParaRPr lang="en-US" i="0" kern="0" dirty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349067" y="5786138"/>
            <a:ext cx="8153400" cy="381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000" i="0" kern="0" dirty="0">
                <a:solidFill>
                  <a:schemeClr val="bg1"/>
                </a:solidFill>
              </a:rPr>
              <a:t>For the LIGO Scientific Collaboration and the Virgo Collaboration</a:t>
            </a:r>
          </a:p>
          <a:p>
            <a:pPr marL="0" indent="0" algn="r">
              <a:buNone/>
            </a:pPr>
            <a:endParaRPr lang="en-US" i="0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071" y="5756974"/>
            <a:ext cx="968067" cy="973899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62000" y="6315190"/>
            <a:ext cx="2362200" cy="381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i="0" kern="0" dirty="0">
                <a:solidFill>
                  <a:schemeClr val="bg1"/>
                </a:solidFill>
              </a:rPr>
              <a:t>LIGO-G1801078-v1</a:t>
            </a:r>
            <a:endParaRPr lang="en-US" sz="1400" i="0" kern="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068472" y="6431706"/>
            <a:ext cx="5410200" cy="381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1600" b="0" i="0" kern="0" dirty="0">
                <a:solidFill>
                  <a:schemeClr val="bg1"/>
                </a:solidFill>
              </a:rPr>
              <a:t>Credit: NSF/LIGO/Sonoma State University/A. </a:t>
            </a:r>
            <a:r>
              <a:rPr lang="en-US" sz="1600" b="0" i="0" kern="0" dirty="0" err="1">
                <a:solidFill>
                  <a:schemeClr val="bg1"/>
                </a:solidFill>
              </a:rPr>
              <a:t>Simonnet</a:t>
            </a:r>
            <a:endParaRPr lang="en-US" sz="1800" b="0" i="0" kern="0" dirty="0"/>
          </a:p>
        </p:txBody>
      </p:sp>
    </p:spTree>
    <p:extLst>
      <p:ext uri="{BB962C8B-B14F-4D97-AF65-F5344CB8AC3E}">
        <p14:creationId xmlns:p14="http://schemas.microsoft.com/office/powerpoint/2010/main" val="37130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7205143" cy="1219200"/>
          </a:xfrm>
        </p:spPr>
        <p:txBody>
          <a:bodyPr/>
          <a:lstStyle/>
          <a:p>
            <a:r>
              <a:rPr lang="en-US" b="1" dirty="0"/>
              <a:t>Interferometric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10363200" cy="3962400"/>
          </a:xfrm>
        </p:spPr>
        <p:txBody>
          <a:bodyPr/>
          <a:lstStyle/>
          <a:p>
            <a:r>
              <a:rPr lang="en-US" dirty="0"/>
              <a:t>Design study 1971 by</a:t>
            </a:r>
            <a:br>
              <a:rPr lang="en-US" dirty="0"/>
            </a:br>
            <a:r>
              <a:rPr lang="en-US" dirty="0"/>
              <a:t>Rai Weiss</a:t>
            </a:r>
          </a:p>
          <a:p>
            <a:r>
              <a:rPr lang="en-US" dirty="0"/>
              <a:t>Major noise sources:</a:t>
            </a:r>
            <a:br>
              <a:rPr lang="en-US" dirty="0"/>
            </a:br>
            <a:r>
              <a:rPr lang="en-US" sz="2000" dirty="0"/>
              <a:t>Seismic</a:t>
            </a:r>
            <a:br>
              <a:rPr lang="en-US" sz="2000" dirty="0"/>
            </a:br>
            <a:r>
              <a:rPr lang="en-US" sz="2000" dirty="0"/>
              <a:t>Thermal</a:t>
            </a:r>
            <a:br>
              <a:rPr lang="en-US" sz="2000" dirty="0"/>
            </a:br>
            <a:r>
              <a:rPr lang="en-US" sz="2000" dirty="0"/>
              <a:t>Photon Shot Noise</a:t>
            </a:r>
          </a:p>
          <a:p>
            <a:r>
              <a:rPr lang="en-US" dirty="0"/>
              <a:t>Need for km long</a:t>
            </a:r>
            <a:br>
              <a:rPr lang="en-US" dirty="0"/>
            </a:br>
            <a:r>
              <a:rPr lang="en-US" dirty="0"/>
              <a:t>laser interferometers!</a:t>
            </a:r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057400"/>
            <a:ext cx="2006352" cy="2877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35"/>
          <p:cNvSpPr txBox="1">
            <a:spLocks noChangeArrowheads="1"/>
          </p:cNvSpPr>
          <p:nvPr/>
        </p:nvSpPr>
        <p:spPr bwMode="auto">
          <a:xfrm>
            <a:off x="5037584" y="4953085"/>
            <a:ext cx="19217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None/>
              <a:defRPr/>
            </a:pPr>
            <a:r>
              <a:rPr lang="ca-ES" sz="1400" b="0" i="0" dirty="0">
                <a:solidFill>
                  <a:schemeClr val="tx2"/>
                </a:solidFill>
                <a:latin typeface="Arial"/>
                <a:cs typeface="Arial"/>
              </a:rPr>
              <a:t>Rainer Weiss (1972)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066800"/>
            <a:ext cx="4519069" cy="52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9144000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-22559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  Livingston Observatory</a:t>
            </a:r>
          </a:p>
        </p:txBody>
      </p:sp>
    </p:spTree>
    <p:extLst>
      <p:ext uri="{BB962C8B-B14F-4D97-AF65-F5344CB8AC3E}">
        <p14:creationId xmlns:p14="http://schemas.microsoft.com/office/powerpoint/2010/main" val="34741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2065406" y="2865507"/>
            <a:ext cx="621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Virgo Detector</a:t>
            </a:r>
          </a:p>
        </p:txBody>
      </p:sp>
    </p:spTree>
    <p:extLst>
      <p:ext uri="{BB962C8B-B14F-4D97-AF65-F5344CB8AC3E}">
        <p14:creationId xmlns:p14="http://schemas.microsoft.com/office/powerpoint/2010/main" val="38251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22559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   Hanford Observatory</a:t>
            </a:r>
          </a:p>
        </p:txBody>
      </p:sp>
    </p:spTree>
    <p:extLst>
      <p:ext uri="{BB962C8B-B14F-4D97-AF65-F5344CB8AC3E}">
        <p14:creationId xmlns:p14="http://schemas.microsoft.com/office/powerpoint/2010/main" val="20204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-18288"/>
            <a:ext cx="8229600" cy="690014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457200"/>
            <a:ext cx="6858000" cy="1676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b="1" i="0" kern="0" dirty="0"/>
              <a:t>Advanced LIGO detectors during first observation run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657600"/>
            <a:ext cx="5257800" cy="259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>
              <a:buNone/>
            </a:pPr>
            <a:r>
              <a:rPr lang="en-US" i="0" kern="0" dirty="0"/>
              <a:t>Timeline:</a:t>
            </a:r>
          </a:p>
          <a:p>
            <a:pPr lvl="1" indent="-342900">
              <a:spcBef>
                <a:spcPts val="1200"/>
              </a:spcBef>
            </a:pPr>
            <a:r>
              <a:rPr lang="en-US" sz="2300" b="0" i="0" kern="0" dirty="0"/>
              <a:t>Funding 1984-1992</a:t>
            </a:r>
          </a:p>
          <a:p>
            <a:pPr lvl="1" indent="-342900">
              <a:spcBef>
                <a:spcPts val="1200"/>
              </a:spcBef>
            </a:pPr>
            <a:r>
              <a:rPr lang="en-US" sz="2300" b="0" i="0" kern="0" dirty="0"/>
              <a:t>Construction 1992-2002</a:t>
            </a:r>
          </a:p>
          <a:p>
            <a:pPr lvl="1" indent="-342900">
              <a:spcBef>
                <a:spcPts val="1200"/>
              </a:spcBef>
            </a:pPr>
            <a:r>
              <a:rPr lang="en-US" sz="2300" b="0" i="0" kern="0" dirty="0"/>
              <a:t>Initial LIGO 2002-2010</a:t>
            </a:r>
          </a:p>
          <a:p>
            <a:pPr lvl="1" indent="-342900">
              <a:spcBef>
                <a:spcPts val="1200"/>
              </a:spcBef>
            </a:pPr>
            <a:r>
              <a:rPr lang="en-US" sz="2300" b="0" i="0" kern="0" dirty="0"/>
              <a:t>Advanced LIGO 2008-now</a:t>
            </a:r>
          </a:p>
        </p:txBody>
      </p:sp>
    </p:spTree>
    <p:extLst>
      <p:ext uri="{BB962C8B-B14F-4D97-AF65-F5344CB8AC3E}">
        <p14:creationId xmlns:p14="http://schemas.microsoft.com/office/powerpoint/2010/main" val="32908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7865231" y="1"/>
            <a:ext cx="2650369" cy="686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30" y="2439"/>
            <a:ext cx="5152429" cy="68699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6112629" y="4876800"/>
            <a:ext cx="0" cy="1600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 rot="16200000">
            <a:off x="5722889" y="533176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chemeClr val="bg1"/>
                </a:solidFill>
                <a:latin typeface="+mj-lt"/>
              </a:rPr>
              <a:t>40 cm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411345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tx2"/>
                </a:solidFill>
                <a:latin typeface="+mj-lt"/>
              </a:rPr>
              <a:t>Test Mass Suspension</a:t>
            </a:r>
          </a:p>
        </p:txBody>
      </p:sp>
    </p:spTree>
    <p:extLst>
      <p:ext uri="{BB962C8B-B14F-4D97-AF65-F5344CB8AC3E}">
        <p14:creationId xmlns:p14="http://schemas.microsoft.com/office/powerpoint/2010/main" val="11396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ligo.caltech.edu/system/avm_image_sqls/binaries/23/jpg_original/itm.jpg?14369217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14400"/>
            <a:ext cx="464123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2335144" y="2846457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tx2"/>
                </a:solidFill>
                <a:latin typeface="+mj-lt"/>
              </a:rPr>
              <a:t>Large Test Mass Optics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0" y="914400"/>
            <a:ext cx="5257800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>
              <a:buNone/>
            </a:pPr>
            <a:r>
              <a:rPr lang="en-US" i="0" kern="0" dirty="0"/>
              <a:t>Specifications:</a:t>
            </a:r>
          </a:p>
          <a:p>
            <a:pPr lvl="1" indent="-342900"/>
            <a:r>
              <a:rPr lang="en-US" b="0" i="0" kern="0" dirty="0"/>
              <a:t>Diameter: 340 mm </a:t>
            </a:r>
          </a:p>
          <a:p>
            <a:pPr lvl="1" indent="-342900"/>
            <a:r>
              <a:rPr lang="en-US" b="0" i="0" kern="0" dirty="0"/>
              <a:t>Thickness: 200 mm</a:t>
            </a:r>
          </a:p>
          <a:p>
            <a:pPr lvl="1" indent="-342900"/>
            <a:r>
              <a:rPr lang="en-US" b="0" i="0" kern="0" dirty="0"/>
              <a:t>Mass: 39.6 kg</a:t>
            </a:r>
          </a:p>
          <a:p>
            <a:pPr lvl="1" indent="-342900"/>
            <a:r>
              <a:rPr lang="en-US" b="0" i="0" kern="0" dirty="0"/>
              <a:t>ROC: 2250 m / 1940 m</a:t>
            </a:r>
          </a:p>
          <a:p>
            <a:pPr lvl="1" indent="-342900"/>
            <a:r>
              <a:rPr lang="en-US" b="0" i="0" kern="0" dirty="0"/>
              <a:t>Figure: &lt;1 nm </a:t>
            </a:r>
            <a:r>
              <a:rPr lang="en-US" b="0" i="0" kern="0" dirty="0" err="1"/>
              <a:t>rms</a:t>
            </a:r>
            <a:endParaRPr lang="en-US" b="0" i="0" kern="0" dirty="0"/>
          </a:p>
          <a:p>
            <a:pPr lvl="1" indent="-342900"/>
            <a:r>
              <a:rPr lang="en-US" b="0" i="0" kern="0" dirty="0"/>
              <a:t>Scatter: ~10 ppm</a:t>
            </a:r>
          </a:p>
          <a:p>
            <a:pPr lvl="1" indent="-342900"/>
            <a:r>
              <a:rPr lang="en-US" b="0" i="0" kern="0" dirty="0"/>
              <a:t>Surface absorption: ~0.3 ppm</a:t>
            </a:r>
          </a:p>
          <a:p>
            <a:pPr lvl="1" indent="-342900"/>
            <a:r>
              <a:rPr lang="en-US" b="0" i="0" kern="0" dirty="0"/>
              <a:t>Bulk absorption: ~</a:t>
            </a:r>
            <a:r>
              <a:rPr lang="en-US" b="0" i="0" dirty="0"/>
              <a:t>0.2 ppm/cm</a:t>
            </a:r>
            <a:endParaRPr lang="en-US" b="0" i="0" kern="0" dirty="0"/>
          </a:p>
          <a:p>
            <a:pPr lvl="1" indent="-342900"/>
            <a:r>
              <a:rPr lang="en-US" b="0" i="0" kern="0" dirty="0"/>
              <a:t>HR transmission: ~4 ppm</a:t>
            </a:r>
          </a:p>
          <a:p>
            <a:pPr lvl="1" indent="-342900"/>
            <a:r>
              <a:rPr lang="en-US" b="0" i="0" kern="0" dirty="0"/>
              <a:t>AR reflectivity: ~200 ppm</a:t>
            </a:r>
          </a:p>
          <a:p>
            <a:pPr lvl="1" indent="-342900"/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33923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9448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951856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Vacuum System Vertex</a:t>
            </a:r>
          </a:p>
        </p:txBody>
      </p:sp>
    </p:spTree>
    <p:extLst>
      <p:ext uri="{BB962C8B-B14F-4D97-AF65-F5344CB8AC3E}">
        <p14:creationId xmlns:p14="http://schemas.microsoft.com/office/powerpoint/2010/main" val="15561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22559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Seismic Isolation Platform</a:t>
            </a:r>
          </a:p>
        </p:txBody>
      </p:sp>
    </p:spTree>
    <p:extLst>
      <p:ext uri="{BB962C8B-B14F-4D97-AF65-F5344CB8AC3E}">
        <p14:creationId xmlns:p14="http://schemas.microsoft.com/office/powerpoint/2010/main" val="11591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6" descr="rel19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4180"/>
            <a:ext cx="6553200" cy="5187285"/>
          </a:xfrm>
          <a:prstGeom prst="rect">
            <a:avLst/>
          </a:prstGeom>
        </p:spPr>
      </p:pic>
      <p:pic>
        <p:nvPicPr>
          <p:cNvPr id="3" name="Picture 4" descr="schwsch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3"/>
          <a:stretch/>
        </p:blipFill>
        <p:spPr bwMode="auto">
          <a:xfrm>
            <a:off x="9448800" y="3399284"/>
            <a:ext cx="2304256" cy="262051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asted-image.jpg" descr="pasted-ima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8600" y="568726"/>
            <a:ext cx="4095238" cy="25201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7620000" cy="838200"/>
          </a:xfrm>
        </p:spPr>
        <p:txBody>
          <a:bodyPr/>
          <a:lstStyle/>
          <a:p>
            <a:r>
              <a:rPr lang="en-US" b="1" dirty="0"/>
              <a:t>A Century of General Relativity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7800" y="6019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tx2"/>
                </a:solidFill>
                <a:latin typeface="+mn-lt"/>
              </a:rPr>
              <a:t>Karl Schwarzschild</a:t>
            </a:r>
          </a:p>
        </p:txBody>
      </p:sp>
      <p:pic>
        <p:nvPicPr>
          <p:cNvPr id="7" name="image13.png" descr="image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43400" y="3770253"/>
            <a:ext cx="4724400" cy="3137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93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2313057" y="2922658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Input Optics Table</a:t>
            </a:r>
          </a:p>
        </p:txBody>
      </p:sp>
    </p:spTree>
    <p:extLst>
      <p:ext uri="{BB962C8B-B14F-4D97-AF65-F5344CB8AC3E}">
        <p14:creationId xmlns:p14="http://schemas.microsoft.com/office/powerpoint/2010/main" val="26498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761356" y="3036957"/>
            <a:ext cx="6629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200W Pre-Stabilized Laser</a:t>
            </a:r>
          </a:p>
        </p:txBody>
      </p:sp>
    </p:spTree>
    <p:extLst>
      <p:ext uri="{BB962C8B-B14F-4D97-AF65-F5344CB8AC3E}">
        <p14:creationId xmlns:p14="http://schemas.microsoft.com/office/powerpoint/2010/main" val="24342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IMG_44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b="10294"/>
          <a:stretch>
            <a:fillRect/>
          </a:stretch>
        </p:blipFill>
        <p:spPr>
          <a:xfrm>
            <a:off x="-3313" y="0"/>
            <a:ext cx="1218427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389257" y="2846457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Control Room</a:t>
            </a:r>
          </a:p>
        </p:txBody>
      </p:sp>
    </p:spTree>
    <p:extLst>
      <p:ext uri="{BB962C8B-B14F-4D97-AF65-F5344CB8AC3E}">
        <p14:creationId xmlns:p14="http://schemas.microsoft.com/office/powerpoint/2010/main" val="39027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7-09-04 at 12.14.14 AM.png" descr="Screen Shot 2017-09-04 at 12.14.14 AM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18100" b="34585"/>
          <a:stretch/>
        </p:blipFill>
        <p:spPr>
          <a:xfrm>
            <a:off x="436460" y="1981200"/>
            <a:ext cx="11319081" cy="320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creen Shot 2017-09-04 at 12.14.14 AM.png" descr="Screen Shot 2017-09-04 at 12.14.14 AM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85119"/>
          <a:stretch/>
        </p:blipFill>
        <p:spPr>
          <a:xfrm>
            <a:off x="436460" y="5156200"/>
            <a:ext cx="11319081" cy="100657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33600" y="228600"/>
            <a:ext cx="7924800" cy="1143000"/>
          </a:xfrm>
        </p:spPr>
        <p:txBody>
          <a:bodyPr/>
          <a:lstStyle/>
          <a:p>
            <a:r>
              <a:rPr lang="en-US" b="1" dirty="0"/>
              <a:t>Observation Runs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62000" y="1981200"/>
            <a:ext cx="1059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9131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9359900" cy="686164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 bwMode="auto">
          <a:xfrm>
            <a:off x="5638800" y="609600"/>
            <a:ext cx="1752600" cy="1066800"/>
          </a:xfrm>
          <a:prstGeom prst="wedgeRectCallout">
            <a:avLst>
              <a:gd name="adj1" fmla="val -61156"/>
              <a:gd name="adj2" fmla="val 106656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~40Hz,</a:t>
            </a:r>
            <a:b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~100</a:t>
            </a:r>
            <a:b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5181600" y="914400"/>
            <a:ext cx="304800" cy="3048000"/>
          </a:xfrm>
          <a:prstGeom prst="upDown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9067800" y="457200"/>
            <a:ext cx="1752600" cy="1066800"/>
          </a:xfrm>
          <a:prstGeom prst="wedgeRectCallout">
            <a:avLst>
              <a:gd name="adj1" fmla="val -61834"/>
              <a:gd name="adj2" fmla="val 207954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</a:t>
            </a:r>
            <a:b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~3</a:t>
            </a:r>
            <a:b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057401" y="2552537"/>
            <a:ext cx="6400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Detector Sensitivity</a:t>
            </a:r>
            <a:br>
              <a:rPr lang="en-US" sz="4000" i="0" dirty="0">
                <a:solidFill>
                  <a:schemeClr val="bg1"/>
                </a:solidFill>
                <a:latin typeface="+mj-lt"/>
              </a:rPr>
            </a:br>
            <a:r>
              <a:rPr lang="en-US" sz="4000" i="0" dirty="0">
                <a:solidFill>
                  <a:schemeClr val="bg1"/>
                </a:solidFill>
                <a:latin typeface="+mj-lt"/>
              </a:rPr>
              <a:t>First Observation Run</a:t>
            </a:r>
          </a:p>
        </p:txBody>
      </p:sp>
    </p:spTree>
    <p:extLst>
      <p:ext uri="{BB962C8B-B14F-4D97-AF65-F5344CB8AC3E}">
        <p14:creationId xmlns:p14="http://schemas.microsoft.com/office/powerpoint/2010/main" val="39056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NS_icon_wide.png" descr="BNS_icon_w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5618" y="2133600"/>
            <a:ext cx="6550756" cy="4057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37" y="2133600"/>
            <a:ext cx="5418056" cy="40578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228600"/>
            <a:ext cx="12156374" cy="1371600"/>
          </a:xfrm>
        </p:spPr>
        <p:txBody>
          <a:bodyPr/>
          <a:lstStyle/>
          <a:p>
            <a:pPr defTabSz="584200">
              <a:defRPr sz="5000">
                <a:uFillTx/>
              </a:defRPr>
            </a:pPr>
            <a:r>
              <a:rPr lang="en-US" sz="4000" b="1" dirty="0"/>
              <a:t>GW150914 and GW170817: Two discoveries that launched gravitational wave astrophysics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665" y="6202384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 Black Hole Mergers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6396" y="6191498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 Neutron Star Coalescence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7400" y="2209800"/>
            <a:ext cx="2059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 14, 2015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0" y="2340890"/>
            <a:ext cx="2059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17, 2017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9665" y="1711488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billion years ago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7400" y="1700602"/>
            <a:ext cx="6098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 million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37902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"/>
            <a:ext cx="1036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408306" y="3056007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GW150914</a:t>
            </a:r>
          </a:p>
        </p:txBody>
      </p:sp>
    </p:spTree>
    <p:extLst>
      <p:ext uri="{BB962C8B-B14F-4D97-AF65-F5344CB8AC3E}">
        <p14:creationId xmlns:p14="http://schemas.microsoft.com/office/powerpoint/2010/main" val="273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HmassChart111517.jpg" descr="BHmassChart111517.jpg"/>
          <p:cNvPicPr>
            <a:picLocks noChangeAspect="1"/>
          </p:cNvPicPr>
          <p:nvPr/>
        </p:nvPicPr>
        <p:blipFill>
          <a:blip r:embed="rId2">
            <a:extLst/>
          </a:blip>
          <a:srcRect t="22029" r="1151"/>
          <a:stretch>
            <a:fillRect/>
          </a:stretch>
        </p:blipFill>
        <p:spPr>
          <a:xfrm>
            <a:off x="982133" y="304800"/>
            <a:ext cx="11133667" cy="632897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 rot="16200000">
            <a:off x="-2639944" y="2942871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Solar Mass Black Holes</a:t>
            </a:r>
          </a:p>
        </p:txBody>
      </p:sp>
    </p:spTree>
    <p:extLst>
      <p:ext uri="{BB962C8B-B14F-4D97-AF65-F5344CB8AC3E}">
        <p14:creationId xmlns:p14="http://schemas.microsoft.com/office/powerpoint/2010/main" val="24255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HmassChart111517.jpg" descr="BHmassChart111517.jpg"/>
          <p:cNvPicPr>
            <a:picLocks noChangeAspect="1"/>
          </p:cNvPicPr>
          <p:nvPr/>
        </p:nvPicPr>
        <p:blipFill>
          <a:blip r:embed="rId2">
            <a:extLst/>
          </a:blip>
          <a:srcRect t="22029" r="1151"/>
          <a:stretch>
            <a:fillRect/>
          </a:stretch>
        </p:blipFill>
        <p:spPr>
          <a:xfrm>
            <a:off x="982133" y="304800"/>
            <a:ext cx="11133667" cy="632897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 rot="16200000">
            <a:off x="-2639944" y="2942871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Solar Mass Black Holes</a:t>
            </a:r>
          </a:p>
        </p:txBody>
      </p:sp>
      <p:pic>
        <p:nvPicPr>
          <p:cNvPr id="4" name="Picture 3" descr="Nobel-barish-thorne-wei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7246400" cy="40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08299-E6AB-41E9-8AAF-1B983F70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3124200"/>
            <a:ext cx="4176979" cy="32004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DB0CAB66-EEF7-490B-B0B2-331195781265}"/>
              </a:ext>
            </a:extLst>
          </p:cNvPr>
          <p:cNvSpPr txBox="1">
            <a:spLocks/>
          </p:cNvSpPr>
          <p:nvPr/>
        </p:nvSpPr>
        <p:spPr bwMode="auto">
          <a:xfrm>
            <a:off x="3086100" y="3810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i="0" kern="0" dirty="0"/>
              <a:t>General Relativity Tests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7188AA3-4EDB-426B-A337-19F74A9447EC}"/>
              </a:ext>
            </a:extLst>
          </p:cNvPr>
          <p:cNvSpPr txBox="1">
            <a:spLocks/>
          </p:cNvSpPr>
          <p:nvPr/>
        </p:nvSpPr>
        <p:spPr bwMode="auto">
          <a:xfrm>
            <a:off x="1905000" y="15240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100" b="0" i="0" kern="0" dirty="0">
                <a:solidFill>
                  <a:schemeClr val="tx2"/>
                </a:solidFill>
              </a:rPr>
              <a:t>Binary black hole mergers are the </a:t>
            </a:r>
            <a:br>
              <a:rPr lang="en-US" sz="2100" b="0" i="0" kern="0" dirty="0">
                <a:solidFill>
                  <a:schemeClr val="tx2"/>
                </a:solidFill>
              </a:rPr>
            </a:br>
            <a:r>
              <a:rPr lang="en-US" sz="2100" b="0" i="0" kern="0" dirty="0">
                <a:solidFill>
                  <a:schemeClr val="tx2"/>
                </a:solidFill>
              </a:rPr>
              <a:t>best test of GR in the strong field, nonlinear regime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19B645-E3EE-482E-9A61-2301ADD1D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372" y="3124200"/>
            <a:ext cx="4063828" cy="321629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E09268B-0D61-4113-9FE4-DA1D8FDA6116}"/>
              </a:ext>
            </a:extLst>
          </p:cNvPr>
          <p:cNvSpPr txBox="1">
            <a:spLocks/>
          </p:cNvSpPr>
          <p:nvPr/>
        </p:nvSpPr>
        <p:spPr bwMode="auto">
          <a:xfrm>
            <a:off x="1676401" y="2667000"/>
            <a:ext cx="41769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100" b="0" i="0" kern="0" dirty="0">
                <a:solidFill>
                  <a:schemeClr val="tx2"/>
                </a:solidFill>
              </a:rPr>
              <a:t>Post Newtonian Approximation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7406748-297A-44AF-8771-627693F28B23}"/>
              </a:ext>
            </a:extLst>
          </p:cNvPr>
          <p:cNvSpPr txBox="1">
            <a:spLocks/>
          </p:cNvSpPr>
          <p:nvPr/>
        </p:nvSpPr>
        <p:spPr bwMode="auto">
          <a:xfrm>
            <a:off x="5918373" y="2667000"/>
            <a:ext cx="497822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100" b="0" i="0" kern="0" dirty="0">
                <a:solidFill>
                  <a:schemeClr val="tx2"/>
                </a:solidFill>
              </a:rPr>
              <a:t>Graviton Mass / Compton Wavelength</a:t>
            </a:r>
          </a:p>
        </p:txBody>
      </p:sp>
    </p:spTree>
    <p:extLst>
      <p:ext uri="{BB962C8B-B14F-4D97-AF65-F5344CB8AC3E}">
        <p14:creationId xmlns:p14="http://schemas.microsoft.com/office/powerpoint/2010/main" val="38289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10668000" y="2743200"/>
            <a:ext cx="838200" cy="7620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Gravitational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13733"/>
            <a:ext cx="9580164" cy="428226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Perturbations of the space-time metric produced by rapid changes in shape and orientation of massive objects.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Speed of light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 polarization (plus &amp; cross)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"/>
          <p:cNvGrpSpPr/>
          <p:nvPr/>
        </p:nvGrpSpPr>
        <p:grpSpPr>
          <a:xfrm>
            <a:off x="1219200" y="2514600"/>
            <a:ext cx="7112562" cy="4104856"/>
            <a:chOff x="0" y="-1411"/>
            <a:chExt cx="5536637" cy="2838025"/>
          </a:xfrm>
        </p:grpSpPr>
        <p:sp>
          <p:nvSpPr>
            <p:cNvPr id="8" name="Line"/>
            <p:cNvSpPr/>
            <p:nvPr/>
          </p:nvSpPr>
          <p:spPr>
            <a:xfrm flipV="1">
              <a:off x="0" y="427399"/>
              <a:ext cx="5514670" cy="2045468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" name="Circle"/>
            <p:cNvSpPr/>
            <p:nvPr/>
          </p:nvSpPr>
          <p:spPr>
            <a:xfrm rot="2700000">
              <a:off x="380823" y="1838013"/>
              <a:ext cx="709752" cy="709789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" name="Line"/>
            <p:cNvSpPr/>
            <p:nvPr/>
          </p:nvSpPr>
          <p:spPr>
            <a:xfrm flipV="1">
              <a:off x="383761" y="2223469"/>
              <a:ext cx="295747" cy="107449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" name="Oval"/>
            <p:cNvSpPr/>
            <p:nvPr/>
          </p:nvSpPr>
          <p:spPr>
            <a:xfrm rot="2700000">
              <a:off x="76220" y="1912936"/>
              <a:ext cx="1309099" cy="538258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" name="Oval"/>
            <p:cNvSpPr/>
            <p:nvPr/>
          </p:nvSpPr>
          <p:spPr>
            <a:xfrm rot="18900000">
              <a:off x="79143" y="1914922"/>
              <a:ext cx="1309168" cy="538230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" name="Oval"/>
            <p:cNvSpPr/>
            <p:nvPr/>
          </p:nvSpPr>
          <p:spPr>
            <a:xfrm rot="2700000">
              <a:off x="1091853" y="1570635"/>
              <a:ext cx="1309100" cy="538258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" name="Circle"/>
            <p:cNvSpPr/>
            <p:nvPr/>
          </p:nvSpPr>
          <p:spPr>
            <a:xfrm rot="2700000">
              <a:off x="1390829" y="1492536"/>
              <a:ext cx="709752" cy="709790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" name="Line"/>
            <p:cNvSpPr/>
            <p:nvPr/>
          </p:nvSpPr>
          <p:spPr>
            <a:xfrm flipV="1">
              <a:off x="1263112" y="1847891"/>
              <a:ext cx="418973" cy="156736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" name="Oval"/>
            <p:cNvSpPr/>
            <p:nvPr/>
          </p:nvSpPr>
          <p:spPr>
            <a:xfrm rot="18900000">
              <a:off x="1094536" y="1576803"/>
              <a:ext cx="1309168" cy="538230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" name="Circle"/>
            <p:cNvSpPr/>
            <p:nvPr/>
          </p:nvSpPr>
          <p:spPr>
            <a:xfrm rot="2700000">
              <a:off x="2415552" y="1089815"/>
              <a:ext cx="709753" cy="709790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" name="Line"/>
            <p:cNvSpPr/>
            <p:nvPr/>
          </p:nvSpPr>
          <p:spPr>
            <a:xfrm flipV="1">
              <a:off x="2353427" y="1438797"/>
              <a:ext cx="418974" cy="156737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" name="Oval"/>
            <p:cNvSpPr/>
            <p:nvPr/>
          </p:nvSpPr>
          <p:spPr>
            <a:xfrm rot="18900000">
              <a:off x="2121759" y="1192354"/>
              <a:ext cx="1309168" cy="538230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" name="Oval"/>
            <p:cNvSpPr/>
            <p:nvPr/>
          </p:nvSpPr>
          <p:spPr>
            <a:xfrm rot="2700000">
              <a:off x="2122778" y="1154880"/>
              <a:ext cx="1309100" cy="538258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" name="Oval"/>
            <p:cNvSpPr/>
            <p:nvPr/>
          </p:nvSpPr>
          <p:spPr>
            <a:xfrm rot="18900000">
              <a:off x="3116212" y="780065"/>
              <a:ext cx="1309169" cy="538229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" name="Circle"/>
            <p:cNvSpPr/>
            <p:nvPr/>
          </p:nvSpPr>
          <p:spPr>
            <a:xfrm rot="18900000">
              <a:off x="3423569" y="695000"/>
              <a:ext cx="709789" cy="709752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" name="Line"/>
            <p:cNvSpPr/>
            <p:nvPr/>
          </p:nvSpPr>
          <p:spPr>
            <a:xfrm flipV="1">
              <a:off x="3302000" y="1091807"/>
              <a:ext cx="418973" cy="156736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" name="Oval"/>
            <p:cNvSpPr/>
            <p:nvPr/>
          </p:nvSpPr>
          <p:spPr>
            <a:xfrm rot="2700000">
              <a:off x="3131272" y="789161"/>
              <a:ext cx="1309100" cy="538258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" name="Circle"/>
            <p:cNvSpPr/>
            <p:nvPr/>
          </p:nvSpPr>
          <p:spPr>
            <a:xfrm rot="2700000">
              <a:off x="4521261" y="318945"/>
              <a:ext cx="709752" cy="709789"/>
            </a:xfrm>
            <a:prstGeom prst="ellipse">
              <a:avLst/>
            </a:prstGeom>
            <a:solidFill>
              <a:srgbClr val="FF2600"/>
            </a:solidFill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" name="Line"/>
            <p:cNvSpPr/>
            <p:nvPr/>
          </p:nvSpPr>
          <p:spPr>
            <a:xfrm flipV="1">
              <a:off x="4459137" y="662012"/>
              <a:ext cx="418973" cy="156737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" name="Oval"/>
            <p:cNvSpPr/>
            <p:nvPr/>
          </p:nvSpPr>
          <p:spPr>
            <a:xfrm rot="18900000">
              <a:off x="4227469" y="421484"/>
              <a:ext cx="1309168" cy="538229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" name="Oval"/>
            <p:cNvSpPr/>
            <p:nvPr/>
          </p:nvSpPr>
          <p:spPr>
            <a:xfrm rot="2700000">
              <a:off x="4228488" y="384010"/>
              <a:ext cx="1309100" cy="538258"/>
            </a:xfrm>
            <a:prstGeom prst="ellipse">
              <a:avLst/>
            </a:prstGeom>
            <a:noFill/>
            <a:ln w="25400" cap="flat">
              <a:solidFill>
                <a:srgbClr val="FFFB00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9pPr>
            </a:lstStyle>
            <a:p>
              <a:pPr algn="l" defTabSz="6477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36" name="image.pdf" descr="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5739" y="3937636"/>
            <a:ext cx="3034699" cy="107438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</p:pic>
      <p:pic>
        <p:nvPicPr>
          <p:cNvPr id="37" name="image.png" descr="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13411" y="2880836"/>
            <a:ext cx="2419353" cy="4619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933143" y="5162615"/>
            <a:ext cx="4707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h</a:t>
            </a:r>
            <a:r>
              <a:rPr lang="fr-FR" sz="2000" b="0" i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= </a:t>
            </a:r>
            <a:r>
              <a:rPr lang="fr-FR" sz="2000" b="0" i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dimensionless</a:t>
            </a:r>
            <a:r>
              <a:rPr lang="fr-FR" sz="2000" b="0" i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fr-FR" sz="2000" b="0" i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strain</a:t>
            </a:r>
            <a:br>
              <a:rPr lang="fr-FR" sz="2000" b="0" i="0" dirty="0">
                <a:solidFill>
                  <a:schemeClr val="bg1">
                    <a:lumMod val="85000"/>
                  </a:schemeClr>
                </a:solidFill>
                <a:latin typeface="+mn-lt"/>
              </a:rPr>
            </a:br>
            <a:r>
              <a:rPr lang="fr-FR" sz="2000" b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</a:t>
            </a:r>
            <a:r>
              <a:rPr lang="fr-FR" sz="2000" b="0" i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= source mass </a:t>
            </a:r>
            <a:r>
              <a:rPr lang="fr-FR" sz="2000" b="0" i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quadrupole</a:t>
            </a:r>
            <a:r>
              <a:rPr lang="fr-FR" sz="2000" b="0" i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moment </a:t>
            </a:r>
            <a:br>
              <a:rPr lang="fr-FR" sz="2000" b="0" i="0" dirty="0">
                <a:solidFill>
                  <a:schemeClr val="bg1">
                    <a:lumMod val="85000"/>
                  </a:schemeClr>
                </a:solidFill>
                <a:latin typeface="+mn-lt"/>
              </a:rPr>
            </a:br>
            <a:r>
              <a:rPr lang="fr-FR" sz="2000" b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R</a:t>
            </a:r>
            <a:r>
              <a:rPr lang="fr-FR" sz="2000" b="0" i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= source distance</a:t>
            </a:r>
          </a:p>
        </p:txBody>
      </p:sp>
    </p:spTree>
    <p:extLst>
      <p:ext uri="{BB962C8B-B14F-4D97-AF65-F5344CB8AC3E}">
        <p14:creationId xmlns:p14="http://schemas.microsoft.com/office/powerpoint/2010/main" val="31506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4419600" cy="1469596"/>
          </a:xfrm>
        </p:spPr>
        <p:txBody>
          <a:bodyPr/>
          <a:lstStyle/>
          <a:p>
            <a:r>
              <a:rPr lang="en-US" b="1" dirty="0"/>
              <a:t>Astrophysical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4800601" cy="4114800"/>
          </a:xfrm>
        </p:spPr>
        <p:txBody>
          <a:bodyPr/>
          <a:lstStyle/>
          <a:p>
            <a:r>
              <a:rPr lang="en-US" dirty="0"/>
              <a:t>Early in the Universe </a:t>
            </a:r>
            <a:br>
              <a:rPr lang="en-US" dirty="0"/>
            </a:br>
            <a:r>
              <a:rPr lang="en-US" dirty="0"/>
              <a:t>monster stars can form </a:t>
            </a:r>
            <a:br>
              <a:rPr lang="en-US" dirty="0"/>
            </a:br>
            <a:r>
              <a:rPr lang="en-US" dirty="0"/>
              <a:t>out of Hydrogen only</a:t>
            </a:r>
          </a:p>
          <a:p>
            <a:r>
              <a:rPr lang="en-US" dirty="0"/>
              <a:t>Stars produce metals</a:t>
            </a:r>
            <a:br>
              <a:rPr lang="en-US" dirty="0"/>
            </a:br>
            <a:r>
              <a:rPr lang="en-US" dirty="0"/>
              <a:t>(meaning anything </a:t>
            </a:r>
            <a:br>
              <a:rPr lang="en-US" dirty="0"/>
            </a:br>
            <a:r>
              <a:rPr lang="en-US" dirty="0"/>
              <a:t>heavier than Helium)</a:t>
            </a:r>
          </a:p>
          <a:p>
            <a:r>
              <a:rPr lang="en-US" dirty="0"/>
              <a:t>30 solar mass black holes </a:t>
            </a:r>
            <a:br>
              <a:rPr lang="en-US" dirty="0"/>
            </a:br>
            <a:r>
              <a:rPr lang="en-US" dirty="0"/>
              <a:t>can not be formed with </a:t>
            </a:r>
            <a:br>
              <a:rPr lang="en-US" dirty="0"/>
            </a:br>
            <a:r>
              <a:rPr lang="en-US" dirty="0"/>
              <a:t>core collapses in the </a:t>
            </a:r>
            <a:br>
              <a:rPr lang="en-US" dirty="0"/>
            </a:br>
            <a:r>
              <a:rPr lang="en-US" dirty="0"/>
              <a:t>current solar environment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654" y="990600"/>
            <a:ext cx="5771861" cy="4589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12854" y="310077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LIGO Black Holes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1725" y="5732673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Current solar environment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7467600" y="5334000"/>
            <a:ext cx="0" cy="4572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11049000" y="6055835"/>
            <a:ext cx="609600" cy="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0279315" y="5885073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Early</a:t>
            </a:r>
            <a:br>
              <a:rPr lang="en-US" sz="1800" b="0" i="0" dirty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1800" b="0" i="0" dirty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Universe</a:t>
            </a:r>
          </a:p>
        </p:txBody>
      </p:sp>
    </p:spTree>
    <p:extLst>
      <p:ext uri="{BB962C8B-B14F-4D97-AF65-F5344CB8AC3E}">
        <p14:creationId xmlns:p14="http://schemas.microsoft.com/office/powerpoint/2010/main" val="31809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2" y="914400"/>
            <a:ext cx="4475018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134586"/>
            <a:ext cx="3048000" cy="6647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3151256" y="3189355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tx2"/>
                </a:solidFill>
                <a:latin typeface="+mj-lt"/>
              </a:rPr>
              <a:t>From isolated stars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610534" y="3182034"/>
            <a:ext cx="647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0" dirty="0">
                <a:solidFill>
                  <a:schemeClr val="tx2"/>
                </a:solidFill>
                <a:latin typeface="+mj-lt"/>
              </a:rPr>
              <a:t>Binary Black Hole Formation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8278742" y="3189355"/>
            <a:ext cx="640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tx2"/>
                </a:solidFill>
                <a:latin typeface="+mj-lt"/>
              </a:rPr>
              <a:t>Inside globular clusters</a:t>
            </a:r>
          </a:p>
        </p:txBody>
      </p:sp>
    </p:spTree>
    <p:extLst>
      <p:ext uri="{BB962C8B-B14F-4D97-AF65-F5344CB8AC3E}">
        <p14:creationId xmlns:p14="http://schemas.microsoft.com/office/powerpoint/2010/main" val="27821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itedata_strain_SNR_qscan_v11Vhigh.jpg" descr="whitedata_strain_SNR_qscan_v11Vhig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1958" y="152400"/>
            <a:ext cx="10642997" cy="65772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 rot="16200000">
            <a:off x="-2426732" y="3029636"/>
            <a:ext cx="640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0" dirty="0">
                <a:solidFill>
                  <a:schemeClr val="tx2"/>
                </a:solidFill>
                <a:latin typeface="+mj-lt"/>
              </a:rPr>
              <a:t>GW170814: 3x Coincidence</a:t>
            </a:r>
          </a:p>
        </p:txBody>
      </p:sp>
    </p:spTree>
    <p:extLst>
      <p:ext uri="{BB962C8B-B14F-4D97-AF65-F5344CB8AC3E}">
        <p14:creationId xmlns:p14="http://schemas.microsoft.com/office/powerpoint/2010/main" val="25660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calization (1).pdf" descr="localization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990600"/>
            <a:ext cx="11810999" cy="556804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14400"/>
          </a:xfrm>
        </p:spPr>
        <p:txBody>
          <a:bodyPr/>
          <a:lstStyle/>
          <a:p>
            <a:r>
              <a:rPr lang="en-US" b="1" dirty="0"/>
              <a:t>Sky Localization</a:t>
            </a:r>
          </a:p>
        </p:txBody>
      </p:sp>
    </p:spTree>
    <p:extLst>
      <p:ext uri="{BB962C8B-B14F-4D97-AF65-F5344CB8AC3E}">
        <p14:creationId xmlns:p14="http://schemas.microsoft.com/office/powerpoint/2010/main" val="14590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534" y="4070412"/>
            <a:ext cx="2994573" cy="1882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9613" y="3887029"/>
            <a:ext cx="2868084" cy="1912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070" y="2057400"/>
            <a:ext cx="3452954" cy="2289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534" y="1295400"/>
            <a:ext cx="3008785" cy="1692441"/>
          </a:xfrm>
          <a:prstGeom prst="rect">
            <a:avLst/>
          </a:prstGeom>
        </p:spPr>
      </p:pic>
      <p:pic>
        <p:nvPicPr>
          <p:cNvPr id="4" name="Picture 3" descr="LL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831" y="1295400"/>
            <a:ext cx="2530648" cy="203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/>
          <p:nvPr/>
        </p:nvSpPr>
        <p:spPr>
          <a:xfrm>
            <a:off x="8657178" y="299646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i="1" dirty="0">
                <a:solidFill>
                  <a:srgbClr val="377373"/>
                </a:solidFill>
              </a:rPr>
              <a:t>X-rays/Gamma-rays</a:t>
            </a:r>
          </a:p>
        </p:txBody>
      </p:sp>
      <p:sp>
        <p:nvSpPr>
          <p:cNvPr id="6" name="Right Arrow 5"/>
          <p:cNvSpPr/>
          <p:nvPr/>
        </p:nvSpPr>
        <p:spPr>
          <a:xfrm rot="20504054">
            <a:off x="7482712" y="2320831"/>
            <a:ext cx="1254058" cy="36897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095946" flipH="1">
            <a:off x="3226630" y="2444252"/>
            <a:ext cx="1254058" cy="36897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939444" y="3328503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i="1" dirty="0">
                <a:solidFill>
                  <a:srgbClr val="377373"/>
                </a:solidFill>
              </a:rPr>
              <a:t>Gravitational Waves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4301989" y="1675508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i="1" dirty="0">
                <a:solidFill>
                  <a:srgbClr val="377373"/>
                </a:solidFill>
              </a:rPr>
              <a:t>Binary Neutron Star Merger</a:t>
            </a:r>
          </a:p>
        </p:txBody>
      </p:sp>
      <p:sp>
        <p:nvSpPr>
          <p:cNvPr id="10" name="Right Arrow 9"/>
          <p:cNvSpPr/>
          <p:nvPr/>
        </p:nvSpPr>
        <p:spPr>
          <a:xfrm rot="20504054" flipH="1" flipV="1">
            <a:off x="3302830" y="3966190"/>
            <a:ext cx="1254058" cy="36897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679613" y="5809517"/>
            <a:ext cx="2471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i="1" dirty="0">
                <a:solidFill>
                  <a:srgbClr val="377373"/>
                </a:solidFill>
              </a:rPr>
              <a:t>Visible/Infrared Light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819" y="4767992"/>
            <a:ext cx="4053747" cy="1735511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5400000">
            <a:off x="5396243" y="4512954"/>
            <a:ext cx="1254058" cy="36897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3984819" y="6503503"/>
            <a:ext cx="16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i="1" dirty="0">
                <a:solidFill>
                  <a:srgbClr val="377373"/>
                </a:solidFill>
              </a:rPr>
              <a:t>Radio Waves</a:t>
            </a:r>
          </a:p>
        </p:txBody>
      </p:sp>
      <p:sp>
        <p:nvSpPr>
          <p:cNvPr id="16" name="Right Arrow 15"/>
          <p:cNvSpPr/>
          <p:nvPr/>
        </p:nvSpPr>
        <p:spPr>
          <a:xfrm rot="1095946" flipV="1">
            <a:off x="7482712" y="4030006"/>
            <a:ext cx="1254058" cy="36897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21"/>
          <p:cNvSpPr txBox="1"/>
          <p:nvPr/>
        </p:nvSpPr>
        <p:spPr>
          <a:xfrm>
            <a:off x="8572059" y="597135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i="1" dirty="0">
                <a:solidFill>
                  <a:srgbClr val="377373"/>
                </a:solidFill>
              </a:rPr>
              <a:t>Neutrinos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295400" y="228600"/>
            <a:ext cx="9525000" cy="1143000"/>
          </a:xfrm>
        </p:spPr>
        <p:txBody>
          <a:bodyPr/>
          <a:lstStyle/>
          <a:p>
            <a:r>
              <a:rPr lang="en-US" b="1" dirty="0"/>
              <a:t>Multi-messenger Astronomy with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17677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152400"/>
            <a:ext cx="9144000" cy="762000"/>
          </a:xfrm>
        </p:spPr>
        <p:txBody>
          <a:bodyPr/>
          <a:lstStyle/>
          <a:p>
            <a:r>
              <a:rPr lang="en-US" b="1" dirty="0"/>
              <a:t>Neutron Star Merger: GW170817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542" r="896"/>
          <a:stretch>
            <a:fillRect/>
          </a:stretch>
        </p:blipFill>
        <p:spPr>
          <a:xfrm>
            <a:off x="5181600" y="1055926"/>
            <a:ext cx="6808836" cy="5802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creen Shot 2017-11-02 at 6.23.32 AM.png" descr="Screen Shot 2017-11-02 at 6.23.3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1055926"/>
            <a:ext cx="4372311" cy="58020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eft-Right Arrow 7"/>
          <p:cNvSpPr/>
          <p:nvPr/>
        </p:nvSpPr>
        <p:spPr bwMode="auto">
          <a:xfrm>
            <a:off x="9677400" y="1295400"/>
            <a:ext cx="609600" cy="228600"/>
          </a:xfrm>
          <a:prstGeom prst="leftRight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6547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1.7s</a:t>
            </a:r>
          </a:p>
        </p:txBody>
      </p:sp>
    </p:spTree>
    <p:extLst>
      <p:ext uri="{BB962C8B-B14F-4D97-AF65-F5344CB8AC3E}">
        <p14:creationId xmlns:p14="http://schemas.microsoft.com/office/powerpoint/2010/main" val="110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152400"/>
            <a:ext cx="9144000" cy="762000"/>
          </a:xfrm>
        </p:spPr>
        <p:txBody>
          <a:bodyPr/>
          <a:lstStyle/>
          <a:p>
            <a:r>
              <a:rPr lang="en-US" b="1" dirty="0"/>
              <a:t>Neutron Star Merger: GW170817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542" r="896"/>
          <a:stretch>
            <a:fillRect/>
          </a:stretch>
        </p:blipFill>
        <p:spPr>
          <a:xfrm>
            <a:off x="5181600" y="1055926"/>
            <a:ext cx="6808836" cy="5802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creen Shot 2017-11-02 at 6.23.32 AM.png" descr="Screen Shot 2017-11-02 at 6.23.32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1055926"/>
            <a:ext cx="4372311" cy="58020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eft-Right Arrow 7"/>
          <p:cNvSpPr/>
          <p:nvPr/>
        </p:nvSpPr>
        <p:spPr bwMode="auto">
          <a:xfrm>
            <a:off x="9677400" y="1295400"/>
            <a:ext cx="609600" cy="228600"/>
          </a:xfrm>
          <a:prstGeom prst="leftRight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0" y="146547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1.7s</a:t>
            </a:r>
          </a:p>
        </p:txBody>
      </p:sp>
      <p:sp>
        <p:nvSpPr>
          <p:cNvPr id="2" name="Rectangular Callout 1"/>
          <p:cNvSpPr/>
          <p:nvPr/>
        </p:nvSpPr>
        <p:spPr bwMode="auto">
          <a:xfrm>
            <a:off x="4800600" y="2057400"/>
            <a:ext cx="2971305" cy="1676400"/>
          </a:xfrm>
          <a:prstGeom prst="wedgeRectCallout">
            <a:avLst>
              <a:gd name="adj1" fmla="val 112127"/>
              <a:gd name="adj2" fmla="val -82204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gravity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Speed of light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i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~1 part in 10</a:t>
            </a:r>
            <a:r>
              <a:rPr lang="en-US" sz="2000" i="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000" i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7-10-18 at 5.25.10 PM.png" descr="Screen Shot 2017-10-18 at 5.25.1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152400"/>
            <a:ext cx="9969392" cy="65633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 rot="16200000">
            <a:off x="-2745278" y="3039968"/>
            <a:ext cx="67157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0" dirty="0">
                <a:solidFill>
                  <a:schemeClr val="tx2"/>
                </a:solidFill>
                <a:latin typeface="+mj-lt"/>
              </a:rPr>
              <a:t>Multi-messenger Observations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2204789" y="3157800"/>
            <a:ext cx="671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tx2"/>
                </a:solidFill>
                <a:latin typeface="+mj-lt"/>
              </a:rPr>
              <a:t>The Astrophysical Journal Letters, 848:L12, 2017</a:t>
            </a:r>
          </a:p>
        </p:txBody>
      </p:sp>
    </p:spTree>
    <p:extLst>
      <p:ext uri="{BB962C8B-B14F-4D97-AF65-F5344CB8AC3E}">
        <p14:creationId xmlns:p14="http://schemas.microsoft.com/office/powerpoint/2010/main" val="31988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2630978" y="2925669"/>
            <a:ext cx="64871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0" dirty="0">
                <a:solidFill>
                  <a:schemeClr val="tx2"/>
                </a:solidFill>
                <a:latin typeface="+mj-lt"/>
              </a:rPr>
              <a:t>EM Follow-up Campaign</a:t>
            </a:r>
          </a:p>
        </p:txBody>
      </p:sp>
      <p:pic>
        <p:nvPicPr>
          <p:cNvPr id="3" name="Imagen 1" descr="timeline_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28" y="228600"/>
            <a:ext cx="10929572" cy="636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/>
          <p:cNvGrpSpPr/>
          <p:nvPr/>
        </p:nvGrpSpPr>
        <p:grpSpPr>
          <a:xfrm>
            <a:off x="1981200" y="76201"/>
            <a:ext cx="3334876" cy="6749142"/>
            <a:chOff x="20055" y="0"/>
            <a:chExt cx="3731255" cy="7379648"/>
          </a:xfrm>
        </p:grpSpPr>
        <p:pic>
          <p:nvPicPr>
            <p:cNvPr id="3" name="Swope Optical Image; CREDIT_ 1M2H_UC Santa Cruz and Carnegie Observatories_Ryan Foley.tiff" descr="Swope Optical Image; CREDIT_ 1M2H_UC Santa Cruz and Carnegie Observatories_Ryan Foley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83"/>
            <a:stretch>
              <a:fillRect/>
            </a:stretch>
          </p:blipFill>
          <p:spPr>
            <a:xfrm>
              <a:off x="20085" y="3570708"/>
              <a:ext cx="3731224" cy="3808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Swope Optical Image; CREDIT_ 1M2H_UC Santa Cruz and Carnegie Observatories_Ryan Foley.tiff" descr="Swope Optical Image; CREDIT_ 1M2H_UC Santa Cruz and Carnegie Observatories_Ryan Foley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1002"/>
            <a:stretch>
              <a:fillRect/>
            </a:stretch>
          </p:blipFill>
          <p:spPr>
            <a:xfrm>
              <a:off x="20055" y="0"/>
              <a:ext cx="3731255" cy="3779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Imagen 3" descr="infographic-e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652"/>
            <a:ext cx="5395258" cy="68383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505989" y="2955432"/>
            <a:ext cx="64871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0" dirty="0" err="1">
                <a:solidFill>
                  <a:schemeClr val="tx2"/>
                </a:solidFill>
                <a:latin typeface="+mj-lt"/>
              </a:rPr>
              <a:t>Kilonova</a:t>
            </a:r>
            <a:endParaRPr lang="en-US" sz="3400" i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49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143000"/>
          </a:xfrm>
        </p:spPr>
        <p:txBody>
          <a:bodyPr/>
          <a:lstStyle/>
          <a:p>
            <a:r>
              <a:rPr lang="en-US" b="1" dirty="0"/>
              <a:t>Indirect Evidence of gravitational radiation: PSR 1913+16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1974: </a:t>
            </a:r>
            <a:br>
              <a:rPr lang="en-US" dirty="0"/>
            </a:br>
            <a:r>
              <a:rPr lang="en-US" dirty="0" err="1"/>
              <a:t>Hulse</a:t>
            </a:r>
            <a:r>
              <a:rPr lang="en-US" dirty="0"/>
              <a:t> and Taylor </a:t>
            </a:r>
            <a:br>
              <a:rPr lang="en-US" dirty="0"/>
            </a:br>
            <a:r>
              <a:rPr lang="en-US" dirty="0"/>
              <a:t>discover binary </a:t>
            </a:r>
            <a:br>
              <a:rPr lang="en-US" dirty="0"/>
            </a:br>
            <a:r>
              <a:rPr lang="en-US" dirty="0"/>
              <a:t>neutron star</a:t>
            </a:r>
          </a:p>
          <a:p>
            <a:r>
              <a:rPr lang="en-US" dirty="0"/>
              <a:t>Observed over the course of decades</a:t>
            </a:r>
            <a:br>
              <a:rPr lang="en-US" dirty="0"/>
            </a:br>
            <a:r>
              <a:rPr lang="en-US" dirty="0"/>
              <a:t>Slow orbital decay</a:t>
            </a:r>
            <a:br>
              <a:rPr lang="en-US" dirty="0"/>
            </a:br>
            <a:r>
              <a:rPr lang="en-US" dirty="0"/>
              <a:t>Gravitational waves carrying away orbital energy</a:t>
            </a:r>
          </a:p>
          <a:p>
            <a:r>
              <a:rPr lang="en-US" dirty="0"/>
              <a:t>Nobel Prize in Physics 1993</a:t>
            </a:r>
          </a:p>
          <a:p>
            <a:r>
              <a:rPr lang="en-US" dirty="0"/>
              <a:t>Coalescence in about ~300 million years</a:t>
            </a:r>
          </a:p>
          <a:p>
            <a:r>
              <a:rPr lang="en-US" dirty="0"/>
              <a:t>GW emission strongest near the end</a:t>
            </a:r>
          </a:p>
        </p:txBody>
      </p:sp>
      <p:pic>
        <p:nvPicPr>
          <p:cNvPr id="8" name="Picture 1029" descr="grav_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577181"/>
            <a:ext cx="3871913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27" descr="tay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064" y="1827213"/>
            <a:ext cx="9874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28" descr="hu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827213"/>
            <a:ext cx="9874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34"/>
          <p:cNvSpPr txBox="1">
            <a:spLocks noChangeArrowheads="1"/>
          </p:cNvSpPr>
          <p:nvPr/>
        </p:nvSpPr>
        <p:spPr bwMode="auto">
          <a:xfrm>
            <a:off x="5965824" y="3211513"/>
            <a:ext cx="638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  <a:defRPr/>
            </a:pPr>
            <a:r>
              <a:rPr lang="ca-ES" sz="900" b="0" i="0" dirty="0" err="1">
                <a:solidFill>
                  <a:schemeClr val="tx2"/>
                </a:solidFill>
                <a:latin typeface="Arial" charset="0"/>
                <a:cs typeface="Arial" charset="0"/>
              </a:rPr>
              <a:t>R</a:t>
            </a:r>
            <a:r>
              <a:rPr lang="ca-ES" sz="900" b="0" i="0" dirty="0">
                <a:solidFill>
                  <a:schemeClr val="tx2"/>
                </a:solidFill>
                <a:latin typeface="Arial" charset="0"/>
                <a:cs typeface="Arial" charset="0"/>
              </a:rPr>
              <a:t>. </a:t>
            </a:r>
            <a:r>
              <a:rPr lang="ca-ES" sz="900" b="0" i="0" dirty="0" err="1">
                <a:solidFill>
                  <a:schemeClr val="tx2"/>
                </a:solidFill>
                <a:latin typeface="Arial" charset="0"/>
                <a:cs typeface="Arial" charset="0"/>
              </a:rPr>
              <a:t>Hulse</a:t>
            </a:r>
            <a:endParaRPr lang="ca-ES" sz="900" b="0" i="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1035"/>
          <p:cNvSpPr txBox="1">
            <a:spLocks noChangeArrowheads="1"/>
          </p:cNvSpPr>
          <p:nvPr/>
        </p:nvSpPr>
        <p:spPr bwMode="auto">
          <a:xfrm>
            <a:off x="4746626" y="3211513"/>
            <a:ext cx="638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  <a:defRPr/>
            </a:pPr>
            <a:r>
              <a:rPr lang="ca-ES" sz="900" b="0" i="0" dirty="0" err="1">
                <a:solidFill>
                  <a:schemeClr val="tx2"/>
                </a:solidFill>
                <a:latin typeface="Arial" charset="0"/>
                <a:cs typeface="Arial" charset="0"/>
              </a:rPr>
              <a:t>J</a:t>
            </a:r>
            <a:r>
              <a:rPr lang="ca-ES" sz="900" b="0" i="0" dirty="0">
                <a:solidFill>
                  <a:schemeClr val="tx2"/>
                </a:solidFill>
                <a:latin typeface="Arial" charset="0"/>
                <a:cs typeface="Arial" charset="0"/>
              </a:rPr>
              <a:t>. Taylor</a:t>
            </a:r>
            <a:endParaRPr lang="ca-ES" sz="800" b="0" i="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2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"/>
            <a:ext cx="9477863" cy="65000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912170" y="2674171"/>
            <a:ext cx="60299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0" dirty="0">
                <a:solidFill>
                  <a:schemeClr val="tx2"/>
                </a:solidFill>
                <a:latin typeface="+mj-lt"/>
              </a:rPr>
              <a:t>Cosmology without </a:t>
            </a:r>
            <a:br>
              <a:rPr lang="en-US" sz="3400" i="0" dirty="0">
                <a:solidFill>
                  <a:schemeClr val="tx2"/>
                </a:solidFill>
                <a:latin typeface="+mj-lt"/>
              </a:rPr>
            </a:br>
            <a:r>
              <a:rPr lang="en-US" sz="3400" i="0" dirty="0">
                <a:solidFill>
                  <a:schemeClr val="tx2"/>
                </a:solidFill>
                <a:latin typeface="+mj-lt"/>
              </a:rPr>
              <a:t>Distance Ladder</a:t>
            </a:r>
          </a:p>
        </p:txBody>
      </p:sp>
    </p:spTree>
    <p:extLst>
      <p:ext uri="{BB962C8B-B14F-4D97-AF65-F5344CB8AC3E}">
        <p14:creationId xmlns:p14="http://schemas.microsoft.com/office/powerpoint/2010/main" val="34272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2155131" y="33629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The Next Decade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0018" y="219417"/>
            <a:ext cx="5395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LIGO Plus (A+)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incremental upgrade to </a:t>
            </a:r>
            <a:r>
              <a:rPr lang="en-US" sz="2000" b="0" i="0" dirty="0" err="1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aLIGO</a:t>
            </a:r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</a:t>
            </a:r>
            <a:b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leverages existing technology and infrastructure, with minimal new investment and moderate risk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Target: x1.7 increase in range over </a:t>
            </a:r>
            <a:r>
              <a:rPr lang="en-US" sz="2000" b="0" i="0" dirty="0" err="1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aLIGO</a:t>
            </a:r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x5 greater event rate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15102" y="4419600"/>
            <a:ext cx="5715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LIGO Voyager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x2 sensitivity broadband improvement, </a:t>
            </a:r>
            <a:b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frequency 20Hz → 10Hz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Si masses, cryogenic operation, </a:t>
            </a:r>
            <a:b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laser wavelength</a:t>
            </a:r>
          </a:p>
        </p:txBody>
      </p:sp>
      <p:pic>
        <p:nvPicPr>
          <p:cNvPr id="6" name="Content Placeholder 3" descr="Screen Shot 2018-05-23 at 10.27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r="6275"/>
          <a:stretch>
            <a:fillRect/>
          </a:stretch>
        </p:blipFill>
        <p:spPr>
          <a:xfrm>
            <a:off x="6687393" y="152400"/>
            <a:ext cx="5368041" cy="3556979"/>
          </a:xfrm>
          <a:prstGeom prst="rect">
            <a:avLst/>
          </a:prstGeom>
        </p:spPr>
      </p:pic>
      <p:pic>
        <p:nvPicPr>
          <p:cNvPr id="7" name="Screen Shot 2016-12-05 at 10.50.47 PM.png" descr="Screen Shot 2016-12-05 at 10.50.4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2957" y="2819400"/>
            <a:ext cx="5268548" cy="3962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39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457200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0" dirty="0">
                <a:solidFill>
                  <a:schemeClr val="tx2"/>
                </a:solidFill>
                <a:latin typeface="+mj-lt"/>
              </a:rPr>
              <a:t>Next Generation Gravitational Wave Detectors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02" y="1835407"/>
            <a:ext cx="6039698" cy="487019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200" y="1447800"/>
            <a:ext cx="647700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>
              <a:buNone/>
            </a:pPr>
            <a:r>
              <a:rPr lang="en-US" i="0" kern="0" dirty="0"/>
              <a:t>Einstein Telescope (10 km)</a:t>
            </a:r>
          </a:p>
          <a:p>
            <a:pPr lvl="1" indent="-342900"/>
            <a:r>
              <a:rPr lang="en-US" b="0" i="0" kern="0" dirty="0"/>
              <a:t>European conceptual design study</a:t>
            </a:r>
          </a:p>
          <a:p>
            <a:pPr lvl="1" indent="-342900"/>
            <a:r>
              <a:rPr lang="en-US" b="0" i="0" kern="0" dirty="0"/>
              <a:t>Multiple interferometers underground, </a:t>
            </a:r>
            <a:br>
              <a:rPr lang="en-US" b="0" i="0" kern="0" dirty="0"/>
            </a:br>
            <a:r>
              <a:rPr lang="en-US" b="0" i="0" kern="0" dirty="0"/>
              <a:t>10 km arm length, in triangle.  </a:t>
            </a:r>
            <a:br>
              <a:rPr lang="en-US" b="0" i="0" kern="0" dirty="0"/>
            </a:br>
            <a:r>
              <a:rPr lang="en-US" b="0" i="0" kern="0" dirty="0"/>
              <a:t>10-15 year technology development</a:t>
            </a:r>
          </a:p>
          <a:p>
            <a:pPr lvl="1" indent="-342900"/>
            <a:r>
              <a:rPr lang="en-US" b="0" i="0" kern="0" dirty="0"/>
              <a:t>~10</a:t>
            </a:r>
            <a:r>
              <a:rPr lang="en-US" b="0" i="0" kern="0" baseline="30000" dirty="0"/>
              <a:t>5</a:t>
            </a:r>
            <a:r>
              <a:rPr lang="en-US" b="0" i="0" kern="0" dirty="0"/>
              <a:t> binary coalescences per year</a:t>
            </a:r>
          </a:p>
          <a:p>
            <a:pPr marL="400050" lvl="1" indent="0">
              <a:buNone/>
            </a:pPr>
            <a:endParaRPr lang="en-US" b="0" i="0" kern="0" dirty="0"/>
          </a:p>
          <a:p>
            <a:pPr marL="400050" lvl="1" indent="0">
              <a:buNone/>
            </a:pPr>
            <a:r>
              <a:rPr lang="en-US" i="0" kern="0" dirty="0"/>
              <a:t>Cosmic Explorer (40 km)</a:t>
            </a:r>
          </a:p>
          <a:p>
            <a:pPr lvl="1" indent="-342900"/>
            <a:r>
              <a:rPr lang="en-US" b="0" i="0" kern="0" dirty="0"/>
              <a:t>US-based design, just starting </a:t>
            </a:r>
          </a:p>
          <a:p>
            <a:pPr lvl="1" indent="-342900"/>
            <a:r>
              <a:rPr lang="en-US" b="0" i="0" kern="0" dirty="0"/>
              <a:t>Based on LIGO Voyager technology, expanded to 40 km arms.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24600" y="1413004"/>
            <a:ext cx="5486400" cy="45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>
              <a:buNone/>
            </a:pPr>
            <a:r>
              <a:rPr lang="en-US" i="0" kern="0" dirty="0"/>
              <a:t>20 Years+: New Facilities Needed</a:t>
            </a: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42079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034" y="3048000"/>
            <a:ext cx="6135449" cy="3810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966214" y="6019800"/>
            <a:ext cx="1120386" cy="39520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C950C"/>
            </a:solidFill>
            <a:prstDash val="solid"/>
            <a:round/>
            <a:headEnd type="none" w="med" len="lg"/>
            <a:tailEnd type="triangle" w="med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439218" y="631504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37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here</a:t>
            </a:r>
          </a:p>
        </p:txBody>
      </p:sp>
      <p:pic>
        <p:nvPicPr>
          <p:cNvPr id="10" name="Picture 9" descr="detector_horiz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2" y="152400"/>
            <a:ext cx="5823048" cy="449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729" y="4330439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Evan Hall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3388" y="400840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BNS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21544" y="400039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BBH</a:t>
            </a:r>
          </a:p>
        </p:txBody>
      </p:sp>
      <p:sp>
        <p:nvSpPr>
          <p:cNvPr id="14" name="Rectangle 13"/>
          <p:cNvSpPr/>
          <p:nvPr/>
        </p:nvSpPr>
        <p:spPr>
          <a:xfrm rot="5400000">
            <a:off x="3121438" y="-1220163"/>
            <a:ext cx="420200" cy="4809955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3500">
                  <a:lumMod val="60000"/>
                  <a:lumOff val="40000"/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5449" y="105551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Stars Formed</a:t>
            </a:r>
          </a:p>
        </p:txBody>
      </p:sp>
      <p:sp>
        <p:nvSpPr>
          <p:cNvPr id="16" name="TextBox 15"/>
          <p:cNvSpPr txBox="1"/>
          <p:nvPr/>
        </p:nvSpPr>
        <p:spPr>
          <a:xfrm rot="20336962">
            <a:off x="1633937" y="1741420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SNR Signals!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2200" y="51498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BH?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740474" y="152400"/>
            <a:ext cx="6477000" cy="297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>
              <a:buNone/>
            </a:pPr>
            <a:r>
              <a:rPr lang="en-US" i="0" kern="0" dirty="0">
                <a:latin typeface="Arial" panose="020B0604020202020204" pitchFamily="34" charset="0"/>
                <a:cs typeface="Arial" panose="020B0604020202020204" pitchFamily="34" charset="0"/>
              </a:rPr>
              <a:t>Where do we go from here?</a:t>
            </a:r>
          </a:p>
          <a:p>
            <a:pPr lvl="1" indent="-342900"/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Mergers at cosmological distance</a:t>
            </a:r>
          </a:p>
          <a:p>
            <a:pPr lvl="2" indent="-342900"/>
            <a:r>
              <a:rPr lang="en-US" sz="20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H0, dark energy EOS</a:t>
            </a:r>
          </a:p>
          <a:p>
            <a:pPr lvl="1" indent="-342900"/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Black hole ring down</a:t>
            </a:r>
          </a:p>
          <a:p>
            <a:pPr lvl="1" indent="-342900"/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Binary black hole formation channels</a:t>
            </a:r>
          </a:p>
          <a:p>
            <a:pPr lvl="1" indent="-342900"/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Neutron star equation of state</a:t>
            </a:r>
          </a:p>
          <a:p>
            <a:pPr lvl="1" indent="-342900"/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Tests of general relativity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0" y="4738602"/>
            <a:ext cx="6477000" cy="158599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>
              <a:buNone/>
            </a:pPr>
            <a:r>
              <a:rPr lang="en-US" sz="2300" i="0" kern="0" dirty="0">
                <a:latin typeface="Arial" panose="020B0604020202020204" pitchFamily="34" charset="0"/>
                <a:cs typeface="Arial" panose="020B0604020202020204" pitchFamily="34" charset="0"/>
              </a:rPr>
              <a:t>Next generation detectors will detect:</a:t>
            </a:r>
          </a:p>
          <a:p>
            <a:pPr marL="400050" lvl="1" indent="0">
              <a:buNone/>
            </a:pPr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sz="2300" b="0" i="0" kern="0" baseline="500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 Binary black mergers </a:t>
            </a:r>
            <a:b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         Everywhere in the Universe!</a:t>
            </a:r>
          </a:p>
          <a:p>
            <a:pPr marL="400050" lvl="1" indent="0">
              <a:buNone/>
            </a:pPr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sz="2300" b="0" i="0" kern="0" baseline="50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300" b="0" i="0" kern="0" dirty="0">
                <a:latin typeface="Arial" panose="020B0604020202020204" pitchFamily="34" charset="0"/>
                <a:cs typeface="Arial" panose="020B0604020202020204" pitchFamily="34" charset="0"/>
              </a:rPr>
              <a:t> Binary neutron star mergers</a:t>
            </a:r>
          </a:p>
        </p:txBody>
      </p:sp>
    </p:spTree>
    <p:extLst>
      <p:ext uri="{BB962C8B-B14F-4D97-AF65-F5344CB8AC3E}">
        <p14:creationId xmlns:p14="http://schemas.microsoft.com/office/powerpoint/2010/main" val="24313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368357"/>
            <a:ext cx="7543800" cy="4502211"/>
          </a:xfrm>
          <a:prstGeom prst="rect">
            <a:avLst/>
          </a:prstGeom>
        </p:spPr>
      </p:pic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7391400" y="5265003"/>
            <a:ext cx="4406722" cy="83099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xmlns:lc="http://schemas.openxmlformats.org/drawingml/2006/lockedCanvas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Stay Tuned…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9157" y="0"/>
            <a:ext cx="8778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957" y="0"/>
            <a:ext cx="9763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2402" y="1788616"/>
            <a:ext cx="5328788" cy="41549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Merging binary black hole and neutron star systems have been observed for the first time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‘a scientific revolution’</a:t>
            </a:r>
          </a:p>
          <a:p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Future increases in sensitivity will increase the rate of detections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Daily Binary Black Hole Mergers, weekly binary neutron star mergers</a:t>
            </a:r>
          </a:p>
          <a:p>
            <a:pPr marL="742950" lvl="1" indent="-28575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</a:rPr>
              <a:t>The future looks bright!</a:t>
            </a:r>
            <a:endParaRPr lang="en-US" sz="22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1526115" y="569912"/>
            <a:ext cx="9929269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Advanced LIGO/Virgo and the Dawn of 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                 Gravitational-waves Physics and Astronomy </a:t>
            </a:r>
          </a:p>
        </p:txBody>
      </p:sp>
    </p:spTree>
    <p:extLst>
      <p:ext uri="{BB962C8B-B14F-4D97-AF65-F5344CB8AC3E}">
        <p14:creationId xmlns:p14="http://schemas.microsoft.com/office/powerpoint/2010/main" val="2847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269138" y="4092565"/>
            <a:ext cx="5094062" cy="2613035"/>
            <a:chOff x="3273876" y="4008972"/>
            <a:chExt cx="3391399" cy="15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3876" y="4047184"/>
              <a:ext cx="3179060" cy="151538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6316655" y="4008972"/>
              <a:ext cx="348620" cy="159363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400" i="0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257800" y="42188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LSC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685800"/>
            <a:ext cx="4462154" cy="577876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Thanks to:</a:t>
            </a:r>
            <a:b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</a:br>
            <a:b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</a:br>
            <a:b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</a:br>
            <a:b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  <a:hlinkClick r:id="rId3"/>
              </a:rPr>
            </a:b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  <a:hlinkClick r:id="rId3"/>
              </a:rPr>
              <a:t>ligo.caltech.edu</a:t>
            </a: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					</a:t>
            </a:r>
          </a:p>
          <a:p>
            <a:pPr marL="0" indent="0">
              <a:buNone/>
            </a:pPr>
            <a:b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  <a:hlinkClick r:id="rId4"/>
              </a:rPr>
            </a:b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  <a:hlinkClick r:id="rId4"/>
              </a:rPr>
              <a:t>www.ligo.org</a:t>
            </a: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None/>
            </a:pPr>
            <a:endParaRPr lang="en-US" sz="800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Support: National Science Foundation</a:t>
            </a:r>
          </a:p>
        </p:txBody>
      </p:sp>
      <p:pic>
        <p:nvPicPr>
          <p:cNvPr id="6246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5887" y="5245909"/>
            <a:ext cx="11541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2892426"/>
            <a:ext cx="785336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00" y="4106862"/>
            <a:ext cx="17145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2133600"/>
            <a:ext cx="2766253" cy="1391612"/>
          </a:xfrm>
          <a:prstGeom prst="rect">
            <a:avLst/>
          </a:prstGeom>
        </p:spPr>
      </p:pic>
      <p:pic>
        <p:nvPicPr>
          <p:cNvPr id="11" name="Picture 10" descr="ligo-group010416_bv01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118" y="2375880"/>
            <a:ext cx="2017482" cy="1344987"/>
          </a:xfrm>
          <a:prstGeom prst="rect">
            <a:avLst/>
          </a:prstGeom>
        </p:spPr>
      </p:pic>
      <p:pic>
        <p:nvPicPr>
          <p:cNvPr id="8" name="Picture 7" descr="composite_LLO_staff_4k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216846"/>
            <a:ext cx="2543044" cy="1695362"/>
          </a:xfrm>
          <a:prstGeom prst="rect">
            <a:avLst/>
          </a:prstGeom>
        </p:spPr>
      </p:pic>
      <p:pic>
        <p:nvPicPr>
          <p:cNvPr id="14" name="Picture 13" descr="lho_group_021016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114" y="228996"/>
            <a:ext cx="2524819" cy="1683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7063" y="266739"/>
            <a:ext cx="1973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LIGO Livingston Observatory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94314" y="247617"/>
            <a:ext cx="1811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LIGO Hanford Observatory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71962" y="2153805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LIGO Caltech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39375" y="3487579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LIGO MIT</a:t>
            </a:r>
          </a:p>
        </p:txBody>
      </p:sp>
    </p:spTree>
    <p:extLst>
      <p:ext uri="{BB962C8B-B14F-4D97-AF65-F5344CB8AC3E}">
        <p14:creationId xmlns:p14="http://schemas.microsoft.com/office/powerpoint/2010/main" val="34713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381000"/>
            <a:ext cx="11430000" cy="64770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209800" y="26504"/>
            <a:ext cx="8839200" cy="8382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US" b="0" i="0" kern="0" dirty="0">
                <a:solidFill>
                  <a:schemeClr val="bg1"/>
                </a:solidFill>
              </a:rPr>
              <a:t>The Gravitational-wave Spectrum </a:t>
            </a:r>
          </a:p>
        </p:txBody>
      </p:sp>
    </p:spTree>
    <p:extLst>
      <p:ext uri="{BB962C8B-B14F-4D97-AF65-F5344CB8AC3E}">
        <p14:creationId xmlns:p14="http://schemas.microsoft.com/office/powerpoint/2010/main" val="39538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1600" dirty="0">
                <a:latin typeface="Arial"/>
                <a:cs typeface="Arial"/>
              </a:rPr>
              <a:t>Ground-based</a:t>
            </a:r>
          </a:p>
        </p:txBody>
      </p:sp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76200" y="0"/>
            <a:ext cx="11811000" cy="78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sz="2800" i="0" dirty="0">
                <a:solidFill>
                  <a:schemeClr val="bg1"/>
                </a:solidFill>
                <a:latin typeface="Arial"/>
                <a:cs typeface="Arial"/>
              </a:rPr>
              <a:t>Astrophysical Targets for Ground-based Detectors</a:t>
            </a:r>
          </a:p>
        </p:txBody>
      </p:sp>
      <p:grpSp>
        <p:nvGrpSpPr>
          <p:cNvPr id="67590" name="Group 6"/>
          <p:cNvGrpSpPr>
            <a:grpSpLocks/>
          </p:cNvGrpSpPr>
          <p:nvPr/>
        </p:nvGrpSpPr>
        <p:grpSpPr bwMode="auto">
          <a:xfrm>
            <a:off x="6459537" y="3467076"/>
            <a:ext cx="2286001" cy="3084538"/>
            <a:chOff x="3662" y="886"/>
            <a:chExt cx="1316" cy="1648"/>
          </a:xfrm>
        </p:grpSpPr>
        <p:pic>
          <p:nvPicPr>
            <p:cNvPr id="3338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3832" name="Rectangle 8"/>
            <p:cNvSpPr>
              <a:spLocks noChangeArrowheads="1"/>
            </p:cNvSpPr>
            <p:nvPr/>
          </p:nvSpPr>
          <p:spPr bwMode="auto">
            <a:xfrm>
              <a:off x="3666" y="2360"/>
              <a:ext cx="120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Casey Reed, Penn State </a:t>
              </a:r>
            </a:p>
          </p:txBody>
        </p:sp>
      </p:grpSp>
      <p:sp>
        <p:nvSpPr>
          <p:cNvPr id="333837" name="Text Box 13"/>
          <p:cNvSpPr txBox="1">
            <a:spLocks noChangeArrowheads="1"/>
          </p:cNvSpPr>
          <p:nvPr/>
        </p:nvSpPr>
        <p:spPr bwMode="auto">
          <a:xfrm>
            <a:off x="4286252" y="1366838"/>
            <a:ext cx="1816098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Coalescing Binary Systems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Black Holes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Neutron stars</a:t>
            </a:r>
          </a:p>
        </p:txBody>
      </p:sp>
      <p:sp>
        <p:nvSpPr>
          <p:cNvPr id="333841" name="Text Box 17"/>
          <p:cNvSpPr txBox="1">
            <a:spLocks noChangeArrowheads="1"/>
          </p:cNvSpPr>
          <p:nvPr/>
        </p:nvSpPr>
        <p:spPr bwMode="auto">
          <a:xfrm>
            <a:off x="9220200" y="1412876"/>
            <a:ext cx="1901825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Bursts</a:t>
            </a:r>
            <a:r>
              <a:rPr lang="ja-JP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altLang="ja-JP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Asymmetric core collapse supernovae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strings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 </a:t>
            </a:r>
          </a:p>
        </p:txBody>
      </p:sp>
      <p:grpSp>
        <p:nvGrpSpPr>
          <p:cNvPr id="67594" name="Group 19"/>
          <p:cNvGrpSpPr>
            <a:grpSpLocks/>
          </p:cNvGrpSpPr>
          <p:nvPr/>
        </p:nvGrpSpPr>
        <p:grpSpPr bwMode="auto">
          <a:xfrm>
            <a:off x="1417635" y="4163071"/>
            <a:ext cx="2603501" cy="2009129"/>
            <a:chOff x="753" y="2880"/>
            <a:chExt cx="1528" cy="1162"/>
          </a:xfrm>
        </p:grpSpPr>
        <p:pic>
          <p:nvPicPr>
            <p:cNvPr id="333844" name="Picture 2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3845" name="Rectangle 21"/>
            <p:cNvSpPr>
              <a:spLocks noChangeArrowheads="1"/>
            </p:cNvSpPr>
            <p:nvPr/>
          </p:nvSpPr>
          <p:spPr bwMode="auto">
            <a:xfrm>
              <a:off x="753" y="3868"/>
              <a:ext cx="136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NASA/WMAP Science Team </a:t>
              </a:r>
            </a:p>
          </p:txBody>
        </p:sp>
      </p:grpSp>
      <p:sp>
        <p:nvSpPr>
          <p:cNvPr id="333846" name="Text Box 22"/>
          <p:cNvSpPr txBox="1">
            <a:spLocks noChangeArrowheads="1"/>
          </p:cNvSpPr>
          <p:nvPr/>
        </p:nvSpPr>
        <p:spPr bwMode="auto">
          <a:xfrm>
            <a:off x="4243387" y="4387870"/>
            <a:ext cx="19939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Cosmic GW Background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Stochastic,</a:t>
            </a:r>
            <a:b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incoherent</a:t>
            </a:r>
            <a:b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background</a:t>
            </a:r>
          </a:p>
        </p:txBody>
      </p:sp>
      <p:sp>
        <p:nvSpPr>
          <p:cNvPr id="333847" name="Text Box 23"/>
          <p:cNvSpPr txBox="1">
            <a:spLocks noChangeArrowheads="1"/>
          </p:cNvSpPr>
          <p:nvPr/>
        </p:nvSpPr>
        <p:spPr bwMode="auto">
          <a:xfrm>
            <a:off x="9232279" y="4009230"/>
            <a:ext cx="1912937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Continuous Sources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Spinning neutron stars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crustal deformations, accretion</a:t>
            </a:r>
          </a:p>
          <a:p>
            <a:pPr>
              <a:spcBef>
                <a:spcPct val="50000"/>
              </a:spcBef>
              <a:defRPr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05849" y="1054192"/>
            <a:ext cx="2628302" cy="2320341"/>
            <a:chOff x="6305849" y="1054192"/>
            <a:chExt cx="2628302" cy="2320341"/>
          </a:xfrm>
        </p:grpSpPr>
        <p:pic>
          <p:nvPicPr>
            <p:cNvPr id="18" name="Picture 17" descr="casa_52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849" y="1054192"/>
              <a:ext cx="2628302" cy="2227798"/>
            </a:xfrm>
            <a:prstGeom prst="rect">
              <a:avLst/>
            </a:prstGeom>
          </p:spPr>
        </p:pic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6702922" y="3097534"/>
              <a:ext cx="183415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Credit: NASA/CXC/SAO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75818" y="1055722"/>
            <a:ext cx="2576346" cy="2749762"/>
            <a:chOff x="1375818" y="1055722"/>
            <a:chExt cx="2576346" cy="274976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6879" y="1055722"/>
              <a:ext cx="2432299" cy="2478992"/>
            </a:xfrm>
            <a:prstGeom prst="rect">
              <a:avLst/>
            </a:prstGeom>
          </p:spPr>
        </p:pic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1375818" y="3528485"/>
              <a:ext cx="257634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Credit: Bohn, Hebert, </a:t>
              </a:r>
              <a:r>
                <a:rPr lang="en-US" sz="1200" b="0" dirty="0" err="1">
                  <a:solidFill>
                    <a:schemeClr val="bg1"/>
                  </a:solidFill>
                  <a:latin typeface="Arial"/>
                  <a:cs typeface="Arial"/>
                </a:rPr>
                <a:t>Throwe</a:t>
              </a: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, SXS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7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375818" y="1055722"/>
            <a:ext cx="2576346" cy="2749762"/>
            <a:chOff x="1375818" y="1055722"/>
            <a:chExt cx="2576346" cy="274976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6879" y="1055722"/>
              <a:ext cx="2432299" cy="2478992"/>
            </a:xfrm>
            <a:prstGeom prst="rect">
              <a:avLst/>
            </a:prstGeom>
          </p:spPr>
        </p:pic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1375818" y="3528485"/>
              <a:ext cx="257634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Credit: Bohn, Hebert, </a:t>
              </a:r>
              <a:r>
                <a:rPr lang="en-US" sz="1200" b="0" dirty="0" err="1">
                  <a:solidFill>
                    <a:schemeClr val="bg1"/>
                  </a:solidFill>
                  <a:latin typeface="Arial"/>
                  <a:cs typeface="Arial"/>
                </a:rPr>
                <a:t>Throwe</a:t>
              </a: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, SXS</a:t>
              </a:r>
            </a:p>
          </p:txBody>
        </p:sp>
      </p:grpSp>
      <p:sp>
        <p:nvSpPr>
          <p:cNvPr id="333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1600" dirty="0">
                <a:latin typeface="Arial"/>
                <a:cs typeface="Arial"/>
              </a:rPr>
              <a:t>Ground-based</a:t>
            </a:r>
          </a:p>
        </p:txBody>
      </p:sp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76200" y="0"/>
            <a:ext cx="11811000" cy="78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sz="2800" i="0" dirty="0">
                <a:solidFill>
                  <a:schemeClr val="bg1"/>
                </a:solidFill>
                <a:latin typeface="Arial"/>
                <a:cs typeface="Arial"/>
              </a:rPr>
              <a:t>Astrophysical Targets for Ground-based Detectors</a:t>
            </a:r>
          </a:p>
        </p:txBody>
      </p:sp>
      <p:grpSp>
        <p:nvGrpSpPr>
          <p:cNvPr id="67590" name="Group 6"/>
          <p:cNvGrpSpPr>
            <a:grpSpLocks/>
          </p:cNvGrpSpPr>
          <p:nvPr/>
        </p:nvGrpSpPr>
        <p:grpSpPr bwMode="auto">
          <a:xfrm>
            <a:off x="6459537" y="3467076"/>
            <a:ext cx="2286001" cy="3084538"/>
            <a:chOff x="3662" y="886"/>
            <a:chExt cx="1316" cy="1648"/>
          </a:xfrm>
        </p:grpSpPr>
        <p:pic>
          <p:nvPicPr>
            <p:cNvPr id="3338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3832" name="Rectangle 8"/>
            <p:cNvSpPr>
              <a:spLocks noChangeArrowheads="1"/>
            </p:cNvSpPr>
            <p:nvPr/>
          </p:nvSpPr>
          <p:spPr bwMode="auto">
            <a:xfrm>
              <a:off x="3666" y="2360"/>
              <a:ext cx="120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Casey Reed, Penn State </a:t>
              </a:r>
            </a:p>
          </p:txBody>
        </p:sp>
      </p:grpSp>
      <p:sp>
        <p:nvSpPr>
          <p:cNvPr id="333837" name="Text Box 13"/>
          <p:cNvSpPr txBox="1">
            <a:spLocks noChangeArrowheads="1"/>
          </p:cNvSpPr>
          <p:nvPr/>
        </p:nvSpPr>
        <p:spPr bwMode="auto">
          <a:xfrm>
            <a:off x="4286252" y="1366838"/>
            <a:ext cx="1816098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Coalescing Binary Systems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Black Holes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Neutron stars</a:t>
            </a:r>
          </a:p>
        </p:txBody>
      </p:sp>
      <p:sp>
        <p:nvSpPr>
          <p:cNvPr id="333841" name="Text Box 17"/>
          <p:cNvSpPr txBox="1">
            <a:spLocks noChangeArrowheads="1"/>
          </p:cNvSpPr>
          <p:nvPr/>
        </p:nvSpPr>
        <p:spPr bwMode="auto">
          <a:xfrm>
            <a:off x="9220200" y="1412876"/>
            <a:ext cx="1901825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Bursts</a:t>
            </a:r>
            <a:r>
              <a:rPr lang="ja-JP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altLang="ja-JP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Asymmetric core collapse supernovae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strings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 </a:t>
            </a:r>
          </a:p>
        </p:txBody>
      </p:sp>
      <p:grpSp>
        <p:nvGrpSpPr>
          <p:cNvPr id="67594" name="Group 19"/>
          <p:cNvGrpSpPr>
            <a:grpSpLocks/>
          </p:cNvGrpSpPr>
          <p:nvPr/>
        </p:nvGrpSpPr>
        <p:grpSpPr bwMode="auto">
          <a:xfrm>
            <a:off x="1417635" y="4163071"/>
            <a:ext cx="2603501" cy="2009129"/>
            <a:chOff x="753" y="2880"/>
            <a:chExt cx="1528" cy="1162"/>
          </a:xfrm>
        </p:grpSpPr>
        <p:pic>
          <p:nvPicPr>
            <p:cNvPr id="333844" name="Picture 2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3845" name="Rectangle 21"/>
            <p:cNvSpPr>
              <a:spLocks noChangeArrowheads="1"/>
            </p:cNvSpPr>
            <p:nvPr/>
          </p:nvSpPr>
          <p:spPr bwMode="auto">
            <a:xfrm>
              <a:off x="753" y="3868"/>
              <a:ext cx="136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NASA/WMAP Science Team </a:t>
              </a:r>
            </a:p>
          </p:txBody>
        </p:sp>
      </p:grpSp>
      <p:sp>
        <p:nvSpPr>
          <p:cNvPr id="333846" name="Text Box 22"/>
          <p:cNvSpPr txBox="1">
            <a:spLocks noChangeArrowheads="1"/>
          </p:cNvSpPr>
          <p:nvPr/>
        </p:nvSpPr>
        <p:spPr bwMode="auto">
          <a:xfrm>
            <a:off x="4243387" y="4387870"/>
            <a:ext cx="19939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Cosmic GW Background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Stochastic,</a:t>
            </a:r>
            <a:b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incoherent</a:t>
            </a:r>
            <a:b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background</a:t>
            </a:r>
          </a:p>
        </p:txBody>
      </p:sp>
      <p:sp>
        <p:nvSpPr>
          <p:cNvPr id="333847" name="Text Box 23"/>
          <p:cNvSpPr txBox="1">
            <a:spLocks noChangeArrowheads="1"/>
          </p:cNvSpPr>
          <p:nvPr/>
        </p:nvSpPr>
        <p:spPr bwMode="auto">
          <a:xfrm>
            <a:off x="9232279" y="4009230"/>
            <a:ext cx="1912937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Continuous Sources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Spinning neutron stars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crustal deformations, accretion</a:t>
            </a:r>
          </a:p>
          <a:p>
            <a:pPr>
              <a:spcBef>
                <a:spcPct val="50000"/>
              </a:spcBef>
              <a:defRPr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8" name="Picture 17" descr="casa_52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49" y="1054192"/>
            <a:ext cx="2628302" cy="2227798"/>
          </a:xfrm>
          <a:prstGeom prst="rect">
            <a:avLst/>
          </a:prstGeom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702922" y="3097534"/>
            <a:ext cx="18341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bg1"/>
                </a:solidFill>
                <a:latin typeface="Arial"/>
                <a:cs typeface="Arial"/>
              </a:rPr>
              <a:t>Credit: NASA/CXC/SAO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62000" y="2168091"/>
            <a:ext cx="10668000" cy="2480109"/>
          </a:xfrm>
          <a:prstGeom prst="ellipse">
            <a:avLst/>
          </a:prstGeom>
          <a:solidFill>
            <a:srgbClr val="326464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Plus, potentially something unexpected</a:t>
            </a:r>
          </a:p>
        </p:txBody>
      </p:sp>
    </p:spTree>
    <p:extLst>
      <p:ext uri="{BB962C8B-B14F-4D97-AF65-F5344CB8AC3E}">
        <p14:creationId xmlns:p14="http://schemas.microsoft.com/office/powerpoint/2010/main" val="29017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9829800" cy="1143000"/>
          </a:xfrm>
        </p:spPr>
        <p:txBody>
          <a:bodyPr/>
          <a:lstStyle/>
          <a:p>
            <a:r>
              <a:rPr lang="en-US" b="1" dirty="0"/>
              <a:t>Terrestrial Detection of Gravitational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5181600" cy="4495800"/>
          </a:xfrm>
        </p:spPr>
        <p:txBody>
          <a:bodyPr/>
          <a:lstStyle/>
          <a:p>
            <a:r>
              <a:rPr lang="en-US" dirty="0"/>
              <a:t>1960s: Joseph Weber constructs resonant bar detectors</a:t>
            </a:r>
          </a:p>
          <a:p>
            <a:r>
              <a:rPr lang="en-US" dirty="0"/>
              <a:t>Claims several detections per day</a:t>
            </a:r>
            <a:br>
              <a:rPr lang="en-US" dirty="0"/>
            </a:br>
            <a:r>
              <a:rPr lang="en-US" sz="2000" dirty="0"/>
              <a:t>Not reproducible by similar experiments in US, Europe, Japan</a:t>
            </a:r>
            <a:br>
              <a:rPr lang="en-US" sz="2000" dirty="0"/>
            </a:br>
            <a:r>
              <a:rPr lang="en-US" sz="2000" dirty="0"/>
              <a:t>Theoretical objections: </a:t>
            </a:r>
            <a:br>
              <a:rPr lang="en-US" sz="2000" dirty="0"/>
            </a:br>
            <a:r>
              <a:rPr lang="en-US" sz="2000" dirty="0"/>
              <a:t>Milky Way should be losing energy at a noticeable rate!</a:t>
            </a:r>
          </a:p>
          <a:p>
            <a:r>
              <a:rPr lang="en-US" dirty="0"/>
              <a:t>If not this way, how would one detect gravitational waves?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981200"/>
            <a:ext cx="5181600" cy="437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752600"/>
            <a:ext cx="6153150" cy="484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7315200" cy="826902"/>
          </a:xfrm>
        </p:spPr>
        <p:txBody>
          <a:bodyPr/>
          <a:lstStyle/>
          <a:p>
            <a:r>
              <a:rPr lang="en-US" b="1" dirty="0"/>
              <a:t>Michelson Interferometer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43199" y="1482787"/>
                <a:ext cx="4208195" cy="3810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Physically, </a:t>
                </a:r>
                <a:b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</a:br>
                <a:r>
                  <a:rPr lang="en-US" i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dirty="0">
                    <a:solidFill>
                      <a:schemeClr val="tx2"/>
                    </a:solidFill>
                  </a:rPr>
                  <a:t> is a strain ~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i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L/L</a:t>
                </a:r>
                <a:br>
                  <a:rPr lang="en-US" i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LIGO measures: h ~ 10</a:t>
                </a:r>
                <a:r>
                  <a:rPr lang="en-US" baseline="300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−21</a:t>
                </a:r>
                <a:b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</a:br>
                <a:endParaRPr lang="en-US" i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For Example:</a:t>
                </a:r>
                <a:b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</a:b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L = 4 km → 4 x 10</a:t>
                </a:r>
                <a:r>
                  <a:rPr lang="en-US" baseline="300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−18</a:t>
                </a: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 m</a:t>
                </a:r>
                <a:b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</a:b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(Proton radius ~ 1 </a:t>
                </a:r>
                <a:r>
                  <a:rPr lang="en-US" dirty="0" err="1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fm</a:t>
                </a: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L = 4.4 </a:t>
                </a:r>
                <a:r>
                  <a:rPr lang="en-US" dirty="0" err="1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ly</a:t>
                </a: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 (Alpha Centauri)</a:t>
                </a:r>
                <a:b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</a:br>
                <a: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→ ~40 µm (human hair)</a:t>
                </a:r>
                <a:br>
                  <a:rPr lang="en-US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</a:br>
                <a:endParaRPr lang="en-US" dirty="0">
                  <a:solidFill>
                    <a:schemeClr val="tx2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3199" y="1482787"/>
                <a:ext cx="4208195" cy="3810000"/>
              </a:xfrm>
              <a:blipFill>
                <a:blip r:embed="rId3"/>
                <a:stretch>
                  <a:fillRect l="-2174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849620" y="1371600"/>
            <a:ext cx="4732780" cy="5244557"/>
            <a:chOff x="6849620" y="1371600"/>
            <a:chExt cx="4732780" cy="5244557"/>
          </a:xfrm>
        </p:grpSpPr>
        <p:pic>
          <p:nvPicPr>
            <p:cNvPr id="5" name="Picture 6" descr="gw"/>
            <p:cNvPicPr>
              <a:picLocks noChangeAspect="1" noChangeArrowheads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620" y="1374411"/>
              <a:ext cx="2740728" cy="274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6949593" y="1699653"/>
              <a:ext cx="47641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chemeClr val="tx2"/>
                  </a:solidFill>
                </a:rPr>
                <a:t>h</a:t>
              </a:r>
              <a:r>
                <a:rPr lang="en-US" b="0" baseline="-25000" dirty="0">
                  <a:solidFill>
                    <a:schemeClr val="tx2"/>
                  </a:solidFill>
                </a:rPr>
                <a:t>+</a:t>
              </a:r>
              <a:endParaRPr lang="en-US" b="0" dirty="0">
                <a:solidFill>
                  <a:schemeClr val="tx2"/>
                </a:solidFill>
              </a:endParaRPr>
            </a:p>
          </p:txBody>
        </p:sp>
        <p:pic>
          <p:nvPicPr>
            <p:cNvPr id="7" name="Picture 7" descr="GWx"/>
            <p:cNvPicPr>
              <a:picLocks noChangeAspect="1" noChangeArrowheads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6022" y="3881830"/>
              <a:ext cx="2734327" cy="273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7017989" y="3969571"/>
              <a:ext cx="476412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chemeClr val="tx2"/>
                  </a:solidFill>
                </a:rPr>
                <a:t>h</a:t>
              </a:r>
              <a:r>
                <a:rPr lang="en-US" b="0" baseline="-25000" dirty="0">
                  <a:solidFill>
                    <a:schemeClr val="tx2"/>
                  </a:solidFill>
                </a:rPr>
                <a:t>×</a:t>
              </a:r>
              <a:endParaRPr lang="en-US" b="0" dirty="0">
                <a:solidFill>
                  <a:schemeClr val="tx2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75411" y="1371600"/>
              <a:ext cx="2006989" cy="26097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60875" y="3969418"/>
              <a:ext cx="2021525" cy="2646738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 bwMode="auto">
          <a:xfrm>
            <a:off x="11277600" y="1371600"/>
            <a:ext cx="304800" cy="52445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0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</p:sld>
</file>

<file path=ppt/theme/theme1.xml><?xml version="1.0" encoding="utf-8"?>
<a:theme xmlns:a="http://schemas.openxmlformats.org/drawingml/2006/main" name="1_a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23600</TotalTime>
  <Words>918</Words>
  <Application>Microsoft Office PowerPoint</Application>
  <PresentationFormat>Widescreen</PresentationFormat>
  <Paragraphs>231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Times New Roman</vt:lpstr>
      <vt:lpstr>ＭＳ Ｐゴシック</vt:lpstr>
      <vt:lpstr>Wingdings</vt:lpstr>
      <vt:lpstr>Arial</vt:lpstr>
      <vt:lpstr>Calibri</vt:lpstr>
      <vt:lpstr>Cambria Math</vt:lpstr>
      <vt:lpstr>Helvetica</vt:lpstr>
      <vt:lpstr>1_aLIGO</vt:lpstr>
      <vt:lpstr>PowerPoint Presentation</vt:lpstr>
      <vt:lpstr>A Century of General Relativity</vt:lpstr>
      <vt:lpstr>Gravitational Waves</vt:lpstr>
      <vt:lpstr>Indirect Evidence of gravitational radiation: PSR 1913+16</vt:lpstr>
      <vt:lpstr>PowerPoint Presentation</vt:lpstr>
      <vt:lpstr>Ground-based</vt:lpstr>
      <vt:lpstr>Ground-based</vt:lpstr>
      <vt:lpstr>Terrestrial Detection of Gravitational Waves</vt:lpstr>
      <vt:lpstr>Michelson Interferometer</vt:lpstr>
      <vt:lpstr>Interferometric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 Runs</vt:lpstr>
      <vt:lpstr>PowerPoint Presentation</vt:lpstr>
      <vt:lpstr>GW150914 and GW170817: Two discoveries that launched gravitational wave astrophysics</vt:lpstr>
      <vt:lpstr>PowerPoint Presentation</vt:lpstr>
      <vt:lpstr>PowerPoint Presentation</vt:lpstr>
      <vt:lpstr>PowerPoint Presentation</vt:lpstr>
      <vt:lpstr>PowerPoint Presentation</vt:lpstr>
      <vt:lpstr>Astrophysical Implications</vt:lpstr>
      <vt:lpstr>PowerPoint Presentation</vt:lpstr>
      <vt:lpstr>PowerPoint Presentation</vt:lpstr>
      <vt:lpstr>Sky Localization</vt:lpstr>
      <vt:lpstr>Multi-messenger Astronomy with Gravitational Waves</vt:lpstr>
      <vt:lpstr>Neutron Star Merger: GW170817</vt:lpstr>
      <vt:lpstr>Neutron Star Merger: GW170817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LIGO</Company>
  <LinksUpToDate>false</LinksUpToDate>
  <SharedDoc>false</SharedDoc>
  <HyperlinkBase>https://dcc.ligo.org/LIGO-G1400903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Hearing Black Holes Collide with the Laser Interferometer Gravitational-wave Observatory</dc:title>
  <dc:subject>Advanced LIGO</dc:subject>
  <dc:creator>Daniel Sigg</dc:creator>
  <cp:keywords>PGZ/SPS Public Lecture</cp:keywords>
  <dc:description/>
  <cp:lastModifiedBy>Daniel Sigg</cp:lastModifiedBy>
  <cp:revision>4225</cp:revision>
  <cp:lastPrinted>2016-04-05T11:39:56Z</cp:lastPrinted>
  <dcterms:created xsi:type="dcterms:W3CDTF">2011-04-14T01:12:27Z</dcterms:created>
  <dcterms:modified xsi:type="dcterms:W3CDTF">2018-06-03T13:28:02Z</dcterms:modified>
  <cp:category>Presentation</cp:category>
</cp:coreProperties>
</file>