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1.png" ContentType="image/png"/>
  <Override PartName="/ppt/media/image4.jpeg" ContentType="image/jpeg"/>
  <Override PartName="/ppt/media/image3.png" ContentType="image/png"/>
  <Override PartName="/ppt/media/image2.png" ContentType="image/png"/>
  <Override PartName="/ppt/media/image1.png" ContentType="image/png"/>
  <Override PartName="/ppt/media/image5.png" ContentType="image/png"/>
  <Override PartName="/ppt/media/image7.png" ContentType="image/png"/>
  <Override PartName="/ppt/media/image9.jpeg" ContentType="image/jpeg"/>
  <Override PartName="/ppt/media/image10.png" ContentType="image/png"/>
  <Override PartName="/ppt/media/image12.png" ContentType="image/png"/>
  <Override PartName="/ppt/media/image6.jpeg" ContentType="image/jpeg"/>
  <Override PartName="/ppt/media/image8.png" ContentType="image/png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527240" y="715968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9E8B18F6-0A0C-46B4-82E8-AE04633DB828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4680" y="0"/>
            <a:ext cx="1396440" cy="10058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/>
          <p:cNvSpPr txBox="1"/>
          <p:nvPr/>
        </p:nvSpPr>
        <p:spPr>
          <a:xfrm>
            <a:off x="850680" y="2403360"/>
            <a:ext cx="8567640" cy="1620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Updates on the QUAD State Space Matlab model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TextShape 2"/>
          <p:cNvSpPr txBox="1"/>
          <p:nvPr/>
        </p:nvSpPr>
        <p:spPr>
          <a:xfrm>
            <a:off x="7342920" y="6969240"/>
            <a:ext cx="2351880" cy="4021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F8B9ACC-B3AD-46E6-B635-68606F3F49D0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en-US" sz="133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TextShape 3"/>
          <p:cNvSpPr txBox="1"/>
          <p:nvPr/>
        </p:nvSpPr>
        <p:spPr>
          <a:xfrm>
            <a:off x="4209120" y="4663440"/>
            <a:ext cx="3383280" cy="373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Edgard Bonilla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TextShape 4"/>
          <p:cNvSpPr txBox="1"/>
          <p:nvPr/>
        </p:nvSpPr>
        <p:spPr>
          <a:xfrm>
            <a:off x="4206240" y="6941520"/>
            <a:ext cx="3383280" cy="373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LVC Sonoma 2018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12720" y="153720"/>
            <a:ext cx="9071640" cy="125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Adding Features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1"/>
          <a:srcRect l="5795" t="15272" r="1819" b="11857"/>
          <a:stretch/>
        </p:blipFill>
        <p:spPr>
          <a:xfrm>
            <a:off x="380880" y="2743200"/>
            <a:ext cx="9311760" cy="4131000"/>
          </a:xfrm>
          <a:prstGeom prst="rect">
            <a:avLst/>
          </a:prstGeom>
          <a:ln>
            <a:noFill/>
          </a:ln>
        </p:spPr>
      </p:pic>
      <p:sp>
        <p:nvSpPr>
          <p:cNvPr id="84" name="TextShape 2"/>
          <p:cNvSpPr txBox="1"/>
          <p:nvPr/>
        </p:nvSpPr>
        <p:spPr>
          <a:xfrm>
            <a:off x="1891800" y="7107120"/>
            <a:ext cx="6154920" cy="67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lphaLcParenR" startAt="3"/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Generate_QUAD_SingleChainUndamped.slx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TextShape 3"/>
          <p:cNvSpPr txBox="1"/>
          <p:nvPr/>
        </p:nvSpPr>
        <p:spPr>
          <a:xfrm>
            <a:off x="205200" y="7132680"/>
            <a:ext cx="5830200" cy="35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6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*Excerpt from: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TextShape 4"/>
          <p:cNvSpPr txBox="1"/>
          <p:nvPr/>
        </p:nvSpPr>
        <p:spPr>
          <a:xfrm>
            <a:off x="505080" y="1547280"/>
            <a:ext cx="9071640" cy="5209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 the models are compiled with Simulink diagrams: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613080" y="154080"/>
            <a:ext cx="9071640" cy="125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Adding Features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rcRect l="15681" t="14145" r="12319" b="2296"/>
          <a:stretch/>
        </p:blipFill>
        <p:spPr>
          <a:xfrm>
            <a:off x="1495080" y="2135160"/>
            <a:ext cx="6926040" cy="4539960"/>
          </a:xfrm>
          <a:prstGeom prst="rect">
            <a:avLst/>
          </a:prstGeom>
          <a:ln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457200" y="4948200"/>
            <a:ext cx="2913480" cy="849240"/>
          </a:xfrm>
          <a:prstGeom prst="rect">
            <a:avLst/>
          </a:prstGeom>
          <a:noFill/>
          <a:ln w="291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/>
          <a:p>
            <a:pPr algn="just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36 inputs to the single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undamped chain have to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 fed to it in the correct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order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7256160" y="5569560"/>
            <a:ext cx="2619360" cy="779760"/>
          </a:xfrm>
          <a:prstGeom prst="rect">
            <a:avLst/>
          </a:prstGeom>
          <a:noFill/>
          <a:ln w="291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/>
          <a:p>
            <a:pPr algn="just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same applies for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42 outputs.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1757160" y="1645920"/>
            <a:ext cx="2719440" cy="848880"/>
          </a:xfrm>
          <a:prstGeom prst="rect">
            <a:avLst/>
          </a:prstGeom>
          <a:noFill/>
          <a:ln w="29160">
            <a:solidFill>
              <a:srgbClr val="00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/>
          <a:p>
            <a:pPr algn="just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single undamped chain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sits at the heart of the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damped model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5469480" y="2188800"/>
            <a:ext cx="194040" cy="3413520"/>
          </a:xfrm>
          <a:prstGeom prst="ellipse">
            <a:avLst/>
          </a:prstGeom>
          <a:noFill/>
          <a:ln w="1908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6"/>
          <p:cNvSpPr/>
          <p:nvPr/>
        </p:nvSpPr>
        <p:spPr>
          <a:xfrm>
            <a:off x="4649400" y="2188800"/>
            <a:ext cx="193680" cy="3441600"/>
          </a:xfrm>
          <a:prstGeom prst="ellipse">
            <a:avLst/>
          </a:prstGeom>
          <a:noFill/>
          <a:ln w="19080">
            <a:solidFill>
              <a:srgbClr val="0000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7"/>
          <p:cNvSpPr/>
          <p:nvPr/>
        </p:nvSpPr>
        <p:spPr>
          <a:xfrm>
            <a:off x="4805280" y="3749400"/>
            <a:ext cx="703440" cy="585000"/>
          </a:xfrm>
          <a:prstGeom prst="ellipse">
            <a:avLst/>
          </a:prstGeom>
          <a:noFill/>
          <a:ln w="19080">
            <a:solidFill>
              <a:srgbClr val="0066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8"/>
          <p:cNvSpPr/>
          <p:nvPr/>
        </p:nvSpPr>
        <p:spPr>
          <a:xfrm flipH="1" flipV="1">
            <a:off x="4476240" y="2070360"/>
            <a:ext cx="680040" cy="167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9160">
            <a:solidFill>
              <a:srgbClr val="00782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Line 9"/>
          <p:cNvSpPr/>
          <p:nvPr/>
        </p:nvSpPr>
        <p:spPr>
          <a:xfrm flipH="1">
            <a:off x="3371040" y="4627440"/>
            <a:ext cx="1278360" cy="780120"/>
          </a:xfrm>
          <a:prstGeom prst="line">
            <a:avLst/>
          </a:prstGeom>
          <a:ln w="29160">
            <a:solidFill>
              <a:srgbClr val="0000cc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Line 10"/>
          <p:cNvSpPr/>
          <p:nvPr/>
        </p:nvSpPr>
        <p:spPr>
          <a:xfrm flipH="1">
            <a:off x="3378960" y="4619520"/>
            <a:ext cx="1278360" cy="780480"/>
          </a:xfrm>
          <a:prstGeom prst="line">
            <a:avLst/>
          </a:prstGeom>
          <a:ln w="29160">
            <a:solidFill>
              <a:srgbClr val="0000cc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Line 11"/>
          <p:cNvSpPr/>
          <p:nvPr/>
        </p:nvSpPr>
        <p:spPr>
          <a:xfrm>
            <a:off x="5672880" y="4619520"/>
            <a:ext cx="1583280" cy="983160"/>
          </a:xfrm>
          <a:prstGeom prst="line">
            <a:avLst/>
          </a:prstGeom>
          <a:ln w="29160">
            <a:solidFill>
              <a:srgbClr val="cc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12"/>
          <p:cNvSpPr/>
          <p:nvPr/>
        </p:nvSpPr>
        <p:spPr>
          <a:xfrm>
            <a:off x="5510880" y="1875600"/>
            <a:ext cx="3690360" cy="33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Single Chain damped </a:t>
            </a:r>
            <a:r>
              <a:rPr b="1" i="1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TextShape 13"/>
          <p:cNvSpPr txBox="1"/>
          <p:nvPr/>
        </p:nvSpPr>
        <p:spPr>
          <a:xfrm>
            <a:off x="205200" y="7132680"/>
            <a:ext cx="5830200" cy="35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6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*More information can be found at G1401132.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613440" y="154440"/>
            <a:ext cx="9071640" cy="125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Future Directions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504360" y="1763280"/>
            <a:ext cx="9071640" cy="5209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Continue to maintain the model. Adding features as needed.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Bring the other Matlab suspension models to a similar state to this one.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TextShape 3"/>
          <p:cNvSpPr txBox="1"/>
          <p:nvPr/>
        </p:nvSpPr>
        <p:spPr>
          <a:xfrm>
            <a:off x="457200" y="6126480"/>
            <a:ext cx="9172800" cy="1673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6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*The Matlab Model manual can be found at G1401132.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6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*Send questions or comments to Edgard (edgard [at] stanford.edu)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153000"/>
            <a:ext cx="9071640" cy="125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Contents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504000" y="1763280"/>
            <a:ext cx="9071640" cy="5209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Overview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Some features of the model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SVN folder for the model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New model interface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Adding features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Future directions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3"/>
          <p:cNvSpPr txBox="1"/>
          <p:nvPr/>
        </p:nvSpPr>
        <p:spPr>
          <a:xfrm>
            <a:off x="504000" y="5826960"/>
            <a:ext cx="9172800" cy="140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6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Matlab Model manual can be found at G1401132.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6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Send questions or comments to Edgard (edgard [at] stanford.edu)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000" y="153000"/>
            <a:ext cx="9071640" cy="125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Overview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504000" y="1763280"/>
            <a:ext cx="9071640" cy="5209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Matlab model generates a first-principles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state space model of a QUAD suspension.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 is a very powerful tool for both commissioning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 control design for the suspensions.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 has been used by the collaboration for years.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 now has a new interfacing structure, both for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 and modification.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>
                <p:childTnLst>
                  <p:par>
                    <p:cTn id="7" fill="freeze">
                      <p:stCondLst>
                        <p:cond delay="indefinite"/>
                      </p:stCondLst>
                      <p:childTnLst>
                        <p:par>
                          <p:cTn id="8" fill="freeze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freeze">
                      <p:stCondLst>
                        <p:cond delay="indefinite"/>
                      </p:stCondLst>
                      <p:childTnLst>
                        <p:par>
                          <p:cTn id="12" fill="freeze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7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freeze">
                      <p:stCondLst>
                        <p:cond delay="indefinite"/>
                      </p:stCondLst>
                      <p:childTnLst>
                        <p:par>
                          <p:cTn id="16" fill="freeze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78" end="2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freeze">
                      <p:stCondLst>
                        <p:cond delay="indefinite"/>
                      </p:stCondLst>
                      <p:childTnLst>
                        <p:par>
                          <p:cTn id="20" fill="freeze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28" end="2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360" y="153360"/>
            <a:ext cx="9071640" cy="125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Some Features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504360" y="153360"/>
            <a:ext cx="9071640" cy="1259640"/>
          </a:xfrm>
          <a:prstGeom prst="rect">
            <a:avLst/>
          </a:prstGeom>
          <a:noFill/>
          <a:ln>
            <a:noFill/>
          </a:ln>
        </p:spPr>
      </p:sp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0" y="1693440"/>
            <a:ext cx="10079640" cy="5438880"/>
          </a:xfrm>
          <a:prstGeom prst="rect">
            <a:avLst/>
          </a:prstGeom>
          <a:ln>
            <a:noFill/>
          </a:ln>
        </p:spPr>
      </p:pic>
      <p:pic>
        <p:nvPicPr>
          <p:cNvPr id="52" name="" descr=""/>
          <p:cNvPicPr/>
          <p:nvPr/>
        </p:nvPicPr>
        <p:blipFill>
          <a:blip r:embed="rId2"/>
          <a:srcRect l="26112" t="77757" r="46197" b="18919"/>
          <a:stretch/>
        </p:blipFill>
        <p:spPr>
          <a:xfrm>
            <a:off x="905760" y="1233000"/>
            <a:ext cx="8055360" cy="507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360" y="153360"/>
            <a:ext cx="9071640" cy="125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Some Features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504360" y="153360"/>
            <a:ext cx="9071640" cy="1259640"/>
          </a:xfrm>
          <a:prstGeom prst="rect">
            <a:avLst/>
          </a:prstGeom>
          <a:noFill/>
          <a:ln>
            <a:noFill/>
          </a:ln>
        </p:spPr>
      </p:sp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0" y="1922760"/>
            <a:ext cx="10079640" cy="5205240"/>
          </a:xfrm>
          <a:prstGeom prst="rect">
            <a:avLst/>
          </a:prstGeom>
          <a:ln>
            <a:noFill/>
          </a:ln>
        </p:spPr>
      </p:pic>
      <p:pic>
        <p:nvPicPr>
          <p:cNvPr id="56" name="" descr=""/>
          <p:cNvPicPr/>
          <p:nvPr/>
        </p:nvPicPr>
        <p:blipFill>
          <a:blip r:embed="rId2"/>
          <a:srcRect l="25909" t="40934" r="52189" b="57081"/>
          <a:stretch/>
        </p:blipFill>
        <p:spPr>
          <a:xfrm>
            <a:off x="1094400" y="1482480"/>
            <a:ext cx="5855040" cy="310320"/>
          </a:xfrm>
          <a:prstGeom prst="rect">
            <a:avLst/>
          </a:prstGeom>
          <a:ln>
            <a:noFill/>
          </a:ln>
        </p:spPr>
      </p:pic>
      <p:pic>
        <p:nvPicPr>
          <p:cNvPr id="57" name="" descr=""/>
          <p:cNvPicPr/>
          <p:nvPr/>
        </p:nvPicPr>
        <p:blipFill>
          <a:blip r:embed="rId3"/>
          <a:srcRect l="25909" t="33228" r="58242" b="65001"/>
          <a:stretch/>
        </p:blipFill>
        <p:spPr>
          <a:xfrm>
            <a:off x="1134360" y="1258200"/>
            <a:ext cx="4236120" cy="276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360" y="153360"/>
            <a:ext cx="9071640" cy="125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Some Features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TextShape 2"/>
          <p:cNvSpPr txBox="1"/>
          <p:nvPr/>
        </p:nvSpPr>
        <p:spPr>
          <a:xfrm>
            <a:off x="504360" y="153360"/>
            <a:ext cx="9071640" cy="1259640"/>
          </a:xfrm>
          <a:prstGeom prst="rect">
            <a:avLst/>
          </a:prstGeom>
          <a:noFill/>
          <a:ln>
            <a:noFill/>
          </a:ln>
        </p:spPr>
      </p:sp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17640" y="1735200"/>
            <a:ext cx="10079640" cy="5438880"/>
          </a:xfrm>
          <a:prstGeom prst="rect">
            <a:avLst/>
          </a:prstGeom>
          <a:ln>
            <a:noFill/>
          </a:ln>
        </p:spPr>
      </p:pic>
      <p:pic>
        <p:nvPicPr>
          <p:cNvPr id="61" name="" descr=""/>
          <p:cNvPicPr/>
          <p:nvPr/>
        </p:nvPicPr>
        <p:blipFill>
          <a:blip r:embed="rId2"/>
          <a:srcRect l="25909" t="40934" r="52134" b="57081"/>
          <a:stretch/>
        </p:blipFill>
        <p:spPr>
          <a:xfrm>
            <a:off x="1080720" y="1391400"/>
            <a:ext cx="5411160" cy="273960"/>
          </a:xfrm>
          <a:prstGeom prst="rect">
            <a:avLst/>
          </a:prstGeom>
          <a:ln>
            <a:noFill/>
          </a:ln>
        </p:spPr>
      </p:pic>
      <p:sp>
        <p:nvSpPr>
          <p:cNvPr id="62" name="TextShape 3"/>
          <p:cNvSpPr txBox="1"/>
          <p:nvPr/>
        </p:nvSpPr>
        <p:spPr>
          <a:xfrm>
            <a:off x="205200" y="7132680"/>
            <a:ext cx="5830200" cy="35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6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*For a complete feature list, check G1401132.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" descr=""/>
          <p:cNvPicPr/>
          <p:nvPr/>
        </p:nvPicPr>
        <p:blipFill>
          <a:blip r:embed="rId3"/>
          <a:srcRect l="25909" t="34996" r="61778" b="63682"/>
          <a:stretch/>
        </p:blipFill>
        <p:spPr>
          <a:xfrm>
            <a:off x="1080720" y="1250280"/>
            <a:ext cx="3033720" cy="182160"/>
          </a:xfrm>
          <a:prstGeom prst="rect">
            <a:avLst/>
          </a:prstGeom>
          <a:ln>
            <a:noFill/>
          </a:ln>
        </p:spPr>
      </p:pic>
      <p:pic>
        <p:nvPicPr>
          <p:cNvPr id="64" name="" descr=""/>
          <p:cNvPicPr/>
          <p:nvPr/>
        </p:nvPicPr>
        <p:blipFill>
          <a:blip r:embed="rId4"/>
          <a:srcRect l="39329" t="34996" r="58417" b="63682"/>
          <a:stretch/>
        </p:blipFill>
        <p:spPr>
          <a:xfrm>
            <a:off x="3749040" y="1250640"/>
            <a:ext cx="554400" cy="182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70200" y="1594440"/>
            <a:ext cx="10079640" cy="536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model files are found in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…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/SusSVN/sus/trunk/QUAD/Common/MatlabTools/QuadModel_Production/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model is compiled with the function: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generate_QUAD_Model_Production.m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new interfacing script for the model is: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lphaLcParenR" startAt="3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QUAD_Model_input_options_template.m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lphaLcParenR"/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504360" y="153360"/>
            <a:ext cx="9071640" cy="125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SVN location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TextShape 3"/>
          <p:cNvSpPr txBox="1"/>
          <p:nvPr/>
        </p:nvSpPr>
        <p:spPr>
          <a:xfrm>
            <a:off x="204840" y="7132320"/>
            <a:ext cx="5830200" cy="35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6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*More information can be found at G1401132.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CustomShape 4"/>
          <p:cNvSpPr/>
          <p:nvPr/>
        </p:nvSpPr>
        <p:spPr>
          <a:xfrm>
            <a:off x="329760" y="5486400"/>
            <a:ext cx="5852160" cy="640080"/>
          </a:xfrm>
          <a:prstGeom prst="ellipse">
            <a:avLst/>
          </a:prstGeom>
          <a:noFill/>
          <a:ln w="1908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504360" y="153360"/>
            <a:ext cx="9071640" cy="125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New Interface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1"/>
          <a:srcRect l="8163" t="45585" r="74256" b="23157"/>
          <a:stretch/>
        </p:blipFill>
        <p:spPr>
          <a:xfrm>
            <a:off x="914400" y="2926080"/>
            <a:ext cx="3565800" cy="356580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1" name="TextShape 2"/>
          <p:cNvSpPr txBox="1"/>
          <p:nvPr/>
        </p:nvSpPr>
        <p:spPr>
          <a:xfrm>
            <a:off x="1891800" y="7107120"/>
            <a:ext cx="5819400" cy="381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lphaLcParenR" startAt="3"/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QUAD_Model_input_options_template.m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TextShape 3"/>
          <p:cNvSpPr txBox="1"/>
          <p:nvPr/>
        </p:nvSpPr>
        <p:spPr>
          <a:xfrm>
            <a:off x="504360" y="1763280"/>
            <a:ext cx="9071640" cy="5209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interfacing script lays all the modifiable options: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CustomShape 4"/>
          <p:cNvSpPr/>
          <p:nvPr/>
        </p:nvSpPr>
        <p:spPr>
          <a:xfrm>
            <a:off x="822960" y="2743200"/>
            <a:ext cx="3931920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TextShape 5"/>
          <p:cNvSpPr txBox="1"/>
          <p:nvPr/>
        </p:nvSpPr>
        <p:spPr>
          <a:xfrm>
            <a:off x="205200" y="7132680"/>
            <a:ext cx="5830200" cy="35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6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*Excerpt from: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Line 6"/>
          <p:cNvSpPr/>
          <p:nvPr/>
        </p:nvSpPr>
        <p:spPr>
          <a:xfrm>
            <a:off x="894960" y="2998080"/>
            <a:ext cx="358452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504360" y="153360"/>
            <a:ext cx="9071640" cy="1259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New Interface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" descr=""/>
          <p:cNvPicPr/>
          <p:nvPr/>
        </p:nvPicPr>
        <p:blipFill>
          <a:blip r:embed="rId1"/>
          <a:srcRect l="8163" t="33869" r="12006" b="20969"/>
          <a:stretch/>
        </p:blipFill>
        <p:spPr>
          <a:xfrm>
            <a:off x="0" y="3078000"/>
            <a:ext cx="9966960" cy="3170880"/>
          </a:xfrm>
          <a:prstGeom prst="rect">
            <a:avLst/>
          </a:prstGeom>
          <a:ln>
            <a:noFill/>
          </a:ln>
        </p:spPr>
      </p:pic>
      <p:sp>
        <p:nvSpPr>
          <p:cNvPr id="78" name="TextShape 2"/>
          <p:cNvSpPr txBox="1"/>
          <p:nvPr/>
        </p:nvSpPr>
        <p:spPr>
          <a:xfrm>
            <a:off x="1891800" y="7107120"/>
            <a:ext cx="5819400" cy="381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lphaLcParenR" startAt="3"/>
            </a:pP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QUAD_Model_input_options_template.m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TextShape 3"/>
          <p:cNvSpPr txBox="1"/>
          <p:nvPr/>
        </p:nvSpPr>
        <p:spPr>
          <a:xfrm>
            <a:off x="205200" y="7132680"/>
            <a:ext cx="5830200" cy="35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6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*Excerpt from:</a:t>
            </a:r>
            <a:endParaRPr b="1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4"/>
          <p:cNvSpPr/>
          <p:nvPr/>
        </p:nvSpPr>
        <p:spPr>
          <a:xfrm>
            <a:off x="91440" y="3920400"/>
            <a:ext cx="2103120" cy="219456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TextShape 5"/>
          <p:cNvSpPr txBox="1"/>
          <p:nvPr/>
        </p:nvSpPr>
        <p:spPr>
          <a:xfrm>
            <a:off x="504720" y="1763280"/>
            <a:ext cx="9071640" cy="5209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 doubles down as an user manual for the model options: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2018-02-25T10:08:08Z</dcterms:created>
  <dc:creator/>
  <dc:description/>
  <dc:language>en-US</dc:language>
  <cp:lastModifiedBy/>
  <dcterms:modified xsi:type="dcterms:W3CDTF">2018-03-20T03:30:49Z</dcterms:modified>
  <cp:revision>8</cp:revision>
  <dc:subject/>
  <dc:title/>
</cp:coreProperties>
</file>