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5.jpeg" ContentType="image/jpeg"/>
  <Override PartName="/ppt/media/image14.jpeg" ContentType="image/jpeg"/>
  <Override PartName="/ppt/media/image12.jpeg" ContentType="image/jpeg"/>
  <Override PartName="/ppt/media/image11.jpeg" ContentType="image/jpe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3.jpeg" ContentType="image/jpeg"/>
  <Override PartName="/ppt/media/image10.png" ContentType="image/png"/>
  <Override PartName="/ppt/media/image9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4383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320" y="2093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52320" y="4383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4000" y="4383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4000" y="2093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292120" y="2093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292120" y="209304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209304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320" y="2093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769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383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320" y="2093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209304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2093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320" y="4383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320" y="2093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383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383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320" y="2093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320" y="4383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383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4000" y="2093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2292120" y="2093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2292120" y="209304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320" y="2093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769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000" y="4383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52320" y="2093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320" y="2093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320" y="4383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320" y="2093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4383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8750880" y="72000"/>
            <a:ext cx="1024920" cy="10249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2093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" descr=""/>
          <p:cNvPicPr/>
          <p:nvPr/>
        </p:nvPicPr>
        <p:blipFill>
          <a:blip r:embed="rId3"/>
          <a:stretch/>
        </p:blipFill>
        <p:spPr>
          <a:xfrm>
            <a:off x="2880" y="2880"/>
            <a:ext cx="1371600" cy="10224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8750880" y="72000"/>
            <a:ext cx="1024920" cy="102492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166320" y="74880"/>
            <a:ext cx="1662120" cy="85428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769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737360" y="2652120"/>
            <a:ext cx="6766200" cy="309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Improving DARM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ISI→ SUS feedforward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Edgard Bonilla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3386160" y="6979680"/>
            <a:ext cx="3565800" cy="8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LVC Sonoma 2018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504360" y="209340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 sus point GS13 signal can be used to improve DARM from .1 to .3 Hz.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 Feedforward filter cannot ignore the pitch cross coupling at the Top Mass.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It is sufficient to isolate the top mass in L and P to get a similar performance at the test mass.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 L-P coupling cannot be treated with an unified scheme for all QUADs.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If these cross couplings are time dependent, pure Feedforward is impractical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Summary (so far)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365760" y="3818160"/>
            <a:ext cx="9417960" cy="2742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4"/>
          <p:cNvSpPr/>
          <p:nvPr/>
        </p:nvSpPr>
        <p:spPr>
          <a:xfrm>
            <a:off x="504000" y="2025360"/>
            <a:ext cx="9417960" cy="822600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ine 1"/>
          <p:cNvSpPr/>
          <p:nvPr/>
        </p:nvSpPr>
        <p:spPr>
          <a:xfrm>
            <a:off x="2743920" y="5124600"/>
            <a:ext cx="360" cy="9907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Line 2"/>
          <p:cNvSpPr/>
          <p:nvPr/>
        </p:nvSpPr>
        <p:spPr>
          <a:xfrm>
            <a:off x="2591640" y="5124600"/>
            <a:ext cx="360" cy="9907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Line 3"/>
          <p:cNvSpPr/>
          <p:nvPr/>
        </p:nvSpPr>
        <p:spPr>
          <a:xfrm>
            <a:off x="2820600" y="4210200"/>
            <a:ext cx="360" cy="6094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Line 4"/>
          <p:cNvSpPr/>
          <p:nvPr/>
        </p:nvSpPr>
        <p:spPr>
          <a:xfrm>
            <a:off x="2670120" y="4206240"/>
            <a:ext cx="74160" cy="6134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5"/>
          <p:cNvSpPr/>
          <p:nvPr/>
        </p:nvSpPr>
        <p:spPr>
          <a:xfrm rot="586800">
            <a:off x="2321640" y="4515120"/>
            <a:ext cx="685080" cy="913680"/>
          </a:xfrm>
          <a:prstGeom prst="flowChartMagneticDrum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6"/>
          <p:cNvSpPr/>
          <p:nvPr/>
        </p:nvSpPr>
        <p:spPr>
          <a:xfrm rot="586800">
            <a:off x="2339640" y="5658480"/>
            <a:ext cx="685080" cy="913680"/>
          </a:xfrm>
          <a:prstGeom prst="flowChartMagneticDrum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7"/>
          <p:cNvSpPr/>
          <p:nvPr/>
        </p:nvSpPr>
        <p:spPr>
          <a:xfrm rot="5986800">
            <a:off x="2535840" y="4840560"/>
            <a:ext cx="45360" cy="219240"/>
          </a:xfrm>
          <a:prstGeom prst="can">
            <a:avLst>
              <a:gd name="adj" fmla="val 2569"/>
            </a:avLst>
          </a:prstGeom>
          <a:solidFill>
            <a:srgbClr val="80808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8"/>
          <p:cNvSpPr/>
          <p:nvPr/>
        </p:nvSpPr>
        <p:spPr>
          <a:xfrm rot="586800">
            <a:off x="2501280" y="4552920"/>
            <a:ext cx="107280" cy="857880"/>
          </a:xfrm>
          <a:custGeom>
            <a:avLst/>
            <a:gdLst/>
            <a:ahLst/>
            <a:rect l="l" t="t" r="r" b="b"/>
            <a:pathLst>
              <a:path w="107914" h="1022754">
                <a:moveTo>
                  <a:pt x="4845" y="0"/>
                </a:moveTo>
                <a:cubicBezTo>
                  <a:pt x="2422" y="221112"/>
                  <a:pt x="0" y="442225"/>
                  <a:pt x="4845" y="589339"/>
                </a:cubicBezTo>
                <a:cubicBezTo>
                  <a:pt x="9690" y="736453"/>
                  <a:pt x="16738" y="810451"/>
                  <a:pt x="33916" y="882687"/>
                </a:cubicBezTo>
                <a:cubicBezTo>
                  <a:pt x="51094" y="954923"/>
                  <a:pt x="79504" y="988838"/>
                  <a:pt x="107914" y="102275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9"/>
          <p:cNvSpPr/>
          <p:nvPr/>
        </p:nvSpPr>
        <p:spPr>
          <a:xfrm rot="586800">
            <a:off x="2575800" y="4566600"/>
            <a:ext cx="107280" cy="857880"/>
          </a:xfrm>
          <a:custGeom>
            <a:avLst/>
            <a:gdLst/>
            <a:ahLst/>
            <a:rect l="l" t="t" r="r" b="b"/>
            <a:pathLst>
              <a:path w="107914" h="1022754">
                <a:moveTo>
                  <a:pt x="4845" y="0"/>
                </a:moveTo>
                <a:cubicBezTo>
                  <a:pt x="2422" y="221112"/>
                  <a:pt x="0" y="442225"/>
                  <a:pt x="4845" y="589339"/>
                </a:cubicBezTo>
                <a:cubicBezTo>
                  <a:pt x="9690" y="736453"/>
                  <a:pt x="16738" y="810451"/>
                  <a:pt x="33916" y="882687"/>
                </a:cubicBezTo>
                <a:cubicBezTo>
                  <a:pt x="51094" y="954923"/>
                  <a:pt x="79504" y="988838"/>
                  <a:pt x="107914" y="102275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10"/>
          <p:cNvSpPr/>
          <p:nvPr/>
        </p:nvSpPr>
        <p:spPr>
          <a:xfrm rot="586800">
            <a:off x="2505960" y="4559400"/>
            <a:ext cx="197640" cy="3733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Line 11"/>
          <p:cNvSpPr/>
          <p:nvPr/>
        </p:nvSpPr>
        <p:spPr>
          <a:xfrm flipH="1" flipV="1">
            <a:off x="2496240" y="4297680"/>
            <a:ext cx="91440" cy="6400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Line 12"/>
          <p:cNvSpPr/>
          <p:nvPr/>
        </p:nvSpPr>
        <p:spPr>
          <a:xfrm flipH="1" flipV="1">
            <a:off x="2377440" y="4206240"/>
            <a:ext cx="133200" cy="7268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13"/>
          <p:cNvSpPr/>
          <p:nvPr/>
        </p:nvSpPr>
        <p:spPr>
          <a:xfrm rot="586800">
            <a:off x="2251080" y="3524040"/>
            <a:ext cx="913680" cy="837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Line 14"/>
          <p:cNvSpPr/>
          <p:nvPr/>
        </p:nvSpPr>
        <p:spPr>
          <a:xfrm>
            <a:off x="2487240" y="3383280"/>
            <a:ext cx="91440" cy="4460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Line 15"/>
          <p:cNvSpPr/>
          <p:nvPr/>
        </p:nvSpPr>
        <p:spPr>
          <a:xfrm>
            <a:off x="2578680" y="3200400"/>
            <a:ext cx="88920" cy="6289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Line 16"/>
          <p:cNvSpPr/>
          <p:nvPr/>
        </p:nvSpPr>
        <p:spPr>
          <a:xfrm>
            <a:off x="2820240" y="3295800"/>
            <a:ext cx="360" cy="3808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Line 17"/>
          <p:cNvSpPr/>
          <p:nvPr/>
        </p:nvSpPr>
        <p:spPr>
          <a:xfrm flipH="1">
            <a:off x="2876760" y="3017880"/>
            <a:ext cx="67680" cy="6591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18"/>
          <p:cNvSpPr/>
          <p:nvPr/>
        </p:nvSpPr>
        <p:spPr>
          <a:xfrm rot="586800">
            <a:off x="2282760" y="2603160"/>
            <a:ext cx="913680" cy="837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Line 19"/>
          <p:cNvSpPr/>
          <p:nvPr/>
        </p:nvSpPr>
        <p:spPr>
          <a:xfrm>
            <a:off x="2469960" y="1969920"/>
            <a:ext cx="198000" cy="8686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Line 20"/>
          <p:cNvSpPr/>
          <p:nvPr/>
        </p:nvSpPr>
        <p:spPr>
          <a:xfrm flipH="1">
            <a:off x="2867400" y="1787040"/>
            <a:ext cx="151200" cy="8992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21"/>
          <p:cNvSpPr/>
          <p:nvPr/>
        </p:nvSpPr>
        <p:spPr>
          <a:xfrm>
            <a:off x="1481400" y="1512720"/>
            <a:ext cx="2651400" cy="639720"/>
          </a:xfrm>
          <a:prstGeom prst="cube">
            <a:avLst>
              <a:gd name="adj" fmla="val 15988"/>
            </a:avLst>
          </a:prstGeom>
          <a:solidFill>
            <a:srgbClr val="4f81bd"/>
          </a:solidFill>
          <a:ln w="255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2"/>
          <p:cNvSpPr/>
          <p:nvPr/>
        </p:nvSpPr>
        <p:spPr>
          <a:xfrm>
            <a:off x="1481400" y="1517760"/>
            <a:ext cx="2651400" cy="456840"/>
          </a:xfrm>
          <a:prstGeom prst="cube">
            <a:avLst>
              <a:gd name="adj" fmla="val 10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23"/>
          <p:cNvSpPr/>
          <p:nvPr/>
        </p:nvSpPr>
        <p:spPr>
          <a:xfrm rot="16786800">
            <a:off x="2877120" y="258480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24"/>
          <p:cNvSpPr/>
          <p:nvPr/>
        </p:nvSpPr>
        <p:spPr>
          <a:xfrm rot="586800">
            <a:off x="2988720" y="283536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25"/>
          <p:cNvSpPr/>
          <p:nvPr/>
        </p:nvSpPr>
        <p:spPr>
          <a:xfrm rot="586800">
            <a:off x="2773800" y="318492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26"/>
          <p:cNvSpPr/>
          <p:nvPr/>
        </p:nvSpPr>
        <p:spPr>
          <a:xfrm rot="586800">
            <a:off x="3125880" y="293580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27"/>
          <p:cNvSpPr/>
          <p:nvPr/>
        </p:nvSpPr>
        <p:spPr>
          <a:xfrm rot="16786800">
            <a:off x="2612880" y="277092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Line 28"/>
          <p:cNvSpPr/>
          <p:nvPr/>
        </p:nvSpPr>
        <p:spPr>
          <a:xfrm>
            <a:off x="2615400" y="4956480"/>
            <a:ext cx="51840" cy="115164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Line 29"/>
          <p:cNvSpPr/>
          <p:nvPr/>
        </p:nvSpPr>
        <p:spPr>
          <a:xfrm>
            <a:off x="2476440" y="4909680"/>
            <a:ext cx="39600" cy="116856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30"/>
          <p:cNvSpPr/>
          <p:nvPr/>
        </p:nvSpPr>
        <p:spPr>
          <a:xfrm rot="5986800">
            <a:off x="2555280" y="5973840"/>
            <a:ext cx="45360" cy="219240"/>
          </a:xfrm>
          <a:prstGeom prst="can">
            <a:avLst>
              <a:gd name="adj" fmla="val 2569"/>
            </a:avLst>
          </a:prstGeom>
          <a:solidFill>
            <a:srgbClr val="80808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Line 31"/>
          <p:cNvSpPr/>
          <p:nvPr/>
        </p:nvSpPr>
        <p:spPr>
          <a:xfrm>
            <a:off x="3098880" y="6120360"/>
            <a:ext cx="17337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Line 32"/>
          <p:cNvSpPr/>
          <p:nvPr/>
        </p:nvSpPr>
        <p:spPr>
          <a:xfrm>
            <a:off x="3098880" y="6120360"/>
            <a:ext cx="17337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33"/>
          <p:cNvSpPr/>
          <p:nvPr/>
        </p:nvSpPr>
        <p:spPr>
          <a:xfrm>
            <a:off x="3918240" y="1787400"/>
            <a:ext cx="155412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 POINT displacement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34"/>
          <p:cNvSpPr/>
          <p:nvPr/>
        </p:nvSpPr>
        <p:spPr>
          <a:xfrm>
            <a:off x="3552480" y="3102840"/>
            <a:ext cx="146268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TOP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35"/>
          <p:cNvSpPr/>
          <p:nvPr/>
        </p:nvSpPr>
        <p:spPr>
          <a:xfrm>
            <a:off x="2820960" y="6176520"/>
            <a:ext cx="228564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displacement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36"/>
          <p:cNvSpPr/>
          <p:nvPr/>
        </p:nvSpPr>
        <p:spPr>
          <a:xfrm>
            <a:off x="3203640" y="1494360"/>
            <a:ext cx="365400" cy="243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37"/>
          <p:cNvSpPr/>
          <p:nvPr/>
        </p:nvSpPr>
        <p:spPr>
          <a:xfrm>
            <a:off x="3439080" y="1494720"/>
            <a:ext cx="129960" cy="23724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Line 38"/>
          <p:cNvSpPr/>
          <p:nvPr/>
        </p:nvSpPr>
        <p:spPr>
          <a:xfrm>
            <a:off x="3644280" y="1636920"/>
            <a:ext cx="100584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Line 39"/>
          <p:cNvSpPr/>
          <p:nvPr/>
        </p:nvSpPr>
        <p:spPr>
          <a:xfrm flipH="1">
            <a:off x="3369960" y="3008520"/>
            <a:ext cx="12801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40"/>
          <p:cNvSpPr/>
          <p:nvPr/>
        </p:nvSpPr>
        <p:spPr>
          <a:xfrm>
            <a:off x="6126840" y="2008800"/>
            <a:ext cx="1096920" cy="4597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 to L Filt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41"/>
          <p:cNvSpPr/>
          <p:nvPr/>
        </p:nvSpPr>
        <p:spPr>
          <a:xfrm>
            <a:off x="4650120" y="1636920"/>
            <a:ext cx="2025360" cy="37188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42"/>
          <p:cNvSpPr/>
          <p:nvPr/>
        </p:nvSpPr>
        <p:spPr>
          <a:xfrm flipH="1">
            <a:off x="4650120" y="2468880"/>
            <a:ext cx="2025360" cy="53964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43"/>
          <p:cNvSpPr/>
          <p:nvPr/>
        </p:nvSpPr>
        <p:spPr>
          <a:xfrm>
            <a:off x="78480" y="6812640"/>
            <a:ext cx="289800" cy="207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44"/>
          <p:cNvSpPr/>
          <p:nvPr/>
        </p:nvSpPr>
        <p:spPr>
          <a:xfrm>
            <a:off x="265320" y="6813000"/>
            <a:ext cx="102960" cy="20232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45"/>
          <p:cNvSpPr/>
          <p:nvPr/>
        </p:nvSpPr>
        <p:spPr>
          <a:xfrm>
            <a:off x="175680" y="7367760"/>
            <a:ext cx="119880" cy="12924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46"/>
          <p:cNvSpPr/>
          <p:nvPr/>
        </p:nvSpPr>
        <p:spPr>
          <a:xfrm>
            <a:off x="368640" y="6750360"/>
            <a:ext cx="2178360" cy="11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GS13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Top Mass OSEM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47"/>
          <p:cNvSpPr/>
          <p:nvPr/>
        </p:nvSpPr>
        <p:spPr>
          <a:xfrm>
            <a:off x="505080" y="-91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Pitch Compensation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Line 1"/>
          <p:cNvSpPr/>
          <p:nvPr/>
        </p:nvSpPr>
        <p:spPr>
          <a:xfrm>
            <a:off x="2743920" y="5124600"/>
            <a:ext cx="360" cy="9907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Line 2"/>
          <p:cNvSpPr/>
          <p:nvPr/>
        </p:nvSpPr>
        <p:spPr>
          <a:xfrm>
            <a:off x="2591640" y="5124600"/>
            <a:ext cx="360" cy="9907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Line 3"/>
          <p:cNvSpPr/>
          <p:nvPr/>
        </p:nvSpPr>
        <p:spPr>
          <a:xfrm>
            <a:off x="2820600" y="4210200"/>
            <a:ext cx="360" cy="6094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Line 4"/>
          <p:cNvSpPr/>
          <p:nvPr/>
        </p:nvSpPr>
        <p:spPr>
          <a:xfrm>
            <a:off x="2670120" y="4206240"/>
            <a:ext cx="74160" cy="6134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5"/>
          <p:cNvSpPr/>
          <p:nvPr/>
        </p:nvSpPr>
        <p:spPr>
          <a:xfrm rot="586800">
            <a:off x="2321640" y="4515120"/>
            <a:ext cx="685080" cy="913680"/>
          </a:xfrm>
          <a:prstGeom prst="flowChartMagneticDrum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6"/>
          <p:cNvSpPr/>
          <p:nvPr/>
        </p:nvSpPr>
        <p:spPr>
          <a:xfrm rot="586800">
            <a:off x="2339640" y="5658480"/>
            <a:ext cx="685080" cy="913680"/>
          </a:xfrm>
          <a:prstGeom prst="flowChartMagneticDrum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7"/>
          <p:cNvSpPr/>
          <p:nvPr/>
        </p:nvSpPr>
        <p:spPr>
          <a:xfrm rot="5986800">
            <a:off x="2535840" y="4840560"/>
            <a:ext cx="45360" cy="219240"/>
          </a:xfrm>
          <a:prstGeom prst="can">
            <a:avLst>
              <a:gd name="adj" fmla="val 2569"/>
            </a:avLst>
          </a:prstGeom>
          <a:solidFill>
            <a:srgbClr val="80808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8"/>
          <p:cNvSpPr/>
          <p:nvPr/>
        </p:nvSpPr>
        <p:spPr>
          <a:xfrm rot="586800">
            <a:off x="2501280" y="4552920"/>
            <a:ext cx="107280" cy="857880"/>
          </a:xfrm>
          <a:custGeom>
            <a:avLst/>
            <a:gdLst/>
            <a:ahLst/>
            <a:rect l="l" t="t" r="r" b="b"/>
            <a:pathLst>
              <a:path w="107914" h="1022754">
                <a:moveTo>
                  <a:pt x="4845" y="0"/>
                </a:moveTo>
                <a:cubicBezTo>
                  <a:pt x="2422" y="221112"/>
                  <a:pt x="0" y="442225"/>
                  <a:pt x="4845" y="589339"/>
                </a:cubicBezTo>
                <a:cubicBezTo>
                  <a:pt x="9690" y="736453"/>
                  <a:pt x="16738" y="810451"/>
                  <a:pt x="33916" y="882687"/>
                </a:cubicBezTo>
                <a:cubicBezTo>
                  <a:pt x="51094" y="954923"/>
                  <a:pt x="79504" y="988838"/>
                  <a:pt x="107914" y="102275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9"/>
          <p:cNvSpPr/>
          <p:nvPr/>
        </p:nvSpPr>
        <p:spPr>
          <a:xfrm rot="586800">
            <a:off x="2575800" y="4566600"/>
            <a:ext cx="107280" cy="857880"/>
          </a:xfrm>
          <a:custGeom>
            <a:avLst/>
            <a:gdLst/>
            <a:ahLst/>
            <a:rect l="l" t="t" r="r" b="b"/>
            <a:pathLst>
              <a:path w="107914" h="1022754">
                <a:moveTo>
                  <a:pt x="4845" y="0"/>
                </a:moveTo>
                <a:cubicBezTo>
                  <a:pt x="2422" y="221112"/>
                  <a:pt x="0" y="442225"/>
                  <a:pt x="4845" y="589339"/>
                </a:cubicBezTo>
                <a:cubicBezTo>
                  <a:pt x="9690" y="736453"/>
                  <a:pt x="16738" y="810451"/>
                  <a:pt x="33916" y="882687"/>
                </a:cubicBezTo>
                <a:cubicBezTo>
                  <a:pt x="51094" y="954923"/>
                  <a:pt x="79504" y="988838"/>
                  <a:pt x="107914" y="102275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10"/>
          <p:cNvSpPr/>
          <p:nvPr/>
        </p:nvSpPr>
        <p:spPr>
          <a:xfrm rot="586800">
            <a:off x="2505960" y="4559400"/>
            <a:ext cx="197640" cy="3733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Line 11"/>
          <p:cNvSpPr/>
          <p:nvPr/>
        </p:nvSpPr>
        <p:spPr>
          <a:xfrm flipH="1" flipV="1">
            <a:off x="2496240" y="4297680"/>
            <a:ext cx="91440" cy="6400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Line 12"/>
          <p:cNvSpPr/>
          <p:nvPr/>
        </p:nvSpPr>
        <p:spPr>
          <a:xfrm flipH="1" flipV="1">
            <a:off x="2377440" y="4206240"/>
            <a:ext cx="133200" cy="7268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13"/>
          <p:cNvSpPr/>
          <p:nvPr/>
        </p:nvSpPr>
        <p:spPr>
          <a:xfrm rot="586800">
            <a:off x="2251080" y="3524040"/>
            <a:ext cx="913680" cy="837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Line 14"/>
          <p:cNvSpPr/>
          <p:nvPr/>
        </p:nvSpPr>
        <p:spPr>
          <a:xfrm>
            <a:off x="2487240" y="3383280"/>
            <a:ext cx="91440" cy="4460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Line 15"/>
          <p:cNvSpPr/>
          <p:nvPr/>
        </p:nvSpPr>
        <p:spPr>
          <a:xfrm>
            <a:off x="2578680" y="3200400"/>
            <a:ext cx="88920" cy="6289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Line 16"/>
          <p:cNvSpPr/>
          <p:nvPr/>
        </p:nvSpPr>
        <p:spPr>
          <a:xfrm>
            <a:off x="2820240" y="3295800"/>
            <a:ext cx="360" cy="3808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Line 17"/>
          <p:cNvSpPr/>
          <p:nvPr/>
        </p:nvSpPr>
        <p:spPr>
          <a:xfrm flipH="1">
            <a:off x="2876760" y="3017880"/>
            <a:ext cx="67680" cy="6591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18"/>
          <p:cNvSpPr/>
          <p:nvPr/>
        </p:nvSpPr>
        <p:spPr>
          <a:xfrm>
            <a:off x="2283480" y="2606040"/>
            <a:ext cx="913680" cy="837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Line 19"/>
          <p:cNvSpPr/>
          <p:nvPr/>
        </p:nvSpPr>
        <p:spPr>
          <a:xfrm>
            <a:off x="2469960" y="1969920"/>
            <a:ext cx="198000" cy="8686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Line 20"/>
          <p:cNvSpPr/>
          <p:nvPr/>
        </p:nvSpPr>
        <p:spPr>
          <a:xfrm flipH="1">
            <a:off x="2867400" y="1787040"/>
            <a:ext cx="151200" cy="8992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21"/>
          <p:cNvSpPr/>
          <p:nvPr/>
        </p:nvSpPr>
        <p:spPr>
          <a:xfrm>
            <a:off x="1481400" y="1512720"/>
            <a:ext cx="2651400" cy="639720"/>
          </a:xfrm>
          <a:prstGeom prst="cube">
            <a:avLst>
              <a:gd name="adj" fmla="val 15988"/>
            </a:avLst>
          </a:prstGeom>
          <a:solidFill>
            <a:srgbClr val="4f81bd"/>
          </a:solidFill>
          <a:ln w="255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22"/>
          <p:cNvSpPr/>
          <p:nvPr/>
        </p:nvSpPr>
        <p:spPr>
          <a:xfrm>
            <a:off x="1481400" y="1517760"/>
            <a:ext cx="2651400" cy="456840"/>
          </a:xfrm>
          <a:prstGeom prst="cube">
            <a:avLst>
              <a:gd name="adj" fmla="val 10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23"/>
          <p:cNvSpPr/>
          <p:nvPr/>
        </p:nvSpPr>
        <p:spPr>
          <a:xfrm rot="16200000">
            <a:off x="2813400" y="255672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24"/>
          <p:cNvSpPr/>
          <p:nvPr/>
        </p:nvSpPr>
        <p:spPr>
          <a:xfrm>
            <a:off x="2965320" y="278496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25"/>
          <p:cNvSpPr/>
          <p:nvPr/>
        </p:nvSpPr>
        <p:spPr>
          <a:xfrm>
            <a:off x="2813040" y="316584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26"/>
          <p:cNvSpPr/>
          <p:nvPr/>
        </p:nvSpPr>
        <p:spPr>
          <a:xfrm>
            <a:off x="3117600" y="286056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27"/>
          <p:cNvSpPr/>
          <p:nvPr/>
        </p:nvSpPr>
        <p:spPr>
          <a:xfrm rot="16200000">
            <a:off x="2584800" y="278496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Line 28"/>
          <p:cNvSpPr/>
          <p:nvPr/>
        </p:nvSpPr>
        <p:spPr>
          <a:xfrm>
            <a:off x="2615400" y="4956480"/>
            <a:ext cx="51840" cy="115164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Line 29"/>
          <p:cNvSpPr/>
          <p:nvPr/>
        </p:nvSpPr>
        <p:spPr>
          <a:xfrm>
            <a:off x="2476440" y="4909680"/>
            <a:ext cx="39600" cy="116856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30"/>
          <p:cNvSpPr/>
          <p:nvPr/>
        </p:nvSpPr>
        <p:spPr>
          <a:xfrm rot="5986800">
            <a:off x="2555280" y="5973840"/>
            <a:ext cx="45360" cy="219240"/>
          </a:xfrm>
          <a:prstGeom prst="can">
            <a:avLst>
              <a:gd name="adj" fmla="val 2569"/>
            </a:avLst>
          </a:prstGeom>
          <a:solidFill>
            <a:srgbClr val="80808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Line 31"/>
          <p:cNvSpPr/>
          <p:nvPr/>
        </p:nvSpPr>
        <p:spPr>
          <a:xfrm>
            <a:off x="3098880" y="6120360"/>
            <a:ext cx="17337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Line 32"/>
          <p:cNvSpPr/>
          <p:nvPr/>
        </p:nvSpPr>
        <p:spPr>
          <a:xfrm>
            <a:off x="3098880" y="6120360"/>
            <a:ext cx="17337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33"/>
          <p:cNvSpPr/>
          <p:nvPr/>
        </p:nvSpPr>
        <p:spPr>
          <a:xfrm>
            <a:off x="3918240" y="1787400"/>
            <a:ext cx="155412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 POINT displacement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34"/>
          <p:cNvSpPr/>
          <p:nvPr/>
        </p:nvSpPr>
        <p:spPr>
          <a:xfrm>
            <a:off x="3474720" y="3439440"/>
            <a:ext cx="146268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TOP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 , 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35"/>
          <p:cNvSpPr/>
          <p:nvPr/>
        </p:nvSpPr>
        <p:spPr>
          <a:xfrm>
            <a:off x="2820960" y="6176520"/>
            <a:ext cx="228564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displacement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 , 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36"/>
          <p:cNvSpPr/>
          <p:nvPr/>
        </p:nvSpPr>
        <p:spPr>
          <a:xfrm>
            <a:off x="3203640" y="1494360"/>
            <a:ext cx="365400" cy="243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37"/>
          <p:cNvSpPr/>
          <p:nvPr/>
        </p:nvSpPr>
        <p:spPr>
          <a:xfrm>
            <a:off x="3439080" y="1494720"/>
            <a:ext cx="129960" cy="23724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Line 38"/>
          <p:cNvSpPr/>
          <p:nvPr/>
        </p:nvSpPr>
        <p:spPr>
          <a:xfrm>
            <a:off x="3644280" y="1636920"/>
            <a:ext cx="100584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Line 39"/>
          <p:cNvSpPr/>
          <p:nvPr/>
        </p:nvSpPr>
        <p:spPr>
          <a:xfrm flipH="1">
            <a:off x="3369960" y="2864520"/>
            <a:ext cx="12801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40"/>
          <p:cNvSpPr/>
          <p:nvPr/>
        </p:nvSpPr>
        <p:spPr>
          <a:xfrm>
            <a:off x="6126840" y="2008800"/>
            <a:ext cx="1096920" cy="4597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 to L Filt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41"/>
          <p:cNvSpPr/>
          <p:nvPr/>
        </p:nvSpPr>
        <p:spPr>
          <a:xfrm>
            <a:off x="4650120" y="1636920"/>
            <a:ext cx="2025360" cy="37188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42"/>
          <p:cNvSpPr/>
          <p:nvPr/>
        </p:nvSpPr>
        <p:spPr>
          <a:xfrm flipH="1">
            <a:off x="4650120" y="2468880"/>
            <a:ext cx="2025360" cy="39564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43"/>
          <p:cNvSpPr/>
          <p:nvPr/>
        </p:nvSpPr>
        <p:spPr>
          <a:xfrm>
            <a:off x="7406640" y="2008800"/>
            <a:ext cx="1096920" cy="459720"/>
          </a:xfrm>
          <a:prstGeom prst="rect">
            <a:avLst/>
          </a:prstGeom>
          <a:noFill/>
          <a:ln cap="rnd" w="1908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 to P Filt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44"/>
          <p:cNvSpPr/>
          <p:nvPr/>
        </p:nvSpPr>
        <p:spPr>
          <a:xfrm>
            <a:off x="6675480" y="1636920"/>
            <a:ext cx="1279800" cy="371880"/>
          </a:xfrm>
          <a:prstGeom prst="bentConnector3">
            <a:avLst>
              <a:gd name="adj1" fmla="val 50000"/>
            </a:avLst>
          </a:prstGeom>
          <a:noFill/>
          <a:ln cap="rnd" w="19080">
            <a:solidFill>
              <a:srgbClr val="000000"/>
            </a:solidFill>
            <a:custDash>
              <a:ds d="3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Line 45"/>
          <p:cNvSpPr/>
          <p:nvPr/>
        </p:nvSpPr>
        <p:spPr>
          <a:xfrm flipH="1">
            <a:off x="3375000" y="3152520"/>
            <a:ext cx="1280160" cy="360"/>
          </a:xfrm>
          <a:prstGeom prst="line">
            <a:avLst/>
          </a:prstGeom>
          <a:ln cap="rnd" w="19080">
            <a:solidFill>
              <a:srgbClr val="000000"/>
            </a:solidFill>
            <a:custDash>
              <a:ds d="3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46"/>
          <p:cNvSpPr/>
          <p:nvPr/>
        </p:nvSpPr>
        <p:spPr>
          <a:xfrm flipH="1">
            <a:off x="4654440" y="2468880"/>
            <a:ext cx="3300120" cy="683640"/>
          </a:xfrm>
          <a:prstGeom prst="bentConnector3">
            <a:avLst>
              <a:gd name="adj1" fmla="val 50000"/>
            </a:avLst>
          </a:prstGeom>
          <a:noFill/>
          <a:ln cap="rnd" w="19080">
            <a:solidFill>
              <a:srgbClr val="000000"/>
            </a:solidFill>
            <a:custDash>
              <a:ds d="3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47"/>
          <p:cNvSpPr/>
          <p:nvPr/>
        </p:nvSpPr>
        <p:spPr>
          <a:xfrm>
            <a:off x="78480" y="6812640"/>
            <a:ext cx="289800" cy="207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48"/>
          <p:cNvSpPr/>
          <p:nvPr/>
        </p:nvSpPr>
        <p:spPr>
          <a:xfrm>
            <a:off x="265320" y="6813000"/>
            <a:ext cx="102960" cy="20232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49"/>
          <p:cNvSpPr/>
          <p:nvPr/>
        </p:nvSpPr>
        <p:spPr>
          <a:xfrm>
            <a:off x="175680" y="7367760"/>
            <a:ext cx="119880" cy="12924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50"/>
          <p:cNvSpPr/>
          <p:nvPr/>
        </p:nvSpPr>
        <p:spPr>
          <a:xfrm>
            <a:off x="368640" y="6750360"/>
            <a:ext cx="2178360" cy="11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GS13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Top Mass OSEM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51"/>
          <p:cNvSpPr/>
          <p:nvPr/>
        </p:nvSpPr>
        <p:spPr>
          <a:xfrm>
            <a:off x="505440" y="-91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Pitch Compensation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Line 1"/>
          <p:cNvSpPr/>
          <p:nvPr/>
        </p:nvSpPr>
        <p:spPr>
          <a:xfrm>
            <a:off x="2743920" y="5124600"/>
            <a:ext cx="360" cy="9907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Line 2"/>
          <p:cNvSpPr/>
          <p:nvPr/>
        </p:nvSpPr>
        <p:spPr>
          <a:xfrm>
            <a:off x="2591640" y="5124600"/>
            <a:ext cx="360" cy="9907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Line 3"/>
          <p:cNvSpPr/>
          <p:nvPr/>
        </p:nvSpPr>
        <p:spPr>
          <a:xfrm>
            <a:off x="2820240" y="4210200"/>
            <a:ext cx="360" cy="6094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Line 4"/>
          <p:cNvSpPr/>
          <p:nvPr/>
        </p:nvSpPr>
        <p:spPr>
          <a:xfrm>
            <a:off x="2743920" y="4210200"/>
            <a:ext cx="360" cy="6094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5"/>
          <p:cNvSpPr/>
          <p:nvPr/>
        </p:nvSpPr>
        <p:spPr>
          <a:xfrm>
            <a:off x="2363400" y="4515120"/>
            <a:ext cx="685080" cy="913680"/>
          </a:xfrm>
          <a:prstGeom prst="flowChartMagneticDrum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6"/>
          <p:cNvSpPr/>
          <p:nvPr/>
        </p:nvSpPr>
        <p:spPr>
          <a:xfrm>
            <a:off x="2287080" y="3524400"/>
            <a:ext cx="913680" cy="837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7"/>
          <p:cNvSpPr/>
          <p:nvPr/>
        </p:nvSpPr>
        <p:spPr>
          <a:xfrm>
            <a:off x="2363400" y="5658120"/>
            <a:ext cx="685080" cy="913680"/>
          </a:xfrm>
          <a:prstGeom prst="flowChartMagneticDrum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8"/>
          <p:cNvSpPr/>
          <p:nvPr/>
        </p:nvSpPr>
        <p:spPr>
          <a:xfrm rot="5400000">
            <a:off x="2575080" y="4860360"/>
            <a:ext cx="45360" cy="219240"/>
          </a:xfrm>
          <a:prstGeom prst="can">
            <a:avLst>
              <a:gd name="adj" fmla="val 2569"/>
            </a:avLst>
          </a:prstGeom>
          <a:solidFill>
            <a:srgbClr val="80808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9"/>
          <p:cNvSpPr/>
          <p:nvPr/>
        </p:nvSpPr>
        <p:spPr>
          <a:xfrm>
            <a:off x="2546280" y="4407840"/>
            <a:ext cx="107280" cy="1022040"/>
          </a:xfrm>
          <a:custGeom>
            <a:avLst/>
            <a:gdLst/>
            <a:ahLst/>
            <a:rect l="l" t="t" r="r" b="b"/>
            <a:pathLst>
              <a:path w="107914" h="1022754">
                <a:moveTo>
                  <a:pt x="4845" y="0"/>
                </a:moveTo>
                <a:cubicBezTo>
                  <a:pt x="2422" y="221112"/>
                  <a:pt x="0" y="442225"/>
                  <a:pt x="4845" y="589339"/>
                </a:cubicBezTo>
                <a:cubicBezTo>
                  <a:pt x="9690" y="736453"/>
                  <a:pt x="16738" y="810451"/>
                  <a:pt x="33916" y="882687"/>
                </a:cubicBezTo>
                <a:cubicBezTo>
                  <a:pt x="51094" y="954923"/>
                  <a:pt x="79504" y="988838"/>
                  <a:pt x="107914" y="102275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10"/>
          <p:cNvSpPr/>
          <p:nvPr/>
        </p:nvSpPr>
        <p:spPr>
          <a:xfrm>
            <a:off x="2622240" y="4408560"/>
            <a:ext cx="107280" cy="1022040"/>
          </a:xfrm>
          <a:custGeom>
            <a:avLst/>
            <a:gdLst/>
            <a:ahLst/>
            <a:rect l="l" t="t" r="r" b="b"/>
            <a:pathLst>
              <a:path w="107914" h="1022754">
                <a:moveTo>
                  <a:pt x="4845" y="0"/>
                </a:moveTo>
                <a:cubicBezTo>
                  <a:pt x="2422" y="221112"/>
                  <a:pt x="0" y="442225"/>
                  <a:pt x="4845" y="589339"/>
                </a:cubicBezTo>
                <a:cubicBezTo>
                  <a:pt x="9690" y="736453"/>
                  <a:pt x="16738" y="810451"/>
                  <a:pt x="33916" y="882687"/>
                </a:cubicBezTo>
                <a:cubicBezTo>
                  <a:pt x="51094" y="954923"/>
                  <a:pt x="79504" y="988838"/>
                  <a:pt x="107914" y="102275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Line 11"/>
          <p:cNvSpPr/>
          <p:nvPr/>
        </p:nvSpPr>
        <p:spPr>
          <a:xfrm>
            <a:off x="2551320" y="4362480"/>
            <a:ext cx="360" cy="76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Line 12"/>
          <p:cNvSpPr/>
          <p:nvPr/>
        </p:nvSpPr>
        <p:spPr>
          <a:xfrm>
            <a:off x="2624400" y="4362480"/>
            <a:ext cx="360" cy="76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13"/>
          <p:cNvSpPr/>
          <p:nvPr/>
        </p:nvSpPr>
        <p:spPr>
          <a:xfrm rot="5400000">
            <a:off x="2574360" y="5993640"/>
            <a:ext cx="45360" cy="219240"/>
          </a:xfrm>
          <a:prstGeom prst="can">
            <a:avLst>
              <a:gd name="adj" fmla="val 2569"/>
            </a:avLst>
          </a:prstGeom>
          <a:solidFill>
            <a:srgbClr val="80808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Line 14"/>
          <p:cNvSpPr/>
          <p:nvPr/>
        </p:nvSpPr>
        <p:spPr>
          <a:xfrm>
            <a:off x="2667960" y="4993200"/>
            <a:ext cx="360" cy="11221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Line 15"/>
          <p:cNvSpPr/>
          <p:nvPr/>
        </p:nvSpPr>
        <p:spPr>
          <a:xfrm>
            <a:off x="2515320" y="4993200"/>
            <a:ext cx="360" cy="11221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Line 16"/>
          <p:cNvSpPr/>
          <p:nvPr/>
        </p:nvSpPr>
        <p:spPr>
          <a:xfrm>
            <a:off x="2558160" y="3448080"/>
            <a:ext cx="54720" cy="3812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Line 17"/>
          <p:cNvSpPr/>
          <p:nvPr/>
        </p:nvSpPr>
        <p:spPr>
          <a:xfrm>
            <a:off x="2612880" y="3448080"/>
            <a:ext cx="54720" cy="3812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Line 18"/>
          <p:cNvSpPr/>
          <p:nvPr/>
        </p:nvSpPr>
        <p:spPr>
          <a:xfrm flipH="1">
            <a:off x="2876760" y="3295800"/>
            <a:ext cx="55080" cy="3808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Line 19"/>
          <p:cNvSpPr/>
          <p:nvPr/>
        </p:nvSpPr>
        <p:spPr>
          <a:xfrm flipH="1">
            <a:off x="2820240" y="3295800"/>
            <a:ext cx="55080" cy="3808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20"/>
          <p:cNvSpPr/>
          <p:nvPr/>
        </p:nvSpPr>
        <p:spPr>
          <a:xfrm>
            <a:off x="2287080" y="2610000"/>
            <a:ext cx="913680" cy="837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Line 21"/>
          <p:cNvSpPr/>
          <p:nvPr/>
        </p:nvSpPr>
        <p:spPr>
          <a:xfrm>
            <a:off x="2469960" y="1969920"/>
            <a:ext cx="198000" cy="8686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Line 22"/>
          <p:cNvSpPr/>
          <p:nvPr/>
        </p:nvSpPr>
        <p:spPr>
          <a:xfrm flipH="1">
            <a:off x="2867400" y="1787040"/>
            <a:ext cx="151200" cy="8992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23"/>
          <p:cNvSpPr/>
          <p:nvPr/>
        </p:nvSpPr>
        <p:spPr>
          <a:xfrm>
            <a:off x="1481400" y="1512720"/>
            <a:ext cx="2651400" cy="639720"/>
          </a:xfrm>
          <a:prstGeom prst="cube">
            <a:avLst>
              <a:gd name="adj" fmla="val 15988"/>
            </a:avLst>
          </a:prstGeom>
          <a:solidFill>
            <a:srgbClr val="4f81bd"/>
          </a:solidFill>
          <a:ln w="255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24"/>
          <p:cNvSpPr/>
          <p:nvPr/>
        </p:nvSpPr>
        <p:spPr>
          <a:xfrm>
            <a:off x="1481400" y="1517760"/>
            <a:ext cx="2651400" cy="456840"/>
          </a:xfrm>
          <a:prstGeom prst="cube">
            <a:avLst>
              <a:gd name="adj" fmla="val 10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25"/>
          <p:cNvSpPr/>
          <p:nvPr/>
        </p:nvSpPr>
        <p:spPr>
          <a:xfrm rot="16200000">
            <a:off x="2816640" y="256068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26"/>
          <p:cNvSpPr/>
          <p:nvPr/>
        </p:nvSpPr>
        <p:spPr>
          <a:xfrm>
            <a:off x="2968920" y="278892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27"/>
          <p:cNvSpPr/>
          <p:nvPr/>
        </p:nvSpPr>
        <p:spPr>
          <a:xfrm>
            <a:off x="2816640" y="316980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28"/>
          <p:cNvSpPr/>
          <p:nvPr/>
        </p:nvSpPr>
        <p:spPr>
          <a:xfrm>
            <a:off x="3121200" y="286488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29"/>
          <p:cNvSpPr/>
          <p:nvPr/>
        </p:nvSpPr>
        <p:spPr>
          <a:xfrm rot="16200000">
            <a:off x="2588040" y="278928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Line 30"/>
          <p:cNvSpPr/>
          <p:nvPr/>
        </p:nvSpPr>
        <p:spPr>
          <a:xfrm>
            <a:off x="3098880" y="6120360"/>
            <a:ext cx="17337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Line 31"/>
          <p:cNvSpPr/>
          <p:nvPr/>
        </p:nvSpPr>
        <p:spPr>
          <a:xfrm>
            <a:off x="3098880" y="6120360"/>
            <a:ext cx="17337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32"/>
          <p:cNvSpPr/>
          <p:nvPr/>
        </p:nvSpPr>
        <p:spPr>
          <a:xfrm>
            <a:off x="2820960" y="6176520"/>
            <a:ext cx="228564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displacement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 , 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33"/>
          <p:cNvSpPr/>
          <p:nvPr/>
        </p:nvSpPr>
        <p:spPr>
          <a:xfrm>
            <a:off x="78480" y="6812640"/>
            <a:ext cx="289800" cy="207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34"/>
          <p:cNvSpPr/>
          <p:nvPr/>
        </p:nvSpPr>
        <p:spPr>
          <a:xfrm>
            <a:off x="265320" y="6813000"/>
            <a:ext cx="102960" cy="20232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35"/>
          <p:cNvSpPr/>
          <p:nvPr/>
        </p:nvSpPr>
        <p:spPr>
          <a:xfrm>
            <a:off x="175680" y="7367760"/>
            <a:ext cx="119880" cy="12924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36"/>
          <p:cNvSpPr/>
          <p:nvPr/>
        </p:nvSpPr>
        <p:spPr>
          <a:xfrm>
            <a:off x="368640" y="6750360"/>
            <a:ext cx="2178360" cy="11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GS13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Top Mass OSEM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37"/>
          <p:cNvSpPr/>
          <p:nvPr/>
        </p:nvSpPr>
        <p:spPr>
          <a:xfrm>
            <a:off x="3916800" y="1781280"/>
            <a:ext cx="155412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 POINT displacement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38"/>
          <p:cNvSpPr/>
          <p:nvPr/>
        </p:nvSpPr>
        <p:spPr>
          <a:xfrm>
            <a:off x="3473280" y="3433320"/>
            <a:ext cx="146268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TOP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 , 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Line 39"/>
          <p:cNvSpPr/>
          <p:nvPr/>
        </p:nvSpPr>
        <p:spPr>
          <a:xfrm>
            <a:off x="3642840" y="1630800"/>
            <a:ext cx="100584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Line 40"/>
          <p:cNvSpPr/>
          <p:nvPr/>
        </p:nvSpPr>
        <p:spPr>
          <a:xfrm flipH="1">
            <a:off x="3368520" y="2858400"/>
            <a:ext cx="12801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41"/>
          <p:cNvSpPr/>
          <p:nvPr/>
        </p:nvSpPr>
        <p:spPr>
          <a:xfrm>
            <a:off x="6125400" y="2002680"/>
            <a:ext cx="1096920" cy="4597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 to L Filt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42"/>
          <p:cNvSpPr/>
          <p:nvPr/>
        </p:nvSpPr>
        <p:spPr>
          <a:xfrm>
            <a:off x="4648680" y="1630800"/>
            <a:ext cx="2025360" cy="37188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43"/>
          <p:cNvSpPr/>
          <p:nvPr/>
        </p:nvSpPr>
        <p:spPr>
          <a:xfrm flipH="1">
            <a:off x="4648680" y="2462760"/>
            <a:ext cx="2025360" cy="39564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44"/>
          <p:cNvSpPr/>
          <p:nvPr/>
        </p:nvSpPr>
        <p:spPr>
          <a:xfrm>
            <a:off x="7405200" y="2002680"/>
            <a:ext cx="1096920" cy="459720"/>
          </a:xfrm>
          <a:prstGeom prst="rect">
            <a:avLst/>
          </a:prstGeom>
          <a:noFill/>
          <a:ln cap="rnd" w="1908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 to P Filt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45"/>
          <p:cNvSpPr/>
          <p:nvPr/>
        </p:nvSpPr>
        <p:spPr>
          <a:xfrm>
            <a:off x="6674040" y="1630800"/>
            <a:ext cx="1279800" cy="371880"/>
          </a:xfrm>
          <a:prstGeom prst="bentConnector3">
            <a:avLst>
              <a:gd name="adj1" fmla="val 50000"/>
            </a:avLst>
          </a:prstGeom>
          <a:noFill/>
          <a:ln cap="rnd" w="19080">
            <a:solidFill>
              <a:srgbClr val="000000"/>
            </a:solidFill>
            <a:custDash>
              <a:ds d="3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Line 46"/>
          <p:cNvSpPr/>
          <p:nvPr/>
        </p:nvSpPr>
        <p:spPr>
          <a:xfrm flipH="1">
            <a:off x="3373560" y="3146400"/>
            <a:ext cx="1280160" cy="360"/>
          </a:xfrm>
          <a:prstGeom prst="line">
            <a:avLst/>
          </a:prstGeom>
          <a:ln cap="rnd" w="19080">
            <a:solidFill>
              <a:srgbClr val="000000"/>
            </a:solidFill>
            <a:custDash>
              <a:ds d="3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47"/>
          <p:cNvSpPr/>
          <p:nvPr/>
        </p:nvSpPr>
        <p:spPr>
          <a:xfrm flipH="1">
            <a:off x="4653000" y="2462760"/>
            <a:ext cx="3300120" cy="683640"/>
          </a:xfrm>
          <a:prstGeom prst="bentConnector3">
            <a:avLst>
              <a:gd name="adj1" fmla="val 50000"/>
            </a:avLst>
          </a:prstGeom>
          <a:noFill/>
          <a:ln cap="rnd" w="19080">
            <a:solidFill>
              <a:srgbClr val="000000"/>
            </a:solidFill>
            <a:custDash>
              <a:ds d="3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48"/>
          <p:cNvSpPr/>
          <p:nvPr/>
        </p:nvSpPr>
        <p:spPr>
          <a:xfrm>
            <a:off x="3204000" y="1494720"/>
            <a:ext cx="365400" cy="243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49"/>
          <p:cNvSpPr/>
          <p:nvPr/>
        </p:nvSpPr>
        <p:spPr>
          <a:xfrm>
            <a:off x="3439440" y="1495080"/>
            <a:ext cx="129960" cy="23724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50"/>
          <p:cNvSpPr/>
          <p:nvPr/>
        </p:nvSpPr>
        <p:spPr>
          <a:xfrm>
            <a:off x="6400800" y="3957480"/>
            <a:ext cx="3200040" cy="614160"/>
          </a:xfrm>
          <a:prstGeom prst="rect">
            <a:avLst/>
          </a:pr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leading order term counteracts the DC torque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51"/>
          <p:cNvSpPr/>
          <p:nvPr/>
        </p:nvSpPr>
        <p:spPr>
          <a:xfrm>
            <a:off x="6949440" y="5027400"/>
            <a:ext cx="2102760" cy="1190160"/>
          </a:xfrm>
          <a:prstGeom prst="rect">
            <a:avLst/>
          </a:pr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Iteration leads to: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thJax_Math"/>
              </a:rPr>
              <a:t>k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~ 2800 N/m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thJax_Math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thJax_Math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~  1.3 mm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52"/>
          <p:cNvSpPr/>
          <p:nvPr/>
        </p:nvSpPr>
        <p:spPr>
          <a:xfrm>
            <a:off x="6125400" y="2002680"/>
            <a:ext cx="1096920" cy="4597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thJax_Math"/>
                <a:ea typeface="DejaVu Sans"/>
              </a:rPr>
              <a:t>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53"/>
          <p:cNvSpPr/>
          <p:nvPr/>
        </p:nvSpPr>
        <p:spPr>
          <a:xfrm>
            <a:off x="7405200" y="2002680"/>
            <a:ext cx="1096920" cy="459720"/>
          </a:xfrm>
          <a:prstGeom prst="rect">
            <a:avLst/>
          </a:prstGeom>
          <a:solidFill>
            <a:srgbClr val="ffffff"/>
          </a:solidFill>
          <a:ln cap="rnd" w="1908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thJax_Math"/>
                <a:ea typeface="DejaVu Sans"/>
              </a:rPr>
              <a:t>k 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54"/>
          <p:cNvSpPr/>
          <p:nvPr/>
        </p:nvSpPr>
        <p:spPr>
          <a:xfrm>
            <a:off x="505440" y="-91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Pitch Compensation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>
                <p:childTnLst>
                  <p:par>
                    <p:cTn id="51" fill="freeze">
                      <p:stCondLst>
                        <p:cond delay="indefinite"/>
                      </p:stCondLst>
                      <p:childTnLst>
                        <p:par>
                          <p:cTn id="52" fill="freeze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freeze">
                      <p:stCondLst>
                        <p:cond delay="indefinite"/>
                      </p:stCondLst>
                      <p:childTnLst>
                        <p:par>
                          <p:cTn id="58" fill="freeze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504720" y="209376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 sus point GS13 signal can be used to improve DARM from .1 to .3 Hz.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 Feedforward filter cannot ignore the pitch cross coupling at the Top Mass.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It is sufficient to isolate the top mass in L and P to get a similar performance at the test mass.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 L-P coupling cannot be treated with an unified scheme for all QUADs.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If these cross couplings are time dependent, pure Feedforward is impractical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Summary (so far)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365760" y="4602240"/>
            <a:ext cx="9417960" cy="2102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4"/>
          <p:cNvSpPr/>
          <p:nvPr/>
        </p:nvSpPr>
        <p:spPr>
          <a:xfrm>
            <a:off x="504000" y="1773360"/>
            <a:ext cx="9417960" cy="2066760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Line 1"/>
          <p:cNvSpPr/>
          <p:nvPr/>
        </p:nvSpPr>
        <p:spPr>
          <a:xfrm>
            <a:off x="2743920" y="5124600"/>
            <a:ext cx="360" cy="9907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Line 2"/>
          <p:cNvSpPr/>
          <p:nvPr/>
        </p:nvSpPr>
        <p:spPr>
          <a:xfrm>
            <a:off x="2591640" y="5124600"/>
            <a:ext cx="360" cy="9907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Line 3"/>
          <p:cNvSpPr/>
          <p:nvPr/>
        </p:nvSpPr>
        <p:spPr>
          <a:xfrm>
            <a:off x="2820240" y="4210200"/>
            <a:ext cx="360" cy="6094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Line 4"/>
          <p:cNvSpPr/>
          <p:nvPr/>
        </p:nvSpPr>
        <p:spPr>
          <a:xfrm>
            <a:off x="2743920" y="4210200"/>
            <a:ext cx="360" cy="6094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5"/>
          <p:cNvSpPr/>
          <p:nvPr/>
        </p:nvSpPr>
        <p:spPr>
          <a:xfrm>
            <a:off x="2363400" y="4515120"/>
            <a:ext cx="685080" cy="913680"/>
          </a:xfrm>
          <a:prstGeom prst="flowChartMagneticDrum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6"/>
          <p:cNvSpPr/>
          <p:nvPr/>
        </p:nvSpPr>
        <p:spPr>
          <a:xfrm>
            <a:off x="2287080" y="3524400"/>
            <a:ext cx="913680" cy="837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7"/>
          <p:cNvSpPr/>
          <p:nvPr/>
        </p:nvSpPr>
        <p:spPr>
          <a:xfrm>
            <a:off x="2363400" y="5658120"/>
            <a:ext cx="685080" cy="913680"/>
          </a:xfrm>
          <a:prstGeom prst="flowChartMagneticDrum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8"/>
          <p:cNvSpPr/>
          <p:nvPr/>
        </p:nvSpPr>
        <p:spPr>
          <a:xfrm rot="5400000">
            <a:off x="2575080" y="4860360"/>
            <a:ext cx="45360" cy="219240"/>
          </a:xfrm>
          <a:prstGeom prst="can">
            <a:avLst>
              <a:gd name="adj" fmla="val 2569"/>
            </a:avLst>
          </a:prstGeom>
          <a:solidFill>
            <a:srgbClr val="80808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9"/>
          <p:cNvSpPr/>
          <p:nvPr/>
        </p:nvSpPr>
        <p:spPr>
          <a:xfrm>
            <a:off x="2546280" y="4407840"/>
            <a:ext cx="107280" cy="1022040"/>
          </a:xfrm>
          <a:custGeom>
            <a:avLst/>
            <a:gdLst/>
            <a:ahLst/>
            <a:rect l="l" t="t" r="r" b="b"/>
            <a:pathLst>
              <a:path w="107914" h="1022754">
                <a:moveTo>
                  <a:pt x="4845" y="0"/>
                </a:moveTo>
                <a:cubicBezTo>
                  <a:pt x="2422" y="221112"/>
                  <a:pt x="0" y="442225"/>
                  <a:pt x="4845" y="589339"/>
                </a:cubicBezTo>
                <a:cubicBezTo>
                  <a:pt x="9690" y="736453"/>
                  <a:pt x="16738" y="810451"/>
                  <a:pt x="33916" y="882687"/>
                </a:cubicBezTo>
                <a:cubicBezTo>
                  <a:pt x="51094" y="954923"/>
                  <a:pt x="79504" y="988838"/>
                  <a:pt x="107914" y="102275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10"/>
          <p:cNvSpPr/>
          <p:nvPr/>
        </p:nvSpPr>
        <p:spPr>
          <a:xfrm>
            <a:off x="2622240" y="4408560"/>
            <a:ext cx="107280" cy="1022040"/>
          </a:xfrm>
          <a:custGeom>
            <a:avLst/>
            <a:gdLst/>
            <a:ahLst/>
            <a:rect l="l" t="t" r="r" b="b"/>
            <a:pathLst>
              <a:path w="107914" h="1022754">
                <a:moveTo>
                  <a:pt x="4845" y="0"/>
                </a:moveTo>
                <a:cubicBezTo>
                  <a:pt x="2422" y="221112"/>
                  <a:pt x="0" y="442225"/>
                  <a:pt x="4845" y="589339"/>
                </a:cubicBezTo>
                <a:cubicBezTo>
                  <a:pt x="9690" y="736453"/>
                  <a:pt x="16738" y="810451"/>
                  <a:pt x="33916" y="882687"/>
                </a:cubicBezTo>
                <a:cubicBezTo>
                  <a:pt x="51094" y="954923"/>
                  <a:pt x="79504" y="988838"/>
                  <a:pt x="107914" y="102275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Line 11"/>
          <p:cNvSpPr/>
          <p:nvPr/>
        </p:nvSpPr>
        <p:spPr>
          <a:xfrm>
            <a:off x="2551320" y="4362480"/>
            <a:ext cx="360" cy="76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Line 12"/>
          <p:cNvSpPr/>
          <p:nvPr/>
        </p:nvSpPr>
        <p:spPr>
          <a:xfrm>
            <a:off x="2624400" y="4362480"/>
            <a:ext cx="360" cy="76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13"/>
          <p:cNvSpPr/>
          <p:nvPr/>
        </p:nvSpPr>
        <p:spPr>
          <a:xfrm rot="5400000">
            <a:off x="2574360" y="5993640"/>
            <a:ext cx="45360" cy="219240"/>
          </a:xfrm>
          <a:prstGeom prst="can">
            <a:avLst>
              <a:gd name="adj" fmla="val 2569"/>
            </a:avLst>
          </a:prstGeom>
          <a:solidFill>
            <a:srgbClr val="80808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Line 14"/>
          <p:cNvSpPr/>
          <p:nvPr/>
        </p:nvSpPr>
        <p:spPr>
          <a:xfrm>
            <a:off x="2667960" y="4993200"/>
            <a:ext cx="360" cy="11221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Line 15"/>
          <p:cNvSpPr/>
          <p:nvPr/>
        </p:nvSpPr>
        <p:spPr>
          <a:xfrm>
            <a:off x="2515320" y="4993200"/>
            <a:ext cx="360" cy="11221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Line 16"/>
          <p:cNvSpPr/>
          <p:nvPr/>
        </p:nvSpPr>
        <p:spPr>
          <a:xfrm>
            <a:off x="2558160" y="3448080"/>
            <a:ext cx="54720" cy="3812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Line 17"/>
          <p:cNvSpPr/>
          <p:nvPr/>
        </p:nvSpPr>
        <p:spPr>
          <a:xfrm>
            <a:off x="2612880" y="3448080"/>
            <a:ext cx="54720" cy="3812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Line 18"/>
          <p:cNvSpPr/>
          <p:nvPr/>
        </p:nvSpPr>
        <p:spPr>
          <a:xfrm flipH="1">
            <a:off x="2876760" y="3295800"/>
            <a:ext cx="55080" cy="3808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Line 19"/>
          <p:cNvSpPr/>
          <p:nvPr/>
        </p:nvSpPr>
        <p:spPr>
          <a:xfrm flipH="1">
            <a:off x="2820240" y="3295800"/>
            <a:ext cx="55080" cy="3808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20"/>
          <p:cNvSpPr/>
          <p:nvPr/>
        </p:nvSpPr>
        <p:spPr>
          <a:xfrm>
            <a:off x="2287080" y="2610000"/>
            <a:ext cx="913680" cy="837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Line 21"/>
          <p:cNvSpPr/>
          <p:nvPr/>
        </p:nvSpPr>
        <p:spPr>
          <a:xfrm>
            <a:off x="2469960" y="1969920"/>
            <a:ext cx="198000" cy="8686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Line 22"/>
          <p:cNvSpPr/>
          <p:nvPr/>
        </p:nvSpPr>
        <p:spPr>
          <a:xfrm flipH="1">
            <a:off x="2867400" y="1787040"/>
            <a:ext cx="151200" cy="8992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CustomShape 23"/>
          <p:cNvSpPr/>
          <p:nvPr/>
        </p:nvSpPr>
        <p:spPr>
          <a:xfrm>
            <a:off x="1481400" y="1512720"/>
            <a:ext cx="2651400" cy="639720"/>
          </a:xfrm>
          <a:prstGeom prst="cube">
            <a:avLst>
              <a:gd name="adj" fmla="val 15988"/>
            </a:avLst>
          </a:prstGeom>
          <a:solidFill>
            <a:srgbClr val="4f81bd"/>
          </a:solidFill>
          <a:ln w="255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CustomShape 24"/>
          <p:cNvSpPr/>
          <p:nvPr/>
        </p:nvSpPr>
        <p:spPr>
          <a:xfrm>
            <a:off x="1481400" y="1517760"/>
            <a:ext cx="2651400" cy="456840"/>
          </a:xfrm>
          <a:prstGeom prst="cube">
            <a:avLst>
              <a:gd name="adj" fmla="val 10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CustomShape 25"/>
          <p:cNvSpPr/>
          <p:nvPr/>
        </p:nvSpPr>
        <p:spPr>
          <a:xfrm rot="16200000">
            <a:off x="2816640" y="256068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26"/>
          <p:cNvSpPr/>
          <p:nvPr/>
        </p:nvSpPr>
        <p:spPr>
          <a:xfrm>
            <a:off x="2968920" y="278892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27"/>
          <p:cNvSpPr/>
          <p:nvPr/>
        </p:nvSpPr>
        <p:spPr>
          <a:xfrm>
            <a:off x="2816640" y="316980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28"/>
          <p:cNvSpPr/>
          <p:nvPr/>
        </p:nvSpPr>
        <p:spPr>
          <a:xfrm>
            <a:off x="3121200" y="286488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29"/>
          <p:cNvSpPr/>
          <p:nvPr/>
        </p:nvSpPr>
        <p:spPr>
          <a:xfrm rot="16200000">
            <a:off x="2588040" y="278928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Line 30"/>
          <p:cNvSpPr/>
          <p:nvPr/>
        </p:nvSpPr>
        <p:spPr>
          <a:xfrm>
            <a:off x="3098880" y="6120360"/>
            <a:ext cx="17337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Line 31"/>
          <p:cNvSpPr/>
          <p:nvPr/>
        </p:nvSpPr>
        <p:spPr>
          <a:xfrm>
            <a:off x="3098880" y="6120360"/>
            <a:ext cx="17337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CustomShape 32"/>
          <p:cNvSpPr/>
          <p:nvPr/>
        </p:nvSpPr>
        <p:spPr>
          <a:xfrm>
            <a:off x="2820960" y="6176520"/>
            <a:ext cx="228564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displacement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 , 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33"/>
          <p:cNvSpPr/>
          <p:nvPr/>
        </p:nvSpPr>
        <p:spPr>
          <a:xfrm>
            <a:off x="3203640" y="1494360"/>
            <a:ext cx="365400" cy="243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34"/>
          <p:cNvSpPr/>
          <p:nvPr/>
        </p:nvSpPr>
        <p:spPr>
          <a:xfrm>
            <a:off x="3439080" y="1494720"/>
            <a:ext cx="129960" cy="23724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35"/>
          <p:cNvSpPr/>
          <p:nvPr/>
        </p:nvSpPr>
        <p:spPr>
          <a:xfrm>
            <a:off x="3912120" y="1781280"/>
            <a:ext cx="155412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 POINT displacement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36"/>
          <p:cNvSpPr/>
          <p:nvPr/>
        </p:nvSpPr>
        <p:spPr>
          <a:xfrm>
            <a:off x="3468600" y="3433320"/>
            <a:ext cx="146268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TOP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 , 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CustomShape 37"/>
          <p:cNvSpPr/>
          <p:nvPr/>
        </p:nvSpPr>
        <p:spPr>
          <a:xfrm>
            <a:off x="3197520" y="1488240"/>
            <a:ext cx="365400" cy="243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38"/>
          <p:cNvSpPr/>
          <p:nvPr/>
        </p:nvSpPr>
        <p:spPr>
          <a:xfrm>
            <a:off x="3432960" y="1488600"/>
            <a:ext cx="129960" cy="23724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Line 39"/>
          <p:cNvSpPr/>
          <p:nvPr/>
        </p:nvSpPr>
        <p:spPr>
          <a:xfrm>
            <a:off x="3638160" y="1630800"/>
            <a:ext cx="100584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Line 40"/>
          <p:cNvSpPr/>
          <p:nvPr/>
        </p:nvSpPr>
        <p:spPr>
          <a:xfrm flipH="1">
            <a:off x="3363840" y="2858400"/>
            <a:ext cx="12801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41"/>
          <p:cNvSpPr/>
          <p:nvPr/>
        </p:nvSpPr>
        <p:spPr>
          <a:xfrm>
            <a:off x="6120720" y="2002680"/>
            <a:ext cx="1096920" cy="4597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 to L Filt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42"/>
          <p:cNvSpPr/>
          <p:nvPr/>
        </p:nvSpPr>
        <p:spPr>
          <a:xfrm>
            <a:off x="4644000" y="1630800"/>
            <a:ext cx="2025360" cy="37188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43"/>
          <p:cNvSpPr/>
          <p:nvPr/>
        </p:nvSpPr>
        <p:spPr>
          <a:xfrm flipH="1">
            <a:off x="4644000" y="2462760"/>
            <a:ext cx="2025360" cy="39564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44"/>
          <p:cNvSpPr/>
          <p:nvPr/>
        </p:nvSpPr>
        <p:spPr>
          <a:xfrm>
            <a:off x="7400520" y="2002680"/>
            <a:ext cx="1096920" cy="459720"/>
          </a:xfrm>
          <a:prstGeom prst="rect">
            <a:avLst/>
          </a:prstGeom>
          <a:noFill/>
          <a:ln cap="rnd" w="1908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 to P Filt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CustomShape 45"/>
          <p:cNvSpPr/>
          <p:nvPr/>
        </p:nvSpPr>
        <p:spPr>
          <a:xfrm>
            <a:off x="6669360" y="1630800"/>
            <a:ext cx="1279800" cy="371880"/>
          </a:xfrm>
          <a:prstGeom prst="bentConnector3">
            <a:avLst>
              <a:gd name="adj1" fmla="val 50000"/>
            </a:avLst>
          </a:prstGeom>
          <a:noFill/>
          <a:ln cap="rnd" w="19080">
            <a:solidFill>
              <a:srgbClr val="000000"/>
            </a:solidFill>
            <a:custDash>
              <a:ds d="3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Line 46"/>
          <p:cNvSpPr/>
          <p:nvPr/>
        </p:nvSpPr>
        <p:spPr>
          <a:xfrm flipH="1">
            <a:off x="3368880" y="3146400"/>
            <a:ext cx="1280160" cy="360"/>
          </a:xfrm>
          <a:prstGeom prst="line">
            <a:avLst/>
          </a:prstGeom>
          <a:ln cap="rnd" w="19080">
            <a:solidFill>
              <a:srgbClr val="000000"/>
            </a:solidFill>
            <a:custDash>
              <a:ds d="3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47"/>
          <p:cNvSpPr/>
          <p:nvPr/>
        </p:nvSpPr>
        <p:spPr>
          <a:xfrm flipH="1">
            <a:off x="4648320" y="2462760"/>
            <a:ext cx="3300120" cy="683640"/>
          </a:xfrm>
          <a:prstGeom prst="bentConnector3">
            <a:avLst>
              <a:gd name="adj1" fmla="val 50000"/>
            </a:avLst>
          </a:prstGeom>
          <a:noFill/>
          <a:ln cap="rnd" w="19080">
            <a:solidFill>
              <a:srgbClr val="000000"/>
            </a:solidFill>
            <a:custDash>
              <a:ds d="3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48"/>
          <p:cNvSpPr/>
          <p:nvPr/>
        </p:nvSpPr>
        <p:spPr>
          <a:xfrm>
            <a:off x="78480" y="6812640"/>
            <a:ext cx="289800" cy="207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49"/>
          <p:cNvSpPr/>
          <p:nvPr/>
        </p:nvSpPr>
        <p:spPr>
          <a:xfrm>
            <a:off x="265320" y="6813000"/>
            <a:ext cx="102960" cy="20232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50"/>
          <p:cNvSpPr/>
          <p:nvPr/>
        </p:nvSpPr>
        <p:spPr>
          <a:xfrm>
            <a:off x="175680" y="7367760"/>
            <a:ext cx="119880" cy="12924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51"/>
          <p:cNvSpPr/>
          <p:nvPr/>
        </p:nvSpPr>
        <p:spPr>
          <a:xfrm>
            <a:off x="368640" y="6750360"/>
            <a:ext cx="2178360" cy="11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GS13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Top Mass OSEM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CustomShape 52"/>
          <p:cNvSpPr/>
          <p:nvPr/>
        </p:nvSpPr>
        <p:spPr>
          <a:xfrm>
            <a:off x="5486400" y="4023360"/>
            <a:ext cx="3200040" cy="870120"/>
          </a:xfrm>
          <a:prstGeom prst="rect">
            <a:avLst/>
          </a:pr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need to counteract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unintended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DC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torque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CustomShape 53"/>
          <p:cNvSpPr/>
          <p:nvPr/>
        </p:nvSpPr>
        <p:spPr>
          <a:xfrm>
            <a:off x="505800" y="-91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DC Pitch estimation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>
                <p:childTnLst>
                  <p:par>
                    <p:cTn id="69" fill="freeze">
                      <p:stCondLst>
                        <p:cond delay="indefinite"/>
                      </p:stCondLst>
                      <p:childTnLst>
                        <p:par>
                          <p:cTn id="70" fill="freeze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1427400" y="4705200"/>
            <a:ext cx="3144600" cy="914040"/>
          </a:xfrm>
          <a:prstGeom prst="cube">
            <a:avLst>
              <a:gd name="adj" fmla="val 10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2"/>
          <p:cNvSpPr/>
          <p:nvPr/>
        </p:nvSpPr>
        <p:spPr>
          <a:xfrm>
            <a:off x="2286000" y="2238480"/>
            <a:ext cx="913680" cy="3150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3"/>
          <p:cNvSpPr/>
          <p:nvPr/>
        </p:nvSpPr>
        <p:spPr>
          <a:xfrm>
            <a:off x="3951360" y="2971800"/>
            <a:ext cx="36540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4"/>
          <p:cNvSpPr/>
          <p:nvPr/>
        </p:nvSpPr>
        <p:spPr>
          <a:xfrm>
            <a:off x="3200400" y="1456200"/>
            <a:ext cx="4205880" cy="4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Let’s abstract the problem: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CustomShape 5"/>
          <p:cNvSpPr/>
          <p:nvPr/>
        </p:nvSpPr>
        <p:spPr>
          <a:xfrm>
            <a:off x="548640" y="6310080"/>
            <a:ext cx="219420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Pivot Plane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6"/>
          <p:cNvSpPr/>
          <p:nvPr/>
        </p:nvSpPr>
        <p:spPr>
          <a:xfrm>
            <a:off x="505800" y="-91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DC Pitch estimation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>
                <p:childTnLst>
                  <p:par>
                    <p:cTn id="75" fill="freeze">
                      <p:stCondLst>
                        <p:cond delay="0"/>
                      </p:stCondLst>
                      <p:childTnLst>
                        <p:par>
                          <p:cTn id="76" fill="freeze">
                            <p:stCondLst>
                              <p:cond delay="0"/>
                            </p:stCondLst>
                            <p:childTnLst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freeze">
                      <p:stCondLst>
                        <p:cond delay="indefinite"/>
                      </p:stCondLst>
                      <p:childTnLst>
                        <p:par>
                          <p:cTn id="80" fill="freeze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freeze">
                      <p:stCondLst>
                        <p:cond delay="indefinite"/>
                      </p:stCondLst>
                      <p:childTnLst>
                        <p:par>
                          <p:cTn id="88" fill="freeze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1427040" y="4704840"/>
            <a:ext cx="3144600" cy="914040"/>
          </a:xfrm>
          <a:prstGeom prst="cube">
            <a:avLst>
              <a:gd name="adj" fmla="val 10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2"/>
          <p:cNvSpPr/>
          <p:nvPr/>
        </p:nvSpPr>
        <p:spPr>
          <a:xfrm rot="21363000">
            <a:off x="2177640" y="2232360"/>
            <a:ext cx="1020960" cy="3150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Line 3"/>
          <p:cNvSpPr/>
          <p:nvPr/>
        </p:nvSpPr>
        <p:spPr>
          <a:xfrm flipH="1">
            <a:off x="3017520" y="3516120"/>
            <a:ext cx="1828800" cy="360"/>
          </a:xfrm>
          <a:prstGeom prst="line">
            <a:avLst/>
          </a:prstGeom>
          <a:ln w="29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Line 4"/>
          <p:cNvSpPr/>
          <p:nvPr/>
        </p:nvSpPr>
        <p:spPr>
          <a:xfrm flipV="1">
            <a:off x="3911760" y="3516120"/>
            <a:ext cx="360" cy="1645920"/>
          </a:xfrm>
          <a:prstGeom prst="line">
            <a:avLst/>
          </a:prstGeom>
          <a:ln cap="rnd" w="19080">
            <a:solidFill>
              <a:srgbClr val="000000"/>
            </a:solidFill>
            <a:custDash>
              <a:ds d="300000" sp="300000"/>
            </a:custDash>
            <a:round/>
            <a:headEnd len="sm" type="oval" w="lg"/>
            <a:tailEnd len="sm" type="oval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5"/>
          <p:cNvSpPr/>
          <p:nvPr/>
        </p:nvSpPr>
        <p:spPr>
          <a:xfrm>
            <a:off x="3729600" y="4172760"/>
            <a:ext cx="1371240" cy="434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thJax_Math"/>
              </a:rPr>
              <a:t>l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6766560" y="3880080"/>
            <a:ext cx="1828440" cy="6278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buntu"/>
                <a:ea typeface="Ubuntu"/>
              </a:rPr>
              <a:t>τ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Ubuntu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Ubuntu"/>
              </a:rPr>
              <a:t>= 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thJax_Math"/>
                <a:ea typeface="Ubuntu"/>
              </a:rPr>
              <a:t>l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Ubuntu"/>
              </a:rPr>
              <a:t>eff 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Ubuntu"/>
              </a:rPr>
              <a:t>F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CustomShape 7"/>
          <p:cNvSpPr/>
          <p:nvPr/>
        </p:nvSpPr>
        <p:spPr>
          <a:xfrm>
            <a:off x="3950280" y="2962800"/>
            <a:ext cx="36540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CustomShape 8"/>
          <p:cNvSpPr/>
          <p:nvPr/>
        </p:nvSpPr>
        <p:spPr>
          <a:xfrm>
            <a:off x="5394960" y="2808720"/>
            <a:ext cx="4205880" cy="7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torque generated by the force F is given by: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CustomShape 9"/>
          <p:cNvSpPr/>
          <p:nvPr/>
        </p:nvSpPr>
        <p:spPr>
          <a:xfrm>
            <a:off x="548640" y="6307560"/>
            <a:ext cx="219420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Pivot Plane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Line 10"/>
          <p:cNvSpPr/>
          <p:nvPr/>
        </p:nvSpPr>
        <p:spPr>
          <a:xfrm flipV="1">
            <a:off x="1463040" y="5619240"/>
            <a:ext cx="548640" cy="6883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CustomShape 11"/>
          <p:cNvSpPr/>
          <p:nvPr/>
        </p:nvSpPr>
        <p:spPr>
          <a:xfrm>
            <a:off x="822960" y="1425960"/>
            <a:ext cx="4205880" cy="4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Let’s abstract the problem: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12"/>
          <p:cNvSpPr/>
          <p:nvPr/>
        </p:nvSpPr>
        <p:spPr>
          <a:xfrm>
            <a:off x="7498080" y="3880080"/>
            <a:ext cx="639720" cy="627840"/>
          </a:xfrm>
          <a:prstGeom prst="ellipse">
            <a:avLst/>
          </a:prstGeom>
          <a:noFill/>
          <a:ln w="1908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CustomShape 13"/>
          <p:cNvSpPr/>
          <p:nvPr/>
        </p:nvSpPr>
        <p:spPr>
          <a:xfrm>
            <a:off x="5120640" y="5120640"/>
            <a:ext cx="2468520" cy="456840"/>
          </a:xfrm>
          <a:prstGeom prst="rect">
            <a:avLst/>
          </a:prstGeom>
          <a:solidFill>
            <a:srgbClr val="ffffff"/>
          </a:solidFill>
          <a:ln w="1908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4360" bIns="5436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Approximate at DC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Line 14"/>
          <p:cNvSpPr/>
          <p:nvPr/>
        </p:nvSpPr>
        <p:spPr>
          <a:xfrm flipH="1">
            <a:off x="6400800" y="4480560"/>
            <a:ext cx="1280160" cy="640080"/>
          </a:xfrm>
          <a:prstGeom prst="line">
            <a:avLst/>
          </a:prstGeom>
          <a:ln w="1908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15"/>
          <p:cNvSpPr/>
          <p:nvPr/>
        </p:nvSpPr>
        <p:spPr>
          <a:xfrm>
            <a:off x="505800" y="-91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DC Pitch estimation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>
                <p:childTnLst>
                  <p:par>
                    <p:cTn id="95" fill="freeze">
                      <p:stCondLst>
                        <p:cond delay="indefinite"/>
                      </p:stCondLst>
                      <p:childTnLst>
                        <p:par>
                          <p:cTn id="96" fill="freeze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" descr=""/>
          <p:cNvPicPr/>
          <p:nvPr/>
        </p:nvPicPr>
        <p:blipFill>
          <a:blip r:embed="rId1"/>
          <a:srcRect l="5931" t="0" r="6762" b="0"/>
          <a:stretch/>
        </p:blipFill>
        <p:spPr>
          <a:xfrm>
            <a:off x="329760" y="1231560"/>
            <a:ext cx="9417600" cy="557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" descr=""/>
          <p:cNvPicPr/>
          <p:nvPr/>
        </p:nvPicPr>
        <p:blipFill>
          <a:blip r:embed="rId1"/>
          <a:srcRect l="6455" t="0" r="7213" b="1566"/>
          <a:stretch/>
        </p:blipFill>
        <p:spPr>
          <a:xfrm>
            <a:off x="144000" y="1097280"/>
            <a:ext cx="9783360" cy="57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000" y="-9288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Outline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04000" y="2093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Motivation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Effects of a top mass length feedforward.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                   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Removing the cross coupling to pitch at the top mass.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Sensitivity of the cross couplings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504720" y="209376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 sus point GS13 signal can be used to improve DARM from .1 to .3 Hz.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 Feedforward filter cannot ignore the pitch cross coupling at the Top Mass.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It is sufficient to isolate the top mass in L and P to get a similar performance at the test mass.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 L-P coupling cannot be treated with an unified scheme for all QUADs.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If these cross couplings are time dependent, pure Feedforward might be impractical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Summary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504000" y="1773360"/>
            <a:ext cx="9417960" cy="2798280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CustomShape 4"/>
          <p:cNvSpPr/>
          <p:nvPr/>
        </p:nvSpPr>
        <p:spPr>
          <a:xfrm>
            <a:off x="504000" y="4660560"/>
            <a:ext cx="9417960" cy="878040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7" dur="indefinite" restart="never" nodeType="tmRoot">
          <p:childTnLst>
            <p:seq>
              <p:cTn id="108" nodeType="mainSeq">
                <p:childTnLst>
                  <p:par>
                    <p:cTn id="109" fill="freeze">
                      <p:stCondLst>
                        <p:cond delay="indefinite"/>
                      </p:stCondLst>
                      <p:childTnLst>
                        <p:par>
                          <p:cTn id="110" fill="freeze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409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50436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Next Steps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CustomShape 2"/>
          <p:cNvSpPr/>
          <p:nvPr/>
        </p:nvSpPr>
        <p:spPr>
          <a:xfrm>
            <a:off x="504360" y="209340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Study in more detail the possible physical origin of the cross coupling variations across different QUADs.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Evaluate the time dependence of  </a:t>
            </a: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</a:t>
            </a:r>
            <a:r>
              <a:rPr b="1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</a:t>
            </a: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for each individual QUAD using collected data.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Explore the idea of counteracting the torque in the top mass in a different way.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CustomShape 3"/>
          <p:cNvSpPr/>
          <p:nvPr/>
        </p:nvSpPr>
        <p:spPr>
          <a:xfrm>
            <a:off x="504360" y="2651760"/>
            <a:ext cx="9417960" cy="822600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4"/>
          <p:cNvSpPr/>
          <p:nvPr/>
        </p:nvSpPr>
        <p:spPr>
          <a:xfrm>
            <a:off x="504360" y="3657600"/>
            <a:ext cx="9417960" cy="822600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5" dur="indefinite" restart="never" nodeType="tmRoot">
          <p:childTnLst>
            <p:seq>
              <p:cTn id="116" nodeType="mainSeq">
                <p:childTnLst>
                  <p:par>
                    <p:cTn id="117" fill="freeze">
                      <p:stCondLst>
                        <p:cond delay="indefinite"/>
                      </p:stCondLst>
                      <p:childTnLst>
                        <p:par>
                          <p:cTn id="118" fill="freeze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2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freeze">
                      <p:stCondLst>
                        <p:cond delay="indefinite"/>
                      </p:stCondLst>
                      <p:childTnLst>
                        <p:par>
                          <p:cTn id="122" fill="freeze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281" end="2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freeze">
                      <p:stCondLst>
                        <p:cond delay="indefinite"/>
                      </p:stCondLst>
                      <p:childTnLst>
                        <p:par>
                          <p:cTn id="128" fill="freeze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281" end="2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545760" y="28526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 &amp; 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Summary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504000" y="2093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sus point GS13 signal can be used to improve DARM from .1 to .3 Hz.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 Feedforward filter cannot ignore cross coupling to Pitch at the top mass.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It is enough to isolate the top mass in Length and Pitch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 L-P coupling cannot be treated with an unified scheme for all SUS.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If these cross couplings are time dependent, pure Feedforward might be impractical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CustomShape 3"/>
          <p:cNvSpPr/>
          <p:nvPr/>
        </p:nvSpPr>
        <p:spPr>
          <a:xfrm>
            <a:off x="182880" y="91440"/>
            <a:ext cx="9739080" cy="6309000"/>
          </a:xfrm>
          <a:prstGeom prst="rect">
            <a:avLst/>
          </a:prstGeom>
          <a:solidFill>
            <a:srgbClr val="ffffff">
              <a:alpha val="6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5" dur="indefinite" restart="never" nodeType="tmRoot">
          <p:childTnLst>
            <p:seq>
              <p:cTn id="136" nodeType="mainSeq">
                <p:childTnLst>
                  <p:par>
                    <p:cTn id="137" fill="freeze">
                      <p:stCondLst>
                        <p:cond delay="0"/>
                      </p:stCondLst>
                      <p:childTnLst>
                        <p:par>
                          <p:cTn id="138" fill="freeze">
                            <p:stCondLst>
                              <p:cond delay="0"/>
                            </p:stCondLst>
                            <p:childTnLst>
                              <p:par>
                                <p:cTn id="1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364" end="3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50436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Next Steps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504360" y="209340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Study in more detail the possible physical origin of the cross coupling variations across different QUADs.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Evaluate the time dependence of  </a:t>
            </a: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</a:t>
            </a:r>
            <a:r>
              <a:rPr b="1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</a:t>
            </a: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for each individual QUAD using collected data.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Explore the idea of counteracting the torque in the top mass in a different way.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3"/>
          <p:cNvSpPr/>
          <p:nvPr/>
        </p:nvSpPr>
        <p:spPr>
          <a:xfrm>
            <a:off x="182880" y="0"/>
            <a:ext cx="9739080" cy="6477120"/>
          </a:xfrm>
          <a:prstGeom prst="rect">
            <a:avLst/>
          </a:prstGeom>
          <a:solidFill>
            <a:srgbClr val="ffffff">
              <a:alpha val="6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41" dur="indefinite" restart="never" nodeType="tmRoot">
          <p:childTnLst>
            <p:seq>
              <p:cTn id="142" nodeType="mainSeq">
                <p:childTnLst>
                  <p:par>
                    <p:cTn id="143" fill="freeze">
                      <p:stCondLst>
                        <p:cond delay="indefinite"/>
                      </p:stCondLst>
                      <p:childTnLst>
                        <p:par>
                          <p:cTn id="144" fill="freeze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2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freeze">
                      <p:stCondLst>
                        <p:cond delay="indefinite"/>
                      </p:stCondLst>
                      <p:childTnLst>
                        <p:par>
                          <p:cTn id="148" fill="freeze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281" end="2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freeze">
                      <p:stCondLst>
                        <p:cond delay="indefinite"/>
                      </p:stCondLst>
                      <p:childTnLst>
                        <p:par>
                          <p:cTn id="152" fill="freeze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281" end="2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" descr=""/>
          <p:cNvPicPr/>
          <p:nvPr/>
        </p:nvPicPr>
        <p:blipFill>
          <a:blip r:embed="rId1"/>
          <a:stretch/>
        </p:blipFill>
        <p:spPr>
          <a:xfrm>
            <a:off x="0" y="1435680"/>
            <a:ext cx="5303160" cy="5560560"/>
          </a:xfrm>
          <a:prstGeom prst="rect">
            <a:avLst/>
          </a:prstGeom>
          <a:ln>
            <a:noFill/>
          </a:ln>
        </p:spPr>
      </p:pic>
      <p:pic>
        <p:nvPicPr>
          <p:cNvPr id="488" name="" descr=""/>
          <p:cNvPicPr/>
          <p:nvPr/>
        </p:nvPicPr>
        <p:blipFill>
          <a:blip r:embed="rId2"/>
          <a:srcRect l="0" t="0" r="0" b="4844"/>
          <a:stretch/>
        </p:blipFill>
        <p:spPr>
          <a:xfrm>
            <a:off x="4846320" y="1368720"/>
            <a:ext cx="5406480" cy="539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5" dur="indefinite" restart="never" nodeType="tmRoot">
          <p:childTnLst>
            <p:seq>
              <p:cTn id="1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1543320" y="1416240"/>
            <a:ext cx="7234560" cy="497412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4480560" y="6583680"/>
            <a:ext cx="3840120" cy="456840"/>
          </a:xfrm>
          <a:prstGeom prst="rect">
            <a:avLst/>
          </a:prstGeom>
          <a:noFill/>
          <a:ln w="1908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 coherence from 60 – 300 mHz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57200" y="5486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Coherence of DARM and GS13 DARM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365760" y="7223760"/>
            <a:ext cx="292572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Credit: Conor Mow-Lowry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>
                <p:childTnLst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1545480" y="1448640"/>
            <a:ext cx="7232400" cy="528480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457560" y="5486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Removal of the coherent GS13 signal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365760" y="7224120"/>
            <a:ext cx="292572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Credit: Conor Mow-Lowry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4360" y="209340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 sus point GS13 signal can be used to improve DARM from .1 to .3 Hz.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 Feedforward filter cannot ignore the pitch cross coupling at the Top Mass.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It is sufficient to isolate the top mass in L and P to get a similar performance at the test mass.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The L-P coupling cannot be treated with an unified scheme for all QUADs.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If these cross couplings are time dependent, pure Feedforward is impractical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Summary (so far)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365760" y="2926080"/>
            <a:ext cx="9417960" cy="363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1"/>
          <p:cNvSpPr/>
          <p:nvPr/>
        </p:nvSpPr>
        <p:spPr>
          <a:xfrm>
            <a:off x="2743920" y="5124600"/>
            <a:ext cx="360" cy="9907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Line 2"/>
          <p:cNvSpPr/>
          <p:nvPr/>
        </p:nvSpPr>
        <p:spPr>
          <a:xfrm>
            <a:off x="2591640" y="5124600"/>
            <a:ext cx="360" cy="9907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Line 3"/>
          <p:cNvSpPr/>
          <p:nvPr/>
        </p:nvSpPr>
        <p:spPr>
          <a:xfrm>
            <a:off x="2820240" y="4210200"/>
            <a:ext cx="360" cy="6094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Line 4"/>
          <p:cNvSpPr/>
          <p:nvPr/>
        </p:nvSpPr>
        <p:spPr>
          <a:xfrm>
            <a:off x="2743920" y="4210200"/>
            <a:ext cx="360" cy="6094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5"/>
          <p:cNvSpPr/>
          <p:nvPr/>
        </p:nvSpPr>
        <p:spPr>
          <a:xfrm>
            <a:off x="2363400" y="4515120"/>
            <a:ext cx="685080" cy="913680"/>
          </a:xfrm>
          <a:prstGeom prst="flowChartMagneticDrum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6"/>
          <p:cNvSpPr/>
          <p:nvPr/>
        </p:nvSpPr>
        <p:spPr>
          <a:xfrm>
            <a:off x="2287080" y="3524400"/>
            <a:ext cx="913680" cy="837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7"/>
          <p:cNvSpPr/>
          <p:nvPr/>
        </p:nvSpPr>
        <p:spPr>
          <a:xfrm>
            <a:off x="2363400" y="5658120"/>
            <a:ext cx="685080" cy="913680"/>
          </a:xfrm>
          <a:prstGeom prst="flowChartMagneticDrum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8"/>
          <p:cNvSpPr/>
          <p:nvPr/>
        </p:nvSpPr>
        <p:spPr>
          <a:xfrm rot="5400000">
            <a:off x="2575080" y="4860360"/>
            <a:ext cx="45360" cy="219240"/>
          </a:xfrm>
          <a:prstGeom prst="can">
            <a:avLst>
              <a:gd name="adj" fmla="val 2569"/>
            </a:avLst>
          </a:prstGeom>
          <a:solidFill>
            <a:srgbClr val="80808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9"/>
          <p:cNvSpPr/>
          <p:nvPr/>
        </p:nvSpPr>
        <p:spPr>
          <a:xfrm>
            <a:off x="2546280" y="4407840"/>
            <a:ext cx="107280" cy="1022040"/>
          </a:xfrm>
          <a:custGeom>
            <a:avLst/>
            <a:gdLst/>
            <a:ahLst/>
            <a:rect l="l" t="t" r="r" b="b"/>
            <a:pathLst>
              <a:path w="107914" h="1022754">
                <a:moveTo>
                  <a:pt x="4845" y="0"/>
                </a:moveTo>
                <a:cubicBezTo>
                  <a:pt x="2422" y="221112"/>
                  <a:pt x="0" y="442225"/>
                  <a:pt x="4845" y="589339"/>
                </a:cubicBezTo>
                <a:cubicBezTo>
                  <a:pt x="9690" y="736453"/>
                  <a:pt x="16738" y="810451"/>
                  <a:pt x="33916" y="882687"/>
                </a:cubicBezTo>
                <a:cubicBezTo>
                  <a:pt x="51094" y="954923"/>
                  <a:pt x="79504" y="988838"/>
                  <a:pt x="107914" y="102275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10"/>
          <p:cNvSpPr/>
          <p:nvPr/>
        </p:nvSpPr>
        <p:spPr>
          <a:xfrm>
            <a:off x="2622240" y="4408560"/>
            <a:ext cx="107280" cy="1022040"/>
          </a:xfrm>
          <a:custGeom>
            <a:avLst/>
            <a:gdLst/>
            <a:ahLst/>
            <a:rect l="l" t="t" r="r" b="b"/>
            <a:pathLst>
              <a:path w="107914" h="1022754">
                <a:moveTo>
                  <a:pt x="4845" y="0"/>
                </a:moveTo>
                <a:cubicBezTo>
                  <a:pt x="2422" y="221112"/>
                  <a:pt x="0" y="442225"/>
                  <a:pt x="4845" y="589339"/>
                </a:cubicBezTo>
                <a:cubicBezTo>
                  <a:pt x="9690" y="736453"/>
                  <a:pt x="16738" y="810451"/>
                  <a:pt x="33916" y="882687"/>
                </a:cubicBezTo>
                <a:cubicBezTo>
                  <a:pt x="51094" y="954923"/>
                  <a:pt x="79504" y="988838"/>
                  <a:pt x="107914" y="102275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Line 11"/>
          <p:cNvSpPr/>
          <p:nvPr/>
        </p:nvSpPr>
        <p:spPr>
          <a:xfrm>
            <a:off x="2551320" y="4362480"/>
            <a:ext cx="360" cy="76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Line 12"/>
          <p:cNvSpPr/>
          <p:nvPr/>
        </p:nvSpPr>
        <p:spPr>
          <a:xfrm>
            <a:off x="2624400" y="4362480"/>
            <a:ext cx="360" cy="76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13"/>
          <p:cNvSpPr/>
          <p:nvPr/>
        </p:nvSpPr>
        <p:spPr>
          <a:xfrm rot="5400000">
            <a:off x="2574360" y="5993640"/>
            <a:ext cx="45360" cy="219240"/>
          </a:xfrm>
          <a:prstGeom prst="can">
            <a:avLst>
              <a:gd name="adj" fmla="val 2569"/>
            </a:avLst>
          </a:prstGeom>
          <a:solidFill>
            <a:srgbClr val="80808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Line 14"/>
          <p:cNvSpPr/>
          <p:nvPr/>
        </p:nvSpPr>
        <p:spPr>
          <a:xfrm>
            <a:off x="2667960" y="4993200"/>
            <a:ext cx="360" cy="11221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Line 15"/>
          <p:cNvSpPr/>
          <p:nvPr/>
        </p:nvSpPr>
        <p:spPr>
          <a:xfrm>
            <a:off x="2515320" y="4993200"/>
            <a:ext cx="360" cy="11221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Line 16"/>
          <p:cNvSpPr/>
          <p:nvPr/>
        </p:nvSpPr>
        <p:spPr>
          <a:xfrm>
            <a:off x="2558160" y="3448080"/>
            <a:ext cx="54720" cy="3812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Line 17"/>
          <p:cNvSpPr/>
          <p:nvPr/>
        </p:nvSpPr>
        <p:spPr>
          <a:xfrm>
            <a:off x="2612880" y="3448080"/>
            <a:ext cx="54720" cy="3812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Line 18"/>
          <p:cNvSpPr/>
          <p:nvPr/>
        </p:nvSpPr>
        <p:spPr>
          <a:xfrm flipH="1">
            <a:off x="2876760" y="3295800"/>
            <a:ext cx="55080" cy="3808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Line 19"/>
          <p:cNvSpPr/>
          <p:nvPr/>
        </p:nvSpPr>
        <p:spPr>
          <a:xfrm flipH="1">
            <a:off x="2820240" y="3295800"/>
            <a:ext cx="55080" cy="3808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20"/>
          <p:cNvSpPr/>
          <p:nvPr/>
        </p:nvSpPr>
        <p:spPr>
          <a:xfrm>
            <a:off x="2287080" y="2610000"/>
            <a:ext cx="913680" cy="837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Line 21"/>
          <p:cNvSpPr/>
          <p:nvPr/>
        </p:nvSpPr>
        <p:spPr>
          <a:xfrm>
            <a:off x="2469960" y="1969920"/>
            <a:ext cx="198000" cy="8686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Line 22"/>
          <p:cNvSpPr/>
          <p:nvPr/>
        </p:nvSpPr>
        <p:spPr>
          <a:xfrm flipH="1">
            <a:off x="2867400" y="1787040"/>
            <a:ext cx="151200" cy="8992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23"/>
          <p:cNvSpPr/>
          <p:nvPr/>
        </p:nvSpPr>
        <p:spPr>
          <a:xfrm>
            <a:off x="1481400" y="1512720"/>
            <a:ext cx="2651400" cy="639720"/>
          </a:xfrm>
          <a:prstGeom prst="cube">
            <a:avLst>
              <a:gd name="adj" fmla="val 15988"/>
            </a:avLst>
          </a:prstGeom>
          <a:solidFill>
            <a:srgbClr val="4f81bd"/>
          </a:solidFill>
          <a:ln w="255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24"/>
          <p:cNvSpPr/>
          <p:nvPr/>
        </p:nvSpPr>
        <p:spPr>
          <a:xfrm>
            <a:off x="1481400" y="1517760"/>
            <a:ext cx="2651400" cy="456840"/>
          </a:xfrm>
          <a:prstGeom prst="cube">
            <a:avLst>
              <a:gd name="adj" fmla="val 10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25"/>
          <p:cNvSpPr/>
          <p:nvPr/>
        </p:nvSpPr>
        <p:spPr>
          <a:xfrm rot="16200000">
            <a:off x="2816640" y="256068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26"/>
          <p:cNvSpPr/>
          <p:nvPr/>
        </p:nvSpPr>
        <p:spPr>
          <a:xfrm>
            <a:off x="2968920" y="278892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27"/>
          <p:cNvSpPr/>
          <p:nvPr/>
        </p:nvSpPr>
        <p:spPr>
          <a:xfrm>
            <a:off x="2816640" y="316980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28"/>
          <p:cNvSpPr/>
          <p:nvPr/>
        </p:nvSpPr>
        <p:spPr>
          <a:xfrm>
            <a:off x="3121200" y="286488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29"/>
          <p:cNvSpPr/>
          <p:nvPr/>
        </p:nvSpPr>
        <p:spPr>
          <a:xfrm rot="16200000">
            <a:off x="2588040" y="278928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Line 30"/>
          <p:cNvSpPr/>
          <p:nvPr/>
        </p:nvSpPr>
        <p:spPr>
          <a:xfrm>
            <a:off x="3098880" y="6120360"/>
            <a:ext cx="17337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Line 31"/>
          <p:cNvSpPr/>
          <p:nvPr/>
        </p:nvSpPr>
        <p:spPr>
          <a:xfrm>
            <a:off x="3098880" y="6120360"/>
            <a:ext cx="17337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32"/>
          <p:cNvSpPr/>
          <p:nvPr/>
        </p:nvSpPr>
        <p:spPr>
          <a:xfrm>
            <a:off x="3918240" y="1787400"/>
            <a:ext cx="155412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 POINT displacement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33"/>
          <p:cNvSpPr/>
          <p:nvPr/>
        </p:nvSpPr>
        <p:spPr>
          <a:xfrm>
            <a:off x="3552480" y="3102840"/>
            <a:ext cx="146268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TOP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34"/>
          <p:cNvSpPr/>
          <p:nvPr/>
        </p:nvSpPr>
        <p:spPr>
          <a:xfrm>
            <a:off x="2820960" y="6176520"/>
            <a:ext cx="228564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displacement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Line 35"/>
          <p:cNvSpPr/>
          <p:nvPr/>
        </p:nvSpPr>
        <p:spPr>
          <a:xfrm>
            <a:off x="3643920" y="1639800"/>
            <a:ext cx="100584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Line 36"/>
          <p:cNvSpPr/>
          <p:nvPr/>
        </p:nvSpPr>
        <p:spPr>
          <a:xfrm flipH="1">
            <a:off x="3369600" y="3011400"/>
            <a:ext cx="12801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37"/>
          <p:cNvSpPr/>
          <p:nvPr/>
        </p:nvSpPr>
        <p:spPr>
          <a:xfrm>
            <a:off x="3203640" y="1494360"/>
            <a:ext cx="365400" cy="243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38"/>
          <p:cNvSpPr/>
          <p:nvPr/>
        </p:nvSpPr>
        <p:spPr>
          <a:xfrm>
            <a:off x="3439080" y="1494720"/>
            <a:ext cx="129960" cy="23724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39"/>
          <p:cNvSpPr/>
          <p:nvPr/>
        </p:nvSpPr>
        <p:spPr>
          <a:xfrm>
            <a:off x="6126480" y="2011680"/>
            <a:ext cx="1096920" cy="45684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6120" rIns="96120" tIns="51120" bIns="5112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 to L Filt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40"/>
          <p:cNvSpPr/>
          <p:nvPr/>
        </p:nvSpPr>
        <p:spPr>
          <a:xfrm>
            <a:off x="4649760" y="1639800"/>
            <a:ext cx="2025360" cy="37188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41"/>
          <p:cNvSpPr/>
          <p:nvPr/>
        </p:nvSpPr>
        <p:spPr>
          <a:xfrm flipH="1">
            <a:off x="4649760" y="2468880"/>
            <a:ext cx="2025360" cy="54252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42"/>
          <p:cNvSpPr/>
          <p:nvPr/>
        </p:nvSpPr>
        <p:spPr>
          <a:xfrm>
            <a:off x="84960" y="6812280"/>
            <a:ext cx="289800" cy="207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43"/>
          <p:cNvSpPr/>
          <p:nvPr/>
        </p:nvSpPr>
        <p:spPr>
          <a:xfrm>
            <a:off x="271800" y="6812640"/>
            <a:ext cx="102960" cy="20232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44"/>
          <p:cNvSpPr/>
          <p:nvPr/>
        </p:nvSpPr>
        <p:spPr>
          <a:xfrm>
            <a:off x="182160" y="7367400"/>
            <a:ext cx="119880" cy="12924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45"/>
          <p:cNvSpPr/>
          <p:nvPr/>
        </p:nvSpPr>
        <p:spPr>
          <a:xfrm>
            <a:off x="375120" y="6750000"/>
            <a:ext cx="2178360" cy="11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GS13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Top Mass OSEM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46"/>
          <p:cNvSpPr/>
          <p:nvPr/>
        </p:nvSpPr>
        <p:spPr>
          <a:xfrm>
            <a:off x="5852160" y="3657600"/>
            <a:ext cx="2925720" cy="870120"/>
          </a:xfrm>
          <a:prstGeom prst="rect">
            <a:avLst/>
          </a:pr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compensation has unintended consequences...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47"/>
          <p:cNvSpPr/>
          <p:nvPr/>
        </p:nvSpPr>
        <p:spPr>
          <a:xfrm>
            <a:off x="504360" y="-91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Length Feedforward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>
                <p:childTnLst>
                  <p:par>
                    <p:cTn id="25" fill="freeze">
                      <p:stCondLst>
                        <p:cond delay="indefinite"/>
                      </p:stCondLst>
                      <p:childTnLst>
                        <p:par>
                          <p:cTn id="26" fill="freeze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freeze">
                      <p:stCondLst>
                        <p:cond delay="indefinite"/>
                      </p:stCondLst>
                      <p:childTnLst>
                        <p:par>
                          <p:cTn id="34" fill="freeze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 1"/>
          <p:cNvSpPr/>
          <p:nvPr/>
        </p:nvSpPr>
        <p:spPr>
          <a:xfrm>
            <a:off x="2743920" y="5124600"/>
            <a:ext cx="360" cy="9907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Line 2"/>
          <p:cNvSpPr/>
          <p:nvPr/>
        </p:nvSpPr>
        <p:spPr>
          <a:xfrm>
            <a:off x="2591640" y="5124600"/>
            <a:ext cx="360" cy="9907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Line 3"/>
          <p:cNvSpPr/>
          <p:nvPr/>
        </p:nvSpPr>
        <p:spPr>
          <a:xfrm>
            <a:off x="2820240" y="4210200"/>
            <a:ext cx="360" cy="6094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Line 4"/>
          <p:cNvSpPr/>
          <p:nvPr/>
        </p:nvSpPr>
        <p:spPr>
          <a:xfrm>
            <a:off x="2743920" y="4210200"/>
            <a:ext cx="360" cy="6094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5"/>
          <p:cNvSpPr/>
          <p:nvPr/>
        </p:nvSpPr>
        <p:spPr>
          <a:xfrm>
            <a:off x="2363400" y="4515120"/>
            <a:ext cx="685080" cy="913680"/>
          </a:xfrm>
          <a:prstGeom prst="flowChartMagneticDrum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6"/>
          <p:cNvSpPr/>
          <p:nvPr/>
        </p:nvSpPr>
        <p:spPr>
          <a:xfrm>
            <a:off x="2287080" y="3524400"/>
            <a:ext cx="913680" cy="837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7"/>
          <p:cNvSpPr/>
          <p:nvPr/>
        </p:nvSpPr>
        <p:spPr>
          <a:xfrm>
            <a:off x="2363400" y="5658120"/>
            <a:ext cx="685080" cy="913680"/>
          </a:xfrm>
          <a:prstGeom prst="flowChartMagneticDrum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8"/>
          <p:cNvSpPr/>
          <p:nvPr/>
        </p:nvSpPr>
        <p:spPr>
          <a:xfrm rot="5400000">
            <a:off x="2575080" y="4858920"/>
            <a:ext cx="45360" cy="219240"/>
          </a:xfrm>
          <a:prstGeom prst="can">
            <a:avLst>
              <a:gd name="adj" fmla="val 2569"/>
            </a:avLst>
          </a:prstGeom>
          <a:solidFill>
            <a:srgbClr val="80808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9"/>
          <p:cNvSpPr/>
          <p:nvPr/>
        </p:nvSpPr>
        <p:spPr>
          <a:xfrm>
            <a:off x="2546280" y="4407840"/>
            <a:ext cx="107280" cy="1022040"/>
          </a:xfrm>
          <a:custGeom>
            <a:avLst/>
            <a:gdLst/>
            <a:ahLst/>
            <a:rect l="l" t="t" r="r" b="b"/>
            <a:pathLst>
              <a:path w="107914" h="1022754">
                <a:moveTo>
                  <a:pt x="4845" y="0"/>
                </a:moveTo>
                <a:cubicBezTo>
                  <a:pt x="2422" y="221112"/>
                  <a:pt x="0" y="442225"/>
                  <a:pt x="4845" y="589339"/>
                </a:cubicBezTo>
                <a:cubicBezTo>
                  <a:pt x="9690" y="736453"/>
                  <a:pt x="16738" y="810451"/>
                  <a:pt x="33916" y="882687"/>
                </a:cubicBezTo>
                <a:cubicBezTo>
                  <a:pt x="51094" y="954923"/>
                  <a:pt x="79504" y="988838"/>
                  <a:pt x="107914" y="102275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0"/>
          <p:cNvSpPr/>
          <p:nvPr/>
        </p:nvSpPr>
        <p:spPr>
          <a:xfrm>
            <a:off x="2622240" y="4408560"/>
            <a:ext cx="107280" cy="1022040"/>
          </a:xfrm>
          <a:custGeom>
            <a:avLst/>
            <a:gdLst/>
            <a:ahLst/>
            <a:rect l="l" t="t" r="r" b="b"/>
            <a:pathLst>
              <a:path w="107914" h="1022754">
                <a:moveTo>
                  <a:pt x="4845" y="0"/>
                </a:moveTo>
                <a:cubicBezTo>
                  <a:pt x="2422" y="221112"/>
                  <a:pt x="0" y="442225"/>
                  <a:pt x="4845" y="589339"/>
                </a:cubicBezTo>
                <a:cubicBezTo>
                  <a:pt x="9690" y="736453"/>
                  <a:pt x="16738" y="810451"/>
                  <a:pt x="33916" y="882687"/>
                </a:cubicBezTo>
                <a:cubicBezTo>
                  <a:pt x="51094" y="954923"/>
                  <a:pt x="79504" y="988838"/>
                  <a:pt x="107914" y="102275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Line 11"/>
          <p:cNvSpPr/>
          <p:nvPr/>
        </p:nvSpPr>
        <p:spPr>
          <a:xfrm>
            <a:off x="2487240" y="3383280"/>
            <a:ext cx="125640" cy="4460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Line 12"/>
          <p:cNvSpPr/>
          <p:nvPr/>
        </p:nvSpPr>
        <p:spPr>
          <a:xfrm>
            <a:off x="2578680" y="3291840"/>
            <a:ext cx="88920" cy="5374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Line 13"/>
          <p:cNvSpPr/>
          <p:nvPr/>
        </p:nvSpPr>
        <p:spPr>
          <a:xfrm flipH="1">
            <a:off x="2876760" y="3017520"/>
            <a:ext cx="67680" cy="6591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Line 14"/>
          <p:cNvSpPr/>
          <p:nvPr/>
        </p:nvSpPr>
        <p:spPr>
          <a:xfrm>
            <a:off x="2820240" y="3295800"/>
            <a:ext cx="360" cy="3808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5"/>
          <p:cNvSpPr/>
          <p:nvPr/>
        </p:nvSpPr>
        <p:spPr>
          <a:xfrm rot="586800">
            <a:off x="2282760" y="2603160"/>
            <a:ext cx="913680" cy="837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Line 16"/>
          <p:cNvSpPr/>
          <p:nvPr/>
        </p:nvSpPr>
        <p:spPr>
          <a:xfrm>
            <a:off x="2469960" y="1969920"/>
            <a:ext cx="198000" cy="8686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Line 17"/>
          <p:cNvSpPr/>
          <p:nvPr/>
        </p:nvSpPr>
        <p:spPr>
          <a:xfrm flipH="1">
            <a:off x="2867400" y="1787040"/>
            <a:ext cx="151200" cy="8992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18"/>
          <p:cNvSpPr/>
          <p:nvPr/>
        </p:nvSpPr>
        <p:spPr>
          <a:xfrm>
            <a:off x="1481400" y="1512720"/>
            <a:ext cx="2651400" cy="639720"/>
          </a:xfrm>
          <a:prstGeom prst="cube">
            <a:avLst>
              <a:gd name="adj" fmla="val 15988"/>
            </a:avLst>
          </a:prstGeom>
          <a:solidFill>
            <a:srgbClr val="4f81bd"/>
          </a:solidFill>
          <a:ln w="255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19"/>
          <p:cNvSpPr/>
          <p:nvPr/>
        </p:nvSpPr>
        <p:spPr>
          <a:xfrm>
            <a:off x="1481400" y="1517760"/>
            <a:ext cx="2651400" cy="456840"/>
          </a:xfrm>
          <a:prstGeom prst="cube">
            <a:avLst>
              <a:gd name="adj" fmla="val 10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20"/>
          <p:cNvSpPr/>
          <p:nvPr/>
        </p:nvSpPr>
        <p:spPr>
          <a:xfrm rot="16786800">
            <a:off x="2877120" y="258480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21"/>
          <p:cNvSpPr/>
          <p:nvPr/>
        </p:nvSpPr>
        <p:spPr>
          <a:xfrm rot="586800">
            <a:off x="2988720" y="283536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22"/>
          <p:cNvSpPr/>
          <p:nvPr/>
        </p:nvSpPr>
        <p:spPr>
          <a:xfrm rot="586800">
            <a:off x="2773800" y="318492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23"/>
          <p:cNvSpPr/>
          <p:nvPr/>
        </p:nvSpPr>
        <p:spPr>
          <a:xfrm rot="586800">
            <a:off x="3125880" y="293580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4"/>
          <p:cNvSpPr/>
          <p:nvPr/>
        </p:nvSpPr>
        <p:spPr>
          <a:xfrm rot="16786800">
            <a:off x="2612880" y="277092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Line 25"/>
          <p:cNvSpPr/>
          <p:nvPr/>
        </p:nvSpPr>
        <p:spPr>
          <a:xfrm>
            <a:off x="2551320" y="4361040"/>
            <a:ext cx="360" cy="76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Line 26"/>
          <p:cNvSpPr/>
          <p:nvPr/>
        </p:nvSpPr>
        <p:spPr>
          <a:xfrm>
            <a:off x="2624400" y="4361040"/>
            <a:ext cx="360" cy="76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27"/>
          <p:cNvSpPr/>
          <p:nvPr/>
        </p:nvSpPr>
        <p:spPr>
          <a:xfrm rot="5400000">
            <a:off x="2574360" y="5992200"/>
            <a:ext cx="45360" cy="219240"/>
          </a:xfrm>
          <a:prstGeom prst="can">
            <a:avLst>
              <a:gd name="adj" fmla="val 2569"/>
            </a:avLst>
          </a:prstGeom>
          <a:solidFill>
            <a:srgbClr val="80808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Line 28"/>
          <p:cNvSpPr/>
          <p:nvPr/>
        </p:nvSpPr>
        <p:spPr>
          <a:xfrm>
            <a:off x="2668320" y="4993560"/>
            <a:ext cx="360" cy="11221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Line 29"/>
          <p:cNvSpPr/>
          <p:nvPr/>
        </p:nvSpPr>
        <p:spPr>
          <a:xfrm>
            <a:off x="2515680" y="4993560"/>
            <a:ext cx="360" cy="11221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Line 30"/>
          <p:cNvSpPr/>
          <p:nvPr/>
        </p:nvSpPr>
        <p:spPr>
          <a:xfrm>
            <a:off x="3098880" y="6120360"/>
            <a:ext cx="17337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Line 31"/>
          <p:cNvSpPr/>
          <p:nvPr/>
        </p:nvSpPr>
        <p:spPr>
          <a:xfrm>
            <a:off x="3098880" y="6120360"/>
            <a:ext cx="17337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32"/>
          <p:cNvSpPr/>
          <p:nvPr/>
        </p:nvSpPr>
        <p:spPr>
          <a:xfrm>
            <a:off x="3918240" y="1787400"/>
            <a:ext cx="155412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 POINT displacement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33"/>
          <p:cNvSpPr/>
          <p:nvPr/>
        </p:nvSpPr>
        <p:spPr>
          <a:xfrm>
            <a:off x="3552480" y="3102840"/>
            <a:ext cx="146268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TOP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34"/>
          <p:cNvSpPr/>
          <p:nvPr/>
        </p:nvSpPr>
        <p:spPr>
          <a:xfrm>
            <a:off x="2820960" y="6176520"/>
            <a:ext cx="228564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displacement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5"/>
          <p:cNvSpPr/>
          <p:nvPr/>
        </p:nvSpPr>
        <p:spPr>
          <a:xfrm>
            <a:off x="3203640" y="1494360"/>
            <a:ext cx="365400" cy="243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36"/>
          <p:cNvSpPr/>
          <p:nvPr/>
        </p:nvSpPr>
        <p:spPr>
          <a:xfrm>
            <a:off x="3439080" y="1494720"/>
            <a:ext cx="129960" cy="23724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Line 37"/>
          <p:cNvSpPr/>
          <p:nvPr/>
        </p:nvSpPr>
        <p:spPr>
          <a:xfrm>
            <a:off x="3644280" y="1636920"/>
            <a:ext cx="100584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Line 38"/>
          <p:cNvSpPr/>
          <p:nvPr/>
        </p:nvSpPr>
        <p:spPr>
          <a:xfrm flipH="1">
            <a:off x="3369960" y="3008520"/>
            <a:ext cx="12801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39"/>
          <p:cNvSpPr/>
          <p:nvPr/>
        </p:nvSpPr>
        <p:spPr>
          <a:xfrm>
            <a:off x="6126840" y="2008800"/>
            <a:ext cx="1096920" cy="45972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6120" rIns="96120" tIns="51120" bIns="5112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 to L Filt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40"/>
          <p:cNvSpPr/>
          <p:nvPr/>
        </p:nvSpPr>
        <p:spPr>
          <a:xfrm>
            <a:off x="4650120" y="1636920"/>
            <a:ext cx="2025360" cy="37188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41"/>
          <p:cNvSpPr/>
          <p:nvPr/>
        </p:nvSpPr>
        <p:spPr>
          <a:xfrm flipH="1">
            <a:off x="4650120" y="2468880"/>
            <a:ext cx="2025360" cy="53964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42"/>
          <p:cNvSpPr/>
          <p:nvPr/>
        </p:nvSpPr>
        <p:spPr>
          <a:xfrm>
            <a:off x="78480" y="6812640"/>
            <a:ext cx="289800" cy="207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43"/>
          <p:cNvSpPr/>
          <p:nvPr/>
        </p:nvSpPr>
        <p:spPr>
          <a:xfrm>
            <a:off x="265320" y="6813000"/>
            <a:ext cx="102960" cy="20232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44"/>
          <p:cNvSpPr/>
          <p:nvPr/>
        </p:nvSpPr>
        <p:spPr>
          <a:xfrm>
            <a:off x="175680" y="7367760"/>
            <a:ext cx="119880" cy="12924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45"/>
          <p:cNvSpPr/>
          <p:nvPr/>
        </p:nvSpPr>
        <p:spPr>
          <a:xfrm>
            <a:off x="368640" y="6750360"/>
            <a:ext cx="2178360" cy="11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GS13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Top Mass OSEM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46"/>
          <p:cNvSpPr/>
          <p:nvPr/>
        </p:nvSpPr>
        <p:spPr>
          <a:xfrm>
            <a:off x="5852160" y="3657600"/>
            <a:ext cx="2925720" cy="870120"/>
          </a:xfrm>
          <a:prstGeom prst="rect">
            <a:avLst/>
          </a:pr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compensation has unintended consequences...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47"/>
          <p:cNvSpPr/>
          <p:nvPr/>
        </p:nvSpPr>
        <p:spPr>
          <a:xfrm>
            <a:off x="504720" y="-91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Length Feedforward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Line 1"/>
          <p:cNvSpPr/>
          <p:nvPr/>
        </p:nvSpPr>
        <p:spPr>
          <a:xfrm>
            <a:off x="2743920" y="5124600"/>
            <a:ext cx="360" cy="9907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Line 2"/>
          <p:cNvSpPr/>
          <p:nvPr/>
        </p:nvSpPr>
        <p:spPr>
          <a:xfrm>
            <a:off x="2591640" y="5124600"/>
            <a:ext cx="360" cy="99072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Line 3"/>
          <p:cNvSpPr/>
          <p:nvPr/>
        </p:nvSpPr>
        <p:spPr>
          <a:xfrm>
            <a:off x="2820600" y="4210200"/>
            <a:ext cx="360" cy="6094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Line 4"/>
          <p:cNvSpPr/>
          <p:nvPr/>
        </p:nvSpPr>
        <p:spPr>
          <a:xfrm>
            <a:off x="2670120" y="4206240"/>
            <a:ext cx="74160" cy="6134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5"/>
          <p:cNvSpPr/>
          <p:nvPr/>
        </p:nvSpPr>
        <p:spPr>
          <a:xfrm rot="586800">
            <a:off x="2321640" y="4515120"/>
            <a:ext cx="685080" cy="913680"/>
          </a:xfrm>
          <a:prstGeom prst="flowChartMagneticDrum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6"/>
          <p:cNvSpPr/>
          <p:nvPr/>
        </p:nvSpPr>
        <p:spPr>
          <a:xfrm rot="586800">
            <a:off x="2339640" y="5658480"/>
            <a:ext cx="685080" cy="913680"/>
          </a:xfrm>
          <a:prstGeom prst="flowChartMagneticDrum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7"/>
          <p:cNvSpPr/>
          <p:nvPr/>
        </p:nvSpPr>
        <p:spPr>
          <a:xfrm rot="5986800">
            <a:off x="2535840" y="4840560"/>
            <a:ext cx="45360" cy="219240"/>
          </a:xfrm>
          <a:prstGeom prst="can">
            <a:avLst>
              <a:gd name="adj" fmla="val 2569"/>
            </a:avLst>
          </a:prstGeom>
          <a:solidFill>
            <a:srgbClr val="80808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8"/>
          <p:cNvSpPr/>
          <p:nvPr/>
        </p:nvSpPr>
        <p:spPr>
          <a:xfrm rot="586800">
            <a:off x="2501280" y="4552920"/>
            <a:ext cx="107280" cy="857880"/>
          </a:xfrm>
          <a:custGeom>
            <a:avLst/>
            <a:gdLst/>
            <a:ahLst/>
            <a:rect l="l" t="t" r="r" b="b"/>
            <a:pathLst>
              <a:path w="107914" h="1022754">
                <a:moveTo>
                  <a:pt x="4845" y="0"/>
                </a:moveTo>
                <a:cubicBezTo>
                  <a:pt x="2422" y="221112"/>
                  <a:pt x="0" y="442225"/>
                  <a:pt x="4845" y="589339"/>
                </a:cubicBezTo>
                <a:cubicBezTo>
                  <a:pt x="9690" y="736453"/>
                  <a:pt x="16738" y="810451"/>
                  <a:pt x="33916" y="882687"/>
                </a:cubicBezTo>
                <a:cubicBezTo>
                  <a:pt x="51094" y="954923"/>
                  <a:pt x="79504" y="988838"/>
                  <a:pt x="107914" y="102275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9"/>
          <p:cNvSpPr/>
          <p:nvPr/>
        </p:nvSpPr>
        <p:spPr>
          <a:xfrm rot="586800">
            <a:off x="2575800" y="4566600"/>
            <a:ext cx="107280" cy="857880"/>
          </a:xfrm>
          <a:custGeom>
            <a:avLst/>
            <a:gdLst/>
            <a:ahLst/>
            <a:rect l="l" t="t" r="r" b="b"/>
            <a:pathLst>
              <a:path w="107914" h="1022754">
                <a:moveTo>
                  <a:pt x="4845" y="0"/>
                </a:moveTo>
                <a:cubicBezTo>
                  <a:pt x="2422" y="221112"/>
                  <a:pt x="0" y="442225"/>
                  <a:pt x="4845" y="589339"/>
                </a:cubicBezTo>
                <a:cubicBezTo>
                  <a:pt x="9690" y="736453"/>
                  <a:pt x="16738" y="810451"/>
                  <a:pt x="33916" y="882687"/>
                </a:cubicBezTo>
                <a:cubicBezTo>
                  <a:pt x="51094" y="954923"/>
                  <a:pt x="79504" y="988838"/>
                  <a:pt x="107914" y="102275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10"/>
          <p:cNvSpPr/>
          <p:nvPr/>
        </p:nvSpPr>
        <p:spPr>
          <a:xfrm rot="586800">
            <a:off x="2505960" y="4559400"/>
            <a:ext cx="197640" cy="3733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Line 11"/>
          <p:cNvSpPr/>
          <p:nvPr/>
        </p:nvSpPr>
        <p:spPr>
          <a:xfrm flipH="1" flipV="1">
            <a:off x="2496240" y="4297680"/>
            <a:ext cx="91440" cy="6400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Line 12"/>
          <p:cNvSpPr/>
          <p:nvPr/>
        </p:nvSpPr>
        <p:spPr>
          <a:xfrm flipH="1" flipV="1">
            <a:off x="2377440" y="4206240"/>
            <a:ext cx="133200" cy="7268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13"/>
          <p:cNvSpPr/>
          <p:nvPr/>
        </p:nvSpPr>
        <p:spPr>
          <a:xfrm rot="586800">
            <a:off x="2251080" y="3524040"/>
            <a:ext cx="913680" cy="837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Line 14"/>
          <p:cNvSpPr/>
          <p:nvPr/>
        </p:nvSpPr>
        <p:spPr>
          <a:xfrm>
            <a:off x="2487240" y="3383280"/>
            <a:ext cx="91440" cy="4460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Line 15"/>
          <p:cNvSpPr/>
          <p:nvPr/>
        </p:nvSpPr>
        <p:spPr>
          <a:xfrm>
            <a:off x="2578680" y="3200400"/>
            <a:ext cx="88920" cy="6289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Line 16"/>
          <p:cNvSpPr/>
          <p:nvPr/>
        </p:nvSpPr>
        <p:spPr>
          <a:xfrm>
            <a:off x="2820240" y="3295800"/>
            <a:ext cx="360" cy="3808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Line 17"/>
          <p:cNvSpPr/>
          <p:nvPr/>
        </p:nvSpPr>
        <p:spPr>
          <a:xfrm flipH="1">
            <a:off x="2876760" y="3017880"/>
            <a:ext cx="67680" cy="6591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18"/>
          <p:cNvSpPr/>
          <p:nvPr/>
        </p:nvSpPr>
        <p:spPr>
          <a:xfrm rot="586800">
            <a:off x="2282760" y="2603160"/>
            <a:ext cx="913680" cy="837360"/>
          </a:xfrm>
          <a:prstGeom prst="cube">
            <a:avLst>
              <a:gd name="adj" fmla="val 4942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Line 19"/>
          <p:cNvSpPr/>
          <p:nvPr/>
        </p:nvSpPr>
        <p:spPr>
          <a:xfrm>
            <a:off x="2469960" y="1969920"/>
            <a:ext cx="198000" cy="8686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Line 20"/>
          <p:cNvSpPr/>
          <p:nvPr/>
        </p:nvSpPr>
        <p:spPr>
          <a:xfrm flipH="1">
            <a:off x="2867400" y="1787040"/>
            <a:ext cx="151200" cy="8992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21"/>
          <p:cNvSpPr/>
          <p:nvPr/>
        </p:nvSpPr>
        <p:spPr>
          <a:xfrm>
            <a:off x="1481400" y="1512720"/>
            <a:ext cx="2651400" cy="639720"/>
          </a:xfrm>
          <a:prstGeom prst="cube">
            <a:avLst>
              <a:gd name="adj" fmla="val 15988"/>
            </a:avLst>
          </a:prstGeom>
          <a:solidFill>
            <a:srgbClr val="4f81bd"/>
          </a:solidFill>
          <a:ln w="255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22"/>
          <p:cNvSpPr/>
          <p:nvPr/>
        </p:nvSpPr>
        <p:spPr>
          <a:xfrm>
            <a:off x="1481400" y="1517760"/>
            <a:ext cx="2651400" cy="456840"/>
          </a:xfrm>
          <a:prstGeom prst="cube">
            <a:avLst>
              <a:gd name="adj" fmla="val 10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23"/>
          <p:cNvSpPr/>
          <p:nvPr/>
        </p:nvSpPr>
        <p:spPr>
          <a:xfrm rot="16786800">
            <a:off x="2877120" y="258480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24"/>
          <p:cNvSpPr/>
          <p:nvPr/>
        </p:nvSpPr>
        <p:spPr>
          <a:xfrm rot="586800">
            <a:off x="2988720" y="283536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25"/>
          <p:cNvSpPr/>
          <p:nvPr/>
        </p:nvSpPr>
        <p:spPr>
          <a:xfrm rot="586800">
            <a:off x="2773800" y="318492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26"/>
          <p:cNvSpPr/>
          <p:nvPr/>
        </p:nvSpPr>
        <p:spPr>
          <a:xfrm rot="586800">
            <a:off x="3125880" y="293580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27"/>
          <p:cNvSpPr/>
          <p:nvPr/>
        </p:nvSpPr>
        <p:spPr>
          <a:xfrm rot="16786800">
            <a:off x="2612880" y="2770920"/>
            <a:ext cx="151560" cy="15156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Line 28"/>
          <p:cNvSpPr/>
          <p:nvPr/>
        </p:nvSpPr>
        <p:spPr>
          <a:xfrm>
            <a:off x="2615400" y="4956480"/>
            <a:ext cx="51840" cy="115164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Line 29"/>
          <p:cNvSpPr/>
          <p:nvPr/>
        </p:nvSpPr>
        <p:spPr>
          <a:xfrm>
            <a:off x="2476440" y="4909680"/>
            <a:ext cx="39600" cy="1168560"/>
          </a:xfrm>
          <a:prstGeom prst="line">
            <a:avLst/>
          </a:prstGeom>
          <a:ln w="126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30"/>
          <p:cNvSpPr/>
          <p:nvPr/>
        </p:nvSpPr>
        <p:spPr>
          <a:xfrm rot="5986800">
            <a:off x="2555280" y="5973840"/>
            <a:ext cx="45360" cy="219240"/>
          </a:xfrm>
          <a:prstGeom prst="can">
            <a:avLst>
              <a:gd name="adj" fmla="val 2569"/>
            </a:avLst>
          </a:prstGeom>
          <a:solidFill>
            <a:srgbClr val="80808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Line 31"/>
          <p:cNvSpPr/>
          <p:nvPr/>
        </p:nvSpPr>
        <p:spPr>
          <a:xfrm>
            <a:off x="3098880" y="6120360"/>
            <a:ext cx="17337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Line 32"/>
          <p:cNvSpPr/>
          <p:nvPr/>
        </p:nvSpPr>
        <p:spPr>
          <a:xfrm>
            <a:off x="3098880" y="6120360"/>
            <a:ext cx="17337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33"/>
          <p:cNvSpPr/>
          <p:nvPr/>
        </p:nvSpPr>
        <p:spPr>
          <a:xfrm>
            <a:off x="3918240" y="1787400"/>
            <a:ext cx="155412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 POINT displacement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34"/>
          <p:cNvSpPr/>
          <p:nvPr/>
        </p:nvSpPr>
        <p:spPr>
          <a:xfrm>
            <a:off x="3552480" y="3102840"/>
            <a:ext cx="146268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TOP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35"/>
          <p:cNvSpPr/>
          <p:nvPr/>
        </p:nvSpPr>
        <p:spPr>
          <a:xfrm>
            <a:off x="2820960" y="6176520"/>
            <a:ext cx="228564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MASS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displacement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6"/>
          <p:cNvSpPr/>
          <p:nvPr/>
        </p:nvSpPr>
        <p:spPr>
          <a:xfrm>
            <a:off x="3203640" y="1494360"/>
            <a:ext cx="365400" cy="243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37"/>
          <p:cNvSpPr/>
          <p:nvPr/>
        </p:nvSpPr>
        <p:spPr>
          <a:xfrm>
            <a:off x="3439080" y="1494720"/>
            <a:ext cx="129960" cy="23724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Line 38"/>
          <p:cNvSpPr/>
          <p:nvPr/>
        </p:nvSpPr>
        <p:spPr>
          <a:xfrm>
            <a:off x="3644280" y="1636920"/>
            <a:ext cx="100584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Line 39"/>
          <p:cNvSpPr/>
          <p:nvPr/>
        </p:nvSpPr>
        <p:spPr>
          <a:xfrm flipH="1">
            <a:off x="3369960" y="3008520"/>
            <a:ext cx="1280160" cy="36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40"/>
          <p:cNvSpPr/>
          <p:nvPr/>
        </p:nvSpPr>
        <p:spPr>
          <a:xfrm>
            <a:off x="6126840" y="2008800"/>
            <a:ext cx="1096920" cy="45972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6120" rIns="96120" tIns="51120" bIns="5112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 to L Filt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41"/>
          <p:cNvSpPr/>
          <p:nvPr/>
        </p:nvSpPr>
        <p:spPr>
          <a:xfrm>
            <a:off x="4650120" y="1636920"/>
            <a:ext cx="2025360" cy="37188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42"/>
          <p:cNvSpPr/>
          <p:nvPr/>
        </p:nvSpPr>
        <p:spPr>
          <a:xfrm flipH="1">
            <a:off x="4650120" y="2468880"/>
            <a:ext cx="2025360" cy="53964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43"/>
          <p:cNvSpPr/>
          <p:nvPr/>
        </p:nvSpPr>
        <p:spPr>
          <a:xfrm>
            <a:off x="78480" y="6812640"/>
            <a:ext cx="289800" cy="207000"/>
          </a:xfrm>
          <a:prstGeom prst="flowChartMagneticDrum">
            <a:avLst/>
          </a:prstGeom>
          <a:solidFill>
            <a:srgbClr val="ff59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44"/>
          <p:cNvSpPr/>
          <p:nvPr/>
        </p:nvSpPr>
        <p:spPr>
          <a:xfrm>
            <a:off x="265320" y="6813000"/>
            <a:ext cx="102960" cy="202320"/>
          </a:xfrm>
          <a:prstGeom prst="flowChartMagneticDrum">
            <a:avLst/>
          </a:prstGeom>
          <a:solidFill>
            <a:srgbClr val="cccc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45"/>
          <p:cNvSpPr/>
          <p:nvPr/>
        </p:nvSpPr>
        <p:spPr>
          <a:xfrm>
            <a:off x="175680" y="7367760"/>
            <a:ext cx="119880" cy="129240"/>
          </a:xfrm>
          <a:prstGeom prst="flowChartMagneticDrum">
            <a:avLst/>
          </a:prstGeom>
          <a:solidFill>
            <a:srgbClr val="ffc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46"/>
          <p:cNvSpPr/>
          <p:nvPr/>
        </p:nvSpPr>
        <p:spPr>
          <a:xfrm>
            <a:off x="368640" y="6750360"/>
            <a:ext cx="2178360" cy="11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GS13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Top Mass OSEM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7"/>
          <p:cNvSpPr/>
          <p:nvPr/>
        </p:nvSpPr>
        <p:spPr>
          <a:xfrm>
            <a:off x="5212080" y="5852160"/>
            <a:ext cx="2925720" cy="614160"/>
          </a:xfrm>
          <a:prstGeom prst="rect">
            <a:avLst/>
          </a:pr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is DC coupling to Pitch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48"/>
          <p:cNvSpPr/>
          <p:nvPr/>
        </p:nvSpPr>
        <p:spPr>
          <a:xfrm>
            <a:off x="504720" y="-91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Length Feedforward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" descr=""/>
          <p:cNvPicPr/>
          <p:nvPr/>
        </p:nvPicPr>
        <p:blipFill>
          <a:blip r:embed="rId1"/>
          <a:srcRect l="6347" t="0" r="5805" b="0"/>
          <a:stretch/>
        </p:blipFill>
        <p:spPr>
          <a:xfrm>
            <a:off x="182880" y="1097280"/>
            <a:ext cx="9691920" cy="5952960"/>
          </a:xfrm>
          <a:prstGeom prst="rect">
            <a:avLst/>
          </a:prstGeom>
          <a:ln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5669280" y="5012640"/>
            <a:ext cx="365400" cy="365400"/>
          </a:xfrm>
          <a:prstGeom prst="ellipse">
            <a:avLst/>
          </a:prstGeom>
          <a:noFill/>
          <a:ln w="29160">
            <a:solidFill>
              <a:srgbClr val="00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Line 2"/>
          <p:cNvSpPr/>
          <p:nvPr/>
        </p:nvSpPr>
        <p:spPr>
          <a:xfrm flipH="1">
            <a:off x="5943600" y="3395160"/>
            <a:ext cx="457200" cy="1545480"/>
          </a:xfrm>
          <a:prstGeom prst="line">
            <a:avLst/>
          </a:prstGeom>
          <a:ln w="29160">
            <a:solidFill>
              <a:srgbClr val="0000c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3"/>
          <p:cNvSpPr/>
          <p:nvPr/>
        </p:nvSpPr>
        <p:spPr>
          <a:xfrm>
            <a:off x="5669280" y="2926080"/>
            <a:ext cx="1462680" cy="468720"/>
          </a:xfrm>
          <a:prstGeom prst="rect">
            <a:avLst/>
          </a:prstGeom>
          <a:noFill/>
          <a:ln w="29160">
            <a:solidFill>
              <a:srgbClr val="0000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～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170 mHz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2018-03-18T12:49:26Z</dcterms:created>
  <dc:creator/>
  <dc:description/>
  <dc:language>en-US</dc:language>
  <cp:lastModifiedBy/>
  <dcterms:modified xsi:type="dcterms:W3CDTF">2018-03-20T03:29:15Z</dcterms:modified>
  <cp:revision>16</cp:revision>
  <dc:subject/>
  <dc:title/>
</cp:coreProperties>
</file>