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9" r:id="rId1"/>
  </p:sldMasterIdLst>
  <p:notesMasterIdLst>
    <p:notesMasterId r:id="rId22"/>
  </p:notesMasterIdLst>
  <p:handoutMasterIdLst>
    <p:handoutMasterId r:id="rId23"/>
  </p:handoutMasterIdLst>
  <p:sldIdLst>
    <p:sldId id="261" r:id="rId2"/>
    <p:sldId id="984" r:id="rId3"/>
    <p:sldId id="264" r:id="rId4"/>
    <p:sldId id="776" r:id="rId5"/>
    <p:sldId id="262" r:id="rId6"/>
    <p:sldId id="265" r:id="rId7"/>
    <p:sldId id="800" r:id="rId8"/>
    <p:sldId id="689" r:id="rId9"/>
    <p:sldId id="707" r:id="rId10"/>
    <p:sldId id="803" r:id="rId11"/>
    <p:sldId id="804" r:id="rId12"/>
    <p:sldId id="813" r:id="rId13"/>
    <p:sldId id="801" r:id="rId14"/>
    <p:sldId id="982" r:id="rId15"/>
    <p:sldId id="983" r:id="rId16"/>
    <p:sldId id="980" r:id="rId17"/>
    <p:sldId id="738" r:id="rId18"/>
    <p:sldId id="740" r:id="rId19"/>
    <p:sldId id="807" r:id="rId20"/>
    <p:sldId id="981" r:id="rId21"/>
  </p:sldIdLst>
  <p:sldSz cx="9144000" cy="6858000" type="screen4x3"/>
  <p:notesSz cx="7315200" cy="96012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vid H Shoemaker" initials="DHS" lastIdx="2" clrIdx="0">
    <p:extLst>
      <p:ext uri="{19B8F6BF-5375-455C-9EA6-DF929625EA0E}">
        <p15:presenceInfo xmlns:p15="http://schemas.microsoft.com/office/powerpoint/2012/main" userId="d1b7f30c-ba33-40a1-a984-a45287c08bc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D150F"/>
    <a:srgbClr val="CC0099"/>
    <a:srgbClr val="A1FDFD"/>
    <a:srgbClr val="7C7D80"/>
    <a:srgbClr val="6969FD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178" autoAdjust="0"/>
    <p:restoredTop sz="93681" autoAdjust="0"/>
  </p:normalViewPr>
  <p:slideViewPr>
    <p:cSldViewPr snapToGrid="0">
      <p:cViewPr varScale="1">
        <p:scale>
          <a:sx n="116" d="100"/>
          <a:sy n="116" d="100"/>
        </p:scale>
        <p:origin x="1496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5" d="100"/>
        <a:sy n="15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>
        <p:scale>
          <a:sx n="150" d="100"/>
          <a:sy n="150" d="100"/>
        </p:scale>
        <p:origin x="-1824" y="920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400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01" tIns="48050" rIns="96101" bIns="48050" numCol="1" anchor="t" anchorCtr="0" compatLnSpc="1">
            <a:prstTxWarp prst="textNoShape">
              <a:avLst/>
            </a:prstTxWarp>
          </a:bodyPr>
          <a:lstStyle>
            <a:lvl1pPr algn="l" defTabSz="960438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59250" y="0"/>
            <a:ext cx="31384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01" tIns="48050" rIns="96101" bIns="48050" numCol="1" anchor="t" anchorCtr="0" compatLnSpc="1">
            <a:prstTxWarp prst="textNoShape">
              <a:avLst/>
            </a:prstTxWarp>
          </a:bodyPr>
          <a:lstStyle>
            <a:lvl1pPr algn="r" defTabSz="960438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2250"/>
            <a:ext cx="31400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01" tIns="48050" rIns="96101" bIns="48050" numCol="1" anchor="b" anchorCtr="0" compatLnSpc="1">
            <a:prstTxWarp prst="textNoShape">
              <a:avLst/>
            </a:prstTxWarp>
          </a:bodyPr>
          <a:lstStyle>
            <a:lvl1pPr algn="l" defTabSz="960438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59250" y="9112250"/>
            <a:ext cx="31384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01" tIns="48050" rIns="96101" bIns="48050" numCol="1" anchor="b" anchorCtr="0" compatLnSpc="1">
            <a:prstTxWarp prst="textNoShape">
              <a:avLst/>
            </a:prstTxWarp>
          </a:bodyPr>
          <a:lstStyle>
            <a:lvl1pPr algn="r" defTabSz="960438">
              <a:defRPr sz="1300">
                <a:cs typeface="+mn-cs"/>
              </a:defRPr>
            </a:lvl1pPr>
          </a:lstStyle>
          <a:p>
            <a:pPr>
              <a:defRPr/>
            </a:pPr>
            <a:fld id="{25AC5A06-04BD-9C42-B787-F8B7143AB4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365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101" tIns="48050" rIns="96101" bIns="48050" numCol="1" anchor="t" anchorCtr="0" compatLnSpc="1">
            <a:prstTxWarp prst="textNoShape">
              <a:avLst/>
            </a:prstTxWarp>
          </a:bodyPr>
          <a:lstStyle>
            <a:lvl1pPr algn="l" defTabSz="960438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101" tIns="48050" rIns="96101" bIns="48050" numCol="1" anchor="t" anchorCtr="0" compatLnSpc="1">
            <a:prstTxWarp prst="textNoShape">
              <a:avLst/>
            </a:prstTxWarp>
          </a:bodyPr>
          <a:lstStyle>
            <a:lvl1pPr algn="r" defTabSz="960438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6313" y="4560888"/>
            <a:ext cx="5362575" cy="43195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101" tIns="48050" rIns="96101" bIns="480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101" tIns="48050" rIns="96101" bIns="48050" numCol="1" anchor="b" anchorCtr="0" compatLnSpc="1">
            <a:prstTxWarp prst="textNoShape">
              <a:avLst/>
            </a:prstTxWarp>
          </a:bodyPr>
          <a:lstStyle>
            <a:lvl1pPr algn="l" defTabSz="960438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101" tIns="48050" rIns="96101" bIns="48050" numCol="1" anchor="b" anchorCtr="0" compatLnSpc="1">
            <a:prstTxWarp prst="textNoShape">
              <a:avLst/>
            </a:prstTxWarp>
          </a:bodyPr>
          <a:lstStyle>
            <a:lvl1pPr algn="r" defTabSz="960438">
              <a:defRPr sz="1300">
                <a:cs typeface="+mn-cs"/>
              </a:defRPr>
            </a:lvl1pPr>
          </a:lstStyle>
          <a:p>
            <a:pPr>
              <a:defRPr/>
            </a:pPr>
            <a:fld id="{40182915-C490-8F4A-9779-401B4DFC6B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8056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cc.ligo.org/cgi-bin/private/DocDB/ShowDocument?docid=6183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04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04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04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04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04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AF2206-89F4-CA4A-877F-895F8EF93458}" type="slidenum">
              <a:rPr lang="en-US" sz="1300"/>
              <a:pPr/>
              <a:t>1</a:t>
            </a:fld>
            <a:endParaRPr lang="en-US" sz="130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46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B603BF-89BA-D549-A67B-6C63722EE493}" type="slidenum">
              <a:rPr lang="en-US">
                <a:latin typeface="Times" charset="0"/>
              </a:rPr>
              <a:pPr/>
              <a:t>9</a:t>
            </a:fld>
            <a:endParaRPr lang="en-US">
              <a:latin typeface="Times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solidFill>
            <a:srgbClr val="FFFFFF"/>
          </a:solidFill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>
                <a:hlinkClick r:id="rId3" tooltip="LIGO-P0900125-v8"/>
              </a:rPr>
              <a:t>P0900125-v8</a:t>
            </a:r>
            <a:endParaRPr lang="en-US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8531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90228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BF9CC3-8215-E240-8863-5A0F523DFB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831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CD4E1E-4976-2341-A45D-30A92355EA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540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62700" y="227013"/>
            <a:ext cx="1943100" cy="5770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227013"/>
            <a:ext cx="5676900" cy="5770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4F0CE3-0C48-F84C-A92D-C9314B4CFF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7405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4430713" y="6484938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4481513" y="3189288"/>
            <a:ext cx="352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4481513" y="3108325"/>
            <a:ext cx="522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0" y="1090613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CDD355-64AA-174A-8D15-8EEC360DF4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8341" y="130079"/>
            <a:ext cx="1087005" cy="89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1615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4430713" y="6484938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4481513" y="3189288"/>
            <a:ext cx="352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4481513" y="3108325"/>
            <a:ext cx="522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0" y="1090613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150" y="0"/>
            <a:ext cx="7239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3BEF3-B106-5C44-93C6-65E2CBBA7F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EA9EC18-A5B3-CB40-A77C-16ECE463DC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8341" y="130079"/>
            <a:ext cx="1087005" cy="89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8081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4332" y="6480738"/>
            <a:ext cx="241102" cy="258962"/>
          </a:xfrm>
          <a:prstGeom prst="rect">
            <a:avLst/>
          </a:prstGeom>
        </p:spPr>
        <p:txBody>
          <a:bodyPr/>
          <a:lstStyle>
            <a:lvl1pPr defTabSz="410751">
              <a:defRPr sz="1266">
                <a:solidFill>
                  <a:srgbClr val="C0C0C0"/>
                </a:solidFill>
                <a:uFillTx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939480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F6A23E-AE89-A345-B002-CD5B78E017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98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5BC413-54EA-0F43-9975-8CA7132FFE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373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355725"/>
            <a:ext cx="3810000" cy="464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355725"/>
            <a:ext cx="3810000" cy="464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52C352-2D72-4D43-BF4A-F4A7265071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704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E52642-D332-0F4B-A49B-7DB589D0C1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359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736B42-F2ED-9D40-8722-D8E20E0E47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589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512057-8469-D04B-8D80-865FCDDA28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604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5F2971-47A8-1240-B9C1-68AFD16120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286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9F4901-AC0A-9D47-B2D8-30C37C4485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829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93075" y="6608763"/>
            <a:ext cx="1050925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200" b="1">
                <a:latin typeface="Helvetica" charset="0"/>
                <a:cs typeface="+mn-cs"/>
              </a:defRPr>
            </a:lvl1pPr>
          </a:lstStyle>
          <a:p>
            <a:pPr>
              <a:defRPr/>
            </a:pPr>
            <a:fld id="{C68EFE43-8690-F241-AFF6-444D3D83EB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2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355725"/>
            <a:ext cx="7772400" cy="4641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286000" y="227013"/>
            <a:ext cx="5114925" cy="70008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9" name="Rectangle 7"/>
          <p:cNvSpPr>
            <a:spLocks noChangeArrowheads="1"/>
          </p:cNvSpPr>
          <p:nvPr/>
        </p:nvSpPr>
        <p:spPr bwMode="auto">
          <a:xfrm>
            <a:off x="0" y="6629550"/>
            <a:ext cx="1966913" cy="23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latin typeface="Arial" charset="0"/>
                <a:cs typeface="Arial" charset="0"/>
              </a:rPr>
              <a:t>LIGO-</a:t>
            </a:r>
            <a:r>
              <a:rPr lang="is-IS" sz="900" dirty="0">
                <a:latin typeface="Arial" charset="0"/>
                <a:cs typeface="Arial" charset="0"/>
              </a:rPr>
              <a:t>G1800450-v2</a:t>
            </a:r>
            <a:endParaRPr lang="en-US" sz="900" dirty="0">
              <a:latin typeface="Arial" charset="0"/>
              <a:cs typeface="Arial" charset="0"/>
            </a:endParaRPr>
          </a:p>
        </p:txBody>
      </p:sp>
      <p:sp>
        <p:nvSpPr>
          <p:cNvPr id="1030" name="Rectangle 8"/>
          <p:cNvSpPr>
            <a:spLocks noChangeArrowheads="1"/>
          </p:cNvSpPr>
          <p:nvPr/>
        </p:nvSpPr>
        <p:spPr bwMode="auto">
          <a:xfrm>
            <a:off x="4430713" y="6484938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1" name="Rectangle 9"/>
          <p:cNvSpPr>
            <a:spLocks noChangeArrowheads="1"/>
          </p:cNvSpPr>
          <p:nvPr/>
        </p:nvSpPr>
        <p:spPr bwMode="auto">
          <a:xfrm>
            <a:off x="4481513" y="3189288"/>
            <a:ext cx="352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2" name="Rectangle 10"/>
          <p:cNvSpPr>
            <a:spLocks noChangeArrowheads="1"/>
          </p:cNvSpPr>
          <p:nvPr/>
        </p:nvSpPr>
        <p:spPr bwMode="auto">
          <a:xfrm>
            <a:off x="4481513" y="3108325"/>
            <a:ext cx="522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3" name="Rectangle 11"/>
          <p:cNvSpPr>
            <a:spLocks noChangeArrowheads="1"/>
          </p:cNvSpPr>
          <p:nvPr/>
        </p:nvSpPr>
        <p:spPr bwMode="auto">
          <a:xfrm>
            <a:off x="0" y="1090613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690452-BF44-A247-AA3E-3D074EBCB38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18341" y="130079"/>
            <a:ext cx="1087005" cy="89395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9" r:id="rId12"/>
    <p:sldLayoutId id="2147483750" r:id="rId13"/>
    <p:sldLayoutId id="2147483751" r:id="rId14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pitchFamily="34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SzPct val="85000"/>
        <a:buFont typeface="Monotype Sorts" charset="0"/>
        <a:buChar char="l"/>
        <a:defRPr>
          <a:solidFill>
            <a:schemeClr val="tx2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Font typeface="Times New Roman" charset="0"/>
        <a:buChar char="»"/>
        <a:defRPr>
          <a:solidFill>
            <a:schemeClr val="tx2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Char char="–"/>
        <a:defRPr>
          <a:solidFill>
            <a:schemeClr val="tx2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SzPct val="85000"/>
        <a:buFont typeface="Monotype Sorts" charset="0"/>
        <a:buChar char="l"/>
        <a:defRPr>
          <a:solidFill>
            <a:schemeClr val="tx2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Char char="»"/>
        <a:defRPr>
          <a:solidFill>
            <a:schemeClr val="tx2"/>
          </a:solidFill>
          <a:latin typeface="+mn-lt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Char char="»"/>
        <a:defRPr>
          <a:solidFill>
            <a:schemeClr val="tx2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Char char="»"/>
        <a:defRPr>
          <a:solidFill>
            <a:schemeClr val="tx2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Char char="»"/>
        <a:defRPr>
          <a:solidFill>
            <a:schemeClr val="tx2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Char char="»"/>
        <a:defRPr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718181" y="2512043"/>
            <a:ext cx="7772400" cy="1143000"/>
          </a:xfrm>
        </p:spPr>
        <p:txBody>
          <a:bodyPr/>
          <a:lstStyle/>
          <a:p>
            <a:r>
              <a:rPr lang="en-US" dirty="0"/>
              <a:t>Ground-based Gravitational-wave detectors: Plans for the coming decade</a:t>
            </a:r>
            <a:br>
              <a:rPr lang="en-US" dirty="0"/>
            </a:br>
            <a:r>
              <a:rPr lang="en-US" dirty="0"/>
              <a:t>(and a bit beyond)</a:t>
            </a:r>
          </a:p>
        </p:txBody>
      </p:sp>
      <p:sp>
        <p:nvSpPr>
          <p:cNvPr id="17410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403980" y="3946034"/>
            <a:ext cx="6400800" cy="925551"/>
          </a:xfrm>
        </p:spPr>
        <p:txBody>
          <a:bodyPr/>
          <a:lstStyle/>
          <a:p>
            <a:r>
              <a:rPr lang="en-US" sz="1600" dirty="0">
                <a:latin typeface="Helvetica" charset="0"/>
              </a:rPr>
              <a:t>HEAD 2020</a:t>
            </a:r>
          </a:p>
          <a:p>
            <a:r>
              <a:rPr lang="en-US" sz="1600" dirty="0">
                <a:latin typeface="Helvetica" charset="0"/>
              </a:rPr>
              <a:t>Chicago 20 March 2018</a:t>
            </a:r>
          </a:p>
        </p:txBody>
      </p:sp>
      <p:sp>
        <p:nvSpPr>
          <p:cNvPr id="17411" name="Text Box 6"/>
          <p:cNvSpPr txBox="1">
            <a:spLocks noChangeArrowheads="1"/>
          </p:cNvSpPr>
          <p:nvPr/>
        </p:nvSpPr>
        <p:spPr bwMode="auto">
          <a:xfrm>
            <a:off x="718181" y="4871585"/>
            <a:ext cx="7772399" cy="87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10000"/>
              </a:spcBef>
            </a:pPr>
            <a:r>
              <a:rPr lang="en-US" sz="1800" dirty="0">
                <a:solidFill>
                  <a:schemeClr val="tx2"/>
                </a:solidFill>
                <a:latin typeface="Arial" charset="0"/>
              </a:rPr>
              <a:t>David Shoemaker</a:t>
            </a:r>
          </a:p>
          <a:p>
            <a:pPr>
              <a:spcBef>
                <a:spcPct val="10000"/>
              </a:spcBef>
            </a:pPr>
            <a:r>
              <a:rPr lang="en-US" sz="1800" dirty="0">
                <a:solidFill>
                  <a:schemeClr val="tx2"/>
                </a:solidFill>
                <a:latin typeface="Arial" charset="0"/>
              </a:rPr>
              <a:t>For the LIGO and Virgo Scientific Collaborations</a:t>
            </a:r>
          </a:p>
          <a:p>
            <a:pPr>
              <a:spcBef>
                <a:spcPct val="10000"/>
              </a:spcBef>
            </a:pPr>
            <a:endParaRPr lang="en-US" sz="1200" dirty="0">
              <a:solidFill>
                <a:schemeClr val="tx2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A575C-B1AA-0340-AF8E-9CA72B1A1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5243" y="227013"/>
            <a:ext cx="6709273" cy="700087"/>
          </a:xfrm>
        </p:spPr>
        <p:txBody>
          <a:bodyPr/>
          <a:lstStyle/>
          <a:p>
            <a:r>
              <a:rPr lang="en-US" dirty="0"/>
              <a:t>Next LIGO Improvement: A+, ~2024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5943AD-B60A-214A-AC90-F97E1B8DAE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D2DD59-B6DF-C644-ACE4-27195D6214D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5" name="Content Placeholder 6" descr="aLIGOPlus_future_simp.png">
            <a:extLst>
              <a:ext uri="{FF2B5EF4-FFF2-40B4-BE49-F238E27FC236}">
                <a16:creationId xmlns:a16="http://schemas.microsoft.com/office/drawing/2014/main" id="{8A68B558-2D52-DE4F-9CD3-BA0F7E81D0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189" r="-10189"/>
          <a:stretch/>
        </p:blipFill>
        <p:spPr bwMode="auto">
          <a:xfrm>
            <a:off x="-788151" y="927100"/>
            <a:ext cx="10784209" cy="59309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99237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170E2-753B-9247-860D-8E8BB3E8C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2137" y="238030"/>
            <a:ext cx="5114925" cy="700087"/>
          </a:xfrm>
        </p:spPr>
        <p:txBody>
          <a:bodyPr/>
          <a:lstStyle/>
          <a:p>
            <a:r>
              <a:rPr lang="en-US" dirty="0"/>
              <a:t>A+ ‘elevator pitch’</a:t>
            </a:r>
            <a:endParaRPr lang="en-US" sz="1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1153C9-FEC0-C047-B2F2-09A18552B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 incremental upgrade to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aLIGO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that leverages existing technology and infrastructure, with minimal new investment and moderate risk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Target: factor of 1.7 increase in range over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aLIGO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charset="0"/>
              <a:buChar char="è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About a factor of 5 greater event rate (goes as the cube of sensitivity)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“Scientific breakeven” within  1/2 year of operation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Could be observing within 6-7 years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Incremental cost: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a small fraction of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aLIGO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 --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NSF Mid-Scale Project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Requires some technical progress on 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 laser power handling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Low optical losses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Lower-mechanical loss optical coatings</a:t>
            </a:r>
          </a:p>
          <a:p>
            <a:pPr lvl="2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(our principal thermal noise source)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Sensitivity offers e.g.,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NSNS rates of 20-200 in a year observation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Proposal in preparation to NSF Physics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and the UK STFC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FBD98E-B166-C345-B3AD-FFE17F72C9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9432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294">
            <a:extLst>
              <a:ext uri="{FF2B5EF4-FFF2-40B4-BE49-F238E27FC236}">
                <a16:creationId xmlns:a16="http://schemas.microsoft.com/office/drawing/2014/main" id="{06CDD394-0604-7D45-8E53-69A8A5D4C315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778785" y="1902950"/>
            <a:ext cx="5354198" cy="383683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162149-014B-404A-BB25-6A7072ACB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Evolution of detectors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2B98F-0901-E946-9644-D60CA80960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151" y="1744393"/>
            <a:ext cx="3550651" cy="4864369"/>
          </a:xfrm>
        </p:spPr>
        <p:txBody>
          <a:bodyPr/>
          <a:lstStyle/>
          <a:p>
            <a:r>
              <a:rPr lang="en-US" dirty="0" err="1"/>
              <a:t>aLIGO</a:t>
            </a:r>
            <a:r>
              <a:rPr lang="en-US" dirty="0"/>
              <a:t>, </a:t>
            </a:r>
            <a:r>
              <a:rPr lang="en-US" dirty="0" err="1"/>
              <a:t>AdV</a:t>
            </a:r>
            <a:r>
              <a:rPr lang="en-US" dirty="0"/>
              <a:t> – commission to full sensitivity by early 2020’s</a:t>
            </a:r>
          </a:p>
          <a:p>
            <a:r>
              <a:rPr lang="en-US" dirty="0"/>
              <a:t>A+, </a:t>
            </a:r>
            <a:r>
              <a:rPr lang="en-US" dirty="0" err="1"/>
              <a:t>AdV</a:t>
            </a:r>
            <a:r>
              <a:rPr lang="en-US" dirty="0"/>
              <a:t>+ – add  squeezing, lower thermal noise coatings; ~2024</a:t>
            </a:r>
          </a:p>
          <a:p>
            <a:r>
              <a:rPr lang="en-US" dirty="0"/>
              <a:t>Voyager – cryogenics to reduce thermal noise; ~2028</a:t>
            </a:r>
          </a:p>
          <a:p>
            <a:r>
              <a:rPr lang="en-US" dirty="0"/>
              <a:t>..at that point there is no choice but to seek longer arms</a:t>
            </a:r>
          </a:p>
          <a:p>
            <a:endParaRPr lang="en-US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dirty="0">
                <a:sym typeface="Wingdings" pitchFamily="2" charset="2"/>
              </a:rPr>
              <a:t> Einstein Telescope</a:t>
            </a:r>
          </a:p>
          <a:p>
            <a:pPr marL="0" indent="0">
              <a:buNone/>
            </a:pPr>
            <a:r>
              <a:rPr lang="en-US" dirty="0">
                <a:sym typeface="Wingdings" pitchFamily="2" charset="2"/>
              </a:rPr>
              <a:t> Cosmic Explorer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C19568-6BA1-4445-9D1B-2D2C2AF22C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2075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00F90-3261-A648-911D-C11190B7E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1345" y="315913"/>
            <a:ext cx="6449017" cy="700087"/>
          </a:xfrm>
        </p:spPr>
        <p:txBody>
          <a:bodyPr/>
          <a:lstStyle/>
          <a:p>
            <a:r>
              <a:rPr lang="en-US" dirty="0"/>
              <a:t>Not just about rates: </a:t>
            </a:r>
            <a:br>
              <a:rPr lang="en-US" dirty="0"/>
            </a:br>
            <a:r>
              <a:rPr lang="en-US" dirty="0"/>
              <a:t>With sensitivity comes new physics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0A4AFF-8E29-544E-92E3-3B7D6C4DE0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94BE72-2520-8940-991C-AC1305791A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09C13FB2-290B-2043-ADC2-3FBC07059B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5984" r="-5984"/>
          <a:stretch>
            <a:fillRect/>
          </a:stretch>
        </p:blipFill>
        <p:spPr bwMode="auto">
          <a:xfrm>
            <a:off x="126999" y="119227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A1AFDA-39C6-EE4A-80D8-A4B670F1961B}"/>
              </a:ext>
            </a:extLst>
          </p:cNvPr>
          <p:cNvSpPr txBox="1"/>
          <p:nvPr/>
        </p:nvSpPr>
        <p:spPr>
          <a:xfrm>
            <a:off x="1706562" y="6337300"/>
            <a:ext cx="627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tx2"/>
                </a:solidFill>
              </a:rPr>
              <a:t>Read, Schmidt, Clark and Lackey,   G1700453</a:t>
            </a:r>
          </a:p>
          <a:p>
            <a:r>
              <a:rPr lang="en-US" sz="1200" i="1" dirty="0">
                <a:solidFill>
                  <a:schemeClr val="tx2"/>
                </a:solidFill>
              </a:rPr>
              <a:t>Read et al, </a:t>
            </a:r>
            <a:r>
              <a:rPr lang="is-IS" sz="1200" i="1" dirty="0">
                <a:solidFill>
                  <a:schemeClr val="tx2"/>
                </a:solidFill>
              </a:rPr>
              <a:t> Phys. Rev. D 88, 044042 (2013)</a:t>
            </a:r>
            <a:endParaRPr lang="en-US" sz="1200" i="1" dirty="0">
              <a:solidFill>
                <a:schemeClr val="tx2"/>
              </a:solidFill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D2EE22D-4236-6A47-829D-86AAF7AC459E}"/>
              </a:ext>
            </a:extLst>
          </p:cNvPr>
          <p:cNvSpPr/>
          <p:nvPr/>
        </p:nvSpPr>
        <p:spPr bwMode="auto">
          <a:xfrm rot="20337472">
            <a:off x="4934999" y="3032689"/>
            <a:ext cx="3523643" cy="1443209"/>
          </a:xfrm>
          <a:prstGeom prst="round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GW170817 limit</a:t>
            </a:r>
          </a:p>
        </p:txBody>
      </p:sp>
    </p:spTree>
    <p:extLst>
      <p:ext uri="{BB962C8B-B14F-4D97-AF65-F5344CB8AC3E}">
        <p14:creationId xmlns:p14="http://schemas.microsoft.com/office/powerpoint/2010/main" val="24611002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00F90-3261-A648-911D-C11190B7E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1345" y="315913"/>
            <a:ext cx="6449017" cy="700087"/>
          </a:xfrm>
        </p:spPr>
        <p:txBody>
          <a:bodyPr/>
          <a:lstStyle/>
          <a:p>
            <a:r>
              <a:rPr lang="en-US" dirty="0"/>
              <a:t>Not just about rates: </a:t>
            </a:r>
            <a:br>
              <a:rPr lang="en-US" dirty="0"/>
            </a:br>
            <a:r>
              <a:rPr lang="en-US" dirty="0"/>
              <a:t>With sensitivity comes new physics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0A4AFF-8E29-544E-92E3-3B7D6C4DE0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94BE72-2520-8940-991C-AC1305791A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09C13FB2-290B-2043-ADC2-3FBC07059B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5984" r="-5984"/>
          <a:stretch>
            <a:fillRect/>
          </a:stretch>
        </p:blipFill>
        <p:spPr bwMode="auto">
          <a:xfrm>
            <a:off x="126999" y="119227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A1AFDA-39C6-EE4A-80D8-A4B670F1961B}"/>
              </a:ext>
            </a:extLst>
          </p:cNvPr>
          <p:cNvSpPr txBox="1"/>
          <p:nvPr/>
        </p:nvSpPr>
        <p:spPr>
          <a:xfrm>
            <a:off x="1706562" y="6337300"/>
            <a:ext cx="627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tx2"/>
                </a:solidFill>
              </a:rPr>
              <a:t>Read, Schmidt, Clark and Lackey,   G1700453</a:t>
            </a:r>
          </a:p>
          <a:p>
            <a:r>
              <a:rPr lang="en-US" sz="1200" i="1" dirty="0">
                <a:solidFill>
                  <a:schemeClr val="tx2"/>
                </a:solidFill>
              </a:rPr>
              <a:t>Read et al, </a:t>
            </a:r>
            <a:r>
              <a:rPr lang="is-IS" sz="1200" i="1" dirty="0">
                <a:solidFill>
                  <a:schemeClr val="tx2"/>
                </a:solidFill>
              </a:rPr>
              <a:t> Phys. Rev. D 88, 044042 (2013)</a:t>
            </a:r>
            <a:endParaRPr lang="en-US" sz="1200" i="1" dirty="0">
              <a:solidFill>
                <a:schemeClr val="tx2"/>
              </a:solidFill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D2EE22D-4236-6A47-829D-86AAF7AC459E}"/>
              </a:ext>
            </a:extLst>
          </p:cNvPr>
          <p:cNvSpPr/>
          <p:nvPr/>
        </p:nvSpPr>
        <p:spPr bwMode="auto">
          <a:xfrm rot="20337472">
            <a:off x="5097746" y="3253027"/>
            <a:ext cx="3523643" cy="1443209"/>
          </a:xfrm>
          <a:prstGeom prst="round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Vanilla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aLIGO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 limit</a:t>
            </a:r>
          </a:p>
        </p:txBody>
      </p:sp>
    </p:spTree>
    <p:extLst>
      <p:ext uri="{BB962C8B-B14F-4D97-AF65-F5344CB8AC3E}">
        <p14:creationId xmlns:p14="http://schemas.microsoft.com/office/powerpoint/2010/main" val="34518825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00F90-3261-A648-911D-C11190B7E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1345" y="315913"/>
            <a:ext cx="6449017" cy="700087"/>
          </a:xfrm>
        </p:spPr>
        <p:txBody>
          <a:bodyPr/>
          <a:lstStyle/>
          <a:p>
            <a:r>
              <a:rPr lang="en-US" dirty="0"/>
              <a:t>Not just about rates: </a:t>
            </a:r>
            <a:br>
              <a:rPr lang="en-US" dirty="0"/>
            </a:br>
            <a:r>
              <a:rPr lang="en-US" dirty="0"/>
              <a:t>With sensitivity comes new physics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0A4AFF-8E29-544E-92E3-3B7D6C4DE0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94BE72-2520-8940-991C-AC1305791A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09C13FB2-290B-2043-ADC2-3FBC07059B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5984" r="-5984"/>
          <a:stretch>
            <a:fillRect/>
          </a:stretch>
        </p:blipFill>
        <p:spPr bwMode="auto">
          <a:xfrm>
            <a:off x="126999" y="119227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A1AFDA-39C6-EE4A-80D8-A4B670F1961B}"/>
              </a:ext>
            </a:extLst>
          </p:cNvPr>
          <p:cNvSpPr txBox="1"/>
          <p:nvPr/>
        </p:nvSpPr>
        <p:spPr>
          <a:xfrm>
            <a:off x="1706562" y="6337300"/>
            <a:ext cx="627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tx2"/>
                </a:solidFill>
              </a:rPr>
              <a:t>Read, Schmidt, Clark and Lackey,   G1700453</a:t>
            </a:r>
          </a:p>
          <a:p>
            <a:r>
              <a:rPr lang="en-US" sz="1200" i="1" dirty="0">
                <a:solidFill>
                  <a:schemeClr val="tx2"/>
                </a:solidFill>
              </a:rPr>
              <a:t>Read et al, </a:t>
            </a:r>
            <a:r>
              <a:rPr lang="is-IS" sz="1200" i="1" dirty="0">
                <a:solidFill>
                  <a:schemeClr val="tx2"/>
                </a:solidFill>
              </a:rPr>
              <a:t> Phys. Rev. D 88, 044042 (2013)</a:t>
            </a:r>
            <a:endParaRPr lang="en-US" sz="1200" i="1" dirty="0">
              <a:solidFill>
                <a:schemeClr val="tx2"/>
              </a:solidFill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D2EE22D-4236-6A47-829D-86AAF7AC459E}"/>
              </a:ext>
            </a:extLst>
          </p:cNvPr>
          <p:cNvSpPr/>
          <p:nvPr/>
        </p:nvSpPr>
        <p:spPr bwMode="auto">
          <a:xfrm rot="20337472">
            <a:off x="5478746" y="3969895"/>
            <a:ext cx="3523643" cy="1443209"/>
          </a:xfrm>
          <a:prstGeom prst="round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3</a:t>
            </a:r>
            <a:r>
              <a:rPr kumimoji="0" lang="en-US" sz="24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rd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 Gen limit</a:t>
            </a:r>
          </a:p>
        </p:txBody>
      </p:sp>
    </p:spTree>
    <p:extLst>
      <p:ext uri="{BB962C8B-B14F-4D97-AF65-F5344CB8AC3E}">
        <p14:creationId xmlns:p14="http://schemas.microsoft.com/office/powerpoint/2010/main" val="10825492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39"/>
            <a:ext cx="9146994" cy="643448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64993" y="21585"/>
            <a:ext cx="5563518" cy="1882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44104"/>
            <a:r>
              <a:rPr lang="en-US" sz="4985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Einstein Telescope</a:t>
            </a:r>
          </a:p>
          <a:p>
            <a:pPr defTabSz="844104"/>
            <a:r>
              <a:rPr lang="en-US" sz="2215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next gravitational wave observatory</a:t>
            </a:r>
          </a:p>
          <a:p>
            <a:pPr defTabSz="844104"/>
            <a:r>
              <a:rPr lang="en-US" sz="2215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Coordinated effort with US to realize a</a:t>
            </a:r>
          </a:p>
          <a:p>
            <a:pPr defTabSz="844104"/>
            <a:r>
              <a:rPr lang="en-US" sz="2215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worldwide 3G network …</a:t>
            </a:r>
          </a:p>
        </p:txBody>
      </p:sp>
      <p:sp>
        <p:nvSpPr>
          <p:cNvPr id="3" name="Rectangle 2"/>
          <p:cNvSpPr/>
          <p:nvPr/>
        </p:nvSpPr>
        <p:spPr>
          <a:xfrm>
            <a:off x="6092218" y="5689970"/>
            <a:ext cx="1463494" cy="503714"/>
          </a:xfrm>
          <a:prstGeom prst="rect">
            <a:avLst/>
          </a:prstGeom>
          <a:gradFill>
            <a:gsLst>
              <a:gs pos="0">
                <a:srgbClr val="75503C"/>
              </a:gs>
              <a:gs pos="100000">
                <a:srgbClr val="69483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215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50431" y="5689970"/>
            <a:ext cx="1155346" cy="503714"/>
          </a:xfrm>
          <a:prstGeom prst="rect">
            <a:avLst/>
          </a:prstGeom>
          <a:solidFill>
            <a:srgbClr val="6C4B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15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121" y="5800729"/>
            <a:ext cx="1891654" cy="6333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76770" y="5529498"/>
            <a:ext cx="1968809" cy="291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92" b="1" dirty="0">
                <a:solidFill>
                  <a:prstClr val="white"/>
                </a:solidFill>
              </a:rPr>
              <a:t>Conceptual Design Study</a:t>
            </a:r>
          </a:p>
        </p:txBody>
      </p:sp>
    </p:spTree>
    <p:extLst>
      <p:ext uri="{BB962C8B-B14F-4D97-AF65-F5344CB8AC3E}">
        <p14:creationId xmlns:p14="http://schemas.microsoft.com/office/powerpoint/2010/main" val="39379181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998537" y="370112"/>
            <a:ext cx="7620000" cy="7715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en-US" kern="0" dirty="0"/>
              <a:t>Another Concept: </a:t>
            </a:r>
            <a:br>
              <a:rPr lang="en-US" kern="0" dirty="0"/>
            </a:br>
            <a:r>
              <a:rPr lang="en-US" kern="0" dirty="0"/>
              <a:t>Make Advanced LIGO 10x longer,</a:t>
            </a:r>
          </a:p>
          <a:p>
            <a:r>
              <a:rPr lang="en-US" kern="0" dirty="0">
                <a:solidFill>
                  <a:srgbClr val="326464"/>
                </a:solidFill>
              </a:rPr>
              <a:t>10x more sensitive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81971" y="1225509"/>
            <a:ext cx="4351663" cy="526586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85000"/>
              <a:buFont typeface="Monotype Sorts" charset="0"/>
              <a:buChar char="l"/>
              <a:defRPr>
                <a:solidFill>
                  <a:schemeClr val="tx2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Font typeface="Times New Roman" charset="0"/>
              <a:buChar char="»"/>
              <a:defRPr>
                <a:solidFill>
                  <a:schemeClr val="tx2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Char char="–"/>
              <a:defRPr>
                <a:solidFill>
                  <a:schemeClr val="tx2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85000"/>
              <a:buFont typeface="Monotype Sorts" charset="0"/>
              <a:buChar char="l"/>
              <a:defRPr>
                <a:solidFill>
                  <a:schemeClr val="tx2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Char char="»"/>
              <a:defRPr>
                <a:solidFill>
                  <a:schemeClr val="tx2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Char char="»"/>
              <a:defRPr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Char char="»"/>
              <a:defRPr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Char char="»"/>
              <a:defRPr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Char char="»"/>
              <a:defRPr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>
              <a:buFont typeface="Monotype Sorts" charset="0"/>
              <a:buNone/>
            </a:pPr>
            <a:r>
              <a:rPr lang="en-US" sz="2800" kern="0" dirty="0"/>
              <a:t>Signal grows with length – </a:t>
            </a:r>
            <a:r>
              <a:rPr lang="en-US" sz="2800" b="1" i="1" kern="0" dirty="0"/>
              <a:t>not</a:t>
            </a:r>
            <a:r>
              <a:rPr lang="en-US" sz="2800" kern="0" dirty="0"/>
              <a:t> most noise sources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200" kern="0" dirty="0"/>
              <a:t>Thermal noise, radiation pressure, seismic, Newtonian unchanged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200" kern="0" dirty="0"/>
              <a:t>Coating thermal noise improves </a:t>
            </a:r>
            <a:r>
              <a:rPr lang="en-US" sz="2200" i="1" kern="0" dirty="0"/>
              <a:t>faster</a:t>
            </a:r>
            <a:r>
              <a:rPr lang="en-US" sz="2200" kern="0" dirty="0"/>
              <a:t> than linearly with length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200" kern="0" dirty="0"/>
              <a:t>40km surface Observatory ‘toy’ baseline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kern="0" dirty="0"/>
              <a:t>can still find sites, earthmoving feasible; costs another limit</a:t>
            </a:r>
            <a:r>
              <a:rPr lang="is-IS" sz="2200" kern="0" dirty="0"/>
              <a:t>…</a:t>
            </a:r>
            <a:endParaRPr lang="en-US" sz="2200" kern="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200" kern="0" dirty="0"/>
              <a:t>Concept offers sensitivity without new measurement challenges; could start at room temperature, modest laser power, etc.</a:t>
            </a:r>
          </a:p>
          <a:p>
            <a:pPr lvl="1"/>
            <a:endParaRPr lang="en-US" sz="1800" kern="0" dirty="0"/>
          </a:p>
        </p:txBody>
      </p:sp>
      <p:sp>
        <p:nvSpPr>
          <p:cNvPr id="11" name="TextBox 10"/>
          <p:cNvSpPr txBox="1"/>
          <p:nvPr/>
        </p:nvSpPr>
        <p:spPr>
          <a:xfrm>
            <a:off x="7820440" y="6575247"/>
            <a:ext cx="8675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Helvetica" charset="0"/>
                <a:ea typeface="Helvetica" charset="0"/>
                <a:cs typeface="Helvetica" charset="0"/>
              </a:rPr>
              <a:t>Sigg</a:t>
            </a:r>
            <a:r>
              <a:rPr lang="en-US" sz="1200" dirty="0">
                <a:latin typeface="Helvetica" charset="0"/>
                <a:ea typeface="Helvetica" charset="0"/>
                <a:cs typeface="Helvetica" charset="0"/>
              </a:rPr>
              <a:t> et. al</a:t>
            </a:r>
          </a:p>
        </p:txBody>
      </p:sp>
      <p:sp>
        <p:nvSpPr>
          <p:cNvPr id="2" name="AutoShape 2" descr="PastedGraphic-1.png">
            <a:extLst>
              <a:ext uri="{FF2B5EF4-FFF2-40B4-BE49-F238E27FC236}">
                <a16:creationId xmlns:a16="http://schemas.microsoft.com/office/drawing/2014/main" id="{521EB5FB-45D6-C644-8AC0-BAE09455366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64B4F4-B117-A240-B2AA-C71E03963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3634" y="1693864"/>
            <a:ext cx="4610366" cy="432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0962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27013"/>
            <a:ext cx="4489373" cy="700087"/>
          </a:xfrm>
        </p:spPr>
        <p:txBody>
          <a:bodyPr/>
          <a:lstStyle/>
          <a:p>
            <a:r>
              <a:rPr lang="en-US" sz="3000" dirty="0"/>
              <a:t>3</a:t>
            </a:r>
            <a:r>
              <a:rPr lang="en-US" sz="3000" baseline="30000" dirty="0"/>
              <a:t>rd</a:t>
            </a:r>
            <a:r>
              <a:rPr lang="en-US" sz="3000" dirty="0"/>
              <a:t> Generation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0665" y="1355724"/>
            <a:ext cx="7772400" cy="5067109"/>
          </a:xfrm>
        </p:spPr>
        <p:txBody>
          <a:bodyPr/>
          <a:lstStyle/>
          <a:p>
            <a:r>
              <a:rPr lang="en-US" dirty="0"/>
              <a:t>When could this new wave of ground instruments come into play?</a:t>
            </a:r>
          </a:p>
          <a:p>
            <a:r>
              <a:rPr lang="en-US" dirty="0"/>
              <a:t>Appears 15 years from </a:t>
            </a:r>
            <a:r>
              <a:rPr lang="en-US" i="1" dirty="0"/>
              <a:t>t</a:t>
            </a:r>
            <a:r>
              <a:rPr lang="en-US" dirty="0"/>
              <a:t>=0 is a feasible baseline</a:t>
            </a:r>
          </a:p>
          <a:p>
            <a:pPr lvl="1"/>
            <a:r>
              <a:rPr lang="en-US" dirty="0"/>
              <a:t>Initial LIGO: 1989 proposal, and at design sensitivity 2005</a:t>
            </a:r>
          </a:p>
          <a:p>
            <a:pPr lvl="1"/>
            <a:r>
              <a:rPr lang="en-US" dirty="0"/>
              <a:t>Advanced LIGO: 1999 White Paper, GW150914 in 2015</a:t>
            </a:r>
          </a:p>
          <a:p>
            <a:r>
              <a:rPr lang="en-US" b="1" dirty="0">
                <a:solidFill>
                  <a:schemeClr val="tx1"/>
                </a:solidFill>
              </a:rPr>
              <a:t>Modulo funding, could envision 2030’s</a:t>
            </a:r>
          </a:p>
          <a:p>
            <a:r>
              <a:rPr lang="en-US" dirty="0"/>
              <a:t>Should hope – and strive and plan – to have great instruments ready to ‘catch’ the end phase of binaries seen in LISA (ref. </a:t>
            </a:r>
            <a:r>
              <a:rPr lang="en-US" dirty="0" err="1"/>
              <a:t>Sesana</a:t>
            </a:r>
            <a:r>
              <a:rPr lang="en-US" dirty="0"/>
              <a:t>)</a:t>
            </a:r>
          </a:p>
          <a:p>
            <a:r>
              <a:rPr lang="en-US" dirty="0"/>
              <a:t>Worldwide community working together on concepts and the best observatory configuration for the science targets</a:t>
            </a:r>
          </a:p>
          <a:p>
            <a:endParaRPr lang="en-US" dirty="0"/>
          </a:p>
          <a:p>
            <a:r>
              <a:rPr lang="en-US" b="1" dirty="0">
                <a:solidFill>
                  <a:schemeClr val="tx1"/>
                </a:solidFill>
              </a:rPr>
              <a:t>Crucial for all these endeavors: to expand the scientific community planning on exploiting these instruments far beyond the GR/GW enclave</a:t>
            </a:r>
          </a:p>
          <a:p>
            <a:pPr lvl="1"/>
            <a:r>
              <a:rPr lang="en-US" dirty="0"/>
              <a:t>Costs are like TMT/GMT/ELT – needs a comparable audience</a:t>
            </a:r>
          </a:p>
          <a:p>
            <a:pPr lvl="1"/>
            <a:r>
              <a:rPr lang="en-US" dirty="0"/>
              <a:t>Events like GW170817 help!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1825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0" name="GW Observatories_0000_All.jpg" descr="GW Observatories_0000_Al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9144001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761" name="Text"/>
          <p:cNvSpPr txBox="1"/>
          <p:nvPr/>
        </p:nvSpPr>
        <p:spPr>
          <a:xfrm>
            <a:off x="4625197" y="3352418"/>
            <a:ext cx="72200" cy="331758"/>
          </a:xfrm>
          <a:prstGeom prst="rect">
            <a:avLst/>
          </a:prstGeom>
          <a:ln w="12700">
            <a:miter lim="400000"/>
          </a:ln>
        </p:spPr>
        <p:txBody>
          <a:bodyPr wrap="none" lIns="35719" tIns="35719" rIns="35719" bIns="35719" anchor="ctr">
            <a:spAutoFit/>
          </a:bodyPr>
          <a:lstStyle/>
          <a:p>
            <a:endParaRPr sz="1687"/>
          </a:p>
        </p:txBody>
      </p:sp>
      <p:sp>
        <p:nvSpPr>
          <p:cNvPr id="762" name="LIGO/Virgo"/>
          <p:cNvSpPr txBox="1"/>
          <p:nvPr/>
        </p:nvSpPr>
        <p:spPr>
          <a:xfrm>
            <a:off x="723645" y="2234621"/>
            <a:ext cx="1137812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1687"/>
              <a:t>LIGO/Virgo</a:t>
            </a:r>
          </a:p>
        </p:txBody>
      </p:sp>
      <p:sp>
        <p:nvSpPr>
          <p:cNvPr id="763" name="LISA"/>
          <p:cNvSpPr txBox="1"/>
          <p:nvPr/>
        </p:nvSpPr>
        <p:spPr>
          <a:xfrm>
            <a:off x="3201191" y="2234621"/>
            <a:ext cx="527389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1687"/>
              <a:t>LISA</a:t>
            </a:r>
          </a:p>
        </p:txBody>
      </p:sp>
      <p:sp>
        <p:nvSpPr>
          <p:cNvPr id="764" name="Pulsar Timing Array"/>
          <p:cNvSpPr txBox="1"/>
          <p:nvPr/>
        </p:nvSpPr>
        <p:spPr>
          <a:xfrm>
            <a:off x="4715203" y="2234621"/>
            <a:ext cx="1950855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1687"/>
              <a:t>Pulsar Timing Array</a:t>
            </a:r>
          </a:p>
        </p:txBody>
      </p:sp>
      <p:sp>
        <p:nvSpPr>
          <p:cNvPr id="765" name="Cosmology Probes"/>
          <p:cNvSpPr txBox="1"/>
          <p:nvPr/>
        </p:nvSpPr>
        <p:spPr>
          <a:xfrm>
            <a:off x="6820514" y="2234621"/>
            <a:ext cx="1913987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1687"/>
              <a:t>Cosmology Probes</a:t>
            </a:r>
          </a:p>
        </p:txBody>
      </p:sp>
      <p:sp>
        <p:nvSpPr>
          <p:cNvPr id="766" name="Text"/>
          <p:cNvSpPr txBox="1"/>
          <p:nvPr/>
        </p:nvSpPr>
        <p:spPr>
          <a:xfrm>
            <a:off x="4714494" y="3441715"/>
            <a:ext cx="72200" cy="331758"/>
          </a:xfrm>
          <a:prstGeom prst="rect">
            <a:avLst/>
          </a:prstGeom>
          <a:ln w="12700">
            <a:miter lim="400000"/>
          </a:ln>
        </p:spPr>
        <p:txBody>
          <a:bodyPr wrap="none" lIns="35719" tIns="35719" rIns="35719" bIns="35719" anchor="ctr">
            <a:spAutoFit/>
          </a:bodyPr>
          <a:lstStyle/>
          <a:p>
            <a:endParaRPr sz="1687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EA5F05-1C85-F44F-9ACF-063A1929F29D}"/>
              </a:ext>
            </a:extLst>
          </p:cNvPr>
          <p:cNvSpPr txBox="1"/>
          <p:nvPr/>
        </p:nvSpPr>
        <p:spPr>
          <a:xfrm>
            <a:off x="42204" y="0"/>
            <a:ext cx="9045526" cy="1477328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 the beginning of a new field – </a:t>
            </a:r>
          </a:p>
          <a:p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instruments, new discoveries, new synergies</a:t>
            </a:r>
          </a:p>
          <a:p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16923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4F916-1B61-2242-B2A6-0D584A4F4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3F0EF-45D9-A24C-BD45-B97AC7F556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C99D9E-F91C-8E45-9B4B-1347168123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EF3D15-244A-9B45-9FD3-BA778BA3D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73943" y="-242371"/>
            <a:ext cx="13614541" cy="741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7161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93245-6966-E344-A1DE-4A8952D01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on Future planning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8C9015-A64E-A145-9259-5730AD33B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305" y="1267589"/>
            <a:ext cx="8758408" cy="5419649"/>
          </a:xfrm>
        </p:spPr>
        <p:txBody>
          <a:bodyPr/>
          <a:lstStyle/>
          <a:p>
            <a:r>
              <a:rPr lang="en-US" b="1" dirty="0"/>
              <a:t>All ground-based interferometric detectors planning on working together </a:t>
            </a:r>
            <a:r>
              <a:rPr lang="en-US" dirty="0"/>
              <a:t>– LIGO, LIGO-India, Virgo, KAGRA</a:t>
            </a:r>
          </a:p>
          <a:p>
            <a:pPr lvl="1"/>
            <a:r>
              <a:rPr lang="en-US" dirty="0"/>
              <a:t>Sharing data, analysis development and execution</a:t>
            </a:r>
          </a:p>
          <a:p>
            <a:pPr lvl="1"/>
            <a:r>
              <a:rPr lang="en-US" dirty="0"/>
              <a:t>Sharing instrument science technology development</a:t>
            </a:r>
          </a:p>
          <a:p>
            <a:pPr lvl="1"/>
            <a:r>
              <a:rPr lang="en-US" dirty="0"/>
              <a:t>Coordinating on observing and upgrade schedules</a:t>
            </a:r>
          </a:p>
          <a:p>
            <a:r>
              <a:rPr lang="en-US" b="1" dirty="0"/>
              <a:t>Will share events via public alerts</a:t>
            </a:r>
            <a:r>
              <a:rPr lang="en-US" dirty="0"/>
              <a:t> (GCN) with low latency to enable effective </a:t>
            </a:r>
            <a:r>
              <a:rPr lang="en-US" dirty="0" err="1"/>
              <a:t>followup</a:t>
            </a:r>
            <a:r>
              <a:rPr lang="en-US" dirty="0"/>
              <a:t> by EM/neutrino observers, Maximizing the joint MMA science</a:t>
            </a:r>
          </a:p>
          <a:p>
            <a:r>
              <a:rPr lang="en-US" b="1" dirty="0"/>
              <a:t>Incremental funding enables incremental improvements for the next decade</a:t>
            </a:r>
          </a:p>
          <a:p>
            <a:r>
              <a:rPr lang="en-US" dirty="0"/>
              <a:t>GWIC – the Gravitational Wave International Committee – coordinating development of ‘3</a:t>
            </a:r>
            <a:r>
              <a:rPr lang="en-US" baseline="30000" dirty="0"/>
              <a:t>rd</a:t>
            </a:r>
            <a:r>
              <a:rPr lang="en-US" dirty="0"/>
              <a:t> Generation’ instrument concepts and approaches</a:t>
            </a:r>
          </a:p>
          <a:p>
            <a:pPr lvl="1"/>
            <a:r>
              <a:rPr lang="en-US" dirty="0"/>
              <a:t>Explicitly global to ensure the best science, and best use of resources</a:t>
            </a:r>
          </a:p>
          <a:p>
            <a:pPr lvl="1"/>
            <a:r>
              <a:rPr lang="en-US" dirty="0"/>
              <a:t>Refinement of the science case currently underway</a:t>
            </a:r>
          </a:p>
          <a:p>
            <a:pPr lvl="1"/>
            <a:r>
              <a:rPr lang="en-US" dirty="0"/>
              <a:t>Governance models being explored</a:t>
            </a:r>
          </a:p>
          <a:p>
            <a:pPr lvl="1"/>
            <a:r>
              <a:rPr lang="en-US" b="1" dirty="0"/>
              <a:t>Will look for support from the EM/neutrino Observers when seeking funding for major new infrastructures and instruments</a:t>
            </a:r>
            <a:endParaRPr lang="en-US" dirty="0"/>
          </a:p>
          <a:p>
            <a:pPr marL="0" indent="0" algn="ctr">
              <a:buNone/>
            </a:pPr>
            <a:r>
              <a:rPr lang="en-US" sz="2200" b="1" dirty="0">
                <a:solidFill>
                  <a:schemeClr val="tx1"/>
                </a:solidFill>
              </a:rPr>
              <a:t>Expect the GW Field to be a growing and reliable partner for </a:t>
            </a:r>
            <a:br>
              <a:rPr lang="en-US" sz="2200" b="1" dirty="0">
                <a:solidFill>
                  <a:schemeClr val="tx1"/>
                </a:solidFill>
              </a:rPr>
            </a:br>
            <a:r>
              <a:rPr lang="en-US" sz="2200" b="1" dirty="0">
                <a:solidFill>
                  <a:schemeClr val="tx1"/>
                </a:solidFill>
              </a:rPr>
              <a:t>EM and neutrino observatories and observers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9CBF39-04EB-C14A-8DBA-A45CD1E872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0327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9BC14-BB0E-3C40-A9B4-DD4E1B97A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Ground based detectors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E0B777-5E66-8746-B169-8496420F5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300" y="4280255"/>
            <a:ext cx="7772400" cy="4641850"/>
          </a:xfrm>
        </p:spPr>
        <p:txBody>
          <a:bodyPr/>
          <a:lstStyle/>
          <a:p>
            <a:r>
              <a:rPr lang="en-US" dirty="0"/>
              <a:t>Initial observatories, and instruments, constructed starting in mid-90’s</a:t>
            </a:r>
          </a:p>
          <a:p>
            <a:pPr lvl="1"/>
            <a:r>
              <a:rPr lang="en-US" dirty="0"/>
              <a:t>NSF Physics  for LIGO; Virgo’s support from CNRS and INFN</a:t>
            </a:r>
          </a:p>
          <a:p>
            <a:r>
              <a:rPr lang="en-US" dirty="0"/>
              <a:t>Observed, setting upper limits until 2011</a:t>
            </a:r>
          </a:p>
          <a:p>
            <a:r>
              <a:rPr lang="en-US" dirty="0"/>
              <a:t>Both Virgo and LIGO undertook a complete rework of the instruments</a:t>
            </a:r>
          </a:p>
          <a:p>
            <a:r>
              <a:rPr lang="en-US" dirty="0"/>
              <a:t>Advanced LIGO came on line in 2015 – First discovery 15 Sept 2015</a:t>
            </a:r>
          </a:p>
          <a:p>
            <a:r>
              <a:rPr lang="en-US" dirty="0"/>
              <a:t>Advanced Virgo came on line in 2017 – First signal 14 August 2017</a:t>
            </a:r>
          </a:p>
          <a:p>
            <a:pPr marL="0" indent="0" algn="ctr">
              <a:buNone/>
            </a:pPr>
            <a:r>
              <a:rPr lang="en-US" sz="2400" dirty="0"/>
              <a:t>….then, on 17 August 2018….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C59C16-8067-FE4D-B2DB-2E8DF1BA14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CD76D6-329A-2F44-A447-A3A285F002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289"/>
          <a:stretch/>
        </p:blipFill>
        <p:spPr>
          <a:xfrm>
            <a:off x="760164" y="1163981"/>
            <a:ext cx="7779744" cy="312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698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localization_typo_fixed.pdf" descr="localization_typo_fixed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92649" y="890808"/>
            <a:ext cx="5483194" cy="3658075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B. P. Abbott,  Multi-messenger Observations of a Binary Neutron Star Merger, 2017, ApJL in press. doi:10.3847/2041-8213/aa91c9"/>
          <p:cNvSpPr txBox="1"/>
          <p:nvPr/>
        </p:nvSpPr>
        <p:spPr>
          <a:xfrm>
            <a:off x="341554" y="6657412"/>
            <a:ext cx="7216720" cy="2344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just">
              <a:defRPr sz="1500" b="0"/>
            </a:pPr>
            <a:r>
              <a:rPr sz="1055"/>
              <a:t>B. P. Abbott,  </a:t>
            </a:r>
            <a:r>
              <a:rPr sz="1055" i="1"/>
              <a:t>Multi-messenger Observations of a Binary Neutron Star Merger</a:t>
            </a:r>
            <a:r>
              <a:rPr sz="1055"/>
              <a:t>, 2017, ApJL in press. doi:10.3847/2041-8213/aa91c9</a:t>
            </a:r>
          </a:p>
        </p:txBody>
      </p:sp>
      <p:sp>
        <p:nvSpPr>
          <p:cNvPr id="199" name="Multimessenger Observations"/>
          <p:cNvSpPr txBox="1"/>
          <p:nvPr/>
        </p:nvSpPr>
        <p:spPr>
          <a:xfrm>
            <a:off x="1249808" y="80366"/>
            <a:ext cx="7576701" cy="7881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normAutofit/>
          </a:bodyPr>
          <a:lstStyle>
            <a:lvl1pPr defTabSz="443991">
              <a:defRPr sz="6080" b="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rPr sz="4275"/>
              <a:t>Multimessenger Observations</a:t>
            </a:r>
          </a:p>
        </p:txBody>
      </p:sp>
      <p:sp>
        <p:nvSpPr>
          <p:cNvPr id="200" name="GW170817 - August 17, 2017 12:41:04 UTC…"/>
          <p:cNvSpPr txBox="1"/>
          <p:nvPr/>
        </p:nvSpPr>
        <p:spPr>
          <a:xfrm>
            <a:off x="183827" y="1133206"/>
            <a:ext cx="2624507" cy="5524206"/>
          </a:xfrm>
          <a:prstGeom prst="rect">
            <a:avLst/>
          </a:prstGeom>
          <a:solidFill>
            <a:srgbClr val="AB1CF5">
              <a:alpha val="0"/>
            </a:srgbClr>
          </a:solidFill>
          <a:ln w="25400">
            <a:solidFill>
              <a:srgbClr val="00615A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>
              <a:defRPr b="0"/>
            </a:pPr>
            <a:r>
              <a:rPr lang="en-US" sz="1687" b="1" dirty="0">
                <a:latin typeface="Helvetica" charset="0"/>
                <a:ea typeface="Helvetica" charset="0"/>
                <a:cs typeface="Helvetica" charset="0"/>
              </a:rPr>
              <a:t>Approximate timeline:</a:t>
            </a:r>
          </a:p>
          <a:p>
            <a:pPr>
              <a:defRPr b="0"/>
            </a:pPr>
            <a:endParaRPr lang="en-US" sz="1687" dirty="0">
              <a:latin typeface="Helvetica" charset="0"/>
              <a:ea typeface="Helvetica" charset="0"/>
              <a:cs typeface="Helvetica" charset="0"/>
            </a:endParaRPr>
          </a:p>
          <a:p>
            <a:pPr>
              <a:defRPr b="0"/>
            </a:pPr>
            <a:r>
              <a:rPr sz="1687" dirty="0">
                <a:latin typeface="Helvetica" charset="0"/>
                <a:ea typeface="Helvetica" charset="0"/>
                <a:cs typeface="Helvetica" charset="0"/>
              </a:rPr>
              <a:t>GW170817 - </a:t>
            </a:r>
            <a:r>
              <a:rPr sz="1687" dirty="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August 17, 2017 12:41:04 UTC</a:t>
            </a:r>
            <a:r>
              <a:rPr lang="en-US" sz="1687" dirty="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= </a:t>
            </a:r>
            <a:r>
              <a:rPr lang="en-US" sz="1687" b="1" dirty="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t</a:t>
            </a:r>
            <a:r>
              <a:rPr lang="en-US" sz="1687" b="1" baseline="-25000" dirty="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0</a:t>
            </a:r>
            <a:r>
              <a:rPr lang="en-US" sz="1687" b="1" dirty="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endParaRPr sz="1687" b="1" dirty="0">
              <a:solidFill>
                <a:schemeClr val="accent4">
                  <a:hueOff val="468000"/>
                  <a:satOff val="-4761"/>
                  <a:lumOff val="10196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defRPr b="0"/>
            </a:pPr>
            <a:endParaRPr sz="1687" dirty="0">
              <a:solidFill>
                <a:schemeClr val="accent4">
                  <a:hueOff val="468000"/>
                  <a:satOff val="-4761"/>
                  <a:lumOff val="10196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defRPr b="0"/>
            </a:pPr>
            <a:r>
              <a:rPr sz="1687" dirty="0">
                <a:latin typeface="Helvetica" charset="0"/>
                <a:ea typeface="Helvetica" charset="0"/>
                <a:cs typeface="Helvetica" charset="0"/>
              </a:rPr>
              <a:t>GRB 170817A</a:t>
            </a:r>
            <a:br>
              <a:rPr lang="en-US" sz="1687" dirty="0">
                <a:latin typeface="Helvetica" charset="0"/>
                <a:ea typeface="Helvetica" charset="0"/>
                <a:cs typeface="Helvetica" charset="0"/>
              </a:rPr>
            </a:br>
            <a:r>
              <a:rPr sz="1687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687" b="1" dirty="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t</a:t>
            </a:r>
            <a:r>
              <a:rPr lang="en-US" sz="1687" b="1" baseline="-25000" dirty="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0</a:t>
            </a:r>
            <a:r>
              <a:rPr lang="en-US" sz="1687" b="1" dirty="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+ 2 sec</a:t>
            </a:r>
          </a:p>
          <a:p>
            <a:pPr>
              <a:defRPr b="0"/>
            </a:pPr>
            <a:endParaRPr lang="en-US" sz="1687" b="1" dirty="0">
              <a:solidFill>
                <a:schemeClr val="accent4">
                  <a:hueOff val="468000"/>
                  <a:satOff val="-4761"/>
                  <a:lumOff val="10196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defRPr b="0"/>
            </a:pPr>
            <a:r>
              <a:rPr lang="en-US" sz="1687" dirty="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LIGO signal found</a:t>
            </a:r>
            <a:br>
              <a:rPr lang="en-US" sz="1687" dirty="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en-US" sz="1687" b="1" dirty="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t</a:t>
            </a:r>
            <a:r>
              <a:rPr lang="en-US" sz="1687" b="1" baseline="-25000" dirty="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0</a:t>
            </a:r>
            <a:r>
              <a:rPr lang="en-US" sz="1687" b="1" dirty="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+6 minutes</a:t>
            </a:r>
            <a:endParaRPr sz="1687" b="1" dirty="0">
              <a:solidFill>
                <a:schemeClr val="accent4">
                  <a:hueOff val="468000"/>
                  <a:satOff val="-4761"/>
                  <a:lumOff val="10196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defRPr b="0"/>
            </a:pPr>
            <a:endParaRPr lang="en-US" sz="1687" dirty="0">
              <a:latin typeface="Helvetica" charset="0"/>
              <a:ea typeface="Helvetica" charset="0"/>
              <a:cs typeface="Helvetica" charset="0"/>
            </a:endParaRPr>
          </a:p>
          <a:p>
            <a:pPr>
              <a:defRPr b="0"/>
            </a:pPr>
            <a:r>
              <a:rPr sz="1687" dirty="0">
                <a:latin typeface="Helvetica" charset="0"/>
                <a:ea typeface="Helvetica" charset="0"/>
                <a:cs typeface="Helvetica" charset="0"/>
              </a:rPr>
              <a:t>LIGO-Virgo GCN reporting BNS signal associated with the time of the GRB</a:t>
            </a:r>
            <a:br>
              <a:rPr lang="en-US" sz="1687" dirty="0">
                <a:latin typeface="Helvetica" charset="0"/>
                <a:ea typeface="Helvetica" charset="0"/>
                <a:cs typeface="Helvetica" charset="0"/>
              </a:rPr>
            </a:br>
            <a:r>
              <a:rPr lang="en-US" sz="1687" dirty="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687" b="1" dirty="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t</a:t>
            </a:r>
            <a:r>
              <a:rPr lang="en-US" sz="1687" b="1" baseline="-25000" dirty="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0</a:t>
            </a:r>
            <a:r>
              <a:rPr lang="en-US" sz="1687" b="1" dirty="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+41 minutes</a:t>
            </a:r>
            <a:endParaRPr lang="en-US" sz="1687" b="1" dirty="0">
              <a:solidFill>
                <a:schemeClr val="accent2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defRPr b="0"/>
            </a:pPr>
            <a:endParaRPr lang="en-US" sz="1687" b="1" dirty="0">
              <a:solidFill>
                <a:schemeClr val="accent2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defRPr b="0"/>
            </a:pPr>
            <a:r>
              <a:rPr lang="en-US" sz="1687" dirty="0" err="1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rPr>
              <a:t>SkyMap</a:t>
            </a:r>
            <a:r>
              <a:rPr lang="en-US" sz="1687" dirty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rPr>
              <a:t> from LIGO-Virgo </a:t>
            </a:r>
            <a:r>
              <a:rPr lang="en-US" sz="1687" b="1" dirty="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t</a:t>
            </a:r>
            <a:r>
              <a:rPr lang="en-US" sz="1687" b="1" baseline="-25000" dirty="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0</a:t>
            </a:r>
            <a:r>
              <a:rPr lang="en-US" sz="1687" b="1" dirty="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+ 4 hours</a:t>
            </a:r>
          </a:p>
          <a:p>
            <a:pPr>
              <a:defRPr b="0"/>
            </a:pPr>
            <a:endParaRPr sz="1687" dirty="0">
              <a:solidFill>
                <a:schemeClr val="accent2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defRPr b="0"/>
            </a:pPr>
            <a:r>
              <a:rPr lang="en-US" sz="1687" dirty="0">
                <a:latin typeface="Helvetica" charset="0"/>
                <a:ea typeface="Helvetica" charset="0"/>
                <a:cs typeface="Helvetica" charset="0"/>
              </a:rPr>
              <a:t>O</a:t>
            </a:r>
            <a:r>
              <a:rPr sz="1687" dirty="0">
                <a:latin typeface="Helvetica" charset="0"/>
                <a:ea typeface="Helvetica" charset="0"/>
                <a:cs typeface="Helvetica" charset="0"/>
              </a:rPr>
              <a:t>ptical </a:t>
            </a:r>
            <a:r>
              <a:rPr lang="en-US" sz="1687" dirty="0">
                <a:latin typeface="Helvetica" charset="0"/>
                <a:ea typeface="Helvetica" charset="0"/>
                <a:cs typeface="Helvetica" charset="0"/>
              </a:rPr>
              <a:t>counterpart found</a:t>
            </a:r>
            <a:br>
              <a:rPr lang="en-US" sz="1687" dirty="0">
                <a:latin typeface="Helvetica" charset="0"/>
                <a:ea typeface="Helvetica" charset="0"/>
                <a:cs typeface="Helvetica" charset="0"/>
              </a:rPr>
            </a:br>
            <a:r>
              <a:rPr lang="en-US" sz="1687" b="1" dirty="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t</a:t>
            </a:r>
            <a:r>
              <a:rPr lang="en-US" sz="1687" b="1" baseline="-25000" dirty="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0</a:t>
            </a:r>
            <a:r>
              <a:rPr lang="en-US" sz="1687" b="1" dirty="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 + 11 hours</a:t>
            </a:r>
            <a:endParaRPr sz="1687" b="1" dirty="0">
              <a:solidFill>
                <a:schemeClr val="accent4">
                  <a:hueOff val="468000"/>
                  <a:satOff val="-4761"/>
                  <a:lumOff val="10196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01" name="The localisation region became observable to telescopes in Chile 10 hours after the event time…"/>
          <p:cNvSpPr txBox="1"/>
          <p:nvPr/>
        </p:nvSpPr>
        <p:spPr>
          <a:xfrm>
            <a:off x="2903689" y="4763003"/>
            <a:ext cx="6061114" cy="16110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marL="285750" indent="-285750" algn="l">
              <a:buFont typeface="Arial" charset="0"/>
              <a:buChar char="•"/>
              <a:defRPr sz="2200" b="0"/>
            </a:pPr>
            <a:r>
              <a:rPr sz="2000" dirty="0">
                <a:latin typeface="Helvetica" charset="0"/>
                <a:ea typeface="Helvetica" charset="0"/>
                <a:cs typeface="Helvetica" charset="0"/>
              </a:rPr>
              <a:t>The localisation region became observable to telescopes in Chile 10 hours after the event time </a:t>
            </a: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(wait for nightfall!)</a:t>
            </a:r>
            <a:endParaRPr sz="2000" dirty="0">
              <a:latin typeface="Helvetica" charset="0"/>
              <a:ea typeface="Helvetica" charset="0"/>
              <a:cs typeface="Helvetica" charset="0"/>
            </a:endParaRPr>
          </a:p>
          <a:p>
            <a:pPr marL="285750" indent="-285750" algn="l" defTabSz="321457">
              <a:buFont typeface="Arial" charset="0"/>
              <a:buChar char="•"/>
              <a:defRPr sz="2200" b="0"/>
            </a:pPr>
            <a:r>
              <a:rPr sz="2000" dirty="0">
                <a:latin typeface="Helvetica" charset="0"/>
                <a:ea typeface="Helvetica" charset="0"/>
                <a:cs typeface="Helvetica" charset="0"/>
              </a:rPr>
              <a:t>Approximately 70 ground- and space- based observatories followed-up on this event</a:t>
            </a:r>
          </a:p>
        </p:txBody>
      </p:sp>
      <p:sp>
        <p:nvSpPr>
          <p:cNvPr id="202" name="6"/>
          <p:cNvSpPr txBox="1"/>
          <p:nvPr/>
        </p:nvSpPr>
        <p:spPr>
          <a:xfrm>
            <a:off x="8965882" y="6700168"/>
            <a:ext cx="172247" cy="180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1000" b="0"/>
            </a:lvl1pPr>
          </a:lstStyle>
          <a:p>
            <a:r>
              <a:rPr sz="703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821950160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0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0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0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0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20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20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20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20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20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2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" grpId="0" uiExpand="1" build="p" bldLvl="5" animBg="1" advAuto="0"/>
      <p:bldP spid="201" grpId="0" build="p" bldLvl="5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30855-35B1-C74E-B516-937D70736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2139" y="212826"/>
            <a:ext cx="6019800" cy="700087"/>
          </a:xfrm>
        </p:spPr>
        <p:txBody>
          <a:bodyPr/>
          <a:lstStyle/>
          <a:p>
            <a:r>
              <a:rPr lang="en-US" dirty="0"/>
              <a:t>Visual summary of signals to date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1F8F2A-25A0-C14F-B608-08FD8306F1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355724"/>
            <a:ext cx="7772400" cy="536038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C2DB45-841D-4E4A-A2A3-313E3BC450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5" name="Mass_plot_black_no_gap (1).png" descr="Mass_plot_black_no_gap (1).png">
            <a:extLst>
              <a:ext uri="{FF2B5EF4-FFF2-40B4-BE49-F238E27FC236}">
                <a16:creationId xmlns:a16="http://schemas.microsoft.com/office/drawing/2014/main" id="{64139C19-27B8-5242-BAB8-C185F92D88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t="13952"/>
          <a:stretch/>
        </p:blipFill>
        <p:spPr>
          <a:xfrm>
            <a:off x="765542" y="1170188"/>
            <a:ext cx="7852995" cy="562411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021474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B2D64-9248-AB46-A550-B81061EDD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 Future: 2019-20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C9158F-5B95-B542-945B-B82C9DF45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355724"/>
            <a:ext cx="7772400" cy="5144227"/>
          </a:xfrm>
        </p:spPr>
        <p:txBody>
          <a:bodyPr/>
          <a:lstStyle/>
          <a:p>
            <a:r>
              <a:rPr lang="en-US" dirty="0"/>
              <a:t>O2 – The Second Advanced detector Observing Run – was undertaken at 1/3-1/2 of the design sensitivity of the LIGO and Virgo instruments</a:t>
            </a:r>
          </a:p>
          <a:p>
            <a:r>
              <a:rPr lang="en-US" dirty="0"/>
              <a:t>Currently both LIGO and Virgo improving sensitivity of instruments:</a:t>
            </a:r>
          </a:p>
          <a:p>
            <a:pPr lvl="1"/>
            <a:r>
              <a:rPr lang="en-US" dirty="0"/>
              <a:t>Introduction of higher laser power and use of ‘squeezed light’ (better high frequency performance)</a:t>
            </a:r>
          </a:p>
          <a:p>
            <a:pPr lvl="1"/>
            <a:r>
              <a:rPr lang="en-US" dirty="0"/>
              <a:t>Changes in Virgo Suspension (better low-frequency performance)</a:t>
            </a:r>
          </a:p>
          <a:p>
            <a:pPr lvl="1"/>
            <a:r>
              <a:rPr lang="en-US" dirty="0"/>
              <a:t>Better baffling/scattered light handling (better stationarity)</a:t>
            </a:r>
          </a:p>
          <a:p>
            <a:pPr lvl="1"/>
            <a:r>
              <a:rPr lang="en-US" dirty="0"/>
              <a:t>(for Advanced LIGO, these are undertaken with LIGO Lab Operating funds, and anticipated as part of the commissioning)</a:t>
            </a:r>
          </a:p>
          <a:p>
            <a:r>
              <a:rPr lang="en-US" dirty="0"/>
              <a:t>Next:  ~1 year long O3 run</a:t>
            </a:r>
          </a:p>
          <a:p>
            <a:pPr lvl="1"/>
            <a:r>
              <a:rPr lang="en-US" dirty="0"/>
              <a:t>Start in Winter (late 2018/early 2019)</a:t>
            </a:r>
          </a:p>
          <a:p>
            <a:pPr lvl="1"/>
            <a:r>
              <a:rPr lang="en-US" dirty="0"/>
              <a:t>LIGO with a NS-NS ‘reach’ of ~120 </a:t>
            </a:r>
            <a:r>
              <a:rPr lang="en-US" dirty="0" err="1"/>
              <a:t>Mpc</a:t>
            </a:r>
            <a:r>
              <a:rPr lang="en-US" dirty="0"/>
              <a:t>, Virgo ~65 </a:t>
            </a:r>
            <a:r>
              <a:rPr lang="en-US" dirty="0" err="1"/>
              <a:t>Mpc</a:t>
            </a:r>
            <a:endParaRPr lang="en-US" dirty="0"/>
          </a:p>
          <a:p>
            <a:r>
              <a:rPr lang="en-US" b="1" dirty="0"/>
              <a:t>What can we expect from O3? Best guesses:</a:t>
            </a:r>
          </a:p>
          <a:p>
            <a:pPr lvl="1"/>
            <a:r>
              <a:rPr lang="en-US" b="1" dirty="0"/>
              <a:t>BBH: Several per month to several per week</a:t>
            </a:r>
          </a:p>
          <a:p>
            <a:pPr lvl="1"/>
            <a:r>
              <a:rPr lang="en-US" b="1" dirty="0"/>
              <a:t>BNS: 1 to 10 in the year-long run</a:t>
            </a:r>
          </a:p>
          <a:p>
            <a:pPr lvl="1"/>
            <a:r>
              <a:rPr lang="en-US" b="1" dirty="0"/>
              <a:t>NSBH: N=0 not ruled out in any scenario, most give ~50% N&gt;0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FCB098-7ADC-BE48-9C86-04223DA293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6200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271BA-5F46-AD42-AB5B-008A1BC9D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5-year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58C0E-5B2F-3C41-8917-A3684D9593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C7E48C-DF3E-2A40-8B1D-04A6B7339C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5" name="Shape 233">
            <a:extLst>
              <a:ext uri="{FF2B5EF4-FFF2-40B4-BE49-F238E27FC236}">
                <a16:creationId xmlns:a16="http://schemas.microsoft.com/office/drawing/2014/main" id="{CF554E0D-9C4A-D744-81C3-F3B924D96ED7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57200" y="1417638"/>
            <a:ext cx="8475851" cy="513556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86587C2-0BC5-2F44-AE30-940CDD98EB6B}"/>
              </a:ext>
            </a:extLst>
          </p:cNvPr>
          <p:cNvSpPr/>
          <p:nvPr/>
        </p:nvSpPr>
        <p:spPr bwMode="auto">
          <a:xfrm>
            <a:off x="5739788" y="4803354"/>
            <a:ext cx="627961" cy="1057619"/>
          </a:xfrm>
          <a:prstGeom prst="roundRect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Bent Arrow 6">
            <a:extLst>
              <a:ext uri="{FF2B5EF4-FFF2-40B4-BE49-F238E27FC236}">
                <a16:creationId xmlns:a16="http://schemas.microsoft.com/office/drawing/2014/main" id="{73853731-280A-5F4E-A6B6-4DEFB2E4D14B}"/>
              </a:ext>
            </a:extLst>
          </p:cNvPr>
          <p:cNvSpPr/>
          <p:nvPr/>
        </p:nvSpPr>
        <p:spPr bwMode="auto">
          <a:xfrm rot="16200000">
            <a:off x="5440962" y="4879098"/>
            <a:ext cx="473727" cy="278164"/>
          </a:xfrm>
          <a:prstGeom prst="bentArrow">
            <a:avLst>
              <a:gd name="adj1" fmla="val 25000"/>
              <a:gd name="adj2" fmla="val 21040"/>
              <a:gd name="adj3" fmla="val 25000"/>
              <a:gd name="adj4" fmla="val 38335"/>
            </a:avLst>
          </a:pr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179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618FFD"/>
              </a:solidFill>
            </a:endParaRPr>
          </a:p>
        </p:txBody>
      </p:sp>
      <p:sp>
        <p:nvSpPr>
          <p:cNvPr id="83970" name="Text Placeholder 2"/>
          <p:cNvSpPr>
            <a:spLocks noGrp="1"/>
          </p:cNvSpPr>
          <p:nvPr>
            <p:ph type="body" sz="half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18FFD"/>
              </a:solidFill>
              <a:latin typeface="Helvetica" charset="0"/>
              <a:ea typeface="ＭＳ Ｐゴシック" charset="0"/>
            </a:endParaRPr>
          </a:p>
        </p:txBody>
      </p:sp>
      <p:sp>
        <p:nvSpPr>
          <p:cNvPr id="83971" name="Content Placeholder 3"/>
          <p:cNvSpPr>
            <a:spLocks noGrp="1"/>
          </p:cNvSpPr>
          <p:nvPr>
            <p:ph sz="half" idx="2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18FFD"/>
              </a:solidFill>
              <a:latin typeface="Helvetica" charset="0"/>
              <a:ea typeface="ＭＳ Ｐゴシック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C7896A3-A501-6540-AB3E-F27447F32A80}" type="slidenum">
              <a:rPr lang="en-US" smtClean="0">
                <a:solidFill>
                  <a:srgbClr val="618FFD"/>
                </a:solidFill>
              </a:rPr>
              <a:pPr>
                <a:defRPr/>
              </a:pPr>
              <a:t>8</a:t>
            </a:fld>
            <a:endParaRPr lang="en-US">
              <a:solidFill>
                <a:srgbClr val="618FFD"/>
              </a:solidFill>
            </a:endParaRPr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>
              <a:defRPr/>
            </a:pPr>
            <a:fld id="{CDF3D73F-9B3A-F34C-BA29-D0629D59E2E4}" type="slidenum">
              <a:rPr lang="en-US" smtClean="0">
                <a:solidFill>
                  <a:srgbClr val="618FFD"/>
                </a:solidFill>
              </a:rPr>
              <a:pPr>
                <a:defRPr/>
              </a:pPr>
              <a:t>8</a:t>
            </a:fld>
            <a:endParaRPr lang="en-US">
              <a:solidFill>
                <a:srgbClr val="618FFD"/>
              </a:solidFill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rgbClr val="618FFD"/>
              </a:solidFill>
              <a:cs typeface="+mn-cs"/>
            </a:endParaRPr>
          </a:p>
        </p:txBody>
      </p:sp>
      <p:pic>
        <p:nvPicPr>
          <p:cNvPr id="83975" name="Picture 6" descr="WorldMapXpar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650" y="1293813"/>
            <a:ext cx="8648700" cy="520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7550" y="2641600"/>
            <a:ext cx="882650" cy="55880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4808" y="2579160"/>
            <a:ext cx="941388" cy="785813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8999" y="2174169"/>
            <a:ext cx="984250" cy="66992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" name="Slide Number Placeholder 4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>
              <a:defRPr/>
            </a:pPr>
            <a:fld id="{3064FF2D-1599-5A45-98B6-1AE5E888D3A2}" type="slidenum">
              <a:rPr lang="en-US" smtClean="0">
                <a:solidFill>
                  <a:srgbClr val="618FFD"/>
                </a:solidFill>
              </a:rPr>
              <a:pPr>
                <a:defRPr/>
              </a:pPr>
              <a:t>8</a:t>
            </a:fld>
            <a:endParaRPr lang="en-US">
              <a:solidFill>
                <a:srgbClr val="618FFD"/>
              </a:solidFill>
            </a:endParaRPr>
          </a:p>
        </p:txBody>
      </p:sp>
      <p:pic>
        <p:nvPicPr>
          <p:cNvPr id="83981" name="図 10" descr="LCGTPosterSimpleEn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6963" y="2552700"/>
            <a:ext cx="1222375" cy="82550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/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6925" y="3241675"/>
            <a:ext cx="904875" cy="754063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693863" y="455613"/>
            <a:ext cx="6840537" cy="5857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0" dirty="0">
                <a:solidFill>
                  <a:srgbClr val="618FFD"/>
                </a:solidFill>
                <a:latin typeface="+mn-lt"/>
              </a:rPr>
              <a:t>The advanced GW detector network</a:t>
            </a:r>
          </a:p>
        </p:txBody>
      </p:sp>
      <p:sp>
        <p:nvSpPr>
          <p:cNvPr id="83986" name="TextBox 20"/>
          <p:cNvSpPr txBox="1">
            <a:spLocks noChangeArrowheads="1"/>
          </p:cNvSpPr>
          <p:nvPr/>
        </p:nvSpPr>
        <p:spPr bwMode="auto">
          <a:xfrm>
            <a:off x="738557" y="2916572"/>
            <a:ext cx="126046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618FFD"/>
                </a:solidFill>
              </a:rPr>
              <a:t>Advanced </a:t>
            </a:r>
          </a:p>
          <a:p>
            <a:r>
              <a:rPr lang="en-US" dirty="0">
                <a:solidFill>
                  <a:srgbClr val="618FFD"/>
                </a:solidFill>
              </a:rPr>
              <a:t>LIGO </a:t>
            </a:r>
          </a:p>
          <a:p>
            <a:r>
              <a:rPr lang="en-US" dirty="0">
                <a:solidFill>
                  <a:srgbClr val="618FFD"/>
                </a:solidFill>
              </a:rPr>
              <a:t>Hanford,</a:t>
            </a:r>
          </a:p>
          <a:p>
            <a:r>
              <a:rPr lang="en-US" dirty="0">
                <a:solidFill>
                  <a:srgbClr val="618FFD"/>
                </a:solidFill>
              </a:rPr>
              <a:t>Livingston </a:t>
            </a:r>
          </a:p>
          <a:p>
            <a:r>
              <a:rPr lang="en-US" dirty="0">
                <a:solidFill>
                  <a:srgbClr val="618FFD"/>
                </a:solidFill>
              </a:rPr>
              <a:t>2015 </a:t>
            </a:r>
          </a:p>
        </p:txBody>
      </p:sp>
      <p:sp>
        <p:nvSpPr>
          <p:cNvPr id="83988" name="TextBox 22"/>
          <p:cNvSpPr txBox="1">
            <a:spLocks noChangeArrowheads="1"/>
          </p:cNvSpPr>
          <p:nvPr/>
        </p:nvSpPr>
        <p:spPr bwMode="auto">
          <a:xfrm>
            <a:off x="3448386" y="2384336"/>
            <a:ext cx="1088760" cy="738664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618FFD"/>
                </a:solidFill>
              </a:rPr>
              <a:t>Advanced </a:t>
            </a:r>
          </a:p>
          <a:p>
            <a:r>
              <a:rPr lang="en-US" dirty="0">
                <a:solidFill>
                  <a:srgbClr val="618FFD"/>
                </a:solidFill>
              </a:rPr>
              <a:t>Virgo</a:t>
            </a:r>
          </a:p>
          <a:p>
            <a:r>
              <a:rPr lang="en-US" dirty="0">
                <a:solidFill>
                  <a:srgbClr val="618FFD"/>
                </a:solidFill>
              </a:rPr>
              <a:t>2017</a:t>
            </a:r>
          </a:p>
        </p:txBody>
      </p:sp>
      <p:sp>
        <p:nvSpPr>
          <p:cNvPr id="83989" name="TextBox 23"/>
          <p:cNvSpPr txBox="1">
            <a:spLocks noChangeArrowheads="1"/>
          </p:cNvSpPr>
          <p:nvPr/>
        </p:nvSpPr>
        <p:spPr bwMode="auto">
          <a:xfrm>
            <a:off x="5813425" y="3988934"/>
            <a:ext cx="1107996" cy="523220"/>
          </a:xfrm>
          <a:prstGeom prst="rect">
            <a:avLst/>
          </a:prstGeom>
          <a:noFill/>
          <a:ln w="38100" cmpd="sng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618FFD"/>
                </a:solidFill>
              </a:rPr>
              <a:t>LIGO-India</a:t>
            </a:r>
          </a:p>
          <a:p>
            <a:r>
              <a:rPr lang="en-US" dirty="0">
                <a:solidFill>
                  <a:srgbClr val="618FFD"/>
                </a:solidFill>
              </a:rPr>
              <a:t>2025</a:t>
            </a:r>
          </a:p>
        </p:txBody>
      </p:sp>
      <p:sp>
        <p:nvSpPr>
          <p:cNvPr id="83990" name="TextBox 24"/>
          <p:cNvSpPr txBox="1">
            <a:spLocks noChangeArrowheads="1"/>
          </p:cNvSpPr>
          <p:nvPr/>
        </p:nvSpPr>
        <p:spPr bwMode="auto">
          <a:xfrm>
            <a:off x="7763356" y="3417888"/>
            <a:ext cx="8366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618FFD"/>
                </a:solidFill>
              </a:rPr>
              <a:t>KAGRA</a:t>
            </a:r>
          </a:p>
          <a:p>
            <a:r>
              <a:rPr lang="en-US" dirty="0">
                <a:solidFill>
                  <a:srgbClr val="618FFD"/>
                </a:solidFill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41367761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743019" y="89646"/>
            <a:ext cx="7772400" cy="210670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>
              <a:defRPr/>
            </a:pPr>
            <a:r>
              <a:rPr lang="en-US" sz="3100" dirty="0">
                <a:solidFill>
                  <a:srgbClr val="000000"/>
                </a:solidFill>
              </a:rPr>
              <a:t>2025 Sensitivity/configuration:</a:t>
            </a:r>
            <a:br>
              <a:rPr lang="en-US" sz="3100" dirty="0">
                <a:solidFill>
                  <a:srgbClr val="000000"/>
                </a:solidFill>
              </a:rPr>
            </a:br>
            <a:endParaRPr lang="en-US" sz="3100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sz="3100" b="1" dirty="0">
                <a:solidFill>
                  <a:srgbClr val="114FFB"/>
                </a:solidFill>
              </a:rPr>
              <a:t>5 detectors </a:t>
            </a:r>
            <a:r>
              <a:rPr lang="en-US" sz="3100" dirty="0">
                <a:solidFill>
                  <a:srgbClr val="000000"/>
                </a:solidFill>
              </a:rPr>
              <a:t>(add India and Japan) </a:t>
            </a:r>
          </a:p>
          <a:p>
            <a:pPr>
              <a:defRPr/>
            </a:pPr>
            <a:r>
              <a:rPr lang="en-US" sz="3100" i="1" dirty="0">
                <a:solidFill>
                  <a:srgbClr val="000000"/>
                </a:solidFill>
              </a:rPr>
              <a:t>far</a:t>
            </a:r>
            <a:r>
              <a:rPr lang="en-US" sz="3100" dirty="0">
                <a:solidFill>
                  <a:srgbClr val="000000"/>
                </a:solidFill>
              </a:rPr>
              <a:t> improved source localization</a:t>
            </a:r>
            <a:endParaRPr lang="en-US" sz="2000" dirty="0">
              <a:solidFill>
                <a:srgbClr val="00000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93399" y="2196352"/>
            <a:ext cx="8081267" cy="4797295"/>
            <a:chOff x="568105" y="1523999"/>
            <a:chExt cx="8081267" cy="479729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8105" y="1955252"/>
              <a:ext cx="8081267" cy="436604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3278254" y="1523999"/>
              <a:ext cx="3062689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700" dirty="0">
                  <a:solidFill>
                    <a:srgbClr val="000000"/>
                  </a:solidFill>
                  <a:latin typeface="Arial"/>
                  <a:cs typeface="Arial"/>
                </a:rPr>
                <a:t>~60% in 10 </a:t>
              </a:r>
              <a:r>
                <a:rPr lang="en-US" sz="2700" dirty="0" err="1">
                  <a:solidFill>
                    <a:srgbClr val="000000"/>
                  </a:solidFill>
                  <a:latin typeface="Arial"/>
                  <a:cs typeface="Arial"/>
                </a:rPr>
                <a:t>sq</a:t>
              </a:r>
              <a:r>
                <a:rPr lang="en-US" sz="2700" dirty="0">
                  <a:solidFill>
                    <a:srgbClr val="000000"/>
                  </a:solidFill>
                  <a:latin typeface="Arial"/>
                  <a:cs typeface="Arial"/>
                </a:rPr>
                <a:t> </a:t>
              </a:r>
              <a:r>
                <a:rPr lang="en-US" sz="2700" dirty="0" err="1">
                  <a:solidFill>
                    <a:srgbClr val="000000"/>
                  </a:solidFill>
                  <a:latin typeface="Arial"/>
                  <a:cs typeface="Arial"/>
                </a:rPr>
                <a:t>deg</a:t>
              </a:r>
              <a:endParaRPr lang="en-US" sz="27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1809272"/>
      </p:ext>
    </p:extLst>
  </p:cSld>
  <p:clrMapOvr>
    <a:masterClrMapping/>
  </p:clrMapOvr>
</p:sld>
</file>

<file path=ppt/theme/theme1.xml><?xml version="1.0" encoding="utf-8"?>
<a:theme xmlns:a="http://schemas.openxmlformats.org/drawingml/2006/main" name="LIGO_lab">
  <a:themeElements>
    <a:clrScheme name="">
      <a:dk1>
        <a:srgbClr val="114FFB"/>
      </a:dk1>
      <a:lt1>
        <a:srgbClr val="FFFFFF"/>
      </a:lt1>
      <a:dk2>
        <a:srgbClr val="000000"/>
      </a:dk2>
      <a:lt2>
        <a:srgbClr val="CECECE"/>
      </a:lt2>
      <a:accent1>
        <a:srgbClr val="D49FFF"/>
      </a:accent1>
      <a:accent2>
        <a:srgbClr val="618FFD"/>
      </a:accent2>
      <a:accent3>
        <a:srgbClr val="FFFFFF"/>
      </a:accent3>
      <a:accent4>
        <a:srgbClr val="0D42D6"/>
      </a:accent4>
      <a:accent5>
        <a:srgbClr val="E6CDFF"/>
      </a:accent5>
      <a:accent6>
        <a:srgbClr val="5781E5"/>
      </a:accent6>
      <a:hlink>
        <a:srgbClr val="009688"/>
      </a:hlink>
      <a:folHlink>
        <a:srgbClr val="DADADA"/>
      </a:folHlink>
    </a:clrScheme>
    <a:fontScheme name="LIGO_lab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LIGO_lab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lab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GO_lab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lab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lab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lab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lab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Settings\ljones\My Documents\Power Point\LIGO_lab.pot</Template>
  <TotalTime>153895</TotalTime>
  <Words>1085</Words>
  <Application>Microsoft Macintosh PowerPoint</Application>
  <PresentationFormat>On-screen Show (4:3)</PresentationFormat>
  <Paragraphs>168</Paragraphs>
  <Slides>20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ＭＳ Ｐゴシック</vt:lpstr>
      <vt:lpstr>Arial</vt:lpstr>
      <vt:lpstr>Helvetica</vt:lpstr>
      <vt:lpstr>Helvetica Neue</vt:lpstr>
      <vt:lpstr>Helvetica Neue Medium</vt:lpstr>
      <vt:lpstr>Monotype Sorts</vt:lpstr>
      <vt:lpstr>Times</vt:lpstr>
      <vt:lpstr>Times New Roman</vt:lpstr>
      <vt:lpstr>Wingdings</vt:lpstr>
      <vt:lpstr>LIGO_lab</vt:lpstr>
      <vt:lpstr>Ground-based Gravitational-wave detectors: Plans for the coming decade (and a bit beyond)</vt:lpstr>
      <vt:lpstr>PowerPoint Presentation</vt:lpstr>
      <vt:lpstr>Ground based detectors</vt:lpstr>
      <vt:lpstr>PowerPoint Presentation</vt:lpstr>
      <vt:lpstr>Visual summary of signals to date </vt:lpstr>
      <vt:lpstr>Near Future: 2019-20</vt:lpstr>
      <vt:lpstr>5-year plan</vt:lpstr>
      <vt:lpstr>PowerPoint Presentation</vt:lpstr>
      <vt:lpstr>PowerPoint Presentation</vt:lpstr>
      <vt:lpstr>Next LIGO Improvement: A+, ~2024</vt:lpstr>
      <vt:lpstr>A+ ‘elevator pitch’</vt:lpstr>
      <vt:lpstr>Evolution of detectors</vt:lpstr>
      <vt:lpstr>Not just about rates:  With sensitivity comes new physics</vt:lpstr>
      <vt:lpstr>Not just about rates:  With sensitivity comes new physics</vt:lpstr>
      <vt:lpstr>Not just about rates:  With sensitivity comes new physics</vt:lpstr>
      <vt:lpstr>PowerPoint Presentation</vt:lpstr>
      <vt:lpstr>PowerPoint Presentation</vt:lpstr>
      <vt:lpstr>3rd Generation</vt:lpstr>
      <vt:lpstr>PowerPoint Presentation</vt:lpstr>
      <vt:lpstr>Summary on Future planning</vt:lpstr>
    </vt:vector>
  </TitlesOfParts>
  <Company>CALTECH.EDU</Company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SEI Structure Development</dc:title>
  <dc:creator>LIGO</dc:creator>
  <cp:lastModifiedBy>David H Shoemaker</cp:lastModifiedBy>
  <cp:revision>1267</cp:revision>
  <cp:lastPrinted>2018-03-20T16:38:04Z</cp:lastPrinted>
  <dcterms:created xsi:type="dcterms:W3CDTF">2003-06-05T14:38:00Z</dcterms:created>
  <dcterms:modified xsi:type="dcterms:W3CDTF">2018-03-20T16:38:56Z</dcterms:modified>
</cp:coreProperties>
</file>